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1"/>
  </p:notesMasterIdLst>
  <p:sldIdLst>
    <p:sldId id="313" r:id="rId2"/>
    <p:sldId id="314" r:id="rId3"/>
    <p:sldId id="315" r:id="rId4"/>
    <p:sldId id="316" r:id="rId5"/>
    <p:sldId id="318" r:id="rId6"/>
    <p:sldId id="342" r:id="rId7"/>
    <p:sldId id="343" r:id="rId8"/>
    <p:sldId id="400" r:id="rId9"/>
    <p:sldId id="401" r:id="rId10"/>
    <p:sldId id="403" r:id="rId11"/>
    <p:sldId id="344" r:id="rId12"/>
    <p:sldId id="404" r:id="rId13"/>
    <p:sldId id="405" r:id="rId14"/>
    <p:sldId id="407" r:id="rId15"/>
    <p:sldId id="406" r:id="rId16"/>
    <p:sldId id="408" r:id="rId17"/>
    <p:sldId id="409" r:id="rId18"/>
    <p:sldId id="440" r:id="rId19"/>
    <p:sldId id="410" r:id="rId20"/>
    <p:sldId id="441" r:id="rId21"/>
    <p:sldId id="412" r:id="rId22"/>
    <p:sldId id="411" r:id="rId23"/>
    <p:sldId id="319" r:id="rId24"/>
    <p:sldId id="414" r:id="rId25"/>
    <p:sldId id="413" r:id="rId26"/>
    <p:sldId id="320" r:id="rId27"/>
    <p:sldId id="322" r:id="rId28"/>
    <p:sldId id="415" r:id="rId29"/>
    <p:sldId id="323" r:id="rId30"/>
    <p:sldId id="324" r:id="rId31"/>
    <p:sldId id="325" r:id="rId32"/>
    <p:sldId id="416" r:id="rId33"/>
    <p:sldId id="326" r:id="rId34"/>
    <p:sldId id="327" r:id="rId35"/>
    <p:sldId id="328" r:id="rId36"/>
    <p:sldId id="329" r:id="rId37"/>
    <p:sldId id="330" r:id="rId38"/>
    <p:sldId id="417" r:id="rId39"/>
    <p:sldId id="331" r:id="rId40"/>
    <p:sldId id="332" r:id="rId41"/>
    <p:sldId id="437" r:id="rId42"/>
    <p:sldId id="333" r:id="rId43"/>
    <p:sldId id="334" r:id="rId44"/>
    <p:sldId id="335" r:id="rId45"/>
    <p:sldId id="336" r:id="rId46"/>
    <p:sldId id="337" r:id="rId47"/>
    <p:sldId id="338" r:id="rId48"/>
    <p:sldId id="339" r:id="rId49"/>
    <p:sldId id="420" r:id="rId50"/>
    <p:sldId id="340" r:id="rId51"/>
    <p:sldId id="341" r:id="rId52"/>
    <p:sldId id="418" r:id="rId53"/>
    <p:sldId id="345" r:id="rId54"/>
    <p:sldId id="419" r:id="rId55"/>
    <p:sldId id="422" r:id="rId56"/>
    <p:sldId id="346" r:id="rId57"/>
    <p:sldId id="347" r:id="rId58"/>
    <p:sldId id="348" r:id="rId59"/>
    <p:sldId id="423" r:id="rId60"/>
    <p:sldId id="349" r:id="rId61"/>
    <p:sldId id="350" r:id="rId62"/>
    <p:sldId id="424" r:id="rId63"/>
    <p:sldId id="425" r:id="rId64"/>
    <p:sldId id="426" r:id="rId65"/>
    <p:sldId id="442" r:id="rId66"/>
    <p:sldId id="421" r:id="rId67"/>
    <p:sldId id="427" r:id="rId68"/>
    <p:sldId id="397" r:id="rId69"/>
    <p:sldId id="354" r:id="rId70"/>
    <p:sldId id="355" r:id="rId71"/>
    <p:sldId id="428" r:id="rId72"/>
    <p:sldId id="356" r:id="rId73"/>
    <p:sldId id="357" r:id="rId74"/>
    <p:sldId id="358" r:id="rId75"/>
    <p:sldId id="438" r:id="rId76"/>
    <p:sldId id="359" r:id="rId77"/>
    <p:sldId id="360" r:id="rId78"/>
    <p:sldId id="429" r:id="rId79"/>
    <p:sldId id="361" r:id="rId80"/>
    <p:sldId id="362" r:id="rId81"/>
    <p:sldId id="363" r:id="rId82"/>
    <p:sldId id="430" r:id="rId83"/>
    <p:sldId id="364" r:id="rId84"/>
    <p:sldId id="439" r:id="rId85"/>
    <p:sldId id="365" r:id="rId86"/>
    <p:sldId id="366" r:id="rId87"/>
    <p:sldId id="367" r:id="rId88"/>
    <p:sldId id="431" r:id="rId89"/>
    <p:sldId id="396" r:id="rId90"/>
    <p:sldId id="368" r:id="rId91"/>
    <p:sldId id="369" r:id="rId92"/>
    <p:sldId id="370" r:id="rId93"/>
    <p:sldId id="372" r:id="rId94"/>
    <p:sldId id="373" r:id="rId95"/>
    <p:sldId id="374" r:id="rId96"/>
    <p:sldId id="376" r:id="rId97"/>
    <p:sldId id="377" r:id="rId98"/>
    <p:sldId id="432" r:id="rId99"/>
    <p:sldId id="433" r:id="rId100"/>
    <p:sldId id="378" r:id="rId101"/>
    <p:sldId id="379" r:id="rId102"/>
    <p:sldId id="380" r:id="rId103"/>
    <p:sldId id="436" r:id="rId104"/>
    <p:sldId id="434" r:id="rId105"/>
    <p:sldId id="443" r:id="rId106"/>
    <p:sldId id="444" r:id="rId107"/>
    <p:sldId id="445" r:id="rId108"/>
    <p:sldId id="446" r:id="rId109"/>
    <p:sldId id="447" r:id="rId110"/>
    <p:sldId id="448" r:id="rId111"/>
    <p:sldId id="449" r:id="rId112"/>
    <p:sldId id="450" r:id="rId113"/>
    <p:sldId id="453" r:id="rId114"/>
    <p:sldId id="451" r:id="rId115"/>
    <p:sldId id="452" r:id="rId116"/>
    <p:sldId id="393" r:id="rId117"/>
    <p:sldId id="399" r:id="rId118"/>
    <p:sldId id="395" r:id="rId119"/>
    <p:sldId id="394" r:id="rId120"/>
  </p:sldIdLst>
  <p:sldSz cx="9144000" cy="6858000" type="screen4x3"/>
  <p:notesSz cx="6858000" cy="9144000"/>
  <p:defaultTextStyle>
    <a:defPPr>
      <a:defRPr lang="zh-CN"/>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BA4"/>
    <a:srgbClr val="E6DFE9"/>
    <a:srgbClr val="E2D9E5"/>
    <a:srgbClr val="DFD6E2"/>
    <a:srgbClr val="E9E1D1"/>
    <a:srgbClr val="D6C7AA"/>
    <a:srgbClr val="1F6FFF"/>
    <a:srgbClr val="EA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254"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7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1"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EF4B945-D6D1-4A39-AA28-520E46A58A1A}" type="slidenum">
              <a:rPr lang="en-US" altLang="zh-CN"/>
              <a:pPr>
                <a:defRPr/>
              </a:pPr>
              <a:t>‹#›</a:t>
            </a:fld>
            <a:endParaRPr lang="en-US" altLang="zh-CN"/>
          </a:p>
        </p:txBody>
      </p:sp>
    </p:spTree>
    <p:extLst>
      <p:ext uri="{BB962C8B-B14F-4D97-AF65-F5344CB8AC3E}">
        <p14:creationId xmlns:p14="http://schemas.microsoft.com/office/powerpoint/2010/main" val="1766319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6700" cy="757238"/>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b="0" smtClean="0"/>
            </a:lvl1pPr>
          </a:lstStyle>
          <a:p>
            <a:pPr>
              <a:defRPr/>
            </a:pPr>
            <a:endParaRPr lang="en-US" altLang="zh-CN"/>
          </a:p>
        </p:txBody>
      </p:sp>
      <p:sp>
        <p:nvSpPr>
          <p:cNvPr id="32" name="Rectangle 32"/>
          <p:cNvSpPr>
            <a:spLocks noGrp="1" noChangeArrowheads="1"/>
          </p:cNvSpPr>
          <p:nvPr>
            <p:ph type="ftr" sz="quarter" idx="11"/>
          </p:nvPr>
        </p:nvSpPr>
        <p:spPr>
          <a:xfrm>
            <a:off x="3124200" y="6348413"/>
            <a:ext cx="2895600" cy="4572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b"/>
          <a:lstStyle>
            <a:lvl1pPr>
              <a:defRPr kumimoji="0" sz="1400" b="0" smtClean="0">
                <a:solidFill>
                  <a:schemeClr val="tx1"/>
                </a:solidFill>
                <a:ea typeface="+mn-ea"/>
              </a:defRPr>
            </a:lvl1pPr>
          </a:lstStyle>
          <a:p>
            <a:pPr>
              <a:defRPr/>
            </a:pPr>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smtClean="0"/>
            </a:lvl1pPr>
          </a:lstStyle>
          <a:p>
            <a:pPr>
              <a:defRPr/>
            </a:pPr>
            <a:fld id="{6BFF80C2-A08F-48C9-8371-AA2226726EFB}" type="slidenum">
              <a:rPr lang="en-US" altLang="zh-CN"/>
              <a:pPr>
                <a:defRPr/>
              </a:pPr>
              <a:t>‹#›</a:t>
            </a:fld>
            <a:endParaRPr lang="en-US" altLang="zh-CN"/>
          </a:p>
        </p:txBody>
      </p:sp>
    </p:spTree>
    <p:extLst>
      <p:ext uri="{BB962C8B-B14F-4D97-AF65-F5344CB8AC3E}">
        <p14:creationId xmlns:p14="http://schemas.microsoft.com/office/powerpoint/2010/main" val="239370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46092E6B-AA55-49B7-BCD0-A5349FD704C3}" type="datetime3">
              <a:rPr lang="zh-CN" altLang="en-US"/>
              <a:pPr>
                <a:defRPr/>
              </a:pPr>
              <a:t>2016年11月18日星期五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D6904800-E92C-4419-AD03-E2182387D884}"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68759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ln/>
        </p:spPr>
        <p:txBody>
          <a:bodyPr/>
          <a:lstStyle>
            <a:lvl1pPr>
              <a:defRPr/>
            </a:lvl1pPr>
          </a:lstStyle>
          <a:p>
            <a:pPr>
              <a:defRPr/>
            </a:pPr>
            <a:fld id="{4CD284B8-6A13-421F-B3D2-F4DB66F35E9D}" type="datetime3">
              <a:rPr lang="zh-CN" altLang="en-US"/>
              <a:pPr>
                <a:defRPr/>
              </a:pPr>
              <a:t>2016年11月18日星期五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35A45842-A1E4-4A8B-B16A-36451AD743B3}"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38735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051720" cy="457200"/>
          </a:xfrm>
          <a:ln/>
        </p:spPr>
        <p:txBody>
          <a:bodyPr/>
          <a:lstStyle>
            <a:lvl1pPr>
              <a:defRPr/>
            </a:lvl1pPr>
          </a:lstStyle>
          <a:p>
            <a:pPr>
              <a:defRPr/>
            </a:pPr>
            <a:fld id="{A44F5DD2-AAD4-4F03-BF82-B82D5BBD1521}" type="datetime3">
              <a:rPr lang="zh-CN" altLang="en-US"/>
              <a:pPr>
                <a:defRPr/>
              </a:pPr>
              <a:t>2016年11月18日星期五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1D3897A7-DADA-4BF7-AE5A-2CB5641449E8}"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32203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ln/>
        </p:spPr>
        <p:txBody>
          <a:bodyPr/>
          <a:lstStyle>
            <a:lvl1pPr>
              <a:defRPr/>
            </a:lvl1pPr>
          </a:lstStyle>
          <a:p>
            <a:pPr>
              <a:defRPr/>
            </a:pPr>
            <a:fld id="{F1A3D119-5007-420C-99FD-CEB69796B33A}" type="datetime3">
              <a:rPr lang="zh-CN" altLang="en-US"/>
              <a:pPr>
                <a:defRPr/>
              </a:pPr>
              <a:t>2016年11月18日星期五</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EF075564-36E9-426A-BEB7-0092F62C6D91}"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5522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fld id="{7AD7AB78-ACDE-4AEF-8F0F-5CC863A6DD77}" type="datetime3">
              <a:rPr lang="zh-CN" altLang="en-US"/>
              <a:pPr>
                <a:defRPr/>
              </a:pPr>
              <a:t>2016年11月18日星期五</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E29D350F-FF82-4135-AE37-B50A5A4CCF41}"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66694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ln/>
        </p:spPr>
        <p:txBody>
          <a:bodyPr/>
          <a:lstStyle>
            <a:lvl1pPr>
              <a:defRPr/>
            </a:lvl1pPr>
          </a:lstStyle>
          <a:p>
            <a:pPr>
              <a:defRPr/>
            </a:pPr>
            <a:fld id="{5387B3AD-52D3-469E-A112-4B7DCC772730}" type="datetime3">
              <a:rPr lang="zh-CN" altLang="en-US"/>
              <a:pPr>
                <a:defRPr/>
              </a:pPr>
              <a:t>2016年11月18日星期五</a:t>
            </a:fld>
            <a:endParaRPr lang="en-US" altLang="zh-CN"/>
          </a:p>
        </p:txBody>
      </p:sp>
      <p:sp>
        <p:nvSpPr>
          <p:cNvPr id="8" name="Rectangle 33"/>
          <p:cNvSpPr>
            <a:spLocks noGrp="1" noChangeArrowheads="1"/>
          </p:cNvSpPr>
          <p:nvPr>
            <p:ph type="sldNum" sz="quarter" idx="11"/>
          </p:nvPr>
        </p:nvSpPr>
        <p:spPr>
          <a:ln/>
        </p:spPr>
        <p:txBody>
          <a:bodyPr/>
          <a:lstStyle>
            <a:lvl1pPr>
              <a:defRPr/>
            </a:lvl1pPr>
          </a:lstStyle>
          <a:p>
            <a:pPr>
              <a:defRPr/>
            </a:pPr>
            <a:fld id="{50147402-F91A-481D-AAB0-7A6D97F3F512}" type="slidenum">
              <a:rPr lang="en-US" altLang="zh-CN"/>
              <a:pPr>
                <a:defRPr/>
              </a:pPr>
              <a:t>‹#›</a:t>
            </a:fld>
            <a:endParaRPr lang="en-US" altLang="zh-CN"/>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5953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ln/>
        </p:spPr>
        <p:txBody>
          <a:bodyPr/>
          <a:lstStyle>
            <a:lvl1pPr>
              <a:defRPr/>
            </a:lvl1pPr>
          </a:lstStyle>
          <a:p>
            <a:pPr>
              <a:defRPr/>
            </a:pPr>
            <a:fld id="{03A165A3-ED84-4383-9A01-8F76AF8E78B7}" type="datetime3">
              <a:rPr lang="zh-CN" altLang="en-US"/>
              <a:pPr>
                <a:defRPr/>
              </a:pPr>
              <a:t>2016年11月18日星期五</a:t>
            </a:fld>
            <a:endParaRPr lang="en-US" altLang="zh-CN"/>
          </a:p>
        </p:txBody>
      </p:sp>
      <p:sp>
        <p:nvSpPr>
          <p:cNvPr id="4" name="Rectangle 33"/>
          <p:cNvSpPr>
            <a:spLocks noGrp="1" noChangeArrowheads="1"/>
          </p:cNvSpPr>
          <p:nvPr>
            <p:ph type="sldNum" sz="quarter" idx="11"/>
          </p:nvPr>
        </p:nvSpPr>
        <p:spPr>
          <a:ln/>
        </p:spPr>
        <p:txBody>
          <a:bodyPr/>
          <a:lstStyle>
            <a:lvl1pPr>
              <a:defRPr/>
            </a:lvl1pPr>
          </a:lstStyle>
          <a:p>
            <a:pPr>
              <a:defRPr/>
            </a:pPr>
            <a:fld id="{300CE5AA-7A48-4E0E-AE25-62013B31AB04}" type="slidenum">
              <a:rPr lang="en-US" altLang="zh-CN"/>
              <a:pPr>
                <a:defRPr/>
              </a:pPr>
              <a:t>‹#›</a:t>
            </a:fld>
            <a:endParaRPr lang="en-US" altLang="zh-CN"/>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1470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084C5083-46ED-4B36-859B-61D581AFBD90}" type="datetime3">
              <a:rPr lang="zh-CN" altLang="en-US"/>
              <a:pPr>
                <a:defRPr/>
              </a:pPr>
              <a:t>2016年11月18日星期五</a:t>
            </a:fld>
            <a:endParaRPr lang="en-US" altLang="zh-CN"/>
          </a:p>
        </p:txBody>
      </p:sp>
      <p:sp>
        <p:nvSpPr>
          <p:cNvPr id="3" name="Rectangle 33"/>
          <p:cNvSpPr>
            <a:spLocks noGrp="1" noChangeArrowheads="1"/>
          </p:cNvSpPr>
          <p:nvPr>
            <p:ph type="sldNum" sz="quarter" idx="11"/>
          </p:nvPr>
        </p:nvSpPr>
        <p:spPr>
          <a:ln/>
        </p:spPr>
        <p:txBody>
          <a:bodyPr/>
          <a:lstStyle>
            <a:lvl1pPr>
              <a:defRPr/>
            </a:lvl1pPr>
          </a:lstStyle>
          <a:p>
            <a:pPr>
              <a:defRPr/>
            </a:pPr>
            <a:fld id="{E3AE35CF-6C99-4D55-8D0E-D3A708F1BC62}" type="slidenum">
              <a:rPr lang="en-US" altLang="zh-CN"/>
              <a:pPr>
                <a:defRPr/>
              </a:pPr>
              <a:t>‹#›</a:t>
            </a:fld>
            <a:endParaRPr lang="en-US" altLang="zh-CN"/>
          </a:p>
        </p:txBody>
      </p:sp>
      <p:sp>
        <p:nvSpPr>
          <p:cNvPr id="4"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06410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6241AFDE-508F-4706-A025-0C02322E7D58}" type="datetime3">
              <a:rPr lang="zh-CN" altLang="en-US"/>
              <a:pPr>
                <a:defRPr/>
              </a:pPr>
              <a:t>2016年11月18日星期五</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DC55A3D7-0459-4D37-945D-FE1CA05EB61E}"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7059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ln/>
        </p:spPr>
        <p:txBody>
          <a:bodyPr/>
          <a:lstStyle>
            <a:lvl1pPr>
              <a:defRPr/>
            </a:lvl1pPr>
          </a:lstStyle>
          <a:p>
            <a:pPr>
              <a:defRPr/>
            </a:pPr>
            <a:fld id="{A9B0B5DF-ADB8-46F5-B417-E8A975EDB6A7}" type="datetime3">
              <a:rPr lang="zh-CN" altLang="en-US"/>
              <a:pPr>
                <a:defRPr/>
              </a:pPr>
              <a:t>2016年11月18日星期五</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B7FD0F52-B4F8-4A01-85D8-056B434AB670}"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40814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5FFFF"/>
            </a:gs>
          </a:gsLst>
          <a:lin ang="5400000" scaled="1"/>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1" smtClean="0"/>
            </a:lvl1pPr>
          </a:lstStyle>
          <a:p>
            <a:pPr>
              <a:defRPr/>
            </a:pPr>
            <a:fld id="{9E340E79-0579-4F63-AAF5-D31AA0C38B1C}" type="datetime3">
              <a:rPr lang="zh-CN" altLang="en-US"/>
              <a:pPr>
                <a:defRPr/>
              </a:pPr>
              <a:t>2016年11月18日星期五</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smtClean="0"/>
            </a:lvl1pPr>
          </a:lstStyle>
          <a:p>
            <a:pPr>
              <a:defRPr/>
            </a:pPr>
            <a:fld id="{40FB35B3-37E8-433C-88D1-6DD3D94B154D}" type="slidenum">
              <a:rPr lang="en-US" altLang="zh-CN"/>
              <a:pPr>
                <a:defRPr/>
              </a:pPr>
              <a:t>‹#›</a:t>
            </a:fld>
            <a:endParaRPr lang="en-US" altLang="zh-CN"/>
          </a:p>
        </p:txBody>
      </p:sp>
      <p:sp>
        <p:nvSpPr>
          <p:cNvPr id="1030" name="Rectangle 34"/>
          <p:cNvSpPr>
            <a:spLocks noChangeArrowheads="1"/>
          </p:cNvSpPr>
          <p:nvPr userDrawn="1"/>
        </p:nvSpPr>
        <p:spPr bwMode="auto">
          <a:xfrm>
            <a:off x="5148064" y="228600"/>
            <a:ext cx="3995936"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sz="2400" b="1" dirty="0">
                <a:solidFill>
                  <a:srgbClr val="990000"/>
                </a:solidFill>
                <a:latin typeface="华文行楷" pitchFamily="2" charset="-122"/>
                <a:ea typeface="华文行楷" pitchFamily="2" charset="-122"/>
              </a:rPr>
              <a:t>计算机组成</a:t>
            </a:r>
            <a:r>
              <a:rPr lang="zh-CN" altLang="en-US" sz="2400" b="1" dirty="0" smtClean="0">
                <a:solidFill>
                  <a:srgbClr val="990000"/>
                </a:solidFill>
                <a:latin typeface="华文行楷" pitchFamily="2" charset="-122"/>
                <a:ea typeface="华文行楷" pitchFamily="2" charset="-122"/>
              </a:rPr>
              <a:t>原理与汇编语言</a:t>
            </a:r>
            <a:endParaRPr lang="zh-CN" altLang="en-US" sz="2400" b="1" dirty="0">
              <a:solidFill>
                <a:srgbClr val="990000"/>
              </a:solidFill>
              <a:latin typeface="华文行楷" pitchFamily="2" charset="-122"/>
              <a:ea typeface="华文行楷" pitchFamily="2" charset="-122"/>
            </a:endParaRPr>
          </a:p>
        </p:txBody>
      </p:sp>
      <p:sp>
        <p:nvSpPr>
          <p:cNvPr id="84003" name="Rectangle 35"/>
          <p:cNvSpPr>
            <a:spLocks noGrp="1" noChangeArrowheads="1"/>
          </p:cNvSpPr>
          <p:nvPr>
            <p:ph type="ftr" sz="quarter" idx="3"/>
          </p:nvPr>
        </p:nvSpPr>
        <p:spPr bwMode="auto">
          <a:xfrm>
            <a:off x="3200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800" b="1" smtClean="0">
                <a:solidFill>
                  <a:srgbClr val="663300"/>
                </a:solidFill>
                <a:ea typeface="隶书体" pitchFamily="49" charset="-122"/>
              </a:defRPr>
            </a:lvl1pPr>
          </a:lstStyle>
          <a:p>
            <a:pPr>
              <a:defRPr/>
            </a:pPr>
            <a:r>
              <a:rPr lang="zh-CN" altLang="en-US"/>
              <a:t>华南理工大学广州学院</a:t>
            </a:r>
          </a:p>
        </p:txBody>
      </p:sp>
      <p:sp>
        <p:nvSpPr>
          <p:cNvPr id="1032"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3"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a:solidFill>
                  <a:srgbClr val="FF0000"/>
                </a:solidFill>
              </a:endParaRPr>
            </a:p>
          </p:txBody>
        </p:sp>
      </p:gr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0" fontAlgn="base" hangingPunct="0">
        <a:spcBef>
          <a:spcPct val="0"/>
        </a:spcBef>
        <a:spcAft>
          <a:spcPct val="0"/>
        </a:spcAft>
        <a:defRPr kumimoji="1" sz="2800" b="1">
          <a:solidFill>
            <a:srgbClr val="000000"/>
          </a:solidFill>
          <a:latin typeface="+mj-lt"/>
          <a:ea typeface="+mj-ea"/>
          <a:cs typeface="+mj-cs"/>
        </a:defRPr>
      </a:lvl1pPr>
      <a:lvl2pPr algn="l" rtl="0" eaLnBrk="0" fontAlgn="base" hangingPunct="0">
        <a:spcBef>
          <a:spcPct val="0"/>
        </a:spcBef>
        <a:spcAft>
          <a:spcPct val="0"/>
        </a:spcAft>
        <a:defRPr kumimoji="1" sz="2800" b="1">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2800" b="1">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2800" b="1">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slide" Target="slide6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image" Target="../media/image8.emf"/></Relationships>
</file>

<file path=ppt/slides/_rels/slide61.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1"/>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42EFEA6-359F-41D5-8E7A-AF2B1DAA9AC9}" type="datetime3">
              <a:rPr kumimoji="0" lang="zh-CN" altLang="en-US" sz="1400"/>
              <a:pPr eaLnBrk="1" hangingPunct="1"/>
              <a:t>2016年11月18日星期五</a:t>
            </a:fld>
            <a:endParaRPr kumimoji="0" lang="en-US" altLang="zh-CN" sz="1400"/>
          </a:p>
        </p:txBody>
      </p:sp>
      <p:sp>
        <p:nvSpPr>
          <p:cNvPr id="3075" name="页脚占位符 3"/>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076" name="Rectangle 2"/>
          <p:cNvSpPr>
            <a:spLocks noGrp="1" noChangeArrowheads="1"/>
          </p:cNvSpPr>
          <p:nvPr>
            <p:ph type="title" idx="4294967295"/>
          </p:nvPr>
        </p:nvSpPr>
        <p:spPr/>
        <p:txBody>
          <a:bodyPr/>
          <a:lstStyle/>
          <a:p>
            <a:pPr eaLnBrk="1" hangingPunct="1"/>
            <a:r>
              <a:rPr lang="zh-CN" altLang="en-US" sz="2400" smtClean="0">
                <a:latin typeface="Times New Roman" pitchFamily="18" charset="0"/>
              </a:rPr>
              <a:t>第</a:t>
            </a:r>
            <a:r>
              <a:rPr lang="en-US" altLang="zh-CN" sz="2400" smtClean="0">
                <a:latin typeface="Times New Roman" pitchFamily="18" charset="0"/>
              </a:rPr>
              <a:t>6</a:t>
            </a:r>
            <a:r>
              <a:rPr lang="zh-CN" altLang="en-US" sz="2400" smtClean="0">
                <a:latin typeface="Times New Roman" pitchFamily="18" charset="0"/>
              </a:rPr>
              <a:t>章</a:t>
            </a:r>
          </a:p>
        </p:txBody>
      </p:sp>
      <p:sp>
        <p:nvSpPr>
          <p:cNvPr id="3077" name="Rectangle 3"/>
          <p:cNvSpPr>
            <a:spLocks noGrp="1" noChangeArrowheads="1"/>
          </p:cNvSpPr>
          <p:nvPr>
            <p:ph type="body" idx="4294967295"/>
          </p:nvPr>
        </p:nvSpPr>
        <p:spPr/>
        <p:txBody>
          <a:bodyPr/>
          <a:lstStyle/>
          <a:p>
            <a:pPr algn="ctr" eaLnBrk="1" hangingPunct="1">
              <a:buFontTx/>
              <a:buNone/>
            </a:pPr>
            <a:r>
              <a:rPr lang="en-US" altLang="zh-CN" b="1" smtClean="0">
                <a:latin typeface="宋体" pitchFamily="2" charset="-122"/>
                <a:cs typeface="Courier New" pitchFamily="49" charset="0"/>
              </a:rPr>
              <a:t> </a:t>
            </a:r>
          </a:p>
          <a:p>
            <a:pPr algn="ctr" eaLnBrk="1" hangingPunct="1">
              <a:buFontTx/>
              <a:buNone/>
            </a:pPr>
            <a:r>
              <a:rPr lang="zh-CN" altLang="en-US" sz="11000" b="1" smtClean="0">
                <a:latin typeface="Times New Roman" pitchFamily="18" charset="0"/>
              </a:rPr>
              <a:t>中央处理器</a:t>
            </a:r>
            <a:r>
              <a:rPr lang="zh-CN" altLang="en-US" sz="11000" b="1" smtClean="0">
                <a:latin typeface="Times New Roman" pitchFamily="18" charset="0"/>
                <a:cs typeface="Courier New" pitchFamily="49" charset="0"/>
              </a:rPr>
              <a:t> </a:t>
            </a:r>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39C22FC-39CF-4153-B1F0-34ADD4D3F1E3}" type="datetime3">
              <a:rPr kumimoji="0" lang="zh-CN" altLang="en-US" sz="1400"/>
              <a:pPr eaLnBrk="1" hangingPunct="1"/>
              <a:t>2016年11月18日星期五</a:t>
            </a:fld>
            <a:endParaRPr kumimoji="0" lang="en-US" altLang="zh-CN" sz="1400"/>
          </a:p>
        </p:txBody>
      </p:sp>
      <p:sp>
        <p:nvSpPr>
          <p:cNvPr id="1229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2292"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600" smtClean="0">
              <a:latin typeface="宋体" pitchFamily="2" charset="-122"/>
            </a:endParaRPr>
          </a:p>
        </p:txBody>
      </p:sp>
      <p:sp>
        <p:nvSpPr>
          <p:cNvPr id="251907" name="Rectangle 3"/>
          <p:cNvSpPr>
            <a:spLocks noGrp="1" noChangeArrowheads="1"/>
          </p:cNvSpPr>
          <p:nvPr>
            <p:ph type="body" idx="1"/>
          </p:nvPr>
        </p:nvSpPr>
        <p:spPr>
          <a:xfrm>
            <a:off x="381000" y="838200"/>
            <a:ext cx="8172450" cy="6019800"/>
          </a:xfrm>
        </p:spPr>
        <p:txBody>
          <a:bodyPr/>
          <a:lstStyle/>
          <a:p>
            <a:pPr algn="just" eaLnBrk="1" hangingPunct="1">
              <a:buFontTx/>
              <a:buNone/>
            </a:pPr>
            <a:r>
              <a:rPr lang="en-US" altLang="zh-CN" b="1" smtClean="0">
                <a:latin typeface="Times New Roman" pitchFamily="18" charset="0"/>
                <a:cs typeface="Times New Roman" pitchFamily="18" charset="0"/>
              </a:rPr>
              <a:t>⑷ </a:t>
            </a:r>
            <a:r>
              <a:rPr lang="zh-CN" altLang="en-US" b="1" smtClean="0">
                <a:latin typeface="Times New Roman" pitchFamily="18" charset="0"/>
                <a:cs typeface="Times New Roman" pitchFamily="18" charset="0"/>
              </a:rPr>
              <a:t>存储器地址寄存器</a:t>
            </a:r>
            <a:endParaRPr lang="zh-CN" altLang="en-US" b="1" smtClean="0">
              <a:latin typeface="宋体" pitchFamily="2" charset="-122"/>
              <a:cs typeface="Times New Roman" pitchFamily="18" charset="0"/>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cs typeface="Times New Roman" pitchFamily="18" charset="0"/>
              </a:rPr>
              <a:t>存储器地址寄存器用来保存当前</a:t>
            </a:r>
            <a:r>
              <a:rPr lang="en-US" altLang="zh-CN" b="1" smtClean="0">
                <a:solidFill>
                  <a:srgbClr val="FF0000"/>
                </a:solidFill>
                <a:latin typeface="Times New Roman" pitchFamily="18" charset="0"/>
                <a:cs typeface="Times New Roman" pitchFamily="18" charset="0"/>
              </a:rPr>
              <a:t>CPU</a:t>
            </a:r>
            <a:r>
              <a:rPr lang="zh-CN" altLang="en-US" b="1" smtClean="0">
                <a:solidFill>
                  <a:srgbClr val="FF0000"/>
                </a:solidFill>
                <a:latin typeface="Times New Roman" pitchFamily="18" charset="0"/>
                <a:cs typeface="Times New Roman" pitchFamily="18" charset="0"/>
              </a:rPr>
              <a:t>所访问的主存单元的地址</a:t>
            </a:r>
            <a:r>
              <a:rPr lang="zh-CN" altLang="en-US" b="1" smtClean="0">
                <a:latin typeface="Times New Roman" pitchFamily="18" charset="0"/>
                <a:cs typeface="Times New Roman" pitchFamily="18" charset="0"/>
              </a:rPr>
              <a:t>。由于主存和</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之间存在着操作速度上的差别，所以必须使用地址寄存器来保持地址信息，直到主存的读</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写操作完成为止。</a:t>
            </a:r>
            <a:endParaRPr lang="zh-CN" altLang="en-US" b="1" smtClean="0">
              <a:latin typeface="宋体" pitchFamily="2" charset="-122"/>
              <a:cs typeface="Times New Roman" pitchFamily="18" charset="0"/>
            </a:endParaRPr>
          </a:p>
          <a:p>
            <a:pPr algn="just" eaLnBrk="1" hangingPunct="1">
              <a:buFontTx/>
              <a:buNone/>
            </a:pPr>
            <a:r>
              <a:rPr lang="zh-CN" altLang="en-US" b="1" smtClean="0">
                <a:latin typeface="Times New Roman" pitchFamily="18" charset="0"/>
                <a:cs typeface="Times New Roman" pitchFamily="18" charset="0"/>
              </a:rPr>
              <a:t>            当</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和主存进行信息交换，无论是</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向主存存</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取数据时，还是</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从主存中读出指令时，都要使用存储器地址寄存器和数据寄存器。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E0FE07D-8035-4110-A149-42540987BE59}" type="datetime3">
              <a:rPr kumimoji="0" lang="zh-CN" altLang="en-US" sz="1400"/>
              <a:pPr eaLnBrk="1" hangingPunct="1"/>
              <a:t>2016年11月18日星期五</a:t>
            </a:fld>
            <a:endParaRPr kumimoji="0" lang="en-US" altLang="zh-CN" sz="1400"/>
          </a:p>
        </p:txBody>
      </p:sp>
      <p:sp>
        <p:nvSpPr>
          <p:cNvPr id="10240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240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24259" name="Rectangle 3"/>
          <p:cNvSpPr>
            <a:spLocks noGrp="1" noChangeArrowheads="1"/>
          </p:cNvSpPr>
          <p:nvPr>
            <p:ph type="body" idx="1"/>
          </p:nvPr>
        </p:nvSpPr>
        <p:spPr>
          <a:xfrm>
            <a:off x="269875" y="914400"/>
            <a:ext cx="8340725" cy="5715000"/>
          </a:xfrm>
        </p:spPr>
        <p:txBody>
          <a:bodyPr/>
          <a:lstStyle/>
          <a:p>
            <a:pPr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断定方式</a:t>
            </a:r>
            <a:br>
              <a:rPr lang="zh-CN" altLang="en-US" b="1" smtClean="0">
                <a:latin typeface="Times New Roman" pitchFamily="18" charset="0"/>
              </a:rPr>
            </a:br>
            <a:r>
              <a:rPr lang="zh-CN" altLang="en-US" b="1" smtClean="0">
                <a:latin typeface="Times New Roman" pitchFamily="18" charset="0"/>
              </a:rPr>
              <a:t>        断定方式的后继微地址可由微程序设计者指定，或者根据微指令所规定的测试结果直接决定后继微地址的全部或部分值。</a:t>
            </a:r>
          </a:p>
          <a:p>
            <a:pPr eaLnBrk="1" hangingPunct="1">
              <a:buFontTx/>
              <a:buNone/>
            </a:pPr>
            <a:r>
              <a:rPr lang="zh-CN" altLang="en-US" b="1" smtClean="0">
                <a:latin typeface="Times New Roman" pitchFamily="18" charset="0"/>
              </a:rPr>
              <a:t>           这是一种直接给定与测试断定相结合的方式，其顺序控制字段一般由两部分组成：非测试段和测试段。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6515828-2EFD-4F23-A693-E3BA2A04FDC8}" type="datetime3">
              <a:rPr kumimoji="0" lang="zh-CN" altLang="en-US" sz="1400"/>
              <a:pPr eaLnBrk="1" hangingPunct="1"/>
              <a:t>2016年11月18日星期五</a:t>
            </a:fld>
            <a:endParaRPr kumimoji="0" lang="en-US" altLang="zh-CN" sz="1400"/>
          </a:p>
        </p:txBody>
      </p:sp>
      <p:sp>
        <p:nvSpPr>
          <p:cNvPr id="10342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3428"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p>
        </p:txBody>
      </p:sp>
      <p:sp>
        <p:nvSpPr>
          <p:cNvPr id="225283" name="Rectangle 3"/>
          <p:cNvSpPr>
            <a:spLocks noGrp="1" noChangeArrowheads="1"/>
          </p:cNvSpPr>
          <p:nvPr>
            <p:ph type="body" idx="1"/>
          </p:nvPr>
        </p:nvSpPr>
        <p:spPr>
          <a:xfrm>
            <a:off x="346075" y="914400"/>
            <a:ext cx="8153400" cy="5122863"/>
          </a:xfrm>
        </p:spPr>
        <p:txBody>
          <a:bodyPr/>
          <a:lstStyle/>
          <a:p>
            <a:pPr eaLnBrk="1" hangingPunct="1">
              <a:buFontTx/>
              <a:buNone/>
            </a:pPr>
            <a:r>
              <a:rPr lang="en-US" altLang="zh-CN" b="1" smtClean="0">
                <a:latin typeface="Times New Roman" pitchFamily="18" charset="0"/>
              </a:rPr>
              <a:t>            ⑴ </a:t>
            </a:r>
            <a:r>
              <a:rPr lang="zh-CN" altLang="en-US" b="1" smtClean="0">
                <a:latin typeface="Times New Roman" pitchFamily="18" charset="0"/>
              </a:rPr>
              <a:t>非测试段，可由设计者指定，一般是微地址的高位部分，用来指定后继微地址在</a:t>
            </a:r>
            <a:r>
              <a:rPr lang="en-US" altLang="zh-CN" b="1" smtClean="0">
                <a:latin typeface="Times New Roman" pitchFamily="18" charset="0"/>
              </a:rPr>
              <a:t>CM</a:t>
            </a:r>
            <a:r>
              <a:rPr lang="zh-CN" altLang="en-US" b="1" smtClean="0">
                <a:latin typeface="Times New Roman" pitchFamily="18" charset="0"/>
              </a:rPr>
              <a:t>中的某个区域内。</a:t>
            </a:r>
          </a:p>
          <a:p>
            <a:pPr eaLnBrk="1" hangingPunct="1">
              <a:buFontTx/>
              <a:buNone/>
            </a:pPr>
            <a:r>
              <a:rPr lang="zh-CN" altLang="en-US" b="1" smtClean="0">
                <a:latin typeface="Times New Roman" pitchFamily="18" charset="0"/>
              </a:rPr>
              <a:t>            ⑵ 测试段，根据有关状态的测试结果确定其地址值，一般对应微地址的低位部分。这相当于在指定区域内断定具体的分支。所依据的测试状态可能是指定的开关状态、指令操作码、状态字等。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493AEAA-5281-4BEB-9C14-A135043DCEBE}" type="datetime3">
              <a:rPr kumimoji="0" lang="zh-CN" altLang="en-US" sz="1400"/>
              <a:pPr eaLnBrk="1" hangingPunct="1"/>
              <a:t>2016年11月18日星期五</a:t>
            </a:fld>
            <a:endParaRPr kumimoji="0" lang="en-US" altLang="zh-CN" sz="1400"/>
          </a:p>
        </p:txBody>
      </p:sp>
      <p:sp>
        <p:nvSpPr>
          <p:cNvPr id="10445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4452"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26307" name="Rectangle 3"/>
          <p:cNvSpPr>
            <a:spLocks noGrp="1" noChangeArrowheads="1"/>
          </p:cNvSpPr>
          <p:nvPr>
            <p:ph type="body" idx="1"/>
          </p:nvPr>
        </p:nvSpPr>
        <p:spPr>
          <a:xfrm>
            <a:off x="307975" y="893763"/>
            <a:ext cx="8226425" cy="5143500"/>
          </a:xfrm>
        </p:spPr>
        <p:txBody>
          <a:bodyPr/>
          <a:lstStyle/>
          <a:p>
            <a:pPr eaLnBrk="1" hangingPunct="1">
              <a:buFontTx/>
              <a:buNone/>
            </a:pPr>
            <a:r>
              <a:rPr lang="en-US" altLang="zh-CN" b="1" smtClean="0"/>
              <a:t>       </a:t>
            </a:r>
            <a:r>
              <a:rPr lang="en-US" altLang="zh-CN" b="1" smtClean="0">
                <a:latin typeface="Times New Roman" pitchFamily="18" charset="0"/>
              </a:rPr>
              <a:t>   </a:t>
            </a:r>
            <a:r>
              <a:rPr lang="zh-CN" altLang="en-US" b="1" smtClean="0">
                <a:latin typeface="Times New Roman" pitchFamily="18" charset="0"/>
              </a:rPr>
              <a:t>测试段如果只有一位，则微地址将产生两个分支，若有两位，则最多可产生四个分支，依此类推，测试段为</a:t>
            </a:r>
            <a:r>
              <a:rPr lang="en-US" altLang="zh-CN" b="1" smtClean="0">
                <a:latin typeface="Times New Roman" pitchFamily="18" charset="0"/>
              </a:rPr>
              <a:t>n</a:t>
            </a:r>
            <a:r>
              <a:rPr lang="zh-CN" altLang="en-US" b="1" smtClean="0">
                <a:latin typeface="Times New Roman" pitchFamily="18" charset="0"/>
              </a:rPr>
              <a:t>位最多可产生</a:t>
            </a:r>
            <a:r>
              <a:rPr lang="en-US" altLang="zh-CN" b="1" smtClean="0">
                <a:latin typeface="Times New Roman" pitchFamily="18" charset="0"/>
              </a:rPr>
              <a:t>2</a:t>
            </a:r>
            <a:r>
              <a:rPr lang="en-US" altLang="zh-CN" b="1" baseline="30000" smtClean="0">
                <a:latin typeface="Times New Roman" pitchFamily="18" charset="0"/>
              </a:rPr>
              <a:t>n</a:t>
            </a:r>
            <a:r>
              <a:rPr lang="zh-CN" altLang="en-US" b="1" smtClean="0">
                <a:latin typeface="Times New Roman" pitchFamily="18" charset="0"/>
              </a:rPr>
              <a:t>个分支。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A20E7A5-F310-41AF-8D4F-4E30BA0B604C}" type="datetime3">
              <a:rPr kumimoji="0" lang="zh-CN" altLang="en-US" sz="1400"/>
              <a:pPr eaLnBrk="1" hangingPunct="1"/>
              <a:t>2016年11月18日星期五</a:t>
            </a:fld>
            <a:endParaRPr kumimoji="0" lang="en-US" altLang="zh-CN" sz="1400"/>
          </a:p>
        </p:txBody>
      </p:sp>
      <p:sp>
        <p:nvSpPr>
          <p:cNvPr id="10547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5476"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86723" name="Rectangle 3"/>
          <p:cNvSpPr>
            <a:spLocks noGrp="1" noChangeArrowheads="1"/>
          </p:cNvSpPr>
          <p:nvPr>
            <p:ph type="body" idx="1"/>
          </p:nvPr>
        </p:nvSpPr>
        <p:spPr>
          <a:xfrm>
            <a:off x="307975" y="893763"/>
            <a:ext cx="8226425" cy="5583237"/>
          </a:xfrm>
        </p:spPr>
        <p:txBody>
          <a:bodyPr/>
          <a:lstStyle/>
          <a:p>
            <a:pPr eaLnBrk="1" hangingPunct="1">
              <a:lnSpc>
                <a:spcPct val="90000"/>
              </a:lnSpc>
              <a:buFontTx/>
              <a:buNone/>
            </a:pPr>
            <a:r>
              <a:rPr lang="en-US" altLang="zh-CN" b="1" dirty="0" smtClean="0">
                <a:solidFill>
                  <a:srgbClr val="CC0000"/>
                </a:solidFill>
                <a:latin typeface="Times New Roman" pitchFamily="18" charset="0"/>
                <a:cs typeface="Times New Roman" pitchFamily="18" charset="0"/>
              </a:rPr>
              <a:t>6.4.6 </a:t>
            </a:r>
            <a:r>
              <a:rPr lang="zh-CN" altLang="en-US" b="1" dirty="0" smtClean="0">
                <a:solidFill>
                  <a:srgbClr val="CC0000"/>
                </a:solidFill>
                <a:latin typeface="Times New Roman" pitchFamily="18" charset="0"/>
              </a:rPr>
              <a:t>微程序设计</a:t>
            </a:r>
            <a:endParaRPr lang="zh-CN" altLang="en-US" b="1" dirty="0" smtClean="0">
              <a:solidFill>
                <a:srgbClr val="CC0000"/>
              </a:solidFill>
              <a:latin typeface="宋体" pitchFamily="2" charset="-122"/>
            </a:endParaRPr>
          </a:p>
          <a:p>
            <a:pPr algn="just"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微程序设计方法</a:t>
            </a:r>
            <a:endParaRPr lang="zh-CN" altLang="en-US" b="1" dirty="0" smtClean="0">
              <a:latin typeface="宋体" pitchFamily="2" charset="-122"/>
            </a:endParaRPr>
          </a:p>
          <a:p>
            <a:pPr algn="just" eaLnBrk="1" hangingPunct="1">
              <a:lnSpc>
                <a:spcPct val="90000"/>
              </a:lnSpc>
              <a:buFontTx/>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rPr>
              <a:t>水平型微指令及水平型微程序设计</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水平型微指令是指一次能定义并能并行执行多个微命令的微指令。它的并行操作能力强，效率高，灵活性强，执行一条机器指令所需微指令的数目少，执行时间短；但微指令字较长，增加了控存的横向容量，同时微指令和机器指令的差别很大，设计者只有熟悉了数据通路，才有可能编制出理想的微程序，一般用户不易掌握。</a:t>
            </a:r>
            <a:endParaRPr lang="zh-CN" altLang="en-US" b="1"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19FEE2A-F0F9-40B5-98AC-4469D9514797}" type="datetime3">
              <a:rPr kumimoji="0" lang="zh-CN" altLang="en-US" sz="1400"/>
              <a:pPr eaLnBrk="1" hangingPunct="1"/>
              <a:t>2016年11月18日星期五</a:t>
            </a:fld>
            <a:endParaRPr kumimoji="0" lang="en-US" altLang="zh-CN" sz="1400"/>
          </a:p>
        </p:txBody>
      </p:sp>
      <p:sp>
        <p:nvSpPr>
          <p:cNvPr id="10649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6500"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84675" name="Rectangle 3"/>
          <p:cNvSpPr>
            <a:spLocks noGrp="1" noChangeArrowheads="1"/>
          </p:cNvSpPr>
          <p:nvPr>
            <p:ph type="body" idx="1"/>
          </p:nvPr>
        </p:nvSpPr>
        <p:spPr>
          <a:xfrm>
            <a:off x="307975" y="893763"/>
            <a:ext cx="8226425" cy="5143500"/>
          </a:xfrm>
        </p:spPr>
        <p:txBody>
          <a:bodyPr/>
          <a:lstStyle/>
          <a:p>
            <a:pPr algn="just" eaLnBrk="1" hangingPunct="1">
              <a:buFontTx/>
              <a:buNone/>
            </a:pPr>
            <a:r>
              <a:rPr lang="en-US" altLang="zh-CN" b="1" smtClean="0">
                <a:latin typeface="Times New Roman" pitchFamily="18" charset="0"/>
                <a:cs typeface="Times New Roman" pitchFamily="18" charset="0"/>
              </a:rPr>
              <a:t>(2)</a:t>
            </a:r>
            <a:r>
              <a:rPr lang="zh-CN" altLang="en-US" b="1" smtClean="0">
                <a:latin typeface="Times New Roman" pitchFamily="18" charset="0"/>
              </a:rPr>
              <a:t>垂直型微指令和垂直型微程序设计</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垂直型微指令是指一次只能执行一个微命令的微指令。它的并行操作能力差，一般只能实现一个微操作，控制一、二个信息传送通路，效率低，执行一条机器指令所需的微指令数目多，执行时间长；但是微指令与机器指令很相似，所以容易掌握和利用，编程比较简单，不必过多地了解数据通路的细节，且微指令字较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zh-CN" altLang="en-US" b="1" dirty="0">
                <a:ea typeface="楷体_GB2312" pitchFamily="49" charset="-122"/>
              </a:rPr>
              <a:t>对于指令的执行，可有几种控制方式：顺序方式、重叠方式、先行控制及流水线控制方式。顺序方式指的是各条机器指令之间顺序串行的执行，即执行完一条指令后，方可取出下一条指令来执行。这种方式控制简单，但速度慢，机器各部件的利用率低。为了加快指令的执行速度，充分利用计算机系统的硬件资源，提高机器的吞吐率，计算机中常采用重叠方式、先行控制方式，以及流水线控制方式。</a:t>
            </a:r>
          </a:p>
          <a:p>
            <a:pPr marL="0" indent="0">
              <a:buNone/>
            </a:pP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34415575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6.6.1 </a:t>
            </a:r>
            <a:r>
              <a:rPr lang="zh-CN" altLang="en-US" b="1" dirty="0" smtClean="0">
                <a:solidFill>
                  <a:srgbClr val="FF0000"/>
                </a:solidFill>
                <a:ea typeface="楷体_GB2312" pitchFamily="49" charset="-122"/>
              </a:rPr>
              <a:t>重叠控制</a:t>
            </a:r>
            <a:endParaRPr lang="en-US" altLang="zh-CN" b="1" dirty="0" smtClean="0">
              <a:solidFill>
                <a:srgbClr val="FF0000"/>
              </a:solidFill>
              <a:ea typeface="楷体_GB2312" pitchFamily="49" charset="-122"/>
            </a:endParaRPr>
          </a:p>
          <a:p>
            <a:pPr marL="0" indent="720000" algn="just" eaLnBrk="1" hangingPunct="1">
              <a:lnSpc>
                <a:spcPct val="90000"/>
              </a:lnSpc>
              <a:buFontTx/>
              <a:buNone/>
            </a:pPr>
            <a:r>
              <a:rPr lang="zh-CN" altLang="en-US" b="1" dirty="0">
                <a:ea typeface="楷体_GB2312" pitchFamily="49" charset="-122"/>
              </a:rPr>
              <a:t>通常，一条指令的执行过程可以分为3个阶段：取指、分析、执行。假定每个阶段所需的时间为</a:t>
            </a:r>
            <a:r>
              <a:rPr lang="en-US" altLang="zh-CN" b="1" dirty="0">
                <a:cs typeface="Times New Roman" pitchFamily="18" charset="0"/>
              </a:rPr>
              <a:t>t</a:t>
            </a:r>
            <a:r>
              <a:rPr lang="en-US" altLang="zh-CN" b="1" dirty="0">
                <a:ea typeface="楷体_GB2312" pitchFamily="49" charset="-122"/>
              </a:rPr>
              <a:t>，</a:t>
            </a:r>
            <a:r>
              <a:rPr lang="zh-CN" altLang="en-US" b="1" dirty="0">
                <a:ea typeface="楷体_GB2312" pitchFamily="49" charset="-122"/>
              </a:rPr>
              <a:t>采用顺序方式执行</a:t>
            </a:r>
            <a:r>
              <a:rPr lang="en-US" altLang="zh-CN" b="1" dirty="0">
                <a:cs typeface="Times New Roman" pitchFamily="18" charset="0"/>
              </a:rPr>
              <a:t>n</a:t>
            </a:r>
            <a:r>
              <a:rPr lang="zh-CN" altLang="en-US" b="1" dirty="0">
                <a:ea typeface="楷体_GB2312" pitchFamily="49" charset="-122"/>
              </a:rPr>
              <a:t>条指令所需的时间为</a:t>
            </a:r>
            <a:endParaRPr lang="zh-CN" altLang="en-US" b="1" dirty="0">
              <a:latin typeface="宋体" charset="-122"/>
            </a:endParaRPr>
          </a:p>
          <a:p>
            <a:pPr algn="just" eaLnBrk="1" hangingPunct="1">
              <a:lnSpc>
                <a:spcPct val="90000"/>
              </a:lnSpc>
              <a:buFontTx/>
              <a:buNone/>
            </a:pPr>
            <a:r>
              <a:rPr lang="en-US" altLang="zh-CN" b="1" dirty="0">
                <a:cs typeface="Times New Roman" pitchFamily="18" charset="0"/>
              </a:rPr>
              <a:t>           T=3nt</a:t>
            </a:r>
          </a:p>
          <a:p>
            <a:pPr marL="0" algn="just" eaLnBrk="1" hangingPunct="1">
              <a:lnSpc>
                <a:spcPct val="90000"/>
              </a:lnSpc>
              <a:buFontTx/>
              <a:buNone/>
            </a:pPr>
            <a:r>
              <a:rPr lang="zh-CN" altLang="en-US" b="1" dirty="0">
                <a:ea typeface="楷体_GB2312" pitchFamily="49" charset="-122"/>
              </a:rPr>
              <a:t>       </a:t>
            </a:r>
            <a:r>
              <a:rPr lang="zh-CN" altLang="en-US" b="1" dirty="0" smtClean="0">
                <a:ea typeface="楷体_GB2312" pitchFamily="49" charset="-122"/>
              </a:rPr>
              <a:t>最早</a:t>
            </a:r>
            <a:r>
              <a:rPr lang="zh-CN" altLang="en-US" b="1" dirty="0">
                <a:ea typeface="楷体_GB2312" pitchFamily="49" charset="-122"/>
              </a:rPr>
              <a:t>出现的重叠是“取指</a:t>
            </a:r>
            <a:r>
              <a:rPr lang="en-US" altLang="zh-CN" b="1" dirty="0">
                <a:ea typeface="楷体_GB2312" pitchFamily="49" charset="-122"/>
              </a:rPr>
              <a:t>K+1”</a:t>
            </a:r>
            <a:r>
              <a:rPr lang="zh-CN" altLang="en-US" b="1" dirty="0">
                <a:ea typeface="楷体_GB2312" pitchFamily="49" charset="-122"/>
              </a:rPr>
              <a:t>和“执行</a:t>
            </a:r>
            <a:r>
              <a:rPr lang="en-US" altLang="zh-CN" b="1" dirty="0">
                <a:ea typeface="楷体_GB2312" pitchFamily="49" charset="-122"/>
              </a:rPr>
              <a:t>K”</a:t>
            </a:r>
            <a:r>
              <a:rPr lang="zh-CN" altLang="en-US" b="1" dirty="0">
                <a:ea typeface="楷体_GB2312" pitchFamily="49" charset="-122"/>
              </a:rPr>
              <a:t>在时间上的重叠，称为一次重叠，这将使处理机速度有所提高，所需执行时间减少为</a:t>
            </a:r>
          </a:p>
          <a:p>
            <a:pPr algn="just" eaLnBrk="1" hangingPunct="1">
              <a:lnSpc>
                <a:spcPct val="90000"/>
              </a:lnSpc>
              <a:buFontTx/>
              <a:buNone/>
            </a:pPr>
            <a:r>
              <a:rPr lang="en-US" altLang="zh-CN" b="1" dirty="0">
                <a:cs typeface="Times New Roman" pitchFamily="18" charset="0"/>
              </a:rPr>
              <a:t>           T=3</a:t>
            </a:r>
            <a:r>
              <a:rPr lang="en-US" altLang="zh-CN" b="1" dirty="0">
                <a:ea typeface="楷体_GB2312" pitchFamily="49" charset="-122"/>
                <a:sym typeface="Symbol" pitchFamily="18" charset="2"/>
              </a:rPr>
              <a:t></a:t>
            </a:r>
            <a:r>
              <a:rPr lang="en-US" altLang="zh-CN" b="1" dirty="0">
                <a:cs typeface="Times New Roman" pitchFamily="18" charset="0"/>
              </a:rPr>
              <a:t>t+(n-1) </a:t>
            </a:r>
            <a:r>
              <a:rPr lang="en-US" altLang="zh-CN" b="1" dirty="0">
                <a:ea typeface="楷体_GB2312" pitchFamily="49" charset="-122"/>
                <a:sym typeface="Symbol" pitchFamily="18" charset="2"/>
              </a:rPr>
              <a:t></a:t>
            </a:r>
            <a:r>
              <a:rPr lang="en-US" altLang="zh-CN" b="1" dirty="0">
                <a:cs typeface="Times New Roman" pitchFamily="18" charset="0"/>
              </a:rPr>
              <a:t>2t =(2</a:t>
            </a:r>
            <a:r>
              <a:rPr lang="en-US" altLang="zh-CN" b="1" dirty="0">
                <a:ea typeface="楷体_GB2312" pitchFamily="49" charset="-122"/>
                <a:sym typeface="Symbol" pitchFamily="18" charset="2"/>
              </a:rPr>
              <a:t></a:t>
            </a:r>
            <a:r>
              <a:rPr lang="en-US" altLang="zh-CN" b="1" dirty="0">
                <a:cs typeface="Times New Roman" pitchFamily="18" charset="0"/>
              </a:rPr>
              <a:t>n+1)t</a:t>
            </a:r>
            <a:endParaRPr lang="en-US" altLang="zh-CN" b="1" dirty="0">
              <a:latin typeface="宋体" charset="-122"/>
            </a:endParaRPr>
          </a:p>
          <a:p>
            <a:pPr marL="0" indent="0">
              <a:buNone/>
            </a:pP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326398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6.6.1 </a:t>
            </a:r>
            <a:r>
              <a:rPr lang="zh-CN" altLang="en-US" b="1" dirty="0" smtClean="0">
                <a:solidFill>
                  <a:srgbClr val="FF0000"/>
                </a:solidFill>
                <a:ea typeface="楷体_GB2312" pitchFamily="49" charset="-122"/>
              </a:rPr>
              <a:t>重叠控制</a:t>
            </a:r>
            <a:r>
              <a:rPr lang="en-US" altLang="zh-CN" b="1" dirty="0" smtClean="0">
                <a:solidFill>
                  <a:srgbClr val="FF0000"/>
                </a:solidFill>
                <a:ea typeface="楷体_GB2312" pitchFamily="49" charset="-122"/>
              </a:rPr>
              <a:t>(</a:t>
            </a:r>
            <a:r>
              <a:rPr lang="zh-CN" altLang="en-US" b="1" dirty="0" smtClean="0">
                <a:solidFill>
                  <a:srgbClr val="FF0000"/>
                </a:solidFill>
                <a:ea typeface="楷体_GB2312" pitchFamily="49" charset="-122"/>
              </a:rPr>
              <a:t>续</a:t>
            </a:r>
            <a:r>
              <a:rPr lang="en-US" altLang="zh-CN" b="1" dirty="0" smtClean="0">
                <a:solidFill>
                  <a:srgbClr val="FF0000"/>
                </a:solidFill>
                <a:ea typeface="楷体_GB2312" pitchFamily="49" charset="-122"/>
              </a:rPr>
              <a:t>)</a:t>
            </a:r>
          </a:p>
          <a:p>
            <a:pPr marL="0" indent="-684000" algn="just" eaLnBrk="1" hangingPunct="1">
              <a:buFontTx/>
              <a:buNone/>
            </a:pPr>
            <a:r>
              <a:rPr lang="en-US" altLang="zh-CN" b="1" dirty="0" smtClean="0">
                <a:ea typeface="楷体_GB2312" pitchFamily="49" charset="-122"/>
              </a:rPr>
              <a:t>	</a:t>
            </a:r>
            <a:r>
              <a:rPr lang="zh-CN" altLang="en-US" b="1" dirty="0" smtClean="0">
                <a:ea typeface="楷体_GB2312" pitchFamily="49" charset="-122"/>
              </a:rPr>
              <a:t>如果</a:t>
            </a:r>
            <a:r>
              <a:rPr lang="zh-CN" altLang="en-US" b="1" dirty="0">
                <a:ea typeface="楷体_GB2312" pitchFamily="49" charset="-122"/>
              </a:rPr>
              <a:t>进一步增加重叠，使“取指</a:t>
            </a:r>
            <a:r>
              <a:rPr lang="en-US" altLang="zh-CN" b="1" dirty="0">
                <a:cs typeface="Times New Roman" pitchFamily="18" charset="0"/>
              </a:rPr>
              <a:t>K+2</a:t>
            </a:r>
            <a:r>
              <a:rPr lang="en-US" altLang="zh-CN" b="1" dirty="0">
                <a:ea typeface="楷体_GB2312" pitchFamily="49" charset="-122"/>
              </a:rPr>
              <a:t>”、“</a:t>
            </a:r>
            <a:r>
              <a:rPr lang="zh-CN" altLang="en-US" b="1" dirty="0">
                <a:ea typeface="楷体_GB2312" pitchFamily="49" charset="-122"/>
              </a:rPr>
              <a:t>分析</a:t>
            </a:r>
            <a:r>
              <a:rPr lang="en-US" altLang="zh-CN" b="1" dirty="0">
                <a:cs typeface="Times New Roman" pitchFamily="18" charset="0"/>
              </a:rPr>
              <a:t>K+1</a:t>
            </a:r>
            <a:r>
              <a:rPr lang="en-US" altLang="zh-CN" b="1" dirty="0">
                <a:ea typeface="楷体_GB2312" pitchFamily="49" charset="-122"/>
              </a:rPr>
              <a:t>”</a:t>
            </a:r>
            <a:r>
              <a:rPr lang="zh-CN" altLang="en-US" b="1" dirty="0">
                <a:ea typeface="楷体_GB2312" pitchFamily="49" charset="-122"/>
              </a:rPr>
              <a:t>和“执行</a:t>
            </a:r>
            <a:r>
              <a:rPr lang="en-US" altLang="zh-CN" b="1" dirty="0">
                <a:cs typeface="Times New Roman" pitchFamily="18" charset="0"/>
              </a:rPr>
              <a:t>K</a:t>
            </a:r>
            <a:r>
              <a:rPr lang="en-US" altLang="zh-CN" b="1" dirty="0">
                <a:ea typeface="楷体_GB2312" pitchFamily="49" charset="-122"/>
              </a:rPr>
              <a:t>”</a:t>
            </a:r>
            <a:r>
              <a:rPr lang="zh-CN" altLang="en-US" b="1" dirty="0">
                <a:ea typeface="楷体_GB2312" pitchFamily="49" charset="-122"/>
              </a:rPr>
              <a:t>重叠起来，称为二次重叠，则处理机速度还可以进一步提高，所需执行时间减少为</a:t>
            </a:r>
            <a:endParaRPr lang="zh-CN" altLang="en-US" b="1" dirty="0">
              <a:latin typeface="宋体" charset="-122"/>
            </a:endParaRPr>
          </a:p>
          <a:p>
            <a:pPr marL="0" indent="-684000" algn="just" eaLnBrk="1" hangingPunct="1">
              <a:buFontTx/>
              <a:buNone/>
            </a:pPr>
            <a:r>
              <a:rPr lang="en-US" altLang="zh-CN" b="1" dirty="0">
                <a:cs typeface="Times New Roman" pitchFamily="18" charset="0"/>
              </a:rPr>
              <a:t>            T=3</a:t>
            </a:r>
            <a:r>
              <a:rPr lang="en-US" altLang="zh-CN" b="1" dirty="0">
                <a:ea typeface="楷体_GB2312" pitchFamily="49" charset="-122"/>
                <a:sym typeface="Symbol" pitchFamily="18" charset="2"/>
              </a:rPr>
              <a:t></a:t>
            </a:r>
            <a:r>
              <a:rPr lang="en-US" altLang="zh-CN" b="1" dirty="0">
                <a:cs typeface="Times New Roman" pitchFamily="18" charset="0"/>
              </a:rPr>
              <a:t>t+(n-1)t=(2+n)t</a:t>
            </a: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36810184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solidFill>
                  <a:srgbClr val="FF0000"/>
                </a:solidFill>
                <a:ea typeface="楷体_GB2312" pitchFamily="49" charset="-122"/>
              </a:rPr>
              <a:t>重叠控制</a:t>
            </a:r>
            <a:r>
              <a:rPr lang="zh-CN" altLang="en-US" b="1" dirty="0">
                <a:solidFill>
                  <a:srgbClr val="FF0000"/>
                </a:solidFill>
                <a:ea typeface="楷体_GB2312" pitchFamily="49" charset="-122"/>
              </a:rPr>
              <a:t>方式</a:t>
            </a:r>
            <a:endParaRPr lang="en-US" altLang="zh-CN" b="1" dirty="0" smtClean="0">
              <a:solidFill>
                <a:srgbClr val="FF0000"/>
              </a:solidFill>
              <a:ea typeface="楷体_GB2312" pitchFamily="49" charset="-122"/>
            </a:endParaRPr>
          </a:p>
          <a:p>
            <a:pPr marL="0" indent="-684000" algn="just" eaLnBrk="1" hangingPunct="1">
              <a:buFontTx/>
              <a:buNone/>
            </a:pPr>
            <a:r>
              <a:rPr lang="en-US" altLang="zh-CN" b="1" dirty="0" smtClean="0">
                <a:ea typeface="楷体_GB2312" pitchFamily="49" charset="-122"/>
              </a:rPr>
              <a:t>	</a:t>
            </a: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59237744"/>
              </p:ext>
            </p:extLst>
          </p:nvPr>
        </p:nvGraphicFramePr>
        <p:xfrm>
          <a:off x="1187624" y="1412775"/>
          <a:ext cx="6552728" cy="4781577"/>
        </p:xfrm>
        <a:graphic>
          <a:graphicData uri="http://schemas.openxmlformats.org/presentationml/2006/ole">
            <mc:AlternateContent xmlns:mc="http://schemas.openxmlformats.org/markup-compatibility/2006">
              <mc:Choice xmlns:v="urn:schemas-microsoft-com:vml" Requires="v">
                <p:oleObj spid="_x0000_s90117" r:id="rId3" imgW="3190240" imgH="2326640" progId="Visio.Drawing.11">
                  <p:embed/>
                </p:oleObj>
              </mc:Choice>
              <mc:Fallback>
                <p:oleObj r:id="rId3" imgW="3190240" imgH="23266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12775"/>
                        <a:ext cx="6552728" cy="47815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20843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6.6.2 </a:t>
            </a:r>
            <a:r>
              <a:rPr lang="zh-CN" altLang="en-US" b="1" dirty="0" smtClean="0">
                <a:solidFill>
                  <a:srgbClr val="FF0000"/>
                </a:solidFill>
                <a:ea typeface="楷体_GB2312" pitchFamily="49" charset="-122"/>
              </a:rPr>
              <a:t>先行控制原理</a:t>
            </a:r>
            <a:endParaRPr lang="en-US" altLang="zh-CN" b="1" dirty="0" smtClean="0">
              <a:solidFill>
                <a:srgbClr val="FF0000"/>
              </a:solidFill>
              <a:ea typeface="楷体_GB2312" pitchFamily="49" charset="-122"/>
            </a:endParaRPr>
          </a:p>
          <a:p>
            <a:pPr marL="0" indent="0">
              <a:buNone/>
            </a:pPr>
            <a:r>
              <a:rPr lang="en-US" altLang="zh-CN" sz="2800" b="1" dirty="0" smtClean="0">
                <a:ea typeface="楷体_GB2312" pitchFamily="49" charset="-122"/>
              </a:rPr>
              <a:t>	</a:t>
            </a:r>
            <a:r>
              <a:rPr lang="zh-CN" altLang="en-US" sz="2800" b="1" dirty="0" smtClean="0">
                <a:ea typeface="楷体_GB2312" pitchFamily="49" charset="-122"/>
              </a:rPr>
              <a:t>先行控制</a:t>
            </a:r>
            <a:r>
              <a:rPr lang="zh-CN" altLang="en-US" sz="2800" b="1" dirty="0">
                <a:ea typeface="楷体_GB2312" pitchFamily="49" charset="-122"/>
              </a:rPr>
              <a:t>是重叠控制的一种改进方式。在重叠控制中，“执行</a:t>
            </a:r>
            <a:r>
              <a:rPr lang="en-US" altLang="zh-CN" sz="2800" b="1" dirty="0">
                <a:ea typeface="楷体_GB2312" pitchFamily="49" charset="-122"/>
              </a:rPr>
              <a:t>K”</a:t>
            </a:r>
            <a:r>
              <a:rPr lang="zh-CN" altLang="en-US" sz="2800" b="1" dirty="0">
                <a:ea typeface="楷体_GB2312" pitchFamily="49" charset="-122"/>
              </a:rPr>
              <a:t>和“分析</a:t>
            </a:r>
            <a:r>
              <a:rPr lang="en-US" altLang="zh-CN" sz="2800" b="1" dirty="0">
                <a:ea typeface="楷体_GB2312" pitchFamily="49" charset="-122"/>
              </a:rPr>
              <a:t>K+1”</a:t>
            </a:r>
            <a:r>
              <a:rPr lang="zh-CN" altLang="en-US" sz="2800" b="1" dirty="0">
                <a:ea typeface="楷体_GB2312" pitchFamily="49" charset="-122"/>
              </a:rPr>
              <a:t>重叠，如果所有指令的“分析”与“执行”的时间均相等，则重叠的流程是非常流畅的，无任何阻碍，机器的指令分析部件和执行部件功能充分地发挥，机器的速度也能显著地提高。但是，现代计算机的指令系统很复杂，各种类型指令难于做到“分析”与“执行”时间始终相等。此时，各个阶段的控制部件就有可能出现间断等待的问题。这样，指令的分析部件和执行部件都不能连续地、流畅地工作，从而使机器的整体速度受到影响。</a:t>
            </a: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114400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7A5654A-8857-49E1-9F3C-5ADFCFEF523D}" type="datetime3">
              <a:rPr kumimoji="0" lang="zh-CN" altLang="en-US" sz="1400"/>
              <a:pPr eaLnBrk="1" hangingPunct="1"/>
              <a:t>2016年11月18日星期五</a:t>
            </a:fld>
            <a:endParaRPr kumimoji="0" lang="en-US" altLang="zh-CN" sz="1400"/>
          </a:p>
        </p:txBody>
      </p:sp>
      <p:sp>
        <p:nvSpPr>
          <p:cNvPr id="1331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3316"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mtClean="0"/>
          </a:p>
        </p:txBody>
      </p:sp>
      <p:sp>
        <p:nvSpPr>
          <p:cNvPr id="189443" name="Rectangle 3"/>
          <p:cNvSpPr>
            <a:spLocks noGrp="1" noChangeArrowheads="1"/>
          </p:cNvSpPr>
          <p:nvPr>
            <p:ph type="body" idx="1"/>
          </p:nvPr>
        </p:nvSpPr>
        <p:spPr>
          <a:xfrm>
            <a:off x="307975" y="874713"/>
            <a:ext cx="8382000" cy="5449887"/>
          </a:xfrm>
        </p:spPr>
        <p:txBody>
          <a:bodyPr/>
          <a:lstStyle/>
          <a:p>
            <a:pPr eaLnBrk="1" hangingPunct="1">
              <a:lnSpc>
                <a:spcPct val="80000"/>
              </a:lnSpc>
              <a:buFontTx/>
              <a:buNone/>
            </a:pPr>
            <a:r>
              <a:rPr lang="en-US" altLang="zh-CN" b="1" smtClean="0">
                <a:latin typeface="Times New Roman" pitchFamily="18" charset="0"/>
              </a:rPr>
              <a:t> ⑸</a:t>
            </a:r>
            <a:r>
              <a:rPr lang="en-US" altLang="zh-CN" b="1" smtClean="0">
                <a:latin typeface="Times New Roman" pitchFamily="18" charset="0"/>
                <a:cs typeface="Times New Roman" pitchFamily="18" charset="0"/>
              </a:rPr>
              <a:t> </a:t>
            </a:r>
            <a:r>
              <a:rPr lang="zh-CN" altLang="en-US" b="1" smtClean="0">
                <a:latin typeface="Times New Roman" pitchFamily="18" charset="0"/>
              </a:rPr>
              <a:t>状态标志寄存器</a:t>
            </a:r>
            <a:endParaRPr lang="zh-CN" altLang="en-US" b="1" smtClean="0">
              <a:latin typeface="宋体" pitchFamily="2" charset="-122"/>
            </a:endParaRPr>
          </a:p>
          <a:p>
            <a:pPr eaLnBrk="1" hangingPunct="1">
              <a:lnSpc>
                <a:spcPct val="90000"/>
              </a:lnSpc>
              <a:buFontTx/>
              <a:buNone/>
            </a:pPr>
            <a:r>
              <a:rPr lang="zh-CN" altLang="en-US" b="1" smtClean="0">
                <a:latin typeface="Times New Roman" pitchFamily="18" charset="0"/>
              </a:rPr>
              <a:t>            </a:t>
            </a:r>
            <a:r>
              <a:rPr lang="zh-CN" altLang="en-US" b="1" smtClean="0">
                <a:solidFill>
                  <a:srgbClr val="FF0000"/>
                </a:solidFill>
                <a:latin typeface="宋体" pitchFamily="2" charset="-122"/>
              </a:rPr>
              <a:t>状态标志寄存器用来存放程序状态字的。程序状态字的各位表征程序和机器运行的状态</a:t>
            </a:r>
            <a:r>
              <a:rPr lang="zh-CN" altLang="en-US" b="1" smtClean="0">
                <a:latin typeface="宋体" pitchFamily="2" charset="-122"/>
              </a:rPr>
              <a:t>，是参与控制程序执行的重要依据之一。它主要包括两部分内容：</a:t>
            </a:r>
            <a:r>
              <a:rPr lang="zh-CN" altLang="en-US" b="1" smtClean="0">
                <a:solidFill>
                  <a:srgbClr val="003BA4"/>
                </a:solidFill>
                <a:latin typeface="宋体" pitchFamily="2" charset="-122"/>
              </a:rPr>
              <a:t>一</a:t>
            </a:r>
            <a:r>
              <a:rPr lang="zh-CN" altLang="en-US" b="1" smtClean="0">
                <a:solidFill>
                  <a:srgbClr val="003BA4"/>
                </a:solidFill>
                <a:latin typeface="Times New Roman" pitchFamily="18" charset="0"/>
              </a:rPr>
              <a:t>是状态标志</a:t>
            </a:r>
            <a:r>
              <a:rPr lang="zh-CN" altLang="en-US" b="1" smtClean="0">
                <a:latin typeface="Times New Roman" pitchFamily="18" charset="0"/>
              </a:rPr>
              <a:t>，如：进位标志（</a:t>
            </a:r>
            <a:r>
              <a:rPr lang="en-US" altLang="zh-CN" b="1" smtClean="0">
                <a:latin typeface="Times New Roman" pitchFamily="18" charset="0"/>
              </a:rPr>
              <a:t>C</a:t>
            </a:r>
            <a:r>
              <a:rPr lang="zh-CN" altLang="en-US" b="1" smtClean="0">
                <a:latin typeface="Times New Roman" pitchFamily="18" charset="0"/>
              </a:rPr>
              <a:t>）、结果为零标志（</a:t>
            </a:r>
            <a:r>
              <a:rPr lang="en-US" altLang="zh-CN" b="1" smtClean="0">
                <a:latin typeface="Times New Roman" pitchFamily="18" charset="0"/>
              </a:rPr>
              <a:t>Z</a:t>
            </a:r>
            <a:r>
              <a:rPr lang="zh-CN" altLang="en-US" b="1" smtClean="0">
                <a:latin typeface="Times New Roman" pitchFamily="18" charset="0"/>
              </a:rPr>
              <a:t>）等，大多数指令的执行将会影响到这些标志位；</a:t>
            </a:r>
            <a:r>
              <a:rPr lang="zh-CN" altLang="en-US" b="1" smtClean="0">
                <a:solidFill>
                  <a:srgbClr val="003BA4"/>
                </a:solidFill>
                <a:latin typeface="Times New Roman" pitchFamily="18" charset="0"/>
              </a:rPr>
              <a:t>二是控制标志</a:t>
            </a:r>
            <a:r>
              <a:rPr lang="zh-CN" altLang="en-US" b="1" smtClean="0">
                <a:latin typeface="Times New Roman" pitchFamily="18" charset="0"/>
              </a:rPr>
              <a:t>，如：中断标志、陷阱标志等。</a:t>
            </a:r>
          </a:p>
          <a:p>
            <a:pPr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8086</a:t>
            </a:r>
            <a:r>
              <a:rPr lang="zh-CN" altLang="en-US" b="1" smtClean="0">
                <a:latin typeface="Times New Roman" pitchFamily="18" charset="0"/>
              </a:rPr>
              <a:t>的状态标志寄存器共</a:t>
            </a:r>
            <a:r>
              <a:rPr lang="en-US" altLang="zh-CN" b="1" smtClean="0">
                <a:latin typeface="Times New Roman" pitchFamily="18" charset="0"/>
              </a:rPr>
              <a:t>16</a:t>
            </a:r>
            <a:r>
              <a:rPr lang="zh-CN" altLang="en-US" b="1" smtClean="0">
                <a:latin typeface="Times New Roman" pitchFamily="18" charset="0"/>
              </a:rPr>
              <a:t>位，包括九个标志位，其中六个为状态标志，三个为控制标志。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6.6.2 </a:t>
            </a:r>
            <a:r>
              <a:rPr lang="zh-CN" altLang="en-US" b="1" dirty="0" smtClean="0">
                <a:solidFill>
                  <a:srgbClr val="FF0000"/>
                </a:solidFill>
                <a:ea typeface="楷体_GB2312" pitchFamily="49" charset="-122"/>
              </a:rPr>
              <a:t>先行控制原理（续）</a:t>
            </a:r>
            <a:endParaRPr lang="en-US" altLang="zh-CN" b="1" dirty="0" smtClean="0">
              <a:solidFill>
                <a:srgbClr val="FF0000"/>
              </a:solidFill>
              <a:ea typeface="楷体_GB2312" pitchFamily="49" charset="-122"/>
            </a:endParaRPr>
          </a:p>
          <a:p>
            <a:pPr lvl="0" algn="just" eaLnBrk="1" hangingPunct="1">
              <a:buSzTx/>
              <a:buNone/>
            </a:pPr>
            <a:r>
              <a:rPr lang="en-US" altLang="zh-CN" sz="2800" b="1" dirty="0" smtClean="0">
                <a:ea typeface="楷体_GB2312" pitchFamily="49" charset="-122"/>
              </a:rPr>
              <a:t>		</a:t>
            </a:r>
            <a:r>
              <a:rPr lang="zh-CN" altLang="en-US" b="1" dirty="0" smtClean="0">
                <a:solidFill>
                  <a:srgbClr val="000000"/>
                </a:solidFill>
                <a:latin typeface="Times New Roman"/>
                <a:ea typeface="楷体_GB2312" pitchFamily="49" charset="-122"/>
              </a:rPr>
              <a:t>为了</a:t>
            </a:r>
            <a:r>
              <a:rPr lang="zh-CN" altLang="en-US" b="1" dirty="0">
                <a:solidFill>
                  <a:srgbClr val="000000"/>
                </a:solidFill>
                <a:latin typeface="Times New Roman"/>
                <a:ea typeface="楷体_GB2312" pitchFamily="49" charset="-122"/>
              </a:rPr>
              <a:t>使各部件能连续地工作，则提出先行控制的方式。图</a:t>
            </a:r>
            <a:r>
              <a:rPr lang="zh-CN" altLang="en-US" b="1" dirty="0">
                <a:solidFill>
                  <a:srgbClr val="000000"/>
                </a:solidFill>
                <a:latin typeface="Times New Roman"/>
                <a:cs typeface="Times New Roman" pitchFamily="18" charset="0"/>
              </a:rPr>
              <a:t>6-22</a:t>
            </a:r>
            <a:r>
              <a:rPr lang="zh-CN" altLang="en-US" b="1" dirty="0">
                <a:solidFill>
                  <a:srgbClr val="000000"/>
                </a:solidFill>
                <a:latin typeface="Times New Roman"/>
                <a:ea typeface="楷体_GB2312" pitchFamily="49" charset="-122"/>
              </a:rPr>
              <a:t>中“分析”和“执行”阶段之间有等待的时间间隔</a:t>
            </a:r>
            <a:r>
              <a:rPr lang="en-US" altLang="zh-CN" b="1" dirty="0" err="1">
                <a:solidFill>
                  <a:srgbClr val="000000"/>
                </a:solidFill>
                <a:latin typeface="Times New Roman"/>
                <a:ea typeface="楷体_GB2312" pitchFamily="49" charset="-122"/>
              </a:rPr>
              <a:t>Δ</a:t>
            </a:r>
            <a:r>
              <a:rPr lang="en-US" altLang="zh-CN" b="1" dirty="0" err="1">
                <a:solidFill>
                  <a:srgbClr val="000000"/>
                </a:solidFill>
                <a:latin typeface="Times New Roman"/>
                <a:cs typeface="Times New Roman" pitchFamily="18" charset="0"/>
              </a:rPr>
              <a:t>t</a:t>
            </a:r>
            <a:r>
              <a:rPr lang="en-US" altLang="zh-CN" b="1" dirty="0">
                <a:solidFill>
                  <a:srgbClr val="000000"/>
                </a:solidFill>
                <a:latin typeface="Times New Roman"/>
                <a:ea typeface="楷体_GB2312" pitchFamily="49" charset="-122"/>
              </a:rPr>
              <a:t>，</a:t>
            </a:r>
            <a:r>
              <a:rPr lang="zh-CN" altLang="en-US" b="1" dirty="0">
                <a:solidFill>
                  <a:srgbClr val="000000"/>
                </a:solidFill>
                <a:latin typeface="Times New Roman"/>
                <a:ea typeface="楷体_GB2312" pitchFamily="49" charset="-122"/>
              </a:rPr>
              <a:t>但它们各自的流程中却是连续的。先行控制的主要目的是使各阶段的专用控制部件不间断的工作，以提高设备的利用率及执行速度。</a:t>
            </a: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2286619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6.6.3 </a:t>
            </a:r>
            <a:r>
              <a:rPr lang="zh-CN" altLang="en-US" b="1" dirty="0" smtClean="0">
                <a:solidFill>
                  <a:srgbClr val="FF0000"/>
                </a:solidFill>
                <a:ea typeface="楷体_GB2312" pitchFamily="49" charset="-122"/>
              </a:rPr>
              <a:t>流水工作原理</a:t>
            </a:r>
            <a:endParaRPr lang="en-US" altLang="zh-CN" b="1" dirty="0" smtClean="0">
              <a:solidFill>
                <a:srgbClr val="FF0000"/>
              </a:solidFill>
              <a:ea typeface="楷体_GB2312" pitchFamily="49" charset="-122"/>
            </a:endParaRPr>
          </a:p>
          <a:p>
            <a:pPr marL="0" indent="0">
              <a:buNone/>
            </a:pPr>
            <a:r>
              <a:rPr lang="en-US" altLang="zh-CN" sz="2800" b="1" dirty="0" smtClean="0">
                <a:ea typeface="楷体_GB2312" pitchFamily="49" charset="-122"/>
              </a:rPr>
              <a:t>	</a:t>
            </a:r>
            <a:r>
              <a:rPr lang="zh-CN" altLang="en-US" sz="2800" b="1" dirty="0" smtClean="0">
                <a:ea typeface="楷体_GB2312" pitchFamily="49" charset="-122"/>
              </a:rPr>
              <a:t>流水</a:t>
            </a:r>
            <a:r>
              <a:rPr lang="zh-CN" altLang="en-US" sz="2800" b="1" dirty="0">
                <a:ea typeface="楷体_GB2312" pitchFamily="49" charset="-122"/>
              </a:rPr>
              <a:t>处理技术是在重叠、先行控制方式的基础上发展起来的，它基于重叠的原理，但却是在更高程度上的重叠。</a:t>
            </a:r>
          </a:p>
          <a:p>
            <a:pPr marL="0" indent="0">
              <a:buNone/>
            </a:pPr>
            <a:r>
              <a:rPr lang="en-US" altLang="zh-CN" sz="2800" b="1" dirty="0">
                <a:solidFill>
                  <a:srgbClr val="FF0000"/>
                </a:solidFill>
                <a:ea typeface="楷体_GB2312" pitchFamily="49" charset="-122"/>
              </a:rPr>
              <a:t>1.</a:t>
            </a:r>
            <a:r>
              <a:rPr lang="zh-CN" altLang="en-US" sz="2800" b="1" dirty="0">
                <a:solidFill>
                  <a:srgbClr val="FF0000"/>
                </a:solidFill>
                <a:ea typeface="楷体_GB2312" pitchFamily="49" charset="-122"/>
              </a:rPr>
              <a:t>流水线</a:t>
            </a:r>
          </a:p>
          <a:p>
            <a:pPr marL="0" indent="0">
              <a:buNone/>
            </a:pPr>
            <a:r>
              <a:rPr lang="zh-CN" altLang="en-US" sz="2800" b="1" dirty="0">
                <a:ea typeface="楷体_GB2312" pitchFamily="49" charset="-122"/>
              </a:rPr>
              <a:t>           流水线是将一个较复杂的处理过程分成</a:t>
            </a:r>
            <a:r>
              <a:rPr lang="en-US" altLang="zh-CN" sz="2800" b="1" dirty="0">
                <a:ea typeface="楷体_GB2312" pitchFamily="49" charset="-122"/>
              </a:rPr>
              <a:t>m</a:t>
            </a:r>
            <a:r>
              <a:rPr lang="zh-CN" altLang="en-US" sz="2800" b="1" dirty="0">
                <a:ea typeface="楷体_GB2312" pitchFamily="49" charset="-122"/>
              </a:rPr>
              <a:t>个复杂程度相当、处理时间大致相等的子过程，每个子过程由一个独立的功能部件来完成，处理对象在各子过程连成的线路上连续流动。在同一时间，</a:t>
            </a:r>
            <a:r>
              <a:rPr lang="en-US" altLang="zh-CN" sz="2800" b="1" dirty="0">
                <a:ea typeface="楷体_GB2312" pitchFamily="49" charset="-122"/>
              </a:rPr>
              <a:t>m</a:t>
            </a:r>
            <a:r>
              <a:rPr lang="zh-CN" altLang="en-US" sz="2800" b="1" dirty="0">
                <a:ea typeface="楷体_GB2312" pitchFamily="49" charset="-122"/>
              </a:rPr>
              <a:t>个部件同时进行不同的操作，完成对不同子过程的处理。</a:t>
            </a: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23263534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流水线技术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1 </a:t>
            </a:r>
            <a:r>
              <a:rPr lang="zh-CN" altLang="en-US" b="1" dirty="0" smtClean="0">
                <a:solidFill>
                  <a:srgbClr val="FF0000"/>
                </a:solidFill>
                <a:ea typeface="楷体_GB2312" pitchFamily="49" charset="-122"/>
              </a:rPr>
              <a:t>流水线（续）</a:t>
            </a:r>
            <a:endParaRPr lang="en-US" altLang="zh-CN" b="1" dirty="0" smtClean="0">
              <a:solidFill>
                <a:srgbClr val="FF0000"/>
              </a:solidFill>
              <a:ea typeface="楷体_GB2312" pitchFamily="49" charset="-122"/>
            </a:endParaRPr>
          </a:p>
          <a:p>
            <a:pPr marL="0" indent="0">
              <a:buNone/>
            </a:pPr>
            <a:r>
              <a:rPr lang="en-US" altLang="zh-CN" sz="2800" b="1" dirty="0" smtClean="0">
                <a:ea typeface="楷体_GB2312" pitchFamily="49" charset="-122"/>
              </a:rPr>
              <a:t>	</a:t>
            </a:r>
            <a:r>
              <a:rPr lang="zh-CN" altLang="en-US" b="1" dirty="0">
                <a:solidFill>
                  <a:srgbClr val="000000"/>
                </a:solidFill>
                <a:latin typeface="Times New Roman"/>
                <a:ea typeface="楷体_GB2312" pitchFamily="49" charset="-122"/>
              </a:rPr>
              <a:t> 这种方式类似于现代工厂的生产流水线，在那里每隔一段时间（</a:t>
            </a:r>
            <a:r>
              <a:rPr lang="en-US" altLang="zh-CN" b="1" dirty="0" err="1">
                <a:solidFill>
                  <a:srgbClr val="000000"/>
                </a:solidFill>
                <a:latin typeface="Times New Roman"/>
                <a:ea typeface="楷体_GB2312" pitchFamily="49" charset="-122"/>
              </a:rPr>
              <a:t>Δ</a:t>
            </a:r>
            <a:r>
              <a:rPr lang="en-US" altLang="zh-CN" b="1" dirty="0" err="1">
                <a:solidFill>
                  <a:srgbClr val="000000"/>
                </a:solidFill>
                <a:latin typeface="Times New Roman"/>
                <a:cs typeface="Times New Roman" pitchFamily="18" charset="0"/>
              </a:rPr>
              <a:t>t</a:t>
            </a:r>
            <a:r>
              <a:rPr lang="en-US" altLang="zh-CN" b="1" dirty="0">
                <a:solidFill>
                  <a:srgbClr val="000000"/>
                </a:solidFill>
                <a:latin typeface="Times New Roman"/>
                <a:ea typeface="楷体_GB2312" pitchFamily="49" charset="-122"/>
              </a:rPr>
              <a:t>）</a:t>
            </a:r>
            <a:r>
              <a:rPr lang="zh-CN" altLang="en-US" b="1" dirty="0">
                <a:solidFill>
                  <a:srgbClr val="000000"/>
                </a:solidFill>
                <a:latin typeface="Times New Roman"/>
                <a:ea typeface="楷体_GB2312" pitchFamily="49" charset="-122"/>
              </a:rPr>
              <a:t>从流水线上流出一个产品，而生产这个产品的总时间要比</a:t>
            </a:r>
            <a:r>
              <a:rPr lang="en-US" altLang="zh-CN" b="1" dirty="0" err="1">
                <a:solidFill>
                  <a:srgbClr val="000000"/>
                </a:solidFill>
                <a:latin typeface="Times New Roman"/>
                <a:ea typeface="楷体_GB2312" pitchFamily="49" charset="-122"/>
              </a:rPr>
              <a:t>Δ</a:t>
            </a:r>
            <a:r>
              <a:rPr lang="en-US" altLang="zh-CN" b="1" dirty="0" err="1">
                <a:solidFill>
                  <a:srgbClr val="000000"/>
                </a:solidFill>
                <a:latin typeface="Times New Roman"/>
                <a:cs typeface="Times New Roman" pitchFamily="18" charset="0"/>
              </a:rPr>
              <a:t>t</a:t>
            </a:r>
            <a:r>
              <a:rPr lang="zh-CN" altLang="en-US" b="1" dirty="0">
                <a:solidFill>
                  <a:srgbClr val="000000"/>
                </a:solidFill>
                <a:latin typeface="Times New Roman"/>
                <a:ea typeface="楷体_GB2312" pitchFamily="49" charset="-122"/>
              </a:rPr>
              <a:t>大得多。由于流水线上各部件并行工作，同时对多条指令进行解释执行，机器的吞吐率将大大提高。例如，将一条指令的执行过程</a:t>
            </a:r>
            <a:r>
              <a:rPr lang="zh-CN" altLang="en-US" b="1" dirty="0">
                <a:solidFill>
                  <a:srgbClr val="FF0000"/>
                </a:solidFill>
                <a:latin typeface="Times New Roman"/>
                <a:ea typeface="楷体_GB2312" pitchFamily="49" charset="-122"/>
              </a:rPr>
              <a:t>分成取指令、指令译码、取操作数和执行</a:t>
            </a:r>
            <a:r>
              <a:rPr lang="zh-CN" altLang="en-US" b="1" dirty="0">
                <a:solidFill>
                  <a:srgbClr val="000000"/>
                </a:solidFill>
                <a:latin typeface="Times New Roman"/>
                <a:ea typeface="楷体_GB2312" pitchFamily="49" charset="-122"/>
              </a:rPr>
              <a:t>四个子过程，分别由四个功能部件来完成，每个子过程所需时间为</a:t>
            </a:r>
            <a:r>
              <a:rPr lang="en-US" altLang="zh-CN" b="1" dirty="0" err="1">
                <a:solidFill>
                  <a:srgbClr val="000000"/>
                </a:solidFill>
                <a:latin typeface="Times New Roman"/>
                <a:ea typeface="楷体_GB2312" pitchFamily="49" charset="-122"/>
              </a:rPr>
              <a:t>Δ</a:t>
            </a:r>
            <a:r>
              <a:rPr lang="en-US" altLang="zh-CN" b="1" dirty="0" err="1">
                <a:solidFill>
                  <a:srgbClr val="000000"/>
                </a:solidFill>
                <a:latin typeface="Times New Roman"/>
                <a:cs typeface="Times New Roman" pitchFamily="18" charset="0"/>
              </a:rPr>
              <a:t>t</a:t>
            </a:r>
            <a:r>
              <a:rPr lang="zh-CN" altLang="en-US" b="1" dirty="0">
                <a:solidFill>
                  <a:srgbClr val="000000"/>
                </a:solidFill>
                <a:latin typeface="Times New Roman"/>
                <a:ea typeface="楷体_GB2312" pitchFamily="49" charset="-122"/>
              </a:rPr>
              <a:t>。</a:t>
            </a:r>
            <a:endParaRPr lang="zh-CN" altLang="en-US" sz="2800" b="1" dirty="0">
              <a:ea typeface="楷体_GB2312" pitchFamily="49" charset="-122"/>
            </a:endParaRP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18456100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
        <p:nvSpPr>
          <p:cNvPr id="6" name="内容占位符 1"/>
          <p:cNvSpPr>
            <a:spLocks noGrp="1"/>
          </p:cNvSpPr>
          <p:nvPr>
            <p:ph idx="1"/>
          </p:nvPr>
        </p:nvSpPr>
        <p:spPr/>
        <p:txBody>
          <a:bodyPr/>
          <a:lstStyle/>
          <a:p>
            <a:pPr>
              <a:defRPr/>
            </a:pPr>
            <a:r>
              <a:rPr lang="zh-CN" altLang="en-US" sz="2800" b="1" dirty="0" smtClean="0"/>
              <a:t>例</a:t>
            </a:r>
            <a:r>
              <a:rPr lang="en-US" altLang="zh-CN" sz="2800" b="1" dirty="0" smtClean="0"/>
              <a:t>1</a:t>
            </a:r>
            <a:r>
              <a:rPr lang="zh-CN" altLang="en-US" sz="2800" b="1" dirty="0" smtClean="0"/>
              <a:t>：</a:t>
            </a:r>
            <a:r>
              <a:rPr lang="zh-CN" altLang="zh-CN" sz="2800" b="1" dirty="0"/>
              <a:t>若每一条指令都可以分解为取指、分析和执行三步。己知取指时间</a:t>
            </a:r>
            <a:r>
              <a:rPr lang="en-US" altLang="zh-CN" sz="2800" b="1" dirty="0"/>
              <a:t>t</a:t>
            </a:r>
            <a:r>
              <a:rPr lang="zh-CN" altLang="zh-CN" sz="2800" b="1" baseline="-25000" dirty="0"/>
              <a:t>取指</a:t>
            </a:r>
            <a:r>
              <a:rPr lang="zh-CN" altLang="zh-CN" sz="2800" b="1" dirty="0"/>
              <a:t>＝</a:t>
            </a:r>
            <a:r>
              <a:rPr lang="en-US" altLang="zh-CN" sz="2800" b="1" dirty="0"/>
              <a:t>4</a:t>
            </a:r>
            <a:r>
              <a:rPr lang="zh-CN" altLang="zh-CN" sz="2800" b="1" dirty="0"/>
              <a:t>△</a:t>
            </a:r>
            <a:r>
              <a:rPr lang="en-US" altLang="zh-CN" sz="2800" b="1" dirty="0"/>
              <a:t>t</a:t>
            </a:r>
            <a:r>
              <a:rPr lang="zh-CN" altLang="zh-CN" sz="2800" b="1" dirty="0"/>
              <a:t>，分析时间</a:t>
            </a:r>
            <a:r>
              <a:rPr lang="en-US" altLang="zh-CN" sz="2800" b="1" dirty="0"/>
              <a:t>t</a:t>
            </a:r>
            <a:r>
              <a:rPr lang="zh-CN" altLang="zh-CN" sz="2800" b="1" baseline="-25000" dirty="0"/>
              <a:t>分析</a:t>
            </a:r>
            <a:r>
              <a:rPr lang="zh-CN" altLang="zh-CN" sz="2800" b="1" dirty="0"/>
              <a:t>＝</a:t>
            </a:r>
            <a:r>
              <a:rPr lang="en-US" altLang="zh-CN" sz="2800" b="1" dirty="0"/>
              <a:t>3</a:t>
            </a:r>
            <a:r>
              <a:rPr lang="zh-CN" altLang="zh-CN" sz="2800" b="1" dirty="0"/>
              <a:t>△</a:t>
            </a:r>
            <a:r>
              <a:rPr lang="en-US" altLang="zh-CN" sz="2800" b="1" dirty="0"/>
              <a:t>t</a:t>
            </a:r>
            <a:r>
              <a:rPr lang="zh-CN" altLang="zh-CN" sz="2800" b="1" dirty="0"/>
              <a:t>，执行时间</a:t>
            </a:r>
            <a:r>
              <a:rPr lang="en-US" altLang="zh-CN" sz="2800" b="1" dirty="0"/>
              <a:t>t</a:t>
            </a:r>
            <a:r>
              <a:rPr lang="zh-CN" altLang="zh-CN" sz="2800" b="1" baseline="-25000" dirty="0"/>
              <a:t>执行</a:t>
            </a:r>
            <a:r>
              <a:rPr lang="zh-CN" altLang="zh-CN" sz="2800" b="1" dirty="0"/>
              <a:t>＝</a:t>
            </a:r>
            <a:r>
              <a:rPr lang="en-US" altLang="zh-CN" sz="2800" b="1" dirty="0"/>
              <a:t>5</a:t>
            </a:r>
            <a:r>
              <a:rPr lang="zh-CN" altLang="zh-CN" sz="2800" b="1" dirty="0"/>
              <a:t>△</a:t>
            </a:r>
            <a:r>
              <a:rPr lang="en-US" altLang="zh-CN" sz="2800" b="1" dirty="0"/>
              <a:t>t</a:t>
            </a:r>
            <a:r>
              <a:rPr lang="zh-CN" altLang="zh-CN" sz="2800" b="1" dirty="0"/>
              <a:t>。如果按串行方式执行完</a:t>
            </a:r>
            <a:r>
              <a:rPr lang="en-US" altLang="zh-CN" sz="2800" b="1" dirty="0"/>
              <a:t>100</a:t>
            </a:r>
            <a:r>
              <a:rPr lang="zh-CN" altLang="zh-CN" sz="2800" b="1" dirty="0"/>
              <a:t>条指令需要</a:t>
            </a:r>
            <a:r>
              <a:rPr lang="zh-CN" altLang="zh-CN" sz="2800" b="1" u="sng" dirty="0"/>
              <a:t> （</a:t>
            </a:r>
            <a:r>
              <a:rPr lang="en-US" altLang="zh-CN" sz="2800" b="1" u="sng" dirty="0"/>
              <a:t>4</a:t>
            </a:r>
            <a:r>
              <a:rPr lang="zh-CN" altLang="zh-CN" sz="2800" b="1" u="sng" dirty="0"/>
              <a:t>）</a:t>
            </a:r>
            <a:r>
              <a:rPr lang="zh-CN" altLang="zh-CN" sz="2800" b="1" dirty="0"/>
              <a:t>△</a:t>
            </a:r>
            <a:r>
              <a:rPr lang="en-US" altLang="zh-CN" sz="2800" b="1" dirty="0"/>
              <a:t>t</a:t>
            </a:r>
            <a:r>
              <a:rPr lang="zh-CN" altLang="zh-CN" sz="2800" b="1" dirty="0"/>
              <a:t>。如果按照流水方式执行，执行完</a:t>
            </a:r>
            <a:r>
              <a:rPr lang="en-US" altLang="zh-CN" sz="2800" b="1" dirty="0"/>
              <a:t>100</a:t>
            </a:r>
            <a:r>
              <a:rPr lang="zh-CN" altLang="zh-CN" sz="2800" b="1" dirty="0"/>
              <a:t>条指令需要</a:t>
            </a:r>
            <a:r>
              <a:rPr lang="zh-CN" altLang="zh-CN" sz="2800" b="1" u="sng" dirty="0"/>
              <a:t>（</a:t>
            </a:r>
            <a:r>
              <a:rPr lang="en-US" altLang="zh-CN" sz="2800" b="1" u="sng" dirty="0"/>
              <a:t>5</a:t>
            </a:r>
            <a:r>
              <a:rPr lang="zh-CN" altLang="zh-CN" sz="2800" b="1" u="sng" dirty="0"/>
              <a:t>） </a:t>
            </a:r>
            <a:r>
              <a:rPr lang="zh-CN" altLang="zh-CN" sz="2800" b="1" dirty="0"/>
              <a:t>△</a:t>
            </a:r>
            <a:r>
              <a:rPr lang="en-US" altLang="zh-CN" sz="2800" b="1" dirty="0"/>
              <a:t>t</a:t>
            </a:r>
            <a:r>
              <a:rPr lang="zh-CN" altLang="zh-CN" sz="2800" b="1" dirty="0"/>
              <a:t>。</a:t>
            </a:r>
          </a:p>
          <a:p>
            <a:pPr marL="0" indent="0">
              <a:buFont typeface="Wingdings" pitchFamily="2" charset="2"/>
              <a:buNone/>
              <a:defRPr/>
            </a:pPr>
            <a:r>
              <a:rPr lang="zh-CN" altLang="zh-CN" sz="2800" b="1" dirty="0"/>
              <a:t>（</a:t>
            </a:r>
            <a:r>
              <a:rPr lang="en-US" altLang="zh-CN" sz="2800" b="1" dirty="0"/>
              <a:t>4</a:t>
            </a:r>
            <a:r>
              <a:rPr lang="zh-CN" altLang="zh-CN" sz="2800" b="1" dirty="0"/>
              <a:t>）</a:t>
            </a:r>
            <a:r>
              <a:rPr lang="en-US" altLang="zh-CN" sz="2800" b="1" dirty="0"/>
              <a:t>A. 1190   B.1195	 C.1200   D.1205   </a:t>
            </a:r>
            <a:endParaRPr lang="en-US" altLang="zh-CN" sz="2800" b="1" dirty="0" smtClean="0"/>
          </a:p>
          <a:p>
            <a:pPr marL="0" indent="0">
              <a:buFont typeface="Wingdings" pitchFamily="2" charset="2"/>
              <a:buNone/>
              <a:defRPr/>
            </a:pPr>
            <a:r>
              <a:rPr lang="zh-CN" altLang="zh-CN" sz="2800" b="1" dirty="0" smtClean="0"/>
              <a:t>（</a:t>
            </a:r>
            <a:r>
              <a:rPr lang="en-US" altLang="zh-CN" sz="2800" b="1" dirty="0"/>
              <a:t>5</a:t>
            </a:r>
            <a:r>
              <a:rPr lang="zh-CN" altLang="zh-CN" sz="2800" b="1" dirty="0"/>
              <a:t>）</a:t>
            </a:r>
            <a:r>
              <a:rPr lang="en-US" altLang="zh-CN" sz="2800" b="1" dirty="0"/>
              <a:t>A. 504    B. 507 	 C.508    D. 510 </a:t>
            </a:r>
            <a:endParaRPr lang="zh-CN" altLang="zh-CN" sz="2800" b="1" dirty="0"/>
          </a:p>
        </p:txBody>
      </p:sp>
    </p:spTree>
    <p:extLst>
      <p:ext uri="{BB962C8B-B14F-4D97-AF65-F5344CB8AC3E}">
        <p14:creationId xmlns:p14="http://schemas.microsoft.com/office/powerpoint/2010/main" val="37017184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6.8 </a:t>
            </a:r>
            <a:r>
              <a:rPr lang="zh-CN" altLang="en-US" dirty="0" smtClean="0"/>
              <a:t>微处理器中的新技术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6.8.3 </a:t>
            </a:r>
            <a:r>
              <a:rPr lang="zh-CN" altLang="en-US" b="1" dirty="0" smtClean="0">
                <a:solidFill>
                  <a:srgbClr val="FF0000"/>
                </a:solidFill>
                <a:ea typeface="楷体_GB2312" pitchFamily="49" charset="-122"/>
              </a:rPr>
              <a:t>超线程技术</a:t>
            </a:r>
            <a:endParaRPr lang="en-US" altLang="zh-CN" b="1" dirty="0" smtClean="0">
              <a:solidFill>
                <a:srgbClr val="FF0000"/>
              </a:solidFill>
              <a:ea typeface="楷体_GB2312" pitchFamily="49" charset="-122"/>
            </a:endParaRPr>
          </a:p>
          <a:p>
            <a:pPr marL="0" lvl="0" indent="0">
              <a:buSzTx/>
              <a:buNone/>
            </a:pPr>
            <a:r>
              <a:rPr lang="en-US" altLang="zh-CN" b="1" dirty="0" smtClean="0">
                <a:solidFill>
                  <a:srgbClr val="000000"/>
                </a:solidFill>
                <a:latin typeface="Times New Roman"/>
              </a:rPr>
              <a:t>	</a:t>
            </a:r>
            <a:r>
              <a:rPr lang="zh-CN" altLang="zh-CN" b="1" dirty="0" smtClean="0">
                <a:solidFill>
                  <a:srgbClr val="000000"/>
                </a:solidFill>
                <a:latin typeface="Times New Roman"/>
              </a:rPr>
              <a:t>超</a:t>
            </a:r>
            <a:r>
              <a:rPr lang="zh-CN" altLang="zh-CN" b="1" dirty="0">
                <a:solidFill>
                  <a:srgbClr val="000000"/>
                </a:solidFill>
                <a:latin typeface="Times New Roman"/>
              </a:rPr>
              <a:t>线程（简称“</a:t>
            </a:r>
            <a:r>
              <a:rPr lang="en-US" altLang="zh-CN" b="1" dirty="0">
                <a:solidFill>
                  <a:srgbClr val="000000"/>
                </a:solidFill>
                <a:latin typeface="Times New Roman"/>
              </a:rPr>
              <a:t>HT</a:t>
            </a:r>
            <a:r>
              <a:rPr lang="zh-CN" altLang="zh-CN" b="1" dirty="0">
                <a:solidFill>
                  <a:srgbClr val="000000"/>
                </a:solidFill>
                <a:latin typeface="Times New Roman"/>
              </a:rPr>
              <a:t>”）是</a:t>
            </a:r>
            <a:r>
              <a:rPr lang="en-US" altLang="zh-CN" b="1" dirty="0">
                <a:solidFill>
                  <a:srgbClr val="000000"/>
                </a:solidFill>
                <a:latin typeface="Times New Roman"/>
              </a:rPr>
              <a:t>Intel</a:t>
            </a:r>
            <a:r>
              <a:rPr lang="zh-CN" altLang="zh-CN" b="1" dirty="0">
                <a:solidFill>
                  <a:srgbClr val="000000"/>
                </a:solidFill>
                <a:latin typeface="Times New Roman"/>
              </a:rPr>
              <a:t>公司提出的一种提高</a:t>
            </a:r>
            <a:r>
              <a:rPr lang="en-US" altLang="zh-CN" b="1" dirty="0">
                <a:solidFill>
                  <a:srgbClr val="000000"/>
                </a:solidFill>
                <a:latin typeface="Times New Roman"/>
              </a:rPr>
              <a:t>CPU</a:t>
            </a:r>
            <a:r>
              <a:rPr lang="zh-CN" altLang="zh-CN" b="1" dirty="0">
                <a:solidFill>
                  <a:srgbClr val="000000"/>
                </a:solidFill>
                <a:latin typeface="Times New Roman"/>
              </a:rPr>
              <a:t>性能的技术，简单地说就是将一个物理</a:t>
            </a:r>
            <a:r>
              <a:rPr lang="en-US" altLang="zh-CN" b="1" dirty="0">
                <a:solidFill>
                  <a:srgbClr val="000000"/>
                </a:solidFill>
                <a:latin typeface="Times New Roman"/>
              </a:rPr>
              <a:t>CPU</a:t>
            </a:r>
            <a:r>
              <a:rPr lang="zh-CN" altLang="zh-CN" b="1" dirty="0">
                <a:solidFill>
                  <a:srgbClr val="000000"/>
                </a:solidFill>
                <a:latin typeface="Times New Roman"/>
              </a:rPr>
              <a:t>当作两个逻辑</a:t>
            </a:r>
            <a:r>
              <a:rPr lang="en-US" altLang="zh-CN" b="1" dirty="0">
                <a:solidFill>
                  <a:srgbClr val="000000"/>
                </a:solidFill>
                <a:latin typeface="Times New Roman"/>
              </a:rPr>
              <a:t>CPU</a:t>
            </a:r>
            <a:r>
              <a:rPr lang="zh-CN" altLang="zh-CN" b="1" dirty="0">
                <a:solidFill>
                  <a:srgbClr val="000000"/>
                </a:solidFill>
                <a:latin typeface="Times New Roman"/>
              </a:rPr>
              <a:t>使用，使</a:t>
            </a:r>
            <a:r>
              <a:rPr lang="en-US" altLang="zh-CN" b="1" dirty="0">
                <a:solidFill>
                  <a:srgbClr val="000000"/>
                </a:solidFill>
                <a:latin typeface="Times New Roman"/>
              </a:rPr>
              <a:t>CPU</a:t>
            </a:r>
            <a:r>
              <a:rPr lang="zh-CN" altLang="zh-CN" b="1" dirty="0">
                <a:solidFill>
                  <a:srgbClr val="000000"/>
                </a:solidFill>
                <a:latin typeface="Times New Roman"/>
              </a:rPr>
              <a:t>可以同时执行多重线程，从而发挥更大的效率。超线程技术利用特殊的硬件指令，把两个逻辑内核模拟成两个物理芯片，让单个处理器都能使用线程级并行计算，进而兼容多线程操作系统和应用软件，减少了</a:t>
            </a:r>
            <a:r>
              <a:rPr lang="en-US" altLang="zh-CN" b="1" dirty="0">
                <a:solidFill>
                  <a:srgbClr val="000000"/>
                </a:solidFill>
                <a:latin typeface="Times New Roman"/>
              </a:rPr>
              <a:t>CPU</a:t>
            </a:r>
            <a:r>
              <a:rPr lang="zh-CN" altLang="zh-CN" b="1" dirty="0">
                <a:solidFill>
                  <a:srgbClr val="000000"/>
                </a:solidFill>
                <a:latin typeface="Times New Roman"/>
              </a:rPr>
              <a:t>的闲置时间，提高</a:t>
            </a:r>
            <a:r>
              <a:rPr lang="en-US" altLang="zh-CN" b="1" dirty="0">
                <a:solidFill>
                  <a:srgbClr val="000000"/>
                </a:solidFill>
                <a:latin typeface="Times New Roman"/>
              </a:rPr>
              <a:t>CPU</a:t>
            </a:r>
            <a:r>
              <a:rPr lang="zh-CN" altLang="zh-CN" b="1" dirty="0">
                <a:solidFill>
                  <a:srgbClr val="000000"/>
                </a:solidFill>
                <a:latin typeface="Times New Roman"/>
              </a:rPr>
              <a:t>的运行效率。</a:t>
            </a:r>
            <a:endParaRPr lang="zh-CN" altLang="en-US" b="1" dirty="0">
              <a:solidFill>
                <a:srgbClr val="000000"/>
              </a:solidFill>
              <a:latin typeface="Times New Roman"/>
              <a:ea typeface="楷体_GB2312" pitchFamily="49" charset="-122"/>
            </a:endParaRP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35958532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6.8 </a:t>
            </a:r>
            <a:r>
              <a:rPr lang="zh-CN" altLang="en-US" dirty="0" smtClean="0"/>
              <a:t>微处理器中的新技术</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solidFill>
                  <a:srgbClr val="FF0000"/>
                </a:solidFill>
                <a:ea typeface="楷体_GB2312" pitchFamily="49" charset="-122"/>
              </a:rPr>
              <a:t>6.8.4 </a:t>
            </a:r>
            <a:r>
              <a:rPr lang="zh-CN" altLang="en-US" b="1" dirty="0" smtClean="0">
                <a:solidFill>
                  <a:srgbClr val="FF0000"/>
                </a:solidFill>
                <a:ea typeface="楷体_GB2312" pitchFamily="49" charset="-122"/>
              </a:rPr>
              <a:t>双核与多核技术</a:t>
            </a:r>
            <a:endParaRPr lang="en-US" altLang="zh-CN" b="1" dirty="0" smtClean="0">
              <a:solidFill>
                <a:srgbClr val="FF0000"/>
              </a:solidFill>
              <a:ea typeface="楷体_GB2312" pitchFamily="49" charset="-122"/>
            </a:endParaRPr>
          </a:p>
          <a:p>
            <a:pPr marL="0" indent="0">
              <a:buNone/>
            </a:pPr>
            <a:r>
              <a:rPr lang="en-US" altLang="zh-CN" b="1" dirty="0">
                <a:solidFill>
                  <a:srgbClr val="0000CC"/>
                </a:solidFill>
                <a:latin typeface="Times New Roman"/>
              </a:rPr>
              <a:t>1</a:t>
            </a:r>
            <a:r>
              <a:rPr lang="zh-CN" altLang="en-US" b="1" dirty="0">
                <a:solidFill>
                  <a:srgbClr val="0000CC"/>
                </a:solidFill>
                <a:latin typeface="Times New Roman"/>
              </a:rPr>
              <a:t>．双核处理器</a:t>
            </a:r>
          </a:p>
          <a:p>
            <a:pPr marL="0" indent="0">
              <a:buNone/>
            </a:pPr>
            <a:r>
              <a:rPr lang="zh-CN" altLang="en-US" b="1" dirty="0">
                <a:solidFill>
                  <a:srgbClr val="000000"/>
                </a:solidFill>
                <a:latin typeface="Times New Roman"/>
              </a:rPr>
              <a:t>         双核处理器是指在一个处理器上集成两个运算核心，从而提高计算能力。</a:t>
            </a:r>
          </a:p>
          <a:p>
            <a:pPr marL="0" indent="0">
              <a:buNone/>
            </a:pPr>
            <a:r>
              <a:rPr lang="en-US" altLang="zh-CN" b="1" dirty="0">
                <a:solidFill>
                  <a:srgbClr val="0000CC"/>
                </a:solidFill>
                <a:latin typeface="Times New Roman"/>
              </a:rPr>
              <a:t>2</a:t>
            </a:r>
            <a:r>
              <a:rPr lang="zh-CN" altLang="en-US" b="1" dirty="0">
                <a:solidFill>
                  <a:srgbClr val="0000CC"/>
                </a:solidFill>
                <a:latin typeface="Times New Roman"/>
              </a:rPr>
              <a:t>．超线程技术与双核心技术的区别</a:t>
            </a:r>
          </a:p>
          <a:p>
            <a:pPr marL="0" indent="0">
              <a:buNone/>
            </a:pPr>
            <a:r>
              <a:rPr lang="zh-CN" altLang="en-US" b="1" dirty="0">
                <a:solidFill>
                  <a:srgbClr val="000000"/>
                </a:solidFill>
                <a:latin typeface="Times New Roman"/>
              </a:rPr>
              <a:t>        可以简单地把双核心技术理解为两个“物理”处理器，是一种“硬”的方式；而超线程技术只是两个“逻辑”处理器，是一种“软”的方式。</a:t>
            </a:r>
          </a:p>
          <a:p>
            <a:pPr marL="0" indent="0">
              <a:buNone/>
            </a:pPr>
            <a:r>
              <a:rPr lang="zh-CN" altLang="zh-CN" b="1" dirty="0" smtClean="0">
                <a:solidFill>
                  <a:srgbClr val="000000"/>
                </a:solidFill>
                <a:latin typeface="Times New Roman"/>
              </a:rPr>
              <a:t>。</a:t>
            </a:r>
            <a:endParaRPr lang="zh-CN" altLang="en-US" b="1" dirty="0">
              <a:solidFill>
                <a:srgbClr val="000000"/>
              </a:solidFill>
              <a:latin typeface="Times New Roman"/>
              <a:ea typeface="楷体_GB2312" pitchFamily="49" charset="-122"/>
            </a:endParaRPr>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spTree>
    <p:extLst>
      <p:ext uri="{BB962C8B-B14F-4D97-AF65-F5344CB8AC3E}">
        <p14:creationId xmlns:p14="http://schemas.microsoft.com/office/powerpoint/2010/main" val="3975505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14E398F-FE53-4515-9405-B4D7B911FE86}" type="datetime3">
              <a:rPr kumimoji="0" lang="zh-CN" altLang="en-US" sz="1400"/>
              <a:pPr eaLnBrk="1" hangingPunct="1"/>
              <a:t>2016年11月18日星期五</a:t>
            </a:fld>
            <a:endParaRPr kumimoji="0" lang="en-US" altLang="zh-CN" sz="1400"/>
          </a:p>
        </p:txBody>
      </p:sp>
      <p:sp>
        <p:nvSpPr>
          <p:cNvPr id="10752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7524"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6</a:t>
            </a:r>
            <a:r>
              <a:rPr lang="zh-CN" altLang="en-US" sz="2400" smtClean="0">
                <a:latin typeface="Times New Roman" pitchFamily="18" charset="0"/>
              </a:rPr>
              <a:t>章 小结</a:t>
            </a:r>
          </a:p>
        </p:txBody>
      </p:sp>
      <p:sp>
        <p:nvSpPr>
          <p:cNvPr id="239619" name="Rectangle 3"/>
          <p:cNvSpPr>
            <a:spLocks noGrp="1" noChangeArrowheads="1"/>
          </p:cNvSpPr>
          <p:nvPr>
            <p:ph type="body" idx="1"/>
          </p:nvPr>
        </p:nvSpPr>
        <p:spPr/>
        <p:txBody>
          <a:bodyPr/>
          <a:lstStyle/>
          <a:p>
            <a:pPr eaLnBrk="1" hangingPunct="1">
              <a:buFontTx/>
              <a:buNone/>
            </a:pPr>
            <a:r>
              <a:rPr lang="en-US" altLang="zh-CN" sz="3600" b="1" smtClean="0">
                <a:latin typeface="Times New Roman" pitchFamily="18" charset="0"/>
              </a:rPr>
              <a:t>6.1 </a:t>
            </a:r>
            <a:r>
              <a:rPr lang="zh-CN" altLang="en-US" sz="3600" b="1" smtClean="0">
                <a:latin typeface="Times New Roman" pitchFamily="18" charset="0"/>
              </a:rPr>
              <a:t>中央处理器的功能和组成</a:t>
            </a:r>
            <a:endParaRPr lang="zh-CN" altLang="en-US" sz="3600" b="1" smtClean="0">
              <a:latin typeface="宋体" pitchFamily="2" charset="-122"/>
            </a:endParaRPr>
          </a:p>
          <a:p>
            <a:pPr eaLnBrk="1" hangingPunct="1"/>
            <a:r>
              <a:rPr lang="zh-CN" altLang="en-US" sz="3600" b="1" smtClean="0">
                <a:latin typeface="Times New Roman" pitchFamily="18" charset="0"/>
              </a:rPr>
              <a:t>控制器的功能</a:t>
            </a:r>
          </a:p>
          <a:p>
            <a:pPr eaLnBrk="1" hangingPunct="1">
              <a:buFontTx/>
              <a:buNone/>
            </a:pPr>
            <a:r>
              <a:rPr lang="zh-CN" altLang="en-US" sz="3600" b="1" smtClean="0">
                <a:latin typeface="宋体" pitchFamily="2" charset="-122"/>
              </a:rPr>
              <a:t>  指令流，数据流</a:t>
            </a:r>
          </a:p>
          <a:p>
            <a:pPr eaLnBrk="1" hangingPunct="1"/>
            <a:r>
              <a:rPr lang="en-US" altLang="zh-CN" sz="3600" b="1" smtClean="0">
                <a:latin typeface="Times New Roman" pitchFamily="18" charset="0"/>
              </a:rPr>
              <a:t>CPU</a:t>
            </a:r>
            <a:r>
              <a:rPr lang="zh-CN" altLang="en-US" sz="3600" b="1" smtClean="0">
                <a:latin typeface="Times New Roman" pitchFamily="18" charset="0"/>
              </a:rPr>
              <a:t>中的主要寄存器</a:t>
            </a:r>
          </a:p>
          <a:p>
            <a:pPr eaLnBrk="1" hangingPunct="1">
              <a:buFontTx/>
              <a:buNone/>
            </a:pPr>
            <a:r>
              <a:rPr lang="zh-CN" altLang="en-US" sz="4000" b="1" smtClean="0">
                <a:latin typeface="宋体" pitchFamily="2" charset="-122"/>
              </a:rPr>
              <a:t> 专用寄存器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9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53E2D4F-161E-4E01-83E5-7204FEEE45E2}" type="datetime3">
              <a:rPr kumimoji="0" lang="zh-CN" altLang="en-US" sz="1400"/>
              <a:pPr eaLnBrk="1" hangingPunct="1"/>
              <a:t>2016年11月18日星期五</a:t>
            </a:fld>
            <a:endParaRPr kumimoji="0" lang="en-US" altLang="zh-CN" sz="1400"/>
          </a:p>
        </p:txBody>
      </p:sp>
      <p:sp>
        <p:nvSpPr>
          <p:cNvPr id="10854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8548"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6</a:t>
            </a:r>
            <a:r>
              <a:rPr lang="zh-CN" altLang="en-US" sz="2400" smtClean="0">
                <a:latin typeface="Times New Roman" pitchFamily="18" charset="0"/>
              </a:rPr>
              <a:t>章 小结</a:t>
            </a:r>
          </a:p>
        </p:txBody>
      </p:sp>
      <p:sp>
        <p:nvSpPr>
          <p:cNvPr id="247811" name="Rectangle 3"/>
          <p:cNvSpPr>
            <a:spLocks noGrp="1" noChangeArrowheads="1"/>
          </p:cNvSpPr>
          <p:nvPr>
            <p:ph type="body" idx="1"/>
          </p:nvPr>
        </p:nvSpPr>
        <p:spPr>
          <a:xfrm>
            <a:off x="323850" y="836613"/>
            <a:ext cx="8424863" cy="5832475"/>
          </a:xfrm>
        </p:spPr>
        <p:txBody>
          <a:bodyPr/>
          <a:lstStyle/>
          <a:p>
            <a:pPr eaLnBrk="1" hangingPunct="1">
              <a:lnSpc>
                <a:spcPct val="90000"/>
              </a:lnSpc>
              <a:buFontTx/>
              <a:buNone/>
            </a:pPr>
            <a:r>
              <a:rPr lang="en-US" altLang="zh-CN" sz="3600" b="1" smtClean="0">
                <a:latin typeface="Times New Roman" pitchFamily="18" charset="0"/>
              </a:rPr>
              <a:t>6.2 </a:t>
            </a:r>
            <a:r>
              <a:rPr lang="zh-CN" altLang="en-US" sz="3600" b="1" smtClean="0">
                <a:latin typeface="Times New Roman" pitchFamily="18" charset="0"/>
              </a:rPr>
              <a:t>控制器的组成和实现方法</a:t>
            </a:r>
          </a:p>
          <a:p>
            <a:pPr eaLnBrk="1" hangingPunct="1">
              <a:lnSpc>
                <a:spcPct val="90000"/>
              </a:lnSpc>
            </a:pPr>
            <a:r>
              <a:rPr lang="zh-CN" altLang="en-US" sz="3600" b="1" smtClean="0">
                <a:latin typeface="Times New Roman" pitchFamily="18" charset="0"/>
              </a:rPr>
              <a:t>控制器的组成</a:t>
            </a:r>
          </a:p>
          <a:p>
            <a:pPr eaLnBrk="1" hangingPunct="1">
              <a:lnSpc>
                <a:spcPct val="90000"/>
              </a:lnSpc>
            </a:pPr>
            <a:r>
              <a:rPr lang="zh-CN" altLang="en-US" sz="3600" b="1" smtClean="0">
                <a:latin typeface="Times New Roman" pitchFamily="18" charset="0"/>
              </a:rPr>
              <a:t>控制器的硬件实现方法</a:t>
            </a:r>
          </a:p>
          <a:p>
            <a:pPr eaLnBrk="1" hangingPunct="1">
              <a:lnSpc>
                <a:spcPct val="90000"/>
              </a:lnSpc>
              <a:buFontTx/>
              <a:buNone/>
            </a:pPr>
            <a:r>
              <a:rPr lang="zh-CN" altLang="en-US" sz="3600" b="1" smtClean="0">
                <a:latin typeface="宋体" pitchFamily="2" charset="-122"/>
              </a:rPr>
              <a:t>  组合逻辑控制器和微程序控制器的区别</a:t>
            </a:r>
          </a:p>
          <a:p>
            <a:pPr eaLnBrk="1" hangingPunct="1">
              <a:lnSpc>
                <a:spcPct val="90000"/>
              </a:lnSpc>
              <a:buFontTx/>
              <a:buNone/>
            </a:pPr>
            <a:r>
              <a:rPr lang="en-US" altLang="zh-CN" sz="3600" b="1" smtClean="0">
                <a:latin typeface="Times New Roman" pitchFamily="18" charset="0"/>
              </a:rPr>
              <a:t>6.3 </a:t>
            </a:r>
            <a:r>
              <a:rPr lang="zh-CN" altLang="en-US" sz="3600" b="1" smtClean="0">
                <a:latin typeface="宋体" pitchFamily="2" charset="-122"/>
              </a:rPr>
              <a:t>时序系统与控制方式</a:t>
            </a:r>
            <a:endParaRPr lang="zh-CN" altLang="en-US" sz="3600" b="1" smtClean="0">
              <a:latin typeface="Times New Roman" pitchFamily="18" charset="0"/>
            </a:endParaRPr>
          </a:p>
          <a:p>
            <a:pPr eaLnBrk="1" hangingPunct="1">
              <a:lnSpc>
                <a:spcPct val="90000"/>
              </a:lnSpc>
            </a:pPr>
            <a:r>
              <a:rPr lang="zh-CN" altLang="en-US" sz="3600" b="1" smtClean="0">
                <a:latin typeface="Times New Roman" pitchFamily="18" charset="0"/>
              </a:rPr>
              <a:t>时序系统</a:t>
            </a:r>
          </a:p>
          <a:p>
            <a:pPr eaLnBrk="1" hangingPunct="1">
              <a:lnSpc>
                <a:spcPct val="80000"/>
              </a:lnSpc>
              <a:buFontTx/>
              <a:buNone/>
            </a:pPr>
            <a:r>
              <a:rPr lang="zh-CN" altLang="en-US" sz="3600" b="1" smtClean="0">
                <a:latin typeface="Times New Roman" pitchFamily="18" charset="0"/>
              </a:rPr>
              <a:t>   </a:t>
            </a:r>
            <a:r>
              <a:rPr lang="zh-CN" altLang="en-US" sz="3600" b="1" smtClean="0">
                <a:solidFill>
                  <a:srgbClr val="FF0000"/>
                </a:solidFill>
                <a:latin typeface="Times New Roman" pitchFamily="18" charset="0"/>
              </a:rPr>
              <a:t>指令周期</a:t>
            </a:r>
            <a:r>
              <a:rPr lang="zh-CN" altLang="en-US" sz="3600" b="1" smtClean="0">
                <a:latin typeface="Times New Roman" pitchFamily="18" charset="0"/>
              </a:rPr>
              <a:t>，机器周期</a:t>
            </a:r>
            <a:endParaRPr lang="zh-CN" altLang="en-US" sz="3600" b="1" smtClean="0">
              <a:latin typeface="宋体" pitchFamily="2" charset="-122"/>
            </a:endParaRPr>
          </a:p>
          <a:p>
            <a:pPr eaLnBrk="1" hangingPunct="1">
              <a:lnSpc>
                <a:spcPct val="80000"/>
              </a:lnSpc>
            </a:pPr>
            <a:r>
              <a:rPr lang="zh-CN" altLang="en-US" sz="3600" b="1" smtClean="0">
                <a:latin typeface="Times New Roman" pitchFamily="18" charset="0"/>
              </a:rPr>
              <a:t>控制方式</a:t>
            </a:r>
          </a:p>
          <a:p>
            <a:pPr eaLnBrk="1" hangingPunct="1">
              <a:lnSpc>
                <a:spcPct val="70000"/>
              </a:lnSpc>
              <a:buFontTx/>
              <a:buNone/>
            </a:pPr>
            <a:r>
              <a:rPr lang="zh-CN" altLang="en-US" sz="3600" b="1" smtClean="0">
                <a:latin typeface="宋体" pitchFamily="2" charset="-122"/>
              </a:rPr>
              <a:t>  同步，异步，联合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8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8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8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8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8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78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DA60692-F552-4574-AA5F-08680BB6FFEF}" type="datetime3">
              <a:rPr kumimoji="0" lang="zh-CN" altLang="en-US" sz="1400"/>
              <a:pPr eaLnBrk="1" hangingPunct="1"/>
              <a:t>2016年11月18日星期五</a:t>
            </a:fld>
            <a:endParaRPr kumimoji="0" lang="en-US" altLang="zh-CN" sz="1400"/>
          </a:p>
        </p:txBody>
      </p:sp>
      <p:sp>
        <p:nvSpPr>
          <p:cNvPr id="10957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9572"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6</a:t>
            </a:r>
            <a:r>
              <a:rPr lang="zh-CN" altLang="en-US" sz="2400" smtClean="0">
                <a:latin typeface="Times New Roman" pitchFamily="18" charset="0"/>
              </a:rPr>
              <a:t>章 小结</a:t>
            </a:r>
          </a:p>
        </p:txBody>
      </p:sp>
      <p:sp>
        <p:nvSpPr>
          <p:cNvPr id="241667" name="Rectangle 3"/>
          <p:cNvSpPr>
            <a:spLocks noGrp="1" noChangeArrowheads="1"/>
          </p:cNvSpPr>
          <p:nvPr>
            <p:ph type="body" idx="1"/>
          </p:nvPr>
        </p:nvSpPr>
        <p:spPr/>
        <p:txBody>
          <a:bodyPr/>
          <a:lstStyle/>
          <a:p>
            <a:pPr eaLnBrk="1" hangingPunct="1"/>
            <a:r>
              <a:rPr lang="zh-CN" altLang="en-US" sz="3600" b="1" smtClean="0">
                <a:latin typeface="Times New Roman" pitchFamily="18" charset="0"/>
              </a:rPr>
              <a:t>指令执行的基本过程</a:t>
            </a:r>
          </a:p>
          <a:p>
            <a:pPr eaLnBrk="1" hangingPunct="1"/>
            <a:r>
              <a:rPr lang="zh-CN" altLang="en-US" sz="3600" b="1" smtClean="0">
                <a:latin typeface="Times New Roman" pitchFamily="18" charset="0"/>
              </a:rPr>
              <a:t>指令的微操作序列</a:t>
            </a:r>
          </a:p>
          <a:p>
            <a:pPr eaLnBrk="1" hangingPunct="1">
              <a:buFontTx/>
              <a:buNone/>
            </a:pPr>
            <a:r>
              <a:rPr lang="zh-CN" altLang="en-US" sz="3600" b="1" smtClean="0">
                <a:latin typeface="Times New Roman" pitchFamily="18" charset="0"/>
              </a:rPr>
              <a:t>    </a:t>
            </a:r>
            <a:r>
              <a:rPr lang="zh-CN" altLang="en-US" sz="3600" b="1" smtClean="0">
                <a:solidFill>
                  <a:srgbClr val="FF0000"/>
                </a:solidFill>
                <a:latin typeface="Times New Roman" pitchFamily="18" charset="0"/>
              </a:rPr>
              <a:t>取指公操作</a:t>
            </a:r>
          </a:p>
          <a:p>
            <a:pPr>
              <a:buFontTx/>
              <a:buNone/>
            </a:pPr>
            <a:r>
              <a:rPr lang="en-US" altLang="zh-CN" sz="3600" b="1" smtClean="0">
                <a:latin typeface="Times New Roman" pitchFamily="18" charset="0"/>
              </a:rPr>
              <a:t>6.4 </a:t>
            </a:r>
            <a:r>
              <a:rPr lang="zh-CN" altLang="en-US" sz="3600" b="1" smtClean="0">
                <a:latin typeface="宋体" pitchFamily="2" charset="-122"/>
              </a:rPr>
              <a:t>微程序控制原理</a:t>
            </a:r>
          </a:p>
          <a:p>
            <a:r>
              <a:rPr lang="zh-CN" altLang="en-US" sz="3600" b="1" smtClean="0">
                <a:latin typeface="Times New Roman" pitchFamily="18" charset="0"/>
              </a:rPr>
              <a:t>微程序控制的基本概念</a:t>
            </a:r>
          </a:p>
          <a:p>
            <a:pPr eaLnBrk="1" hangingPunct="1">
              <a:buFontTx/>
              <a:buNone/>
            </a:pPr>
            <a:r>
              <a:rPr lang="zh-CN" altLang="en-US" sz="3600" b="1" smtClean="0">
                <a:latin typeface="Times New Roman" pitchFamily="18" charset="0"/>
              </a:rPr>
              <a:t>   </a:t>
            </a:r>
            <a:r>
              <a:rPr lang="zh-CN" altLang="en-US" sz="3600" b="1" smtClean="0">
                <a:solidFill>
                  <a:srgbClr val="FF0000"/>
                </a:solidFill>
                <a:latin typeface="Times New Roman" pitchFamily="18" charset="0"/>
              </a:rPr>
              <a:t>微命令，微操作，微指令，微程序</a:t>
            </a:r>
          </a:p>
          <a:p>
            <a:pPr eaLnBrk="1" hangingPunct="1">
              <a:buFontTx/>
              <a:buNone/>
            </a:pPr>
            <a:r>
              <a:rPr lang="zh-CN" altLang="en-US" sz="3600" b="1" smtClean="0">
                <a:solidFill>
                  <a:srgbClr val="FF0000"/>
                </a:solidFill>
                <a:latin typeface="Times New Roman" pitchFamily="18" charset="0"/>
              </a:rPr>
              <a:t>   两个层次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B7FF613-B56B-4075-BE0E-B31BC751611C}" type="datetime3">
              <a:rPr kumimoji="0" lang="zh-CN" altLang="en-US" sz="1400"/>
              <a:pPr eaLnBrk="1" hangingPunct="1"/>
              <a:t>2016年11月18日星期五</a:t>
            </a:fld>
            <a:endParaRPr kumimoji="0" lang="en-US" altLang="zh-CN" sz="1400"/>
          </a:p>
        </p:txBody>
      </p:sp>
      <p:sp>
        <p:nvSpPr>
          <p:cNvPr id="11059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0596" name="Rectangle 2"/>
          <p:cNvSpPr>
            <a:spLocks noGrp="1" noChangeArrowheads="1"/>
          </p:cNvSpPr>
          <p:nvPr>
            <p:ph type="title"/>
          </p:nvPr>
        </p:nvSpPr>
        <p:spPr/>
        <p:txBody>
          <a:bodyPr/>
          <a:lstStyle/>
          <a:p>
            <a:pPr eaLnBrk="1" hangingPunct="1">
              <a:lnSpc>
                <a:spcPct val="90000"/>
              </a:lnSpc>
            </a:pPr>
            <a:r>
              <a:rPr lang="zh-CN" altLang="en-US" sz="2400" smtClean="0">
                <a:latin typeface="Times New Roman" pitchFamily="18" charset="0"/>
              </a:rPr>
              <a:t>第</a:t>
            </a:r>
            <a:r>
              <a:rPr lang="en-US" altLang="zh-CN" sz="2400" smtClean="0">
                <a:latin typeface="Times New Roman" pitchFamily="18" charset="0"/>
              </a:rPr>
              <a:t>6</a:t>
            </a:r>
            <a:r>
              <a:rPr lang="zh-CN" altLang="en-US" sz="2400" smtClean="0">
                <a:latin typeface="Times New Roman" pitchFamily="18" charset="0"/>
              </a:rPr>
              <a:t>章 小结</a:t>
            </a:r>
          </a:p>
        </p:txBody>
      </p:sp>
      <p:sp>
        <p:nvSpPr>
          <p:cNvPr id="240643" name="Rectangle 3"/>
          <p:cNvSpPr>
            <a:spLocks noGrp="1" noChangeArrowheads="1"/>
          </p:cNvSpPr>
          <p:nvPr>
            <p:ph type="body" idx="1"/>
          </p:nvPr>
        </p:nvSpPr>
        <p:spPr/>
        <p:txBody>
          <a:bodyPr/>
          <a:lstStyle/>
          <a:p>
            <a:pPr eaLnBrk="1" hangingPunct="1"/>
            <a:r>
              <a:rPr lang="zh-CN" altLang="en-US" sz="3600" b="1" smtClean="0">
                <a:solidFill>
                  <a:srgbClr val="FF0000"/>
                </a:solidFill>
                <a:latin typeface="Times New Roman" pitchFamily="18" charset="0"/>
              </a:rPr>
              <a:t>微指令编码法</a:t>
            </a:r>
            <a:endParaRPr lang="zh-CN" altLang="en-US" sz="3600" b="1" smtClean="0">
              <a:solidFill>
                <a:srgbClr val="FF0000"/>
              </a:solidFill>
              <a:latin typeface="宋体" pitchFamily="2" charset="-122"/>
            </a:endParaRPr>
          </a:p>
          <a:p>
            <a:pPr eaLnBrk="1" hangingPunct="1"/>
            <a:r>
              <a:rPr lang="zh-CN" altLang="en-US" sz="3600" b="1" smtClean="0">
                <a:latin typeface="Times New Roman" pitchFamily="18" charset="0"/>
              </a:rPr>
              <a:t>微程序控制器的组成和工作过程</a:t>
            </a:r>
          </a:p>
          <a:p>
            <a:pPr eaLnBrk="1" hangingPunct="1">
              <a:buFontTx/>
              <a:buNone/>
            </a:pPr>
            <a:r>
              <a:rPr lang="zh-CN" altLang="en-US" sz="3600" b="1" smtClean="0">
                <a:latin typeface="Times New Roman" pitchFamily="18" charset="0"/>
              </a:rPr>
              <a:t>   微程序控制器中各部件的作用</a:t>
            </a:r>
          </a:p>
          <a:p>
            <a:pPr eaLnBrk="1" hangingPunct="1"/>
            <a:r>
              <a:rPr lang="zh-CN" altLang="en-US" sz="3600" b="1" smtClean="0">
                <a:solidFill>
                  <a:srgbClr val="FF0000"/>
                </a:solidFill>
                <a:latin typeface="Times New Roman" pitchFamily="18" charset="0"/>
              </a:rPr>
              <a:t>微程序入口地址的形成</a:t>
            </a:r>
          </a:p>
          <a:p>
            <a:pPr eaLnBrk="1" hangingPunct="1"/>
            <a:r>
              <a:rPr lang="zh-CN" altLang="en-US" sz="3600" b="1" smtClean="0">
                <a:latin typeface="Times New Roman" pitchFamily="18" charset="0"/>
              </a:rPr>
              <a:t>后继微地址的形成</a:t>
            </a:r>
            <a:endParaRPr lang="zh-CN" altLang="en-US" sz="3600"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0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0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0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B894F93-32B4-4DFA-891F-A9A6CA70383A}" type="datetime3">
              <a:rPr kumimoji="0" lang="zh-CN" altLang="en-US" sz="1400"/>
              <a:pPr eaLnBrk="1" hangingPunct="1"/>
              <a:t>2016年11月18日星期五</a:t>
            </a:fld>
            <a:endParaRPr kumimoji="0" lang="en-US" altLang="zh-CN" sz="1400"/>
          </a:p>
        </p:txBody>
      </p:sp>
      <p:sp>
        <p:nvSpPr>
          <p:cNvPr id="1433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4340"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mtClean="0"/>
          </a:p>
        </p:txBody>
      </p:sp>
      <p:grpSp>
        <p:nvGrpSpPr>
          <p:cNvPr id="252932" name="Group 4"/>
          <p:cNvGrpSpPr>
            <a:grpSpLocks/>
          </p:cNvGrpSpPr>
          <p:nvPr/>
        </p:nvGrpSpPr>
        <p:grpSpPr bwMode="auto">
          <a:xfrm>
            <a:off x="1130300" y="3295650"/>
            <a:ext cx="7623175" cy="857250"/>
            <a:chOff x="712" y="2844"/>
            <a:chExt cx="4802" cy="540"/>
          </a:xfrm>
        </p:grpSpPr>
        <p:sp>
          <p:nvSpPr>
            <p:cNvPr id="14351" name="Rectangle 5"/>
            <p:cNvSpPr>
              <a:spLocks noChangeArrowheads="1"/>
            </p:cNvSpPr>
            <p:nvPr/>
          </p:nvSpPr>
          <p:spPr bwMode="auto">
            <a:xfrm>
              <a:off x="712" y="3062"/>
              <a:ext cx="4278" cy="322"/>
            </a:xfrm>
            <a:prstGeom prst="rect">
              <a:avLst/>
            </a:prstGeom>
            <a:solidFill>
              <a:srgbClr val="F6D3B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6"/>
            <p:cNvSpPr>
              <a:spLocks noChangeShapeType="1"/>
            </p:cNvSpPr>
            <p:nvPr/>
          </p:nvSpPr>
          <p:spPr bwMode="auto">
            <a:xfrm>
              <a:off x="2851"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7"/>
            <p:cNvSpPr>
              <a:spLocks noChangeShapeType="1"/>
            </p:cNvSpPr>
            <p:nvPr/>
          </p:nvSpPr>
          <p:spPr bwMode="auto">
            <a:xfrm>
              <a:off x="3653"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8"/>
            <p:cNvSpPr>
              <a:spLocks noChangeShapeType="1"/>
            </p:cNvSpPr>
            <p:nvPr/>
          </p:nvSpPr>
          <p:spPr bwMode="auto">
            <a:xfrm>
              <a:off x="3920"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9"/>
            <p:cNvSpPr>
              <a:spLocks noChangeShapeType="1"/>
            </p:cNvSpPr>
            <p:nvPr/>
          </p:nvSpPr>
          <p:spPr bwMode="auto">
            <a:xfrm>
              <a:off x="4188"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10"/>
            <p:cNvSpPr>
              <a:spLocks noChangeShapeType="1"/>
            </p:cNvSpPr>
            <p:nvPr/>
          </p:nvSpPr>
          <p:spPr bwMode="auto">
            <a:xfrm>
              <a:off x="4455"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11"/>
            <p:cNvSpPr>
              <a:spLocks noChangeShapeType="1"/>
            </p:cNvSpPr>
            <p:nvPr/>
          </p:nvSpPr>
          <p:spPr bwMode="auto">
            <a:xfrm>
              <a:off x="4722"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12"/>
            <p:cNvSpPr>
              <a:spLocks noChangeShapeType="1"/>
            </p:cNvSpPr>
            <p:nvPr/>
          </p:nvSpPr>
          <p:spPr bwMode="auto">
            <a:xfrm>
              <a:off x="3386"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13"/>
            <p:cNvSpPr>
              <a:spLocks noChangeShapeType="1"/>
            </p:cNvSpPr>
            <p:nvPr/>
          </p:nvSpPr>
          <p:spPr bwMode="auto">
            <a:xfrm>
              <a:off x="3118"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14"/>
            <p:cNvSpPr>
              <a:spLocks noChangeShapeType="1"/>
            </p:cNvSpPr>
            <p:nvPr/>
          </p:nvSpPr>
          <p:spPr bwMode="auto">
            <a:xfrm>
              <a:off x="2584"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15"/>
            <p:cNvSpPr>
              <a:spLocks noChangeShapeType="1"/>
            </p:cNvSpPr>
            <p:nvPr/>
          </p:nvSpPr>
          <p:spPr bwMode="auto">
            <a:xfrm>
              <a:off x="2316"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16"/>
            <p:cNvSpPr>
              <a:spLocks noChangeShapeType="1"/>
            </p:cNvSpPr>
            <p:nvPr/>
          </p:nvSpPr>
          <p:spPr bwMode="auto">
            <a:xfrm>
              <a:off x="2049"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Line 17"/>
            <p:cNvSpPr>
              <a:spLocks noChangeShapeType="1"/>
            </p:cNvSpPr>
            <p:nvPr/>
          </p:nvSpPr>
          <p:spPr bwMode="auto">
            <a:xfrm>
              <a:off x="1782"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4" name="Line 18"/>
            <p:cNvSpPr>
              <a:spLocks noChangeShapeType="1"/>
            </p:cNvSpPr>
            <p:nvPr/>
          </p:nvSpPr>
          <p:spPr bwMode="auto">
            <a:xfrm>
              <a:off x="1514"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Line 19"/>
            <p:cNvSpPr>
              <a:spLocks noChangeShapeType="1"/>
            </p:cNvSpPr>
            <p:nvPr/>
          </p:nvSpPr>
          <p:spPr bwMode="auto">
            <a:xfrm>
              <a:off x="1247"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20"/>
            <p:cNvSpPr>
              <a:spLocks noChangeShapeType="1"/>
            </p:cNvSpPr>
            <p:nvPr/>
          </p:nvSpPr>
          <p:spPr bwMode="auto">
            <a:xfrm>
              <a:off x="980" y="3062"/>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Text Box 21"/>
            <p:cNvSpPr txBox="1">
              <a:spLocks noChangeArrowheads="1"/>
            </p:cNvSpPr>
            <p:nvPr/>
          </p:nvSpPr>
          <p:spPr bwMode="auto">
            <a:xfrm>
              <a:off x="4703"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CF</a:t>
              </a:r>
            </a:p>
          </p:txBody>
        </p:sp>
        <p:sp>
          <p:nvSpPr>
            <p:cNvPr id="14368" name="Text Box 22"/>
            <p:cNvSpPr txBox="1">
              <a:spLocks noChangeArrowheads="1"/>
            </p:cNvSpPr>
            <p:nvPr/>
          </p:nvSpPr>
          <p:spPr bwMode="auto">
            <a:xfrm>
              <a:off x="4180"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PF</a:t>
              </a:r>
            </a:p>
          </p:txBody>
        </p:sp>
        <p:sp>
          <p:nvSpPr>
            <p:cNvPr id="14369" name="Text Box 23"/>
            <p:cNvSpPr txBox="1">
              <a:spLocks noChangeArrowheads="1"/>
            </p:cNvSpPr>
            <p:nvPr/>
          </p:nvSpPr>
          <p:spPr bwMode="auto">
            <a:xfrm>
              <a:off x="3633" y="3086"/>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AF</a:t>
              </a:r>
            </a:p>
          </p:txBody>
        </p:sp>
        <p:sp>
          <p:nvSpPr>
            <p:cNvPr id="14370" name="Text Box 24"/>
            <p:cNvSpPr txBox="1">
              <a:spLocks noChangeArrowheads="1"/>
            </p:cNvSpPr>
            <p:nvPr/>
          </p:nvSpPr>
          <p:spPr bwMode="auto">
            <a:xfrm>
              <a:off x="3109"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ZF</a:t>
              </a:r>
            </a:p>
          </p:txBody>
        </p:sp>
        <p:sp>
          <p:nvSpPr>
            <p:cNvPr id="14371" name="Text Box 25"/>
            <p:cNvSpPr txBox="1">
              <a:spLocks noChangeArrowheads="1"/>
            </p:cNvSpPr>
            <p:nvPr/>
          </p:nvSpPr>
          <p:spPr bwMode="auto">
            <a:xfrm>
              <a:off x="2854"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SF</a:t>
              </a:r>
            </a:p>
          </p:txBody>
        </p:sp>
        <p:sp>
          <p:nvSpPr>
            <p:cNvPr id="14372" name="Text Box 26"/>
            <p:cNvSpPr txBox="1">
              <a:spLocks noChangeArrowheads="1"/>
            </p:cNvSpPr>
            <p:nvPr/>
          </p:nvSpPr>
          <p:spPr bwMode="auto">
            <a:xfrm>
              <a:off x="2587" y="3086"/>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TF</a:t>
              </a:r>
            </a:p>
          </p:txBody>
        </p:sp>
        <p:sp>
          <p:nvSpPr>
            <p:cNvPr id="14373" name="Text Box 27"/>
            <p:cNvSpPr txBox="1">
              <a:spLocks noChangeArrowheads="1"/>
            </p:cNvSpPr>
            <p:nvPr/>
          </p:nvSpPr>
          <p:spPr bwMode="auto">
            <a:xfrm>
              <a:off x="2332"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IF</a:t>
              </a:r>
            </a:p>
          </p:txBody>
        </p:sp>
        <p:sp>
          <p:nvSpPr>
            <p:cNvPr id="14374" name="Text Box 28"/>
            <p:cNvSpPr txBox="1">
              <a:spLocks noChangeArrowheads="1"/>
            </p:cNvSpPr>
            <p:nvPr/>
          </p:nvSpPr>
          <p:spPr bwMode="auto">
            <a:xfrm>
              <a:off x="2042" y="3086"/>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DF</a:t>
              </a:r>
            </a:p>
          </p:txBody>
        </p:sp>
        <p:sp>
          <p:nvSpPr>
            <p:cNvPr id="14375" name="Text Box 29"/>
            <p:cNvSpPr txBox="1">
              <a:spLocks noChangeArrowheads="1"/>
            </p:cNvSpPr>
            <p:nvPr/>
          </p:nvSpPr>
          <p:spPr bwMode="auto">
            <a:xfrm>
              <a:off x="1762" y="3086"/>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OF</a:t>
              </a:r>
            </a:p>
          </p:txBody>
        </p:sp>
        <p:sp>
          <p:nvSpPr>
            <p:cNvPr id="14376" name="Text Box 30"/>
            <p:cNvSpPr txBox="1">
              <a:spLocks noChangeArrowheads="1"/>
            </p:cNvSpPr>
            <p:nvPr/>
          </p:nvSpPr>
          <p:spPr bwMode="auto">
            <a:xfrm>
              <a:off x="4768" y="2844"/>
              <a:ext cx="7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a:t>0</a:t>
              </a:r>
            </a:p>
          </p:txBody>
        </p:sp>
        <p:sp>
          <p:nvSpPr>
            <p:cNvPr id="14377" name="Text Box 31"/>
            <p:cNvSpPr txBox="1">
              <a:spLocks noChangeArrowheads="1"/>
            </p:cNvSpPr>
            <p:nvPr/>
          </p:nvSpPr>
          <p:spPr bwMode="auto">
            <a:xfrm>
              <a:off x="714" y="2844"/>
              <a:ext cx="7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a:t>15</a:t>
              </a:r>
            </a:p>
          </p:txBody>
        </p:sp>
      </p:grpSp>
      <p:sp>
        <p:nvSpPr>
          <p:cNvPr id="252960" name="AutoShape 32"/>
          <p:cNvSpPr>
            <a:spLocks noChangeArrowheads="1"/>
          </p:cNvSpPr>
          <p:nvPr/>
        </p:nvSpPr>
        <p:spPr bwMode="auto">
          <a:xfrm>
            <a:off x="1428750" y="2667000"/>
            <a:ext cx="1066800" cy="685800"/>
          </a:xfrm>
          <a:prstGeom prst="wedgeRoundRectCallout">
            <a:avLst>
              <a:gd name="adj1" fmla="val 96875"/>
              <a:gd name="adj2" fmla="val 108796"/>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溢出</a:t>
            </a:r>
          </a:p>
          <a:p>
            <a:pPr algn="ctr" eaLnBrk="0" hangingPunct="0"/>
            <a:r>
              <a:rPr lang="zh-CN" altLang="en-US" sz="2000" b="1">
                <a:solidFill>
                  <a:srgbClr val="FF3300"/>
                </a:solidFill>
                <a:latin typeface="宋体" pitchFamily="2" charset="-122"/>
              </a:rPr>
              <a:t>标志位</a:t>
            </a:r>
          </a:p>
        </p:txBody>
      </p:sp>
      <p:sp>
        <p:nvSpPr>
          <p:cNvPr id="252961" name="AutoShape 33"/>
          <p:cNvSpPr>
            <a:spLocks noChangeArrowheads="1"/>
          </p:cNvSpPr>
          <p:nvPr/>
        </p:nvSpPr>
        <p:spPr bwMode="auto">
          <a:xfrm>
            <a:off x="3276600" y="2705100"/>
            <a:ext cx="1066800" cy="647700"/>
          </a:xfrm>
          <a:prstGeom prst="wedgeRoundRectCallout">
            <a:avLst>
              <a:gd name="adj1" fmla="val 86162"/>
              <a:gd name="adj2" fmla="val 126963"/>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符号</a:t>
            </a:r>
          </a:p>
          <a:p>
            <a:pPr algn="ctr" eaLnBrk="0" hangingPunct="0"/>
            <a:r>
              <a:rPr lang="zh-CN" altLang="en-US" sz="2000" b="1">
                <a:solidFill>
                  <a:srgbClr val="FF3300"/>
                </a:solidFill>
                <a:latin typeface="宋体" pitchFamily="2" charset="-122"/>
              </a:rPr>
              <a:t>标志位</a:t>
            </a:r>
          </a:p>
        </p:txBody>
      </p:sp>
      <p:sp>
        <p:nvSpPr>
          <p:cNvPr id="252962" name="AutoShape 34"/>
          <p:cNvSpPr>
            <a:spLocks noChangeArrowheads="1"/>
          </p:cNvSpPr>
          <p:nvPr/>
        </p:nvSpPr>
        <p:spPr bwMode="auto">
          <a:xfrm>
            <a:off x="4457700" y="2647950"/>
            <a:ext cx="1047750" cy="666750"/>
          </a:xfrm>
          <a:prstGeom prst="wedgeRoundRectCallout">
            <a:avLst>
              <a:gd name="adj1" fmla="val 23181"/>
              <a:gd name="adj2" fmla="val 136190"/>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零</a:t>
            </a:r>
          </a:p>
          <a:p>
            <a:pPr algn="ctr" eaLnBrk="0" hangingPunct="0"/>
            <a:r>
              <a:rPr lang="zh-CN" altLang="en-US" sz="2000" b="1">
                <a:solidFill>
                  <a:srgbClr val="FF3300"/>
                </a:solidFill>
                <a:latin typeface="宋体" pitchFamily="2" charset="-122"/>
              </a:rPr>
              <a:t>标志位</a:t>
            </a:r>
          </a:p>
        </p:txBody>
      </p:sp>
      <p:sp>
        <p:nvSpPr>
          <p:cNvPr id="252963" name="AutoShape 35"/>
          <p:cNvSpPr>
            <a:spLocks noChangeArrowheads="1"/>
          </p:cNvSpPr>
          <p:nvPr/>
        </p:nvSpPr>
        <p:spPr bwMode="auto">
          <a:xfrm>
            <a:off x="5562600" y="2609850"/>
            <a:ext cx="1295400" cy="628650"/>
          </a:xfrm>
          <a:prstGeom prst="wedgeRoundRectCallout">
            <a:avLst>
              <a:gd name="adj1" fmla="val -11398"/>
              <a:gd name="adj2" fmla="val 156565"/>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辅助进位</a:t>
            </a:r>
          </a:p>
          <a:p>
            <a:pPr algn="ctr" eaLnBrk="0" hangingPunct="0"/>
            <a:r>
              <a:rPr lang="zh-CN" altLang="en-US" sz="2000" b="1">
                <a:solidFill>
                  <a:srgbClr val="FF3300"/>
                </a:solidFill>
                <a:latin typeface="宋体" pitchFamily="2" charset="-122"/>
              </a:rPr>
              <a:t>标志位</a:t>
            </a:r>
          </a:p>
        </p:txBody>
      </p:sp>
      <p:sp>
        <p:nvSpPr>
          <p:cNvPr id="252964" name="AutoShape 36"/>
          <p:cNvSpPr>
            <a:spLocks noChangeArrowheads="1"/>
          </p:cNvSpPr>
          <p:nvPr/>
        </p:nvSpPr>
        <p:spPr bwMode="auto">
          <a:xfrm>
            <a:off x="6819900" y="2514600"/>
            <a:ext cx="1066800" cy="685800"/>
          </a:xfrm>
          <a:prstGeom prst="wedgeRoundRectCallout">
            <a:avLst>
              <a:gd name="adj1" fmla="val -45981"/>
              <a:gd name="adj2" fmla="val 144907"/>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校验</a:t>
            </a:r>
          </a:p>
          <a:p>
            <a:pPr algn="ctr" eaLnBrk="0" hangingPunct="0"/>
            <a:r>
              <a:rPr lang="zh-CN" altLang="en-US" sz="2000" b="1">
                <a:solidFill>
                  <a:srgbClr val="FF3300"/>
                </a:solidFill>
                <a:latin typeface="宋体" pitchFamily="2" charset="-122"/>
              </a:rPr>
              <a:t>标志位</a:t>
            </a:r>
          </a:p>
        </p:txBody>
      </p:sp>
      <p:sp>
        <p:nvSpPr>
          <p:cNvPr id="252965" name="AutoShape 37"/>
          <p:cNvSpPr>
            <a:spLocks noChangeArrowheads="1"/>
          </p:cNvSpPr>
          <p:nvPr/>
        </p:nvSpPr>
        <p:spPr bwMode="auto">
          <a:xfrm>
            <a:off x="7829550" y="2533650"/>
            <a:ext cx="1028700" cy="685800"/>
          </a:xfrm>
          <a:prstGeom prst="wedgeRoundRectCallout">
            <a:avLst>
              <a:gd name="adj1" fmla="val -56944"/>
              <a:gd name="adj2" fmla="val 128241"/>
              <a:gd name="adj3" fmla="val 16667"/>
            </a:avLst>
          </a:prstGeom>
          <a:solidFill>
            <a:srgbClr val="FFFF00"/>
          </a:solidFill>
          <a:ln>
            <a:noFill/>
          </a:ln>
          <a:effectLst/>
          <a:extLst>
            <a:ext uri="{91240B29-F687-4F45-9708-019B960494DF}">
              <a14:hiddenLine xmlns:a14="http://schemas.microsoft.com/office/drawing/2010/main" w="1905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FF3300"/>
                </a:solidFill>
                <a:latin typeface="宋体" pitchFamily="2" charset="-122"/>
              </a:rPr>
              <a:t>进位</a:t>
            </a:r>
          </a:p>
          <a:p>
            <a:pPr algn="ctr" eaLnBrk="0" hangingPunct="0"/>
            <a:r>
              <a:rPr lang="zh-CN" altLang="en-US" sz="2000" b="1">
                <a:solidFill>
                  <a:srgbClr val="FF3300"/>
                </a:solidFill>
                <a:latin typeface="宋体" pitchFamily="2" charset="-122"/>
              </a:rPr>
              <a:t>标志位</a:t>
            </a:r>
          </a:p>
        </p:txBody>
      </p:sp>
      <p:sp>
        <p:nvSpPr>
          <p:cNvPr id="252966" name="AutoShape 38"/>
          <p:cNvSpPr>
            <a:spLocks noChangeArrowheads="1"/>
          </p:cNvSpPr>
          <p:nvPr/>
        </p:nvSpPr>
        <p:spPr bwMode="auto">
          <a:xfrm>
            <a:off x="2000250" y="4343400"/>
            <a:ext cx="857250" cy="666750"/>
          </a:xfrm>
          <a:prstGeom prst="wedgeRoundRectCallout">
            <a:avLst>
              <a:gd name="adj1" fmla="val 119444"/>
              <a:gd name="adj2" fmla="val -103810"/>
              <a:gd name="adj3" fmla="val 16667"/>
            </a:avLst>
          </a:prstGeom>
          <a:solidFill>
            <a:srgbClr val="FFFFCC"/>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0066FF"/>
                </a:solidFill>
                <a:latin typeface="宋体" pitchFamily="2" charset="-122"/>
              </a:rPr>
              <a:t>方向</a:t>
            </a:r>
          </a:p>
          <a:p>
            <a:pPr algn="ctr" eaLnBrk="0" hangingPunct="0"/>
            <a:r>
              <a:rPr lang="zh-CN" altLang="en-US" sz="2000" b="1">
                <a:solidFill>
                  <a:srgbClr val="0066FF"/>
                </a:solidFill>
                <a:latin typeface="宋体" pitchFamily="2" charset="-122"/>
              </a:rPr>
              <a:t>标志</a:t>
            </a:r>
          </a:p>
        </p:txBody>
      </p:sp>
      <p:sp>
        <p:nvSpPr>
          <p:cNvPr id="252967" name="AutoShape 39"/>
          <p:cNvSpPr>
            <a:spLocks noChangeArrowheads="1"/>
          </p:cNvSpPr>
          <p:nvPr/>
        </p:nvSpPr>
        <p:spPr bwMode="auto">
          <a:xfrm>
            <a:off x="3009900" y="4381500"/>
            <a:ext cx="1162050" cy="628650"/>
          </a:xfrm>
          <a:prstGeom prst="wedgeRoundRectCallout">
            <a:avLst>
              <a:gd name="adj1" fmla="val 27458"/>
              <a:gd name="adj2" fmla="val -110102"/>
              <a:gd name="adj3" fmla="val 16667"/>
            </a:avLst>
          </a:prstGeom>
          <a:solidFill>
            <a:srgbClr val="FFFFCC"/>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0" hangingPunct="0"/>
            <a:r>
              <a:rPr lang="zh-CN" altLang="en-US" sz="2000" b="1">
                <a:solidFill>
                  <a:srgbClr val="0066FF"/>
                </a:solidFill>
                <a:latin typeface="宋体" pitchFamily="2" charset="-122"/>
              </a:rPr>
              <a:t>中断允许标志</a:t>
            </a:r>
          </a:p>
        </p:txBody>
      </p:sp>
      <p:sp>
        <p:nvSpPr>
          <p:cNvPr id="252968" name="AutoShape 40"/>
          <p:cNvSpPr>
            <a:spLocks noChangeArrowheads="1"/>
          </p:cNvSpPr>
          <p:nvPr/>
        </p:nvSpPr>
        <p:spPr bwMode="auto">
          <a:xfrm>
            <a:off x="5086350" y="4324350"/>
            <a:ext cx="857250" cy="666750"/>
          </a:xfrm>
          <a:prstGeom prst="wedgeRoundRectCallout">
            <a:avLst>
              <a:gd name="adj1" fmla="val -147222"/>
              <a:gd name="adj2" fmla="val -92380"/>
              <a:gd name="adj3" fmla="val 16667"/>
            </a:avLst>
          </a:prstGeom>
          <a:solidFill>
            <a:srgbClr val="FFFFCC"/>
          </a:solidFill>
          <a:ln w="1905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0" hangingPunct="0"/>
            <a:r>
              <a:rPr lang="zh-CN" altLang="en-US" sz="2000" b="1">
                <a:solidFill>
                  <a:srgbClr val="0066FF"/>
                </a:solidFill>
                <a:latin typeface="宋体" pitchFamily="2" charset="-122"/>
              </a:rPr>
              <a:t>陷阱标志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29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29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29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29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29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29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2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60" grpId="0" animBg="1" autoUpdateAnimBg="0"/>
      <p:bldP spid="252961" grpId="0" animBg="1" autoUpdateAnimBg="0"/>
      <p:bldP spid="252962" grpId="0" animBg="1" autoUpdateAnimBg="0"/>
      <p:bldP spid="252963" grpId="0" animBg="1" autoUpdateAnimBg="0"/>
      <p:bldP spid="252964" grpId="0" animBg="1" autoUpdateAnimBg="0"/>
      <p:bldP spid="252965" grpId="0" animBg="1" autoUpdateAnimBg="0"/>
      <p:bldP spid="252966" grpId="0" animBg="1" autoUpdateAnimBg="0"/>
      <p:bldP spid="252967" grpId="0" animBg="1" autoUpdateAnimBg="0"/>
      <p:bldP spid="25296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EDDF223-DD78-435F-BC35-87C0E586D0FD}" type="datetime3">
              <a:rPr kumimoji="0" lang="zh-CN" altLang="en-US" sz="1400"/>
              <a:pPr eaLnBrk="1" hangingPunct="1"/>
              <a:t>2016年11月18日星期五</a:t>
            </a:fld>
            <a:endParaRPr kumimoji="0" lang="en-US" altLang="zh-CN" sz="1400"/>
          </a:p>
        </p:txBody>
      </p:sp>
      <p:sp>
        <p:nvSpPr>
          <p:cNvPr id="1536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536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3955" name="Rectangle 3"/>
          <p:cNvSpPr>
            <a:spLocks noGrp="1" noChangeArrowheads="1"/>
          </p:cNvSpPr>
          <p:nvPr>
            <p:ph type="body" idx="1"/>
          </p:nvPr>
        </p:nvSpPr>
        <p:spPr>
          <a:xfrm>
            <a:off x="307975" y="838200"/>
            <a:ext cx="8226425" cy="5103813"/>
          </a:xfrm>
        </p:spPr>
        <p:txBody>
          <a:bodyPr/>
          <a:lstStyle/>
          <a:p>
            <a:pPr algn="just" eaLnBrk="1" hangingPunct="1">
              <a:buFontTx/>
              <a:buNone/>
            </a:pPr>
            <a:r>
              <a:rPr lang="en-US" altLang="zh-CN" b="1" smtClean="0">
                <a:solidFill>
                  <a:srgbClr val="990000"/>
                </a:solidFill>
                <a:latin typeface="Times New Roman" pitchFamily="18" charset="0"/>
              </a:rPr>
              <a:t>6.1.3 CPU</a:t>
            </a:r>
            <a:r>
              <a:rPr lang="zh-CN" altLang="en-US" b="1" smtClean="0">
                <a:solidFill>
                  <a:srgbClr val="990000"/>
                </a:solidFill>
                <a:latin typeface="Times New Roman" pitchFamily="18" charset="0"/>
              </a:rPr>
              <a:t>的组成</a:t>
            </a:r>
          </a:p>
        </p:txBody>
      </p:sp>
      <p:graphicFrame>
        <p:nvGraphicFramePr>
          <p:cNvPr id="253956" name="Object 4"/>
          <p:cNvGraphicFramePr>
            <a:graphicFrameLocks noChangeAspect="1"/>
          </p:cNvGraphicFramePr>
          <p:nvPr/>
        </p:nvGraphicFramePr>
        <p:xfrm>
          <a:off x="2209800" y="1241425"/>
          <a:ext cx="5334000" cy="4938713"/>
        </p:xfrm>
        <a:graphic>
          <a:graphicData uri="http://schemas.openxmlformats.org/presentationml/2006/ole">
            <mc:AlternateContent xmlns:mc="http://schemas.openxmlformats.org/markup-compatibility/2006">
              <mc:Choice xmlns:v="urn:schemas-microsoft-com:vml" Requires="v">
                <p:oleObj spid="_x0000_s15375" r:id="rId3" imgW="3804920" imgH="3517900" progId="Visio.Drawing.6">
                  <p:embed/>
                </p:oleObj>
              </mc:Choice>
              <mc:Fallback>
                <p:oleObj r:id="rId3" imgW="3804920" imgH="35179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41425"/>
                        <a:ext cx="5334000"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3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5D0B45A-31E2-4AFB-AA66-84738C34D7CB}" type="datetime3">
              <a:rPr kumimoji="0" lang="zh-CN" altLang="en-US" sz="1400"/>
              <a:pPr eaLnBrk="1" hangingPunct="1"/>
              <a:t>2016年11月18日星期五</a:t>
            </a:fld>
            <a:endParaRPr kumimoji="0" lang="en-US" altLang="zh-CN" sz="1400"/>
          </a:p>
        </p:txBody>
      </p:sp>
      <p:sp>
        <p:nvSpPr>
          <p:cNvPr id="1638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638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6003" name="Rectangle 3"/>
          <p:cNvSpPr>
            <a:spLocks noGrp="1" noChangeArrowheads="1"/>
          </p:cNvSpPr>
          <p:nvPr>
            <p:ph type="body" idx="1"/>
          </p:nvPr>
        </p:nvSpPr>
        <p:spPr>
          <a:xfrm>
            <a:off x="307975" y="838200"/>
            <a:ext cx="8226425" cy="5103813"/>
          </a:xfrm>
        </p:spPr>
        <p:txBody>
          <a:bodyPr/>
          <a:lstStyle/>
          <a:p>
            <a:pPr algn="just" eaLnBrk="1" hangingPunct="1">
              <a:lnSpc>
                <a:spcPct val="90000"/>
              </a:lnSpc>
              <a:buFontTx/>
              <a:buNone/>
            </a:pPr>
            <a:r>
              <a:rPr lang="zh-CN" altLang="en-US" b="1" smtClean="0">
                <a:latin typeface="宋体" pitchFamily="2" charset="-122"/>
              </a:rPr>
              <a:t>控制器的主要功能有：</a:t>
            </a:r>
            <a:endParaRPr lang="zh-CN" altLang="en-US" b="1" smtClean="0">
              <a:latin typeface="Times New Roman" pitchFamily="18" charset="0"/>
              <a:ea typeface="黑体" pitchFamily="49" charset="-122"/>
            </a:endParaRPr>
          </a:p>
          <a:p>
            <a:pPr algn="just" eaLnBrk="1" hangingPunct="1">
              <a:lnSpc>
                <a:spcPct val="90000"/>
              </a:lnSpc>
              <a:buFontTx/>
              <a:buNone/>
            </a:pPr>
            <a:r>
              <a:rPr lang="zh-CN" altLang="en-US" b="1" smtClean="0">
                <a:latin typeface="Times New Roman" pitchFamily="18" charset="0"/>
              </a:rPr>
              <a:t>⑴从主存中取出一条指令，并指出下一条指令在主存中的位置。</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rPr>
              <a:t>⑵对指令进行译码或测试，产生相应的操作控制信号，以便启动规定的动作。</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rPr>
              <a:t>⑶指挥并控制</a:t>
            </a:r>
            <a:r>
              <a:rPr lang="en-US" altLang="zh-CN" b="1" smtClean="0">
                <a:latin typeface="Times New Roman" pitchFamily="18" charset="0"/>
                <a:cs typeface="Times New Roman" pitchFamily="18" charset="0"/>
              </a:rPr>
              <a:t>CPU</a:t>
            </a:r>
            <a:r>
              <a:rPr lang="zh-CN" altLang="en-US" b="1" smtClean="0">
                <a:latin typeface="Times New Roman" pitchFamily="18" charset="0"/>
              </a:rPr>
              <a:t>、主存和输入</a:t>
            </a:r>
            <a:r>
              <a:rPr lang="en-US" altLang="zh-CN" b="1" smtClean="0">
                <a:latin typeface="Times New Roman" pitchFamily="18" charset="0"/>
                <a:cs typeface="Times New Roman" pitchFamily="18" charset="0"/>
              </a:rPr>
              <a:t>/</a:t>
            </a:r>
            <a:r>
              <a:rPr lang="zh-CN" altLang="en-US" b="1" smtClean="0">
                <a:latin typeface="Times New Roman" pitchFamily="18" charset="0"/>
              </a:rPr>
              <a:t>输出设备之间的数据流动方向。</a:t>
            </a:r>
            <a:endParaRPr lang="zh-CN" altLang="en-US" b="1" smtClean="0">
              <a:latin typeface="宋体" pitchFamily="2" charset="-122"/>
            </a:endParaRPr>
          </a:p>
          <a:p>
            <a:pPr algn="just" eaLnBrk="1" hangingPunct="1">
              <a:lnSpc>
                <a:spcPct val="90000"/>
              </a:lnSpc>
              <a:buFontTx/>
              <a:buNone/>
            </a:pPr>
            <a:r>
              <a:rPr lang="zh-CN" altLang="en-US" b="1" smtClean="0">
                <a:latin typeface="宋体" pitchFamily="2" charset="-122"/>
              </a:rPr>
              <a:t>运算器的主要功能有：</a:t>
            </a:r>
            <a:endParaRPr lang="zh-CN" altLang="en-US" b="1" smtClean="0">
              <a:latin typeface="Times New Roman" pitchFamily="18" charset="0"/>
              <a:ea typeface="黑体" pitchFamily="49" charset="-122"/>
            </a:endParaRPr>
          </a:p>
          <a:p>
            <a:pPr algn="just" eaLnBrk="1" hangingPunct="1">
              <a:lnSpc>
                <a:spcPct val="90000"/>
              </a:lnSpc>
              <a:buFontTx/>
              <a:buNone/>
            </a:pPr>
            <a:r>
              <a:rPr lang="zh-CN" altLang="en-US" b="1" smtClean="0">
                <a:latin typeface="宋体" pitchFamily="2" charset="-122"/>
              </a:rPr>
              <a:t>⑴执行所有的算术运算；</a:t>
            </a:r>
            <a:endParaRPr lang="zh-CN" altLang="en-US" b="1" smtClean="0">
              <a:latin typeface="Times New Roman" pitchFamily="18" charset="0"/>
              <a:ea typeface="黑体" pitchFamily="49" charset="-122"/>
            </a:endParaRPr>
          </a:p>
          <a:p>
            <a:pPr algn="just" eaLnBrk="1" hangingPunct="1">
              <a:lnSpc>
                <a:spcPct val="90000"/>
              </a:lnSpc>
              <a:buFontTx/>
              <a:buNone/>
            </a:pPr>
            <a:r>
              <a:rPr lang="zh-CN" altLang="en-US" b="1" smtClean="0">
                <a:latin typeface="宋体" pitchFamily="2" charset="-122"/>
              </a:rPr>
              <a:t>⑵执行所有的逻辑运算，并进行逻辑测试。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678868E-AA11-4A33-BAC4-E20B6074A907}" type="datetime3">
              <a:rPr kumimoji="0" lang="zh-CN" altLang="en-US" sz="1400"/>
              <a:pPr eaLnBrk="1" hangingPunct="1"/>
              <a:t>2016年11月18日星期五</a:t>
            </a:fld>
            <a:endParaRPr kumimoji="0" lang="en-US" altLang="zh-CN" sz="1400"/>
          </a:p>
        </p:txBody>
      </p:sp>
      <p:sp>
        <p:nvSpPr>
          <p:cNvPr id="1741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741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4979" name="Rectangle 3"/>
          <p:cNvSpPr>
            <a:spLocks noGrp="1" noChangeArrowheads="1"/>
          </p:cNvSpPr>
          <p:nvPr>
            <p:ph type="body" idx="1"/>
          </p:nvPr>
        </p:nvSpPr>
        <p:spPr>
          <a:xfrm>
            <a:off x="307975" y="838200"/>
            <a:ext cx="8378825" cy="5791200"/>
          </a:xfrm>
        </p:spPr>
        <p:txBody>
          <a:bodyPr/>
          <a:lstStyle/>
          <a:p>
            <a:pPr eaLnBrk="1" hangingPunct="1">
              <a:buFontTx/>
              <a:buNone/>
            </a:pPr>
            <a:r>
              <a:rPr lang="en-US" altLang="zh-CN" sz="2800" b="1" smtClean="0">
                <a:solidFill>
                  <a:srgbClr val="990000"/>
                </a:solidFill>
                <a:latin typeface="Times New Roman" pitchFamily="18" charset="0"/>
              </a:rPr>
              <a:t>6.1.4 CPU</a:t>
            </a:r>
            <a:r>
              <a:rPr lang="zh-CN" altLang="en-US" sz="2800" b="1" smtClean="0">
                <a:solidFill>
                  <a:srgbClr val="990000"/>
                </a:solidFill>
                <a:latin typeface="Times New Roman" pitchFamily="18" charset="0"/>
              </a:rPr>
              <a:t>的主要技术参数</a:t>
            </a:r>
          </a:p>
          <a:p>
            <a:pPr eaLnBrk="1" hangingPunct="1">
              <a:buFontTx/>
              <a:buNone/>
            </a:pPr>
            <a:r>
              <a:rPr lang="en-US" altLang="zh-CN" sz="2800" b="1" smtClean="0">
                <a:latin typeface="Times New Roman" pitchFamily="18" charset="0"/>
              </a:rPr>
              <a:t>1.</a:t>
            </a:r>
            <a:r>
              <a:rPr lang="zh-CN" altLang="en-US" sz="2800" b="1" smtClean="0">
                <a:latin typeface="Times New Roman" pitchFamily="18" charset="0"/>
              </a:rPr>
              <a:t>字长</a:t>
            </a:r>
          </a:p>
          <a:p>
            <a:pPr eaLnBrk="1" hangingPunct="1">
              <a:buFontTx/>
              <a:buNone/>
            </a:pPr>
            <a:r>
              <a:rPr lang="zh-CN" altLang="en-US" sz="2800" b="1" smtClean="0">
                <a:latin typeface="Times New Roman" pitchFamily="18" charset="0"/>
              </a:rPr>
              <a:t>           </a:t>
            </a:r>
            <a:r>
              <a:rPr lang="en-US" altLang="zh-CN" sz="2800" b="1" smtClean="0">
                <a:latin typeface="Times New Roman" pitchFamily="18" charset="0"/>
              </a:rPr>
              <a:t>CPU</a:t>
            </a:r>
            <a:r>
              <a:rPr lang="zh-CN" altLang="en-US" sz="2800" b="1" smtClean="0">
                <a:latin typeface="Times New Roman" pitchFamily="18" charset="0"/>
              </a:rPr>
              <a:t>的字长是指在单位时间内同时处理的二进制数据的位数。</a:t>
            </a:r>
            <a:r>
              <a:rPr lang="en-US" altLang="zh-CN" sz="2800" b="1" smtClean="0">
                <a:latin typeface="Times New Roman" pitchFamily="18" charset="0"/>
              </a:rPr>
              <a:t>CPU</a:t>
            </a:r>
            <a:r>
              <a:rPr lang="zh-CN" altLang="en-US" sz="2800" b="1" smtClean="0">
                <a:latin typeface="Times New Roman" pitchFamily="18" charset="0"/>
              </a:rPr>
              <a:t>按照其处理信息的字长可以分为：</a:t>
            </a:r>
            <a:r>
              <a:rPr lang="en-US" altLang="zh-CN" sz="2800" b="1" smtClean="0">
                <a:latin typeface="Times New Roman" pitchFamily="18" charset="0"/>
              </a:rPr>
              <a:t>8</a:t>
            </a:r>
            <a:r>
              <a:rPr lang="zh-CN" altLang="en-US" sz="2800" b="1" smtClean="0">
                <a:latin typeface="Times New Roman" pitchFamily="18" charset="0"/>
              </a:rPr>
              <a:t>位</a:t>
            </a:r>
            <a:r>
              <a:rPr lang="en-US" altLang="zh-CN" sz="2800" b="1" smtClean="0">
                <a:latin typeface="Times New Roman" pitchFamily="18" charset="0"/>
              </a:rPr>
              <a:t>CPU</a:t>
            </a:r>
            <a:r>
              <a:rPr lang="zh-CN" altLang="en-US" sz="2800" b="1" smtClean="0">
                <a:latin typeface="Times New Roman" pitchFamily="18" charset="0"/>
              </a:rPr>
              <a:t>、</a:t>
            </a:r>
            <a:r>
              <a:rPr lang="en-US" altLang="zh-CN" sz="2800" b="1" smtClean="0">
                <a:latin typeface="Times New Roman" pitchFamily="18" charset="0"/>
              </a:rPr>
              <a:t>16</a:t>
            </a:r>
            <a:r>
              <a:rPr lang="zh-CN" altLang="en-US" sz="2800" b="1" smtClean="0">
                <a:latin typeface="Times New Roman" pitchFamily="18" charset="0"/>
              </a:rPr>
              <a:t>位</a:t>
            </a:r>
            <a:r>
              <a:rPr lang="en-US" altLang="zh-CN" sz="2800" b="1" smtClean="0">
                <a:latin typeface="Times New Roman" pitchFamily="18" charset="0"/>
              </a:rPr>
              <a:t>CPU</a:t>
            </a:r>
            <a:r>
              <a:rPr lang="zh-CN" altLang="en-US" sz="2800" b="1" smtClean="0">
                <a:latin typeface="Times New Roman" pitchFamily="18" charset="0"/>
              </a:rPr>
              <a:t>、</a:t>
            </a:r>
            <a:r>
              <a:rPr lang="en-US" altLang="zh-CN" sz="2800" b="1" smtClean="0">
                <a:latin typeface="Times New Roman" pitchFamily="18" charset="0"/>
              </a:rPr>
              <a:t>32</a:t>
            </a:r>
            <a:r>
              <a:rPr lang="zh-CN" altLang="en-US" sz="2800" b="1" smtClean="0">
                <a:latin typeface="Times New Roman" pitchFamily="18" charset="0"/>
              </a:rPr>
              <a:t>位</a:t>
            </a:r>
            <a:r>
              <a:rPr lang="en-US" altLang="zh-CN" sz="2800" b="1" smtClean="0">
                <a:latin typeface="Times New Roman" pitchFamily="18" charset="0"/>
              </a:rPr>
              <a:t>CPU</a:t>
            </a:r>
            <a:r>
              <a:rPr lang="zh-CN" altLang="en-US" sz="2800" b="1" smtClean="0">
                <a:latin typeface="Times New Roman" pitchFamily="18" charset="0"/>
              </a:rPr>
              <a:t>以及</a:t>
            </a:r>
            <a:r>
              <a:rPr lang="en-US" altLang="zh-CN" sz="2800" b="1" smtClean="0">
                <a:latin typeface="Times New Roman" pitchFamily="18" charset="0"/>
              </a:rPr>
              <a:t>64</a:t>
            </a:r>
            <a:r>
              <a:rPr lang="zh-CN" altLang="en-US" sz="2800" b="1" smtClean="0">
                <a:latin typeface="Times New Roman" pitchFamily="18" charset="0"/>
              </a:rPr>
              <a:t>位</a:t>
            </a:r>
            <a:r>
              <a:rPr lang="en-US" altLang="zh-CN" sz="2800" b="1" smtClean="0">
                <a:latin typeface="Times New Roman" pitchFamily="18" charset="0"/>
              </a:rPr>
              <a:t>CPU</a:t>
            </a:r>
            <a:r>
              <a:rPr lang="zh-CN" altLang="en-US" sz="2800" b="1" smtClean="0">
                <a:latin typeface="Times New Roman" pitchFamily="18" charset="0"/>
              </a:rPr>
              <a:t>等。</a:t>
            </a:r>
          </a:p>
          <a:p>
            <a:pPr algn="just" eaLnBrk="1" hangingPunct="1">
              <a:buFontTx/>
              <a:buNone/>
            </a:pPr>
            <a:r>
              <a:rPr lang="en-US" altLang="zh-CN" sz="2800" b="1" smtClean="0">
                <a:latin typeface="Times New Roman" pitchFamily="18" charset="0"/>
              </a:rPr>
              <a:t>2.</a:t>
            </a:r>
            <a:r>
              <a:rPr lang="zh-CN" altLang="en-US" sz="2800" b="1" smtClean="0">
                <a:latin typeface="Times New Roman" pitchFamily="18" charset="0"/>
              </a:rPr>
              <a:t>内部工作频率</a:t>
            </a:r>
          </a:p>
          <a:p>
            <a:pPr algn="just" eaLnBrk="1" hangingPunct="1">
              <a:buFontTx/>
              <a:buNone/>
            </a:pPr>
            <a:r>
              <a:rPr lang="zh-CN" altLang="en-US" sz="2800" b="1" smtClean="0">
                <a:latin typeface="Times New Roman" pitchFamily="18" charset="0"/>
              </a:rPr>
              <a:t>            内部工作频率又称为内频或主频，它是衡量</a:t>
            </a:r>
            <a:r>
              <a:rPr lang="en-US" altLang="zh-CN" sz="2800" b="1" smtClean="0">
                <a:latin typeface="Times New Roman" pitchFamily="18" charset="0"/>
              </a:rPr>
              <a:t>CPU</a:t>
            </a:r>
            <a:r>
              <a:rPr lang="zh-CN" altLang="en-US" sz="2800" b="1" smtClean="0">
                <a:latin typeface="Times New Roman" pitchFamily="18" charset="0"/>
              </a:rPr>
              <a:t>速度的重要参数。</a:t>
            </a:r>
            <a:r>
              <a:rPr lang="en-US" altLang="zh-CN" sz="2800" b="1" smtClean="0">
                <a:latin typeface="Times New Roman" pitchFamily="18" charset="0"/>
              </a:rPr>
              <a:t>CPU</a:t>
            </a:r>
            <a:r>
              <a:rPr lang="zh-CN" altLang="en-US" sz="2800" b="1" smtClean="0">
                <a:latin typeface="ˎ̥_GB2312" charset="0"/>
              </a:rPr>
              <a:t>的主频表示在</a:t>
            </a:r>
            <a:r>
              <a:rPr lang="en-US" altLang="zh-CN" sz="2800" b="1" smtClean="0">
                <a:latin typeface="Times New Roman" pitchFamily="18" charset="0"/>
              </a:rPr>
              <a:t>CPU</a:t>
            </a:r>
            <a:r>
              <a:rPr lang="zh-CN" altLang="en-US" sz="2800" b="1" smtClean="0">
                <a:latin typeface="ˎ̥_GB2312" charset="0"/>
              </a:rPr>
              <a:t>内数字脉冲信号震荡的速度，与</a:t>
            </a:r>
            <a:r>
              <a:rPr lang="en-US" altLang="zh-CN" sz="2800" b="1" smtClean="0">
                <a:latin typeface="Times New Roman" pitchFamily="18" charset="0"/>
              </a:rPr>
              <a:t>CPU</a:t>
            </a:r>
            <a:r>
              <a:rPr lang="zh-CN" altLang="en-US" sz="2800" b="1" smtClean="0">
                <a:latin typeface="ˎ̥_GB2312" charset="0"/>
              </a:rPr>
              <a:t>实际的运算能力并没有直接关系。因此主频仅是</a:t>
            </a:r>
            <a:r>
              <a:rPr lang="en-US" altLang="zh-CN" sz="2800" b="1" smtClean="0">
                <a:latin typeface="Times New Roman" pitchFamily="18" charset="0"/>
              </a:rPr>
              <a:t>CPU</a:t>
            </a:r>
            <a:r>
              <a:rPr lang="zh-CN" altLang="en-US" sz="2800" b="1" smtClean="0">
                <a:latin typeface="ˎ̥_GB2312" charset="0"/>
              </a:rPr>
              <a:t>性能表现的一个方面，而不代表</a:t>
            </a:r>
            <a:r>
              <a:rPr lang="en-US" altLang="zh-CN" sz="2800" b="1" smtClean="0">
                <a:latin typeface="Times New Roman" pitchFamily="18" charset="0"/>
              </a:rPr>
              <a:t>CPU</a:t>
            </a:r>
            <a:r>
              <a:rPr lang="zh-CN" altLang="en-US" sz="2800" b="1" smtClean="0">
                <a:latin typeface="ˎ̥_GB2312" charset="0"/>
              </a:rPr>
              <a:t>的整体性能。</a:t>
            </a:r>
            <a:r>
              <a:rPr lang="zh-CN" altLang="en-US" sz="2800"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4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53176B5-9EC2-47C9-9740-7D70A795DFB9}" type="datetime3">
              <a:rPr kumimoji="0" lang="zh-CN" altLang="en-US" sz="1400"/>
              <a:pPr eaLnBrk="1" hangingPunct="1"/>
              <a:t>2016年11月18日星期五</a:t>
            </a:fld>
            <a:endParaRPr kumimoji="0" lang="en-US" altLang="zh-CN" sz="1400"/>
          </a:p>
        </p:txBody>
      </p:sp>
      <p:sp>
        <p:nvSpPr>
          <p:cNvPr id="1843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843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7027" name="Rectangle 3"/>
          <p:cNvSpPr>
            <a:spLocks noGrp="1" noChangeArrowheads="1"/>
          </p:cNvSpPr>
          <p:nvPr>
            <p:ph type="body" idx="1"/>
          </p:nvPr>
        </p:nvSpPr>
        <p:spPr>
          <a:xfrm>
            <a:off x="307975" y="838200"/>
            <a:ext cx="8378825" cy="56388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内部时钟频率的倒数是时钟周期，这是</a:t>
            </a:r>
            <a:r>
              <a:rPr lang="en-US" altLang="zh-CN" b="1" smtClean="0">
                <a:latin typeface="Times New Roman" pitchFamily="18" charset="0"/>
              </a:rPr>
              <a:t>CPU</a:t>
            </a:r>
            <a:r>
              <a:rPr lang="zh-CN" altLang="en-US" b="1" smtClean="0">
                <a:latin typeface="Times New Roman" pitchFamily="18" charset="0"/>
              </a:rPr>
              <a:t>中最小的时间元素。</a:t>
            </a:r>
            <a:r>
              <a:rPr lang="zh-CN" altLang="en-US" b="1" smtClean="0">
                <a:solidFill>
                  <a:srgbClr val="EA0021"/>
                </a:solidFill>
                <a:latin typeface="Times New Roman" pitchFamily="18" charset="0"/>
              </a:rPr>
              <a:t>每个动作至少需要一个时钟周期。？</a:t>
            </a:r>
          </a:p>
          <a:p>
            <a:pPr algn="just" eaLnBrk="1" hangingPunct="1">
              <a:buFontTx/>
              <a:buNone/>
            </a:pPr>
            <a:r>
              <a:rPr lang="en-US" altLang="zh-CN" b="1" smtClean="0">
                <a:latin typeface="Times New Roman" pitchFamily="18" charset="0"/>
                <a:cs typeface="Times New Roman" pitchFamily="18" charset="0"/>
              </a:rPr>
              <a:t>3</a:t>
            </a:r>
            <a:r>
              <a:rPr lang="en-US" altLang="zh-CN" b="1" smtClean="0">
                <a:latin typeface="Times New Roman" pitchFamily="18" charset="0"/>
              </a:rPr>
              <a:t>.</a:t>
            </a:r>
            <a:r>
              <a:rPr lang="zh-CN" altLang="en-US" b="1" smtClean="0">
                <a:latin typeface="宋体" pitchFamily="2" charset="-122"/>
              </a:rPr>
              <a:t>外部工作频率</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除了主频之外，还有另一种工作频率，称为外部工作频率，它是由主板为</a:t>
            </a:r>
            <a:r>
              <a:rPr lang="en-US" altLang="zh-CN" b="1" smtClean="0">
                <a:latin typeface="Times New Roman" pitchFamily="18" charset="0"/>
              </a:rPr>
              <a:t>CPU</a:t>
            </a:r>
            <a:r>
              <a:rPr lang="zh-CN" altLang="en-US" b="1" smtClean="0">
                <a:latin typeface="Times New Roman" pitchFamily="18" charset="0"/>
              </a:rPr>
              <a:t>提供的基准时钟频率。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7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53EEE8B-27E0-45F9-BA8D-D07E38FABC6C}" type="datetime3">
              <a:rPr kumimoji="0" lang="zh-CN" altLang="en-US" sz="1400"/>
              <a:pPr eaLnBrk="1" hangingPunct="1"/>
              <a:t>2016年11月18日星期五</a:t>
            </a:fld>
            <a:endParaRPr kumimoji="0" lang="en-US" altLang="zh-CN" sz="1400"/>
          </a:p>
        </p:txBody>
      </p:sp>
      <p:sp>
        <p:nvSpPr>
          <p:cNvPr id="1945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946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8051" name="Rectangle 3"/>
          <p:cNvSpPr>
            <a:spLocks noGrp="1" noChangeArrowheads="1"/>
          </p:cNvSpPr>
          <p:nvPr>
            <p:ph type="body" idx="1"/>
          </p:nvPr>
        </p:nvSpPr>
        <p:spPr>
          <a:xfrm>
            <a:off x="307975" y="838200"/>
            <a:ext cx="8378825" cy="5638800"/>
          </a:xfrm>
        </p:spPr>
        <p:txBody>
          <a:bodyPr/>
          <a:lstStyle/>
          <a:p>
            <a:pPr algn="just" eaLnBrk="1" hangingPunct="1">
              <a:lnSpc>
                <a:spcPct val="90000"/>
              </a:lnSpc>
              <a:buFontTx/>
              <a:buNone/>
            </a:pPr>
            <a:r>
              <a:rPr lang="en-US" altLang="zh-CN" sz="2800" b="1" dirty="0" smtClean="0">
                <a:latin typeface="Times New Roman" pitchFamily="18" charset="0"/>
              </a:rPr>
              <a:t>            </a:t>
            </a:r>
            <a:r>
              <a:rPr lang="zh-CN" altLang="en-US" sz="2800" b="1" dirty="0" smtClean="0">
                <a:latin typeface="Times New Roman" pitchFamily="18" charset="0"/>
              </a:rPr>
              <a:t>早期，</a:t>
            </a:r>
            <a:r>
              <a:rPr lang="en-US" altLang="zh-CN" sz="2800" b="1" dirty="0" smtClean="0">
                <a:latin typeface="Times New Roman" pitchFamily="18" charset="0"/>
              </a:rPr>
              <a:t>CPU</a:t>
            </a:r>
            <a:r>
              <a:rPr lang="zh-CN" altLang="en-US" sz="2800" b="1" dirty="0" smtClean="0">
                <a:latin typeface="Times New Roman" pitchFamily="18" charset="0"/>
              </a:rPr>
              <a:t>的内频就等于外频。例如：</a:t>
            </a:r>
            <a:r>
              <a:rPr lang="en-US" altLang="zh-CN" sz="2800" b="1" dirty="0" smtClean="0">
                <a:latin typeface="Times New Roman" pitchFamily="18" charset="0"/>
              </a:rPr>
              <a:t>80486DX-33</a:t>
            </a:r>
            <a:r>
              <a:rPr lang="zh-CN" altLang="en-US" sz="2800" b="1" dirty="0" smtClean="0">
                <a:latin typeface="Times New Roman" pitchFamily="18" charset="0"/>
              </a:rPr>
              <a:t>的内频是</a:t>
            </a:r>
            <a:r>
              <a:rPr lang="en-US" altLang="zh-CN" sz="2800" b="1" dirty="0" smtClean="0">
                <a:latin typeface="Times New Roman" pitchFamily="18" charset="0"/>
              </a:rPr>
              <a:t>33MHz</a:t>
            </a:r>
            <a:r>
              <a:rPr lang="zh-CN" altLang="en-US" sz="2800" b="1" dirty="0" smtClean="0">
                <a:latin typeface="Times New Roman" pitchFamily="18" charset="0"/>
              </a:rPr>
              <a:t>，它的外频也是</a:t>
            </a:r>
            <a:r>
              <a:rPr lang="en-US" altLang="zh-CN" sz="2800" b="1" dirty="0" smtClean="0">
                <a:latin typeface="Times New Roman" pitchFamily="18" charset="0"/>
              </a:rPr>
              <a:t>33MHz</a:t>
            </a:r>
            <a:r>
              <a:rPr lang="zh-CN" altLang="en-US" sz="2800" b="1" dirty="0" smtClean="0">
                <a:latin typeface="Times New Roman" pitchFamily="18" charset="0"/>
              </a:rPr>
              <a:t>。也就是说，</a:t>
            </a:r>
            <a:r>
              <a:rPr lang="en-US" altLang="zh-CN" sz="2800" b="1" dirty="0" smtClean="0">
                <a:latin typeface="Times New Roman" pitchFamily="18" charset="0"/>
              </a:rPr>
              <a:t>80486DX-33</a:t>
            </a:r>
            <a:r>
              <a:rPr lang="zh-CN" altLang="en-US" sz="2800" b="1" dirty="0" smtClean="0">
                <a:latin typeface="Times New Roman" pitchFamily="18" charset="0"/>
              </a:rPr>
              <a:t>以</a:t>
            </a:r>
            <a:r>
              <a:rPr lang="en-US" altLang="zh-CN" sz="2800" b="1" dirty="0" smtClean="0">
                <a:latin typeface="Times New Roman" pitchFamily="18" charset="0"/>
              </a:rPr>
              <a:t>33MHz</a:t>
            </a:r>
            <a:r>
              <a:rPr lang="zh-CN" altLang="en-US" sz="2800" b="1" dirty="0" smtClean="0">
                <a:latin typeface="Times New Roman" pitchFamily="18" charset="0"/>
              </a:rPr>
              <a:t>的速度在内部进行运算，也同样以</a:t>
            </a:r>
            <a:r>
              <a:rPr lang="en-US" altLang="zh-CN" sz="2800" b="1" dirty="0" smtClean="0">
                <a:latin typeface="Times New Roman" pitchFamily="18" charset="0"/>
              </a:rPr>
              <a:t>33MHz</a:t>
            </a:r>
            <a:r>
              <a:rPr lang="zh-CN" altLang="en-US" sz="2800" b="1" dirty="0" smtClean="0">
                <a:latin typeface="Times New Roman" pitchFamily="18" charset="0"/>
              </a:rPr>
              <a:t>的速度与外界沟通。目前，</a:t>
            </a:r>
            <a:r>
              <a:rPr lang="en-US" altLang="zh-CN" sz="2800" b="1" dirty="0" smtClean="0">
                <a:latin typeface="Times New Roman" pitchFamily="18" charset="0"/>
              </a:rPr>
              <a:t>CPU</a:t>
            </a:r>
            <a:r>
              <a:rPr lang="zh-CN" altLang="en-US" sz="2800" b="1" dirty="0" smtClean="0">
                <a:latin typeface="Times New Roman" pitchFamily="18" charset="0"/>
              </a:rPr>
              <a:t>的内频越来越高，相比之下主存的速度还很缓慢，如果外频设计得跟内频同步，则主存都将无法跟上</a:t>
            </a:r>
            <a:r>
              <a:rPr lang="en-US" altLang="zh-CN" sz="2800" b="1" dirty="0" smtClean="0">
                <a:latin typeface="Times New Roman" pitchFamily="18" charset="0"/>
              </a:rPr>
              <a:t>CPU</a:t>
            </a:r>
            <a:r>
              <a:rPr lang="zh-CN" altLang="en-US" sz="2800" b="1" dirty="0" smtClean="0">
                <a:latin typeface="Times New Roman" pitchFamily="18" charset="0"/>
              </a:rPr>
              <a:t>的速度。所以现在外频跟内频不再只是一比一的同步关系，从而出现了所谓的内部倍频技术，导致了“倍频”的出现。内频、外频和倍频三者之间的关系是：</a:t>
            </a:r>
          </a:p>
          <a:p>
            <a:pPr algn="just" eaLnBrk="1" hangingPunct="1">
              <a:lnSpc>
                <a:spcPct val="90000"/>
              </a:lnSpc>
              <a:buFontTx/>
              <a:buNone/>
            </a:pPr>
            <a:r>
              <a:rPr lang="zh-CN" altLang="en-US" sz="2800" b="1" dirty="0" smtClean="0">
                <a:latin typeface="Times New Roman" pitchFamily="18" charset="0"/>
              </a:rPr>
              <a:t>            </a:t>
            </a:r>
            <a:r>
              <a:rPr lang="zh-CN" altLang="en-US" sz="2800" b="1" dirty="0" smtClean="0">
                <a:solidFill>
                  <a:srgbClr val="FF0000"/>
                </a:solidFill>
                <a:latin typeface="Times New Roman" pitchFamily="18" charset="0"/>
              </a:rPr>
              <a:t>内频</a:t>
            </a:r>
            <a:r>
              <a:rPr lang="en-US" altLang="zh-CN" sz="2800" b="1" dirty="0" smtClean="0">
                <a:solidFill>
                  <a:srgbClr val="FF0000"/>
                </a:solidFill>
                <a:latin typeface="Times New Roman" pitchFamily="18" charset="0"/>
              </a:rPr>
              <a:t>=</a:t>
            </a:r>
            <a:r>
              <a:rPr lang="zh-CN" altLang="en-US" sz="2800" b="1" dirty="0" smtClean="0">
                <a:solidFill>
                  <a:srgbClr val="FF0000"/>
                </a:solidFill>
                <a:latin typeface="Times New Roman" pitchFamily="18" charset="0"/>
              </a:rPr>
              <a:t>外频</a:t>
            </a:r>
            <a:r>
              <a:rPr lang="en-US" altLang="zh-CN" sz="2800" b="1" dirty="0" smtClean="0">
                <a:solidFill>
                  <a:srgbClr val="FF0000"/>
                </a:solidFill>
                <a:latin typeface="Times New Roman" pitchFamily="18" charset="0"/>
              </a:rPr>
              <a:t>×</a:t>
            </a:r>
            <a:r>
              <a:rPr lang="zh-CN" altLang="en-US" sz="2800" b="1" dirty="0" smtClean="0">
                <a:solidFill>
                  <a:srgbClr val="FF0000"/>
                </a:solidFill>
                <a:latin typeface="Times New Roman" pitchFamily="18" charset="0"/>
              </a:rPr>
              <a:t>倍频</a:t>
            </a:r>
          </a:p>
          <a:p>
            <a:pPr algn="just" eaLnBrk="1" hangingPunct="1">
              <a:lnSpc>
                <a:spcPct val="90000"/>
              </a:lnSpc>
              <a:buFontTx/>
              <a:buNone/>
            </a:pPr>
            <a:r>
              <a:rPr lang="zh-CN" altLang="en-US" sz="2800" b="1" dirty="0" smtClean="0">
                <a:solidFill>
                  <a:srgbClr val="FF0000"/>
                </a:solidFill>
                <a:latin typeface="ˎ̥_GB2312" charset="0"/>
              </a:rPr>
              <a:t>            </a:t>
            </a:r>
            <a:r>
              <a:rPr lang="zh-CN" altLang="en-US" sz="2800" b="1" dirty="0" smtClean="0">
                <a:latin typeface="ˎ̥_GB2312" charset="0"/>
              </a:rPr>
              <a:t>理论上倍频是从</a:t>
            </a:r>
            <a:r>
              <a:rPr lang="en-US" altLang="zh-CN" sz="2800" b="1" dirty="0" smtClean="0">
                <a:latin typeface="ˎ̥_GB2312" charset="0"/>
              </a:rPr>
              <a:t>1.5</a:t>
            </a:r>
            <a:r>
              <a:rPr lang="zh-CN" altLang="en-US" sz="2800" b="1" dirty="0" smtClean="0">
                <a:latin typeface="ˎ̥_GB2312" charset="0"/>
              </a:rPr>
              <a:t>一直到无限，</a:t>
            </a:r>
            <a:r>
              <a:rPr lang="zh-CN" altLang="en-US" sz="2800" b="1" dirty="0" smtClean="0">
                <a:latin typeface="Times New Roman" pitchFamily="18" charset="0"/>
              </a:rPr>
              <a:t>以</a:t>
            </a:r>
            <a:r>
              <a:rPr lang="en-US" altLang="zh-CN" sz="2800" b="1" dirty="0" smtClean="0">
                <a:latin typeface="Times New Roman" pitchFamily="18" charset="0"/>
              </a:rPr>
              <a:t>0.5</a:t>
            </a:r>
            <a:r>
              <a:rPr lang="zh-CN" altLang="en-US" sz="2800" b="1" dirty="0" smtClean="0">
                <a:latin typeface="Times New Roman" pitchFamily="18" charset="0"/>
              </a:rPr>
              <a:t>为一个间隔单位。</a:t>
            </a:r>
            <a:r>
              <a:rPr lang="zh-CN" altLang="en-US" sz="2800" b="1" dirty="0" smtClean="0">
                <a:solidFill>
                  <a:srgbClr val="FF00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7A55136-C113-47F1-9CD8-43CF82274ABD}" type="datetime3">
              <a:rPr kumimoji="0" lang="zh-CN" altLang="en-US" sz="1400"/>
              <a:pPr eaLnBrk="1" hangingPunct="1"/>
              <a:t>2016年11月18日星期五</a:t>
            </a:fld>
            <a:endParaRPr kumimoji="0" lang="en-US" altLang="zh-CN" sz="1400"/>
          </a:p>
        </p:txBody>
      </p:sp>
      <p:sp>
        <p:nvSpPr>
          <p:cNvPr id="2048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048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91843" name="Rectangle 3"/>
          <p:cNvSpPr>
            <a:spLocks noGrp="1" noChangeArrowheads="1"/>
          </p:cNvSpPr>
          <p:nvPr>
            <p:ph type="body" idx="1"/>
          </p:nvPr>
        </p:nvSpPr>
        <p:spPr>
          <a:xfrm>
            <a:off x="307975" y="838200"/>
            <a:ext cx="8378825" cy="5638800"/>
          </a:xfrm>
        </p:spPr>
        <p:txBody>
          <a:bodyPr/>
          <a:lstStyle/>
          <a:p>
            <a:pPr algn="just" eaLnBrk="1" hangingPunct="1">
              <a:buFontTx/>
              <a:buNone/>
            </a:pPr>
            <a:r>
              <a:rPr lang="en-US" altLang="zh-CN" sz="2800" b="1" dirty="0" smtClean="0">
                <a:latin typeface="Times New Roman" pitchFamily="18" charset="0"/>
              </a:rPr>
              <a:t>4. </a:t>
            </a:r>
            <a:r>
              <a:rPr lang="zh-CN" altLang="en-US" sz="2800" b="1" dirty="0" smtClean="0">
                <a:latin typeface="Times New Roman" pitchFamily="18" charset="0"/>
              </a:rPr>
              <a:t>前端总线频率</a:t>
            </a:r>
          </a:p>
          <a:p>
            <a:pPr marL="0" lvl="0" indent="0" eaLnBrk="1" hangingPunct="1">
              <a:buSzTx/>
              <a:buNone/>
            </a:pPr>
            <a:r>
              <a:rPr lang="zh-CN" altLang="zh-CN" sz="2800" b="1" dirty="0">
                <a:solidFill>
                  <a:srgbClr val="000000"/>
                </a:solidFill>
                <a:latin typeface="Times New Roman"/>
              </a:rPr>
              <a:t>前端总线通常用</a:t>
            </a:r>
            <a:r>
              <a:rPr lang="en-US" altLang="zh-CN" sz="2800" b="1" dirty="0">
                <a:solidFill>
                  <a:srgbClr val="000000"/>
                </a:solidFill>
                <a:latin typeface="Times New Roman"/>
              </a:rPr>
              <a:t>FSB</a:t>
            </a:r>
            <a:r>
              <a:rPr lang="zh-CN" altLang="zh-CN" sz="2800" b="1" dirty="0">
                <a:solidFill>
                  <a:srgbClr val="000000"/>
                </a:solidFill>
                <a:latin typeface="Times New Roman"/>
              </a:rPr>
              <a:t>表示，它是</a:t>
            </a:r>
            <a:r>
              <a:rPr lang="en-US" altLang="zh-CN" sz="2800" b="1" dirty="0">
                <a:solidFill>
                  <a:srgbClr val="000000"/>
                </a:solidFill>
                <a:latin typeface="Times New Roman"/>
              </a:rPr>
              <a:t>CPU</a:t>
            </a:r>
            <a:r>
              <a:rPr lang="zh-CN" altLang="zh-CN" sz="2800" b="1" dirty="0">
                <a:solidFill>
                  <a:srgbClr val="000000"/>
                </a:solidFill>
                <a:latin typeface="Times New Roman"/>
              </a:rPr>
              <a:t>和外界交换数据的最主要通道，主要连接主存、显卡等数据吞吐率高的部件，因此前端总线的数据传输能力对计算机整体性能作用很大。</a:t>
            </a:r>
            <a:endParaRPr lang="en-US" altLang="zh-CN" sz="2800" b="1" dirty="0">
              <a:solidFill>
                <a:srgbClr val="000000"/>
              </a:solidFill>
              <a:latin typeface="Times New Roman"/>
            </a:endParaRPr>
          </a:p>
          <a:p>
            <a:pPr marL="0" lvl="0" indent="0" eaLnBrk="1" hangingPunct="1">
              <a:buSzTx/>
              <a:buNone/>
            </a:pPr>
            <a:r>
              <a:rPr lang="en-US" altLang="zh-CN" sz="2800" b="1" dirty="0">
                <a:solidFill>
                  <a:srgbClr val="000000"/>
                </a:solidFill>
                <a:latin typeface="Times New Roman"/>
              </a:rPr>
              <a:t>        </a:t>
            </a:r>
            <a:r>
              <a:rPr lang="zh-CN" altLang="zh-CN" sz="2800" b="1" dirty="0">
                <a:solidFill>
                  <a:srgbClr val="000000"/>
                </a:solidFill>
                <a:latin typeface="Times New Roman"/>
              </a:rPr>
              <a:t>在</a:t>
            </a:r>
            <a:r>
              <a:rPr lang="en-US" altLang="zh-CN" sz="2800" b="1" dirty="0">
                <a:solidFill>
                  <a:srgbClr val="000000"/>
                </a:solidFill>
                <a:latin typeface="Times New Roman"/>
              </a:rPr>
              <a:t>Pentium 4</a:t>
            </a:r>
            <a:r>
              <a:rPr lang="zh-CN" altLang="zh-CN" sz="2800" b="1" dirty="0">
                <a:solidFill>
                  <a:srgbClr val="000000"/>
                </a:solidFill>
                <a:latin typeface="Times New Roman"/>
              </a:rPr>
              <a:t>出现之前，前端总线频率与外频是相同的，因此往往直接称前端总线频率为外频。随着计算机技术的发展，需要前端总线频率高于外频，因此采用了</a:t>
            </a:r>
            <a:r>
              <a:rPr lang="en-US" altLang="zh-CN" sz="2800" b="1" dirty="0">
                <a:solidFill>
                  <a:srgbClr val="000000"/>
                </a:solidFill>
                <a:latin typeface="Times New Roman"/>
              </a:rPr>
              <a:t>QDR</a:t>
            </a:r>
            <a:r>
              <a:rPr lang="zh-CN" altLang="zh-CN" sz="2800" b="1" dirty="0">
                <a:solidFill>
                  <a:srgbClr val="000000"/>
                </a:solidFill>
                <a:latin typeface="Times New Roman"/>
              </a:rPr>
              <a:t>（</a:t>
            </a:r>
            <a:r>
              <a:rPr lang="en-US" altLang="zh-CN" sz="2800" b="1" dirty="0">
                <a:solidFill>
                  <a:srgbClr val="000000"/>
                </a:solidFill>
                <a:latin typeface="Times New Roman"/>
              </a:rPr>
              <a:t>Quad Date Rate</a:t>
            </a:r>
            <a:r>
              <a:rPr lang="zh-CN" altLang="zh-CN" sz="2800" b="1" dirty="0">
                <a:solidFill>
                  <a:srgbClr val="000000"/>
                </a:solidFill>
                <a:latin typeface="Times New Roman"/>
              </a:rPr>
              <a:t>）技术或者其他类似的技术，使得前端总线频率成为外频的</a:t>
            </a:r>
            <a:r>
              <a:rPr lang="en-US" altLang="zh-CN" sz="2800" b="1" dirty="0">
                <a:solidFill>
                  <a:srgbClr val="000000"/>
                </a:solidFill>
                <a:latin typeface="Times New Roman"/>
              </a:rPr>
              <a:t>2</a:t>
            </a:r>
            <a:r>
              <a:rPr lang="zh-CN" altLang="zh-CN" sz="2800" b="1" dirty="0">
                <a:solidFill>
                  <a:srgbClr val="000000"/>
                </a:solidFill>
                <a:latin typeface="Times New Roman"/>
              </a:rPr>
              <a:t>倍、</a:t>
            </a:r>
            <a:r>
              <a:rPr lang="en-US" altLang="zh-CN" sz="2800" b="1" dirty="0">
                <a:solidFill>
                  <a:srgbClr val="000000"/>
                </a:solidFill>
                <a:latin typeface="Times New Roman"/>
              </a:rPr>
              <a:t>4</a:t>
            </a:r>
            <a:r>
              <a:rPr lang="zh-CN" altLang="zh-CN" sz="2800" b="1" dirty="0">
                <a:solidFill>
                  <a:srgbClr val="000000"/>
                </a:solidFill>
                <a:latin typeface="Times New Roman"/>
              </a:rPr>
              <a:t>倍甚至更高。</a:t>
            </a:r>
          </a:p>
          <a:p>
            <a:pPr marL="0" lvl="0" indent="0" eaLnBrk="1" hangingPunct="1">
              <a:buSzTx/>
              <a:buNone/>
            </a:pPr>
            <a:r>
              <a:rPr lang="en-US" altLang="zh-CN" sz="2800" b="1" dirty="0">
                <a:solidFill>
                  <a:srgbClr val="000000"/>
                </a:solidFill>
                <a:latin typeface="Times New Roman"/>
              </a:rPr>
              <a:t>        </a:t>
            </a:r>
            <a:r>
              <a:rPr lang="zh-CN" altLang="zh-CN" sz="2800" b="1" dirty="0">
                <a:solidFill>
                  <a:srgbClr val="000000"/>
                </a:solidFill>
                <a:latin typeface="Times New Roman"/>
              </a:rPr>
              <a:t>数据带宽</a:t>
            </a:r>
            <a:r>
              <a:rPr lang="en-US" altLang="zh-CN" sz="2800" b="1" dirty="0">
                <a:solidFill>
                  <a:srgbClr val="000000"/>
                </a:solidFill>
                <a:latin typeface="Times New Roman"/>
              </a:rPr>
              <a:t>=</a:t>
            </a:r>
            <a:r>
              <a:rPr lang="zh-CN" altLang="zh-CN" sz="2800" b="1" dirty="0">
                <a:solidFill>
                  <a:srgbClr val="000000"/>
                </a:solidFill>
                <a:latin typeface="Times New Roman"/>
              </a:rPr>
              <a:t>总线频率×数据位宽</a:t>
            </a:r>
            <a:r>
              <a:rPr lang="en-US" altLang="zh-CN" sz="2800" b="1" dirty="0">
                <a:solidFill>
                  <a:srgbClr val="000000"/>
                </a:solidFill>
                <a:latin typeface="Times New Roman"/>
              </a:rPr>
              <a:t>÷8</a:t>
            </a:r>
            <a:endParaRPr lang="zh-CN" altLang="zh-CN" sz="2800" b="1" dirty="0">
              <a:solidFill>
                <a:srgbClr val="000000"/>
              </a:solidFill>
              <a:latin typeface="Times New Roma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D7885EC-D5BE-4A0B-B389-F5ED84BB880E}" type="datetime3">
              <a:rPr kumimoji="0" lang="zh-CN" altLang="en-US" sz="1400"/>
              <a:pPr eaLnBrk="1" hangingPunct="1"/>
              <a:t>2016年11月18日星期五</a:t>
            </a:fld>
            <a:endParaRPr kumimoji="0" lang="en-US" altLang="zh-CN" sz="1400"/>
          </a:p>
        </p:txBody>
      </p:sp>
      <p:sp>
        <p:nvSpPr>
          <p:cNvPr id="2150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150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9075" name="Rectangle 3"/>
          <p:cNvSpPr>
            <a:spLocks noGrp="1" noChangeArrowheads="1"/>
          </p:cNvSpPr>
          <p:nvPr>
            <p:ph type="body" idx="1"/>
          </p:nvPr>
        </p:nvSpPr>
        <p:spPr>
          <a:xfrm>
            <a:off x="307975" y="838200"/>
            <a:ext cx="8378825" cy="5638800"/>
          </a:xfrm>
        </p:spPr>
        <p:txBody>
          <a:bodyPr/>
          <a:lstStyle/>
          <a:p>
            <a:pPr algn="just" eaLnBrk="1" hangingPunct="1">
              <a:buFontTx/>
              <a:buNone/>
            </a:pPr>
            <a:r>
              <a:rPr lang="en-US" altLang="zh-CN" b="1" smtClean="0">
                <a:latin typeface="Times New Roman" pitchFamily="18" charset="0"/>
              </a:rPr>
              <a:t>5.</a:t>
            </a:r>
            <a:r>
              <a:rPr lang="zh-CN" altLang="en-US" b="1" smtClean="0">
                <a:latin typeface="Times New Roman" pitchFamily="18" charset="0"/>
              </a:rPr>
              <a:t>片内</a:t>
            </a:r>
            <a:r>
              <a:rPr lang="en-US" altLang="zh-CN" b="1" smtClean="0">
                <a:latin typeface="Times New Roman" pitchFamily="18" charset="0"/>
              </a:rPr>
              <a:t>Cache</a:t>
            </a:r>
            <a:r>
              <a:rPr lang="zh-CN" altLang="en-US" b="1" smtClean="0">
                <a:latin typeface="Times New Roman" pitchFamily="18" charset="0"/>
              </a:rPr>
              <a:t>的容量</a:t>
            </a:r>
          </a:p>
          <a:p>
            <a:pPr algn="just" eaLnBrk="1" hangingPunct="1">
              <a:buFontTx/>
              <a:buNone/>
            </a:pPr>
            <a:r>
              <a:rPr lang="zh-CN" altLang="en-US" b="1" smtClean="0">
                <a:latin typeface="Times New Roman" pitchFamily="18" charset="0"/>
              </a:rPr>
              <a:t>            片内</a:t>
            </a:r>
            <a:r>
              <a:rPr lang="en-US" altLang="zh-CN" b="1" smtClean="0">
                <a:latin typeface="Times New Roman" pitchFamily="18" charset="0"/>
              </a:rPr>
              <a:t>Cache</a:t>
            </a:r>
            <a:r>
              <a:rPr lang="zh-CN" altLang="en-US" b="1" smtClean="0">
                <a:latin typeface="Times New Roman" pitchFamily="18" charset="0"/>
              </a:rPr>
              <a:t>又称</a:t>
            </a:r>
            <a:r>
              <a:rPr lang="en-US" altLang="zh-CN" b="1" smtClean="0">
                <a:latin typeface="Times New Roman" pitchFamily="18" charset="0"/>
              </a:rPr>
              <a:t>CPU Cache</a:t>
            </a:r>
            <a:r>
              <a:rPr lang="zh-CN" altLang="en-US" b="1" smtClean="0">
                <a:latin typeface="Times New Roman" pitchFamily="18" charset="0"/>
              </a:rPr>
              <a:t>，它的容量和工作速率对提高计算机的速度起着关键的作用。</a:t>
            </a:r>
            <a:r>
              <a:rPr lang="en-US" altLang="zh-CN" b="1" smtClean="0">
                <a:latin typeface="ˎ̥_GB2312" charset="0"/>
              </a:rPr>
              <a:t>CPU </a:t>
            </a:r>
            <a:r>
              <a:rPr lang="en-US" altLang="zh-CN" b="1" smtClean="0">
                <a:latin typeface="Times New Roman" pitchFamily="18" charset="0"/>
              </a:rPr>
              <a:t>Cache</a:t>
            </a:r>
            <a:r>
              <a:rPr lang="zh-CN" altLang="en-US" b="1" smtClean="0">
                <a:latin typeface="ˎ̥_GB2312" charset="0"/>
              </a:rPr>
              <a:t>可以分为</a:t>
            </a:r>
            <a:r>
              <a:rPr lang="en-US" altLang="zh-CN" b="1" smtClean="0">
                <a:latin typeface="ˎ̥_GB2312" charset="0"/>
              </a:rPr>
              <a:t>L1 </a:t>
            </a:r>
            <a:r>
              <a:rPr lang="en-US" altLang="zh-CN" b="1" smtClean="0">
                <a:latin typeface="Times New Roman" pitchFamily="18" charset="0"/>
              </a:rPr>
              <a:t>Cache</a:t>
            </a:r>
            <a:r>
              <a:rPr lang="zh-CN" altLang="en-US" b="1" smtClean="0">
                <a:latin typeface="Times New Roman" pitchFamily="18" charset="0"/>
              </a:rPr>
              <a:t>、</a:t>
            </a:r>
            <a:r>
              <a:rPr lang="en-US" altLang="zh-CN" b="1" smtClean="0">
                <a:latin typeface="Times New Roman" pitchFamily="18" charset="0"/>
              </a:rPr>
              <a:t>L2 Cache</a:t>
            </a:r>
            <a:r>
              <a:rPr lang="zh-CN" altLang="en-US" b="1" smtClean="0">
                <a:latin typeface="ˎ̥_GB2312" charset="0"/>
              </a:rPr>
              <a:t>，部分高端</a:t>
            </a:r>
            <a:r>
              <a:rPr lang="en-US" altLang="zh-CN" b="1" smtClean="0">
                <a:latin typeface="ˎ̥_GB2312" charset="0"/>
              </a:rPr>
              <a:t>CPU</a:t>
            </a:r>
            <a:r>
              <a:rPr lang="zh-CN" altLang="en-US" b="1" smtClean="0">
                <a:latin typeface="ˎ̥_GB2312" charset="0"/>
              </a:rPr>
              <a:t>还具有</a:t>
            </a:r>
            <a:r>
              <a:rPr lang="en-US" altLang="zh-CN" b="1" smtClean="0">
                <a:latin typeface="ˎ̥_GB2312" charset="0"/>
              </a:rPr>
              <a:t>L3 </a:t>
            </a:r>
            <a:r>
              <a:rPr lang="en-US" altLang="zh-CN" b="1" smtClean="0">
                <a:latin typeface="Times New Roman" pitchFamily="18" charset="0"/>
              </a:rPr>
              <a:t>Cache</a:t>
            </a:r>
            <a:r>
              <a:rPr lang="zh-CN" altLang="en-US" b="1" smtClean="0">
                <a:latin typeface="ˎ̥_GB2312" charset="0"/>
              </a:rPr>
              <a:t>。</a:t>
            </a:r>
            <a:r>
              <a:rPr lang="en-US" altLang="zh-CN" b="1" smtClean="0">
                <a:latin typeface="Times New Roman" pitchFamily="18" charset="0"/>
              </a:rPr>
              <a:t>L1 Cache</a:t>
            </a:r>
            <a:r>
              <a:rPr lang="zh-CN" altLang="en-US" b="1" smtClean="0">
                <a:latin typeface="Times New Roman" pitchFamily="18" charset="0"/>
              </a:rPr>
              <a:t>的</a:t>
            </a:r>
            <a:r>
              <a:rPr lang="zh-CN" altLang="en-US" b="1" smtClean="0">
                <a:latin typeface="ˎ̥_GB2312" charset="0"/>
              </a:rPr>
              <a:t>容量基本在</a:t>
            </a:r>
            <a:r>
              <a:rPr lang="en-US" altLang="zh-CN" b="1" smtClean="0">
                <a:latin typeface="ˎ̥_GB2312" charset="0"/>
              </a:rPr>
              <a:t>4KB</a:t>
            </a:r>
            <a:r>
              <a:rPr lang="zh-CN" altLang="en-US" b="1" smtClean="0">
                <a:latin typeface="ˎ̥_GB2312" charset="0"/>
              </a:rPr>
              <a:t>到</a:t>
            </a:r>
            <a:r>
              <a:rPr lang="en-US" altLang="zh-CN" b="1" smtClean="0">
                <a:latin typeface="ˎ̥_GB2312" charset="0"/>
              </a:rPr>
              <a:t>64KB</a:t>
            </a:r>
            <a:r>
              <a:rPr lang="zh-CN" altLang="en-US" b="1" smtClean="0">
                <a:latin typeface="ˎ̥_GB2312" charset="0"/>
              </a:rPr>
              <a:t>之间，</a:t>
            </a:r>
            <a:r>
              <a:rPr lang="en-US" altLang="zh-CN" b="1" smtClean="0">
                <a:latin typeface="Times New Roman" pitchFamily="18" charset="0"/>
              </a:rPr>
              <a:t>L2 Cache</a:t>
            </a:r>
            <a:r>
              <a:rPr lang="zh-CN" altLang="en-US" b="1" smtClean="0">
                <a:latin typeface="ˎ̥_GB2312" charset="0"/>
              </a:rPr>
              <a:t>的容量则从</a:t>
            </a:r>
            <a:r>
              <a:rPr lang="en-US" altLang="zh-CN" b="1" smtClean="0">
                <a:latin typeface="ˎ̥_GB2312" charset="0"/>
              </a:rPr>
              <a:t>128KB</a:t>
            </a:r>
            <a:r>
              <a:rPr lang="zh-CN" altLang="en-US" b="1" smtClean="0">
                <a:latin typeface="ˎ̥_GB2312" charset="0"/>
              </a:rPr>
              <a:t>～</a:t>
            </a:r>
            <a:r>
              <a:rPr lang="en-US" altLang="zh-CN" b="1" smtClean="0">
                <a:latin typeface="ˎ̥_GB2312" charset="0"/>
              </a:rPr>
              <a:t>2MB</a:t>
            </a:r>
            <a:r>
              <a:rPr lang="zh-CN" altLang="en-US" b="1" smtClean="0">
                <a:latin typeface="ˎ̥_GB2312" charset="0"/>
              </a:rPr>
              <a:t>不等。</a:t>
            </a:r>
            <a:r>
              <a:rPr lang="en-US" altLang="zh-CN" b="1" smtClean="0">
                <a:latin typeface="ˎ̥_GB2312" charset="0"/>
              </a:rPr>
              <a:t>L2 Cache</a:t>
            </a:r>
            <a:r>
              <a:rPr lang="zh-CN" altLang="en-US" b="1" smtClean="0">
                <a:latin typeface="ˎ̥_GB2312" charset="0"/>
              </a:rPr>
              <a:t>是影响</a:t>
            </a:r>
            <a:r>
              <a:rPr lang="en-US" altLang="zh-CN" b="1" smtClean="0">
                <a:latin typeface="ˎ̥_GB2312" charset="0"/>
              </a:rPr>
              <a:t>CPU</a:t>
            </a:r>
            <a:r>
              <a:rPr lang="zh-CN" altLang="en-US" b="1" smtClean="0">
                <a:latin typeface="ˎ̥_GB2312" charset="0"/>
              </a:rPr>
              <a:t>性能的关键因素之一，在</a:t>
            </a:r>
            <a:r>
              <a:rPr lang="en-US" altLang="zh-CN" b="1" smtClean="0">
                <a:latin typeface="ˎ̥_GB2312" charset="0"/>
              </a:rPr>
              <a:t>CPU</a:t>
            </a:r>
            <a:r>
              <a:rPr lang="zh-CN" altLang="en-US" b="1" smtClean="0">
                <a:latin typeface="ˎ̥_GB2312" charset="0"/>
              </a:rPr>
              <a:t>核心不变化的情况下，增加</a:t>
            </a:r>
            <a:r>
              <a:rPr lang="en-US" altLang="zh-CN" b="1" smtClean="0">
                <a:latin typeface="ˎ̥_GB2312" charset="0"/>
              </a:rPr>
              <a:t>L2 Cache</a:t>
            </a:r>
            <a:r>
              <a:rPr lang="zh-CN" altLang="en-US" b="1" smtClean="0">
                <a:latin typeface="ˎ̥_GB2312" charset="0"/>
              </a:rPr>
              <a:t>的容量能使性能大幅度提高，而同一核心</a:t>
            </a:r>
            <a:r>
              <a:rPr lang="en-US" altLang="zh-CN" b="1" smtClean="0">
                <a:latin typeface="ˎ̥_GB2312" charset="0"/>
              </a:rPr>
              <a:t>CPU</a:t>
            </a:r>
            <a:r>
              <a:rPr lang="zh-CN" altLang="en-US" b="1" smtClean="0">
                <a:latin typeface="ˎ̥_GB2312" charset="0"/>
              </a:rPr>
              <a:t>的高低端之分往往也是在</a:t>
            </a:r>
            <a:r>
              <a:rPr lang="en-US" altLang="zh-CN" b="1" smtClean="0">
                <a:latin typeface="ˎ̥_GB2312" charset="0"/>
              </a:rPr>
              <a:t>L2 </a:t>
            </a:r>
            <a:r>
              <a:rPr lang="en-US" altLang="zh-CN" b="1" smtClean="0">
                <a:latin typeface="Times New Roman" pitchFamily="18" charset="0"/>
              </a:rPr>
              <a:t>Cache</a:t>
            </a:r>
            <a:r>
              <a:rPr lang="zh-CN" altLang="en-US" b="1" smtClean="0">
                <a:latin typeface="ˎ̥_GB2312" charset="0"/>
              </a:rPr>
              <a:t>上有差异。</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546EEDD-64C3-4580-8916-EABCBB2992EE}" type="datetime3">
              <a:rPr kumimoji="0" lang="zh-CN" altLang="en-US" sz="1400"/>
              <a:pPr eaLnBrk="1" hangingPunct="1"/>
              <a:t>2016年11月18日星期五</a:t>
            </a:fld>
            <a:endParaRPr kumimoji="0" lang="en-US" altLang="zh-CN" sz="1400"/>
          </a:p>
        </p:txBody>
      </p:sp>
      <p:sp>
        <p:nvSpPr>
          <p:cNvPr id="409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100" name="Rectangle 2"/>
          <p:cNvSpPr>
            <a:spLocks noGrp="1" noChangeArrowheads="1"/>
          </p:cNvSpPr>
          <p:nvPr>
            <p:ph type="title"/>
          </p:nvPr>
        </p:nvSpPr>
        <p:spPr/>
        <p:txBody>
          <a:bodyPr/>
          <a:lstStyle/>
          <a:p>
            <a:pPr eaLnBrk="1" hangingPunct="1"/>
            <a:r>
              <a:rPr lang="zh-CN" altLang="en-US" sz="2400" smtClean="0">
                <a:latin typeface="宋体" pitchFamily="2" charset="-122"/>
              </a:rPr>
              <a:t>第</a:t>
            </a:r>
            <a:r>
              <a:rPr lang="en-US" altLang="zh-CN" sz="2400" smtClean="0">
                <a:latin typeface="Times New Roman" pitchFamily="18" charset="0"/>
              </a:rPr>
              <a:t>6</a:t>
            </a:r>
            <a:r>
              <a:rPr lang="zh-CN" altLang="en-US" sz="2400" smtClean="0">
                <a:latin typeface="宋体" pitchFamily="2" charset="-122"/>
              </a:rPr>
              <a:t>章</a:t>
            </a:r>
          </a:p>
        </p:txBody>
      </p:sp>
      <p:sp>
        <p:nvSpPr>
          <p:cNvPr id="158723" name="Rectangle 3"/>
          <p:cNvSpPr>
            <a:spLocks noGrp="1" noChangeArrowheads="1"/>
          </p:cNvSpPr>
          <p:nvPr>
            <p:ph type="body" idx="1"/>
          </p:nvPr>
        </p:nvSpPr>
        <p:spPr>
          <a:xfrm>
            <a:off x="403225" y="950913"/>
            <a:ext cx="8267700" cy="5086350"/>
          </a:xfrm>
        </p:spPr>
        <p:txBody>
          <a:bodyPr/>
          <a:lstStyle/>
          <a:p>
            <a:pPr eaLnBrk="1" hangingPunct="1">
              <a:buFontTx/>
              <a:buNone/>
            </a:pPr>
            <a:r>
              <a:rPr lang="en-US" altLang="zh-CN" sz="3600" b="1" dirty="0" smtClean="0">
                <a:latin typeface="Times New Roman" pitchFamily="18" charset="0"/>
              </a:rPr>
              <a:t>           </a:t>
            </a:r>
            <a:r>
              <a:rPr lang="zh-CN" altLang="en-US" sz="3600" b="1" dirty="0" smtClean="0">
                <a:latin typeface="Times New Roman" pitchFamily="18" charset="0"/>
              </a:rPr>
              <a:t>中央处理器（</a:t>
            </a:r>
            <a:r>
              <a:rPr lang="en-US" altLang="zh-CN" sz="3600" b="1" dirty="0" smtClean="0">
                <a:latin typeface="Times New Roman" pitchFamily="18" charset="0"/>
              </a:rPr>
              <a:t>CPU</a:t>
            </a:r>
            <a:r>
              <a:rPr lang="zh-CN" altLang="en-US" sz="3600" b="1" dirty="0" smtClean="0">
                <a:latin typeface="Times New Roman" pitchFamily="18" charset="0"/>
              </a:rPr>
              <a:t>）是整个计算机的核心，它包括运算器和控制器。本章着重讨论</a:t>
            </a:r>
            <a:r>
              <a:rPr lang="en-US" altLang="zh-CN" sz="3600" b="1" dirty="0" smtClean="0">
                <a:solidFill>
                  <a:srgbClr val="FF0000"/>
                </a:solidFill>
                <a:latin typeface="Times New Roman" pitchFamily="18" charset="0"/>
              </a:rPr>
              <a:t>CPU</a:t>
            </a:r>
            <a:r>
              <a:rPr lang="zh-CN" altLang="en-US" sz="3600" b="1" dirty="0" smtClean="0">
                <a:solidFill>
                  <a:srgbClr val="FF0000"/>
                </a:solidFill>
                <a:latin typeface="Times New Roman" pitchFamily="18" charset="0"/>
              </a:rPr>
              <a:t>的功能和组成</a:t>
            </a:r>
            <a:r>
              <a:rPr lang="zh-CN" altLang="en-US" sz="3600" b="1" dirty="0" smtClean="0">
                <a:latin typeface="Times New Roman" pitchFamily="18" charset="0"/>
              </a:rPr>
              <a:t>，</a:t>
            </a:r>
            <a:r>
              <a:rPr lang="zh-CN" altLang="en-US" sz="3600" b="1" dirty="0" smtClean="0">
                <a:solidFill>
                  <a:srgbClr val="FF0000"/>
                </a:solidFill>
                <a:latin typeface="Times New Roman" pitchFamily="18" charset="0"/>
              </a:rPr>
              <a:t>控制器的工作原理</a:t>
            </a:r>
            <a:r>
              <a:rPr lang="zh-CN" altLang="en-US" sz="3600" b="1" dirty="0" smtClean="0">
                <a:latin typeface="Times New Roman" pitchFamily="18" charset="0"/>
              </a:rPr>
              <a:t>和实现方法，</a:t>
            </a:r>
            <a:r>
              <a:rPr lang="zh-CN" altLang="en-US" sz="3600" b="1" dirty="0" smtClean="0">
                <a:solidFill>
                  <a:srgbClr val="FF0000"/>
                </a:solidFill>
                <a:latin typeface="Times New Roman" pitchFamily="18" charset="0"/>
              </a:rPr>
              <a:t>微程序控制原理</a:t>
            </a:r>
            <a:r>
              <a:rPr lang="zh-CN" altLang="en-US" sz="3600" b="1" dirty="0" smtClean="0">
                <a:latin typeface="Times New Roman" pitchFamily="18" charset="0"/>
              </a:rPr>
              <a:t>，基本控制单元的设计以及先进的</a:t>
            </a:r>
            <a:r>
              <a:rPr lang="en-US" altLang="zh-CN" sz="3600" b="1" dirty="0" smtClean="0">
                <a:latin typeface="Times New Roman" pitchFamily="18" charset="0"/>
              </a:rPr>
              <a:t>CPU</a:t>
            </a:r>
            <a:r>
              <a:rPr lang="zh-CN" altLang="en-US" sz="3600" b="1" dirty="0" smtClean="0">
                <a:latin typeface="Times New Roman" pitchFamily="18" charset="0"/>
              </a:rPr>
              <a:t>系统设计技术。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D7885EC-D5BE-4A0B-B389-F5ED84BB880E}" type="datetime3">
              <a:rPr kumimoji="0" lang="zh-CN" altLang="en-US" sz="1400"/>
              <a:pPr eaLnBrk="1" hangingPunct="1"/>
              <a:t>2016年11月18日星期五</a:t>
            </a:fld>
            <a:endParaRPr kumimoji="0" lang="en-US" altLang="zh-CN" sz="1400"/>
          </a:p>
        </p:txBody>
      </p:sp>
      <p:sp>
        <p:nvSpPr>
          <p:cNvPr id="2150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150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59075" name="Rectangle 3"/>
          <p:cNvSpPr>
            <a:spLocks noGrp="1" noChangeArrowheads="1"/>
          </p:cNvSpPr>
          <p:nvPr>
            <p:ph type="body" idx="1"/>
          </p:nvPr>
        </p:nvSpPr>
        <p:spPr>
          <a:xfrm>
            <a:off x="307975" y="838200"/>
            <a:ext cx="8378825" cy="5638800"/>
          </a:xfrm>
        </p:spPr>
        <p:txBody>
          <a:bodyPr/>
          <a:lstStyle/>
          <a:p>
            <a:pPr algn="just" eaLnBrk="1" hangingPunct="1">
              <a:buFontTx/>
              <a:buNone/>
            </a:pPr>
            <a:r>
              <a:rPr lang="en-US" altLang="zh-CN" b="1" dirty="0" smtClean="0">
                <a:latin typeface="Times New Roman" pitchFamily="18" charset="0"/>
              </a:rPr>
              <a:t>5.</a:t>
            </a:r>
            <a:r>
              <a:rPr lang="zh-CN" altLang="en-US" b="1" dirty="0">
                <a:latin typeface="Times New Roman" pitchFamily="18" charset="0"/>
              </a:rPr>
              <a:t> </a:t>
            </a:r>
            <a:r>
              <a:rPr lang="en-US" altLang="zh-CN" b="1" dirty="0">
                <a:latin typeface="Times New Roman" pitchFamily="18" charset="0"/>
              </a:rPr>
              <a:t>QPI</a:t>
            </a:r>
            <a:r>
              <a:rPr lang="zh-CN" altLang="en-US" b="1" dirty="0">
                <a:latin typeface="Times New Roman" pitchFamily="18" charset="0"/>
              </a:rPr>
              <a:t>数据传输速率</a:t>
            </a:r>
            <a:endParaRPr lang="zh-CN" altLang="en-US" b="1" dirty="0" smtClean="0">
              <a:latin typeface="Times New Roman" pitchFamily="18" charset="0"/>
            </a:endParaRPr>
          </a:p>
          <a:p>
            <a:pPr marL="0" lvl="0" indent="0" eaLnBrk="1" hangingPunct="1">
              <a:buSzTx/>
              <a:buNone/>
            </a:pPr>
            <a:r>
              <a:rPr lang="en-US" altLang="zh-CN" sz="2800" b="1" dirty="0" smtClean="0">
                <a:solidFill>
                  <a:srgbClr val="000000"/>
                </a:solidFill>
                <a:latin typeface="Times New Roman"/>
              </a:rPr>
              <a:t>	</a:t>
            </a:r>
            <a:r>
              <a:rPr lang="zh-CN" altLang="zh-CN" sz="2800" b="1" dirty="0" smtClean="0">
                <a:solidFill>
                  <a:srgbClr val="000000"/>
                </a:solidFill>
                <a:latin typeface="Times New Roman"/>
              </a:rPr>
              <a:t>快速通道互联（</a:t>
            </a:r>
            <a:r>
              <a:rPr lang="en-US" altLang="zh-CN" sz="2800" b="1" dirty="0" smtClean="0">
                <a:solidFill>
                  <a:srgbClr val="000000"/>
                </a:solidFill>
                <a:latin typeface="Times New Roman"/>
              </a:rPr>
              <a:t>QPI</a:t>
            </a:r>
            <a:r>
              <a:rPr lang="zh-CN" altLang="zh-CN" sz="2800" b="1" dirty="0" smtClean="0">
                <a:solidFill>
                  <a:srgbClr val="000000"/>
                </a:solidFill>
                <a:latin typeface="Times New Roman"/>
              </a:rPr>
              <a:t>）</a:t>
            </a:r>
            <a:r>
              <a:rPr lang="zh-CN" altLang="en-US" sz="2800" b="1" dirty="0" smtClean="0">
                <a:solidFill>
                  <a:srgbClr val="000000"/>
                </a:solidFill>
                <a:latin typeface="Times New Roman"/>
              </a:rPr>
              <a:t>是</a:t>
            </a:r>
            <a:r>
              <a:rPr lang="zh-CN" altLang="zh-CN" sz="2800" b="1" dirty="0" smtClean="0">
                <a:solidFill>
                  <a:srgbClr val="000000"/>
                </a:solidFill>
                <a:latin typeface="Times New Roman"/>
              </a:rPr>
              <a:t>取代</a:t>
            </a:r>
            <a:r>
              <a:rPr lang="en-US" altLang="zh-CN" sz="2800" b="1" dirty="0" smtClean="0">
                <a:solidFill>
                  <a:srgbClr val="000000"/>
                </a:solidFill>
                <a:latin typeface="Times New Roman"/>
              </a:rPr>
              <a:t>FSB</a:t>
            </a:r>
            <a:r>
              <a:rPr lang="zh-CN" altLang="zh-CN" sz="2800" b="1" dirty="0" smtClean="0">
                <a:solidFill>
                  <a:srgbClr val="000000"/>
                </a:solidFill>
                <a:latin typeface="Times New Roman"/>
              </a:rPr>
              <a:t>的基于包传输的高速点到点连接技术。</a:t>
            </a:r>
          </a:p>
          <a:p>
            <a:pPr marL="0" lvl="0" indent="0" eaLnBrk="1" hangingPunct="1">
              <a:buSzTx/>
              <a:buNone/>
            </a:pPr>
            <a:r>
              <a:rPr lang="en-US" altLang="zh-CN" sz="2800" b="1" dirty="0" smtClean="0">
                <a:solidFill>
                  <a:srgbClr val="000000"/>
                </a:solidFill>
                <a:latin typeface="Times New Roman"/>
              </a:rPr>
              <a:t>        </a:t>
            </a:r>
            <a:r>
              <a:rPr lang="en-US" altLang="zh-CN" sz="2800" b="1" dirty="0">
                <a:solidFill>
                  <a:srgbClr val="000000"/>
                </a:solidFill>
                <a:latin typeface="Times New Roman"/>
              </a:rPr>
              <a:t>QPI</a:t>
            </a:r>
            <a:r>
              <a:rPr lang="zh-CN" altLang="zh-CN" sz="2800" b="1" dirty="0">
                <a:solidFill>
                  <a:srgbClr val="000000"/>
                </a:solidFill>
                <a:latin typeface="Times New Roman"/>
              </a:rPr>
              <a:t>抛弃了</a:t>
            </a:r>
            <a:r>
              <a:rPr lang="en-US" altLang="zh-CN" sz="2800" b="1" dirty="0">
                <a:solidFill>
                  <a:srgbClr val="000000"/>
                </a:solidFill>
                <a:latin typeface="Times New Roman"/>
              </a:rPr>
              <a:t>FSB</a:t>
            </a:r>
            <a:r>
              <a:rPr lang="zh-CN" altLang="zh-CN" sz="2800" b="1" dirty="0">
                <a:solidFill>
                  <a:srgbClr val="000000"/>
                </a:solidFill>
                <a:latin typeface="Times New Roman"/>
              </a:rPr>
              <a:t>易混淆的单位</a:t>
            </a:r>
            <a:r>
              <a:rPr lang="en-US" altLang="zh-CN" sz="2800" b="1" dirty="0">
                <a:solidFill>
                  <a:srgbClr val="000000"/>
                </a:solidFill>
                <a:latin typeface="Times New Roman"/>
              </a:rPr>
              <a:t>MHz</a:t>
            </a:r>
            <a:r>
              <a:rPr lang="zh-CN" altLang="zh-CN" sz="2800" b="1" dirty="0">
                <a:solidFill>
                  <a:srgbClr val="000000"/>
                </a:solidFill>
                <a:latin typeface="Times New Roman"/>
              </a:rPr>
              <a:t>，而使用</a:t>
            </a:r>
            <a:r>
              <a:rPr lang="en-US" altLang="zh-CN" sz="2800" b="1" dirty="0">
                <a:solidFill>
                  <a:srgbClr val="000000"/>
                </a:solidFill>
                <a:latin typeface="Times New Roman"/>
              </a:rPr>
              <a:t>GT/s</a:t>
            </a:r>
            <a:r>
              <a:rPr lang="zh-CN" altLang="zh-CN" sz="2800" b="1" dirty="0">
                <a:solidFill>
                  <a:srgbClr val="000000"/>
                </a:solidFill>
                <a:latin typeface="Times New Roman"/>
              </a:rPr>
              <a:t>、</a:t>
            </a:r>
            <a:r>
              <a:rPr lang="en-US" altLang="zh-CN" sz="2800" b="1" dirty="0">
                <a:solidFill>
                  <a:srgbClr val="000000"/>
                </a:solidFill>
                <a:latin typeface="Times New Roman"/>
              </a:rPr>
              <a:t>MT/s</a:t>
            </a:r>
            <a:r>
              <a:rPr lang="zh-CN" altLang="zh-CN" sz="2800" b="1" dirty="0">
                <a:solidFill>
                  <a:srgbClr val="000000"/>
                </a:solidFill>
                <a:latin typeface="Times New Roman"/>
              </a:rPr>
              <a:t>，明确的表示总线实际的数据传输速率。</a:t>
            </a:r>
            <a:endParaRPr lang="en-US" altLang="zh-CN" sz="2800" b="1" dirty="0">
              <a:solidFill>
                <a:srgbClr val="000000"/>
              </a:solidFill>
              <a:latin typeface="Times New Roman"/>
            </a:endParaRPr>
          </a:p>
          <a:p>
            <a:pPr marL="0" lvl="0" indent="0" eaLnBrk="1" hangingPunct="1">
              <a:buSzTx/>
              <a:buNone/>
            </a:pPr>
            <a:r>
              <a:rPr lang="en-US" altLang="zh-CN" sz="2800" b="1" dirty="0">
                <a:solidFill>
                  <a:srgbClr val="000000"/>
                </a:solidFill>
                <a:latin typeface="Times New Roman"/>
              </a:rPr>
              <a:t>        </a:t>
            </a:r>
            <a:r>
              <a:rPr lang="zh-CN" altLang="zh-CN" sz="2800" b="1" dirty="0">
                <a:solidFill>
                  <a:srgbClr val="000000"/>
                </a:solidFill>
                <a:latin typeface="Times New Roman"/>
              </a:rPr>
              <a:t>一个基本的</a:t>
            </a:r>
            <a:r>
              <a:rPr lang="en-US" altLang="zh-CN" sz="2800" b="1" dirty="0">
                <a:solidFill>
                  <a:srgbClr val="000000"/>
                </a:solidFill>
                <a:latin typeface="Times New Roman"/>
              </a:rPr>
              <a:t>QPI</a:t>
            </a:r>
            <a:r>
              <a:rPr lang="zh-CN" altLang="zh-CN" sz="2800" b="1" dirty="0">
                <a:solidFill>
                  <a:srgbClr val="000000"/>
                </a:solidFill>
                <a:latin typeface="Times New Roman"/>
              </a:rPr>
              <a:t>数据包是</a:t>
            </a:r>
            <a:r>
              <a:rPr lang="en-US" altLang="zh-CN" sz="2800" b="1" dirty="0">
                <a:solidFill>
                  <a:srgbClr val="000000"/>
                </a:solidFill>
                <a:latin typeface="Times New Roman"/>
              </a:rPr>
              <a:t>80bit</a:t>
            </a:r>
            <a:r>
              <a:rPr lang="zh-CN" altLang="zh-CN" sz="2800" b="1" dirty="0">
                <a:solidFill>
                  <a:srgbClr val="000000"/>
                </a:solidFill>
                <a:latin typeface="Times New Roman"/>
              </a:rPr>
              <a:t>，需要四次传输完成每次整个数据包的传输，每次传输的</a:t>
            </a:r>
            <a:r>
              <a:rPr lang="en-US" altLang="zh-CN" sz="2800" b="1" dirty="0">
                <a:solidFill>
                  <a:srgbClr val="000000"/>
                </a:solidFill>
                <a:latin typeface="Times New Roman"/>
              </a:rPr>
              <a:t>20</a:t>
            </a:r>
            <a:r>
              <a:rPr lang="zh-CN" altLang="zh-CN" sz="2800" b="1" dirty="0">
                <a:solidFill>
                  <a:srgbClr val="000000"/>
                </a:solidFill>
                <a:latin typeface="Times New Roman"/>
              </a:rPr>
              <a:t>位数据中，有</a:t>
            </a:r>
            <a:r>
              <a:rPr lang="en-US" altLang="zh-CN" sz="2800" b="1" dirty="0">
                <a:solidFill>
                  <a:srgbClr val="000000"/>
                </a:solidFill>
                <a:latin typeface="Times New Roman"/>
              </a:rPr>
              <a:t>16</a:t>
            </a:r>
            <a:r>
              <a:rPr lang="zh-CN" altLang="zh-CN" sz="2800" b="1" dirty="0">
                <a:solidFill>
                  <a:srgbClr val="000000"/>
                </a:solidFill>
                <a:latin typeface="Times New Roman"/>
              </a:rPr>
              <a:t>位为有效数据，其余</a:t>
            </a:r>
            <a:r>
              <a:rPr lang="en-US" altLang="zh-CN" sz="2800" b="1" dirty="0">
                <a:solidFill>
                  <a:srgbClr val="000000"/>
                </a:solidFill>
                <a:latin typeface="Times New Roman"/>
              </a:rPr>
              <a:t>4</a:t>
            </a:r>
            <a:r>
              <a:rPr lang="zh-CN" altLang="zh-CN" sz="2800" b="1" dirty="0">
                <a:solidFill>
                  <a:srgbClr val="000000"/>
                </a:solidFill>
                <a:latin typeface="Times New Roman"/>
              </a:rPr>
              <a:t>位用于循环冗余校验。由于</a:t>
            </a:r>
            <a:r>
              <a:rPr lang="en-US" altLang="zh-CN" sz="2800" b="1" dirty="0">
                <a:solidFill>
                  <a:srgbClr val="000000"/>
                </a:solidFill>
                <a:latin typeface="Times New Roman"/>
              </a:rPr>
              <a:t>QPI</a:t>
            </a:r>
            <a:r>
              <a:rPr lang="zh-CN" altLang="zh-CN" sz="2800" b="1" dirty="0">
                <a:solidFill>
                  <a:srgbClr val="000000"/>
                </a:solidFill>
                <a:latin typeface="Times New Roman"/>
              </a:rPr>
              <a:t>是双向的，在发送的同时也可以接收另一端传输来的数据，这样，每个</a:t>
            </a:r>
            <a:r>
              <a:rPr lang="en-US" altLang="zh-CN" sz="2800" b="1" dirty="0">
                <a:solidFill>
                  <a:srgbClr val="FF0000"/>
                </a:solidFill>
                <a:latin typeface="Times New Roman"/>
              </a:rPr>
              <a:t>QPI</a:t>
            </a:r>
            <a:r>
              <a:rPr lang="zh-CN" altLang="zh-CN" sz="2800" b="1" dirty="0">
                <a:solidFill>
                  <a:srgbClr val="FF0000"/>
                </a:solidFill>
                <a:latin typeface="Times New Roman"/>
              </a:rPr>
              <a:t>总线总带宽</a:t>
            </a:r>
            <a:r>
              <a:rPr lang="en-US" altLang="zh-CN" sz="2800" b="1" dirty="0">
                <a:solidFill>
                  <a:srgbClr val="FF0000"/>
                </a:solidFill>
                <a:latin typeface="Times New Roman"/>
              </a:rPr>
              <a:t>=</a:t>
            </a:r>
            <a:r>
              <a:rPr lang="zh-CN" altLang="zh-CN" sz="2800" b="1" dirty="0">
                <a:solidFill>
                  <a:srgbClr val="FF0000"/>
                </a:solidFill>
                <a:latin typeface="Times New Roman"/>
              </a:rPr>
              <a:t>每秒传输次数（即</a:t>
            </a:r>
            <a:r>
              <a:rPr lang="en-US" altLang="zh-CN" sz="2800" b="1" dirty="0">
                <a:solidFill>
                  <a:srgbClr val="FF0000"/>
                </a:solidFill>
                <a:latin typeface="Times New Roman"/>
              </a:rPr>
              <a:t>QPI</a:t>
            </a:r>
            <a:r>
              <a:rPr lang="zh-CN" altLang="zh-CN" sz="2800" b="1" dirty="0">
                <a:solidFill>
                  <a:srgbClr val="FF0000"/>
                </a:solidFill>
                <a:latin typeface="Times New Roman"/>
              </a:rPr>
              <a:t>速率）</a:t>
            </a:r>
            <a:r>
              <a:rPr lang="en-US" altLang="zh-CN" sz="2800" b="1" dirty="0">
                <a:solidFill>
                  <a:srgbClr val="FF0000"/>
                </a:solidFill>
                <a:latin typeface="Times New Roman"/>
              </a:rPr>
              <a:t>×</a:t>
            </a:r>
            <a:r>
              <a:rPr lang="zh-CN" altLang="zh-CN" sz="2800" b="1" dirty="0">
                <a:solidFill>
                  <a:srgbClr val="FF0000"/>
                </a:solidFill>
                <a:latin typeface="Times New Roman"/>
              </a:rPr>
              <a:t>每次传输的有效数据（即</a:t>
            </a:r>
            <a:r>
              <a:rPr lang="en-US" altLang="zh-CN" sz="2800" b="1" dirty="0">
                <a:solidFill>
                  <a:srgbClr val="FF0000"/>
                </a:solidFill>
                <a:latin typeface="Times New Roman"/>
              </a:rPr>
              <a:t>16bit/8=2Byte</a:t>
            </a:r>
            <a:r>
              <a:rPr lang="zh-CN" altLang="zh-CN" sz="2800" b="1" dirty="0">
                <a:solidFill>
                  <a:srgbClr val="FF0000"/>
                </a:solidFill>
                <a:latin typeface="Times New Roman"/>
              </a:rPr>
              <a:t>）</a:t>
            </a:r>
            <a:r>
              <a:rPr lang="en-US" altLang="zh-CN" sz="2800" b="1" dirty="0">
                <a:solidFill>
                  <a:srgbClr val="FF0000"/>
                </a:solidFill>
                <a:latin typeface="Times New Roman"/>
              </a:rPr>
              <a:t>×</a:t>
            </a:r>
            <a:r>
              <a:rPr lang="zh-CN" altLang="zh-CN" sz="2800" b="1" dirty="0">
                <a:solidFill>
                  <a:srgbClr val="FF0000"/>
                </a:solidFill>
                <a:latin typeface="Times New Roman"/>
              </a:rPr>
              <a:t>双向。</a:t>
            </a:r>
          </a:p>
        </p:txBody>
      </p:sp>
    </p:spTree>
    <p:extLst>
      <p:ext uri="{BB962C8B-B14F-4D97-AF65-F5344CB8AC3E}">
        <p14:creationId xmlns:p14="http://schemas.microsoft.com/office/powerpoint/2010/main" val="2448175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BA21136-B636-4755-94AF-C41C1C1DFC8D}" type="datetime3">
              <a:rPr kumimoji="0" lang="zh-CN" altLang="en-US" sz="1400"/>
              <a:pPr eaLnBrk="1" hangingPunct="1"/>
              <a:t>2016年11月18日星期五</a:t>
            </a:fld>
            <a:endParaRPr kumimoji="0" lang="en-US" altLang="zh-CN" sz="1400"/>
          </a:p>
        </p:txBody>
      </p:sp>
      <p:sp>
        <p:nvSpPr>
          <p:cNvPr id="2253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253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61123" name="Rectangle 3"/>
          <p:cNvSpPr>
            <a:spLocks noGrp="1" noChangeArrowheads="1"/>
          </p:cNvSpPr>
          <p:nvPr>
            <p:ph type="body" idx="1"/>
          </p:nvPr>
        </p:nvSpPr>
        <p:spPr>
          <a:xfrm>
            <a:off x="307975" y="838200"/>
            <a:ext cx="8378825" cy="5638800"/>
          </a:xfrm>
        </p:spPr>
        <p:txBody>
          <a:bodyPr/>
          <a:lstStyle/>
          <a:p>
            <a:pPr algn="just" eaLnBrk="1" hangingPunct="1">
              <a:buFontTx/>
              <a:buNone/>
            </a:pPr>
            <a:r>
              <a:rPr lang="en-US" altLang="zh-CN" b="1" dirty="0" smtClean="0">
                <a:latin typeface="Times New Roman" pitchFamily="18" charset="0"/>
              </a:rPr>
              <a:t>7.</a:t>
            </a:r>
            <a:r>
              <a:rPr lang="zh-CN" altLang="en-US" b="1" dirty="0" smtClean="0">
                <a:latin typeface="Times New Roman" pitchFamily="18" charset="0"/>
              </a:rPr>
              <a:t>工作电压</a:t>
            </a:r>
          </a:p>
          <a:p>
            <a:pPr algn="just" eaLnBrk="1" hangingPunct="1">
              <a:buFontTx/>
              <a:buNone/>
            </a:pPr>
            <a:r>
              <a:rPr lang="zh-CN" altLang="en-US" b="1" dirty="0" smtClean="0">
                <a:latin typeface="Times New Roman" pitchFamily="18" charset="0"/>
              </a:rPr>
              <a:t>            工作电压指的是</a:t>
            </a:r>
            <a:r>
              <a:rPr lang="en-US" altLang="zh-CN" b="1" dirty="0" smtClean="0">
                <a:latin typeface="Times New Roman" pitchFamily="18" charset="0"/>
              </a:rPr>
              <a:t>CPU</a:t>
            </a:r>
            <a:r>
              <a:rPr lang="zh-CN" altLang="en-US" b="1" dirty="0" smtClean="0">
                <a:latin typeface="Times New Roman" pitchFamily="18" charset="0"/>
              </a:rPr>
              <a:t>正常工作所需的电压。</a:t>
            </a:r>
          </a:p>
          <a:p>
            <a:pPr algn="just" eaLnBrk="1" hangingPunct="1">
              <a:buFontTx/>
              <a:buNone/>
            </a:pPr>
            <a:r>
              <a:rPr lang="en-US" altLang="zh-CN" b="1" dirty="0" smtClean="0">
                <a:latin typeface="Times New Roman" pitchFamily="18" charset="0"/>
              </a:rPr>
              <a:t>8.</a:t>
            </a:r>
            <a:r>
              <a:rPr lang="zh-CN" altLang="en-US" b="1" dirty="0" smtClean="0">
                <a:latin typeface="Times New Roman" pitchFamily="18" charset="0"/>
              </a:rPr>
              <a:t>地址总线宽度</a:t>
            </a:r>
          </a:p>
          <a:p>
            <a:pPr algn="just" eaLnBrk="1" hangingPunct="1">
              <a:buFontTx/>
              <a:buNone/>
            </a:pPr>
            <a:r>
              <a:rPr lang="zh-CN" altLang="en-US" b="1" dirty="0" smtClean="0">
                <a:latin typeface="Times New Roman" pitchFamily="18" charset="0"/>
              </a:rPr>
              <a:t>            地址总线宽度决定了</a:t>
            </a:r>
            <a:r>
              <a:rPr lang="en-US" altLang="zh-CN" b="1" dirty="0" smtClean="0">
                <a:latin typeface="Times New Roman" pitchFamily="18" charset="0"/>
              </a:rPr>
              <a:t>CPU</a:t>
            </a:r>
            <a:r>
              <a:rPr lang="zh-CN" altLang="en-US" b="1" dirty="0" smtClean="0">
                <a:latin typeface="Times New Roman" pitchFamily="18" charset="0"/>
              </a:rPr>
              <a:t>可以访问的最大的物理地址空间，简单地说就是</a:t>
            </a:r>
            <a:r>
              <a:rPr lang="en-US" altLang="zh-CN" b="1" dirty="0" smtClean="0">
                <a:latin typeface="Times New Roman" pitchFamily="18" charset="0"/>
              </a:rPr>
              <a:t>CPU</a:t>
            </a:r>
            <a:r>
              <a:rPr lang="zh-CN" altLang="en-US" b="1" dirty="0" smtClean="0">
                <a:latin typeface="Times New Roman" pitchFamily="18" charset="0"/>
              </a:rPr>
              <a:t>到底能够使用多大容量的主存。例如，</a:t>
            </a:r>
            <a:r>
              <a:rPr lang="en-US" altLang="zh-CN" b="1" dirty="0" smtClean="0">
                <a:latin typeface="Times New Roman" pitchFamily="18" charset="0"/>
              </a:rPr>
              <a:t>Pentium</a:t>
            </a:r>
            <a:r>
              <a:rPr lang="zh-CN" altLang="en-US" b="1" dirty="0" smtClean="0">
                <a:latin typeface="Times New Roman" pitchFamily="18" charset="0"/>
              </a:rPr>
              <a:t>有</a:t>
            </a:r>
            <a:r>
              <a:rPr lang="en-US" altLang="zh-CN" b="1" dirty="0" smtClean="0">
                <a:latin typeface="Times New Roman" pitchFamily="18" charset="0"/>
              </a:rPr>
              <a:t>32</a:t>
            </a:r>
            <a:r>
              <a:rPr lang="zh-CN" altLang="en-US" b="1" dirty="0" smtClean="0">
                <a:latin typeface="Times New Roman" pitchFamily="18" charset="0"/>
              </a:rPr>
              <a:t>位地址线，可寻址的最大容量为</a:t>
            </a:r>
            <a:r>
              <a:rPr lang="en-US" altLang="zh-CN" b="1" dirty="0" smtClean="0">
                <a:latin typeface="Times New Roman" pitchFamily="18" charset="0"/>
              </a:rPr>
              <a:t>2</a:t>
            </a:r>
            <a:r>
              <a:rPr lang="en-US" altLang="zh-CN" b="1" baseline="30000" dirty="0" smtClean="0">
                <a:latin typeface="Times New Roman" pitchFamily="18" charset="0"/>
              </a:rPr>
              <a:t>32</a:t>
            </a:r>
            <a:r>
              <a:rPr lang="zh-CN" altLang="en-US" b="1" dirty="0" smtClean="0">
                <a:latin typeface="Times New Roman" pitchFamily="18" charset="0"/>
              </a:rPr>
              <a:t>＝</a:t>
            </a:r>
            <a:r>
              <a:rPr lang="en-US" altLang="zh-CN" b="1" dirty="0" smtClean="0">
                <a:latin typeface="Times New Roman" pitchFamily="18" charset="0"/>
              </a:rPr>
              <a:t>4096MB</a:t>
            </a:r>
            <a:r>
              <a:rPr lang="zh-CN" altLang="en-US" b="1" dirty="0" smtClean="0">
                <a:latin typeface="Times New Roman" pitchFamily="18" charset="0"/>
              </a:rPr>
              <a:t>（</a:t>
            </a:r>
            <a:r>
              <a:rPr lang="en-US" altLang="zh-CN" b="1" dirty="0" smtClean="0">
                <a:latin typeface="Times New Roman" pitchFamily="18" charset="0"/>
              </a:rPr>
              <a:t>4GB</a:t>
            </a:r>
            <a:r>
              <a:rPr lang="zh-CN" altLang="en-US" b="1" dirty="0" smtClean="0">
                <a:latin typeface="Times New Roman" pitchFamily="18" charset="0"/>
              </a:rPr>
              <a:t>），</a:t>
            </a:r>
            <a:r>
              <a:rPr lang="en-US" altLang="zh-CN" b="1" dirty="0" err="1" smtClean="0">
                <a:latin typeface="Times New Roman" pitchFamily="18" charset="0"/>
              </a:rPr>
              <a:t>Itantium</a:t>
            </a:r>
            <a:r>
              <a:rPr lang="zh-CN" altLang="en-US" b="1" dirty="0" smtClean="0">
                <a:latin typeface="Times New Roman" pitchFamily="18" charset="0"/>
              </a:rPr>
              <a:t>有</a:t>
            </a:r>
            <a:r>
              <a:rPr lang="en-US" altLang="zh-CN" b="1" dirty="0" smtClean="0">
                <a:latin typeface="Times New Roman" pitchFamily="18" charset="0"/>
              </a:rPr>
              <a:t>44</a:t>
            </a:r>
            <a:r>
              <a:rPr lang="zh-CN" altLang="en-US" b="1" dirty="0" smtClean="0">
                <a:latin typeface="Times New Roman" pitchFamily="18" charset="0"/>
              </a:rPr>
              <a:t>位地址线，可寻址的最大容量为</a:t>
            </a:r>
            <a:r>
              <a:rPr lang="en-US" altLang="zh-CN" b="1" dirty="0" smtClean="0">
                <a:latin typeface="Times New Roman" pitchFamily="18" charset="0"/>
              </a:rPr>
              <a:t>2</a:t>
            </a:r>
            <a:r>
              <a:rPr lang="en-US" altLang="zh-CN" b="1" baseline="30000" dirty="0" smtClean="0">
                <a:latin typeface="Times New Roman" pitchFamily="18" charset="0"/>
              </a:rPr>
              <a:t>44</a:t>
            </a:r>
            <a:r>
              <a:rPr lang="zh-CN" altLang="en-US" b="1" dirty="0" smtClean="0">
                <a:latin typeface="Times New Roman" pitchFamily="18" charset="0"/>
              </a:rPr>
              <a:t>＝</a:t>
            </a:r>
            <a:r>
              <a:rPr lang="en-US" altLang="zh-CN" b="1" dirty="0" smtClean="0">
                <a:latin typeface="Times New Roman" pitchFamily="18" charset="0"/>
              </a:rPr>
              <a:t>16TB</a:t>
            </a:r>
            <a:r>
              <a:rPr lang="zh-CN" altLang="en-US" b="1" dirty="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9C61381-A9A3-4EA7-BE26-A4507FAFF74E}" type="datetime3">
              <a:rPr kumimoji="0" lang="zh-CN" altLang="en-US" sz="1400"/>
              <a:pPr eaLnBrk="1" hangingPunct="1"/>
              <a:t>2016年11月18日星期五</a:t>
            </a:fld>
            <a:endParaRPr kumimoji="0" lang="en-US" altLang="zh-CN" sz="1400"/>
          </a:p>
        </p:txBody>
      </p:sp>
      <p:sp>
        <p:nvSpPr>
          <p:cNvPr id="2355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355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260099" name="Rectangle 3"/>
          <p:cNvSpPr>
            <a:spLocks noGrp="1" noChangeArrowheads="1"/>
          </p:cNvSpPr>
          <p:nvPr>
            <p:ph type="body" idx="1"/>
          </p:nvPr>
        </p:nvSpPr>
        <p:spPr>
          <a:xfrm>
            <a:off x="307975" y="838200"/>
            <a:ext cx="8378825" cy="4895850"/>
          </a:xfrm>
        </p:spPr>
        <p:txBody>
          <a:bodyPr/>
          <a:lstStyle/>
          <a:p>
            <a:pPr algn="just" eaLnBrk="1" hangingPunct="1">
              <a:lnSpc>
                <a:spcPct val="90000"/>
              </a:lnSpc>
              <a:buFontTx/>
              <a:buNone/>
            </a:pPr>
            <a:r>
              <a:rPr lang="en-US" altLang="zh-CN" b="1" dirty="0" smtClean="0">
                <a:latin typeface="Times New Roman" pitchFamily="18" charset="0"/>
              </a:rPr>
              <a:t>9.</a:t>
            </a:r>
            <a:r>
              <a:rPr lang="zh-CN" altLang="en-US" b="1" dirty="0" smtClean="0">
                <a:latin typeface="Times New Roman" pitchFamily="18" charset="0"/>
              </a:rPr>
              <a:t>数据总线宽度</a:t>
            </a:r>
          </a:p>
          <a:p>
            <a:pPr eaLnBrk="1" hangingPunct="1">
              <a:lnSpc>
                <a:spcPct val="90000"/>
              </a:lnSpc>
              <a:buFontTx/>
              <a:buNone/>
            </a:pPr>
            <a:r>
              <a:rPr lang="zh-CN" altLang="en-US" b="1" dirty="0" smtClean="0">
                <a:latin typeface="Times New Roman" pitchFamily="18" charset="0"/>
              </a:rPr>
              <a:t>        数据总线宽度则决定了</a:t>
            </a:r>
            <a:r>
              <a:rPr lang="en-US" altLang="zh-CN" b="1" dirty="0" smtClean="0">
                <a:latin typeface="Times New Roman" pitchFamily="18" charset="0"/>
              </a:rPr>
              <a:t>CPU</a:t>
            </a:r>
            <a:r>
              <a:rPr lang="zh-CN" altLang="en-US" b="1" dirty="0" smtClean="0">
                <a:latin typeface="Times New Roman" pitchFamily="18" charset="0"/>
              </a:rPr>
              <a:t>与外部</a:t>
            </a:r>
            <a:r>
              <a:rPr lang="en-US" altLang="zh-CN" b="1" dirty="0" smtClean="0">
                <a:latin typeface="Times New Roman" pitchFamily="18" charset="0"/>
              </a:rPr>
              <a:t>Cache</a:t>
            </a:r>
            <a:r>
              <a:rPr lang="zh-CN" altLang="en-US" b="1" dirty="0" smtClean="0">
                <a:latin typeface="Times New Roman" pitchFamily="18" charset="0"/>
              </a:rPr>
              <a:t>、主存以及输入输出设备之间进行一次数据传输的信息量。如果数据总线为</a:t>
            </a:r>
            <a:r>
              <a:rPr lang="en-US" altLang="zh-CN" b="1" dirty="0" smtClean="0">
                <a:latin typeface="Times New Roman" pitchFamily="18" charset="0"/>
              </a:rPr>
              <a:t>32</a:t>
            </a:r>
            <a:r>
              <a:rPr lang="zh-CN" altLang="en-US" b="1" dirty="0" smtClean="0">
                <a:latin typeface="Times New Roman" pitchFamily="18" charset="0"/>
              </a:rPr>
              <a:t>位，每次最多可以读写主存中的</a:t>
            </a:r>
            <a:r>
              <a:rPr lang="en-US" altLang="zh-CN" b="1" dirty="0" smtClean="0">
                <a:latin typeface="Times New Roman" pitchFamily="18" charset="0"/>
              </a:rPr>
              <a:t>32</a:t>
            </a:r>
            <a:r>
              <a:rPr lang="zh-CN" altLang="en-US" b="1" dirty="0" smtClean="0">
                <a:latin typeface="Times New Roman" pitchFamily="18" charset="0"/>
              </a:rPr>
              <a:t>位；如果数据总线为</a:t>
            </a:r>
            <a:r>
              <a:rPr lang="en-US" altLang="zh-CN" b="1" dirty="0" smtClean="0">
                <a:latin typeface="Times New Roman" pitchFamily="18" charset="0"/>
              </a:rPr>
              <a:t>64</a:t>
            </a:r>
            <a:r>
              <a:rPr lang="zh-CN" altLang="en-US" b="1" dirty="0" smtClean="0">
                <a:latin typeface="Times New Roman" pitchFamily="18" charset="0"/>
              </a:rPr>
              <a:t>位，每次最多可以读写主存中的</a:t>
            </a:r>
            <a:r>
              <a:rPr lang="en-US" altLang="zh-CN" b="1" dirty="0" smtClean="0">
                <a:latin typeface="Times New Roman" pitchFamily="18" charset="0"/>
              </a:rPr>
              <a:t>64</a:t>
            </a:r>
            <a:r>
              <a:rPr lang="zh-CN" altLang="en-US" b="1" dirty="0" smtClean="0">
                <a:latin typeface="Times New Roman" pitchFamily="18" charset="0"/>
              </a:rPr>
              <a:t>位。</a:t>
            </a:r>
          </a:p>
          <a:p>
            <a:pPr eaLnBrk="1" hangingPunct="1">
              <a:lnSpc>
                <a:spcPct val="90000"/>
              </a:lnSpc>
              <a:buFontTx/>
              <a:buNone/>
            </a:pPr>
            <a:r>
              <a:rPr lang="zh-CN" altLang="en-US" b="1" dirty="0" smtClean="0">
                <a:latin typeface="Times New Roman" pitchFamily="18" charset="0"/>
              </a:rPr>
              <a:t>         数据总线和地址总线是互相独立的，数据总线宽度指明了芯片的信息传递能力，而地址总线宽度说明了芯片可以访问多少个主存单元。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F97F6E9-23D8-480D-A6CD-387C931C3D4E}" type="datetime3">
              <a:rPr kumimoji="0" lang="zh-CN" altLang="en-US" sz="1400"/>
              <a:pPr eaLnBrk="1" hangingPunct="1"/>
              <a:t>2016年11月18日星期五</a:t>
            </a:fld>
            <a:endParaRPr kumimoji="0" lang="en-US" altLang="zh-CN" sz="1400"/>
          </a:p>
        </p:txBody>
      </p:sp>
      <p:sp>
        <p:nvSpPr>
          <p:cNvPr id="2457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4580"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200" smtClean="0">
              <a:latin typeface="宋体" pitchFamily="2" charset="-122"/>
            </a:endParaRPr>
          </a:p>
        </p:txBody>
      </p:sp>
      <p:sp>
        <p:nvSpPr>
          <p:cNvPr id="163843" name="Rectangle 3"/>
          <p:cNvSpPr>
            <a:spLocks noGrp="1" noChangeArrowheads="1"/>
          </p:cNvSpPr>
          <p:nvPr>
            <p:ph type="body" idx="1"/>
          </p:nvPr>
        </p:nvSpPr>
        <p:spPr>
          <a:xfrm>
            <a:off x="381000" y="779463"/>
            <a:ext cx="8153400" cy="5316537"/>
          </a:xfrm>
        </p:spPr>
        <p:txBody>
          <a:bodyPr/>
          <a:lstStyle/>
          <a:p>
            <a:pPr algn="just" eaLnBrk="1" hangingPunct="1">
              <a:lnSpc>
                <a:spcPct val="90000"/>
              </a:lnSpc>
              <a:buFontTx/>
              <a:buNone/>
            </a:pPr>
            <a:r>
              <a:rPr lang="en-US" altLang="zh-CN" b="1" dirty="0" smtClean="0">
                <a:latin typeface="Times New Roman" pitchFamily="18" charset="0"/>
              </a:rPr>
              <a:t>10.</a:t>
            </a:r>
            <a:r>
              <a:rPr lang="zh-CN" altLang="en-US" b="1" dirty="0" smtClean="0">
                <a:latin typeface="Times New Roman" pitchFamily="18" charset="0"/>
              </a:rPr>
              <a:t>制造工艺</a:t>
            </a:r>
          </a:p>
          <a:p>
            <a:pPr algn="just" eaLnBrk="1" hangingPunct="1">
              <a:lnSpc>
                <a:spcPct val="90000"/>
              </a:lnSpc>
              <a:buFontTx/>
              <a:buNone/>
            </a:pPr>
            <a:r>
              <a:rPr lang="zh-CN" altLang="en-US" b="1" dirty="0" smtClean="0">
                <a:latin typeface="Times New Roman" pitchFamily="18" charset="0"/>
              </a:rPr>
              <a:t>            线宽是指芯片内</a:t>
            </a:r>
            <a:r>
              <a:rPr lang="zh-CN" altLang="en-US" b="1" dirty="0" smtClean="0">
                <a:latin typeface="ˎ̥_GB2312" charset="0"/>
              </a:rPr>
              <a:t>电路与电路之间的距离</a:t>
            </a:r>
            <a:r>
              <a:rPr lang="zh-CN" altLang="en-US" b="1" dirty="0" smtClean="0">
                <a:latin typeface="Times New Roman" pitchFamily="18" charset="0"/>
              </a:rPr>
              <a:t>，可以用线宽来描述制造工艺。线宽越小，意味着芯片上包括的晶体管数目越多。</a:t>
            </a:r>
            <a:r>
              <a:rPr lang="en-US" altLang="zh-CN" b="1" dirty="0" smtClean="0">
                <a:latin typeface="Times New Roman" pitchFamily="18" charset="0"/>
              </a:rPr>
              <a:t>Pentium Ⅱ</a:t>
            </a:r>
            <a:r>
              <a:rPr lang="zh-CN" altLang="en-US" b="1" dirty="0" smtClean="0">
                <a:latin typeface="Times New Roman" pitchFamily="18" charset="0"/>
              </a:rPr>
              <a:t>的线宽是</a:t>
            </a:r>
            <a:r>
              <a:rPr lang="en-US" altLang="zh-CN" b="1" dirty="0" smtClean="0">
                <a:latin typeface="Times New Roman" pitchFamily="18" charset="0"/>
              </a:rPr>
              <a:t>0.35μm</a:t>
            </a:r>
            <a:r>
              <a:rPr lang="zh-CN" altLang="en-US" b="1" dirty="0" smtClean="0">
                <a:latin typeface="Times New Roman" pitchFamily="18" charset="0"/>
              </a:rPr>
              <a:t>，晶体管数达到</a:t>
            </a:r>
            <a:r>
              <a:rPr lang="en-US" altLang="zh-CN" b="1" dirty="0" smtClean="0">
                <a:latin typeface="Times New Roman" pitchFamily="18" charset="0"/>
              </a:rPr>
              <a:t>7.5M</a:t>
            </a:r>
            <a:r>
              <a:rPr lang="zh-CN" altLang="en-US" b="1" dirty="0" smtClean="0">
                <a:latin typeface="Times New Roman" pitchFamily="18" charset="0"/>
              </a:rPr>
              <a:t>个；</a:t>
            </a:r>
            <a:r>
              <a:rPr lang="en-US" altLang="zh-CN" b="1" dirty="0" smtClean="0">
                <a:latin typeface="Times New Roman" pitchFamily="18" charset="0"/>
              </a:rPr>
              <a:t>Pentium Ⅲ</a:t>
            </a:r>
            <a:r>
              <a:rPr lang="zh-CN" altLang="en-US" b="1" dirty="0" smtClean="0">
                <a:latin typeface="Times New Roman" pitchFamily="18" charset="0"/>
              </a:rPr>
              <a:t>的线宽是</a:t>
            </a:r>
            <a:r>
              <a:rPr lang="en-US" altLang="zh-CN" b="1" dirty="0" smtClean="0">
                <a:latin typeface="Times New Roman" pitchFamily="18" charset="0"/>
              </a:rPr>
              <a:t>0.25μm</a:t>
            </a:r>
            <a:r>
              <a:rPr lang="zh-CN" altLang="en-US" b="1" dirty="0" smtClean="0">
                <a:latin typeface="Times New Roman" pitchFamily="18" charset="0"/>
              </a:rPr>
              <a:t>，晶体管数达到</a:t>
            </a:r>
            <a:r>
              <a:rPr lang="en-US" altLang="zh-CN" b="1" dirty="0" smtClean="0">
                <a:latin typeface="Times New Roman" pitchFamily="18" charset="0"/>
              </a:rPr>
              <a:t>9.5M</a:t>
            </a:r>
            <a:r>
              <a:rPr lang="zh-CN" altLang="en-US" b="1" dirty="0" smtClean="0">
                <a:latin typeface="Times New Roman" pitchFamily="18" charset="0"/>
              </a:rPr>
              <a:t>个；</a:t>
            </a:r>
            <a:r>
              <a:rPr lang="en-US" altLang="zh-CN" b="1" dirty="0" smtClean="0">
                <a:latin typeface="Times New Roman" pitchFamily="18" charset="0"/>
              </a:rPr>
              <a:t>Pentium 4</a:t>
            </a:r>
            <a:r>
              <a:rPr lang="zh-CN" altLang="en-US" b="1" dirty="0" smtClean="0">
                <a:latin typeface="Times New Roman" pitchFamily="18" charset="0"/>
              </a:rPr>
              <a:t>的线宽是</a:t>
            </a:r>
            <a:r>
              <a:rPr lang="en-US" altLang="zh-CN" b="1" dirty="0" smtClean="0">
                <a:latin typeface="Times New Roman" pitchFamily="18" charset="0"/>
              </a:rPr>
              <a:t>0.18μm</a:t>
            </a:r>
            <a:r>
              <a:rPr lang="zh-CN" altLang="en-US" b="1" dirty="0" smtClean="0">
                <a:latin typeface="Times New Roman" pitchFamily="18" charset="0"/>
              </a:rPr>
              <a:t>，晶体管数达到</a:t>
            </a:r>
            <a:r>
              <a:rPr lang="en-US" altLang="zh-CN" b="1" dirty="0" smtClean="0">
                <a:latin typeface="Times New Roman" pitchFamily="18" charset="0"/>
              </a:rPr>
              <a:t>42M</a:t>
            </a:r>
            <a:r>
              <a:rPr lang="zh-CN" altLang="en-US" b="1" dirty="0" smtClean="0">
                <a:latin typeface="Times New Roman" pitchFamily="18" charset="0"/>
              </a:rPr>
              <a:t>个。近年来线宽已由</a:t>
            </a:r>
            <a:r>
              <a:rPr lang="en-US" altLang="zh-CN" b="1" dirty="0" smtClean="0">
                <a:latin typeface="ˎ̥_GB2312" charset="0"/>
              </a:rPr>
              <a:t>0.15</a:t>
            </a:r>
            <a:r>
              <a:rPr lang="en-US" altLang="zh-CN" b="1" dirty="0" smtClean="0">
                <a:latin typeface="Times New Roman" pitchFamily="18" charset="0"/>
              </a:rPr>
              <a:t>μm</a:t>
            </a:r>
            <a:r>
              <a:rPr lang="zh-CN" altLang="en-US" b="1" dirty="0" smtClean="0">
                <a:latin typeface="ˎ̥_GB2312" charset="0"/>
              </a:rPr>
              <a:t>、</a:t>
            </a:r>
            <a:r>
              <a:rPr lang="en-US" altLang="zh-CN" b="1" dirty="0" smtClean="0">
                <a:latin typeface="ˎ̥_GB2312" charset="0"/>
              </a:rPr>
              <a:t>0.13</a:t>
            </a:r>
            <a:r>
              <a:rPr lang="en-US" altLang="zh-CN" b="1" dirty="0" smtClean="0">
                <a:latin typeface="Times New Roman" pitchFamily="18" charset="0"/>
              </a:rPr>
              <a:t>μm</a:t>
            </a:r>
            <a:r>
              <a:rPr lang="zh-CN" altLang="en-US" b="1" dirty="0" smtClean="0">
                <a:latin typeface="ˎ̥_GB2312" charset="0"/>
              </a:rPr>
              <a:t>、</a:t>
            </a:r>
            <a:r>
              <a:rPr lang="en-US" altLang="zh-CN" b="1" dirty="0" smtClean="0">
                <a:latin typeface="ˎ̥_GB2312" charset="0"/>
              </a:rPr>
              <a:t>90</a:t>
            </a:r>
            <a:r>
              <a:rPr lang="en-US" altLang="zh-CN" b="1" dirty="0" smtClean="0">
                <a:latin typeface="Times New Roman" pitchFamily="18" charset="0"/>
              </a:rPr>
              <a:t>nm</a:t>
            </a:r>
            <a:r>
              <a:rPr lang="zh-CN" altLang="en-US" b="1" dirty="0" smtClean="0">
                <a:latin typeface="ˎ̥_GB2312" charset="0"/>
              </a:rPr>
              <a:t>一直发展到目前最新的</a:t>
            </a:r>
            <a:r>
              <a:rPr lang="en-US" altLang="zh-CN" b="1" dirty="0" smtClean="0">
                <a:latin typeface="ˎ̥_GB2312" charset="0"/>
              </a:rPr>
              <a:t>65</a:t>
            </a:r>
            <a:r>
              <a:rPr lang="en-US" altLang="zh-CN" b="1" dirty="0" smtClean="0">
                <a:latin typeface="Times New Roman" pitchFamily="18" charset="0"/>
              </a:rPr>
              <a:t>nm</a:t>
            </a:r>
            <a:r>
              <a:rPr lang="zh-CN" altLang="en-US" b="1" dirty="0" smtClean="0">
                <a:latin typeface="ˎ̥_GB2312" charset="0"/>
              </a:rPr>
              <a:t>，而</a:t>
            </a:r>
            <a:r>
              <a:rPr lang="en-US" altLang="zh-CN" b="1" dirty="0" smtClean="0">
                <a:latin typeface="ˎ̥_GB2312" charset="0"/>
              </a:rPr>
              <a:t>45</a:t>
            </a:r>
            <a:r>
              <a:rPr lang="en-US" altLang="zh-CN" b="1" dirty="0" smtClean="0">
                <a:latin typeface="Times New Roman" pitchFamily="18" charset="0"/>
              </a:rPr>
              <a:t>nm</a:t>
            </a:r>
            <a:r>
              <a:rPr lang="zh-CN" altLang="en-US" b="1" dirty="0" smtClean="0">
                <a:latin typeface="ˎ̥_GB2312" charset="0"/>
              </a:rPr>
              <a:t>和</a:t>
            </a:r>
            <a:r>
              <a:rPr lang="en-US" altLang="zh-CN" b="1" dirty="0" smtClean="0">
                <a:latin typeface="ˎ̥_GB2312" charset="0"/>
              </a:rPr>
              <a:t>32</a:t>
            </a:r>
            <a:r>
              <a:rPr lang="en-US" altLang="zh-CN" b="1" dirty="0" smtClean="0">
                <a:latin typeface="Times New Roman" pitchFamily="18" charset="0"/>
              </a:rPr>
              <a:t>nm</a:t>
            </a:r>
            <a:r>
              <a:rPr lang="zh-CN" altLang="en-US" b="1" dirty="0" smtClean="0">
                <a:latin typeface="ˎ̥_GB2312" charset="0"/>
              </a:rPr>
              <a:t>的制造工艺将是下一代</a:t>
            </a:r>
            <a:r>
              <a:rPr lang="en-US" altLang="zh-CN" b="1" dirty="0" smtClean="0">
                <a:latin typeface="ˎ̥_GB2312" charset="0"/>
              </a:rPr>
              <a:t>CPU</a:t>
            </a:r>
            <a:r>
              <a:rPr lang="zh-CN" altLang="en-US" b="1" dirty="0" smtClean="0">
                <a:latin typeface="ˎ̥_GB2312" charset="0"/>
              </a:rPr>
              <a:t>的发展目标。</a:t>
            </a:r>
            <a:r>
              <a:rPr lang="zh-CN" altLang="en-US" b="1" dirty="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B683891-CFB2-499F-9951-4EB6D1892917}" type="datetime3">
              <a:rPr kumimoji="0" lang="zh-CN" altLang="en-US" sz="1400"/>
              <a:pPr eaLnBrk="1" hangingPunct="1"/>
              <a:t>2016年11月18日星期五</a:t>
            </a:fld>
            <a:endParaRPr kumimoji="0" lang="en-US" altLang="zh-CN" sz="1400"/>
          </a:p>
        </p:txBody>
      </p:sp>
      <p:sp>
        <p:nvSpPr>
          <p:cNvPr id="2560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5604"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3600" smtClean="0">
              <a:latin typeface="宋体" pitchFamily="2" charset="-122"/>
            </a:endParaRPr>
          </a:p>
        </p:txBody>
      </p:sp>
      <p:sp>
        <p:nvSpPr>
          <p:cNvPr id="263171" name="Rectangle 3"/>
          <p:cNvSpPr>
            <a:spLocks noGrp="1" noChangeArrowheads="1"/>
          </p:cNvSpPr>
          <p:nvPr>
            <p:ph type="body" idx="1"/>
          </p:nvPr>
        </p:nvSpPr>
        <p:spPr>
          <a:xfrm>
            <a:off x="304800" y="990600"/>
            <a:ext cx="8207375" cy="5046663"/>
          </a:xfrm>
        </p:spPr>
        <p:txBody>
          <a:bodyPr/>
          <a:lstStyle/>
          <a:p>
            <a:pPr algn="just" eaLnBrk="1" hangingPunct="1">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rPr>
              <a:t>控制器是计算机系统的指挥中心，它把运算器、存储器、输入</a:t>
            </a:r>
            <a:r>
              <a:rPr lang="en-US" altLang="zh-CN" b="1" smtClean="0">
                <a:latin typeface="Times New Roman" pitchFamily="18" charset="0"/>
                <a:cs typeface="Times New Roman" pitchFamily="18" charset="0"/>
              </a:rPr>
              <a:t>/</a:t>
            </a:r>
            <a:r>
              <a:rPr lang="zh-CN" altLang="en-US" b="1" smtClean="0">
                <a:latin typeface="Times New Roman" pitchFamily="18" charset="0"/>
              </a:rPr>
              <a:t>输出设备等部件组成一个有机的整体，然后根据指令的要求指挥全机的工作。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F39F30E-FBCF-4A62-934E-EA783C9B949B}" type="datetime3">
              <a:rPr kumimoji="0" lang="zh-CN" altLang="en-US" sz="1400"/>
              <a:pPr eaLnBrk="1" hangingPunct="1"/>
              <a:t>2016年11月18日星期五</a:t>
            </a:fld>
            <a:endParaRPr kumimoji="0" lang="en-US" altLang="zh-CN" sz="1400"/>
          </a:p>
        </p:txBody>
      </p:sp>
      <p:sp>
        <p:nvSpPr>
          <p:cNvPr id="2662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6628"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3200" smtClean="0">
              <a:latin typeface="宋体" pitchFamily="2" charset="-122"/>
            </a:endParaRPr>
          </a:p>
        </p:txBody>
      </p:sp>
      <p:sp>
        <p:nvSpPr>
          <p:cNvPr id="262147" name="Rectangle 3"/>
          <p:cNvSpPr>
            <a:spLocks noGrp="1" noChangeArrowheads="1"/>
          </p:cNvSpPr>
          <p:nvPr>
            <p:ph type="body" idx="1"/>
          </p:nvPr>
        </p:nvSpPr>
        <p:spPr>
          <a:xfrm>
            <a:off x="269875" y="779463"/>
            <a:ext cx="8534400" cy="5257800"/>
          </a:xfrm>
        </p:spPr>
        <p:txBody>
          <a:bodyPr/>
          <a:lstStyle/>
          <a:p>
            <a:pPr eaLnBrk="1" hangingPunct="1">
              <a:buFontTx/>
              <a:buNone/>
            </a:pPr>
            <a:r>
              <a:rPr lang="en-US" altLang="zh-CN" b="1" smtClean="0">
                <a:solidFill>
                  <a:srgbClr val="990000"/>
                </a:solidFill>
                <a:latin typeface="Times New Roman" pitchFamily="18" charset="0"/>
              </a:rPr>
              <a:t>6.2.1 </a:t>
            </a:r>
            <a:r>
              <a:rPr lang="zh-CN" altLang="en-US" b="1" smtClean="0">
                <a:solidFill>
                  <a:srgbClr val="990000"/>
                </a:solidFill>
                <a:latin typeface="Times New Roman" pitchFamily="18" charset="0"/>
              </a:rPr>
              <a:t>控制器的基本组成</a:t>
            </a:r>
          </a:p>
        </p:txBody>
      </p:sp>
      <p:grpSp>
        <p:nvGrpSpPr>
          <p:cNvPr id="262148" name="Group 4"/>
          <p:cNvGrpSpPr>
            <a:grpSpLocks/>
          </p:cNvGrpSpPr>
          <p:nvPr/>
        </p:nvGrpSpPr>
        <p:grpSpPr bwMode="auto">
          <a:xfrm>
            <a:off x="862013" y="1666875"/>
            <a:ext cx="8281987" cy="4254500"/>
            <a:chOff x="543" y="1050"/>
            <a:chExt cx="5217" cy="2680"/>
          </a:xfrm>
        </p:grpSpPr>
        <p:sp>
          <p:nvSpPr>
            <p:cNvPr id="26643" name="Rectangle 5"/>
            <p:cNvSpPr>
              <a:spLocks noChangeArrowheads="1"/>
            </p:cNvSpPr>
            <p:nvPr/>
          </p:nvSpPr>
          <p:spPr bwMode="auto">
            <a:xfrm>
              <a:off x="2069" y="1731"/>
              <a:ext cx="1207" cy="6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sz="2000" b="1"/>
                <a:t>微操作</a:t>
              </a:r>
            </a:p>
            <a:p>
              <a:pPr algn="ctr">
                <a:lnSpc>
                  <a:spcPct val="90000"/>
                </a:lnSpc>
              </a:pPr>
              <a:r>
                <a:rPr lang="zh-CN" altLang="en-US" sz="2000" b="1"/>
                <a:t>信号发生器</a:t>
              </a:r>
            </a:p>
          </p:txBody>
        </p:sp>
        <p:sp>
          <p:nvSpPr>
            <p:cNvPr id="26644" name="Rectangle 6"/>
            <p:cNvSpPr>
              <a:spLocks noChangeArrowheads="1"/>
            </p:cNvSpPr>
            <p:nvPr/>
          </p:nvSpPr>
          <p:spPr bwMode="auto">
            <a:xfrm>
              <a:off x="3346" y="1822"/>
              <a:ext cx="1010" cy="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sz="2000" b="1"/>
                <a:t>程序计数器</a:t>
              </a:r>
              <a:r>
                <a:rPr lang="en-US" altLang="zh-CN" sz="2000" b="1"/>
                <a:t>PC</a:t>
              </a:r>
            </a:p>
          </p:txBody>
        </p:sp>
        <p:sp>
          <p:nvSpPr>
            <p:cNvPr id="26645" name="Rectangle 7"/>
            <p:cNvSpPr>
              <a:spLocks noChangeArrowheads="1"/>
            </p:cNvSpPr>
            <p:nvPr/>
          </p:nvSpPr>
          <p:spPr bwMode="auto">
            <a:xfrm>
              <a:off x="3358" y="2579"/>
              <a:ext cx="998" cy="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zh-CN" altLang="en-US" sz="2000" b="1"/>
                <a:t>地址形成部件</a:t>
              </a:r>
            </a:p>
          </p:txBody>
        </p:sp>
        <p:sp>
          <p:nvSpPr>
            <p:cNvPr id="26646" name="Rectangle 8"/>
            <p:cNvSpPr>
              <a:spLocks noChangeArrowheads="1"/>
            </p:cNvSpPr>
            <p:nvPr/>
          </p:nvSpPr>
          <p:spPr bwMode="auto">
            <a:xfrm>
              <a:off x="2719" y="2579"/>
              <a:ext cx="557" cy="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zh-CN" altLang="en-US" sz="2000" b="1"/>
                <a:t>译码器</a:t>
              </a:r>
            </a:p>
          </p:txBody>
        </p:sp>
        <p:sp>
          <p:nvSpPr>
            <p:cNvPr id="26647" name="Rectangle 9"/>
            <p:cNvSpPr>
              <a:spLocks noChangeArrowheads="1"/>
            </p:cNvSpPr>
            <p:nvPr/>
          </p:nvSpPr>
          <p:spPr bwMode="auto">
            <a:xfrm>
              <a:off x="1849" y="2579"/>
              <a:ext cx="818" cy="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zh-CN" altLang="en-US" sz="2000" b="1"/>
                <a:t>节拍发生器</a:t>
              </a:r>
            </a:p>
          </p:txBody>
        </p:sp>
        <p:sp>
          <p:nvSpPr>
            <p:cNvPr id="26648" name="Rectangle 10"/>
            <p:cNvSpPr>
              <a:spLocks noChangeArrowheads="1"/>
            </p:cNvSpPr>
            <p:nvPr/>
          </p:nvSpPr>
          <p:spPr bwMode="auto">
            <a:xfrm>
              <a:off x="2081" y="3064"/>
              <a:ext cx="394" cy="2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en-US" altLang="zh-CN" sz="2000" b="1"/>
                <a:t> </a:t>
              </a:r>
              <a:r>
                <a:rPr lang="zh-CN" altLang="en-US" sz="2000" b="1"/>
                <a:t>时钟</a:t>
              </a:r>
            </a:p>
          </p:txBody>
        </p:sp>
        <p:sp>
          <p:nvSpPr>
            <p:cNvPr id="26649" name="Rectangle 11"/>
            <p:cNvSpPr>
              <a:spLocks noChangeArrowheads="1"/>
            </p:cNvSpPr>
            <p:nvPr/>
          </p:nvSpPr>
          <p:spPr bwMode="auto">
            <a:xfrm>
              <a:off x="2719" y="3064"/>
              <a:ext cx="1764" cy="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6650" name="Rectangle 12"/>
            <p:cNvSpPr>
              <a:spLocks noChangeArrowheads="1"/>
            </p:cNvSpPr>
            <p:nvPr/>
          </p:nvSpPr>
          <p:spPr bwMode="auto">
            <a:xfrm>
              <a:off x="822" y="3064"/>
              <a:ext cx="998" cy="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zh-CN" altLang="en-US" sz="2000" b="1"/>
                <a:t>中断控制逻辑</a:t>
              </a:r>
            </a:p>
          </p:txBody>
        </p:sp>
        <p:sp>
          <p:nvSpPr>
            <p:cNvPr id="26651" name="Rectangle 13"/>
            <p:cNvSpPr>
              <a:spLocks noChangeArrowheads="1"/>
            </p:cNvSpPr>
            <p:nvPr/>
          </p:nvSpPr>
          <p:spPr bwMode="auto">
            <a:xfrm>
              <a:off x="862" y="2579"/>
              <a:ext cx="929" cy="2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lnSpc>
                  <a:spcPct val="90000"/>
                </a:lnSpc>
              </a:pPr>
              <a:r>
                <a:rPr lang="zh-CN" altLang="en-US" sz="2000" b="1"/>
                <a:t>状态寄存器</a:t>
              </a:r>
            </a:p>
          </p:txBody>
        </p:sp>
        <p:sp>
          <p:nvSpPr>
            <p:cNvPr id="26652" name="Line 14"/>
            <p:cNvSpPr>
              <a:spLocks noChangeShapeType="1"/>
            </p:cNvSpPr>
            <p:nvPr/>
          </p:nvSpPr>
          <p:spPr bwMode="auto">
            <a:xfrm flipH="1">
              <a:off x="1831" y="3200"/>
              <a:ext cx="250"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15"/>
            <p:cNvSpPr>
              <a:spLocks noChangeShapeType="1"/>
            </p:cNvSpPr>
            <p:nvPr/>
          </p:nvSpPr>
          <p:spPr bwMode="auto">
            <a:xfrm flipV="1">
              <a:off x="3891" y="2822"/>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Line 16"/>
            <p:cNvSpPr>
              <a:spLocks noChangeShapeType="1"/>
            </p:cNvSpPr>
            <p:nvPr/>
          </p:nvSpPr>
          <p:spPr bwMode="auto">
            <a:xfrm flipH="1">
              <a:off x="4367" y="1974"/>
              <a:ext cx="279"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Line 17"/>
            <p:cNvSpPr>
              <a:spLocks noChangeShapeType="1"/>
            </p:cNvSpPr>
            <p:nvPr/>
          </p:nvSpPr>
          <p:spPr bwMode="auto">
            <a:xfrm>
              <a:off x="4367" y="2700"/>
              <a:ext cx="279"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18"/>
            <p:cNvSpPr>
              <a:spLocks noChangeShapeType="1"/>
            </p:cNvSpPr>
            <p:nvPr/>
          </p:nvSpPr>
          <p:spPr bwMode="auto">
            <a:xfrm>
              <a:off x="1605" y="1822"/>
              <a:ext cx="464"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Line 19"/>
            <p:cNvSpPr>
              <a:spLocks noChangeShapeType="1"/>
            </p:cNvSpPr>
            <p:nvPr/>
          </p:nvSpPr>
          <p:spPr bwMode="auto">
            <a:xfrm>
              <a:off x="1605" y="2019"/>
              <a:ext cx="464"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20"/>
            <p:cNvSpPr>
              <a:spLocks noChangeShapeType="1"/>
            </p:cNvSpPr>
            <p:nvPr/>
          </p:nvSpPr>
          <p:spPr bwMode="auto">
            <a:xfrm>
              <a:off x="1326" y="2216"/>
              <a:ext cx="743"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21"/>
            <p:cNvSpPr>
              <a:spLocks noChangeShapeType="1"/>
            </p:cNvSpPr>
            <p:nvPr/>
          </p:nvSpPr>
          <p:spPr bwMode="auto">
            <a:xfrm flipV="1">
              <a:off x="1698" y="3306"/>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22"/>
            <p:cNvSpPr>
              <a:spLocks noChangeShapeType="1"/>
            </p:cNvSpPr>
            <p:nvPr/>
          </p:nvSpPr>
          <p:spPr bwMode="auto">
            <a:xfrm flipV="1">
              <a:off x="955" y="3306"/>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23"/>
            <p:cNvSpPr>
              <a:spLocks noChangeShapeType="1"/>
            </p:cNvSpPr>
            <p:nvPr/>
          </p:nvSpPr>
          <p:spPr bwMode="auto">
            <a:xfrm flipV="1">
              <a:off x="2998" y="2822"/>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Line 24"/>
            <p:cNvSpPr>
              <a:spLocks noChangeShapeType="1"/>
            </p:cNvSpPr>
            <p:nvPr/>
          </p:nvSpPr>
          <p:spPr bwMode="auto">
            <a:xfrm flipV="1">
              <a:off x="2267" y="2337"/>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Line 25"/>
            <p:cNvSpPr>
              <a:spLocks noChangeShapeType="1"/>
            </p:cNvSpPr>
            <p:nvPr/>
          </p:nvSpPr>
          <p:spPr bwMode="auto">
            <a:xfrm flipV="1">
              <a:off x="2812" y="2337"/>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Line 26"/>
            <p:cNvSpPr>
              <a:spLocks noChangeShapeType="1"/>
            </p:cNvSpPr>
            <p:nvPr/>
          </p:nvSpPr>
          <p:spPr bwMode="auto">
            <a:xfrm flipV="1">
              <a:off x="3183" y="2337"/>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5" name="Text Box 27"/>
            <p:cNvSpPr txBox="1">
              <a:spLocks noChangeArrowheads="1"/>
            </p:cNvSpPr>
            <p:nvPr/>
          </p:nvSpPr>
          <p:spPr bwMode="auto">
            <a:xfrm>
              <a:off x="2708" y="3063"/>
              <a:ext cx="74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操作码</a:t>
              </a:r>
            </a:p>
          </p:txBody>
        </p:sp>
        <p:sp>
          <p:nvSpPr>
            <p:cNvPr id="26666" name="Text Box 28"/>
            <p:cNvSpPr txBox="1">
              <a:spLocks noChangeArrowheads="1"/>
            </p:cNvSpPr>
            <p:nvPr/>
          </p:nvSpPr>
          <p:spPr bwMode="auto">
            <a:xfrm>
              <a:off x="3555" y="3063"/>
              <a:ext cx="74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地址码</a:t>
              </a:r>
            </a:p>
          </p:txBody>
        </p:sp>
        <p:sp>
          <p:nvSpPr>
            <p:cNvPr id="26667" name="Text Box 29"/>
            <p:cNvSpPr txBox="1">
              <a:spLocks noChangeArrowheads="1"/>
            </p:cNvSpPr>
            <p:nvPr/>
          </p:nvSpPr>
          <p:spPr bwMode="auto">
            <a:xfrm>
              <a:off x="4460" y="3049"/>
              <a:ext cx="130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指令寄存器</a:t>
              </a:r>
              <a:r>
                <a:rPr lang="en-US" altLang="zh-CN" sz="2000" b="1"/>
                <a:t>IR</a:t>
              </a:r>
            </a:p>
          </p:txBody>
        </p:sp>
        <p:sp>
          <p:nvSpPr>
            <p:cNvPr id="26668" name="Text Box 30"/>
            <p:cNvSpPr txBox="1">
              <a:spLocks noChangeArrowheads="1"/>
            </p:cNvSpPr>
            <p:nvPr/>
          </p:nvSpPr>
          <p:spPr bwMode="auto">
            <a:xfrm>
              <a:off x="1274" y="3465"/>
              <a:ext cx="92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中断请求</a:t>
              </a:r>
            </a:p>
          </p:txBody>
        </p:sp>
        <p:sp>
          <p:nvSpPr>
            <p:cNvPr id="26669" name="Text Box 31"/>
            <p:cNvSpPr txBox="1">
              <a:spLocks noChangeArrowheads="1"/>
            </p:cNvSpPr>
            <p:nvPr/>
          </p:nvSpPr>
          <p:spPr bwMode="auto">
            <a:xfrm>
              <a:off x="752" y="1852"/>
              <a:ext cx="111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控制台信息</a:t>
              </a:r>
            </a:p>
          </p:txBody>
        </p:sp>
        <p:sp>
          <p:nvSpPr>
            <p:cNvPr id="26670" name="Text Box 32"/>
            <p:cNvSpPr txBox="1">
              <a:spLocks noChangeArrowheads="1"/>
            </p:cNvSpPr>
            <p:nvPr/>
          </p:nvSpPr>
          <p:spPr bwMode="auto">
            <a:xfrm>
              <a:off x="694" y="1625"/>
              <a:ext cx="111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a:t>I/O</a:t>
              </a:r>
              <a:r>
                <a:rPr lang="zh-CN" altLang="zh-CN" sz="2000" b="1"/>
                <a:t>状态</a:t>
              </a:r>
              <a:r>
                <a:rPr lang="zh-CN" altLang="en-US" sz="2000" b="1"/>
                <a:t>信息</a:t>
              </a:r>
            </a:p>
          </p:txBody>
        </p:sp>
        <p:sp>
          <p:nvSpPr>
            <p:cNvPr id="26671" name="Text Box 33"/>
            <p:cNvSpPr txBox="1">
              <a:spLocks noChangeArrowheads="1"/>
            </p:cNvSpPr>
            <p:nvPr/>
          </p:nvSpPr>
          <p:spPr bwMode="auto">
            <a:xfrm>
              <a:off x="4576" y="1807"/>
              <a:ext cx="46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a:t>+1</a:t>
              </a:r>
            </a:p>
          </p:txBody>
        </p:sp>
        <p:sp>
          <p:nvSpPr>
            <p:cNvPr id="26672" name="Text Box 34"/>
            <p:cNvSpPr txBox="1">
              <a:spLocks noChangeArrowheads="1"/>
            </p:cNvSpPr>
            <p:nvPr/>
          </p:nvSpPr>
          <p:spPr bwMode="auto">
            <a:xfrm>
              <a:off x="4565" y="2488"/>
              <a:ext cx="836"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送</a:t>
              </a:r>
              <a:r>
                <a:rPr lang="en-US" altLang="zh-CN" sz="2000" b="1"/>
                <a:t>MAR</a:t>
              </a:r>
            </a:p>
            <a:p>
              <a:pPr eaLnBrk="1" hangingPunct="1">
                <a:lnSpc>
                  <a:spcPct val="30000"/>
                </a:lnSpc>
                <a:spcBef>
                  <a:spcPct val="50000"/>
                </a:spcBef>
              </a:pPr>
              <a:r>
                <a:rPr lang="zh-CN" altLang="en-US" sz="2000" b="1"/>
                <a:t>或</a:t>
              </a:r>
              <a:r>
                <a:rPr lang="en-US" altLang="zh-CN" sz="2000" b="1"/>
                <a:t>ALU</a:t>
              </a:r>
            </a:p>
          </p:txBody>
        </p:sp>
        <p:sp>
          <p:nvSpPr>
            <p:cNvPr id="26673" name="Line 35"/>
            <p:cNvSpPr>
              <a:spLocks noChangeShapeType="1"/>
            </p:cNvSpPr>
            <p:nvPr/>
          </p:nvSpPr>
          <p:spPr bwMode="auto">
            <a:xfrm flipV="1">
              <a:off x="2255" y="2822"/>
              <a:ext cx="0" cy="242"/>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4" name="Text Box 36"/>
            <p:cNvSpPr txBox="1">
              <a:spLocks noChangeArrowheads="1"/>
            </p:cNvSpPr>
            <p:nvPr/>
          </p:nvSpPr>
          <p:spPr bwMode="auto">
            <a:xfrm>
              <a:off x="2599" y="1433"/>
              <a:ext cx="84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a:t>……</a:t>
              </a:r>
            </a:p>
          </p:txBody>
        </p:sp>
        <p:sp>
          <p:nvSpPr>
            <p:cNvPr id="26675" name="Text Box 37"/>
            <p:cNvSpPr txBox="1">
              <a:spLocks noChangeArrowheads="1"/>
            </p:cNvSpPr>
            <p:nvPr/>
          </p:nvSpPr>
          <p:spPr bwMode="auto">
            <a:xfrm>
              <a:off x="1257" y="2170"/>
              <a:ext cx="102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运行状态</a:t>
              </a:r>
            </a:p>
          </p:txBody>
        </p:sp>
        <p:sp>
          <p:nvSpPr>
            <p:cNvPr id="26676" name="Text Box 38"/>
            <p:cNvSpPr txBox="1">
              <a:spLocks noChangeArrowheads="1"/>
            </p:cNvSpPr>
            <p:nvPr/>
          </p:nvSpPr>
          <p:spPr bwMode="auto">
            <a:xfrm>
              <a:off x="2874" y="2328"/>
              <a:ext cx="84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a:t>…</a:t>
              </a:r>
            </a:p>
          </p:txBody>
        </p:sp>
        <p:sp>
          <p:nvSpPr>
            <p:cNvPr id="26677" name="Text Box 39"/>
            <p:cNvSpPr txBox="1">
              <a:spLocks noChangeArrowheads="1"/>
            </p:cNvSpPr>
            <p:nvPr/>
          </p:nvSpPr>
          <p:spPr bwMode="auto">
            <a:xfrm>
              <a:off x="2081" y="1050"/>
              <a:ext cx="133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微操作命令序列</a:t>
              </a:r>
            </a:p>
          </p:txBody>
        </p:sp>
        <p:sp>
          <p:nvSpPr>
            <p:cNvPr id="26678" name="Line 40"/>
            <p:cNvSpPr>
              <a:spLocks noChangeShapeType="1"/>
            </p:cNvSpPr>
            <p:nvPr/>
          </p:nvSpPr>
          <p:spPr bwMode="auto">
            <a:xfrm flipV="1">
              <a:off x="1692" y="2822"/>
              <a:ext cx="0" cy="227"/>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9" name="Line 41"/>
            <p:cNvSpPr>
              <a:spLocks noChangeShapeType="1"/>
            </p:cNvSpPr>
            <p:nvPr/>
          </p:nvSpPr>
          <p:spPr bwMode="auto">
            <a:xfrm flipV="1">
              <a:off x="949" y="2852"/>
              <a:ext cx="0" cy="197"/>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0" name="Text Box 42"/>
            <p:cNvSpPr txBox="1">
              <a:spLocks noChangeArrowheads="1"/>
            </p:cNvSpPr>
            <p:nvPr/>
          </p:nvSpPr>
          <p:spPr bwMode="auto">
            <a:xfrm>
              <a:off x="1088" y="2587"/>
              <a:ext cx="848" cy="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lnSpc>
                  <a:spcPct val="90000"/>
                </a:lnSpc>
                <a:spcBef>
                  <a:spcPct val="50000"/>
                </a:spcBef>
              </a:pPr>
              <a:r>
                <a:rPr lang="en-US" altLang="zh-CN" sz="1800"/>
                <a:t>…</a:t>
              </a:r>
            </a:p>
          </p:txBody>
        </p:sp>
        <p:sp>
          <p:nvSpPr>
            <p:cNvPr id="26681" name="Line 43"/>
            <p:cNvSpPr>
              <a:spLocks noChangeShapeType="1"/>
            </p:cNvSpPr>
            <p:nvPr/>
          </p:nvSpPr>
          <p:spPr bwMode="auto">
            <a:xfrm>
              <a:off x="1321" y="2216"/>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44"/>
            <p:cNvSpPr>
              <a:spLocks noChangeShapeType="1"/>
            </p:cNvSpPr>
            <p:nvPr/>
          </p:nvSpPr>
          <p:spPr bwMode="auto">
            <a:xfrm>
              <a:off x="3294" y="3064"/>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Line 45"/>
            <p:cNvSpPr>
              <a:spLocks noChangeShapeType="1"/>
            </p:cNvSpPr>
            <p:nvPr/>
          </p:nvSpPr>
          <p:spPr bwMode="auto">
            <a:xfrm flipV="1">
              <a:off x="2191" y="1368"/>
              <a:ext cx="0" cy="363"/>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4" name="Line 46"/>
            <p:cNvSpPr>
              <a:spLocks noChangeShapeType="1"/>
            </p:cNvSpPr>
            <p:nvPr/>
          </p:nvSpPr>
          <p:spPr bwMode="auto">
            <a:xfrm flipV="1">
              <a:off x="2330" y="1368"/>
              <a:ext cx="0" cy="363"/>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5" name="Line 47"/>
            <p:cNvSpPr>
              <a:spLocks noChangeShapeType="1"/>
            </p:cNvSpPr>
            <p:nvPr/>
          </p:nvSpPr>
          <p:spPr bwMode="auto">
            <a:xfrm flipV="1">
              <a:off x="3178" y="1368"/>
              <a:ext cx="0" cy="363"/>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Line 48"/>
            <p:cNvSpPr>
              <a:spLocks noChangeShapeType="1"/>
            </p:cNvSpPr>
            <p:nvPr/>
          </p:nvSpPr>
          <p:spPr bwMode="auto">
            <a:xfrm>
              <a:off x="3862" y="2095"/>
              <a:ext cx="0" cy="484"/>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7" name="Text Box 49"/>
            <p:cNvSpPr txBox="1">
              <a:spLocks noChangeArrowheads="1"/>
            </p:cNvSpPr>
            <p:nvPr/>
          </p:nvSpPr>
          <p:spPr bwMode="auto">
            <a:xfrm>
              <a:off x="543" y="3480"/>
              <a:ext cx="92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指令结束</a:t>
              </a:r>
            </a:p>
          </p:txBody>
        </p:sp>
      </p:grpSp>
      <p:grpSp>
        <p:nvGrpSpPr>
          <p:cNvPr id="262194" name="Group 50"/>
          <p:cNvGrpSpPr>
            <a:grpSpLocks/>
          </p:cNvGrpSpPr>
          <p:nvPr/>
        </p:nvGrpSpPr>
        <p:grpSpPr bwMode="auto">
          <a:xfrm>
            <a:off x="4267200" y="2667000"/>
            <a:ext cx="2971800" cy="2819400"/>
            <a:chOff x="2688" y="1680"/>
            <a:chExt cx="1872" cy="1776"/>
          </a:xfrm>
        </p:grpSpPr>
        <p:sp>
          <p:nvSpPr>
            <p:cNvPr id="26637" name="Line 51"/>
            <p:cNvSpPr>
              <a:spLocks noChangeShapeType="1"/>
            </p:cNvSpPr>
            <p:nvPr/>
          </p:nvSpPr>
          <p:spPr bwMode="auto">
            <a:xfrm>
              <a:off x="3312" y="1680"/>
              <a:ext cx="1248" cy="0"/>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38" name="Line 52"/>
            <p:cNvSpPr>
              <a:spLocks noChangeShapeType="1"/>
            </p:cNvSpPr>
            <p:nvPr/>
          </p:nvSpPr>
          <p:spPr bwMode="auto">
            <a:xfrm>
              <a:off x="4560" y="1680"/>
              <a:ext cx="0" cy="1776"/>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39" name="Line 53"/>
            <p:cNvSpPr>
              <a:spLocks noChangeShapeType="1"/>
            </p:cNvSpPr>
            <p:nvPr/>
          </p:nvSpPr>
          <p:spPr bwMode="auto">
            <a:xfrm>
              <a:off x="2688" y="3456"/>
              <a:ext cx="1872" cy="0"/>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0" name="Line 54"/>
            <p:cNvSpPr>
              <a:spLocks noChangeShapeType="1"/>
            </p:cNvSpPr>
            <p:nvPr/>
          </p:nvSpPr>
          <p:spPr bwMode="auto">
            <a:xfrm>
              <a:off x="2688" y="2448"/>
              <a:ext cx="0" cy="1008"/>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1" name="Line 55"/>
            <p:cNvSpPr>
              <a:spLocks noChangeShapeType="1"/>
            </p:cNvSpPr>
            <p:nvPr/>
          </p:nvSpPr>
          <p:spPr bwMode="auto">
            <a:xfrm>
              <a:off x="2688" y="2448"/>
              <a:ext cx="624" cy="0"/>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642" name="Line 56"/>
            <p:cNvSpPr>
              <a:spLocks noChangeShapeType="1"/>
            </p:cNvSpPr>
            <p:nvPr/>
          </p:nvSpPr>
          <p:spPr bwMode="auto">
            <a:xfrm>
              <a:off x="3312" y="1680"/>
              <a:ext cx="0" cy="768"/>
            </a:xfrm>
            <a:prstGeom prst="line">
              <a:avLst/>
            </a:prstGeom>
            <a:noFill/>
            <a:ln w="12700">
              <a:solidFill>
                <a:srgbClr val="003BA4"/>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62201" name="Rectangle 57"/>
          <p:cNvSpPr>
            <a:spLocks noChangeArrowheads="1"/>
          </p:cNvSpPr>
          <p:nvPr/>
        </p:nvSpPr>
        <p:spPr bwMode="auto">
          <a:xfrm>
            <a:off x="2895600" y="3810000"/>
            <a:ext cx="1371600" cy="1676400"/>
          </a:xfrm>
          <a:prstGeom prst="rect">
            <a:avLst/>
          </a:prstGeom>
          <a:noFill/>
          <a:ln w="1270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02" name="Rectangle 58"/>
          <p:cNvSpPr>
            <a:spLocks noChangeArrowheads="1"/>
          </p:cNvSpPr>
          <p:nvPr/>
        </p:nvSpPr>
        <p:spPr bwMode="auto">
          <a:xfrm>
            <a:off x="3203575" y="5661025"/>
            <a:ext cx="431800" cy="576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脉冲</a:t>
            </a:r>
          </a:p>
          <a:p>
            <a:pPr algn="ctr"/>
            <a:r>
              <a:rPr lang="zh-CN" altLang="en-US" sz="1600" b="1"/>
              <a:t>源</a:t>
            </a:r>
          </a:p>
        </p:txBody>
      </p:sp>
      <p:sp>
        <p:nvSpPr>
          <p:cNvPr id="262203" name="Rectangle 59"/>
          <p:cNvSpPr>
            <a:spLocks noChangeArrowheads="1"/>
          </p:cNvSpPr>
          <p:nvPr/>
        </p:nvSpPr>
        <p:spPr bwMode="auto">
          <a:xfrm>
            <a:off x="3708400" y="5661025"/>
            <a:ext cx="431800" cy="576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启停</a:t>
            </a:r>
          </a:p>
          <a:p>
            <a:pPr algn="ctr"/>
            <a:r>
              <a:rPr lang="zh-CN" altLang="en-US" sz="1600" b="1"/>
              <a:t>逻辑</a:t>
            </a:r>
          </a:p>
        </p:txBody>
      </p:sp>
      <p:sp>
        <p:nvSpPr>
          <p:cNvPr id="262204" name="Line 60"/>
          <p:cNvSpPr>
            <a:spLocks noChangeShapeType="1"/>
          </p:cNvSpPr>
          <p:nvPr/>
        </p:nvSpPr>
        <p:spPr bwMode="auto">
          <a:xfrm flipV="1">
            <a:off x="3419475" y="5300663"/>
            <a:ext cx="0" cy="360362"/>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2205" name="Line 61"/>
          <p:cNvSpPr>
            <a:spLocks noChangeShapeType="1"/>
          </p:cNvSpPr>
          <p:nvPr/>
        </p:nvSpPr>
        <p:spPr bwMode="auto">
          <a:xfrm flipV="1">
            <a:off x="3851275" y="5300663"/>
            <a:ext cx="0" cy="360362"/>
          </a:xfrm>
          <a:prstGeom prst="line">
            <a:avLst/>
          </a:prstGeom>
          <a:noFill/>
          <a:ln w="9525">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2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22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22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22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22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21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2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201" grpId="0" animBg="1"/>
      <p:bldP spid="262202" grpId="0" animBg="1"/>
      <p:bldP spid="262203" grpId="0" animBg="1"/>
      <p:bldP spid="262204" grpId="0" animBg="1"/>
      <p:bldP spid="26220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DAF74D8-55A1-4BAA-8421-033FF628CCD0}" type="datetime3">
              <a:rPr kumimoji="0" lang="zh-CN" altLang="en-US" sz="1400"/>
              <a:pPr eaLnBrk="1" hangingPunct="1"/>
              <a:t>2016年11月18日星期五</a:t>
            </a:fld>
            <a:endParaRPr kumimoji="0" lang="en-US" altLang="zh-CN" sz="1400"/>
          </a:p>
        </p:txBody>
      </p:sp>
      <p:sp>
        <p:nvSpPr>
          <p:cNvPr id="2765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7652"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3600" smtClean="0">
              <a:latin typeface="宋体" pitchFamily="2" charset="-122"/>
            </a:endParaRPr>
          </a:p>
        </p:txBody>
      </p:sp>
      <p:sp>
        <p:nvSpPr>
          <p:cNvPr id="164867" name="Rectangle 3"/>
          <p:cNvSpPr>
            <a:spLocks noGrp="1" noChangeArrowheads="1"/>
          </p:cNvSpPr>
          <p:nvPr>
            <p:ph type="body" idx="1"/>
          </p:nvPr>
        </p:nvSpPr>
        <p:spPr>
          <a:xfrm>
            <a:off x="250825" y="798513"/>
            <a:ext cx="8207375" cy="5526087"/>
          </a:xfrm>
        </p:spPr>
        <p:txBody>
          <a:bodyPr/>
          <a:lstStyle/>
          <a:p>
            <a:pPr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指令部件</a:t>
            </a:r>
          </a:p>
          <a:p>
            <a:pPr algn="just" eaLnBrk="1" hangingPunct="1">
              <a:lnSpc>
                <a:spcPct val="90000"/>
              </a:lnSpc>
              <a:buFontTx/>
              <a:buNone/>
            </a:pPr>
            <a:r>
              <a:rPr lang="zh-CN" altLang="en-US" b="1" smtClean="0">
                <a:solidFill>
                  <a:srgbClr val="FF3300"/>
                </a:solidFill>
                <a:latin typeface="Times New Roman" pitchFamily="18" charset="0"/>
                <a:cs typeface="Times New Roman" pitchFamily="18" charset="0"/>
              </a:rPr>
              <a:t>            </a:t>
            </a:r>
            <a:r>
              <a:rPr lang="zh-CN" altLang="en-US" b="1" smtClean="0">
                <a:latin typeface="Times New Roman" pitchFamily="18" charset="0"/>
              </a:rPr>
              <a:t>指令部件的主要任务是完成取指令并分析指令。指令部件包括：</a:t>
            </a:r>
            <a:endParaRPr lang="zh-CN" altLang="en-US" b="1" smtClean="0">
              <a:latin typeface="宋体" pitchFamily="2" charset="-122"/>
            </a:endParaRPr>
          </a:p>
          <a:p>
            <a:pPr algn="just" eaLnBrk="1" hangingPunct="1">
              <a:lnSpc>
                <a:spcPct val="90000"/>
              </a:lnSpc>
              <a:buFontTx/>
              <a:buNone/>
            </a:pPr>
            <a:r>
              <a:rPr lang="zh-CN" altLang="en-US" b="1" smtClean="0">
                <a:latin typeface="宋体" pitchFamily="2" charset="-122"/>
              </a:rPr>
              <a:t> </a:t>
            </a:r>
            <a:r>
              <a:rPr lang="zh-CN" altLang="en-US" b="1" smtClean="0">
                <a:latin typeface="Times New Roman" pitchFamily="18" charset="0"/>
              </a:rPr>
              <a:t>⑴</a:t>
            </a:r>
            <a:r>
              <a:rPr lang="zh-CN" altLang="en-US" b="1" smtClean="0">
                <a:latin typeface="Times New Roman" pitchFamily="18" charset="0"/>
                <a:cs typeface="Times New Roman" pitchFamily="18" charset="0"/>
              </a:rPr>
              <a:t> </a:t>
            </a:r>
            <a:r>
              <a:rPr lang="zh-CN" altLang="en-US" b="1" smtClean="0">
                <a:latin typeface="Times New Roman" pitchFamily="18" charset="0"/>
              </a:rPr>
              <a:t>程序计数器（</a:t>
            </a:r>
            <a:r>
              <a:rPr lang="en-US" altLang="zh-CN" b="1" smtClean="0">
                <a:latin typeface="Times New Roman" pitchFamily="18" charset="0"/>
                <a:cs typeface="Times New Roman" pitchFamily="18" charset="0"/>
              </a:rPr>
              <a:t>PC</a:t>
            </a:r>
            <a:r>
              <a:rPr lang="zh-CN" altLang="en-US" b="1" smtClean="0">
                <a:latin typeface="Times New Roman" pitchFamily="18" charset="0"/>
              </a:rPr>
              <a:t>）</a:t>
            </a:r>
            <a:endParaRPr lang="zh-CN" altLang="en-US" b="1" smtClean="0">
              <a:latin typeface="宋体" pitchFamily="2" charset="-122"/>
            </a:endParaRPr>
          </a:p>
          <a:p>
            <a:pPr algn="just" eaLnBrk="1" hangingPunct="1">
              <a:lnSpc>
                <a:spcPct val="90000"/>
              </a:lnSpc>
              <a:buFontTx/>
              <a:buNone/>
            </a:pPr>
            <a:r>
              <a:rPr lang="zh-CN" altLang="en-US" b="1" smtClean="0">
                <a:latin typeface="宋体" pitchFamily="2" charset="-122"/>
              </a:rPr>
              <a:t> ⑵</a:t>
            </a:r>
            <a:r>
              <a:rPr lang="zh-CN" altLang="en-US" b="1" smtClean="0">
                <a:latin typeface="Times New Roman" pitchFamily="18" charset="0"/>
              </a:rPr>
              <a:t> </a:t>
            </a:r>
            <a:r>
              <a:rPr lang="zh-CN" altLang="en-US" b="1" smtClean="0">
                <a:latin typeface="宋体" pitchFamily="2" charset="-122"/>
              </a:rPr>
              <a:t>指令寄存器（</a:t>
            </a:r>
            <a:r>
              <a:rPr lang="en-US" altLang="zh-CN" b="1" smtClean="0">
                <a:latin typeface="Times New Roman" pitchFamily="18" charset="0"/>
              </a:rPr>
              <a:t>IR</a:t>
            </a:r>
            <a:r>
              <a:rPr lang="zh-CN" altLang="en-US" b="1" smtClean="0">
                <a:latin typeface="宋体" pitchFamily="2" charset="-122"/>
              </a:rPr>
              <a:t>）</a:t>
            </a:r>
          </a:p>
          <a:p>
            <a:pPr algn="just" eaLnBrk="1" hangingPunct="1">
              <a:lnSpc>
                <a:spcPct val="90000"/>
              </a:lnSpc>
              <a:buFontTx/>
              <a:buNone/>
            </a:pPr>
            <a:r>
              <a:rPr lang="zh-CN" altLang="en-US" b="1" smtClean="0">
                <a:latin typeface="Times New Roman" pitchFamily="18" charset="0"/>
                <a:cs typeface="Times New Roman" pitchFamily="18" charset="0"/>
              </a:rPr>
              <a:t>  ⑶ 指令译码器（</a:t>
            </a:r>
            <a:r>
              <a:rPr lang="en-US" altLang="zh-CN" b="1" smtClean="0">
                <a:latin typeface="Times New Roman" pitchFamily="18" charset="0"/>
                <a:cs typeface="Times New Roman" pitchFamily="18" charset="0"/>
              </a:rPr>
              <a:t>ID</a:t>
            </a:r>
            <a:r>
              <a:rPr lang="zh-CN" altLang="en-US" b="1" smtClean="0">
                <a:latin typeface="Times New Roman" pitchFamily="18" charset="0"/>
                <a:cs typeface="Times New Roman" pitchFamily="18" charset="0"/>
              </a:rPr>
              <a:t>）：指令译码器又称操作码译码器或指令功能分析解释器。暂存在指令寄存器中的指令只有在其操作码部分经过译码之后才能识别出这是一条什么样的指令，并产生相应的控制信号提供给微操作信号发生器。</a:t>
            </a:r>
            <a:r>
              <a:rPr lang="zh-CN" altLang="en-US" b="1" smtClean="0">
                <a:solidFill>
                  <a:srgbClr val="FF3300"/>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4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2EB9785-F91A-4CAA-ADAA-7D74B999AA47}" type="datetime3">
              <a:rPr kumimoji="0" lang="zh-CN" altLang="en-US" sz="1400"/>
              <a:pPr eaLnBrk="1" hangingPunct="1"/>
              <a:t>2016年11月18日星期五</a:t>
            </a:fld>
            <a:endParaRPr kumimoji="0" lang="en-US" altLang="zh-CN" sz="1400"/>
          </a:p>
        </p:txBody>
      </p:sp>
      <p:sp>
        <p:nvSpPr>
          <p:cNvPr id="2867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867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mtClean="0">
              <a:latin typeface="宋体" pitchFamily="2" charset="-122"/>
            </a:endParaRPr>
          </a:p>
        </p:txBody>
      </p:sp>
      <p:sp>
        <p:nvSpPr>
          <p:cNvPr id="166915" name="Rectangle 3"/>
          <p:cNvSpPr>
            <a:spLocks noGrp="1" noChangeArrowheads="1"/>
          </p:cNvSpPr>
          <p:nvPr>
            <p:ph type="body" idx="1"/>
          </p:nvPr>
        </p:nvSpPr>
        <p:spPr>
          <a:xfrm>
            <a:off x="365125" y="893763"/>
            <a:ext cx="8169275" cy="5735637"/>
          </a:xfrm>
        </p:spPr>
        <p:txBody>
          <a:bodyPr/>
          <a:lstStyle/>
          <a:p>
            <a:pPr algn="just" eaLnBrk="1" hangingPunct="1">
              <a:buFontTx/>
              <a:buNone/>
            </a:pPr>
            <a:r>
              <a:rPr lang="en-US" altLang="zh-CN" b="1" smtClean="0">
                <a:latin typeface="Times New Roman" pitchFamily="18" charset="0"/>
              </a:rPr>
              <a:t>⑷</a:t>
            </a:r>
            <a:r>
              <a:rPr lang="zh-CN" altLang="en-US" b="1" smtClean="0">
                <a:latin typeface="Times New Roman" pitchFamily="18" charset="0"/>
              </a:rPr>
              <a:t>地址形成部件</a:t>
            </a:r>
          </a:p>
          <a:p>
            <a:pPr algn="just" eaLnBrk="1" hangingPunct="1">
              <a:buFontTx/>
              <a:buNone/>
            </a:pPr>
            <a:r>
              <a:rPr lang="zh-CN" altLang="en-US" b="1" smtClean="0">
                <a:latin typeface="Times New Roman" pitchFamily="18" charset="0"/>
              </a:rPr>
              <a:t>            根据指令的不同寻址方式，用来形成操作数的有效地址，在微、小型机中，一般不设专门的地址形成部件，而是利用运算器来进行有效地址的计算。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626712D-8C61-431C-A451-68367C87B717}" type="datetime3">
              <a:rPr kumimoji="0" lang="zh-CN" altLang="en-US" sz="1400"/>
              <a:pPr eaLnBrk="1" hangingPunct="1"/>
              <a:t>2016年11月18日星期五</a:t>
            </a:fld>
            <a:endParaRPr kumimoji="0" lang="en-US" altLang="zh-CN" sz="1400"/>
          </a:p>
        </p:txBody>
      </p:sp>
      <p:sp>
        <p:nvSpPr>
          <p:cNvPr id="2969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2970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mtClean="0">
              <a:latin typeface="宋体" pitchFamily="2" charset="-122"/>
            </a:endParaRPr>
          </a:p>
        </p:txBody>
      </p:sp>
      <p:sp>
        <p:nvSpPr>
          <p:cNvPr id="264195" name="Rectangle 3"/>
          <p:cNvSpPr>
            <a:spLocks noGrp="1" noChangeArrowheads="1"/>
          </p:cNvSpPr>
          <p:nvPr>
            <p:ph type="body" idx="1"/>
          </p:nvPr>
        </p:nvSpPr>
        <p:spPr>
          <a:xfrm>
            <a:off x="365125" y="893763"/>
            <a:ext cx="8169275" cy="5735637"/>
          </a:xfrm>
        </p:spPr>
        <p:txBody>
          <a:bodyPr/>
          <a:lstStyle/>
          <a:p>
            <a:pPr algn="just" eaLnBrk="1" hangingPunct="1">
              <a:buFontTx/>
              <a:buNone/>
            </a:pPr>
            <a:r>
              <a:rPr lang="en-US" altLang="zh-CN" b="1" smtClean="0">
                <a:latin typeface="Times New Roman" pitchFamily="18" charset="0"/>
              </a:rPr>
              <a:t>2.</a:t>
            </a:r>
            <a:r>
              <a:rPr lang="zh-CN" altLang="en-US" b="1" smtClean="0">
                <a:latin typeface="Times New Roman" pitchFamily="18" charset="0"/>
              </a:rPr>
              <a:t>时序部件 </a:t>
            </a: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时序部件能产生一定的时序信号，以保证机器的各功能部件有节奏地进行信息传送、加工及信息存储。时序部件包括：</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⑴脉冲源</a:t>
            </a:r>
          </a:p>
          <a:p>
            <a:pPr algn="just" eaLnBrk="1" hangingPunct="1">
              <a:buFontTx/>
              <a:buNone/>
            </a:pPr>
            <a:r>
              <a:rPr lang="zh-CN" altLang="en-US" b="1" smtClean="0">
                <a:latin typeface="Times New Roman" pitchFamily="18" charset="0"/>
              </a:rPr>
              <a:t>            脉冲源用来产生具有一定频率和宽度的时钟脉冲信号，为整个机器提供基准信号。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4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4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4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4AE7A47-2F6A-4589-835F-5296366EACBA}" type="datetime3">
              <a:rPr kumimoji="0" lang="zh-CN" altLang="en-US" sz="1400"/>
              <a:pPr eaLnBrk="1" hangingPunct="1"/>
              <a:t>2016年11月18日星期五</a:t>
            </a:fld>
            <a:endParaRPr kumimoji="0" lang="en-US" altLang="zh-CN" sz="1400"/>
          </a:p>
        </p:txBody>
      </p:sp>
      <p:sp>
        <p:nvSpPr>
          <p:cNvPr id="3072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072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2400" smtClean="0">
              <a:latin typeface="宋体" pitchFamily="2" charset="-122"/>
            </a:endParaRPr>
          </a:p>
        </p:txBody>
      </p:sp>
      <p:sp>
        <p:nvSpPr>
          <p:cNvPr id="167939" name="Rectangle 3"/>
          <p:cNvSpPr>
            <a:spLocks noGrp="1" noChangeArrowheads="1"/>
          </p:cNvSpPr>
          <p:nvPr>
            <p:ph type="body" idx="1"/>
          </p:nvPr>
        </p:nvSpPr>
        <p:spPr>
          <a:xfrm>
            <a:off x="288925" y="855663"/>
            <a:ext cx="8245475" cy="5621337"/>
          </a:xfrm>
        </p:spPr>
        <p:txBody>
          <a:bodyPr/>
          <a:lstStyle/>
          <a:p>
            <a:pPr algn="just" eaLnBrk="1" hangingPunct="1">
              <a:buFontTx/>
              <a:buNone/>
            </a:pPr>
            <a:r>
              <a:rPr lang="en-US" altLang="zh-CN" b="1" dirty="0" smtClean="0">
                <a:latin typeface="Times New Roman" pitchFamily="18" charset="0"/>
              </a:rPr>
              <a:t>⑵</a:t>
            </a:r>
            <a:r>
              <a:rPr lang="zh-CN" altLang="en-US" b="1" dirty="0" smtClean="0">
                <a:latin typeface="Times New Roman" pitchFamily="18" charset="0"/>
              </a:rPr>
              <a:t>启停控制逻辑</a:t>
            </a:r>
          </a:p>
          <a:p>
            <a:pPr algn="just" eaLnBrk="1" hangingPunct="1">
              <a:lnSpc>
                <a:spcPct val="80000"/>
              </a:lnSpc>
              <a:buFontTx/>
              <a:buNone/>
            </a:pPr>
            <a:r>
              <a:rPr lang="zh-CN" altLang="en-US" b="1" dirty="0" smtClean="0">
                <a:latin typeface="Times New Roman" pitchFamily="18" charset="0"/>
              </a:rPr>
              <a:t>            启停控制逻辑的作用是根据计算机的需要，可靠地开放或封锁脉冲，控制时序信号的发生或停止，实现对整个机器的正确启动或停止。启停控制逻辑保证启动时输出的第一个脉冲和停止时输出的最后一个脉冲都是完整的脉冲。</a:t>
            </a:r>
          </a:p>
          <a:p>
            <a:pPr algn="just" eaLnBrk="1" hangingPunct="1">
              <a:buFontTx/>
              <a:buNone/>
            </a:pPr>
            <a:r>
              <a:rPr lang="zh-CN" altLang="en-US" b="1" dirty="0" smtClean="0">
                <a:latin typeface="Times New Roman" pitchFamily="18" charset="0"/>
              </a:rPr>
              <a:t>⑶节拍信号发生器</a:t>
            </a:r>
          </a:p>
          <a:p>
            <a:pPr algn="just" eaLnBrk="1" hangingPunct="1">
              <a:lnSpc>
                <a:spcPct val="80000"/>
              </a:lnSpc>
              <a:buFontTx/>
              <a:buNone/>
            </a:pPr>
            <a:r>
              <a:rPr lang="zh-CN" altLang="en-US" b="1" dirty="0" smtClean="0">
                <a:latin typeface="Times New Roman" pitchFamily="18" charset="0"/>
              </a:rPr>
              <a:t>            节拍信号发生器又称脉冲分配器。脉冲源产生的脉冲信号，经过节拍信号发生器后产生出各个机器周期中的节拍信号，用以控制计算机完成每一步微操作。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7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7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56C8E78-E124-4E8A-9314-2B8C8294D3B2}" type="datetime3">
              <a:rPr kumimoji="0" lang="zh-CN" altLang="en-US" sz="1400"/>
              <a:pPr eaLnBrk="1" hangingPunct="1"/>
              <a:t>2016年11月18日星期五</a:t>
            </a:fld>
            <a:endParaRPr kumimoji="0" lang="en-US" altLang="zh-CN" sz="1400"/>
          </a:p>
        </p:txBody>
      </p:sp>
      <p:sp>
        <p:nvSpPr>
          <p:cNvPr id="512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124"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p>
        </p:txBody>
      </p:sp>
      <p:sp>
        <p:nvSpPr>
          <p:cNvPr id="159747" name="Rectangle 3"/>
          <p:cNvSpPr>
            <a:spLocks noGrp="1" noChangeArrowheads="1"/>
          </p:cNvSpPr>
          <p:nvPr>
            <p:ph type="body" idx="1"/>
          </p:nvPr>
        </p:nvSpPr>
        <p:spPr>
          <a:xfrm>
            <a:off x="307975" y="836613"/>
            <a:ext cx="8440738" cy="5716587"/>
          </a:xfrm>
        </p:spPr>
        <p:txBody>
          <a:bodyPr/>
          <a:lstStyle/>
          <a:p>
            <a:pPr eaLnBrk="1" hangingPunct="1">
              <a:lnSpc>
                <a:spcPct val="90000"/>
              </a:lnSpc>
              <a:buFontTx/>
              <a:buNone/>
            </a:pPr>
            <a:r>
              <a:rPr lang="en-US" altLang="zh-CN" b="1" dirty="0" smtClean="0">
                <a:solidFill>
                  <a:srgbClr val="990000"/>
                </a:solidFill>
                <a:latin typeface="Times New Roman" pitchFamily="18" charset="0"/>
              </a:rPr>
              <a:t>6.1.1 CPU</a:t>
            </a:r>
            <a:r>
              <a:rPr lang="zh-CN" altLang="en-US" b="1" dirty="0" smtClean="0">
                <a:solidFill>
                  <a:srgbClr val="990000"/>
                </a:solidFill>
                <a:latin typeface="Times New Roman" pitchFamily="18" charset="0"/>
              </a:rPr>
              <a:t>的功能</a:t>
            </a:r>
          </a:p>
          <a:p>
            <a:pPr eaLnBrk="1" hangingPunct="1">
              <a:lnSpc>
                <a:spcPct val="80000"/>
              </a:lnSpc>
              <a:buFontTx/>
              <a:buNone/>
            </a:pPr>
            <a:r>
              <a:rPr lang="zh-CN" altLang="en-US" b="1" dirty="0" smtClean="0">
                <a:latin typeface="Times New Roman" pitchFamily="18" charset="0"/>
              </a:rPr>
              <a:t>           计算机的工作过程就是程序的运行过程，也就是在控制器的控制下逐条执行程序中各指令的过程。在程序运行过程中，计算机的各部件在控制器的控制下有条不紊地工作，在各部件之间流动的指令和数据形成了</a:t>
            </a:r>
            <a:r>
              <a:rPr lang="zh-CN" altLang="en-US" b="1" dirty="0" smtClean="0">
                <a:solidFill>
                  <a:srgbClr val="FF3300"/>
                </a:solidFill>
                <a:latin typeface="Times New Roman" pitchFamily="18" charset="0"/>
              </a:rPr>
              <a:t>指令流</a:t>
            </a:r>
            <a:r>
              <a:rPr lang="zh-CN" altLang="en-US" b="1" dirty="0" smtClean="0">
                <a:latin typeface="Times New Roman" pitchFamily="18" charset="0"/>
              </a:rPr>
              <a:t>和</a:t>
            </a:r>
            <a:r>
              <a:rPr lang="zh-CN" altLang="en-US" b="1" dirty="0" smtClean="0">
                <a:solidFill>
                  <a:srgbClr val="FF3300"/>
                </a:solidFill>
                <a:latin typeface="Times New Roman" pitchFamily="18" charset="0"/>
              </a:rPr>
              <a:t>数据流</a:t>
            </a:r>
            <a:r>
              <a:rPr lang="zh-CN" altLang="en-US" b="1" dirty="0" smtClean="0">
                <a:latin typeface="Times New Roman" pitchFamily="18" charset="0"/>
              </a:rPr>
              <a:t>。</a:t>
            </a:r>
          </a:p>
          <a:p>
            <a:pPr eaLnBrk="1" hangingPunct="1">
              <a:lnSpc>
                <a:spcPct val="90000"/>
              </a:lnSpc>
              <a:buFontTx/>
              <a:buNone/>
            </a:pPr>
            <a:r>
              <a:rPr lang="zh-CN" altLang="en-US" b="1" dirty="0" smtClean="0">
                <a:latin typeface="Times New Roman" pitchFamily="18" charset="0"/>
              </a:rPr>
              <a:t>            需要注意的是，这里的指令流和数据流都是程序运行的动态概念，它不同于程序中静态的指令序列，也不同于存储器中数据的静态分配序列。</a:t>
            </a:r>
            <a:r>
              <a:rPr lang="zh-CN" altLang="en-US" b="1" dirty="0" smtClean="0">
                <a:solidFill>
                  <a:srgbClr val="FF3300"/>
                </a:solidFill>
                <a:latin typeface="Times New Roman" pitchFamily="18" charset="0"/>
              </a:rPr>
              <a:t>指令流指的是处理器执行的指令序列</a:t>
            </a:r>
            <a:r>
              <a:rPr lang="zh-CN" altLang="en-US" b="1" dirty="0" smtClean="0">
                <a:latin typeface="Times New Roman" pitchFamily="18" charset="0"/>
              </a:rPr>
              <a:t>，</a:t>
            </a:r>
            <a:r>
              <a:rPr lang="zh-CN" altLang="en-US" b="1" dirty="0" smtClean="0">
                <a:solidFill>
                  <a:srgbClr val="FF3300"/>
                </a:solidFill>
                <a:latin typeface="Times New Roman" pitchFamily="18" charset="0"/>
              </a:rPr>
              <a:t>数据流指的是根据指令操作要求依次存取数据的序列。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44B20B3-7A4C-41D6-89A0-F7FFE81736D0}" type="datetime3">
              <a:rPr kumimoji="0" lang="zh-CN" altLang="en-US" sz="1400"/>
              <a:pPr eaLnBrk="1" hangingPunct="1"/>
              <a:t>2016年11月18日星期五</a:t>
            </a:fld>
            <a:endParaRPr kumimoji="0" lang="en-US" altLang="zh-CN" sz="1400"/>
          </a:p>
        </p:txBody>
      </p:sp>
      <p:sp>
        <p:nvSpPr>
          <p:cNvPr id="3174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174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2400" smtClean="0">
              <a:latin typeface="宋体" pitchFamily="2" charset="-122"/>
            </a:endParaRPr>
          </a:p>
        </p:txBody>
      </p:sp>
      <p:sp>
        <p:nvSpPr>
          <p:cNvPr id="168963" name="Rectangle 3"/>
          <p:cNvSpPr>
            <a:spLocks noGrp="1" noChangeArrowheads="1"/>
          </p:cNvSpPr>
          <p:nvPr>
            <p:ph type="body" idx="1"/>
          </p:nvPr>
        </p:nvSpPr>
        <p:spPr>
          <a:xfrm>
            <a:off x="346075" y="874713"/>
            <a:ext cx="8188325" cy="5297487"/>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微操作信号发生器</a:t>
            </a:r>
          </a:p>
          <a:p>
            <a:pPr algn="just" eaLnBrk="1" hangingPunct="1">
              <a:lnSpc>
                <a:spcPct val="90000"/>
              </a:lnSpc>
              <a:buFontTx/>
              <a:buNone/>
            </a:pPr>
            <a:r>
              <a:rPr lang="zh-CN" altLang="en-US" b="1" smtClean="0">
                <a:latin typeface="Times New Roman" pitchFamily="18" charset="0"/>
              </a:rPr>
              <a:t>            一条指令的取出和执行可以分解成很多最基本的操作，这种最基本的不可再分割的操作称为微操作。微操作信号发生器也称为控制单元（</a:t>
            </a:r>
            <a:r>
              <a:rPr lang="en-US" altLang="zh-CN" b="1" smtClean="0">
                <a:latin typeface="Times New Roman" pitchFamily="18" charset="0"/>
              </a:rPr>
              <a:t>CU</a:t>
            </a:r>
            <a:r>
              <a:rPr lang="zh-CN" altLang="en-US" b="1" smtClean="0">
                <a:latin typeface="Times New Roman" pitchFamily="18" charset="0"/>
              </a:rPr>
              <a:t>）。不同的机器指令具有不同的微操作序列。</a:t>
            </a:r>
          </a:p>
          <a:p>
            <a:pPr algn="just" eaLnBrk="1" hangingPunct="1">
              <a:buFontTx/>
              <a:buNone/>
            </a:pPr>
            <a:r>
              <a:rPr lang="en-US" altLang="zh-CN" b="1" smtClean="0">
                <a:latin typeface="Times New Roman" pitchFamily="18" charset="0"/>
              </a:rPr>
              <a:t>4.</a:t>
            </a:r>
            <a:r>
              <a:rPr lang="zh-CN" altLang="en-US" b="1" smtClean="0">
                <a:latin typeface="Times New Roman" pitchFamily="18" charset="0"/>
              </a:rPr>
              <a:t>中断控制逻辑</a:t>
            </a:r>
          </a:p>
          <a:p>
            <a:pPr eaLnBrk="1" hangingPunct="1">
              <a:lnSpc>
                <a:spcPct val="90000"/>
              </a:lnSpc>
              <a:buFontTx/>
              <a:buNone/>
            </a:pPr>
            <a:r>
              <a:rPr lang="zh-CN" altLang="en-US" b="1" smtClean="0">
                <a:latin typeface="Times New Roman" pitchFamily="18" charset="0"/>
              </a:rPr>
              <a:t>            中断控制逻辑是用来控制中断处理的硬件逻辑。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566C1D9-1DD1-44A7-8234-7930602EAF45}" type="datetime3">
              <a:rPr kumimoji="0" lang="zh-CN" altLang="en-US" sz="1400"/>
              <a:pPr eaLnBrk="1" hangingPunct="1"/>
              <a:t>2016年11月18日星期五</a:t>
            </a:fld>
            <a:endParaRPr kumimoji="0" lang="en-US" altLang="zh-CN" sz="1400"/>
          </a:p>
        </p:txBody>
      </p:sp>
      <p:sp>
        <p:nvSpPr>
          <p:cNvPr id="3277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2772"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2400" smtClean="0">
              <a:latin typeface="宋体" pitchFamily="2" charset="-122"/>
            </a:endParaRPr>
          </a:p>
        </p:txBody>
      </p:sp>
      <p:sp>
        <p:nvSpPr>
          <p:cNvPr id="169987" name="Rectangle 3"/>
          <p:cNvSpPr>
            <a:spLocks noGrp="1" noChangeArrowheads="1"/>
          </p:cNvSpPr>
          <p:nvPr>
            <p:ph type="body" idx="1"/>
          </p:nvPr>
        </p:nvSpPr>
        <p:spPr>
          <a:xfrm>
            <a:off x="304800" y="914400"/>
            <a:ext cx="8264525" cy="5505450"/>
          </a:xfrm>
        </p:spPr>
        <p:txBody>
          <a:bodyPr/>
          <a:lstStyle/>
          <a:p>
            <a:pPr eaLnBrk="1" hangingPunct="1">
              <a:buFontTx/>
              <a:buNone/>
            </a:pPr>
            <a:r>
              <a:rPr lang="en-US" altLang="zh-CN" b="1" smtClean="0">
                <a:solidFill>
                  <a:srgbClr val="990000"/>
                </a:solidFill>
                <a:latin typeface="Times New Roman" pitchFamily="18" charset="0"/>
              </a:rPr>
              <a:t>6.2.2 </a:t>
            </a:r>
            <a:r>
              <a:rPr lang="zh-CN" altLang="en-US" b="1" smtClean="0">
                <a:solidFill>
                  <a:srgbClr val="990000"/>
                </a:solidFill>
                <a:latin typeface="Times New Roman" pitchFamily="18" charset="0"/>
              </a:rPr>
              <a:t>控制器的硬件实现方法</a:t>
            </a:r>
            <a:endParaRPr lang="zh-CN" altLang="en-US" b="1" smtClean="0">
              <a:latin typeface="Times New Roman" pitchFamily="18" charset="0"/>
            </a:endParaRPr>
          </a:p>
          <a:p>
            <a:pPr eaLnBrk="1" hangingPunct="1">
              <a:buFontTx/>
              <a:buNone/>
            </a:pPr>
            <a:r>
              <a:rPr lang="zh-CN" altLang="en-US" b="1" smtClean="0">
                <a:latin typeface="Times New Roman" pitchFamily="18" charset="0"/>
              </a:rPr>
              <a:t>            控制器的输入是机器指令代码，输出是微操作控制信号，</a:t>
            </a:r>
            <a:r>
              <a:rPr lang="zh-CN" altLang="en-US" b="1" smtClean="0">
                <a:solidFill>
                  <a:srgbClr val="EA0021"/>
                </a:solidFill>
                <a:latin typeface="Times New Roman" pitchFamily="18" charset="0"/>
              </a:rPr>
              <a:t>因此微操作信号发生器是控制器的核心。</a:t>
            </a:r>
            <a:r>
              <a:rPr lang="zh-CN" altLang="en-US" b="1" smtClean="0">
                <a:latin typeface="Times New Roman" pitchFamily="18" charset="0"/>
              </a:rPr>
              <a:t>根据产生微操作控制信号的方式不同，控制器可分为</a:t>
            </a:r>
            <a:r>
              <a:rPr lang="en-US" altLang="zh-CN" b="1" smtClean="0">
                <a:latin typeface="Times New Roman" pitchFamily="18" charset="0"/>
              </a:rPr>
              <a:t>3</a:t>
            </a:r>
            <a:r>
              <a:rPr lang="zh-CN" altLang="en-US" b="1" smtClean="0">
                <a:latin typeface="Times New Roman" pitchFamily="18" charset="0"/>
              </a:rPr>
              <a:t>种，</a:t>
            </a:r>
            <a:r>
              <a:rPr lang="zh-CN" altLang="en-US" b="1" smtClean="0">
                <a:solidFill>
                  <a:srgbClr val="EA0021"/>
                </a:solidFill>
                <a:latin typeface="Times New Roman" pitchFamily="18" charset="0"/>
              </a:rPr>
              <a:t>它们的根本区别在于微操作信号发生器的实现方法不同</a:t>
            </a:r>
            <a:r>
              <a:rPr lang="zh-CN" altLang="en-US" b="1" smtClean="0">
                <a:latin typeface="Times New Roman" pitchFamily="18" charset="0"/>
              </a:rPr>
              <a:t>，而控制器中的其它部分基本上是大同小异的。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18DC7D4-A0DE-4DB7-A1F8-F9189B4527F9}" type="datetime3">
              <a:rPr kumimoji="0" lang="zh-CN" altLang="en-US" sz="1400"/>
              <a:pPr eaLnBrk="1" hangingPunct="1"/>
              <a:t>2016年11月18日星期五</a:t>
            </a:fld>
            <a:endParaRPr kumimoji="0" lang="en-US" altLang="zh-CN" sz="1400"/>
          </a:p>
        </p:txBody>
      </p:sp>
      <p:sp>
        <p:nvSpPr>
          <p:cNvPr id="3379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3796"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2400" smtClean="0">
              <a:latin typeface="宋体" pitchFamily="2" charset="-122"/>
            </a:endParaRPr>
          </a:p>
        </p:txBody>
      </p:sp>
      <p:sp>
        <p:nvSpPr>
          <p:cNvPr id="33797" name="Rectangle 5"/>
          <p:cNvSpPr>
            <a:spLocks noChangeArrowheads="1"/>
          </p:cNvSpPr>
          <p:nvPr/>
        </p:nvSpPr>
        <p:spPr bwMode="auto">
          <a:xfrm>
            <a:off x="3306763" y="2789238"/>
            <a:ext cx="2433637" cy="10842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t>微操作信号发生器</a:t>
            </a:r>
          </a:p>
        </p:txBody>
      </p:sp>
      <p:sp>
        <p:nvSpPr>
          <p:cNvPr id="33798" name="Line 6"/>
          <p:cNvSpPr>
            <a:spLocks noChangeShapeType="1"/>
          </p:cNvSpPr>
          <p:nvPr/>
        </p:nvSpPr>
        <p:spPr bwMode="auto">
          <a:xfrm>
            <a:off x="2493963" y="3330575"/>
            <a:ext cx="831850"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Line 7"/>
          <p:cNvSpPr>
            <a:spLocks noChangeShapeType="1"/>
          </p:cNvSpPr>
          <p:nvPr/>
        </p:nvSpPr>
        <p:spPr bwMode="auto">
          <a:xfrm flipH="1">
            <a:off x="5762625" y="3330575"/>
            <a:ext cx="665163"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Text Box 8"/>
          <p:cNvSpPr txBox="1">
            <a:spLocks noChangeArrowheads="1"/>
          </p:cNvSpPr>
          <p:nvPr/>
        </p:nvSpPr>
        <p:spPr bwMode="auto">
          <a:xfrm>
            <a:off x="3532188" y="4471988"/>
            <a:ext cx="282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操作码译码输出</a:t>
            </a:r>
          </a:p>
        </p:txBody>
      </p:sp>
      <p:sp>
        <p:nvSpPr>
          <p:cNvPr id="33801" name="Text Box 9"/>
          <p:cNvSpPr txBox="1">
            <a:spLocks noChangeArrowheads="1"/>
          </p:cNvSpPr>
          <p:nvPr/>
        </p:nvSpPr>
        <p:spPr bwMode="auto">
          <a:xfrm>
            <a:off x="3455988" y="1636713"/>
            <a:ext cx="2662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微操作控制信号</a:t>
            </a:r>
          </a:p>
        </p:txBody>
      </p:sp>
      <p:sp>
        <p:nvSpPr>
          <p:cNvPr id="33802" name="Text Box 10"/>
          <p:cNvSpPr txBox="1">
            <a:spLocks noChangeArrowheads="1"/>
          </p:cNvSpPr>
          <p:nvPr/>
        </p:nvSpPr>
        <p:spPr bwMode="auto">
          <a:xfrm>
            <a:off x="1828800" y="2811463"/>
            <a:ext cx="1830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时序信号</a:t>
            </a:r>
          </a:p>
        </p:txBody>
      </p:sp>
      <p:sp>
        <p:nvSpPr>
          <p:cNvPr id="33803" name="Text Box 11"/>
          <p:cNvSpPr txBox="1">
            <a:spLocks noChangeArrowheads="1"/>
          </p:cNvSpPr>
          <p:nvPr/>
        </p:nvSpPr>
        <p:spPr bwMode="auto">
          <a:xfrm>
            <a:off x="6081713" y="2924175"/>
            <a:ext cx="216217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各部件状态</a:t>
            </a:r>
          </a:p>
          <a:p>
            <a:pPr>
              <a:lnSpc>
                <a:spcPct val="70000"/>
              </a:lnSpc>
              <a:spcBef>
                <a:spcPct val="50000"/>
              </a:spcBef>
            </a:pPr>
            <a:r>
              <a:rPr lang="zh-CN" altLang="en-US" sz="2000" b="1"/>
              <a:t>  反馈信号</a:t>
            </a:r>
          </a:p>
        </p:txBody>
      </p:sp>
      <p:sp>
        <p:nvSpPr>
          <p:cNvPr id="33804" name="Text Box 12"/>
          <p:cNvSpPr txBox="1">
            <a:spLocks noChangeArrowheads="1"/>
          </p:cNvSpPr>
          <p:nvPr/>
        </p:nvSpPr>
        <p:spPr bwMode="auto">
          <a:xfrm>
            <a:off x="4129088" y="2132013"/>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33805" name="Line 13"/>
          <p:cNvSpPr>
            <a:spLocks noChangeShapeType="1"/>
          </p:cNvSpPr>
          <p:nvPr/>
        </p:nvSpPr>
        <p:spPr bwMode="auto">
          <a:xfrm flipV="1">
            <a:off x="4586288" y="3873500"/>
            <a:ext cx="0" cy="65405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Line 14"/>
          <p:cNvSpPr>
            <a:spLocks noChangeShapeType="1"/>
          </p:cNvSpPr>
          <p:nvPr/>
        </p:nvSpPr>
        <p:spPr bwMode="auto">
          <a:xfrm flipV="1">
            <a:off x="5438775" y="2065338"/>
            <a:ext cx="0" cy="72390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5"/>
          <p:cNvSpPr>
            <a:spLocks noChangeShapeType="1"/>
          </p:cNvSpPr>
          <p:nvPr/>
        </p:nvSpPr>
        <p:spPr bwMode="auto">
          <a:xfrm flipV="1">
            <a:off x="3586163" y="2065338"/>
            <a:ext cx="0" cy="72390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4B4CD5C-CB63-4620-B147-7FB55B7D07A8}" type="datetime3">
              <a:rPr kumimoji="0" lang="zh-CN" altLang="en-US" sz="1400"/>
              <a:pPr eaLnBrk="1" hangingPunct="1"/>
              <a:t>2016年11月18日星期五</a:t>
            </a:fld>
            <a:endParaRPr kumimoji="0" lang="en-US" altLang="zh-CN" sz="1400"/>
          </a:p>
        </p:txBody>
      </p:sp>
      <p:sp>
        <p:nvSpPr>
          <p:cNvPr id="3481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4820"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mtClean="0">
              <a:latin typeface="宋体" pitchFamily="2" charset="-122"/>
            </a:endParaRPr>
          </a:p>
        </p:txBody>
      </p:sp>
      <p:sp>
        <p:nvSpPr>
          <p:cNvPr id="171011" name="Rectangle 3"/>
          <p:cNvSpPr>
            <a:spLocks noGrp="1" noChangeArrowheads="1"/>
          </p:cNvSpPr>
          <p:nvPr>
            <p:ph type="body" idx="1"/>
          </p:nvPr>
        </p:nvSpPr>
        <p:spPr>
          <a:xfrm>
            <a:off x="288925" y="931863"/>
            <a:ext cx="8169275" cy="5240337"/>
          </a:xfrm>
        </p:spPr>
        <p:txBody>
          <a:bodyPr/>
          <a:lstStyle/>
          <a:p>
            <a:pPr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组合逻辑型</a:t>
            </a:r>
          </a:p>
          <a:p>
            <a:pPr eaLnBrk="1" hangingPunct="1">
              <a:lnSpc>
                <a:spcPct val="90000"/>
              </a:lnSpc>
              <a:buFontTx/>
              <a:buNone/>
            </a:pPr>
            <a:r>
              <a:rPr lang="zh-CN" altLang="en-US" b="1" dirty="0" smtClean="0">
                <a:latin typeface="Times New Roman" pitchFamily="18" charset="0"/>
              </a:rPr>
              <a:t>           这种控制器称为常规控制器或硬布线控制器，</a:t>
            </a:r>
            <a:r>
              <a:rPr lang="zh-CN" altLang="en-US" b="1" dirty="0" smtClean="0">
                <a:solidFill>
                  <a:srgbClr val="FF0000"/>
                </a:solidFill>
                <a:latin typeface="Times New Roman" pitchFamily="18" charset="0"/>
              </a:rPr>
              <a:t>它是采用组合逻辑技术来实现的</a:t>
            </a:r>
            <a:r>
              <a:rPr lang="zh-CN" altLang="en-US" b="1" dirty="0" smtClean="0">
                <a:latin typeface="Times New Roman" pitchFamily="18" charset="0"/>
              </a:rPr>
              <a:t>，其微操作序列形成部件是由门电路组成的复杂树形网络。</a:t>
            </a:r>
          </a:p>
          <a:p>
            <a:pPr eaLnBrk="1" hangingPunct="1">
              <a:lnSpc>
                <a:spcPct val="90000"/>
              </a:lnSpc>
              <a:buFontTx/>
              <a:buNone/>
            </a:pPr>
            <a:r>
              <a:rPr lang="zh-CN" altLang="en-US" b="1" dirty="0" smtClean="0">
                <a:latin typeface="Times New Roman" pitchFamily="18" charset="0"/>
              </a:rPr>
              <a:t>            组合逻辑控制器的最大</a:t>
            </a:r>
            <a:r>
              <a:rPr lang="zh-CN" altLang="en-US" b="1" dirty="0" smtClean="0">
                <a:solidFill>
                  <a:srgbClr val="FF0000"/>
                </a:solidFill>
                <a:latin typeface="Times New Roman" pitchFamily="18" charset="0"/>
              </a:rPr>
              <a:t>优点是速度快</a:t>
            </a:r>
            <a:r>
              <a:rPr lang="zh-CN" altLang="en-US" b="1" dirty="0" smtClean="0">
                <a:latin typeface="Times New Roman" pitchFamily="18" charset="0"/>
              </a:rPr>
              <a:t>，</a:t>
            </a:r>
            <a:r>
              <a:rPr lang="zh-CN" altLang="en-US" b="1" dirty="0" smtClean="0">
                <a:solidFill>
                  <a:srgbClr val="FF0000"/>
                </a:solidFill>
                <a:latin typeface="Times New Roman" pitchFamily="18" charset="0"/>
              </a:rPr>
              <a:t>但是微操作信号发生器的结构不规整，使得设计、调试、维修较困难，难以实现设计自动化。一旦微操作信号发生器构成之后，要想增加新的控制功能是不可能的。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28F5CCE-0E85-4729-80E2-839702D69281}" type="datetime3">
              <a:rPr kumimoji="0" lang="zh-CN" altLang="en-US" sz="1400"/>
              <a:pPr eaLnBrk="1" hangingPunct="1"/>
              <a:t>2016年11月18日星期五</a:t>
            </a:fld>
            <a:endParaRPr kumimoji="0" lang="en-US" altLang="zh-CN" sz="1400"/>
          </a:p>
        </p:txBody>
      </p:sp>
      <p:sp>
        <p:nvSpPr>
          <p:cNvPr id="3584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5844"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3200" smtClean="0">
              <a:latin typeface="Times New Roman" pitchFamily="18" charset="0"/>
            </a:endParaRPr>
          </a:p>
        </p:txBody>
      </p:sp>
      <p:sp>
        <p:nvSpPr>
          <p:cNvPr id="172035" name="Rectangle 3"/>
          <p:cNvSpPr>
            <a:spLocks noGrp="1" noChangeArrowheads="1"/>
          </p:cNvSpPr>
          <p:nvPr>
            <p:ph type="body" idx="1"/>
          </p:nvPr>
        </p:nvSpPr>
        <p:spPr>
          <a:xfrm>
            <a:off x="288925" y="779463"/>
            <a:ext cx="8321675" cy="5621337"/>
          </a:xfrm>
        </p:spPr>
        <p:txBody>
          <a:bodyPr/>
          <a:lstStyle/>
          <a:p>
            <a:pPr eaLnBrk="1" hangingPunct="1">
              <a:lnSpc>
                <a:spcPct val="90000"/>
              </a:lnSpc>
              <a:buFontTx/>
              <a:buNone/>
            </a:pPr>
            <a:r>
              <a:rPr lang="en-US" altLang="zh-CN" b="1" dirty="0" smtClean="0">
                <a:latin typeface="Times New Roman" pitchFamily="18" charset="0"/>
              </a:rPr>
              <a:t>2.</a:t>
            </a:r>
            <a:r>
              <a:rPr lang="zh-CN" altLang="en-US" b="1" dirty="0" smtClean="0">
                <a:latin typeface="Times New Roman" pitchFamily="18" charset="0"/>
              </a:rPr>
              <a:t>存储逻辑型</a:t>
            </a:r>
          </a:p>
          <a:p>
            <a:pPr eaLnBrk="1" hangingPunct="1">
              <a:lnSpc>
                <a:spcPct val="90000"/>
              </a:lnSpc>
              <a:buFontTx/>
              <a:buNone/>
            </a:pPr>
            <a:r>
              <a:rPr lang="zh-CN" altLang="en-US" b="1" dirty="0" smtClean="0">
                <a:latin typeface="Times New Roman" pitchFamily="18" charset="0"/>
              </a:rPr>
              <a:t>            这种控制器称为</a:t>
            </a:r>
            <a:r>
              <a:rPr lang="zh-CN" altLang="en-US" b="1" dirty="0" smtClean="0">
                <a:solidFill>
                  <a:srgbClr val="EA0021"/>
                </a:solidFill>
                <a:latin typeface="Times New Roman" pitchFamily="18" charset="0"/>
              </a:rPr>
              <a:t>微程序控制器</a:t>
            </a:r>
            <a:r>
              <a:rPr lang="zh-CN" altLang="en-US" b="1" dirty="0" smtClean="0">
                <a:latin typeface="Times New Roman" pitchFamily="18" charset="0"/>
              </a:rPr>
              <a:t>，它是采用存储逻辑来实现的，</a:t>
            </a:r>
            <a:r>
              <a:rPr lang="zh-CN" altLang="en-US" b="1" dirty="0" smtClean="0">
                <a:solidFill>
                  <a:srgbClr val="FF0000"/>
                </a:solidFill>
                <a:latin typeface="Times New Roman" pitchFamily="18" charset="0"/>
              </a:rPr>
              <a:t>也就是把微操作信号代码化</a:t>
            </a:r>
            <a:r>
              <a:rPr lang="zh-CN" altLang="en-US" b="1" dirty="0" smtClean="0">
                <a:latin typeface="Times New Roman" pitchFamily="18" charset="0"/>
              </a:rPr>
              <a:t>，使每条机器指令转化成为一段微程序并存入一个专门的存储器（控制存储器）中，微操作控制信号由微指令产生。</a:t>
            </a:r>
          </a:p>
          <a:p>
            <a:pPr eaLnBrk="1" hangingPunct="1">
              <a:lnSpc>
                <a:spcPct val="90000"/>
              </a:lnSpc>
              <a:buFontTx/>
              <a:buNone/>
            </a:pPr>
            <a:r>
              <a:rPr lang="zh-CN" altLang="en-US" b="1" dirty="0" smtClean="0">
                <a:latin typeface="Times New Roman" pitchFamily="18" charset="0"/>
              </a:rPr>
              <a:t>            微程序控制器的设计思想和组合逻辑设计思想截然不同。</a:t>
            </a:r>
            <a:r>
              <a:rPr lang="zh-CN" altLang="en-US" b="1" dirty="0" smtClean="0">
                <a:solidFill>
                  <a:srgbClr val="FF0000"/>
                </a:solidFill>
                <a:latin typeface="Times New Roman" pitchFamily="18" charset="0"/>
              </a:rPr>
              <a:t>它具有设计规整、调试、维修以及更改、扩充指令方便的优点</a:t>
            </a:r>
            <a:r>
              <a:rPr lang="zh-CN" altLang="en-US" b="1" dirty="0" smtClean="0">
                <a:latin typeface="Times New Roman" pitchFamily="18" charset="0"/>
              </a:rPr>
              <a:t>，易于实现自动化设计，已成为当前控制器的主流。</a:t>
            </a:r>
            <a:r>
              <a:rPr lang="zh-CN" altLang="en-US" b="1" dirty="0" smtClean="0">
                <a:solidFill>
                  <a:srgbClr val="EA0021"/>
                </a:solidFill>
                <a:latin typeface="Times New Roman" pitchFamily="18" charset="0"/>
              </a:rPr>
              <a:t>但是，由于它增加了一级控制存储器，所以指令执行速度比组合逻辑控制器慢。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D1BAF4F-465A-4F02-A7BC-387772E22316}" type="datetime3">
              <a:rPr kumimoji="0" lang="zh-CN" altLang="en-US" sz="1400"/>
              <a:pPr eaLnBrk="1" hangingPunct="1"/>
              <a:t>2016年11月18日星期五</a:t>
            </a:fld>
            <a:endParaRPr kumimoji="0" lang="en-US" altLang="zh-CN" sz="1400"/>
          </a:p>
        </p:txBody>
      </p:sp>
      <p:sp>
        <p:nvSpPr>
          <p:cNvPr id="3686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6868" name="Rectangle 2"/>
          <p:cNvSpPr>
            <a:spLocks noGrp="1" noChangeArrowheads="1"/>
          </p:cNvSpPr>
          <p:nvPr>
            <p:ph type="title"/>
          </p:nvPr>
        </p:nvSpPr>
        <p:spPr/>
        <p:txBody>
          <a:bodyPr/>
          <a:lstStyle/>
          <a:p>
            <a:pPr eaLnBrk="1" hangingPunct="1"/>
            <a:r>
              <a:rPr lang="en-US" altLang="zh-CN" sz="2400" smtClean="0">
                <a:latin typeface="Times New Roman" pitchFamily="18" charset="0"/>
              </a:rPr>
              <a:t>6.2 </a:t>
            </a:r>
            <a:r>
              <a:rPr lang="zh-CN" altLang="en-US" sz="2400" smtClean="0">
                <a:latin typeface="Times New Roman" pitchFamily="18" charset="0"/>
              </a:rPr>
              <a:t>控制器的组成和实现方法</a:t>
            </a:r>
            <a:endParaRPr lang="zh-CN" altLang="en-US" sz="2400" smtClean="0">
              <a:latin typeface="宋体" pitchFamily="2" charset="-122"/>
            </a:endParaRPr>
          </a:p>
        </p:txBody>
      </p:sp>
      <p:sp>
        <p:nvSpPr>
          <p:cNvPr id="173059" name="Rectangle 3"/>
          <p:cNvSpPr>
            <a:spLocks noGrp="1" noChangeArrowheads="1"/>
          </p:cNvSpPr>
          <p:nvPr>
            <p:ph type="body" idx="1"/>
          </p:nvPr>
        </p:nvSpPr>
        <p:spPr>
          <a:xfrm>
            <a:off x="269875" y="914400"/>
            <a:ext cx="8264525" cy="5122863"/>
          </a:xfrm>
        </p:spPr>
        <p:txBody>
          <a:bodyPr/>
          <a:lstStyle/>
          <a:p>
            <a:pPr eaLnBrk="1" hangingPunct="1">
              <a:buFontTx/>
              <a:buNone/>
            </a:pPr>
            <a:r>
              <a:rPr lang="en-US" altLang="zh-CN" b="1" smtClean="0">
                <a:latin typeface="Times New Roman" pitchFamily="18" charset="0"/>
              </a:rPr>
              <a:t>3.</a:t>
            </a:r>
            <a:r>
              <a:rPr lang="zh-CN" altLang="en-US" b="1" smtClean="0">
                <a:latin typeface="Times New Roman" pitchFamily="18" charset="0"/>
              </a:rPr>
              <a:t>组合逻辑和存储逻辑结合型</a:t>
            </a:r>
          </a:p>
          <a:p>
            <a:pPr eaLnBrk="1" hangingPunct="1">
              <a:buFontTx/>
              <a:buNone/>
            </a:pPr>
            <a:r>
              <a:rPr lang="zh-CN" altLang="en-US" b="1" smtClean="0">
                <a:latin typeface="Times New Roman" pitchFamily="18" charset="0"/>
              </a:rPr>
              <a:t>            这种控制器称为</a:t>
            </a:r>
            <a:r>
              <a:rPr lang="en-US" altLang="zh-CN" b="1" smtClean="0">
                <a:latin typeface="Times New Roman" pitchFamily="18" charset="0"/>
              </a:rPr>
              <a:t>PLA</a:t>
            </a:r>
            <a:r>
              <a:rPr lang="zh-CN" altLang="en-US" b="1" smtClean="0">
                <a:latin typeface="Times New Roman" pitchFamily="18" charset="0"/>
              </a:rPr>
              <a:t>控制器，它是组合逻辑技术和存储逻辑技术结合的产物，它克服了两者的缺点，是一种较有前途的方法。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19EA479-E968-4C7E-B3E0-861217633DD5}" type="datetime3">
              <a:rPr kumimoji="0" lang="zh-CN" altLang="en-US" sz="1400"/>
              <a:pPr eaLnBrk="1" hangingPunct="1"/>
              <a:t>2016年11月18日星期五</a:t>
            </a:fld>
            <a:endParaRPr kumimoji="0" lang="en-US" altLang="zh-CN" sz="1400"/>
          </a:p>
        </p:txBody>
      </p:sp>
      <p:sp>
        <p:nvSpPr>
          <p:cNvPr id="3789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7892" name="Rectangle 2"/>
          <p:cNvSpPr>
            <a:spLocks noGrp="1" noChangeArrowheads="1"/>
          </p:cNvSpPr>
          <p:nvPr>
            <p:ph type="title"/>
          </p:nvPr>
        </p:nvSpPr>
        <p:spPr/>
        <p:txBody>
          <a:bodyPr/>
          <a:lstStyle/>
          <a:p>
            <a:pPr eaLnBrk="1" hangingPunct="1"/>
            <a:r>
              <a:rPr lang="en-US" altLang="zh-CN" sz="2400" smtClean="0">
                <a:latin typeface="Times New Roman" pitchFamily="18" charset="0"/>
              </a:rPr>
              <a:t>6.3 </a:t>
            </a:r>
            <a:r>
              <a:rPr lang="zh-CN" altLang="en-US" sz="2400" smtClean="0">
                <a:latin typeface="宋体" pitchFamily="2" charset="-122"/>
              </a:rPr>
              <a:t>时序系统与控制方式</a:t>
            </a:r>
          </a:p>
        </p:txBody>
      </p:sp>
      <p:sp>
        <p:nvSpPr>
          <p:cNvPr id="174083" name="Rectangle 3"/>
          <p:cNvSpPr>
            <a:spLocks noGrp="1" noChangeArrowheads="1"/>
          </p:cNvSpPr>
          <p:nvPr>
            <p:ph type="body" idx="1"/>
          </p:nvPr>
        </p:nvSpPr>
        <p:spPr>
          <a:xfrm>
            <a:off x="288925" y="855663"/>
            <a:ext cx="8245475" cy="5392737"/>
          </a:xfrm>
        </p:spPr>
        <p:txBody>
          <a:bodyPr/>
          <a:lstStyle/>
          <a:p>
            <a:pPr algn="just" eaLnBrk="1" hangingPunct="1">
              <a:lnSpc>
                <a:spcPct val="90000"/>
              </a:lnSpc>
              <a:buFontTx/>
              <a:buNone/>
            </a:pPr>
            <a:r>
              <a:rPr lang="en-US" altLang="zh-CN" b="1" dirty="0" smtClean="0">
                <a:latin typeface="Times New Roman" pitchFamily="18" charset="0"/>
              </a:rPr>
              <a:t>            </a:t>
            </a:r>
            <a:r>
              <a:rPr lang="zh-CN" altLang="en-US" b="1" dirty="0" smtClean="0">
                <a:latin typeface="Times New Roman" pitchFamily="18" charset="0"/>
              </a:rPr>
              <a:t>时序系统是控制器的心脏，其功能是为指令的执行提供各种定时信号。</a:t>
            </a:r>
          </a:p>
          <a:p>
            <a:pPr eaLnBrk="1" hangingPunct="1">
              <a:lnSpc>
                <a:spcPct val="90000"/>
              </a:lnSpc>
              <a:buFontTx/>
              <a:buNone/>
            </a:pPr>
            <a:r>
              <a:rPr lang="en-US" altLang="zh-CN" b="1" dirty="0" smtClean="0">
                <a:solidFill>
                  <a:srgbClr val="990000"/>
                </a:solidFill>
                <a:latin typeface="Times New Roman" pitchFamily="18" charset="0"/>
              </a:rPr>
              <a:t>6.3.1 </a:t>
            </a:r>
            <a:r>
              <a:rPr lang="zh-CN" altLang="en-US" b="1" dirty="0" smtClean="0">
                <a:solidFill>
                  <a:srgbClr val="990000"/>
                </a:solidFill>
                <a:latin typeface="Times New Roman" pitchFamily="18" charset="0"/>
              </a:rPr>
              <a:t>时序系统</a:t>
            </a:r>
          </a:p>
          <a:p>
            <a:pPr algn="just" eaLnBrk="1" hangingPunct="1">
              <a:lnSpc>
                <a:spcPct val="90000"/>
              </a:lnSpc>
              <a:buFontTx/>
              <a:buNone/>
            </a:pPr>
            <a:r>
              <a:rPr lang="en-US" altLang="zh-CN" b="1" dirty="0" smtClean="0">
                <a:latin typeface="Times New Roman" pitchFamily="18" charset="0"/>
              </a:rPr>
              <a:t>1.</a:t>
            </a:r>
            <a:r>
              <a:rPr lang="zh-CN" altLang="en-US" b="1" dirty="0" smtClean="0">
                <a:latin typeface="Times New Roman" pitchFamily="18" charset="0"/>
              </a:rPr>
              <a:t>指令周期和机器周期</a:t>
            </a:r>
          </a:p>
          <a:p>
            <a:pPr algn="just" eaLnBrk="1" hangingPunct="1">
              <a:lnSpc>
                <a:spcPct val="90000"/>
              </a:lnSpc>
              <a:buFontTx/>
              <a:buNone/>
            </a:pPr>
            <a:r>
              <a:rPr lang="zh-CN" altLang="en-US" b="1" dirty="0" smtClean="0">
                <a:latin typeface="Times New Roman" pitchFamily="18" charset="0"/>
              </a:rPr>
              <a:t>            </a:t>
            </a:r>
            <a:r>
              <a:rPr lang="zh-CN" altLang="en-US" b="1" dirty="0" smtClean="0">
                <a:solidFill>
                  <a:srgbClr val="FF0000"/>
                </a:solidFill>
                <a:latin typeface="Times New Roman" pitchFamily="18" charset="0"/>
              </a:rPr>
              <a:t>指令周期是指取指令、分析指令到执行完该指令所需的全部时间</a:t>
            </a:r>
            <a:r>
              <a:rPr lang="zh-CN" altLang="en-US" b="1" dirty="0" smtClean="0">
                <a:latin typeface="Times New Roman" pitchFamily="18" charset="0"/>
              </a:rPr>
              <a:t>。由于各种指令的操作功能不同，有的简单，有的复杂，因此各种指令的指令周期不尽相同。</a:t>
            </a:r>
          </a:p>
          <a:p>
            <a:pPr algn="just" eaLnBrk="1" hangingPunct="1">
              <a:lnSpc>
                <a:spcPct val="90000"/>
              </a:lnSpc>
              <a:buFontTx/>
              <a:buNone/>
            </a:pPr>
            <a:r>
              <a:rPr lang="zh-CN" altLang="en-US" b="1" dirty="0" smtClean="0">
                <a:latin typeface="Times New Roman" pitchFamily="18" charset="0"/>
              </a:rPr>
              <a:t>            </a:t>
            </a:r>
            <a:r>
              <a:rPr lang="zh-CN" altLang="en-US" b="1" dirty="0" smtClean="0">
                <a:solidFill>
                  <a:srgbClr val="FF0000"/>
                </a:solidFill>
                <a:latin typeface="Times New Roman" pitchFamily="18" charset="0"/>
              </a:rPr>
              <a:t>机器周期通常又称</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周期</a:t>
            </a:r>
            <a:r>
              <a:rPr lang="zh-CN" altLang="en-US" b="1" dirty="0" smtClean="0">
                <a:latin typeface="Times New Roman" pitchFamily="18" charset="0"/>
              </a:rPr>
              <a:t>，通常把一条指令划分为若干个机器周期，每个机器周期完成一个基本操作。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E0F4C2B-C131-47BA-985B-470CB622FC7D}" type="datetime3">
              <a:rPr kumimoji="0" lang="zh-CN" altLang="en-US" sz="1400"/>
              <a:pPr eaLnBrk="1" hangingPunct="1"/>
              <a:t>2016年11月18日星期五</a:t>
            </a:fld>
            <a:endParaRPr kumimoji="0" lang="en-US" altLang="zh-CN" sz="1400"/>
          </a:p>
        </p:txBody>
      </p:sp>
      <p:sp>
        <p:nvSpPr>
          <p:cNvPr id="3891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891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75107" name="Rectangle 3"/>
          <p:cNvSpPr>
            <a:spLocks noGrp="1" noChangeArrowheads="1"/>
          </p:cNvSpPr>
          <p:nvPr>
            <p:ph type="body" idx="1"/>
          </p:nvPr>
        </p:nvSpPr>
        <p:spPr>
          <a:xfrm>
            <a:off x="288925" y="874713"/>
            <a:ext cx="8245475" cy="5983287"/>
          </a:xfrm>
        </p:spPr>
        <p:txBody>
          <a:bodyPr/>
          <a:lstStyle/>
          <a:p>
            <a:pPr algn="just" eaLnBrk="1" hangingPunct="1">
              <a:buFontTx/>
              <a:buNone/>
            </a:pPr>
            <a:r>
              <a:rPr lang="en-US" altLang="zh-CN" b="1" smtClean="0">
                <a:latin typeface="Times New Roman" pitchFamily="18" charset="0"/>
              </a:rPr>
              <a:t>            </a:t>
            </a:r>
            <a:r>
              <a:rPr lang="zh-CN" altLang="en-US" b="1" smtClean="0">
                <a:solidFill>
                  <a:srgbClr val="FF0000"/>
                </a:solidFill>
                <a:latin typeface="Times New Roman" pitchFamily="18" charset="0"/>
              </a:rPr>
              <a:t>指令周期＝</a:t>
            </a:r>
            <a:r>
              <a:rPr lang="en-US" altLang="zh-CN" b="1" smtClean="0">
                <a:solidFill>
                  <a:srgbClr val="FF0000"/>
                </a:solidFill>
                <a:latin typeface="Times New Roman" pitchFamily="18" charset="0"/>
              </a:rPr>
              <a:t>i×</a:t>
            </a:r>
            <a:r>
              <a:rPr lang="zh-CN" altLang="en-US" b="1" smtClean="0">
                <a:solidFill>
                  <a:srgbClr val="FF0000"/>
                </a:solidFill>
                <a:latin typeface="Times New Roman" pitchFamily="18" charset="0"/>
              </a:rPr>
              <a:t>机器周期</a:t>
            </a:r>
          </a:p>
          <a:p>
            <a:pPr algn="just" eaLnBrk="1" hangingPunct="1">
              <a:lnSpc>
                <a:spcPct val="80000"/>
              </a:lnSpc>
              <a:buFontTx/>
              <a:buNone/>
            </a:pPr>
            <a:r>
              <a:rPr lang="zh-CN" altLang="en-US" b="1" smtClean="0">
                <a:latin typeface="Times New Roman" pitchFamily="18" charset="0"/>
              </a:rPr>
              <a:t>            通常，每个机器周期都有一个与之对应的周期状态触发器。机器运行在不同的机器周期，其对应的周期状态触发器被置“</a:t>
            </a:r>
            <a:r>
              <a:rPr lang="en-US" altLang="zh-CN" b="1" smtClean="0">
                <a:latin typeface="Times New Roman" pitchFamily="18" charset="0"/>
              </a:rPr>
              <a:t>1”</a:t>
            </a:r>
            <a:r>
              <a:rPr lang="zh-CN" altLang="en-US" b="1" smtClean="0">
                <a:latin typeface="Times New Roman" pitchFamily="18" charset="0"/>
              </a:rPr>
              <a:t>，显然，在机器运行的任何时刻只能建立一个周期状态，因此，</a:t>
            </a:r>
            <a:r>
              <a:rPr lang="zh-CN" altLang="en-US" b="1" smtClean="0">
                <a:solidFill>
                  <a:srgbClr val="FF3300"/>
                </a:solidFill>
                <a:latin typeface="Times New Roman" pitchFamily="18" charset="0"/>
              </a:rPr>
              <a:t>有一个且仅有一个触发器被置“</a:t>
            </a:r>
            <a:r>
              <a:rPr lang="en-US" altLang="zh-CN" b="1" smtClean="0">
                <a:solidFill>
                  <a:srgbClr val="FF3300"/>
                </a:solidFill>
                <a:latin typeface="Times New Roman" pitchFamily="18" charset="0"/>
              </a:rPr>
              <a:t>1”</a:t>
            </a:r>
            <a:r>
              <a:rPr lang="en-US" altLang="zh-CN" b="1" smtClean="0">
                <a:latin typeface="Times New Roman" pitchFamily="18" charset="0"/>
              </a:rPr>
              <a:t> </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808AD0C-F7D8-4C93-9890-42595A8F8A96}" type="datetime3">
              <a:rPr kumimoji="0" lang="zh-CN" altLang="en-US" sz="1400"/>
              <a:pPr eaLnBrk="1" hangingPunct="1"/>
              <a:t>2016年11月18日星期五</a:t>
            </a:fld>
            <a:endParaRPr kumimoji="0" lang="en-US" altLang="zh-CN" sz="1400"/>
          </a:p>
        </p:txBody>
      </p:sp>
      <p:sp>
        <p:nvSpPr>
          <p:cNvPr id="3993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3994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66243" name="Rectangle 3"/>
          <p:cNvSpPr>
            <a:spLocks noGrp="1" noChangeArrowheads="1"/>
          </p:cNvSpPr>
          <p:nvPr>
            <p:ph type="body" idx="1"/>
          </p:nvPr>
        </p:nvSpPr>
        <p:spPr>
          <a:xfrm>
            <a:off x="288925" y="874713"/>
            <a:ext cx="8245475" cy="5983287"/>
          </a:xfrm>
        </p:spPr>
        <p:txBody>
          <a:bodyPr/>
          <a:lstStyle/>
          <a:p>
            <a:pPr algn="just" eaLnBrk="1" hangingPunct="1">
              <a:buFontTx/>
              <a:buNone/>
            </a:pPr>
            <a:r>
              <a:rPr lang="en-US" altLang="zh-CN" b="1" dirty="0" smtClean="0">
                <a:latin typeface="Times New Roman" pitchFamily="18" charset="0"/>
              </a:rPr>
              <a:t>2.</a:t>
            </a:r>
            <a:r>
              <a:rPr lang="zh-CN" altLang="en-US" b="1" dirty="0" smtClean="0">
                <a:latin typeface="Times New Roman" pitchFamily="18" charset="0"/>
              </a:rPr>
              <a:t>节拍</a:t>
            </a:r>
          </a:p>
          <a:p>
            <a:pPr algn="just" eaLnBrk="1" hangingPunct="1">
              <a:lnSpc>
                <a:spcPct val="90000"/>
              </a:lnSpc>
              <a:buFontTx/>
              <a:buNone/>
            </a:pPr>
            <a:r>
              <a:rPr lang="zh-CN" altLang="en-US" b="1" dirty="0" smtClean="0">
                <a:latin typeface="Times New Roman" pitchFamily="18" charset="0"/>
              </a:rPr>
              <a:t>            在一个机器周期内，</a:t>
            </a:r>
            <a:r>
              <a:rPr lang="zh-CN" altLang="en-US" b="1" dirty="0" smtClean="0">
                <a:solidFill>
                  <a:srgbClr val="FF0000"/>
                </a:solidFill>
                <a:latin typeface="Times New Roman" pitchFamily="18" charset="0"/>
              </a:rPr>
              <a:t>要完成若干个微操作。这些微操作有的可以同时执行，有的需要按先后次序串行执行。</a:t>
            </a:r>
            <a:r>
              <a:rPr lang="zh-CN" altLang="en-US" b="1" dirty="0" smtClean="0">
                <a:latin typeface="Times New Roman" pitchFamily="18" charset="0"/>
              </a:rPr>
              <a:t>因而需要把一个机器周期分为若干个相等的时间段，每一个时间段对应一个电位信号，称为节拍电位信号。</a:t>
            </a:r>
          </a:p>
          <a:p>
            <a:pPr algn="just" eaLnBrk="1" hangingPunct="1">
              <a:buFontTx/>
              <a:buNone/>
            </a:pPr>
            <a:r>
              <a:rPr lang="zh-CN" altLang="en-US" b="1" dirty="0" smtClean="0">
                <a:latin typeface="Times New Roman" pitchFamily="18" charset="0"/>
              </a:rPr>
              <a:t>            节拍的宽度取决于</a:t>
            </a:r>
            <a:r>
              <a:rPr lang="en-US" altLang="zh-CN" b="1" dirty="0" smtClean="0">
                <a:latin typeface="Times New Roman" pitchFamily="18" charset="0"/>
              </a:rPr>
              <a:t>CPU</a:t>
            </a:r>
            <a:r>
              <a:rPr lang="zh-CN" altLang="en-US" b="1" dirty="0" smtClean="0">
                <a:latin typeface="Times New Roman" pitchFamily="18" charset="0"/>
              </a:rPr>
              <a:t>完成一次基本操作的时间。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918876F-BECE-4944-87CC-EA9E0F687AB8}" type="datetime3">
              <a:rPr kumimoji="0" lang="zh-CN" altLang="en-US" sz="1400"/>
              <a:pPr eaLnBrk="1" hangingPunct="1"/>
              <a:t>2016年11月18日星期五</a:t>
            </a:fld>
            <a:endParaRPr kumimoji="0" lang="en-US" altLang="zh-CN" sz="1400"/>
          </a:p>
        </p:txBody>
      </p:sp>
      <p:sp>
        <p:nvSpPr>
          <p:cNvPr id="4096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096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p>
        </p:txBody>
      </p:sp>
      <p:sp>
        <p:nvSpPr>
          <p:cNvPr id="176131" name="Rectangle 3"/>
          <p:cNvSpPr>
            <a:spLocks noGrp="1" noChangeArrowheads="1"/>
          </p:cNvSpPr>
          <p:nvPr>
            <p:ph type="body" idx="1"/>
          </p:nvPr>
        </p:nvSpPr>
        <p:spPr>
          <a:xfrm>
            <a:off x="250825" y="762000"/>
            <a:ext cx="8359775" cy="5945188"/>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由于不同的机器周期内需要完成的微操作内容和个数是不同的，因此，不同机器周期内所需要的节拍数也不相同。节拍的选取一般有以下几种方法：</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统一节拍法</a:t>
            </a:r>
          </a:p>
          <a:p>
            <a:pPr algn="just" eaLnBrk="1" hangingPunct="1">
              <a:buFontTx/>
              <a:buNone/>
            </a:pPr>
            <a:r>
              <a:rPr lang="zh-CN" altLang="en-US" b="1" smtClean="0">
                <a:latin typeface="Times New Roman" pitchFamily="18" charset="0"/>
              </a:rPr>
              <a:t>            以最复杂的机器周期为准定出节拍数，每一节拍时间的长短也以最繁的微操作作为标准。这种方法采用统一的、具有相等时间间隔和相同数目的节拍，使得所有的机器周期长度都是相等的，因此称为</a:t>
            </a:r>
            <a:r>
              <a:rPr lang="zh-CN" altLang="en-US" b="1" smtClean="0">
                <a:solidFill>
                  <a:srgbClr val="FF3300"/>
                </a:solidFill>
                <a:latin typeface="Times New Roman" pitchFamily="18" charset="0"/>
              </a:rPr>
              <a:t>定长</a:t>
            </a:r>
            <a:r>
              <a:rPr lang="en-US" altLang="zh-CN" b="1" smtClean="0">
                <a:solidFill>
                  <a:srgbClr val="FF3300"/>
                </a:solidFill>
                <a:latin typeface="Times New Roman" pitchFamily="18" charset="0"/>
              </a:rPr>
              <a:t>CPU</a:t>
            </a:r>
            <a:r>
              <a:rPr lang="zh-CN" altLang="en-US" b="1" smtClean="0">
                <a:solidFill>
                  <a:srgbClr val="FF3300"/>
                </a:solidFill>
                <a:latin typeface="Times New Roman" pitchFamily="18" charset="0"/>
              </a:rPr>
              <a:t>周期</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6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6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61A6789-5FBA-4C56-87BC-F9D3582D5300}" type="datetime3">
              <a:rPr kumimoji="0" lang="zh-CN" altLang="en-US" sz="1400"/>
              <a:pPr eaLnBrk="1" hangingPunct="1"/>
              <a:t>2016年11月18日星期五</a:t>
            </a:fld>
            <a:endParaRPr kumimoji="0" lang="en-US" altLang="zh-CN" sz="1400"/>
          </a:p>
        </p:txBody>
      </p:sp>
      <p:sp>
        <p:nvSpPr>
          <p:cNvPr id="614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148"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600" smtClean="0">
              <a:latin typeface="Times New Roman" pitchFamily="18" charset="0"/>
            </a:endParaRPr>
          </a:p>
        </p:txBody>
      </p:sp>
      <p:sp>
        <p:nvSpPr>
          <p:cNvPr id="160771" name="Rectangle 3"/>
          <p:cNvSpPr>
            <a:spLocks noGrp="1" noChangeArrowheads="1"/>
          </p:cNvSpPr>
          <p:nvPr>
            <p:ph type="body" idx="1"/>
          </p:nvPr>
        </p:nvSpPr>
        <p:spPr>
          <a:xfrm>
            <a:off x="269875" y="912813"/>
            <a:ext cx="8264525" cy="5238750"/>
          </a:xfrm>
        </p:spPr>
        <p:txBody>
          <a:bodyPr/>
          <a:lstStyle/>
          <a:p>
            <a:pPr eaLnBrk="1" hangingPunct="1">
              <a:lnSpc>
                <a:spcPct val="110000"/>
              </a:lnSpc>
              <a:buFontTx/>
              <a:buNone/>
            </a:pPr>
            <a:r>
              <a:rPr lang="en-US" altLang="zh-CN" b="1" smtClean="0">
                <a:latin typeface="Times New Roman" pitchFamily="18" charset="0"/>
              </a:rPr>
              <a:t>            </a:t>
            </a:r>
            <a:r>
              <a:rPr lang="zh-CN" altLang="en-US" b="1" smtClean="0">
                <a:latin typeface="Times New Roman" pitchFamily="18" charset="0"/>
              </a:rPr>
              <a:t>从程序运行的角度来看，</a:t>
            </a:r>
            <a:r>
              <a:rPr lang="zh-CN" altLang="en-US" b="1" smtClean="0">
                <a:solidFill>
                  <a:schemeClr val="tx2"/>
                </a:solidFill>
                <a:latin typeface="Times New Roman" pitchFamily="18" charset="0"/>
              </a:rPr>
              <a:t>控制器</a:t>
            </a:r>
            <a:r>
              <a:rPr lang="zh-CN" altLang="en-US" b="1" smtClean="0">
                <a:solidFill>
                  <a:srgbClr val="FF3300"/>
                </a:solidFill>
                <a:latin typeface="Times New Roman" pitchFamily="18" charset="0"/>
              </a:rPr>
              <a:t>的基本功能是对</a:t>
            </a:r>
            <a:r>
              <a:rPr lang="zh-CN" altLang="en-US" b="1" smtClean="0">
                <a:solidFill>
                  <a:schemeClr val="tx2"/>
                </a:solidFill>
                <a:latin typeface="Times New Roman" pitchFamily="18" charset="0"/>
              </a:rPr>
              <a:t>指令流</a:t>
            </a:r>
            <a:r>
              <a:rPr lang="zh-CN" altLang="en-US" b="1" smtClean="0">
                <a:solidFill>
                  <a:srgbClr val="FF3300"/>
                </a:solidFill>
                <a:latin typeface="Times New Roman" pitchFamily="18" charset="0"/>
              </a:rPr>
              <a:t>和</a:t>
            </a:r>
            <a:r>
              <a:rPr lang="zh-CN" altLang="en-US" b="1" smtClean="0">
                <a:solidFill>
                  <a:schemeClr val="tx2"/>
                </a:solidFill>
                <a:latin typeface="Times New Roman" pitchFamily="18" charset="0"/>
              </a:rPr>
              <a:t>数据流</a:t>
            </a:r>
            <a:r>
              <a:rPr lang="zh-CN" altLang="en-US" b="1" smtClean="0">
                <a:solidFill>
                  <a:srgbClr val="FF3300"/>
                </a:solidFill>
                <a:latin typeface="Times New Roman" pitchFamily="18" charset="0"/>
              </a:rPr>
              <a:t>在</a:t>
            </a:r>
            <a:r>
              <a:rPr lang="zh-CN" altLang="en-US" b="1" smtClean="0">
                <a:solidFill>
                  <a:schemeClr val="tx2"/>
                </a:solidFill>
                <a:latin typeface="Times New Roman" pitchFamily="18" charset="0"/>
              </a:rPr>
              <a:t>时间</a:t>
            </a:r>
            <a:r>
              <a:rPr lang="zh-CN" altLang="en-US" b="1" smtClean="0">
                <a:solidFill>
                  <a:srgbClr val="FF3300"/>
                </a:solidFill>
                <a:latin typeface="Times New Roman" pitchFamily="18" charset="0"/>
              </a:rPr>
              <a:t>与</a:t>
            </a:r>
            <a:r>
              <a:rPr lang="zh-CN" altLang="en-US" b="1" smtClean="0">
                <a:solidFill>
                  <a:schemeClr val="tx2"/>
                </a:solidFill>
                <a:latin typeface="Times New Roman" pitchFamily="18" charset="0"/>
              </a:rPr>
              <a:t>空间</a:t>
            </a:r>
            <a:r>
              <a:rPr lang="zh-CN" altLang="en-US" b="1" smtClean="0">
                <a:solidFill>
                  <a:srgbClr val="FF3300"/>
                </a:solidFill>
                <a:latin typeface="Times New Roman" pitchFamily="18" charset="0"/>
              </a:rPr>
              <a:t>上实施正确的控制</a:t>
            </a:r>
            <a:r>
              <a:rPr lang="zh-CN" altLang="en-US" b="1" smtClean="0">
                <a:latin typeface="Times New Roman" pitchFamily="18" charset="0"/>
              </a:rPr>
              <a:t>。</a:t>
            </a:r>
          </a:p>
          <a:p>
            <a:pPr eaLnBrk="1" hangingPunct="1">
              <a:buFontTx/>
              <a:buNone/>
            </a:pPr>
            <a:r>
              <a:rPr lang="zh-CN" altLang="en-US" b="1" smtClean="0">
                <a:latin typeface="Times New Roman" pitchFamily="18" charset="0"/>
              </a:rPr>
              <a:t> 对指令流的控制：</a:t>
            </a:r>
          </a:p>
          <a:p>
            <a:pPr eaLnBrk="1" hangingPunct="1"/>
            <a:r>
              <a:rPr lang="zh-CN" altLang="en-US" b="1" smtClean="0">
                <a:latin typeface="Times New Roman" pitchFamily="18" charset="0"/>
              </a:rPr>
              <a:t>指令流出的控制</a:t>
            </a:r>
          </a:p>
          <a:p>
            <a:pPr eaLnBrk="1" hangingPunct="1"/>
            <a:r>
              <a:rPr lang="zh-CN" altLang="en-US" b="1" smtClean="0">
                <a:latin typeface="Times New Roman" pitchFamily="18" charset="0"/>
              </a:rPr>
              <a:t>指令分析与执行的控制 </a:t>
            </a:r>
          </a:p>
          <a:p>
            <a:pPr eaLnBrk="1" hangingPunct="1"/>
            <a:r>
              <a:rPr lang="zh-CN" altLang="en-US" b="1" smtClean="0">
                <a:latin typeface="Times New Roman" pitchFamily="18" charset="0"/>
              </a:rPr>
              <a:t>指令流向的控制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21509EA-B102-4E86-AC2F-21B40C111233}" type="datetime3">
              <a:rPr kumimoji="0" lang="zh-CN" altLang="en-US" sz="1400"/>
              <a:pPr eaLnBrk="1" hangingPunct="1"/>
              <a:t>2016年11月18日星期五</a:t>
            </a:fld>
            <a:endParaRPr kumimoji="0" lang="en-US" altLang="zh-CN" sz="1400"/>
          </a:p>
        </p:txBody>
      </p:sp>
      <p:sp>
        <p:nvSpPr>
          <p:cNvPr id="4198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198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p>
        </p:txBody>
      </p:sp>
      <p:sp>
        <p:nvSpPr>
          <p:cNvPr id="177155" name="Rectangle 3"/>
          <p:cNvSpPr>
            <a:spLocks noGrp="1" noChangeArrowheads="1"/>
          </p:cNvSpPr>
          <p:nvPr>
            <p:ph type="body" idx="1"/>
          </p:nvPr>
        </p:nvSpPr>
        <p:spPr>
          <a:xfrm>
            <a:off x="288925" y="893763"/>
            <a:ext cx="8169275" cy="5278437"/>
          </a:xfrm>
        </p:spPr>
        <p:txBody>
          <a:bodyPr/>
          <a:lstStyle/>
          <a:p>
            <a:pPr algn="just" eaLnBrk="1" hangingPunct="1">
              <a:buFontTx/>
              <a:buNone/>
            </a:pPr>
            <a:r>
              <a:rPr lang="en-US" altLang="zh-CN" b="1" smtClean="0">
                <a:latin typeface="Times New Roman" pitchFamily="18" charset="0"/>
              </a:rPr>
              <a:t>(2)</a:t>
            </a:r>
            <a:r>
              <a:rPr lang="zh-CN" altLang="en-US" b="1" smtClean="0">
                <a:latin typeface="Times New Roman" pitchFamily="18" charset="0"/>
              </a:rPr>
              <a:t>分散节拍法</a:t>
            </a:r>
          </a:p>
          <a:p>
            <a:pPr algn="just" eaLnBrk="1" hangingPunct="1">
              <a:buFontTx/>
              <a:buNone/>
            </a:pPr>
            <a:r>
              <a:rPr lang="zh-CN" altLang="en-US" b="1" smtClean="0">
                <a:latin typeface="Times New Roman" pitchFamily="18" charset="0"/>
              </a:rPr>
              <a:t>            按照机器周期的实际需要安排节拍数，需要多少节拍，就发出多少节拍，这样可以避免浪费，提高时间利用率。由于各机器周期长度不同，又称为</a:t>
            </a:r>
            <a:r>
              <a:rPr lang="zh-CN" altLang="en-US" b="1" smtClean="0">
                <a:solidFill>
                  <a:srgbClr val="FF3300"/>
                </a:solidFill>
                <a:latin typeface="Times New Roman" pitchFamily="18" charset="0"/>
              </a:rPr>
              <a:t>不定长</a:t>
            </a:r>
            <a:r>
              <a:rPr lang="en-US" altLang="zh-CN" b="1" smtClean="0">
                <a:solidFill>
                  <a:srgbClr val="FF3300"/>
                </a:solidFill>
                <a:latin typeface="Times New Roman" pitchFamily="18" charset="0"/>
              </a:rPr>
              <a:t>CPU</a:t>
            </a:r>
            <a:r>
              <a:rPr lang="zh-CN" altLang="en-US" b="1" smtClean="0">
                <a:solidFill>
                  <a:srgbClr val="FF3300"/>
                </a:solidFill>
                <a:latin typeface="Times New Roman" pitchFamily="18" charset="0"/>
              </a:rPr>
              <a:t>周期</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419E001-5C1B-4A0B-8D68-629F50482B7F}" type="datetime3">
              <a:rPr kumimoji="0" lang="zh-CN" altLang="en-US" sz="1400"/>
              <a:pPr eaLnBrk="1" hangingPunct="1"/>
              <a:t>2016年11月18日星期五</a:t>
            </a:fld>
            <a:endParaRPr kumimoji="0" lang="en-US" altLang="zh-CN" sz="1400"/>
          </a:p>
        </p:txBody>
      </p:sp>
      <p:sp>
        <p:nvSpPr>
          <p:cNvPr id="4301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301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p>
        </p:txBody>
      </p:sp>
      <p:sp>
        <p:nvSpPr>
          <p:cNvPr id="288771" name="Rectangle 3"/>
          <p:cNvSpPr>
            <a:spLocks noGrp="1" noChangeArrowheads="1"/>
          </p:cNvSpPr>
          <p:nvPr>
            <p:ph type="body" idx="1"/>
          </p:nvPr>
        </p:nvSpPr>
        <p:spPr>
          <a:xfrm>
            <a:off x="288925" y="893763"/>
            <a:ext cx="8169275" cy="5278437"/>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延长节拍法</a:t>
            </a:r>
          </a:p>
          <a:p>
            <a:pPr algn="just" eaLnBrk="1" hangingPunct="1">
              <a:buFontTx/>
              <a:buNone/>
            </a:pPr>
            <a:r>
              <a:rPr lang="zh-CN" altLang="en-US" b="1" smtClean="0">
                <a:latin typeface="Times New Roman" pitchFamily="18" charset="0"/>
              </a:rPr>
              <a:t>            在照顾多数机器周期要求的情况下，选取适当的节拍数，作为基本节拍，如果在某个机器周期内统一的节拍数无法完成该周期的全部微操作，则可以延长节拍。</a:t>
            </a:r>
          </a:p>
        </p:txBody>
      </p:sp>
      <p:grpSp>
        <p:nvGrpSpPr>
          <p:cNvPr id="288772" name="Group 4"/>
          <p:cNvGrpSpPr>
            <a:grpSpLocks/>
          </p:cNvGrpSpPr>
          <p:nvPr/>
        </p:nvGrpSpPr>
        <p:grpSpPr bwMode="auto">
          <a:xfrm>
            <a:off x="914400" y="3816350"/>
            <a:ext cx="914400" cy="457200"/>
            <a:chOff x="576" y="516"/>
            <a:chExt cx="576" cy="288"/>
          </a:xfrm>
        </p:grpSpPr>
        <p:sp>
          <p:nvSpPr>
            <p:cNvPr id="43048" name="Rectangle 5"/>
            <p:cNvSpPr>
              <a:spLocks noChangeArrowheads="1"/>
            </p:cNvSpPr>
            <p:nvPr/>
          </p:nvSpPr>
          <p:spPr bwMode="auto">
            <a:xfrm>
              <a:off x="576" y="552"/>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49" name="Text Box 6"/>
            <p:cNvSpPr txBox="1">
              <a:spLocks noChangeArrowheads="1"/>
            </p:cNvSpPr>
            <p:nvPr/>
          </p:nvSpPr>
          <p:spPr bwMode="auto">
            <a:xfrm>
              <a:off x="720" y="51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p>
          </p:txBody>
        </p:sp>
      </p:grpSp>
      <p:grpSp>
        <p:nvGrpSpPr>
          <p:cNvPr id="288775" name="Group 7"/>
          <p:cNvGrpSpPr>
            <a:grpSpLocks/>
          </p:cNvGrpSpPr>
          <p:nvPr/>
        </p:nvGrpSpPr>
        <p:grpSpPr bwMode="auto">
          <a:xfrm>
            <a:off x="1809750" y="3816350"/>
            <a:ext cx="914400" cy="457200"/>
            <a:chOff x="1140" y="516"/>
            <a:chExt cx="576" cy="288"/>
          </a:xfrm>
        </p:grpSpPr>
        <p:sp>
          <p:nvSpPr>
            <p:cNvPr id="43046" name="Rectangle 8"/>
            <p:cNvSpPr>
              <a:spLocks noChangeArrowheads="1"/>
            </p:cNvSpPr>
            <p:nvPr/>
          </p:nvSpPr>
          <p:spPr bwMode="auto">
            <a:xfrm>
              <a:off x="1140" y="552"/>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endParaRPr lang="zh-CN" altLang="zh-CN" sz="2400">
                <a:solidFill>
                  <a:srgbClr val="FF3300"/>
                </a:solidFill>
              </a:endParaRPr>
            </a:p>
          </p:txBody>
        </p:sp>
        <p:sp>
          <p:nvSpPr>
            <p:cNvPr id="43047" name="Text Box 9"/>
            <p:cNvSpPr txBox="1">
              <a:spLocks noChangeArrowheads="1"/>
            </p:cNvSpPr>
            <p:nvPr/>
          </p:nvSpPr>
          <p:spPr bwMode="auto">
            <a:xfrm>
              <a:off x="1248" y="51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p>
          </p:txBody>
        </p:sp>
      </p:grpSp>
      <p:grpSp>
        <p:nvGrpSpPr>
          <p:cNvPr id="288778" name="Group 10"/>
          <p:cNvGrpSpPr>
            <a:grpSpLocks/>
          </p:cNvGrpSpPr>
          <p:nvPr/>
        </p:nvGrpSpPr>
        <p:grpSpPr bwMode="auto">
          <a:xfrm>
            <a:off x="914400" y="4368800"/>
            <a:ext cx="914400" cy="457200"/>
            <a:chOff x="576" y="864"/>
            <a:chExt cx="576" cy="288"/>
          </a:xfrm>
        </p:grpSpPr>
        <p:sp>
          <p:nvSpPr>
            <p:cNvPr id="43044" name="Rectangle 11"/>
            <p:cNvSpPr>
              <a:spLocks noChangeArrowheads="1"/>
            </p:cNvSpPr>
            <p:nvPr/>
          </p:nvSpPr>
          <p:spPr bwMode="auto">
            <a:xfrm>
              <a:off x="576" y="912"/>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45" name="Text Box 12"/>
            <p:cNvSpPr txBox="1">
              <a:spLocks noChangeArrowheads="1"/>
            </p:cNvSpPr>
            <p:nvPr/>
          </p:nvSpPr>
          <p:spPr bwMode="auto">
            <a:xfrm>
              <a:off x="720" y="86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p>
          </p:txBody>
        </p:sp>
      </p:grpSp>
      <p:grpSp>
        <p:nvGrpSpPr>
          <p:cNvPr id="288781" name="Group 13"/>
          <p:cNvGrpSpPr>
            <a:grpSpLocks/>
          </p:cNvGrpSpPr>
          <p:nvPr/>
        </p:nvGrpSpPr>
        <p:grpSpPr bwMode="auto">
          <a:xfrm>
            <a:off x="933450" y="4940300"/>
            <a:ext cx="914400" cy="457200"/>
            <a:chOff x="588" y="1224"/>
            <a:chExt cx="576" cy="288"/>
          </a:xfrm>
        </p:grpSpPr>
        <p:sp>
          <p:nvSpPr>
            <p:cNvPr id="43042" name="Rectangle 14"/>
            <p:cNvSpPr>
              <a:spLocks noChangeArrowheads="1"/>
            </p:cNvSpPr>
            <p:nvPr/>
          </p:nvSpPr>
          <p:spPr bwMode="auto">
            <a:xfrm>
              <a:off x="588" y="1260"/>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43" name="Text Box 15"/>
            <p:cNvSpPr txBox="1">
              <a:spLocks noChangeArrowheads="1"/>
            </p:cNvSpPr>
            <p:nvPr/>
          </p:nvSpPr>
          <p:spPr bwMode="auto">
            <a:xfrm>
              <a:off x="732" y="12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p>
          </p:txBody>
        </p:sp>
      </p:grpSp>
      <p:grpSp>
        <p:nvGrpSpPr>
          <p:cNvPr id="288784" name="Group 16"/>
          <p:cNvGrpSpPr>
            <a:grpSpLocks/>
          </p:cNvGrpSpPr>
          <p:nvPr/>
        </p:nvGrpSpPr>
        <p:grpSpPr bwMode="auto">
          <a:xfrm>
            <a:off x="933450" y="5492750"/>
            <a:ext cx="914400" cy="457200"/>
            <a:chOff x="588" y="1572"/>
            <a:chExt cx="576" cy="288"/>
          </a:xfrm>
        </p:grpSpPr>
        <p:sp>
          <p:nvSpPr>
            <p:cNvPr id="43040" name="Rectangle 17"/>
            <p:cNvSpPr>
              <a:spLocks noChangeArrowheads="1"/>
            </p:cNvSpPr>
            <p:nvPr/>
          </p:nvSpPr>
          <p:spPr bwMode="auto">
            <a:xfrm>
              <a:off x="588" y="1608"/>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41" name="Text Box 18"/>
            <p:cNvSpPr txBox="1">
              <a:spLocks noChangeArrowheads="1"/>
            </p:cNvSpPr>
            <p:nvPr/>
          </p:nvSpPr>
          <p:spPr bwMode="auto">
            <a:xfrm>
              <a:off x="720" y="157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p>
          </p:txBody>
        </p:sp>
      </p:grpSp>
      <p:grpSp>
        <p:nvGrpSpPr>
          <p:cNvPr id="288787" name="Group 19"/>
          <p:cNvGrpSpPr>
            <a:grpSpLocks/>
          </p:cNvGrpSpPr>
          <p:nvPr/>
        </p:nvGrpSpPr>
        <p:grpSpPr bwMode="auto">
          <a:xfrm>
            <a:off x="1828800" y="4387850"/>
            <a:ext cx="914400" cy="457200"/>
            <a:chOff x="1152" y="876"/>
            <a:chExt cx="576" cy="288"/>
          </a:xfrm>
        </p:grpSpPr>
        <p:sp>
          <p:nvSpPr>
            <p:cNvPr id="43038" name="Rectangle 20"/>
            <p:cNvSpPr>
              <a:spLocks noChangeArrowheads="1"/>
            </p:cNvSpPr>
            <p:nvPr/>
          </p:nvSpPr>
          <p:spPr bwMode="auto">
            <a:xfrm>
              <a:off x="1152" y="912"/>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39" name="Text Box 21"/>
            <p:cNvSpPr txBox="1">
              <a:spLocks noChangeArrowheads="1"/>
            </p:cNvSpPr>
            <p:nvPr/>
          </p:nvSpPr>
          <p:spPr bwMode="auto">
            <a:xfrm>
              <a:off x="1260" y="87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r>
                <a:rPr lang="en-US" altLang="zh-CN" sz="2400" b="1"/>
                <a:t>’</a:t>
              </a:r>
            </a:p>
          </p:txBody>
        </p:sp>
      </p:grpSp>
      <p:grpSp>
        <p:nvGrpSpPr>
          <p:cNvPr id="288790" name="Group 22"/>
          <p:cNvGrpSpPr>
            <a:grpSpLocks/>
          </p:cNvGrpSpPr>
          <p:nvPr/>
        </p:nvGrpSpPr>
        <p:grpSpPr bwMode="auto">
          <a:xfrm>
            <a:off x="1847850" y="5454650"/>
            <a:ext cx="914400" cy="476250"/>
            <a:chOff x="1164" y="1548"/>
            <a:chExt cx="576" cy="300"/>
          </a:xfrm>
        </p:grpSpPr>
        <p:sp>
          <p:nvSpPr>
            <p:cNvPr id="43036" name="Rectangle 23"/>
            <p:cNvSpPr>
              <a:spLocks noChangeArrowheads="1"/>
            </p:cNvSpPr>
            <p:nvPr/>
          </p:nvSpPr>
          <p:spPr bwMode="auto">
            <a:xfrm>
              <a:off x="1164" y="1608"/>
              <a:ext cx="576"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37" name="Text Box 24"/>
            <p:cNvSpPr txBox="1">
              <a:spLocks noChangeArrowheads="1"/>
            </p:cNvSpPr>
            <p:nvPr/>
          </p:nvSpPr>
          <p:spPr bwMode="auto">
            <a:xfrm>
              <a:off x="1296" y="15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0</a:t>
              </a:r>
              <a:r>
                <a:rPr lang="en-US" altLang="zh-CN" sz="2400" b="1"/>
                <a:t>’</a:t>
              </a:r>
            </a:p>
          </p:txBody>
        </p:sp>
      </p:grpSp>
      <p:grpSp>
        <p:nvGrpSpPr>
          <p:cNvPr id="288793" name="Group 25"/>
          <p:cNvGrpSpPr>
            <a:grpSpLocks/>
          </p:cNvGrpSpPr>
          <p:nvPr/>
        </p:nvGrpSpPr>
        <p:grpSpPr bwMode="auto">
          <a:xfrm>
            <a:off x="2762250" y="4940300"/>
            <a:ext cx="914400" cy="457200"/>
            <a:chOff x="1740" y="1224"/>
            <a:chExt cx="576" cy="288"/>
          </a:xfrm>
        </p:grpSpPr>
        <p:sp>
          <p:nvSpPr>
            <p:cNvPr id="43034" name="Rectangle 26"/>
            <p:cNvSpPr>
              <a:spLocks noChangeArrowheads="1"/>
            </p:cNvSpPr>
            <p:nvPr/>
          </p:nvSpPr>
          <p:spPr bwMode="auto">
            <a:xfrm>
              <a:off x="1740" y="1260"/>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35" name="Text Box 27"/>
            <p:cNvSpPr txBox="1">
              <a:spLocks noChangeArrowheads="1"/>
            </p:cNvSpPr>
            <p:nvPr/>
          </p:nvSpPr>
          <p:spPr bwMode="auto">
            <a:xfrm>
              <a:off x="1872" y="122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r>
                <a:rPr lang="en-US" altLang="zh-CN" sz="2400" b="1"/>
                <a:t>’</a:t>
              </a:r>
            </a:p>
          </p:txBody>
        </p:sp>
      </p:grpSp>
      <p:grpSp>
        <p:nvGrpSpPr>
          <p:cNvPr id="288796" name="Group 28"/>
          <p:cNvGrpSpPr>
            <a:grpSpLocks/>
          </p:cNvGrpSpPr>
          <p:nvPr/>
        </p:nvGrpSpPr>
        <p:grpSpPr bwMode="auto">
          <a:xfrm>
            <a:off x="3676650" y="5454650"/>
            <a:ext cx="914400" cy="476250"/>
            <a:chOff x="2316" y="1548"/>
            <a:chExt cx="576" cy="300"/>
          </a:xfrm>
        </p:grpSpPr>
        <p:sp>
          <p:nvSpPr>
            <p:cNvPr id="43032" name="Rectangle 29"/>
            <p:cNvSpPr>
              <a:spLocks noChangeArrowheads="1"/>
            </p:cNvSpPr>
            <p:nvPr/>
          </p:nvSpPr>
          <p:spPr bwMode="auto">
            <a:xfrm>
              <a:off x="2316" y="1608"/>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33" name="Text Box 30"/>
            <p:cNvSpPr txBox="1">
              <a:spLocks noChangeArrowheads="1"/>
            </p:cNvSpPr>
            <p:nvPr/>
          </p:nvSpPr>
          <p:spPr bwMode="auto">
            <a:xfrm>
              <a:off x="2436" y="1548"/>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r>
                <a:rPr lang="en-US" altLang="zh-CN" sz="2400" b="1"/>
                <a:t>’</a:t>
              </a:r>
            </a:p>
          </p:txBody>
        </p:sp>
      </p:grpSp>
      <p:grpSp>
        <p:nvGrpSpPr>
          <p:cNvPr id="288799" name="Group 31"/>
          <p:cNvGrpSpPr>
            <a:grpSpLocks/>
          </p:cNvGrpSpPr>
          <p:nvPr/>
        </p:nvGrpSpPr>
        <p:grpSpPr bwMode="auto">
          <a:xfrm>
            <a:off x="2743200" y="4387850"/>
            <a:ext cx="914400" cy="457200"/>
            <a:chOff x="1728" y="876"/>
            <a:chExt cx="576" cy="288"/>
          </a:xfrm>
        </p:grpSpPr>
        <p:sp>
          <p:nvSpPr>
            <p:cNvPr id="43030" name="Rectangle 32"/>
            <p:cNvSpPr>
              <a:spLocks noChangeArrowheads="1"/>
            </p:cNvSpPr>
            <p:nvPr/>
          </p:nvSpPr>
          <p:spPr bwMode="auto">
            <a:xfrm>
              <a:off x="1728" y="912"/>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31" name="Text Box 33"/>
            <p:cNvSpPr txBox="1">
              <a:spLocks noChangeArrowheads="1"/>
            </p:cNvSpPr>
            <p:nvPr/>
          </p:nvSpPr>
          <p:spPr bwMode="auto">
            <a:xfrm>
              <a:off x="1848" y="87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p>
          </p:txBody>
        </p:sp>
      </p:grpSp>
      <p:grpSp>
        <p:nvGrpSpPr>
          <p:cNvPr id="288802" name="Group 34"/>
          <p:cNvGrpSpPr>
            <a:grpSpLocks/>
          </p:cNvGrpSpPr>
          <p:nvPr/>
        </p:nvGrpSpPr>
        <p:grpSpPr bwMode="auto">
          <a:xfrm>
            <a:off x="1847850" y="4959350"/>
            <a:ext cx="914400" cy="457200"/>
            <a:chOff x="1164" y="1236"/>
            <a:chExt cx="576" cy="288"/>
          </a:xfrm>
        </p:grpSpPr>
        <p:sp>
          <p:nvSpPr>
            <p:cNvPr id="43028" name="Rectangle 35"/>
            <p:cNvSpPr>
              <a:spLocks noChangeArrowheads="1"/>
            </p:cNvSpPr>
            <p:nvPr/>
          </p:nvSpPr>
          <p:spPr bwMode="auto">
            <a:xfrm>
              <a:off x="1164" y="1260"/>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29" name="Text Box 36"/>
            <p:cNvSpPr txBox="1">
              <a:spLocks noChangeArrowheads="1"/>
            </p:cNvSpPr>
            <p:nvPr/>
          </p:nvSpPr>
          <p:spPr bwMode="auto">
            <a:xfrm>
              <a:off x="1272" y="1236"/>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p>
          </p:txBody>
        </p:sp>
      </p:grpSp>
      <p:grpSp>
        <p:nvGrpSpPr>
          <p:cNvPr id="288805" name="Group 37"/>
          <p:cNvGrpSpPr>
            <a:grpSpLocks/>
          </p:cNvGrpSpPr>
          <p:nvPr/>
        </p:nvGrpSpPr>
        <p:grpSpPr bwMode="auto">
          <a:xfrm>
            <a:off x="2762250" y="5473700"/>
            <a:ext cx="914400" cy="457200"/>
            <a:chOff x="1740" y="1560"/>
            <a:chExt cx="576" cy="288"/>
          </a:xfrm>
        </p:grpSpPr>
        <p:sp>
          <p:nvSpPr>
            <p:cNvPr id="43026" name="Rectangle 38"/>
            <p:cNvSpPr>
              <a:spLocks noChangeArrowheads="1"/>
            </p:cNvSpPr>
            <p:nvPr/>
          </p:nvSpPr>
          <p:spPr bwMode="auto">
            <a:xfrm>
              <a:off x="1740" y="1608"/>
              <a:ext cx="576" cy="240"/>
            </a:xfrm>
            <a:prstGeom prst="rect">
              <a:avLst/>
            </a:prstGeom>
            <a:solidFill>
              <a:srgbClr val="FF33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027" name="Text Box 39"/>
            <p:cNvSpPr txBox="1">
              <a:spLocks noChangeArrowheads="1"/>
            </p:cNvSpPr>
            <p:nvPr/>
          </p:nvSpPr>
          <p:spPr bwMode="auto">
            <a:xfrm>
              <a:off x="1848" y="156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T</a:t>
              </a:r>
              <a:r>
                <a:rPr lang="en-US" altLang="zh-CN" sz="2400" b="1" baseline="-25000"/>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87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8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887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87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887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887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888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887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887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887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8880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8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37198C1-F749-4547-9020-EEF6C18E4BBB}" type="datetime3">
              <a:rPr kumimoji="0" lang="zh-CN" altLang="en-US" sz="1400"/>
              <a:pPr eaLnBrk="1" hangingPunct="1"/>
              <a:t>2016年11月18日星期五</a:t>
            </a:fld>
            <a:endParaRPr kumimoji="0" lang="en-US" altLang="zh-CN" sz="1400"/>
          </a:p>
        </p:txBody>
      </p:sp>
      <p:sp>
        <p:nvSpPr>
          <p:cNvPr id="4403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403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78179" name="Rectangle 3"/>
          <p:cNvSpPr>
            <a:spLocks noGrp="1" noChangeArrowheads="1"/>
          </p:cNvSpPr>
          <p:nvPr>
            <p:ph type="body" idx="1"/>
          </p:nvPr>
        </p:nvSpPr>
        <p:spPr>
          <a:xfrm>
            <a:off x="468313" y="1052513"/>
            <a:ext cx="8135937" cy="4321175"/>
          </a:xfrm>
        </p:spPr>
        <p:txBody>
          <a:bodyPr/>
          <a:lstStyle/>
          <a:p>
            <a:pPr algn="just" eaLnBrk="1" hangingPunct="1">
              <a:buFontTx/>
              <a:buNone/>
            </a:pPr>
            <a:r>
              <a:rPr lang="en-US" altLang="zh-CN" b="1" dirty="0" smtClean="0">
                <a:latin typeface="Times New Roman" pitchFamily="18" charset="0"/>
              </a:rPr>
              <a:t>(4)</a:t>
            </a:r>
            <a:r>
              <a:rPr lang="zh-CN" altLang="en-US" b="1" dirty="0" smtClean="0">
                <a:latin typeface="Times New Roman" pitchFamily="18" charset="0"/>
              </a:rPr>
              <a:t>时钟周期插入</a:t>
            </a:r>
          </a:p>
          <a:p>
            <a:pPr algn="just" eaLnBrk="1" hangingPunct="1">
              <a:buFontTx/>
              <a:buNone/>
            </a:pPr>
            <a:r>
              <a:rPr lang="zh-CN" altLang="en-US" b="1" dirty="0" smtClean="0">
                <a:latin typeface="Times New Roman" pitchFamily="18" charset="0"/>
              </a:rPr>
              <a:t>            在一些微型机中，</a:t>
            </a:r>
            <a:r>
              <a:rPr lang="zh-CN" altLang="en-US" b="1" dirty="0" smtClean="0">
                <a:solidFill>
                  <a:srgbClr val="FF0000"/>
                </a:solidFill>
                <a:latin typeface="Times New Roman" pitchFamily="18" charset="0"/>
              </a:rPr>
              <a:t>时序信号中不设置节拍，而直接使用时钟周期信号</a:t>
            </a:r>
            <a:r>
              <a:rPr lang="zh-CN" altLang="en-US" b="1" dirty="0" smtClean="0">
                <a:latin typeface="Times New Roman" pitchFamily="18" charset="0"/>
              </a:rPr>
              <a:t>。一个机器周期中含有若干个时钟周期，时钟周期的数目取决于机器周期内完成微操作的多少及相应功能部件的速度。一个机器周期的基本时钟周期数确定之后，还可以不断插入等待时钟周期。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E675127-D86E-4E6E-80EC-D73CFC87FF71}" type="datetime3">
              <a:rPr kumimoji="0" lang="zh-CN" altLang="en-US" sz="1400"/>
              <a:pPr eaLnBrk="1" hangingPunct="1"/>
              <a:t>2016年11月18日星期五</a:t>
            </a:fld>
            <a:endParaRPr kumimoji="0" lang="en-US" altLang="zh-CN" sz="1400"/>
          </a:p>
        </p:txBody>
      </p:sp>
      <p:sp>
        <p:nvSpPr>
          <p:cNvPr id="4505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5060"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z="3200" smtClean="0">
              <a:latin typeface="宋体" pitchFamily="2" charset="-122"/>
            </a:endParaRPr>
          </a:p>
        </p:txBody>
      </p:sp>
      <p:grpSp>
        <p:nvGrpSpPr>
          <p:cNvPr id="45061" name="Group 3"/>
          <p:cNvGrpSpPr>
            <a:grpSpLocks/>
          </p:cNvGrpSpPr>
          <p:nvPr/>
        </p:nvGrpSpPr>
        <p:grpSpPr bwMode="auto">
          <a:xfrm>
            <a:off x="1133475" y="2039938"/>
            <a:ext cx="7102475" cy="3160712"/>
            <a:chOff x="714" y="1285"/>
            <a:chExt cx="4474" cy="1991"/>
          </a:xfrm>
        </p:grpSpPr>
        <p:sp>
          <p:nvSpPr>
            <p:cNvPr id="45062" name="Line 4"/>
            <p:cNvSpPr>
              <a:spLocks noChangeShapeType="1"/>
            </p:cNvSpPr>
            <p:nvPr/>
          </p:nvSpPr>
          <p:spPr bwMode="auto">
            <a:xfrm>
              <a:off x="714" y="2130"/>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5"/>
            <p:cNvSpPr>
              <a:spLocks noChangeShapeType="1"/>
            </p:cNvSpPr>
            <p:nvPr/>
          </p:nvSpPr>
          <p:spPr bwMode="auto">
            <a:xfrm>
              <a:off x="1031" y="1748"/>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6"/>
            <p:cNvSpPr>
              <a:spLocks noChangeShapeType="1"/>
            </p:cNvSpPr>
            <p:nvPr/>
          </p:nvSpPr>
          <p:spPr bwMode="auto">
            <a:xfrm>
              <a:off x="1349" y="2130"/>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Line 7"/>
            <p:cNvSpPr>
              <a:spLocks noChangeShapeType="1"/>
            </p:cNvSpPr>
            <p:nvPr/>
          </p:nvSpPr>
          <p:spPr bwMode="auto">
            <a:xfrm>
              <a:off x="1031" y="1365"/>
              <a:ext cx="0" cy="7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6" name="Line 8"/>
            <p:cNvSpPr>
              <a:spLocks noChangeShapeType="1"/>
            </p:cNvSpPr>
            <p:nvPr/>
          </p:nvSpPr>
          <p:spPr bwMode="auto">
            <a:xfrm>
              <a:off x="1349"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9"/>
            <p:cNvSpPr>
              <a:spLocks noChangeShapeType="1"/>
            </p:cNvSpPr>
            <p:nvPr/>
          </p:nvSpPr>
          <p:spPr bwMode="auto">
            <a:xfrm>
              <a:off x="1666" y="1748"/>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0"/>
            <p:cNvSpPr>
              <a:spLocks noChangeShapeType="1"/>
            </p:cNvSpPr>
            <p:nvPr/>
          </p:nvSpPr>
          <p:spPr bwMode="auto">
            <a:xfrm>
              <a:off x="1984" y="2130"/>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1"/>
            <p:cNvSpPr>
              <a:spLocks noChangeShapeType="1"/>
            </p:cNvSpPr>
            <p:nvPr/>
          </p:nvSpPr>
          <p:spPr bwMode="auto">
            <a:xfrm>
              <a:off x="1666"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12"/>
            <p:cNvSpPr>
              <a:spLocks noChangeShapeType="1"/>
            </p:cNvSpPr>
            <p:nvPr/>
          </p:nvSpPr>
          <p:spPr bwMode="auto">
            <a:xfrm>
              <a:off x="1984"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3"/>
            <p:cNvSpPr>
              <a:spLocks noChangeShapeType="1"/>
            </p:cNvSpPr>
            <p:nvPr/>
          </p:nvSpPr>
          <p:spPr bwMode="auto">
            <a:xfrm>
              <a:off x="2301" y="1748"/>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Line 14"/>
            <p:cNvSpPr>
              <a:spLocks noChangeShapeType="1"/>
            </p:cNvSpPr>
            <p:nvPr/>
          </p:nvSpPr>
          <p:spPr bwMode="auto">
            <a:xfrm>
              <a:off x="2618" y="2130"/>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15"/>
            <p:cNvSpPr>
              <a:spLocks noChangeShapeType="1"/>
            </p:cNvSpPr>
            <p:nvPr/>
          </p:nvSpPr>
          <p:spPr bwMode="auto">
            <a:xfrm>
              <a:off x="2301"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16"/>
            <p:cNvSpPr>
              <a:spLocks noChangeShapeType="1"/>
            </p:cNvSpPr>
            <p:nvPr/>
          </p:nvSpPr>
          <p:spPr bwMode="auto">
            <a:xfrm>
              <a:off x="2618"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Line 17"/>
            <p:cNvSpPr>
              <a:spLocks noChangeShapeType="1"/>
            </p:cNvSpPr>
            <p:nvPr/>
          </p:nvSpPr>
          <p:spPr bwMode="auto">
            <a:xfrm>
              <a:off x="2936" y="1748"/>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6" name="Line 18"/>
            <p:cNvSpPr>
              <a:spLocks noChangeShapeType="1"/>
            </p:cNvSpPr>
            <p:nvPr/>
          </p:nvSpPr>
          <p:spPr bwMode="auto">
            <a:xfrm>
              <a:off x="3253" y="2130"/>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7" name="Line 19"/>
            <p:cNvSpPr>
              <a:spLocks noChangeShapeType="1"/>
            </p:cNvSpPr>
            <p:nvPr/>
          </p:nvSpPr>
          <p:spPr bwMode="auto">
            <a:xfrm>
              <a:off x="2936"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0"/>
            <p:cNvSpPr>
              <a:spLocks noChangeShapeType="1"/>
            </p:cNvSpPr>
            <p:nvPr/>
          </p:nvSpPr>
          <p:spPr bwMode="auto">
            <a:xfrm>
              <a:off x="3253" y="1748"/>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Line 21"/>
            <p:cNvSpPr>
              <a:spLocks noChangeShapeType="1"/>
            </p:cNvSpPr>
            <p:nvPr/>
          </p:nvSpPr>
          <p:spPr bwMode="auto">
            <a:xfrm>
              <a:off x="714" y="2894"/>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Line 22"/>
            <p:cNvSpPr>
              <a:spLocks noChangeShapeType="1"/>
            </p:cNvSpPr>
            <p:nvPr/>
          </p:nvSpPr>
          <p:spPr bwMode="auto">
            <a:xfrm>
              <a:off x="3571" y="1365"/>
              <a:ext cx="0" cy="7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23"/>
            <p:cNvSpPr>
              <a:spLocks noChangeShapeType="1"/>
            </p:cNvSpPr>
            <p:nvPr/>
          </p:nvSpPr>
          <p:spPr bwMode="auto">
            <a:xfrm>
              <a:off x="1031" y="2512"/>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24"/>
            <p:cNvSpPr>
              <a:spLocks noChangeShapeType="1"/>
            </p:cNvSpPr>
            <p:nvPr/>
          </p:nvSpPr>
          <p:spPr bwMode="auto">
            <a:xfrm>
              <a:off x="1349" y="2894"/>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25"/>
            <p:cNvSpPr>
              <a:spLocks noChangeShapeType="1"/>
            </p:cNvSpPr>
            <p:nvPr/>
          </p:nvSpPr>
          <p:spPr bwMode="auto">
            <a:xfrm>
              <a:off x="1031" y="2512"/>
              <a:ext cx="0" cy="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26"/>
            <p:cNvSpPr>
              <a:spLocks noChangeShapeType="1"/>
            </p:cNvSpPr>
            <p:nvPr/>
          </p:nvSpPr>
          <p:spPr bwMode="auto">
            <a:xfrm>
              <a:off x="1349"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Line 27"/>
            <p:cNvSpPr>
              <a:spLocks noChangeShapeType="1"/>
            </p:cNvSpPr>
            <p:nvPr/>
          </p:nvSpPr>
          <p:spPr bwMode="auto">
            <a:xfrm>
              <a:off x="1666" y="2512"/>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6" name="Line 28"/>
            <p:cNvSpPr>
              <a:spLocks noChangeShapeType="1"/>
            </p:cNvSpPr>
            <p:nvPr/>
          </p:nvSpPr>
          <p:spPr bwMode="auto">
            <a:xfrm>
              <a:off x="1984" y="2894"/>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Line 29"/>
            <p:cNvSpPr>
              <a:spLocks noChangeShapeType="1"/>
            </p:cNvSpPr>
            <p:nvPr/>
          </p:nvSpPr>
          <p:spPr bwMode="auto">
            <a:xfrm>
              <a:off x="1666"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8" name="Line 30"/>
            <p:cNvSpPr>
              <a:spLocks noChangeShapeType="1"/>
            </p:cNvSpPr>
            <p:nvPr/>
          </p:nvSpPr>
          <p:spPr bwMode="auto">
            <a:xfrm>
              <a:off x="1984"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9" name="Line 31"/>
            <p:cNvSpPr>
              <a:spLocks noChangeShapeType="1"/>
            </p:cNvSpPr>
            <p:nvPr/>
          </p:nvSpPr>
          <p:spPr bwMode="auto">
            <a:xfrm>
              <a:off x="2301" y="2512"/>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2"/>
            <p:cNvSpPr>
              <a:spLocks noChangeShapeType="1"/>
            </p:cNvSpPr>
            <p:nvPr/>
          </p:nvSpPr>
          <p:spPr bwMode="auto">
            <a:xfrm>
              <a:off x="2618" y="2894"/>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Line 33"/>
            <p:cNvSpPr>
              <a:spLocks noChangeShapeType="1"/>
            </p:cNvSpPr>
            <p:nvPr/>
          </p:nvSpPr>
          <p:spPr bwMode="auto">
            <a:xfrm>
              <a:off x="2301"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Line 34"/>
            <p:cNvSpPr>
              <a:spLocks noChangeShapeType="1"/>
            </p:cNvSpPr>
            <p:nvPr/>
          </p:nvSpPr>
          <p:spPr bwMode="auto">
            <a:xfrm>
              <a:off x="2618"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Line 35"/>
            <p:cNvSpPr>
              <a:spLocks noChangeShapeType="1"/>
            </p:cNvSpPr>
            <p:nvPr/>
          </p:nvSpPr>
          <p:spPr bwMode="auto">
            <a:xfrm>
              <a:off x="2936" y="2512"/>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36"/>
            <p:cNvSpPr>
              <a:spLocks noChangeShapeType="1"/>
            </p:cNvSpPr>
            <p:nvPr/>
          </p:nvSpPr>
          <p:spPr bwMode="auto">
            <a:xfrm>
              <a:off x="3253" y="2894"/>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37"/>
            <p:cNvSpPr>
              <a:spLocks noChangeShapeType="1"/>
            </p:cNvSpPr>
            <p:nvPr/>
          </p:nvSpPr>
          <p:spPr bwMode="auto">
            <a:xfrm>
              <a:off x="2936"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38"/>
            <p:cNvSpPr>
              <a:spLocks noChangeShapeType="1"/>
            </p:cNvSpPr>
            <p:nvPr/>
          </p:nvSpPr>
          <p:spPr bwMode="auto">
            <a:xfrm>
              <a:off x="3253"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Line 39"/>
            <p:cNvSpPr>
              <a:spLocks noChangeShapeType="1"/>
            </p:cNvSpPr>
            <p:nvPr/>
          </p:nvSpPr>
          <p:spPr bwMode="auto">
            <a:xfrm>
              <a:off x="3571"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8" name="Line 40"/>
            <p:cNvSpPr>
              <a:spLocks noChangeShapeType="1"/>
            </p:cNvSpPr>
            <p:nvPr/>
          </p:nvSpPr>
          <p:spPr bwMode="auto">
            <a:xfrm>
              <a:off x="3571" y="2512"/>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41"/>
            <p:cNvSpPr>
              <a:spLocks noChangeShapeType="1"/>
            </p:cNvSpPr>
            <p:nvPr/>
          </p:nvSpPr>
          <p:spPr bwMode="auto">
            <a:xfrm>
              <a:off x="3888" y="2894"/>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Line 42"/>
            <p:cNvSpPr>
              <a:spLocks noChangeShapeType="1"/>
            </p:cNvSpPr>
            <p:nvPr/>
          </p:nvSpPr>
          <p:spPr bwMode="auto">
            <a:xfrm>
              <a:off x="3571"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1" name="Line 43"/>
            <p:cNvSpPr>
              <a:spLocks noChangeShapeType="1"/>
            </p:cNvSpPr>
            <p:nvPr/>
          </p:nvSpPr>
          <p:spPr bwMode="auto">
            <a:xfrm>
              <a:off x="3888"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Line 44"/>
            <p:cNvSpPr>
              <a:spLocks noChangeShapeType="1"/>
            </p:cNvSpPr>
            <p:nvPr/>
          </p:nvSpPr>
          <p:spPr bwMode="auto">
            <a:xfrm>
              <a:off x="4205" y="2512"/>
              <a:ext cx="3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Line 45"/>
            <p:cNvSpPr>
              <a:spLocks noChangeShapeType="1"/>
            </p:cNvSpPr>
            <p:nvPr/>
          </p:nvSpPr>
          <p:spPr bwMode="auto">
            <a:xfrm>
              <a:off x="4523" y="2894"/>
              <a:ext cx="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4" name="Line 46"/>
            <p:cNvSpPr>
              <a:spLocks noChangeShapeType="1"/>
            </p:cNvSpPr>
            <p:nvPr/>
          </p:nvSpPr>
          <p:spPr bwMode="auto">
            <a:xfrm>
              <a:off x="4205" y="2512"/>
              <a:ext cx="0" cy="3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47"/>
            <p:cNvSpPr>
              <a:spLocks noChangeShapeType="1"/>
            </p:cNvSpPr>
            <p:nvPr/>
          </p:nvSpPr>
          <p:spPr bwMode="auto">
            <a:xfrm>
              <a:off x="4523" y="2512"/>
              <a:ext cx="0" cy="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48"/>
            <p:cNvSpPr>
              <a:spLocks noChangeShapeType="1"/>
            </p:cNvSpPr>
            <p:nvPr/>
          </p:nvSpPr>
          <p:spPr bwMode="auto">
            <a:xfrm>
              <a:off x="1031" y="1493"/>
              <a:ext cx="2540" cy="0"/>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7" name="Line 49"/>
            <p:cNvSpPr>
              <a:spLocks noChangeShapeType="1"/>
            </p:cNvSpPr>
            <p:nvPr/>
          </p:nvSpPr>
          <p:spPr bwMode="auto">
            <a:xfrm>
              <a:off x="1031" y="3149"/>
              <a:ext cx="3492" cy="0"/>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8" name="Text Box 50"/>
            <p:cNvSpPr txBox="1">
              <a:spLocks noChangeArrowheads="1"/>
            </p:cNvSpPr>
            <p:nvPr/>
          </p:nvSpPr>
          <p:spPr bwMode="auto">
            <a:xfrm>
              <a:off x="1062" y="1538"/>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1</a:t>
              </a:r>
              <a:endParaRPr lang="en-US" altLang="zh-CN" sz="2000" b="1"/>
            </a:p>
          </p:txBody>
        </p:sp>
        <p:sp>
          <p:nvSpPr>
            <p:cNvPr id="45109" name="Text Box 51"/>
            <p:cNvSpPr txBox="1">
              <a:spLocks noChangeArrowheads="1"/>
            </p:cNvSpPr>
            <p:nvPr/>
          </p:nvSpPr>
          <p:spPr bwMode="auto">
            <a:xfrm>
              <a:off x="1683" y="1526"/>
              <a:ext cx="95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2</a:t>
              </a:r>
              <a:endParaRPr lang="en-US" altLang="zh-CN" sz="2000" b="1"/>
            </a:p>
          </p:txBody>
        </p:sp>
        <p:sp>
          <p:nvSpPr>
            <p:cNvPr id="45110" name="Text Box 52"/>
            <p:cNvSpPr txBox="1">
              <a:spLocks noChangeArrowheads="1"/>
            </p:cNvSpPr>
            <p:nvPr/>
          </p:nvSpPr>
          <p:spPr bwMode="auto">
            <a:xfrm>
              <a:off x="2321" y="1538"/>
              <a:ext cx="95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3</a:t>
              </a:r>
              <a:endParaRPr lang="en-US" altLang="zh-CN" sz="2000" b="1"/>
            </a:p>
          </p:txBody>
        </p:sp>
        <p:sp>
          <p:nvSpPr>
            <p:cNvPr id="45111" name="Text Box 53"/>
            <p:cNvSpPr txBox="1">
              <a:spLocks noChangeArrowheads="1"/>
            </p:cNvSpPr>
            <p:nvPr/>
          </p:nvSpPr>
          <p:spPr bwMode="auto">
            <a:xfrm>
              <a:off x="2953" y="1538"/>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4</a:t>
              </a:r>
              <a:endParaRPr lang="en-US" altLang="zh-CN" sz="2000" b="1"/>
            </a:p>
          </p:txBody>
        </p:sp>
        <p:sp>
          <p:nvSpPr>
            <p:cNvPr id="45112" name="Text Box 54"/>
            <p:cNvSpPr txBox="1">
              <a:spLocks noChangeArrowheads="1"/>
            </p:cNvSpPr>
            <p:nvPr/>
          </p:nvSpPr>
          <p:spPr bwMode="auto">
            <a:xfrm>
              <a:off x="1049" y="2276"/>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1</a:t>
              </a:r>
              <a:endParaRPr lang="en-US" altLang="zh-CN" sz="2000" b="1"/>
            </a:p>
          </p:txBody>
        </p:sp>
        <p:sp>
          <p:nvSpPr>
            <p:cNvPr id="45113" name="Text Box 55"/>
            <p:cNvSpPr txBox="1">
              <a:spLocks noChangeArrowheads="1"/>
            </p:cNvSpPr>
            <p:nvPr/>
          </p:nvSpPr>
          <p:spPr bwMode="auto">
            <a:xfrm>
              <a:off x="1700" y="2276"/>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2</a:t>
              </a:r>
              <a:endParaRPr lang="en-US" altLang="zh-CN" sz="2000" b="1"/>
            </a:p>
          </p:txBody>
        </p:sp>
        <p:sp>
          <p:nvSpPr>
            <p:cNvPr id="45114" name="Text Box 56"/>
            <p:cNvSpPr txBox="1">
              <a:spLocks noChangeArrowheads="1"/>
            </p:cNvSpPr>
            <p:nvPr/>
          </p:nvSpPr>
          <p:spPr bwMode="auto">
            <a:xfrm>
              <a:off x="3555" y="2264"/>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solidFill>
                    <a:srgbClr val="FF3300"/>
                  </a:solidFill>
                </a:rPr>
                <a:t>T</a:t>
              </a:r>
              <a:r>
                <a:rPr lang="en-US" altLang="zh-CN" sz="2000" b="1" baseline="-10000">
                  <a:solidFill>
                    <a:srgbClr val="FF3300"/>
                  </a:solidFill>
                </a:rPr>
                <a:t>w</a:t>
              </a:r>
              <a:endParaRPr lang="en-US" altLang="zh-CN" sz="2000" b="1">
                <a:solidFill>
                  <a:srgbClr val="FF3300"/>
                </a:solidFill>
              </a:endParaRPr>
            </a:p>
          </p:txBody>
        </p:sp>
        <p:sp>
          <p:nvSpPr>
            <p:cNvPr id="45115" name="Text Box 57"/>
            <p:cNvSpPr txBox="1">
              <a:spLocks noChangeArrowheads="1"/>
            </p:cNvSpPr>
            <p:nvPr/>
          </p:nvSpPr>
          <p:spPr bwMode="auto">
            <a:xfrm>
              <a:off x="2903" y="2276"/>
              <a:ext cx="95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solidFill>
                    <a:srgbClr val="FF3300"/>
                  </a:solidFill>
                </a:rPr>
                <a:t>T</a:t>
              </a:r>
              <a:r>
                <a:rPr lang="en-US" altLang="zh-CN" sz="2000" b="1" baseline="-10000">
                  <a:solidFill>
                    <a:srgbClr val="FF3300"/>
                  </a:solidFill>
                </a:rPr>
                <a:t>w</a:t>
              </a:r>
              <a:endParaRPr lang="en-US" altLang="zh-CN" sz="2000" b="1">
                <a:solidFill>
                  <a:srgbClr val="FF3300"/>
                </a:solidFill>
              </a:endParaRPr>
            </a:p>
          </p:txBody>
        </p:sp>
        <p:sp>
          <p:nvSpPr>
            <p:cNvPr id="45116" name="Text Box 58"/>
            <p:cNvSpPr txBox="1">
              <a:spLocks noChangeArrowheads="1"/>
            </p:cNvSpPr>
            <p:nvPr/>
          </p:nvSpPr>
          <p:spPr bwMode="auto">
            <a:xfrm>
              <a:off x="2331" y="2264"/>
              <a:ext cx="95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3</a:t>
              </a:r>
              <a:endParaRPr lang="en-US" altLang="zh-CN" sz="2000" b="1"/>
            </a:p>
          </p:txBody>
        </p:sp>
        <p:sp>
          <p:nvSpPr>
            <p:cNvPr id="45117" name="Text Box 59"/>
            <p:cNvSpPr txBox="1">
              <a:spLocks noChangeArrowheads="1"/>
            </p:cNvSpPr>
            <p:nvPr/>
          </p:nvSpPr>
          <p:spPr bwMode="auto">
            <a:xfrm>
              <a:off x="4236" y="2276"/>
              <a:ext cx="9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4</a:t>
              </a:r>
              <a:endParaRPr lang="en-US" altLang="zh-CN" sz="2000" b="1"/>
            </a:p>
          </p:txBody>
        </p:sp>
        <p:sp>
          <p:nvSpPr>
            <p:cNvPr id="45118" name="Text Box 60"/>
            <p:cNvSpPr txBox="1">
              <a:spLocks noChangeArrowheads="1"/>
            </p:cNvSpPr>
            <p:nvPr/>
          </p:nvSpPr>
          <p:spPr bwMode="auto">
            <a:xfrm>
              <a:off x="2084" y="1285"/>
              <a:ext cx="142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M</a:t>
              </a:r>
              <a:endParaRPr lang="en-US" altLang="zh-CN" sz="2000" b="1"/>
            </a:p>
          </p:txBody>
        </p:sp>
        <p:sp>
          <p:nvSpPr>
            <p:cNvPr id="45119" name="Text Box 61"/>
            <p:cNvSpPr txBox="1">
              <a:spLocks noChangeArrowheads="1"/>
            </p:cNvSpPr>
            <p:nvPr/>
          </p:nvSpPr>
          <p:spPr bwMode="auto">
            <a:xfrm>
              <a:off x="2593" y="2944"/>
              <a:ext cx="1428"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M</a:t>
              </a:r>
              <a:r>
                <a:rPr lang="en-US" altLang="zh-CN" sz="2000" b="1"/>
                <a:t>’</a:t>
              </a:r>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C152B6D-6D14-4F42-964C-58FC7F5AECBC}" type="datetime3">
              <a:rPr kumimoji="0" lang="zh-CN" altLang="en-US" sz="1400"/>
              <a:pPr eaLnBrk="1" hangingPunct="1"/>
              <a:t>2016年11月18日星期五</a:t>
            </a:fld>
            <a:endParaRPr kumimoji="0" lang="en-US" altLang="zh-CN" sz="1400"/>
          </a:p>
        </p:txBody>
      </p:sp>
      <p:sp>
        <p:nvSpPr>
          <p:cNvPr id="4608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608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p>
        </p:txBody>
      </p:sp>
      <p:sp>
        <p:nvSpPr>
          <p:cNvPr id="180227" name="Rectangle 3"/>
          <p:cNvSpPr>
            <a:spLocks noGrp="1" noChangeArrowheads="1"/>
          </p:cNvSpPr>
          <p:nvPr>
            <p:ph type="body" idx="1"/>
          </p:nvPr>
        </p:nvSpPr>
        <p:spPr>
          <a:xfrm>
            <a:off x="422275" y="874713"/>
            <a:ext cx="8112125" cy="5373687"/>
          </a:xfrm>
        </p:spPr>
        <p:txBody>
          <a:bodyPr/>
          <a:lstStyle/>
          <a:p>
            <a:pPr algn="just" eaLnBrk="1" hangingPunct="1">
              <a:lnSpc>
                <a:spcPct val="90000"/>
              </a:lnSpc>
              <a:buFontTx/>
              <a:buNone/>
            </a:pPr>
            <a:r>
              <a:rPr lang="en-US" altLang="zh-CN" b="1" dirty="0" smtClean="0">
                <a:latin typeface="Times New Roman" pitchFamily="18" charset="0"/>
              </a:rPr>
              <a:t>3.</a:t>
            </a:r>
            <a:r>
              <a:rPr lang="zh-CN" altLang="en-US" b="1" dirty="0" smtClean="0">
                <a:latin typeface="Times New Roman" pitchFamily="18" charset="0"/>
              </a:rPr>
              <a:t>工作脉冲</a:t>
            </a:r>
          </a:p>
          <a:p>
            <a:pPr algn="just" eaLnBrk="1" hangingPunct="1">
              <a:lnSpc>
                <a:spcPct val="90000"/>
              </a:lnSpc>
              <a:buFontTx/>
              <a:buNone/>
            </a:pPr>
            <a:r>
              <a:rPr lang="zh-CN" altLang="en-US" b="1" dirty="0" smtClean="0">
                <a:latin typeface="Times New Roman" pitchFamily="18" charset="0"/>
              </a:rPr>
              <a:t>            在节拍中执行的有些操作需要同步定时脉冲，为此，</a:t>
            </a:r>
            <a:r>
              <a:rPr lang="zh-CN" altLang="en-US" b="1" dirty="0" smtClean="0">
                <a:solidFill>
                  <a:srgbClr val="FF0000"/>
                </a:solidFill>
                <a:latin typeface="Times New Roman" pitchFamily="18" charset="0"/>
              </a:rPr>
              <a:t>在一个节拍内常常设置一个或几个工作脉冲，作为各种同步脉冲的来源</a:t>
            </a:r>
            <a:r>
              <a:rPr lang="zh-CN" altLang="en-US" b="1" dirty="0" smtClean="0">
                <a:latin typeface="Times New Roman" pitchFamily="18" charset="0"/>
              </a:rPr>
              <a:t>。工作脉冲的宽度只占节拍电位宽度的</a:t>
            </a:r>
            <a:r>
              <a:rPr lang="en-US" altLang="zh-CN" b="1" dirty="0" smtClean="0">
                <a:latin typeface="Times New Roman" pitchFamily="18" charset="0"/>
              </a:rPr>
              <a:t>1/n</a:t>
            </a:r>
            <a:r>
              <a:rPr lang="zh-CN" altLang="en-US" b="1" dirty="0" smtClean="0">
                <a:latin typeface="Times New Roman" pitchFamily="18" charset="0"/>
              </a:rPr>
              <a:t>，并处于节拍的末尾，只要能保证所有触发器都可靠、稳定地翻转就可以了。</a:t>
            </a:r>
          </a:p>
          <a:p>
            <a:pPr algn="just" eaLnBrk="1" hangingPunct="1">
              <a:lnSpc>
                <a:spcPct val="90000"/>
              </a:lnSpc>
              <a:buFontTx/>
              <a:buNone/>
            </a:pPr>
            <a:r>
              <a:rPr lang="zh-CN" altLang="en-US" b="1" dirty="0" smtClean="0">
                <a:latin typeface="Times New Roman" pitchFamily="18" charset="0"/>
              </a:rPr>
              <a:t>            在只设置机器周期和时钟周期的微型机中，一般不再设置工作脉冲，因为时钟周期既可以作为电位信号，其前后沿又可以作为脉冲触发信号。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A0CF287-FD1D-4DBD-933B-080223D30502}" type="datetime3">
              <a:rPr kumimoji="0" lang="zh-CN" altLang="en-US" sz="1400"/>
              <a:pPr eaLnBrk="1" hangingPunct="1"/>
              <a:t>2016年11月18日星期五</a:t>
            </a:fld>
            <a:endParaRPr kumimoji="0" lang="en-US" altLang="zh-CN" sz="1400"/>
          </a:p>
        </p:txBody>
      </p:sp>
      <p:sp>
        <p:nvSpPr>
          <p:cNvPr id="4710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710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81251" name="Rectangle 3"/>
          <p:cNvSpPr>
            <a:spLocks noGrp="1" noChangeArrowheads="1"/>
          </p:cNvSpPr>
          <p:nvPr>
            <p:ph type="body" idx="1"/>
          </p:nvPr>
        </p:nvSpPr>
        <p:spPr>
          <a:xfrm>
            <a:off x="327025" y="1008063"/>
            <a:ext cx="8131175" cy="5011737"/>
          </a:xfrm>
        </p:spPr>
        <p:txBody>
          <a:bodyPr/>
          <a:lstStyle/>
          <a:p>
            <a:pPr algn="just" eaLnBrk="1" hangingPunct="1">
              <a:buFontTx/>
              <a:buNone/>
            </a:pPr>
            <a:r>
              <a:rPr lang="en-US" altLang="zh-CN" b="1" dirty="0" smtClean="0">
                <a:latin typeface="Times New Roman" pitchFamily="18" charset="0"/>
              </a:rPr>
              <a:t>4.</a:t>
            </a:r>
            <a:r>
              <a:rPr lang="zh-CN" altLang="en-US" b="1" dirty="0" smtClean="0">
                <a:latin typeface="Times New Roman" pitchFamily="18" charset="0"/>
              </a:rPr>
              <a:t>多级时序系统</a:t>
            </a:r>
          </a:p>
          <a:p>
            <a:pPr algn="just" eaLnBrk="1" hangingPunct="1">
              <a:buFontTx/>
              <a:buNone/>
            </a:pPr>
            <a:r>
              <a:rPr lang="zh-CN" altLang="en-US" b="1" dirty="0" smtClean="0">
                <a:latin typeface="Times New Roman" pitchFamily="18" charset="0"/>
              </a:rPr>
              <a:t>            小型机中常采用机器周期、节拍、工作脉冲三级时序系统。每个机器周期</a:t>
            </a:r>
            <a:r>
              <a:rPr lang="en-US" altLang="zh-CN" b="1" dirty="0" smtClean="0">
                <a:latin typeface="Times New Roman" pitchFamily="18" charset="0"/>
              </a:rPr>
              <a:t>M</a:t>
            </a:r>
            <a:r>
              <a:rPr lang="zh-CN" altLang="en-US" b="1" dirty="0" smtClean="0">
                <a:latin typeface="Times New Roman" pitchFamily="18" charset="0"/>
              </a:rPr>
              <a:t>中包括若干节拍，每个节拍内有一个脉冲。在</a:t>
            </a:r>
            <a:r>
              <a:rPr lang="zh-CN" altLang="en-US" b="1" dirty="0" smtClean="0">
                <a:solidFill>
                  <a:schemeClr val="tx2"/>
                </a:solidFill>
                <a:latin typeface="Times New Roman" pitchFamily="18" charset="0"/>
              </a:rPr>
              <a:t>机器周期间、节拍电位间、工作脉冲</a:t>
            </a:r>
            <a:r>
              <a:rPr lang="zh-CN" altLang="en-US" b="1" dirty="0" smtClean="0">
                <a:latin typeface="Times New Roman" pitchFamily="18" charset="0"/>
              </a:rPr>
              <a:t>间既</a:t>
            </a:r>
            <a:r>
              <a:rPr lang="zh-CN" altLang="en-US" b="1" dirty="0" smtClean="0">
                <a:solidFill>
                  <a:srgbClr val="EA0021"/>
                </a:solidFill>
                <a:latin typeface="Times New Roman" pitchFamily="18" charset="0"/>
              </a:rPr>
              <a:t>不允许有重叠交叉，也不允许有空隙</a:t>
            </a:r>
            <a:r>
              <a:rPr lang="zh-CN" altLang="en-US" b="1" dirty="0" smtClean="0">
                <a:latin typeface="Times New Roman" pitchFamily="18" charset="0"/>
              </a:rPr>
              <a:t>，应该是一个接一个的准确连接。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78D1683-E1AF-4E9D-A44A-54E6679D0D11}" type="datetime3">
              <a:rPr kumimoji="0" lang="zh-CN" altLang="en-US" sz="1400"/>
              <a:pPr eaLnBrk="1" hangingPunct="1"/>
              <a:t>2016年11月18日星期五</a:t>
            </a:fld>
            <a:endParaRPr kumimoji="0" lang="en-US" altLang="zh-CN" sz="1400"/>
          </a:p>
        </p:txBody>
      </p:sp>
      <p:sp>
        <p:nvSpPr>
          <p:cNvPr id="4813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813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z="3200" smtClean="0">
              <a:latin typeface="Times New Roman" pitchFamily="18" charset="0"/>
            </a:endParaRPr>
          </a:p>
        </p:txBody>
      </p:sp>
      <p:grpSp>
        <p:nvGrpSpPr>
          <p:cNvPr id="48133" name="Group 3"/>
          <p:cNvGrpSpPr>
            <a:grpSpLocks/>
          </p:cNvGrpSpPr>
          <p:nvPr/>
        </p:nvGrpSpPr>
        <p:grpSpPr bwMode="auto">
          <a:xfrm>
            <a:off x="990600" y="1457325"/>
            <a:ext cx="6991350" cy="4210050"/>
            <a:chOff x="624" y="918"/>
            <a:chExt cx="4404" cy="2652"/>
          </a:xfrm>
        </p:grpSpPr>
        <p:sp>
          <p:nvSpPr>
            <p:cNvPr id="48134" name="Line 4"/>
            <p:cNvSpPr>
              <a:spLocks noChangeShapeType="1"/>
            </p:cNvSpPr>
            <p:nvPr/>
          </p:nvSpPr>
          <p:spPr bwMode="auto">
            <a:xfrm>
              <a:off x="905" y="1213"/>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5" name="Line 5"/>
            <p:cNvSpPr>
              <a:spLocks noChangeShapeType="1"/>
            </p:cNvSpPr>
            <p:nvPr/>
          </p:nvSpPr>
          <p:spPr bwMode="auto">
            <a:xfrm>
              <a:off x="1093" y="918"/>
              <a:ext cx="18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6" name="Line 6"/>
            <p:cNvSpPr>
              <a:spLocks noChangeShapeType="1"/>
            </p:cNvSpPr>
            <p:nvPr/>
          </p:nvSpPr>
          <p:spPr bwMode="auto">
            <a:xfrm>
              <a:off x="905" y="1311"/>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7"/>
            <p:cNvSpPr>
              <a:spLocks noChangeShapeType="1"/>
            </p:cNvSpPr>
            <p:nvPr/>
          </p:nvSpPr>
          <p:spPr bwMode="auto">
            <a:xfrm>
              <a:off x="1093" y="1606"/>
              <a:ext cx="18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Line 8"/>
            <p:cNvSpPr>
              <a:spLocks noChangeShapeType="1"/>
            </p:cNvSpPr>
            <p:nvPr/>
          </p:nvSpPr>
          <p:spPr bwMode="auto">
            <a:xfrm>
              <a:off x="905" y="1998"/>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9" name="Line 9"/>
            <p:cNvSpPr>
              <a:spLocks noChangeShapeType="1"/>
            </p:cNvSpPr>
            <p:nvPr/>
          </p:nvSpPr>
          <p:spPr bwMode="auto">
            <a:xfrm flipV="1">
              <a:off x="1093" y="1704"/>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10"/>
            <p:cNvSpPr>
              <a:spLocks noChangeShapeType="1"/>
            </p:cNvSpPr>
            <p:nvPr/>
          </p:nvSpPr>
          <p:spPr bwMode="auto">
            <a:xfrm>
              <a:off x="1093" y="1704"/>
              <a:ext cx="4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Line 11"/>
            <p:cNvSpPr>
              <a:spLocks noChangeShapeType="1"/>
            </p:cNvSpPr>
            <p:nvPr/>
          </p:nvSpPr>
          <p:spPr bwMode="auto">
            <a:xfrm>
              <a:off x="1561" y="1704"/>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2"/>
            <p:cNvSpPr>
              <a:spLocks noChangeShapeType="1"/>
            </p:cNvSpPr>
            <p:nvPr/>
          </p:nvSpPr>
          <p:spPr bwMode="auto">
            <a:xfrm>
              <a:off x="1561" y="1998"/>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Line 13"/>
            <p:cNvSpPr>
              <a:spLocks noChangeShapeType="1"/>
            </p:cNvSpPr>
            <p:nvPr/>
          </p:nvSpPr>
          <p:spPr bwMode="auto">
            <a:xfrm flipV="1">
              <a:off x="1561" y="2097"/>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4" name="Line 14"/>
            <p:cNvSpPr>
              <a:spLocks noChangeShapeType="1"/>
            </p:cNvSpPr>
            <p:nvPr/>
          </p:nvSpPr>
          <p:spPr bwMode="auto">
            <a:xfrm>
              <a:off x="905" y="2391"/>
              <a:ext cx="6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5" name="Line 15"/>
            <p:cNvSpPr>
              <a:spLocks noChangeShapeType="1"/>
            </p:cNvSpPr>
            <p:nvPr/>
          </p:nvSpPr>
          <p:spPr bwMode="auto">
            <a:xfrm>
              <a:off x="2030" y="2097"/>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6" name="Line 16"/>
            <p:cNvSpPr>
              <a:spLocks noChangeShapeType="1"/>
            </p:cNvSpPr>
            <p:nvPr/>
          </p:nvSpPr>
          <p:spPr bwMode="auto">
            <a:xfrm flipV="1">
              <a:off x="2030" y="2490"/>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7"/>
            <p:cNvSpPr>
              <a:spLocks noChangeShapeType="1"/>
            </p:cNvSpPr>
            <p:nvPr/>
          </p:nvSpPr>
          <p:spPr bwMode="auto">
            <a:xfrm>
              <a:off x="2030" y="2490"/>
              <a:ext cx="4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Line 18"/>
            <p:cNvSpPr>
              <a:spLocks noChangeShapeType="1"/>
            </p:cNvSpPr>
            <p:nvPr/>
          </p:nvSpPr>
          <p:spPr bwMode="auto">
            <a:xfrm>
              <a:off x="2498" y="2490"/>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9" name="Line 19"/>
            <p:cNvSpPr>
              <a:spLocks noChangeShapeType="1"/>
            </p:cNvSpPr>
            <p:nvPr/>
          </p:nvSpPr>
          <p:spPr bwMode="auto">
            <a:xfrm flipV="1">
              <a:off x="2498"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0" name="Line 20"/>
            <p:cNvSpPr>
              <a:spLocks noChangeShapeType="1"/>
            </p:cNvSpPr>
            <p:nvPr/>
          </p:nvSpPr>
          <p:spPr bwMode="auto">
            <a:xfrm>
              <a:off x="2498" y="2882"/>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Line 21"/>
            <p:cNvSpPr>
              <a:spLocks noChangeShapeType="1"/>
            </p:cNvSpPr>
            <p:nvPr/>
          </p:nvSpPr>
          <p:spPr bwMode="auto">
            <a:xfrm>
              <a:off x="2967"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Line 22"/>
            <p:cNvSpPr>
              <a:spLocks noChangeShapeType="1"/>
            </p:cNvSpPr>
            <p:nvPr/>
          </p:nvSpPr>
          <p:spPr bwMode="auto">
            <a:xfrm flipV="1">
              <a:off x="2967" y="1704"/>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3" name="Line 23"/>
            <p:cNvSpPr>
              <a:spLocks noChangeShapeType="1"/>
            </p:cNvSpPr>
            <p:nvPr/>
          </p:nvSpPr>
          <p:spPr bwMode="auto">
            <a:xfrm>
              <a:off x="2967" y="1704"/>
              <a:ext cx="4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4" name="Line 24"/>
            <p:cNvSpPr>
              <a:spLocks noChangeShapeType="1"/>
            </p:cNvSpPr>
            <p:nvPr/>
          </p:nvSpPr>
          <p:spPr bwMode="auto">
            <a:xfrm>
              <a:off x="3435" y="1704"/>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Line 25"/>
            <p:cNvSpPr>
              <a:spLocks noChangeShapeType="1"/>
            </p:cNvSpPr>
            <p:nvPr/>
          </p:nvSpPr>
          <p:spPr bwMode="auto">
            <a:xfrm flipV="1">
              <a:off x="2967" y="1311"/>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6" name="Line 26"/>
            <p:cNvSpPr>
              <a:spLocks noChangeShapeType="1"/>
            </p:cNvSpPr>
            <p:nvPr/>
          </p:nvSpPr>
          <p:spPr bwMode="auto">
            <a:xfrm>
              <a:off x="2967" y="1311"/>
              <a:ext cx="18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7" name="Line 27"/>
            <p:cNvSpPr>
              <a:spLocks noChangeShapeType="1"/>
            </p:cNvSpPr>
            <p:nvPr/>
          </p:nvSpPr>
          <p:spPr bwMode="auto">
            <a:xfrm>
              <a:off x="2967" y="918"/>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8" name="Line 28"/>
            <p:cNvSpPr>
              <a:spLocks noChangeShapeType="1"/>
            </p:cNvSpPr>
            <p:nvPr/>
          </p:nvSpPr>
          <p:spPr bwMode="auto">
            <a:xfrm>
              <a:off x="2030" y="2097"/>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9" name="Line 29"/>
            <p:cNvSpPr>
              <a:spLocks noChangeShapeType="1"/>
            </p:cNvSpPr>
            <p:nvPr/>
          </p:nvSpPr>
          <p:spPr bwMode="auto">
            <a:xfrm>
              <a:off x="2030" y="2391"/>
              <a:ext cx="14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0" name="Line 30"/>
            <p:cNvSpPr>
              <a:spLocks noChangeShapeType="1"/>
            </p:cNvSpPr>
            <p:nvPr/>
          </p:nvSpPr>
          <p:spPr bwMode="auto">
            <a:xfrm>
              <a:off x="905" y="2784"/>
              <a:ext cx="1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Line 31"/>
            <p:cNvSpPr>
              <a:spLocks noChangeShapeType="1"/>
            </p:cNvSpPr>
            <p:nvPr/>
          </p:nvSpPr>
          <p:spPr bwMode="auto">
            <a:xfrm flipV="1">
              <a:off x="3435" y="2097"/>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2" name="Line 32"/>
            <p:cNvSpPr>
              <a:spLocks noChangeShapeType="1"/>
            </p:cNvSpPr>
            <p:nvPr/>
          </p:nvSpPr>
          <p:spPr bwMode="auto">
            <a:xfrm>
              <a:off x="3435" y="2097"/>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3" name="Line 33"/>
            <p:cNvSpPr>
              <a:spLocks noChangeShapeType="1"/>
            </p:cNvSpPr>
            <p:nvPr/>
          </p:nvSpPr>
          <p:spPr bwMode="auto">
            <a:xfrm>
              <a:off x="3904" y="2097"/>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4" name="Line 34"/>
            <p:cNvSpPr>
              <a:spLocks noChangeShapeType="1"/>
            </p:cNvSpPr>
            <p:nvPr/>
          </p:nvSpPr>
          <p:spPr bwMode="auto">
            <a:xfrm>
              <a:off x="2498" y="2490"/>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5" name="Line 35"/>
            <p:cNvSpPr>
              <a:spLocks noChangeShapeType="1"/>
            </p:cNvSpPr>
            <p:nvPr/>
          </p:nvSpPr>
          <p:spPr bwMode="auto">
            <a:xfrm>
              <a:off x="2498" y="2784"/>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6" name="Line 36"/>
            <p:cNvSpPr>
              <a:spLocks noChangeShapeType="1"/>
            </p:cNvSpPr>
            <p:nvPr/>
          </p:nvSpPr>
          <p:spPr bwMode="auto">
            <a:xfrm>
              <a:off x="2498" y="2882"/>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Line 37"/>
            <p:cNvSpPr>
              <a:spLocks noChangeShapeType="1"/>
            </p:cNvSpPr>
            <p:nvPr/>
          </p:nvSpPr>
          <p:spPr bwMode="auto">
            <a:xfrm flipV="1">
              <a:off x="3904" y="2490"/>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8" name="Line 38"/>
            <p:cNvSpPr>
              <a:spLocks noChangeShapeType="1"/>
            </p:cNvSpPr>
            <p:nvPr/>
          </p:nvSpPr>
          <p:spPr bwMode="auto">
            <a:xfrm>
              <a:off x="3904" y="2490"/>
              <a:ext cx="4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9" name="Line 39"/>
            <p:cNvSpPr>
              <a:spLocks noChangeShapeType="1"/>
            </p:cNvSpPr>
            <p:nvPr/>
          </p:nvSpPr>
          <p:spPr bwMode="auto">
            <a:xfrm>
              <a:off x="4372" y="2490"/>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Line 40"/>
            <p:cNvSpPr>
              <a:spLocks noChangeShapeType="1"/>
            </p:cNvSpPr>
            <p:nvPr/>
          </p:nvSpPr>
          <p:spPr bwMode="auto">
            <a:xfrm>
              <a:off x="2967"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41"/>
            <p:cNvSpPr>
              <a:spLocks noChangeShapeType="1"/>
            </p:cNvSpPr>
            <p:nvPr/>
          </p:nvSpPr>
          <p:spPr bwMode="auto">
            <a:xfrm>
              <a:off x="2967" y="3177"/>
              <a:ext cx="14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Line 42"/>
            <p:cNvSpPr>
              <a:spLocks noChangeShapeType="1"/>
            </p:cNvSpPr>
            <p:nvPr/>
          </p:nvSpPr>
          <p:spPr bwMode="auto">
            <a:xfrm>
              <a:off x="1093" y="3177"/>
              <a:ext cx="14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3" name="Line 43"/>
            <p:cNvSpPr>
              <a:spLocks noChangeShapeType="1"/>
            </p:cNvSpPr>
            <p:nvPr/>
          </p:nvSpPr>
          <p:spPr bwMode="auto">
            <a:xfrm flipV="1">
              <a:off x="4372"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4" name="Line 44"/>
            <p:cNvSpPr>
              <a:spLocks noChangeShapeType="1"/>
            </p:cNvSpPr>
            <p:nvPr/>
          </p:nvSpPr>
          <p:spPr bwMode="auto">
            <a:xfrm>
              <a:off x="4372" y="2882"/>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5" name="Line 45"/>
            <p:cNvSpPr>
              <a:spLocks noChangeShapeType="1"/>
            </p:cNvSpPr>
            <p:nvPr/>
          </p:nvSpPr>
          <p:spPr bwMode="auto">
            <a:xfrm>
              <a:off x="4841"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6" name="Line 46"/>
            <p:cNvSpPr>
              <a:spLocks noChangeShapeType="1"/>
            </p:cNvSpPr>
            <p:nvPr/>
          </p:nvSpPr>
          <p:spPr bwMode="auto">
            <a:xfrm>
              <a:off x="1561" y="2097"/>
              <a:ext cx="4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7" name="Line 47"/>
            <p:cNvSpPr>
              <a:spLocks noChangeShapeType="1"/>
            </p:cNvSpPr>
            <p:nvPr/>
          </p:nvSpPr>
          <p:spPr bwMode="auto">
            <a:xfrm>
              <a:off x="1561"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48"/>
            <p:cNvSpPr>
              <a:spLocks noChangeShapeType="1"/>
            </p:cNvSpPr>
            <p:nvPr/>
          </p:nvSpPr>
          <p:spPr bwMode="auto">
            <a:xfrm>
              <a:off x="1561"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9" name="Line 49"/>
            <p:cNvSpPr>
              <a:spLocks noChangeShapeType="1"/>
            </p:cNvSpPr>
            <p:nvPr/>
          </p:nvSpPr>
          <p:spPr bwMode="auto">
            <a:xfrm>
              <a:off x="1374" y="327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0" name="Line 50"/>
            <p:cNvSpPr>
              <a:spLocks noChangeShapeType="1"/>
            </p:cNvSpPr>
            <p:nvPr/>
          </p:nvSpPr>
          <p:spPr bwMode="auto">
            <a:xfrm flipV="1">
              <a:off x="3248"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1" name="Line 51"/>
            <p:cNvSpPr>
              <a:spLocks noChangeShapeType="1"/>
            </p:cNvSpPr>
            <p:nvPr/>
          </p:nvSpPr>
          <p:spPr bwMode="auto">
            <a:xfrm>
              <a:off x="3248" y="327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2" name="Line 52"/>
            <p:cNvSpPr>
              <a:spLocks noChangeShapeType="1"/>
            </p:cNvSpPr>
            <p:nvPr/>
          </p:nvSpPr>
          <p:spPr bwMode="auto">
            <a:xfrm>
              <a:off x="3435"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3" name="Line 53"/>
            <p:cNvSpPr>
              <a:spLocks noChangeShapeType="1"/>
            </p:cNvSpPr>
            <p:nvPr/>
          </p:nvSpPr>
          <p:spPr bwMode="auto">
            <a:xfrm>
              <a:off x="1842"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4" name="Line 54"/>
            <p:cNvSpPr>
              <a:spLocks noChangeShapeType="1"/>
            </p:cNvSpPr>
            <p:nvPr/>
          </p:nvSpPr>
          <p:spPr bwMode="auto">
            <a:xfrm>
              <a:off x="2030"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5" name="Line 55"/>
            <p:cNvSpPr>
              <a:spLocks noChangeShapeType="1"/>
            </p:cNvSpPr>
            <p:nvPr/>
          </p:nvSpPr>
          <p:spPr bwMode="auto">
            <a:xfrm>
              <a:off x="2311"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6" name="Line 56"/>
            <p:cNvSpPr>
              <a:spLocks noChangeShapeType="1"/>
            </p:cNvSpPr>
            <p:nvPr/>
          </p:nvSpPr>
          <p:spPr bwMode="auto">
            <a:xfrm>
              <a:off x="2498"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Line 57"/>
            <p:cNvSpPr>
              <a:spLocks noChangeShapeType="1"/>
            </p:cNvSpPr>
            <p:nvPr/>
          </p:nvSpPr>
          <p:spPr bwMode="auto">
            <a:xfrm>
              <a:off x="2967"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8" name="Line 58"/>
            <p:cNvSpPr>
              <a:spLocks noChangeShapeType="1"/>
            </p:cNvSpPr>
            <p:nvPr/>
          </p:nvSpPr>
          <p:spPr bwMode="auto">
            <a:xfrm>
              <a:off x="2779"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9" name="Line 59"/>
            <p:cNvSpPr>
              <a:spLocks noChangeShapeType="1"/>
            </p:cNvSpPr>
            <p:nvPr/>
          </p:nvSpPr>
          <p:spPr bwMode="auto">
            <a:xfrm>
              <a:off x="1374"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0" name="Line 60"/>
            <p:cNvSpPr>
              <a:spLocks noChangeShapeType="1"/>
            </p:cNvSpPr>
            <p:nvPr/>
          </p:nvSpPr>
          <p:spPr bwMode="auto">
            <a:xfrm>
              <a:off x="3716"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Line 61"/>
            <p:cNvSpPr>
              <a:spLocks noChangeShapeType="1"/>
            </p:cNvSpPr>
            <p:nvPr/>
          </p:nvSpPr>
          <p:spPr bwMode="auto">
            <a:xfrm>
              <a:off x="3904"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62"/>
            <p:cNvSpPr>
              <a:spLocks noChangeShapeType="1"/>
            </p:cNvSpPr>
            <p:nvPr/>
          </p:nvSpPr>
          <p:spPr bwMode="auto">
            <a:xfrm>
              <a:off x="4185"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Line 63"/>
            <p:cNvSpPr>
              <a:spLocks noChangeShapeType="1"/>
            </p:cNvSpPr>
            <p:nvPr/>
          </p:nvSpPr>
          <p:spPr bwMode="auto">
            <a:xfrm>
              <a:off x="4841"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4" name="Line 64"/>
            <p:cNvSpPr>
              <a:spLocks noChangeShapeType="1"/>
            </p:cNvSpPr>
            <p:nvPr/>
          </p:nvSpPr>
          <p:spPr bwMode="auto">
            <a:xfrm>
              <a:off x="4653"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5" name="Line 65"/>
            <p:cNvSpPr>
              <a:spLocks noChangeShapeType="1"/>
            </p:cNvSpPr>
            <p:nvPr/>
          </p:nvSpPr>
          <p:spPr bwMode="auto">
            <a:xfrm>
              <a:off x="4372"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6" name="Line 66"/>
            <p:cNvSpPr>
              <a:spLocks noChangeShapeType="1"/>
            </p:cNvSpPr>
            <p:nvPr/>
          </p:nvSpPr>
          <p:spPr bwMode="auto">
            <a:xfrm>
              <a:off x="2030"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7" name="Line 67"/>
            <p:cNvSpPr>
              <a:spLocks noChangeShapeType="1"/>
            </p:cNvSpPr>
            <p:nvPr/>
          </p:nvSpPr>
          <p:spPr bwMode="auto">
            <a:xfrm>
              <a:off x="2498"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8" name="Line 68"/>
            <p:cNvSpPr>
              <a:spLocks noChangeShapeType="1"/>
            </p:cNvSpPr>
            <p:nvPr/>
          </p:nvSpPr>
          <p:spPr bwMode="auto">
            <a:xfrm>
              <a:off x="2967"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9" name="Line 69"/>
            <p:cNvSpPr>
              <a:spLocks noChangeShapeType="1"/>
            </p:cNvSpPr>
            <p:nvPr/>
          </p:nvSpPr>
          <p:spPr bwMode="auto">
            <a:xfrm>
              <a:off x="3435"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0" name="Line 70"/>
            <p:cNvSpPr>
              <a:spLocks noChangeShapeType="1"/>
            </p:cNvSpPr>
            <p:nvPr/>
          </p:nvSpPr>
          <p:spPr bwMode="auto">
            <a:xfrm>
              <a:off x="3904"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1" name="Line 71"/>
            <p:cNvSpPr>
              <a:spLocks noChangeShapeType="1"/>
            </p:cNvSpPr>
            <p:nvPr/>
          </p:nvSpPr>
          <p:spPr bwMode="auto">
            <a:xfrm>
              <a:off x="4372"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2" name="Line 72"/>
            <p:cNvSpPr>
              <a:spLocks noChangeShapeType="1"/>
            </p:cNvSpPr>
            <p:nvPr/>
          </p:nvSpPr>
          <p:spPr bwMode="auto">
            <a:xfrm>
              <a:off x="1093" y="3570"/>
              <a:ext cx="2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3" name="Line 73"/>
            <p:cNvSpPr>
              <a:spLocks noChangeShapeType="1"/>
            </p:cNvSpPr>
            <p:nvPr/>
          </p:nvSpPr>
          <p:spPr bwMode="auto">
            <a:xfrm>
              <a:off x="1842" y="3275"/>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Line 74"/>
            <p:cNvSpPr>
              <a:spLocks noChangeShapeType="1"/>
            </p:cNvSpPr>
            <p:nvPr/>
          </p:nvSpPr>
          <p:spPr bwMode="auto">
            <a:xfrm>
              <a:off x="2311" y="327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5" name="Line 75"/>
            <p:cNvSpPr>
              <a:spLocks noChangeShapeType="1"/>
            </p:cNvSpPr>
            <p:nvPr/>
          </p:nvSpPr>
          <p:spPr bwMode="auto">
            <a:xfrm>
              <a:off x="2779" y="3275"/>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6" name="Line 76"/>
            <p:cNvSpPr>
              <a:spLocks noChangeShapeType="1"/>
            </p:cNvSpPr>
            <p:nvPr/>
          </p:nvSpPr>
          <p:spPr bwMode="auto">
            <a:xfrm>
              <a:off x="3716" y="3275"/>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7" name="Line 77"/>
            <p:cNvSpPr>
              <a:spLocks noChangeShapeType="1"/>
            </p:cNvSpPr>
            <p:nvPr/>
          </p:nvSpPr>
          <p:spPr bwMode="auto">
            <a:xfrm>
              <a:off x="4185" y="327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8" name="Line 78"/>
            <p:cNvSpPr>
              <a:spLocks noChangeShapeType="1"/>
            </p:cNvSpPr>
            <p:nvPr/>
          </p:nvSpPr>
          <p:spPr bwMode="auto">
            <a:xfrm>
              <a:off x="4653" y="3275"/>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9" name="Line 79"/>
            <p:cNvSpPr>
              <a:spLocks noChangeShapeType="1"/>
            </p:cNvSpPr>
            <p:nvPr/>
          </p:nvSpPr>
          <p:spPr bwMode="auto">
            <a:xfrm>
              <a:off x="1093" y="327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0" name="Line 80"/>
            <p:cNvSpPr>
              <a:spLocks noChangeShapeType="1"/>
            </p:cNvSpPr>
            <p:nvPr/>
          </p:nvSpPr>
          <p:spPr bwMode="auto">
            <a:xfrm>
              <a:off x="905" y="3275"/>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1" name="Line 81"/>
            <p:cNvSpPr>
              <a:spLocks noChangeShapeType="1"/>
            </p:cNvSpPr>
            <p:nvPr/>
          </p:nvSpPr>
          <p:spPr bwMode="auto">
            <a:xfrm>
              <a:off x="4841" y="3570"/>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2" name="Line 82"/>
            <p:cNvSpPr>
              <a:spLocks noChangeShapeType="1"/>
            </p:cNvSpPr>
            <p:nvPr/>
          </p:nvSpPr>
          <p:spPr bwMode="auto">
            <a:xfrm>
              <a:off x="4841" y="3177"/>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3" name="Line 83"/>
            <p:cNvSpPr>
              <a:spLocks noChangeShapeType="1"/>
            </p:cNvSpPr>
            <p:nvPr/>
          </p:nvSpPr>
          <p:spPr bwMode="auto">
            <a:xfrm>
              <a:off x="4372" y="2784"/>
              <a:ext cx="6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4" name="Line 84"/>
            <p:cNvSpPr>
              <a:spLocks noChangeShapeType="1"/>
            </p:cNvSpPr>
            <p:nvPr/>
          </p:nvSpPr>
          <p:spPr bwMode="auto">
            <a:xfrm>
              <a:off x="3904" y="2391"/>
              <a:ext cx="11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5" name="Line 85"/>
            <p:cNvSpPr>
              <a:spLocks noChangeShapeType="1"/>
            </p:cNvSpPr>
            <p:nvPr/>
          </p:nvSpPr>
          <p:spPr bwMode="auto">
            <a:xfrm>
              <a:off x="3435" y="1998"/>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6" name="Line 86"/>
            <p:cNvSpPr>
              <a:spLocks noChangeShapeType="1"/>
            </p:cNvSpPr>
            <p:nvPr/>
          </p:nvSpPr>
          <p:spPr bwMode="auto">
            <a:xfrm>
              <a:off x="4841" y="1704"/>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7" name="Line 87"/>
            <p:cNvSpPr>
              <a:spLocks noChangeShapeType="1"/>
            </p:cNvSpPr>
            <p:nvPr/>
          </p:nvSpPr>
          <p:spPr bwMode="auto">
            <a:xfrm>
              <a:off x="905" y="2882"/>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8" name="Line 88"/>
            <p:cNvSpPr>
              <a:spLocks noChangeShapeType="1"/>
            </p:cNvSpPr>
            <p:nvPr/>
          </p:nvSpPr>
          <p:spPr bwMode="auto">
            <a:xfrm>
              <a:off x="2967" y="1213"/>
              <a:ext cx="18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9" name="Line 89"/>
            <p:cNvSpPr>
              <a:spLocks noChangeShapeType="1"/>
            </p:cNvSpPr>
            <p:nvPr/>
          </p:nvSpPr>
          <p:spPr bwMode="auto">
            <a:xfrm flipV="1">
              <a:off x="1093" y="918"/>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90"/>
            <p:cNvSpPr>
              <a:spLocks noChangeShapeType="1"/>
            </p:cNvSpPr>
            <p:nvPr/>
          </p:nvSpPr>
          <p:spPr bwMode="auto">
            <a:xfrm flipV="1">
              <a:off x="1093" y="1311"/>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Line 91"/>
            <p:cNvSpPr>
              <a:spLocks noChangeShapeType="1"/>
            </p:cNvSpPr>
            <p:nvPr/>
          </p:nvSpPr>
          <p:spPr bwMode="auto">
            <a:xfrm flipV="1">
              <a:off x="1093" y="2882"/>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2" name="Line 92"/>
            <p:cNvSpPr>
              <a:spLocks noChangeShapeType="1"/>
            </p:cNvSpPr>
            <p:nvPr/>
          </p:nvSpPr>
          <p:spPr bwMode="auto">
            <a:xfrm flipV="1">
              <a:off x="4841" y="1704"/>
              <a:ext cx="0" cy="2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3" name="Line 93"/>
            <p:cNvSpPr>
              <a:spLocks noChangeShapeType="1"/>
            </p:cNvSpPr>
            <p:nvPr/>
          </p:nvSpPr>
          <p:spPr bwMode="auto">
            <a:xfrm flipV="1">
              <a:off x="4841" y="1311"/>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4" name="Line 94"/>
            <p:cNvSpPr>
              <a:spLocks noChangeShapeType="1"/>
            </p:cNvSpPr>
            <p:nvPr/>
          </p:nvSpPr>
          <p:spPr bwMode="auto">
            <a:xfrm flipV="1">
              <a:off x="4841" y="918"/>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5" name="Line 95"/>
            <p:cNvSpPr>
              <a:spLocks noChangeShapeType="1"/>
            </p:cNvSpPr>
            <p:nvPr/>
          </p:nvSpPr>
          <p:spPr bwMode="auto">
            <a:xfrm>
              <a:off x="4841" y="1606"/>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6" name="Line 96"/>
            <p:cNvSpPr>
              <a:spLocks noChangeShapeType="1"/>
            </p:cNvSpPr>
            <p:nvPr/>
          </p:nvSpPr>
          <p:spPr bwMode="auto">
            <a:xfrm>
              <a:off x="4841" y="918"/>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7" name="Text Box 97"/>
            <p:cNvSpPr txBox="1">
              <a:spLocks noChangeArrowheads="1"/>
            </p:cNvSpPr>
            <p:nvPr/>
          </p:nvSpPr>
          <p:spPr bwMode="auto">
            <a:xfrm>
              <a:off x="624" y="1704"/>
              <a:ext cx="56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T</a:t>
              </a:r>
              <a:r>
                <a:rPr lang="en-US" altLang="zh-CN" sz="2000" b="1" baseline="-10000" dirty="0"/>
                <a:t>1</a:t>
              </a:r>
              <a:endParaRPr lang="en-US" altLang="zh-CN" sz="2000" b="1" dirty="0"/>
            </a:p>
          </p:txBody>
        </p:sp>
        <p:sp>
          <p:nvSpPr>
            <p:cNvPr id="48228" name="Text Box 98"/>
            <p:cNvSpPr txBox="1">
              <a:spLocks noChangeArrowheads="1"/>
            </p:cNvSpPr>
            <p:nvPr/>
          </p:nvSpPr>
          <p:spPr bwMode="auto">
            <a:xfrm>
              <a:off x="624" y="2097"/>
              <a:ext cx="56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T</a:t>
              </a:r>
              <a:r>
                <a:rPr lang="en-US" altLang="zh-CN" sz="2000" b="1" baseline="-10000" dirty="0"/>
                <a:t>2</a:t>
              </a:r>
              <a:endParaRPr lang="en-US" altLang="zh-CN" sz="2000" b="1" dirty="0"/>
            </a:p>
          </p:txBody>
        </p:sp>
        <p:sp>
          <p:nvSpPr>
            <p:cNvPr id="48229" name="Text Box 99"/>
            <p:cNvSpPr txBox="1">
              <a:spLocks noChangeArrowheads="1"/>
            </p:cNvSpPr>
            <p:nvPr/>
          </p:nvSpPr>
          <p:spPr bwMode="auto">
            <a:xfrm>
              <a:off x="624" y="2490"/>
              <a:ext cx="56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T</a:t>
              </a:r>
              <a:r>
                <a:rPr lang="en-US" altLang="zh-CN" sz="2000" b="1" baseline="-10000" dirty="0"/>
                <a:t>3</a:t>
              </a:r>
              <a:endParaRPr lang="en-US" altLang="zh-CN" sz="2000" b="1" dirty="0"/>
            </a:p>
          </p:txBody>
        </p:sp>
        <p:sp>
          <p:nvSpPr>
            <p:cNvPr id="48230" name="Text Box 100"/>
            <p:cNvSpPr txBox="1">
              <a:spLocks noChangeArrowheads="1"/>
            </p:cNvSpPr>
            <p:nvPr/>
          </p:nvSpPr>
          <p:spPr bwMode="auto">
            <a:xfrm>
              <a:off x="624" y="2882"/>
              <a:ext cx="56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T</a:t>
              </a:r>
              <a:r>
                <a:rPr lang="en-US" altLang="zh-CN" sz="2000" b="1" baseline="-10000" dirty="0"/>
                <a:t>4</a:t>
              </a:r>
              <a:endParaRPr lang="en-US" altLang="zh-CN" sz="2000" b="1" dirty="0"/>
            </a:p>
          </p:txBody>
        </p:sp>
        <p:sp>
          <p:nvSpPr>
            <p:cNvPr id="48231" name="Text Box 101"/>
            <p:cNvSpPr txBox="1">
              <a:spLocks noChangeArrowheads="1"/>
            </p:cNvSpPr>
            <p:nvPr/>
          </p:nvSpPr>
          <p:spPr bwMode="auto">
            <a:xfrm>
              <a:off x="624" y="918"/>
              <a:ext cx="46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M</a:t>
              </a:r>
              <a:r>
                <a:rPr lang="en-US" altLang="zh-CN" sz="2000" b="1" baseline="-10000" dirty="0"/>
                <a:t>1</a:t>
              </a:r>
              <a:endParaRPr lang="en-US" altLang="zh-CN" sz="2000" b="1" dirty="0"/>
            </a:p>
          </p:txBody>
        </p:sp>
        <p:sp>
          <p:nvSpPr>
            <p:cNvPr id="48232" name="Text Box 102"/>
            <p:cNvSpPr txBox="1">
              <a:spLocks noChangeArrowheads="1"/>
            </p:cNvSpPr>
            <p:nvPr/>
          </p:nvSpPr>
          <p:spPr bwMode="auto">
            <a:xfrm>
              <a:off x="624" y="1311"/>
              <a:ext cx="469"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dirty="0"/>
                <a:t>M</a:t>
              </a:r>
              <a:r>
                <a:rPr lang="en-US" altLang="zh-CN" sz="2000" b="1" baseline="-10000" dirty="0"/>
                <a:t>2</a:t>
              </a:r>
              <a:endParaRPr lang="en-US" altLang="zh-CN" sz="2000" b="1" dirty="0"/>
            </a:p>
          </p:txBody>
        </p:sp>
        <p:sp>
          <p:nvSpPr>
            <p:cNvPr id="48233" name="Text Box 103"/>
            <p:cNvSpPr txBox="1">
              <a:spLocks noChangeArrowheads="1"/>
            </p:cNvSpPr>
            <p:nvPr/>
          </p:nvSpPr>
          <p:spPr bwMode="auto">
            <a:xfrm>
              <a:off x="624" y="3275"/>
              <a:ext cx="56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P</a:t>
              </a:r>
              <a:endParaRPr lang="en-US" altLang="zh-CN" sz="2000" b="1"/>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6F5D43B-906C-4716-9A77-B11A702A4E30}" type="datetime3">
              <a:rPr kumimoji="0" lang="zh-CN" altLang="en-US" sz="1400"/>
              <a:pPr eaLnBrk="1" hangingPunct="1"/>
              <a:t>2016年11月18日星期五</a:t>
            </a:fld>
            <a:endParaRPr kumimoji="0" lang="en-US" altLang="zh-CN" sz="1400"/>
          </a:p>
        </p:txBody>
      </p:sp>
      <p:sp>
        <p:nvSpPr>
          <p:cNvPr id="4915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4915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z="3200" smtClean="0">
              <a:latin typeface="Times New Roman" pitchFamily="18" charset="0"/>
            </a:endParaRPr>
          </a:p>
        </p:txBody>
      </p:sp>
      <p:grpSp>
        <p:nvGrpSpPr>
          <p:cNvPr id="49157" name="Group 86"/>
          <p:cNvGrpSpPr>
            <a:grpSpLocks/>
          </p:cNvGrpSpPr>
          <p:nvPr/>
        </p:nvGrpSpPr>
        <p:grpSpPr bwMode="auto">
          <a:xfrm>
            <a:off x="1000125" y="2009775"/>
            <a:ext cx="7396163" cy="3619500"/>
            <a:chOff x="630" y="1266"/>
            <a:chExt cx="4659" cy="2280"/>
          </a:xfrm>
        </p:grpSpPr>
        <p:sp>
          <p:nvSpPr>
            <p:cNvPr id="49159" name="Line 4"/>
            <p:cNvSpPr>
              <a:spLocks noChangeShapeType="1"/>
            </p:cNvSpPr>
            <p:nvPr/>
          </p:nvSpPr>
          <p:spPr bwMode="auto">
            <a:xfrm>
              <a:off x="630" y="1843"/>
              <a:ext cx="10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5"/>
            <p:cNvSpPr>
              <a:spLocks noChangeShapeType="1"/>
            </p:cNvSpPr>
            <p:nvPr/>
          </p:nvSpPr>
          <p:spPr bwMode="auto">
            <a:xfrm>
              <a:off x="734" y="1502"/>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Line 6"/>
            <p:cNvSpPr>
              <a:spLocks noChangeShapeType="1"/>
            </p:cNvSpPr>
            <p:nvPr/>
          </p:nvSpPr>
          <p:spPr bwMode="auto">
            <a:xfrm>
              <a:off x="941"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2" name="Line 7"/>
            <p:cNvSpPr>
              <a:spLocks noChangeShapeType="1"/>
            </p:cNvSpPr>
            <p:nvPr/>
          </p:nvSpPr>
          <p:spPr bwMode="auto">
            <a:xfrm>
              <a:off x="941"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 name="Line 8"/>
            <p:cNvSpPr>
              <a:spLocks noChangeShapeType="1"/>
            </p:cNvSpPr>
            <p:nvPr/>
          </p:nvSpPr>
          <p:spPr bwMode="auto">
            <a:xfrm>
              <a:off x="1149" y="1502"/>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9"/>
            <p:cNvSpPr>
              <a:spLocks noChangeShapeType="1"/>
            </p:cNvSpPr>
            <p:nvPr/>
          </p:nvSpPr>
          <p:spPr bwMode="auto">
            <a:xfrm>
              <a:off x="1356"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0"/>
            <p:cNvSpPr>
              <a:spLocks noChangeShapeType="1"/>
            </p:cNvSpPr>
            <p:nvPr/>
          </p:nvSpPr>
          <p:spPr bwMode="auto">
            <a:xfrm>
              <a:off x="1149"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1"/>
            <p:cNvSpPr>
              <a:spLocks noChangeShapeType="1"/>
            </p:cNvSpPr>
            <p:nvPr/>
          </p:nvSpPr>
          <p:spPr bwMode="auto">
            <a:xfrm>
              <a:off x="1356"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2"/>
            <p:cNvSpPr>
              <a:spLocks noChangeShapeType="1"/>
            </p:cNvSpPr>
            <p:nvPr/>
          </p:nvSpPr>
          <p:spPr bwMode="auto">
            <a:xfrm>
              <a:off x="1564" y="1502"/>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3"/>
            <p:cNvSpPr>
              <a:spLocks noChangeShapeType="1"/>
            </p:cNvSpPr>
            <p:nvPr/>
          </p:nvSpPr>
          <p:spPr bwMode="auto">
            <a:xfrm>
              <a:off x="1772" y="1843"/>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4"/>
            <p:cNvSpPr>
              <a:spLocks noChangeShapeType="1"/>
            </p:cNvSpPr>
            <p:nvPr/>
          </p:nvSpPr>
          <p:spPr bwMode="auto">
            <a:xfrm>
              <a:off x="1564"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5"/>
            <p:cNvSpPr>
              <a:spLocks noChangeShapeType="1"/>
            </p:cNvSpPr>
            <p:nvPr/>
          </p:nvSpPr>
          <p:spPr bwMode="auto">
            <a:xfrm>
              <a:off x="1772"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6"/>
            <p:cNvSpPr>
              <a:spLocks noChangeShapeType="1"/>
            </p:cNvSpPr>
            <p:nvPr/>
          </p:nvSpPr>
          <p:spPr bwMode="auto">
            <a:xfrm>
              <a:off x="1979" y="1502"/>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17"/>
            <p:cNvSpPr>
              <a:spLocks noChangeShapeType="1"/>
            </p:cNvSpPr>
            <p:nvPr/>
          </p:nvSpPr>
          <p:spPr bwMode="auto">
            <a:xfrm>
              <a:off x="2187" y="1843"/>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18"/>
            <p:cNvSpPr>
              <a:spLocks noChangeShapeType="1"/>
            </p:cNvSpPr>
            <p:nvPr/>
          </p:nvSpPr>
          <p:spPr bwMode="auto">
            <a:xfrm>
              <a:off x="1979"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19"/>
            <p:cNvSpPr>
              <a:spLocks noChangeShapeType="1"/>
            </p:cNvSpPr>
            <p:nvPr/>
          </p:nvSpPr>
          <p:spPr bwMode="auto">
            <a:xfrm>
              <a:off x="2187"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20"/>
            <p:cNvSpPr>
              <a:spLocks noChangeShapeType="1"/>
            </p:cNvSpPr>
            <p:nvPr/>
          </p:nvSpPr>
          <p:spPr bwMode="auto">
            <a:xfrm>
              <a:off x="2394"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21"/>
            <p:cNvSpPr>
              <a:spLocks noChangeShapeType="1"/>
            </p:cNvSpPr>
            <p:nvPr/>
          </p:nvSpPr>
          <p:spPr bwMode="auto">
            <a:xfrm>
              <a:off x="2394" y="1502"/>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2"/>
            <p:cNvSpPr>
              <a:spLocks noChangeShapeType="1"/>
            </p:cNvSpPr>
            <p:nvPr/>
          </p:nvSpPr>
          <p:spPr bwMode="auto">
            <a:xfrm>
              <a:off x="2602" y="1843"/>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3"/>
            <p:cNvSpPr>
              <a:spLocks noChangeShapeType="1"/>
            </p:cNvSpPr>
            <p:nvPr/>
          </p:nvSpPr>
          <p:spPr bwMode="auto">
            <a:xfrm>
              <a:off x="2394"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24"/>
            <p:cNvSpPr>
              <a:spLocks noChangeShapeType="1"/>
            </p:cNvSpPr>
            <p:nvPr/>
          </p:nvSpPr>
          <p:spPr bwMode="auto">
            <a:xfrm>
              <a:off x="2602"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25"/>
            <p:cNvSpPr>
              <a:spLocks noChangeShapeType="1"/>
            </p:cNvSpPr>
            <p:nvPr/>
          </p:nvSpPr>
          <p:spPr bwMode="auto">
            <a:xfrm>
              <a:off x="2809" y="1502"/>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26"/>
            <p:cNvSpPr>
              <a:spLocks noChangeShapeType="1"/>
            </p:cNvSpPr>
            <p:nvPr/>
          </p:nvSpPr>
          <p:spPr bwMode="auto">
            <a:xfrm>
              <a:off x="3017"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27"/>
            <p:cNvSpPr>
              <a:spLocks noChangeShapeType="1"/>
            </p:cNvSpPr>
            <p:nvPr/>
          </p:nvSpPr>
          <p:spPr bwMode="auto">
            <a:xfrm>
              <a:off x="2809"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Line 28"/>
            <p:cNvSpPr>
              <a:spLocks noChangeShapeType="1"/>
            </p:cNvSpPr>
            <p:nvPr/>
          </p:nvSpPr>
          <p:spPr bwMode="auto">
            <a:xfrm>
              <a:off x="734"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Line 29"/>
            <p:cNvSpPr>
              <a:spLocks noChangeShapeType="1"/>
            </p:cNvSpPr>
            <p:nvPr/>
          </p:nvSpPr>
          <p:spPr bwMode="auto">
            <a:xfrm>
              <a:off x="3017"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30"/>
            <p:cNvSpPr>
              <a:spLocks noChangeShapeType="1"/>
            </p:cNvSpPr>
            <p:nvPr/>
          </p:nvSpPr>
          <p:spPr bwMode="auto">
            <a:xfrm>
              <a:off x="3225" y="1502"/>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31"/>
            <p:cNvSpPr>
              <a:spLocks noChangeShapeType="1"/>
            </p:cNvSpPr>
            <p:nvPr/>
          </p:nvSpPr>
          <p:spPr bwMode="auto">
            <a:xfrm>
              <a:off x="3432"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32"/>
            <p:cNvSpPr>
              <a:spLocks noChangeShapeType="1"/>
            </p:cNvSpPr>
            <p:nvPr/>
          </p:nvSpPr>
          <p:spPr bwMode="auto">
            <a:xfrm>
              <a:off x="3432"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33"/>
            <p:cNvSpPr>
              <a:spLocks noChangeShapeType="1"/>
            </p:cNvSpPr>
            <p:nvPr/>
          </p:nvSpPr>
          <p:spPr bwMode="auto">
            <a:xfrm>
              <a:off x="3640" y="1502"/>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Line 34"/>
            <p:cNvSpPr>
              <a:spLocks noChangeShapeType="1"/>
            </p:cNvSpPr>
            <p:nvPr/>
          </p:nvSpPr>
          <p:spPr bwMode="auto">
            <a:xfrm>
              <a:off x="3847"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0" name="Line 35"/>
            <p:cNvSpPr>
              <a:spLocks noChangeShapeType="1"/>
            </p:cNvSpPr>
            <p:nvPr/>
          </p:nvSpPr>
          <p:spPr bwMode="auto">
            <a:xfrm>
              <a:off x="3640"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1" name="Line 36"/>
            <p:cNvSpPr>
              <a:spLocks noChangeShapeType="1"/>
            </p:cNvSpPr>
            <p:nvPr/>
          </p:nvSpPr>
          <p:spPr bwMode="auto">
            <a:xfrm>
              <a:off x="3847"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Line 37"/>
            <p:cNvSpPr>
              <a:spLocks noChangeShapeType="1"/>
            </p:cNvSpPr>
            <p:nvPr/>
          </p:nvSpPr>
          <p:spPr bwMode="auto">
            <a:xfrm>
              <a:off x="4055" y="1502"/>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38"/>
            <p:cNvSpPr>
              <a:spLocks noChangeShapeType="1"/>
            </p:cNvSpPr>
            <p:nvPr/>
          </p:nvSpPr>
          <p:spPr bwMode="auto">
            <a:xfrm>
              <a:off x="4262" y="1843"/>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39"/>
            <p:cNvSpPr>
              <a:spLocks noChangeShapeType="1"/>
            </p:cNvSpPr>
            <p:nvPr/>
          </p:nvSpPr>
          <p:spPr bwMode="auto">
            <a:xfrm>
              <a:off x="4055"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40"/>
            <p:cNvSpPr>
              <a:spLocks noChangeShapeType="1"/>
            </p:cNvSpPr>
            <p:nvPr/>
          </p:nvSpPr>
          <p:spPr bwMode="auto">
            <a:xfrm>
              <a:off x="4262"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Line 41"/>
            <p:cNvSpPr>
              <a:spLocks noChangeShapeType="1"/>
            </p:cNvSpPr>
            <p:nvPr/>
          </p:nvSpPr>
          <p:spPr bwMode="auto">
            <a:xfrm>
              <a:off x="4470" y="1502"/>
              <a:ext cx="2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42"/>
            <p:cNvSpPr>
              <a:spLocks noChangeShapeType="1"/>
            </p:cNvSpPr>
            <p:nvPr/>
          </p:nvSpPr>
          <p:spPr bwMode="auto">
            <a:xfrm>
              <a:off x="4678" y="1843"/>
              <a:ext cx="20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Line 43"/>
            <p:cNvSpPr>
              <a:spLocks noChangeShapeType="1"/>
            </p:cNvSpPr>
            <p:nvPr/>
          </p:nvSpPr>
          <p:spPr bwMode="auto">
            <a:xfrm>
              <a:off x="4470"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9" name="Line 44"/>
            <p:cNvSpPr>
              <a:spLocks noChangeShapeType="1"/>
            </p:cNvSpPr>
            <p:nvPr/>
          </p:nvSpPr>
          <p:spPr bwMode="auto">
            <a:xfrm>
              <a:off x="4678"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0" name="Line 45"/>
            <p:cNvSpPr>
              <a:spLocks noChangeShapeType="1"/>
            </p:cNvSpPr>
            <p:nvPr/>
          </p:nvSpPr>
          <p:spPr bwMode="auto">
            <a:xfrm>
              <a:off x="4885"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1" name="Line 46"/>
            <p:cNvSpPr>
              <a:spLocks noChangeShapeType="1"/>
            </p:cNvSpPr>
            <p:nvPr/>
          </p:nvSpPr>
          <p:spPr bwMode="auto">
            <a:xfrm>
              <a:off x="4885" y="1502"/>
              <a:ext cx="10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2" name="Line 47"/>
            <p:cNvSpPr>
              <a:spLocks noChangeShapeType="1"/>
            </p:cNvSpPr>
            <p:nvPr/>
          </p:nvSpPr>
          <p:spPr bwMode="auto">
            <a:xfrm>
              <a:off x="4885" y="3205"/>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3" name="Line 48"/>
            <p:cNvSpPr>
              <a:spLocks noChangeShapeType="1"/>
            </p:cNvSpPr>
            <p:nvPr/>
          </p:nvSpPr>
          <p:spPr bwMode="auto">
            <a:xfrm>
              <a:off x="4885"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4" name="Line 49"/>
            <p:cNvSpPr>
              <a:spLocks noChangeShapeType="1"/>
            </p:cNvSpPr>
            <p:nvPr/>
          </p:nvSpPr>
          <p:spPr bwMode="auto">
            <a:xfrm>
              <a:off x="3640" y="2751"/>
              <a:ext cx="13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5" name="Line 50"/>
            <p:cNvSpPr>
              <a:spLocks noChangeShapeType="1"/>
            </p:cNvSpPr>
            <p:nvPr/>
          </p:nvSpPr>
          <p:spPr bwMode="auto">
            <a:xfrm>
              <a:off x="630" y="3205"/>
              <a:ext cx="30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6" name="Line 51"/>
            <p:cNvSpPr>
              <a:spLocks noChangeShapeType="1"/>
            </p:cNvSpPr>
            <p:nvPr/>
          </p:nvSpPr>
          <p:spPr bwMode="auto">
            <a:xfrm>
              <a:off x="3225" y="1502"/>
              <a:ext cx="0" cy="3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7" name="Line 52"/>
            <p:cNvSpPr>
              <a:spLocks noChangeShapeType="1"/>
            </p:cNvSpPr>
            <p:nvPr/>
          </p:nvSpPr>
          <p:spPr bwMode="auto">
            <a:xfrm>
              <a:off x="630" y="2297"/>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8" name="Line 53"/>
            <p:cNvSpPr>
              <a:spLocks noChangeShapeType="1"/>
            </p:cNvSpPr>
            <p:nvPr/>
          </p:nvSpPr>
          <p:spPr bwMode="auto">
            <a:xfrm>
              <a:off x="734" y="1956"/>
              <a:ext cx="16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9" name="Line 54"/>
            <p:cNvSpPr>
              <a:spLocks noChangeShapeType="1"/>
            </p:cNvSpPr>
            <p:nvPr/>
          </p:nvSpPr>
          <p:spPr bwMode="auto">
            <a:xfrm>
              <a:off x="2394" y="1956"/>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0" name="Line 55"/>
            <p:cNvSpPr>
              <a:spLocks noChangeShapeType="1"/>
            </p:cNvSpPr>
            <p:nvPr/>
          </p:nvSpPr>
          <p:spPr bwMode="auto">
            <a:xfrm>
              <a:off x="2394" y="2297"/>
              <a:ext cx="2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1" name="Line 56"/>
            <p:cNvSpPr>
              <a:spLocks noChangeShapeType="1"/>
            </p:cNvSpPr>
            <p:nvPr/>
          </p:nvSpPr>
          <p:spPr bwMode="auto">
            <a:xfrm flipV="1">
              <a:off x="734" y="1956"/>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2" name="Line 57"/>
            <p:cNvSpPr>
              <a:spLocks noChangeShapeType="1"/>
            </p:cNvSpPr>
            <p:nvPr/>
          </p:nvSpPr>
          <p:spPr bwMode="auto">
            <a:xfrm flipV="1">
              <a:off x="2394" y="2410"/>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3" name="Line 58"/>
            <p:cNvSpPr>
              <a:spLocks noChangeShapeType="1"/>
            </p:cNvSpPr>
            <p:nvPr/>
          </p:nvSpPr>
          <p:spPr bwMode="auto">
            <a:xfrm>
              <a:off x="2394" y="2410"/>
              <a:ext cx="12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4" name="Line 59"/>
            <p:cNvSpPr>
              <a:spLocks noChangeShapeType="1"/>
            </p:cNvSpPr>
            <p:nvPr/>
          </p:nvSpPr>
          <p:spPr bwMode="auto">
            <a:xfrm flipV="1">
              <a:off x="3640" y="2865"/>
              <a:ext cx="0" cy="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5" name="Line 60"/>
            <p:cNvSpPr>
              <a:spLocks noChangeShapeType="1"/>
            </p:cNvSpPr>
            <p:nvPr/>
          </p:nvSpPr>
          <p:spPr bwMode="auto">
            <a:xfrm>
              <a:off x="3640" y="2865"/>
              <a:ext cx="12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6" name="Line 61"/>
            <p:cNvSpPr>
              <a:spLocks noChangeShapeType="1"/>
            </p:cNvSpPr>
            <p:nvPr/>
          </p:nvSpPr>
          <p:spPr bwMode="auto">
            <a:xfrm flipV="1">
              <a:off x="3640" y="2410"/>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7" name="Line 62"/>
            <p:cNvSpPr>
              <a:spLocks noChangeShapeType="1"/>
            </p:cNvSpPr>
            <p:nvPr/>
          </p:nvSpPr>
          <p:spPr bwMode="auto">
            <a:xfrm>
              <a:off x="630" y="2751"/>
              <a:ext cx="17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8" name="Line 63"/>
            <p:cNvSpPr>
              <a:spLocks noChangeShapeType="1"/>
            </p:cNvSpPr>
            <p:nvPr/>
          </p:nvSpPr>
          <p:spPr bwMode="auto">
            <a:xfrm flipV="1">
              <a:off x="4885" y="2865"/>
              <a:ext cx="0" cy="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19" name="Line 64"/>
            <p:cNvSpPr>
              <a:spLocks noChangeShapeType="1"/>
            </p:cNvSpPr>
            <p:nvPr/>
          </p:nvSpPr>
          <p:spPr bwMode="auto">
            <a:xfrm>
              <a:off x="734" y="2216"/>
              <a:ext cx="1660" cy="0"/>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0" name="Line 65"/>
            <p:cNvSpPr>
              <a:spLocks noChangeShapeType="1"/>
            </p:cNvSpPr>
            <p:nvPr/>
          </p:nvSpPr>
          <p:spPr bwMode="auto">
            <a:xfrm>
              <a:off x="2394" y="2694"/>
              <a:ext cx="1246" cy="0"/>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1" name="Line 66"/>
            <p:cNvSpPr>
              <a:spLocks noChangeShapeType="1"/>
            </p:cNvSpPr>
            <p:nvPr/>
          </p:nvSpPr>
          <p:spPr bwMode="auto">
            <a:xfrm>
              <a:off x="3651" y="3139"/>
              <a:ext cx="1245" cy="0"/>
            </a:xfrm>
            <a:prstGeom prst="line">
              <a:avLst/>
            </a:prstGeom>
            <a:noFill/>
            <a:ln w="9525">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2" name="Line 67"/>
            <p:cNvSpPr>
              <a:spLocks noChangeShapeType="1"/>
            </p:cNvSpPr>
            <p:nvPr/>
          </p:nvSpPr>
          <p:spPr bwMode="auto">
            <a:xfrm>
              <a:off x="734" y="2297"/>
              <a:ext cx="0" cy="9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3" name="Line 68"/>
            <p:cNvSpPr>
              <a:spLocks noChangeShapeType="1"/>
            </p:cNvSpPr>
            <p:nvPr/>
          </p:nvSpPr>
          <p:spPr bwMode="auto">
            <a:xfrm>
              <a:off x="734" y="3205"/>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4" name="Line 69"/>
            <p:cNvSpPr>
              <a:spLocks noChangeShapeType="1"/>
            </p:cNvSpPr>
            <p:nvPr/>
          </p:nvSpPr>
          <p:spPr bwMode="auto">
            <a:xfrm>
              <a:off x="4885" y="3205"/>
              <a:ext cx="0" cy="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5" name="Line 70"/>
            <p:cNvSpPr>
              <a:spLocks noChangeShapeType="1"/>
            </p:cNvSpPr>
            <p:nvPr/>
          </p:nvSpPr>
          <p:spPr bwMode="auto">
            <a:xfrm>
              <a:off x="734" y="3432"/>
              <a:ext cx="4151" cy="0"/>
            </a:xfrm>
            <a:prstGeom prst="line">
              <a:avLst/>
            </a:prstGeom>
            <a:noFill/>
            <a:ln w="19050">
              <a:solidFill>
                <a:srgbClr val="008000"/>
              </a:solidFill>
              <a:round/>
              <a:headEnd type="stealth" w="sm" len="lg"/>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26" name="Text Box 71"/>
            <p:cNvSpPr txBox="1">
              <a:spLocks noChangeArrowheads="1"/>
            </p:cNvSpPr>
            <p:nvPr/>
          </p:nvSpPr>
          <p:spPr bwMode="auto">
            <a:xfrm>
              <a:off x="715"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1</a:t>
              </a:r>
              <a:endParaRPr lang="en-US" altLang="zh-CN" sz="2000" b="1"/>
            </a:p>
          </p:txBody>
        </p:sp>
        <p:sp>
          <p:nvSpPr>
            <p:cNvPr id="49227" name="Text Box 72"/>
            <p:cNvSpPr txBox="1">
              <a:spLocks noChangeArrowheads="1"/>
            </p:cNvSpPr>
            <p:nvPr/>
          </p:nvSpPr>
          <p:spPr bwMode="auto">
            <a:xfrm>
              <a:off x="1130"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2</a:t>
              </a:r>
              <a:endParaRPr lang="en-US" altLang="zh-CN" sz="2000" b="1"/>
            </a:p>
          </p:txBody>
        </p:sp>
        <p:sp>
          <p:nvSpPr>
            <p:cNvPr id="49228" name="Text Box 73"/>
            <p:cNvSpPr txBox="1">
              <a:spLocks noChangeArrowheads="1"/>
            </p:cNvSpPr>
            <p:nvPr/>
          </p:nvSpPr>
          <p:spPr bwMode="auto">
            <a:xfrm>
              <a:off x="1545"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3</a:t>
              </a:r>
              <a:endParaRPr lang="en-US" altLang="zh-CN" sz="2000" b="1"/>
            </a:p>
          </p:txBody>
        </p:sp>
        <p:sp>
          <p:nvSpPr>
            <p:cNvPr id="49229" name="Text Box 74"/>
            <p:cNvSpPr txBox="1">
              <a:spLocks noChangeArrowheads="1"/>
            </p:cNvSpPr>
            <p:nvPr/>
          </p:nvSpPr>
          <p:spPr bwMode="auto">
            <a:xfrm>
              <a:off x="1960"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4</a:t>
              </a:r>
              <a:endParaRPr lang="en-US" altLang="zh-CN" sz="2000" b="1"/>
            </a:p>
          </p:txBody>
        </p:sp>
        <p:sp>
          <p:nvSpPr>
            <p:cNvPr id="49230" name="Text Box 75"/>
            <p:cNvSpPr txBox="1">
              <a:spLocks noChangeArrowheads="1"/>
            </p:cNvSpPr>
            <p:nvPr/>
          </p:nvSpPr>
          <p:spPr bwMode="auto">
            <a:xfrm>
              <a:off x="2376" y="1266"/>
              <a:ext cx="62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1</a:t>
              </a:r>
              <a:endParaRPr lang="en-US" altLang="zh-CN" sz="2000" b="1"/>
            </a:p>
          </p:txBody>
        </p:sp>
        <p:sp>
          <p:nvSpPr>
            <p:cNvPr id="49231" name="Text Box 76"/>
            <p:cNvSpPr txBox="1">
              <a:spLocks noChangeArrowheads="1"/>
            </p:cNvSpPr>
            <p:nvPr/>
          </p:nvSpPr>
          <p:spPr bwMode="auto">
            <a:xfrm>
              <a:off x="2791" y="1266"/>
              <a:ext cx="62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2</a:t>
              </a:r>
              <a:endParaRPr lang="en-US" altLang="zh-CN" sz="2000" b="1"/>
            </a:p>
          </p:txBody>
        </p:sp>
        <p:sp>
          <p:nvSpPr>
            <p:cNvPr id="49232" name="Text Box 77"/>
            <p:cNvSpPr txBox="1">
              <a:spLocks noChangeArrowheads="1"/>
            </p:cNvSpPr>
            <p:nvPr/>
          </p:nvSpPr>
          <p:spPr bwMode="auto">
            <a:xfrm>
              <a:off x="3206"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3</a:t>
              </a:r>
              <a:endParaRPr lang="en-US" altLang="zh-CN" sz="2000" b="1"/>
            </a:p>
          </p:txBody>
        </p:sp>
        <p:sp>
          <p:nvSpPr>
            <p:cNvPr id="49233" name="Text Box 78"/>
            <p:cNvSpPr txBox="1">
              <a:spLocks noChangeArrowheads="1"/>
            </p:cNvSpPr>
            <p:nvPr/>
          </p:nvSpPr>
          <p:spPr bwMode="auto">
            <a:xfrm>
              <a:off x="3621"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1</a:t>
              </a:r>
              <a:endParaRPr lang="en-US" altLang="zh-CN" sz="2000" b="1"/>
            </a:p>
          </p:txBody>
        </p:sp>
        <p:sp>
          <p:nvSpPr>
            <p:cNvPr id="49234" name="Text Box 79"/>
            <p:cNvSpPr txBox="1">
              <a:spLocks noChangeArrowheads="1"/>
            </p:cNvSpPr>
            <p:nvPr/>
          </p:nvSpPr>
          <p:spPr bwMode="auto">
            <a:xfrm>
              <a:off x="4036"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2</a:t>
              </a:r>
              <a:endParaRPr lang="en-US" altLang="zh-CN" sz="2000" b="1"/>
            </a:p>
          </p:txBody>
        </p:sp>
        <p:sp>
          <p:nvSpPr>
            <p:cNvPr id="49235" name="Text Box 80"/>
            <p:cNvSpPr txBox="1">
              <a:spLocks noChangeArrowheads="1"/>
            </p:cNvSpPr>
            <p:nvPr/>
          </p:nvSpPr>
          <p:spPr bwMode="auto">
            <a:xfrm>
              <a:off x="4451" y="1266"/>
              <a:ext cx="623"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T</a:t>
              </a:r>
              <a:r>
                <a:rPr lang="en-US" altLang="zh-CN" sz="2000" b="1" baseline="-10000"/>
                <a:t>3</a:t>
              </a:r>
              <a:endParaRPr lang="en-US" altLang="zh-CN" sz="2000" b="1"/>
            </a:p>
          </p:txBody>
        </p:sp>
        <p:sp>
          <p:nvSpPr>
            <p:cNvPr id="49236" name="Text Box 81"/>
            <p:cNvSpPr txBox="1">
              <a:spLocks noChangeArrowheads="1"/>
            </p:cNvSpPr>
            <p:nvPr/>
          </p:nvSpPr>
          <p:spPr bwMode="auto">
            <a:xfrm>
              <a:off x="1129" y="2009"/>
              <a:ext cx="135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取指周期</a:t>
              </a:r>
              <a:r>
                <a:rPr lang="en-US" altLang="zh-CN" sz="2000" b="1" i="1"/>
                <a:t>M</a:t>
              </a:r>
              <a:r>
                <a:rPr lang="en-US" altLang="zh-CN" sz="2000" b="1" baseline="-10000"/>
                <a:t>1</a:t>
              </a:r>
              <a:endParaRPr lang="en-US" altLang="zh-CN" sz="2000" b="1"/>
            </a:p>
          </p:txBody>
        </p:sp>
        <p:sp>
          <p:nvSpPr>
            <p:cNvPr id="49237" name="Text Box 82"/>
            <p:cNvSpPr txBox="1">
              <a:spLocks noChangeArrowheads="1"/>
            </p:cNvSpPr>
            <p:nvPr/>
          </p:nvSpPr>
          <p:spPr bwMode="auto">
            <a:xfrm>
              <a:off x="2389" y="2452"/>
              <a:ext cx="166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存储器读周期</a:t>
              </a:r>
              <a:r>
                <a:rPr lang="en-US" altLang="zh-CN" sz="2000" b="1" i="1"/>
                <a:t>M</a:t>
              </a:r>
              <a:r>
                <a:rPr lang="en-US" altLang="zh-CN" sz="2000" b="1" baseline="-10000"/>
                <a:t>2</a:t>
              </a:r>
              <a:endParaRPr lang="en-US" altLang="zh-CN" sz="2000" b="1"/>
            </a:p>
          </p:txBody>
        </p:sp>
        <p:sp>
          <p:nvSpPr>
            <p:cNvPr id="49238" name="Text Box 83"/>
            <p:cNvSpPr txBox="1">
              <a:spLocks noChangeArrowheads="1"/>
            </p:cNvSpPr>
            <p:nvPr/>
          </p:nvSpPr>
          <p:spPr bwMode="auto">
            <a:xfrm>
              <a:off x="3628" y="2908"/>
              <a:ext cx="166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t>存储器写周期</a:t>
              </a:r>
              <a:r>
                <a:rPr lang="en-US" altLang="zh-CN" sz="2000" b="1" i="1"/>
                <a:t>M</a:t>
              </a:r>
              <a:r>
                <a:rPr lang="en-US" altLang="zh-CN" sz="2000" b="1" baseline="-10000"/>
                <a:t>3</a:t>
              </a:r>
              <a:endParaRPr lang="en-US" altLang="zh-CN" sz="2000" b="1"/>
            </a:p>
          </p:txBody>
        </p:sp>
        <p:sp>
          <p:nvSpPr>
            <p:cNvPr id="49239" name="Text Box 84"/>
            <p:cNvSpPr txBox="1">
              <a:spLocks noChangeArrowheads="1"/>
            </p:cNvSpPr>
            <p:nvPr/>
          </p:nvSpPr>
          <p:spPr bwMode="auto">
            <a:xfrm>
              <a:off x="2453" y="3199"/>
              <a:ext cx="124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000" b="1">
                  <a:solidFill>
                    <a:schemeClr val="tx2"/>
                  </a:solidFill>
                </a:rPr>
                <a:t>指令周期</a:t>
              </a:r>
            </a:p>
          </p:txBody>
        </p:sp>
      </p:grpSp>
      <p:sp>
        <p:nvSpPr>
          <p:cNvPr id="49158" name="Text Box 85"/>
          <p:cNvSpPr txBox="1">
            <a:spLocks noChangeArrowheads="1"/>
          </p:cNvSpPr>
          <p:nvPr/>
        </p:nvSpPr>
        <p:spPr bwMode="auto">
          <a:xfrm>
            <a:off x="250825" y="98107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微型计算机中常用的时序系统叫做</a:t>
            </a:r>
            <a:r>
              <a:rPr lang="zh-CN" altLang="en-US" sz="2800" b="1" dirty="0">
                <a:solidFill>
                  <a:srgbClr val="EA0021"/>
                </a:solidFill>
              </a:rPr>
              <a:t>时钟周期</a:t>
            </a:r>
            <a:r>
              <a:rPr lang="zh-CN" altLang="en-US" sz="2800" b="1" dirty="0"/>
              <a:t>时序系统</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F7F9F9E-B881-4393-958A-130642B7DC3C}" type="datetime3">
              <a:rPr kumimoji="0" lang="zh-CN" altLang="en-US" sz="1400"/>
              <a:pPr eaLnBrk="1" hangingPunct="1"/>
              <a:t>2016年11月18日星期五</a:t>
            </a:fld>
            <a:endParaRPr kumimoji="0" lang="en-US" altLang="zh-CN" sz="1400"/>
          </a:p>
        </p:txBody>
      </p:sp>
      <p:sp>
        <p:nvSpPr>
          <p:cNvPr id="5017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018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84323" name="Rectangle 3"/>
          <p:cNvSpPr>
            <a:spLocks noGrp="1" noChangeArrowheads="1"/>
          </p:cNvSpPr>
          <p:nvPr>
            <p:ph type="body" idx="1"/>
          </p:nvPr>
        </p:nvSpPr>
        <p:spPr>
          <a:xfrm>
            <a:off x="327025" y="893763"/>
            <a:ext cx="8131175" cy="5735637"/>
          </a:xfrm>
        </p:spPr>
        <p:txBody>
          <a:bodyPr/>
          <a:lstStyle/>
          <a:p>
            <a:pPr algn="just" eaLnBrk="1" hangingPunct="1">
              <a:buFontTx/>
              <a:buNone/>
            </a:pPr>
            <a:r>
              <a:rPr lang="en-US" altLang="zh-CN" b="1" smtClean="0">
                <a:solidFill>
                  <a:srgbClr val="990000"/>
                </a:solidFill>
                <a:latin typeface="Times New Roman" pitchFamily="18" charset="0"/>
              </a:rPr>
              <a:t>6.3.2 </a:t>
            </a:r>
            <a:r>
              <a:rPr lang="zh-CN" altLang="en-US" b="1" smtClean="0">
                <a:solidFill>
                  <a:srgbClr val="990000"/>
                </a:solidFill>
                <a:latin typeface="Times New Roman" pitchFamily="18" charset="0"/>
              </a:rPr>
              <a:t>控制方式</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同步控制方式</a:t>
            </a:r>
          </a:p>
          <a:p>
            <a:pPr algn="just" eaLnBrk="1" hangingPunct="1">
              <a:buFontTx/>
              <a:buNone/>
            </a:pPr>
            <a:r>
              <a:rPr lang="zh-CN" altLang="en-US" b="1" smtClean="0">
                <a:latin typeface="Times New Roman" pitchFamily="18" charset="0"/>
              </a:rPr>
              <a:t>            同步控制方式即固定时序控制方式，各项操作都由统一的时序信号控制，在每个机器周期中产生统一数目的节拍电位和工作脉冲。由于不同的指令，操作时间长短不一致，同步控制方式应以最复杂指令的操作时间作为统一的时间间隔标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6D05BFC-FC54-450F-AD7F-6058487880EB}" type="datetime3">
              <a:rPr kumimoji="0" lang="zh-CN" altLang="en-US" sz="1400"/>
              <a:pPr eaLnBrk="1" hangingPunct="1"/>
              <a:t>2016年11月18日星期五</a:t>
            </a:fld>
            <a:endParaRPr kumimoji="0" lang="en-US" altLang="zh-CN" sz="1400"/>
          </a:p>
        </p:txBody>
      </p:sp>
      <p:sp>
        <p:nvSpPr>
          <p:cNvPr id="5120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120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69315" name="Rectangle 3"/>
          <p:cNvSpPr>
            <a:spLocks noGrp="1" noChangeArrowheads="1"/>
          </p:cNvSpPr>
          <p:nvPr>
            <p:ph type="body" idx="1"/>
          </p:nvPr>
        </p:nvSpPr>
        <p:spPr>
          <a:xfrm>
            <a:off x="327025" y="893763"/>
            <a:ext cx="8131175" cy="573563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这种控制方式设计简单，容易实现，但是对于许多简单指令来说会有较多的空闲时间，造成较大数量的时间浪费，从而影响了指令的执行速度。</a:t>
            </a:r>
          </a:p>
          <a:p>
            <a:pPr algn="just" eaLnBrk="1" hangingPunct="1">
              <a:buFontTx/>
              <a:buNone/>
            </a:pPr>
            <a:r>
              <a:rPr lang="zh-CN" altLang="en-US" b="1" smtClean="0">
                <a:latin typeface="Times New Roman" pitchFamily="18" charset="0"/>
              </a:rPr>
              <a:t>            在同步控制方式中，各指令所需的时序由控制器统一发出，所有微操作都与时钟同步，所以又称为</a:t>
            </a:r>
            <a:r>
              <a:rPr lang="zh-CN" altLang="en-US" b="1" smtClean="0">
                <a:solidFill>
                  <a:srgbClr val="FF0000"/>
                </a:solidFill>
                <a:latin typeface="Times New Roman" pitchFamily="18" charset="0"/>
              </a:rPr>
              <a:t>集中控制方式或中央控制方式</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48F6D6D-6CFD-405B-AD32-AAB68CF74CA2}" type="datetime3">
              <a:rPr kumimoji="0" lang="zh-CN" altLang="en-US" sz="1400"/>
              <a:pPr eaLnBrk="1" hangingPunct="1"/>
              <a:t>2016年11月18日星期五</a:t>
            </a:fld>
            <a:endParaRPr kumimoji="0" lang="en-US" altLang="zh-CN" sz="1400"/>
          </a:p>
        </p:txBody>
      </p:sp>
      <p:sp>
        <p:nvSpPr>
          <p:cNvPr id="717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172"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162819" name="Rectangle 3"/>
          <p:cNvSpPr>
            <a:spLocks noGrp="1" noChangeArrowheads="1"/>
          </p:cNvSpPr>
          <p:nvPr>
            <p:ph type="body" idx="1"/>
          </p:nvPr>
        </p:nvSpPr>
        <p:spPr>
          <a:xfrm>
            <a:off x="457200" y="914400"/>
            <a:ext cx="8001000" cy="5122863"/>
          </a:xfrm>
        </p:spPr>
        <p:txBody>
          <a:bodyPr/>
          <a:lstStyle/>
          <a:p>
            <a:pPr eaLnBrk="1" hangingPunct="1">
              <a:buFontTx/>
              <a:buNone/>
            </a:pPr>
            <a:r>
              <a:rPr lang="en-US" altLang="zh-CN" b="1" smtClean="0">
                <a:latin typeface="宋体" pitchFamily="2" charset="-122"/>
              </a:rPr>
              <a:t>      </a:t>
            </a:r>
            <a:r>
              <a:rPr lang="zh-CN" altLang="en-US" b="1" smtClean="0">
                <a:latin typeface="宋体" pitchFamily="2" charset="-122"/>
              </a:rPr>
              <a:t>对数据流的控制主要应包括对数据的流入与流出的控制；对数据变换、加工等操作的控制。</a:t>
            </a:r>
          </a:p>
          <a:p>
            <a:pPr eaLnBrk="1" hangingPunct="1">
              <a:buFontTx/>
              <a:buNone/>
            </a:pPr>
            <a:r>
              <a:rPr lang="zh-CN" altLang="en-US" b="1" smtClean="0">
                <a:latin typeface="宋体" pitchFamily="2" charset="-122"/>
              </a:rPr>
              <a:t>      对于冯</a:t>
            </a:r>
            <a:r>
              <a:rPr lang="en-US" altLang="zh-CN" b="1" smtClean="0">
                <a:latin typeface="Courier New" pitchFamily="49" charset="0"/>
              </a:rPr>
              <a:t>·</a:t>
            </a:r>
            <a:r>
              <a:rPr lang="zh-CN" altLang="en-US" b="1" smtClean="0">
                <a:latin typeface="宋体" pitchFamily="2" charset="-122"/>
              </a:rPr>
              <a:t>诺依曼结构的计算机而言，数据流是根据指令流的操作而形成的，也就是说</a:t>
            </a:r>
            <a:r>
              <a:rPr lang="zh-CN" altLang="en-US" b="1" smtClean="0">
                <a:solidFill>
                  <a:srgbClr val="FF3300"/>
                </a:solidFill>
                <a:latin typeface="宋体" pitchFamily="2" charset="-122"/>
              </a:rPr>
              <a:t>数据流是由指令流来驱动的</a:t>
            </a:r>
            <a:r>
              <a:rPr lang="zh-CN" altLang="en-US" b="1" smtClean="0">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595934B-63CE-4C41-8412-0BC28EBC134B}" type="datetime3">
              <a:rPr kumimoji="0" lang="zh-CN" altLang="en-US" sz="1400"/>
              <a:pPr eaLnBrk="1" hangingPunct="1"/>
              <a:t>2016年11月18日星期五</a:t>
            </a:fld>
            <a:endParaRPr kumimoji="0" lang="en-US" altLang="zh-CN" sz="1400"/>
          </a:p>
        </p:txBody>
      </p:sp>
      <p:sp>
        <p:nvSpPr>
          <p:cNvPr id="5222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222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z="3600" smtClean="0">
              <a:latin typeface="宋体" pitchFamily="2" charset="-122"/>
            </a:endParaRPr>
          </a:p>
        </p:txBody>
      </p:sp>
      <p:sp>
        <p:nvSpPr>
          <p:cNvPr id="185347" name="Rectangle 3"/>
          <p:cNvSpPr>
            <a:spLocks noGrp="1" noChangeArrowheads="1"/>
          </p:cNvSpPr>
          <p:nvPr>
            <p:ph type="body" idx="1"/>
          </p:nvPr>
        </p:nvSpPr>
        <p:spPr>
          <a:xfrm>
            <a:off x="250825" y="990600"/>
            <a:ext cx="8131175" cy="5410200"/>
          </a:xfrm>
        </p:spPr>
        <p:txBody>
          <a:bodyPr/>
          <a:lstStyle/>
          <a:p>
            <a:pPr algn="just" eaLnBrk="1" hangingPunct="1">
              <a:buFontTx/>
              <a:buNone/>
            </a:pPr>
            <a:r>
              <a:rPr lang="en-US" altLang="zh-CN" b="1" smtClean="0">
                <a:latin typeface="Times New Roman" pitchFamily="18" charset="0"/>
              </a:rPr>
              <a:t>2.</a:t>
            </a:r>
            <a:r>
              <a:rPr lang="zh-CN" altLang="en-US" b="1" smtClean="0">
                <a:latin typeface="Times New Roman" pitchFamily="18" charset="0"/>
              </a:rPr>
              <a:t>异步控制方式</a:t>
            </a:r>
          </a:p>
          <a:p>
            <a:pPr algn="just" eaLnBrk="1" hangingPunct="1">
              <a:buFontTx/>
              <a:buNone/>
            </a:pPr>
            <a:r>
              <a:rPr lang="zh-CN" altLang="en-US" b="1" smtClean="0">
                <a:latin typeface="Times New Roman" pitchFamily="18" charset="0"/>
              </a:rPr>
              <a:t>            异步控制方式即可变时序控制方式。各项操作不采用统一的时序信号控制，而根据指令或部件的具体情况决定，需要多少时间，就占用多少时间。</a:t>
            </a:r>
          </a:p>
          <a:p>
            <a:pPr algn="just" eaLnBrk="1" hangingPunct="1">
              <a:buFontTx/>
              <a:buNone/>
            </a:pPr>
            <a:r>
              <a:rPr lang="zh-CN" altLang="en-US" b="1" smtClean="0">
                <a:latin typeface="Times New Roman" pitchFamily="18" charset="0"/>
              </a:rPr>
              <a:t>            </a:t>
            </a:r>
            <a:r>
              <a:rPr lang="zh-CN" altLang="en-US" b="1" smtClean="0">
                <a:solidFill>
                  <a:schemeClr val="tx2"/>
                </a:solidFill>
                <a:latin typeface="Times New Roman" pitchFamily="18" charset="0"/>
              </a:rPr>
              <a:t>异步控制采用不同时序，没有时间上的浪费，因而提高了机器的效率，但是控制比较复杂。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43701ED-5AAE-4C87-98D6-CE55921646BC}" type="datetime3">
              <a:rPr kumimoji="0" lang="zh-CN" altLang="en-US" sz="1400"/>
              <a:pPr eaLnBrk="1" hangingPunct="1"/>
              <a:t>2016年11月18日星期五</a:t>
            </a:fld>
            <a:endParaRPr kumimoji="0" lang="en-US" altLang="zh-CN" sz="1400"/>
          </a:p>
        </p:txBody>
      </p:sp>
      <p:sp>
        <p:nvSpPr>
          <p:cNvPr id="5325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325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cs typeface="Courier New" pitchFamily="49" charset="0"/>
            </a:endParaRPr>
          </a:p>
        </p:txBody>
      </p:sp>
      <p:sp>
        <p:nvSpPr>
          <p:cNvPr id="186371" name="Rectangle 3"/>
          <p:cNvSpPr>
            <a:spLocks noGrp="1" noChangeArrowheads="1"/>
          </p:cNvSpPr>
          <p:nvPr>
            <p:ph type="body" idx="1"/>
          </p:nvPr>
        </p:nvSpPr>
        <p:spPr>
          <a:xfrm>
            <a:off x="288925" y="874713"/>
            <a:ext cx="8245475" cy="255428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由于这种控制方式没有统一的时钟，而是由各功能部件本身产生各自的时序信号自我控制</a:t>
            </a:r>
            <a:r>
              <a:rPr lang="en-US" altLang="zh-CN" b="1" smtClean="0">
                <a:latin typeface="Times New Roman" pitchFamily="18" charset="0"/>
              </a:rPr>
              <a:t>(</a:t>
            </a:r>
            <a:r>
              <a:rPr lang="zh-CN" altLang="en-US" b="1" smtClean="0">
                <a:latin typeface="Times New Roman" pitchFamily="18" charset="0"/>
              </a:rPr>
              <a:t>类似反馈信号</a:t>
            </a:r>
            <a:r>
              <a:rPr lang="en-US" altLang="zh-CN" b="1" smtClean="0">
                <a:latin typeface="Times New Roman" pitchFamily="18" charset="0"/>
              </a:rPr>
              <a:t>)</a:t>
            </a:r>
            <a:r>
              <a:rPr lang="zh-CN" altLang="en-US" b="1" smtClean="0">
                <a:latin typeface="Times New Roman" pitchFamily="18" charset="0"/>
              </a:rPr>
              <a:t>，故又称为</a:t>
            </a:r>
            <a:r>
              <a:rPr lang="zh-CN" altLang="en-US" b="1" smtClean="0">
                <a:solidFill>
                  <a:srgbClr val="FF0000"/>
                </a:solidFill>
                <a:latin typeface="Times New Roman" pitchFamily="18" charset="0"/>
              </a:rPr>
              <a:t>分散控制方式或局部控制方式</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E156E9E-999B-4DC6-BE39-3B9C44A350C1}" type="datetime3">
              <a:rPr kumimoji="0" lang="zh-CN" altLang="en-US" sz="1400"/>
              <a:pPr eaLnBrk="1" hangingPunct="1"/>
              <a:t>2016年11月18日星期五</a:t>
            </a:fld>
            <a:endParaRPr kumimoji="0" lang="en-US" altLang="zh-CN" sz="1400"/>
          </a:p>
        </p:txBody>
      </p:sp>
      <p:sp>
        <p:nvSpPr>
          <p:cNvPr id="5427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427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cs typeface="Courier New" pitchFamily="49" charset="0"/>
            </a:endParaRPr>
          </a:p>
        </p:txBody>
      </p:sp>
      <p:sp>
        <p:nvSpPr>
          <p:cNvPr id="267267" name="Rectangle 3"/>
          <p:cNvSpPr>
            <a:spLocks noGrp="1" noChangeArrowheads="1"/>
          </p:cNvSpPr>
          <p:nvPr>
            <p:ph type="body" idx="1"/>
          </p:nvPr>
        </p:nvSpPr>
        <p:spPr>
          <a:xfrm>
            <a:off x="288925" y="874713"/>
            <a:ext cx="8245475" cy="5754687"/>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联合控制方式</a:t>
            </a:r>
          </a:p>
          <a:p>
            <a:pPr algn="just" eaLnBrk="1" hangingPunct="1">
              <a:buFontTx/>
              <a:buNone/>
            </a:pPr>
            <a:r>
              <a:rPr lang="zh-CN" altLang="en-US" b="1" smtClean="0">
                <a:latin typeface="Times New Roman" pitchFamily="18" charset="0"/>
              </a:rPr>
              <a:t>            这是同步控制和异步控制相结合的方式。实际上现代计算机中几乎没有完全采用同步或完全采用异步的控制方式，大多数是采用联合控制方式。</a:t>
            </a:r>
            <a:r>
              <a:rPr lang="zh-CN" altLang="en-US" b="1" smtClean="0">
                <a:solidFill>
                  <a:srgbClr val="EA0021"/>
                </a:solidFill>
                <a:latin typeface="Times New Roman" pitchFamily="18" charset="0"/>
              </a:rPr>
              <a:t>通常的设计思想是：在功能部件内部采用同步方式或以同步方式为主的控制方式，在功能部件之间采用异步方式。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8F6EE3D-A07B-415E-A40B-BD2E3670F807}" type="datetime3">
              <a:rPr kumimoji="0" lang="zh-CN" altLang="en-US" sz="1400"/>
              <a:pPr eaLnBrk="1" hangingPunct="1"/>
              <a:t>2016年11月18日星期五</a:t>
            </a:fld>
            <a:endParaRPr kumimoji="0" lang="en-US" altLang="zh-CN" sz="1400"/>
          </a:p>
        </p:txBody>
      </p:sp>
      <p:sp>
        <p:nvSpPr>
          <p:cNvPr id="5529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5300" name="Rectangle 2"/>
          <p:cNvSpPr>
            <a:spLocks noGrp="1" noChangeArrowheads="1"/>
          </p:cNvSpPr>
          <p:nvPr>
            <p:ph type="title"/>
          </p:nvPr>
        </p:nvSpPr>
        <p:spPr/>
        <p:txBody>
          <a:bodyPr/>
          <a:lstStyle/>
          <a:p>
            <a:pPr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90467" name="Rectangle 3"/>
          <p:cNvSpPr>
            <a:spLocks noGrp="1" noChangeArrowheads="1"/>
          </p:cNvSpPr>
          <p:nvPr>
            <p:ph type="body" idx="1"/>
          </p:nvPr>
        </p:nvSpPr>
        <p:spPr>
          <a:xfrm>
            <a:off x="307975" y="855663"/>
            <a:ext cx="8226425" cy="5697537"/>
          </a:xfrm>
        </p:spPr>
        <p:txBody>
          <a:bodyPr/>
          <a:lstStyle/>
          <a:p>
            <a:pPr algn="just" eaLnBrk="1" hangingPunct="1">
              <a:buFontTx/>
              <a:buNone/>
            </a:pPr>
            <a:r>
              <a:rPr lang="en-US" altLang="zh-CN" b="1" smtClean="0">
                <a:solidFill>
                  <a:srgbClr val="990000"/>
                </a:solidFill>
                <a:latin typeface="Times New Roman" pitchFamily="18" charset="0"/>
              </a:rPr>
              <a:t>6.3.3 </a:t>
            </a:r>
            <a:r>
              <a:rPr lang="zh-CN" altLang="en-US" b="1" smtClean="0">
                <a:solidFill>
                  <a:srgbClr val="990000"/>
                </a:solidFill>
                <a:latin typeface="Times New Roman" pitchFamily="18" charset="0"/>
              </a:rPr>
              <a:t>指令执行的基本过程</a:t>
            </a:r>
          </a:p>
          <a:p>
            <a:pPr algn="just" eaLnBrk="1" hangingPunct="1">
              <a:buFontTx/>
              <a:buNone/>
            </a:pPr>
            <a:r>
              <a:rPr lang="zh-CN" altLang="en-US" b="1" smtClean="0">
                <a:latin typeface="Times New Roman" pitchFamily="18" charset="0"/>
              </a:rPr>
              <a:t>             一条指令执行过程可以分为三个阶段：</a:t>
            </a:r>
            <a:r>
              <a:rPr lang="zh-CN" altLang="en-US" b="1" smtClean="0">
                <a:solidFill>
                  <a:srgbClr val="FF3300"/>
                </a:solidFill>
                <a:latin typeface="Times New Roman" pitchFamily="18" charset="0"/>
              </a:rPr>
              <a:t>取指令阶段、分析取数阶段和执行阶段</a:t>
            </a:r>
            <a:r>
              <a:rPr lang="zh-CN" altLang="en-US" b="1" smtClean="0">
                <a:latin typeface="Times New Roman" pitchFamily="18" charset="0"/>
              </a:rPr>
              <a:t>。</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取指令阶段</a:t>
            </a:r>
          </a:p>
          <a:p>
            <a:pPr algn="just" eaLnBrk="1" hangingPunct="1">
              <a:buFontTx/>
              <a:buNone/>
            </a:pPr>
            <a:r>
              <a:rPr lang="zh-CN" altLang="en-US" b="1" smtClean="0">
                <a:latin typeface="Times New Roman" pitchFamily="18" charset="0"/>
              </a:rPr>
              <a:t>            取指令阶段完成的任务是将现行指令从主存中取出来并送至指令寄存器中去。具体的操作为：</a:t>
            </a:r>
          </a:p>
          <a:p>
            <a:pPr algn="just" eaLnBrk="1" hangingPunct="1">
              <a:buFontTx/>
              <a:buNone/>
            </a:pPr>
            <a:r>
              <a:rPr lang="zh-CN" altLang="en-US" b="1" smtClean="0">
                <a:latin typeface="宋体" pitchFamily="2" charset="-122"/>
              </a:rPr>
              <a:t>      ①</a:t>
            </a:r>
            <a:r>
              <a:rPr lang="zh-CN" altLang="en-US" b="1" smtClean="0">
                <a:latin typeface="Times New Roman" pitchFamily="18" charset="0"/>
              </a:rPr>
              <a:t>将程序计数器（</a:t>
            </a:r>
            <a:r>
              <a:rPr lang="en-US" altLang="zh-CN" b="1" smtClean="0">
                <a:latin typeface="Times New Roman" pitchFamily="18" charset="0"/>
                <a:cs typeface="Times New Roman" pitchFamily="18" charset="0"/>
              </a:rPr>
              <a:t>PC</a:t>
            </a:r>
            <a:r>
              <a:rPr lang="zh-CN" altLang="en-US" b="1" smtClean="0">
                <a:latin typeface="Times New Roman" pitchFamily="18" charset="0"/>
              </a:rPr>
              <a:t>）中的内容送至存储器地址寄存器（</a:t>
            </a:r>
            <a:r>
              <a:rPr lang="en-US" altLang="zh-CN" b="1" smtClean="0">
                <a:latin typeface="Times New Roman" pitchFamily="18" charset="0"/>
                <a:cs typeface="Times New Roman" pitchFamily="18" charset="0"/>
              </a:rPr>
              <a:t>MAR</a:t>
            </a:r>
            <a:r>
              <a:rPr lang="zh-CN" altLang="en-US" b="1" smtClean="0">
                <a:latin typeface="Times New Roman" pitchFamily="18" charset="0"/>
              </a:rPr>
              <a:t>），并送地址总线（</a:t>
            </a:r>
            <a:r>
              <a:rPr lang="en-US" altLang="zh-CN" b="1" smtClean="0">
                <a:latin typeface="Times New Roman" pitchFamily="18" charset="0"/>
                <a:cs typeface="Times New Roman" pitchFamily="18" charset="0"/>
              </a:rPr>
              <a:t>AB</a:t>
            </a:r>
            <a:r>
              <a:rPr lang="zh-CN" altLang="en-US" b="1" smtClean="0">
                <a:latin typeface="Times New Roman" pitchFamily="18" charset="0"/>
              </a:rPr>
              <a:t>）。</a:t>
            </a:r>
            <a:r>
              <a:rPr lang="en-US" altLang="zh-CN" b="1" smtClean="0">
                <a:solidFill>
                  <a:srgbClr val="FF3300"/>
                </a:solidFill>
                <a:latin typeface="Times New Roman" pitchFamily="18" charset="0"/>
              </a:rPr>
              <a:t>(PC)→MAR</a:t>
            </a:r>
            <a:endParaRPr lang="en-US" altLang="zh-CN" b="1"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096FB9C-E17F-4348-B2EF-E326F0CDABEA}" type="datetime3">
              <a:rPr kumimoji="0" lang="zh-CN" altLang="en-US" sz="1400"/>
              <a:pPr eaLnBrk="1" hangingPunct="1"/>
              <a:t>2016年11月18日星期五</a:t>
            </a:fld>
            <a:endParaRPr kumimoji="0" lang="en-US" altLang="zh-CN" sz="1400"/>
          </a:p>
        </p:txBody>
      </p:sp>
      <p:sp>
        <p:nvSpPr>
          <p:cNvPr id="5632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6324" name="Rectangle 2"/>
          <p:cNvSpPr>
            <a:spLocks noGrp="1" noChangeArrowheads="1"/>
          </p:cNvSpPr>
          <p:nvPr>
            <p:ph type="title"/>
          </p:nvPr>
        </p:nvSpPr>
        <p:spPr/>
        <p:txBody>
          <a:bodyPr/>
          <a:lstStyle/>
          <a:p>
            <a:pPr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68291" name="Rectangle 3"/>
          <p:cNvSpPr>
            <a:spLocks noGrp="1" noChangeArrowheads="1"/>
          </p:cNvSpPr>
          <p:nvPr>
            <p:ph type="body" idx="1"/>
          </p:nvPr>
        </p:nvSpPr>
        <p:spPr>
          <a:xfrm>
            <a:off x="307975" y="855663"/>
            <a:ext cx="8226425" cy="5697537"/>
          </a:xfrm>
        </p:spPr>
        <p:txBody>
          <a:bodyPr/>
          <a:lstStyle/>
          <a:p>
            <a:pPr algn="just" eaLnBrk="1" hangingPunct="1">
              <a:buFontTx/>
              <a:buNone/>
            </a:pPr>
            <a:r>
              <a:rPr lang="en-US" altLang="zh-CN" b="1" smtClean="0">
                <a:latin typeface="Times New Roman" pitchFamily="18" charset="0"/>
              </a:rPr>
              <a:t>            ②</a:t>
            </a:r>
            <a:r>
              <a:rPr lang="zh-CN" altLang="en-US" b="1" smtClean="0">
                <a:latin typeface="Times New Roman" pitchFamily="18" charset="0"/>
              </a:rPr>
              <a:t>由控制单元（</a:t>
            </a:r>
            <a:r>
              <a:rPr lang="en-US" altLang="zh-CN" b="1" smtClean="0">
                <a:latin typeface="Times New Roman" pitchFamily="18" charset="0"/>
                <a:cs typeface="Times New Roman" pitchFamily="18" charset="0"/>
              </a:rPr>
              <a:t>CU</a:t>
            </a:r>
            <a:r>
              <a:rPr lang="zh-CN" altLang="en-US" b="1" smtClean="0">
                <a:latin typeface="Times New Roman" pitchFamily="18" charset="0"/>
              </a:rPr>
              <a:t>）经控制总线（</a:t>
            </a:r>
            <a:r>
              <a:rPr lang="en-US" altLang="zh-CN" b="1" smtClean="0">
                <a:latin typeface="Times New Roman" pitchFamily="18" charset="0"/>
                <a:cs typeface="Times New Roman" pitchFamily="18" charset="0"/>
              </a:rPr>
              <a:t>CB</a:t>
            </a:r>
            <a:r>
              <a:rPr lang="zh-CN" altLang="en-US" b="1" smtClean="0">
                <a:latin typeface="Times New Roman" pitchFamily="18" charset="0"/>
              </a:rPr>
              <a:t>）向主存发读命令。 </a:t>
            </a:r>
            <a:r>
              <a:rPr lang="en-US" altLang="zh-CN" b="1" smtClean="0">
                <a:solidFill>
                  <a:srgbClr val="FF3300"/>
                </a:solidFill>
                <a:latin typeface="Times New Roman" pitchFamily="18" charset="0"/>
              </a:rPr>
              <a:t>Read</a:t>
            </a:r>
          </a:p>
          <a:p>
            <a:pPr algn="just" eaLnBrk="1" hangingPunct="1">
              <a:buFontTx/>
              <a:buNone/>
            </a:pPr>
            <a:r>
              <a:rPr lang="en-US" altLang="zh-CN" b="1" smtClean="0">
                <a:solidFill>
                  <a:srgbClr val="FF3300"/>
                </a:solidFill>
                <a:latin typeface="Times New Roman" pitchFamily="18" charset="0"/>
                <a:cs typeface="Times New Roman" pitchFamily="18" charset="0"/>
              </a:rPr>
              <a:t>            </a:t>
            </a:r>
            <a:r>
              <a:rPr lang="en-US" altLang="zh-CN" b="1" smtClean="0">
                <a:latin typeface="宋体" pitchFamily="2" charset="-122"/>
              </a:rPr>
              <a:t>③</a:t>
            </a:r>
            <a:r>
              <a:rPr lang="zh-CN" altLang="en-US" b="1" smtClean="0">
                <a:latin typeface="Times New Roman" pitchFamily="18" charset="0"/>
              </a:rPr>
              <a:t>从主存中取出的指令通过数据总线（</a:t>
            </a:r>
            <a:r>
              <a:rPr lang="en-US" altLang="zh-CN" b="1" smtClean="0">
                <a:latin typeface="Times New Roman" pitchFamily="18" charset="0"/>
                <a:cs typeface="Times New Roman" pitchFamily="18" charset="0"/>
              </a:rPr>
              <a:t>DB</a:t>
            </a:r>
            <a:r>
              <a:rPr lang="zh-CN" altLang="en-US" b="1" smtClean="0">
                <a:latin typeface="Times New Roman" pitchFamily="18" charset="0"/>
              </a:rPr>
              <a:t>）送到存储器数据寄存器（</a:t>
            </a:r>
            <a:r>
              <a:rPr lang="en-US" altLang="zh-CN" b="1" smtClean="0">
                <a:latin typeface="Times New Roman" pitchFamily="18" charset="0"/>
                <a:cs typeface="Times New Roman" pitchFamily="18" charset="0"/>
              </a:rPr>
              <a:t>MDR</a:t>
            </a:r>
            <a:r>
              <a:rPr lang="zh-CN" altLang="en-US" b="1" smtClean="0">
                <a:latin typeface="Times New Roman" pitchFamily="18" charset="0"/>
              </a:rPr>
              <a:t>）。 </a:t>
            </a:r>
            <a:r>
              <a:rPr lang="en-US" altLang="zh-CN" b="1" smtClean="0">
                <a:solidFill>
                  <a:srgbClr val="FF3300"/>
                </a:solidFill>
                <a:latin typeface="Times New Roman" pitchFamily="18" charset="0"/>
              </a:rPr>
              <a:t>M(MAR) →MDR</a:t>
            </a:r>
            <a:endParaRPr lang="en-US" altLang="zh-CN" b="1" smtClean="0">
              <a:latin typeface="宋体" pitchFamily="2" charset="-122"/>
            </a:endParaRPr>
          </a:p>
          <a:p>
            <a:pPr algn="just" eaLnBrk="1" hangingPunct="1">
              <a:buFontTx/>
              <a:buNone/>
            </a:pPr>
            <a:r>
              <a:rPr lang="en-US" altLang="zh-CN" b="1" smtClean="0">
                <a:latin typeface="宋体" pitchFamily="2" charset="-122"/>
              </a:rPr>
              <a:t>      ④</a:t>
            </a:r>
            <a:r>
              <a:rPr lang="zh-CN" altLang="en-US" b="1" smtClean="0">
                <a:latin typeface="Times New Roman" pitchFamily="18" charset="0"/>
              </a:rPr>
              <a:t>将</a:t>
            </a:r>
            <a:r>
              <a:rPr lang="en-US" altLang="zh-CN" b="1" smtClean="0">
                <a:latin typeface="Times New Roman" pitchFamily="18" charset="0"/>
                <a:cs typeface="Times New Roman" pitchFamily="18" charset="0"/>
              </a:rPr>
              <a:t>MDR</a:t>
            </a:r>
            <a:r>
              <a:rPr lang="zh-CN" altLang="en-US" b="1" smtClean="0">
                <a:latin typeface="Times New Roman" pitchFamily="18" charset="0"/>
              </a:rPr>
              <a:t>的内容送至指令寄存器（</a:t>
            </a:r>
            <a:r>
              <a:rPr lang="en-US" altLang="zh-CN" b="1" smtClean="0">
                <a:latin typeface="Times New Roman" pitchFamily="18" charset="0"/>
                <a:cs typeface="Times New Roman" pitchFamily="18" charset="0"/>
              </a:rPr>
              <a:t>IR</a:t>
            </a:r>
            <a:r>
              <a:rPr lang="zh-CN" altLang="en-US" b="1" smtClean="0">
                <a:latin typeface="Times New Roman" pitchFamily="18" charset="0"/>
              </a:rPr>
              <a:t>）中。 </a:t>
            </a:r>
            <a:r>
              <a:rPr lang="en-US" altLang="zh-CN" b="1" smtClean="0">
                <a:solidFill>
                  <a:srgbClr val="FF0000"/>
                </a:solidFill>
                <a:latin typeface="Times New Roman" pitchFamily="18" charset="0"/>
              </a:rPr>
              <a:t>(</a:t>
            </a:r>
            <a:r>
              <a:rPr lang="en-US" altLang="zh-CN" b="1" smtClean="0">
                <a:solidFill>
                  <a:srgbClr val="FF3300"/>
                </a:solidFill>
                <a:latin typeface="Times New Roman" pitchFamily="18" charset="0"/>
              </a:rPr>
              <a:t>MDR)→IR</a:t>
            </a:r>
            <a:endParaRPr lang="en-US" altLang="zh-CN" b="1" smtClean="0">
              <a:latin typeface="宋体" pitchFamily="2" charset="-122"/>
            </a:endParaRPr>
          </a:p>
          <a:p>
            <a:pPr algn="just" eaLnBrk="1" hangingPunct="1">
              <a:buFontTx/>
              <a:buNone/>
            </a:pPr>
            <a:r>
              <a:rPr lang="en-US" altLang="zh-CN" b="1" smtClean="0">
                <a:latin typeface="宋体" pitchFamily="2" charset="-122"/>
              </a:rPr>
              <a:t>      ⑤</a:t>
            </a:r>
            <a:r>
              <a:rPr lang="zh-CN" altLang="en-US" b="1" smtClean="0">
                <a:latin typeface="Times New Roman" pitchFamily="18" charset="0"/>
              </a:rPr>
              <a:t>将</a:t>
            </a:r>
            <a:r>
              <a:rPr lang="en-US" altLang="zh-CN" b="1" smtClean="0">
                <a:latin typeface="Times New Roman" pitchFamily="18" charset="0"/>
                <a:cs typeface="Times New Roman" pitchFamily="18" charset="0"/>
              </a:rPr>
              <a:t>PC</a:t>
            </a:r>
            <a:r>
              <a:rPr lang="zh-CN" altLang="en-US" b="1" smtClean="0">
                <a:latin typeface="Times New Roman" pitchFamily="18" charset="0"/>
              </a:rPr>
              <a:t>的内容递增，为取下一条指令做好准备。 </a:t>
            </a:r>
            <a:r>
              <a:rPr lang="en-US" altLang="zh-CN" b="1" smtClean="0">
                <a:solidFill>
                  <a:srgbClr val="FF3300"/>
                </a:solidFill>
                <a:latin typeface="Times New Roman" pitchFamily="18" charset="0"/>
              </a:rPr>
              <a:t>(PC)</a:t>
            </a:r>
            <a:r>
              <a:rPr lang="zh-CN" altLang="en-US" b="1" smtClean="0">
                <a:solidFill>
                  <a:srgbClr val="FF3300"/>
                </a:solidFill>
                <a:latin typeface="Times New Roman" pitchFamily="18" charset="0"/>
              </a:rPr>
              <a:t>＋</a:t>
            </a:r>
            <a:r>
              <a:rPr lang="en-US" altLang="zh-CN" b="1" smtClean="0">
                <a:solidFill>
                  <a:srgbClr val="FF3300"/>
                </a:solidFill>
                <a:latin typeface="Times New Roman" pitchFamily="18" charset="0"/>
              </a:rPr>
              <a:t>1→PC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8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8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8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E66B757-B507-403D-BE50-83460C104D5C}" type="datetime3">
              <a:rPr kumimoji="0" lang="zh-CN" altLang="en-US" sz="1400"/>
              <a:pPr eaLnBrk="1" hangingPunct="1"/>
              <a:t>2016年11月18日星期五</a:t>
            </a:fld>
            <a:endParaRPr kumimoji="0" lang="en-US" altLang="zh-CN" sz="1400"/>
          </a:p>
        </p:txBody>
      </p:sp>
      <p:sp>
        <p:nvSpPr>
          <p:cNvPr id="5734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7348" name="Rectangle 2"/>
          <p:cNvSpPr>
            <a:spLocks noGrp="1" noChangeArrowheads="1"/>
          </p:cNvSpPr>
          <p:nvPr>
            <p:ph type="title"/>
          </p:nvPr>
        </p:nvSpPr>
        <p:spPr/>
        <p:txBody>
          <a:bodyPr/>
          <a:lstStyle/>
          <a:p>
            <a:pPr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57349" name="Rectangle 4"/>
          <p:cNvSpPr>
            <a:spLocks noGrp="1" noChangeArrowheads="1"/>
          </p:cNvSpPr>
          <p:nvPr>
            <p:ph type="body" idx="1"/>
          </p:nvPr>
        </p:nvSpPr>
        <p:spPr/>
        <p:txBody>
          <a:bodyPr/>
          <a:lstStyle/>
          <a:p>
            <a:pPr eaLnBrk="1" hangingPunct="1"/>
            <a:endParaRPr lang="zh-CN" altLang="zh-CN" smtClean="0"/>
          </a:p>
        </p:txBody>
      </p:sp>
      <p:graphicFrame>
        <p:nvGraphicFramePr>
          <p:cNvPr id="57350" name="Object 5"/>
          <p:cNvGraphicFramePr>
            <a:graphicFrameLocks noChangeAspect="1"/>
          </p:cNvGraphicFramePr>
          <p:nvPr/>
        </p:nvGraphicFramePr>
        <p:xfrm>
          <a:off x="1066800" y="990600"/>
          <a:ext cx="7543800" cy="5191125"/>
        </p:xfrm>
        <a:graphic>
          <a:graphicData uri="http://schemas.openxmlformats.org/presentationml/2006/ole">
            <mc:AlternateContent xmlns:mc="http://schemas.openxmlformats.org/markup-compatibility/2006">
              <mc:Choice xmlns:v="urn:schemas-microsoft-com:vml" Requires="v">
                <p:oleObj spid="_x0000_s57359" name="VISIO" r:id="rId3" imgW="3126658" imgH="2153265" progId="Visio.Drawing.6">
                  <p:embed/>
                </p:oleObj>
              </mc:Choice>
              <mc:Fallback>
                <p:oleObj name="VISIO" r:id="rId3" imgW="3126658" imgH="2153265"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90600"/>
                        <a:ext cx="75438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BFF4FF6-4DBA-48AF-9613-55AEAFCE080E}" type="datetime3">
              <a:rPr kumimoji="0" lang="zh-CN" altLang="en-US" sz="1400"/>
              <a:pPr eaLnBrk="1" hangingPunct="1"/>
              <a:t>2016年11月18日星期五</a:t>
            </a:fld>
            <a:endParaRPr kumimoji="0" lang="en-US" altLang="zh-CN" sz="1400"/>
          </a:p>
        </p:txBody>
      </p:sp>
      <p:sp>
        <p:nvSpPr>
          <p:cNvPr id="5837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837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91491" name="Rectangle 3"/>
          <p:cNvSpPr>
            <a:spLocks noGrp="1" noChangeArrowheads="1"/>
          </p:cNvSpPr>
          <p:nvPr>
            <p:ph type="body" idx="1"/>
          </p:nvPr>
        </p:nvSpPr>
        <p:spPr>
          <a:xfrm>
            <a:off x="457200" y="798513"/>
            <a:ext cx="8153400" cy="5754687"/>
          </a:xfrm>
        </p:spPr>
        <p:txBody>
          <a:bodyPr/>
          <a:lstStyle/>
          <a:p>
            <a:pPr algn="just" eaLnBrk="1" hangingPunct="1">
              <a:buFontTx/>
              <a:buNone/>
            </a:pPr>
            <a:r>
              <a:rPr lang="en-US" altLang="zh-CN" b="1" dirty="0" smtClean="0">
                <a:latin typeface="Times New Roman" pitchFamily="18" charset="0"/>
              </a:rPr>
              <a:t>            </a:t>
            </a:r>
            <a:r>
              <a:rPr lang="zh-CN" altLang="en-US" b="1" dirty="0" smtClean="0">
                <a:latin typeface="Times New Roman" pitchFamily="18" charset="0"/>
              </a:rPr>
              <a:t>以上这些操作对任何一条指令来说都是必须要执行的操作，所以称为</a:t>
            </a:r>
            <a:r>
              <a:rPr lang="zh-CN" altLang="en-US" b="1" dirty="0" smtClean="0">
                <a:solidFill>
                  <a:srgbClr val="FF3300"/>
                </a:solidFill>
                <a:latin typeface="Times New Roman" pitchFamily="18" charset="0"/>
              </a:rPr>
              <a:t>公共操作</a:t>
            </a:r>
            <a:r>
              <a:rPr lang="zh-CN" altLang="en-US" b="1" dirty="0" smtClean="0">
                <a:latin typeface="Times New Roman" pitchFamily="18" charset="0"/>
              </a:rPr>
              <a:t>。</a:t>
            </a:r>
          </a:p>
          <a:p>
            <a:pPr algn="just" eaLnBrk="1" hangingPunct="1">
              <a:buFontTx/>
              <a:buNone/>
            </a:pPr>
            <a:r>
              <a:rPr lang="en-US" altLang="zh-CN" b="1" dirty="0" smtClean="0">
                <a:latin typeface="Times New Roman" pitchFamily="18" charset="0"/>
              </a:rPr>
              <a:t>2.</a:t>
            </a:r>
            <a:r>
              <a:rPr lang="zh-CN" altLang="en-US" b="1" dirty="0" smtClean="0">
                <a:latin typeface="Times New Roman" pitchFamily="18" charset="0"/>
              </a:rPr>
              <a:t>分析取数阶段</a:t>
            </a:r>
          </a:p>
          <a:p>
            <a:pPr algn="just" eaLnBrk="1" hangingPunct="1">
              <a:buFontTx/>
              <a:buNone/>
            </a:pPr>
            <a:r>
              <a:rPr lang="zh-CN" altLang="en-US" b="1" dirty="0" smtClean="0">
                <a:latin typeface="Times New Roman" pitchFamily="18" charset="0"/>
              </a:rPr>
              <a:t>            取出指令后，机器立即进入分析指令阶段，指令译码器</a:t>
            </a:r>
            <a:r>
              <a:rPr lang="en-US" altLang="zh-CN" b="1" dirty="0" smtClean="0">
                <a:latin typeface="Times New Roman" pitchFamily="18" charset="0"/>
              </a:rPr>
              <a:t>ID</a:t>
            </a:r>
            <a:r>
              <a:rPr lang="zh-CN" altLang="en-US" b="1" dirty="0" smtClean="0">
                <a:latin typeface="Times New Roman" pitchFamily="18" charset="0"/>
              </a:rPr>
              <a:t>可识别和区分不同的指令类型及各种获取操作数的方法。</a:t>
            </a:r>
            <a:r>
              <a:rPr lang="zh-CN" altLang="en-US" b="1" dirty="0" smtClean="0">
                <a:solidFill>
                  <a:srgbClr val="FF0000"/>
                </a:solidFill>
                <a:latin typeface="Times New Roman" pitchFamily="18" charset="0"/>
              </a:rPr>
              <a:t>由于各条指令功能不同，寻址方式也不同，所以分析取数阶段的操作是各不相同的。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532EBA8-0DA3-48A6-9A47-55DC1E846699}" type="datetime3">
              <a:rPr kumimoji="0" lang="zh-CN" altLang="en-US" sz="1400"/>
              <a:pPr eaLnBrk="1" hangingPunct="1"/>
              <a:t>2016年11月18日星期五</a:t>
            </a:fld>
            <a:endParaRPr kumimoji="0" lang="en-US" altLang="zh-CN" sz="1400"/>
          </a:p>
        </p:txBody>
      </p:sp>
      <p:sp>
        <p:nvSpPr>
          <p:cNvPr id="5939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5939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cs typeface="Courier New" pitchFamily="49" charset="0"/>
            </a:endParaRPr>
          </a:p>
        </p:txBody>
      </p:sp>
      <p:sp>
        <p:nvSpPr>
          <p:cNvPr id="192515" name="Rectangle 3"/>
          <p:cNvSpPr>
            <a:spLocks noGrp="1" noChangeArrowheads="1"/>
          </p:cNvSpPr>
          <p:nvPr>
            <p:ph type="body" idx="1"/>
          </p:nvPr>
        </p:nvSpPr>
        <p:spPr>
          <a:xfrm>
            <a:off x="327025" y="912813"/>
            <a:ext cx="8131175" cy="5259387"/>
          </a:xfrm>
        </p:spPr>
        <p:txBody>
          <a:bodyPr/>
          <a:lstStyle/>
          <a:p>
            <a:pPr algn="just" eaLnBrk="1" hangingPunct="1">
              <a:buFontTx/>
              <a:buNone/>
            </a:pPr>
            <a:r>
              <a:rPr lang="en-US" altLang="zh-CN" b="1" dirty="0" smtClean="0">
                <a:latin typeface="Times New Roman" pitchFamily="18" charset="0"/>
              </a:rPr>
              <a:t>3.</a:t>
            </a:r>
            <a:r>
              <a:rPr lang="zh-CN" altLang="en-US" b="1" dirty="0" smtClean="0">
                <a:latin typeface="Times New Roman" pitchFamily="18" charset="0"/>
              </a:rPr>
              <a:t>执行阶段</a:t>
            </a:r>
          </a:p>
          <a:p>
            <a:pPr algn="just" eaLnBrk="1" hangingPunct="1">
              <a:buFontTx/>
              <a:buNone/>
            </a:pPr>
            <a:r>
              <a:rPr lang="zh-CN" altLang="en-US" b="1" dirty="0" smtClean="0">
                <a:latin typeface="Times New Roman" pitchFamily="18" charset="0"/>
              </a:rPr>
              <a:t>            执行阶段完成指令规定的各种操作，形成稳定的运算结果，</a:t>
            </a:r>
            <a:r>
              <a:rPr lang="zh-CN" altLang="en-US" b="1" dirty="0" smtClean="0">
                <a:solidFill>
                  <a:srgbClr val="FF0000"/>
                </a:solidFill>
                <a:latin typeface="Times New Roman" pitchFamily="18" charset="0"/>
              </a:rPr>
              <a:t>并将其存储起来</a:t>
            </a:r>
            <a:r>
              <a:rPr lang="zh-CN" altLang="en-US" b="1" dirty="0" smtClean="0">
                <a:latin typeface="Times New Roman" pitchFamily="18" charset="0"/>
              </a:rPr>
              <a:t>。</a:t>
            </a:r>
          </a:p>
          <a:p>
            <a:pPr algn="just" eaLnBrk="1" hangingPunct="1">
              <a:lnSpc>
                <a:spcPct val="110000"/>
              </a:lnSpc>
              <a:buFontTx/>
              <a:buNone/>
            </a:pPr>
            <a:r>
              <a:rPr lang="zh-CN" altLang="en-US" b="1" dirty="0" smtClean="0">
                <a:latin typeface="Times New Roman" pitchFamily="18" charset="0"/>
              </a:rPr>
              <a:t>            计算机的基本工作过程可以概括成为取指令、分析取数、执行指令，然后再取下一条指令，</a:t>
            </a:r>
            <a:r>
              <a:rPr lang="en-US" altLang="zh-CN" b="1" dirty="0" smtClean="0">
                <a:latin typeface="Times New Roman" pitchFamily="18" charset="0"/>
              </a:rPr>
              <a:t>……</a:t>
            </a:r>
            <a:r>
              <a:rPr lang="zh-CN" altLang="en-US" b="1" dirty="0" smtClean="0">
                <a:latin typeface="Times New Roman" pitchFamily="18" charset="0"/>
              </a:rPr>
              <a:t>。如此周而复始，直至遇到停机指令或外来的干预为止。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E7A4FA6-8DD7-480A-9F94-6F0E9667ED49}" type="datetime3">
              <a:rPr kumimoji="0" lang="zh-CN" altLang="en-US" sz="1400"/>
              <a:pPr eaLnBrk="1" hangingPunct="1"/>
              <a:t>2016年11月18日星期五</a:t>
            </a:fld>
            <a:endParaRPr kumimoji="0" lang="en-US" altLang="zh-CN" sz="1400"/>
          </a:p>
        </p:txBody>
      </p:sp>
      <p:sp>
        <p:nvSpPr>
          <p:cNvPr id="6041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042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93539" name="Rectangle 3"/>
          <p:cNvSpPr>
            <a:spLocks noGrp="1" noChangeArrowheads="1"/>
          </p:cNvSpPr>
          <p:nvPr>
            <p:ph type="body" idx="1"/>
          </p:nvPr>
        </p:nvSpPr>
        <p:spPr>
          <a:xfrm>
            <a:off x="304800" y="990600"/>
            <a:ext cx="8131175" cy="5697538"/>
          </a:xfrm>
        </p:spPr>
        <p:txBody>
          <a:bodyPr/>
          <a:lstStyle/>
          <a:p>
            <a:pPr algn="just" eaLnBrk="1" hangingPunct="1">
              <a:buFontTx/>
              <a:buNone/>
            </a:pPr>
            <a:r>
              <a:rPr lang="en-US" altLang="zh-CN" b="1" smtClean="0">
                <a:solidFill>
                  <a:srgbClr val="990000"/>
                </a:solidFill>
                <a:latin typeface="Times New Roman" pitchFamily="18" charset="0"/>
              </a:rPr>
              <a:t>6.3.4 </a:t>
            </a:r>
            <a:r>
              <a:rPr lang="zh-CN" altLang="en-US" b="1" smtClean="0">
                <a:solidFill>
                  <a:srgbClr val="990000"/>
                </a:solidFill>
                <a:latin typeface="Times New Roman" pitchFamily="18" charset="0"/>
              </a:rPr>
              <a:t>指令的微操作序列</a:t>
            </a:r>
          </a:p>
          <a:p>
            <a:pPr algn="just" eaLnBrk="1" hangingPunct="1">
              <a:buFontTx/>
              <a:buNone/>
            </a:pPr>
            <a:r>
              <a:rPr lang="zh-CN" altLang="en-US" b="1" smtClean="0">
                <a:latin typeface="宋体" pitchFamily="2" charset="-122"/>
              </a:rPr>
              <a:t>      控制器在实现一条指令的功能时，总要把每条指令分解成为一系列</a:t>
            </a:r>
            <a:r>
              <a:rPr lang="zh-CN" altLang="en-US" b="1" smtClean="0">
                <a:solidFill>
                  <a:srgbClr val="EA0021"/>
                </a:solidFill>
                <a:latin typeface="宋体" pitchFamily="2" charset="-122"/>
              </a:rPr>
              <a:t>时间上先后有序的最基本、最简单的微操作</a:t>
            </a:r>
            <a:r>
              <a:rPr lang="zh-CN" altLang="en-US" b="1" smtClean="0">
                <a:latin typeface="宋体" pitchFamily="2" charset="-122"/>
              </a:rPr>
              <a:t>，即微操作序列。微操作序列是与</a:t>
            </a:r>
            <a:r>
              <a:rPr lang="en-US" altLang="zh-CN" b="1" smtClean="0">
                <a:latin typeface="Times New Roman" pitchFamily="18" charset="0"/>
              </a:rPr>
              <a:t>CPU</a:t>
            </a:r>
            <a:r>
              <a:rPr lang="zh-CN" altLang="en-US" b="1" smtClean="0">
                <a:latin typeface="宋体" pitchFamily="2" charset="-122"/>
              </a:rPr>
              <a:t>的内部数据通路密切相关的，</a:t>
            </a:r>
            <a:r>
              <a:rPr lang="zh-CN" altLang="en-US" b="1" smtClean="0">
                <a:solidFill>
                  <a:srgbClr val="EA0021"/>
                </a:solidFill>
                <a:latin typeface="宋体" pitchFamily="2" charset="-122"/>
              </a:rPr>
              <a:t>不同的数据通路就有不同的微操作序列。</a:t>
            </a:r>
            <a:r>
              <a:rPr lang="zh-CN" altLang="en-US" b="1" smtClean="0">
                <a:solidFill>
                  <a:srgbClr val="EA0021"/>
                </a:solidFill>
                <a:latin typeface="Times New Roman" pitchFamily="18" charset="0"/>
              </a:rPr>
              <a:t> </a:t>
            </a:r>
            <a:endParaRPr lang="zh-CN" altLang="en-US" b="1" baseline="-25000" smtClean="0">
              <a:solidFill>
                <a:srgbClr val="EA0021"/>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565CD67-853E-42D6-BF9B-10A41B340935}" type="datetime3">
              <a:rPr kumimoji="0" lang="zh-CN" altLang="en-US" sz="1400"/>
              <a:pPr eaLnBrk="1" hangingPunct="1"/>
              <a:t>2016年11月18日星期五</a:t>
            </a:fld>
            <a:endParaRPr kumimoji="0" lang="en-US" altLang="zh-CN" sz="1400"/>
          </a:p>
        </p:txBody>
      </p:sp>
      <p:sp>
        <p:nvSpPr>
          <p:cNvPr id="6144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144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2387" name="Rectangle 3"/>
          <p:cNvSpPr>
            <a:spLocks noGrp="1" noChangeArrowheads="1"/>
          </p:cNvSpPr>
          <p:nvPr>
            <p:ph type="body" idx="1"/>
          </p:nvPr>
        </p:nvSpPr>
        <p:spPr>
          <a:xfrm>
            <a:off x="304800" y="990600"/>
            <a:ext cx="8131175" cy="5697538"/>
          </a:xfrm>
        </p:spPr>
        <p:txBody>
          <a:bodyPr/>
          <a:lstStyle/>
          <a:p>
            <a:pPr algn="just" eaLnBrk="1" hangingPunct="1">
              <a:buFontTx/>
              <a:buNone/>
            </a:pPr>
            <a:r>
              <a:rPr lang="en-US" altLang="zh-CN" b="1" smtClean="0">
                <a:latin typeface="Times New Roman" pitchFamily="18" charset="0"/>
              </a:rPr>
              <a:t>1.</a:t>
            </a:r>
            <a:r>
              <a:rPr lang="zh-CN" altLang="en-US" b="1" smtClean="0">
                <a:latin typeface="Times New Roman" pitchFamily="18" charset="0"/>
              </a:rPr>
              <a:t>加法指令</a:t>
            </a:r>
            <a:r>
              <a:rPr lang="en-US" altLang="zh-CN" b="1" smtClean="0">
                <a:latin typeface="Times New Roman" pitchFamily="18" charset="0"/>
              </a:rPr>
              <a:t>ADD @R</a:t>
            </a:r>
            <a:r>
              <a:rPr lang="en-US" altLang="zh-CN" b="1" baseline="-25000" smtClean="0">
                <a:latin typeface="Times New Roman" pitchFamily="18" charset="0"/>
              </a:rPr>
              <a:t>0</a:t>
            </a:r>
            <a:r>
              <a:rPr lang="en-US" altLang="zh-CN" b="1" smtClean="0">
                <a:latin typeface="Times New Roman" pitchFamily="18" charset="0"/>
              </a:rPr>
              <a:t>, R</a:t>
            </a:r>
            <a:r>
              <a:rPr lang="en-US" altLang="zh-CN" b="1" baseline="-25000" smtClean="0">
                <a:latin typeface="Times New Roman" pitchFamily="18" charset="0"/>
              </a:rPr>
              <a:t>1</a:t>
            </a:r>
          </a:p>
          <a:p>
            <a:pPr algn="just" eaLnBrk="1" hangingPunct="1">
              <a:buFontTx/>
              <a:buNone/>
            </a:pPr>
            <a:r>
              <a:rPr lang="en-US" altLang="zh-CN" b="1" smtClean="0">
                <a:latin typeface="Times New Roman" pitchFamily="18" charset="0"/>
              </a:rPr>
              <a:t>            </a:t>
            </a:r>
            <a:r>
              <a:rPr lang="zh-CN" altLang="en-US" b="1" smtClean="0">
                <a:latin typeface="Times New Roman" pitchFamily="18" charset="0"/>
              </a:rPr>
              <a:t>这条指令完成的功能是把</a:t>
            </a:r>
            <a:r>
              <a:rPr lang="en-US" altLang="zh-CN" b="1" smtClean="0">
                <a:latin typeface="Times New Roman" pitchFamily="18" charset="0"/>
              </a:rPr>
              <a:t>R</a:t>
            </a:r>
            <a:r>
              <a:rPr lang="en-US" altLang="zh-CN" b="1" baseline="-25000" smtClean="0">
                <a:latin typeface="Times New Roman" pitchFamily="18" charset="0"/>
              </a:rPr>
              <a:t>0</a:t>
            </a:r>
            <a:r>
              <a:rPr lang="zh-CN" altLang="en-US" b="1" smtClean="0">
                <a:latin typeface="Times New Roman" pitchFamily="18" charset="0"/>
              </a:rPr>
              <a:t>的内容作为地址送到主存以取得第一操作数，再与</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的内容相加，最后将结果送回主存中。即实现：</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((R</a:t>
            </a:r>
            <a:r>
              <a:rPr lang="en-US" altLang="zh-CN" b="1" baseline="-25000" smtClean="0">
                <a:latin typeface="Times New Roman" pitchFamily="18" charset="0"/>
              </a:rPr>
              <a:t>0</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1</a:t>
            </a:r>
            <a:r>
              <a:rPr lang="en-US" altLang="zh-CN" b="1" smtClean="0">
                <a:latin typeface="Times New Roman" pitchFamily="18" charset="0"/>
              </a:rPr>
              <a:t>)→(R</a:t>
            </a:r>
            <a:r>
              <a:rPr lang="en-US" altLang="zh-CN" b="1" baseline="-25000" smtClean="0">
                <a:latin typeface="Times New Roman" pitchFamily="18" charset="0"/>
              </a:rPr>
              <a:t>0</a:t>
            </a:r>
            <a:r>
              <a:rPr lang="en-US" altLang="zh-CN"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EFAA331-3AAE-40BF-8E99-242D558BE318}" type="datetime3">
              <a:rPr kumimoji="0" lang="zh-CN" altLang="en-US" sz="1400"/>
              <a:pPr eaLnBrk="1" hangingPunct="1"/>
              <a:t>2016年11月18日星期五</a:t>
            </a:fld>
            <a:endParaRPr kumimoji="0" lang="en-US" altLang="zh-CN" sz="1400"/>
          </a:p>
        </p:txBody>
      </p:sp>
      <p:sp>
        <p:nvSpPr>
          <p:cNvPr id="819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19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2400" smtClean="0">
              <a:latin typeface="宋体" pitchFamily="2" charset="-122"/>
            </a:endParaRPr>
          </a:p>
        </p:txBody>
      </p:sp>
      <p:sp>
        <p:nvSpPr>
          <p:cNvPr id="187395" name="Rectangle 3"/>
          <p:cNvSpPr>
            <a:spLocks noGrp="1" noChangeArrowheads="1"/>
          </p:cNvSpPr>
          <p:nvPr>
            <p:ph type="body" idx="1"/>
          </p:nvPr>
        </p:nvSpPr>
        <p:spPr>
          <a:xfrm>
            <a:off x="307975" y="838200"/>
            <a:ext cx="8226425" cy="5334000"/>
          </a:xfrm>
        </p:spPr>
        <p:txBody>
          <a:bodyPr/>
          <a:lstStyle/>
          <a:p>
            <a:pPr eaLnBrk="1" hangingPunct="1">
              <a:buFontTx/>
              <a:buNone/>
            </a:pPr>
            <a:r>
              <a:rPr lang="en-US" altLang="zh-CN" b="1" smtClean="0">
                <a:solidFill>
                  <a:srgbClr val="990000"/>
                </a:solidFill>
                <a:latin typeface="Times New Roman" pitchFamily="18" charset="0"/>
              </a:rPr>
              <a:t>6.1.2 CPU</a:t>
            </a:r>
            <a:r>
              <a:rPr lang="zh-CN" altLang="en-US" b="1" smtClean="0">
                <a:solidFill>
                  <a:srgbClr val="990000"/>
                </a:solidFill>
                <a:latin typeface="Times New Roman" pitchFamily="18" charset="0"/>
              </a:rPr>
              <a:t>中的主要寄存器</a:t>
            </a:r>
          </a:p>
          <a:p>
            <a:pPr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中的主要寄存器是用来暂时保存在运算和控制过程中的中间结果、最终结果以及控制、状态信息的，它又可分为通用寄存器和专用寄存器两种。</a:t>
            </a:r>
          </a:p>
          <a:p>
            <a:pPr eaLnBrk="1" hangingPunct="1">
              <a:buFontTx/>
              <a:buNone/>
            </a:pPr>
            <a:r>
              <a:rPr lang="en-US" altLang="zh-CN" b="1" smtClean="0">
                <a:latin typeface="Times New Roman" pitchFamily="18" charset="0"/>
              </a:rPr>
              <a:t>1.</a:t>
            </a:r>
            <a:r>
              <a:rPr lang="zh-CN" altLang="en-US" b="1" smtClean="0">
                <a:latin typeface="Times New Roman" pitchFamily="18" charset="0"/>
              </a:rPr>
              <a:t>通用寄存器</a:t>
            </a:r>
            <a:br>
              <a:rPr lang="zh-CN" altLang="en-US" b="1" smtClean="0">
                <a:latin typeface="Times New Roman" pitchFamily="18" charset="0"/>
              </a:rPr>
            </a:br>
            <a:r>
              <a:rPr lang="zh-CN" altLang="en-US" b="1" smtClean="0">
                <a:latin typeface="Times New Roman" pitchFamily="18" charset="0"/>
              </a:rPr>
              <a:t>        通用寄存器可用来存放原始数据和运算结果，有的还可以作为变址寄存器、计数器、地址指针等。通用寄存器一般可以由</a:t>
            </a:r>
            <a:r>
              <a:rPr lang="en-US" altLang="zh-CN" b="1" smtClean="0">
                <a:latin typeface="Times New Roman" pitchFamily="18" charset="0"/>
              </a:rPr>
              <a:t>CPU</a:t>
            </a:r>
            <a:r>
              <a:rPr lang="zh-CN" altLang="en-US" b="1" smtClean="0">
                <a:latin typeface="Times New Roman" pitchFamily="18" charset="0"/>
              </a:rPr>
              <a:t>直接访问。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9AF9773-0A8C-4417-813F-4755928D73F1}" type="datetime3">
              <a:rPr kumimoji="0" lang="zh-CN" altLang="en-US" sz="1400"/>
              <a:pPr eaLnBrk="1" hangingPunct="1"/>
              <a:t>2016年11月18日星期五</a:t>
            </a:fld>
            <a:endParaRPr kumimoji="0" lang="en-US" altLang="zh-CN" sz="1400"/>
          </a:p>
        </p:txBody>
      </p:sp>
      <p:sp>
        <p:nvSpPr>
          <p:cNvPr id="6246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246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94563" name="Rectangle 3"/>
          <p:cNvSpPr>
            <a:spLocks noGrp="1" noChangeArrowheads="1"/>
          </p:cNvSpPr>
          <p:nvPr>
            <p:ph type="body" idx="1"/>
          </p:nvPr>
        </p:nvSpPr>
        <p:spPr>
          <a:xfrm>
            <a:off x="533400" y="950913"/>
            <a:ext cx="4038600" cy="491648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字母加下标</a:t>
            </a:r>
            <a:r>
              <a:rPr lang="en-US" altLang="zh-CN" b="1" smtClean="0">
                <a:latin typeface="Times New Roman" pitchFamily="18" charset="0"/>
              </a:rPr>
              <a:t>in</a:t>
            </a:r>
            <a:r>
              <a:rPr lang="zh-CN" altLang="en-US" b="1" smtClean="0">
                <a:latin typeface="Times New Roman" pitchFamily="18" charset="0"/>
              </a:rPr>
              <a:t>表示该部件的接收控制信号，实际上就是该部件的输入开门信号；字母加下标</a:t>
            </a:r>
            <a:r>
              <a:rPr lang="en-US" altLang="zh-CN" b="1" smtClean="0">
                <a:latin typeface="Times New Roman" pitchFamily="18" charset="0"/>
              </a:rPr>
              <a:t>out</a:t>
            </a:r>
            <a:r>
              <a:rPr lang="zh-CN" altLang="en-US" b="1" smtClean="0">
                <a:latin typeface="Times New Roman" pitchFamily="18" charset="0"/>
              </a:rPr>
              <a:t>表示该部件的发送控制信号，实际上就是该部件的输出开门信号。 </a:t>
            </a:r>
          </a:p>
        </p:txBody>
      </p:sp>
      <p:graphicFrame>
        <p:nvGraphicFramePr>
          <p:cNvPr id="62470" name="Object 135"/>
          <p:cNvGraphicFramePr>
            <a:graphicFrameLocks noChangeAspect="1"/>
          </p:cNvGraphicFramePr>
          <p:nvPr/>
        </p:nvGraphicFramePr>
        <p:xfrm>
          <a:off x="4648200" y="228600"/>
          <a:ext cx="3568700" cy="6629400"/>
        </p:xfrm>
        <a:graphic>
          <a:graphicData uri="http://schemas.openxmlformats.org/presentationml/2006/ole">
            <mc:AlternateContent xmlns:mc="http://schemas.openxmlformats.org/markup-compatibility/2006">
              <mc:Choice xmlns:v="urn:schemas-microsoft-com:vml" Requires="v">
                <p:oleObj spid="_x0000_s62482" name="Visio" r:id="rId3" imgW="2891028" imgH="5366385" progId="Visio.Drawing.11">
                  <p:embed/>
                </p:oleObj>
              </mc:Choice>
              <mc:Fallback>
                <p:oleObj name="Visio" r:id="rId3" imgW="2891028" imgH="5366385" progId="Visio.Drawing.11">
                  <p:embed/>
                  <p:pic>
                    <p:nvPicPr>
                      <p:cNvPr id="0" name="Object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8600"/>
                        <a:ext cx="35687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1" name="AutoShape 137">
            <a:hlinkClick r:id="rId5" action="ppaction://hlinksldjump"/>
          </p:cNvPr>
          <p:cNvSpPr>
            <a:spLocks noChangeArrowheads="1"/>
          </p:cNvSpPr>
          <p:nvPr/>
        </p:nvSpPr>
        <p:spPr bwMode="auto">
          <a:xfrm>
            <a:off x="8316913" y="5516563"/>
            <a:ext cx="503237" cy="215900"/>
          </a:xfrm>
          <a:prstGeom prst="right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2" name="AutoShape 345">
            <a:hlinkClick r:id="rId6" action="ppaction://hlinksldjump"/>
          </p:cNvPr>
          <p:cNvSpPr>
            <a:spLocks noChangeArrowheads="1"/>
          </p:cNvSpPr>
          <p:nvPr/>
        </p:nvSpPr>
        <p:spPr bwMode="auto">
          <a:xfrm>
            <a:off x="8316913" y="5805488"/>
            <a:ext cx="503237" cy="215900"/>
          </a:xfrm>
          <a:prstGeom prst="right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3" name="AutoShape 346">
            <a:hlinkClick r:id="rId7" action="ppaction://hlinksldjump"/>
          </p:cNvPr>
          <p:cNvSpPr>
            <a:spLocks noChangeArrowheads="1"/>
          </p:cNvSpPr>
          <p:nvPr/>
        </p:nvSpPr>
        <p:spPr bwMode="auto">
          <a:xfrm>
            <a:off x="8316913" y="6092825"/>
            <a:ext cx="503237" cy="215900"/>
          </a:xfrm>
          <a:prstGeom prst="rightArrow">
            <a:avLst>
              <a:gd name="adj1" fmla="val 50000"/>
              <a:gd name="adj2" fmla="val 58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67C2BECD-036A-4E61-BAFF-EB9AD72FA050}" type="datetime3">
              <a:rPr kumimoji="0" lang="zh-CN" altLang="en-US" sz="1400"/>
              <a:pPr eaLnBrk="1" hangingPunct="1"/>
              <a:t>2016年11月18日星期五</a:t>
            </a:fld>
            <a:endParaRPr kumimoji="0" lang="en-US" altLang="zh-CN" sz="1400"/>
          </a:p>
        </p:txBody>
      </p:sp>
      <p:sp>
        <p:nvSpPr>
          <p:cNvPr id="6349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349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195587" name="Rectangle 3"/>
          <p:cNvSpPr>
            <a:spLocks noGrp="1" noChangeArrowheads="1"/>
          </p:cNvSpPr>
          <p:nvPr>
            <p:ph type="body" idx="1"/>
          </p:nvPr>
        </p:nvSpPr>
        <p:spPr>
          <a:xfrm>
            <a:off x="304800" y="838200"/>
            <a:ext cx="8226425" cy="5943600"/>
          </a:xfrm>
        </p:spPr>
        <p:txBody>
          <a:bodyPr/>
          <a:lstStyle/>
          <a:p>
            <a:pPr algn="just" eaLnBrk="1" hangingPunct="1">
              <a:lnSpc>
                <a:spcPct val="90000"/>
              </a:lnSpc>
              <a:buFontTx/>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rPr>
              <a:t>取指周期</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①</a:t>
            </a:r>
            <a:r>
              <a:rPr lang="zh-CN" altLang="en-US"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PC</a:t>
            </a:r>
            <a:r>
              <a:rPr lang="en-US" altLang="zh-CN" b="1" baseline="-30000" dirty="0" err="1" smtClean="0">
                <a:latin typeface="Times New Roman" pitchFamily="18" charset="0"/>
                <a:cs typeface="Times New Roman" pitchFamily="18" charset="0"/>
              </a:rPr>
              <a:t>out</a:t>
            </a:r>
            <a:r>
              <a:rPr lang="zh-CN" altLang="en-US" b="1" dirty="0" smtClean="0">
                <a:latin typeface="Times New Roman" pitchFamily="18" charset="0"/>
              </a:rPr>
              <a:t>和</a:t>
            </a:r>
            <a:r>
              <a:rPr lang="en-US" altLang="zh-CN" b="1" dirty="0" err="1" smtClean="0">
                <a:latin typeface="Times New Roman" pitchFamily="18" charset="0"/>
                <a:cs typeface="Times New Roman" pitchFamily="18" charset="0"/>
              </a:rPr>
              <a:t>MAR</a:t>
            </a:r>
            <a:r>
              <a:rPr lang="en-US" altLang="zh-CN" b="1" baseline="-30000" dirty="0" err="1" smtClean="0">
                <a:latin typeface="Times New Roman" pitchFamily="18" charset="0"/>
                <a:cs typeface="Times New Roman" pitchFamily="18" charset="0"/>
              </a:rPr>
              <a:t>in</a:t>
            </a:r>
            <a:r>
              <a:rPr lang="zh-CN" altLang="en-US" b="1" dirty="0" smtClean="0">
                <a:latin typeface="Times New Roman" pitchFamily="18" charset="0"/>
              </a:rPr>
              <a:t>有效，完成</a:t>
            </a:r>
            <a:r>
              <a:rPr lang="en-US" altLang="zh-CN" b="1" dirty="0" smtClean="0">
                <a:latin typeface="Times New Roman" pitchFamily="18" charset="0"/>
                <a:cs typeface="Times New Roman" pitchFamily="18" charset="0"/>
              </a:rPr>
              <a:t>PC</a:t>
            </a:r>
            <a:r>
              <a:rPr lang="zh-CN" altLang="en-US" b="1" dirty="0" smtClean="0">
                <a:latin typeface="Times New Roman" pitchFamily="18" charset="0"/>
              </a:rPr>
              <a:t>经</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内部总线送至</a:t>
            </a:r>
            <a:r>
              <a:rPr lang="en-US" altLang="zh-CN" b="1" dirty="0" smtClean="0">
                <a:latin typeface="Times New Roman" pitchFamily="18" charset="0"/>
                <a:cs typeface="Times New Roman" pitchFamily="18" charset="0"/>
              </a:rPr>
              <a:t>MAR</a:t>
            </a:r>
            <a:r>
              <a:rPr lang="zh-CN" altLang="en-US" b="1" dirty="0" smtClean="0">
                <a:latin typeface="Times New Roman" pitchFamily="18" charset="0"/>
              </a:rPr>
              <a:t>的操作，记作</a:t>
            </a:r>
            <a:r>
              <a:rPr lang="en-US" altLang="zh-CN" b="1" dirty="0" smtClean="0">
                <a:solidFill>
                  <a:srgbClr val="EA0021"/>
                </a:solidFill>
                <a:latin typeface="Times New Roman" pitchFamily="18" charset="0"/>
                <a:cs typeface="Times New Roman" pitchFamily="18" charset="0"/>
              </a:rPr>
              <a:t>(PC)</a:t>
            </a:r>
            <a:r>
              <a:rPr lang="en-US" altLang="zh-CN" b="1" dirty="0" smtClean="0">
                <a:solidFill>
                  <a:srgbClr val="EA0021"/>
                </a:solidFill>
                <a:latin typeface="宋体" pitchFamily="2" charset="-122"/>
              </a:rPr>
              <a:t>→</a:t>
            </a:r>
            <a:r>
              <a:rPr lang="en-US" altLang="zh-CN" b="1" dirty="0" smtClean="0">
                <a:solidFill>
                  <a:srgbClr val="EA0021"/>
                </a:solidFill>
                <a:latin typeface="Times New Roman" pitchFamily="18" charset="0"/>
                <a:cs typeface="Times New Roman" pitchFamily="18" charset="0"/>
              </a:rPr>
              <a:t>MAR</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②</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通过控制总线（图中未画出）向主存发读命令，记作</a:t>
            </a:r>
            <a:r>
              <a:rPr lang="en-US" altLang="zh-CN" b="1" dirty="0" smtClean="0">
                <a:solidFill>
                  <a:srgbClr val="EA0021"/>
                </a:solidFill>
                <a:latin typeface="Times New Roman" pitchFamily="18" charset="0"/>
                <a:cs typeface="Times New Roman" pitchFamily="18" charset="0"/>
              </a:rPr>
              <a:t>Read</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③</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存储器通过数据总线将</a:t>
            </a:r>
            <a:r>
              <a:rPr lang="en-US" altLang="zh-CN" b="1" dirty="0" smtClean="0">
                <a:latin typeface="Times New Roman" pitchFamily="18" charset="0"/>
                <a:cs typeface="Times New Roman" pitchFamily="18" charset="0"/>
              </a:rPr>
              <a:t>MAR</a:t>
            </a:r>
            <a:r>
              <a:rPr lang="zh-CN" altLang="en-US" b="1" dirty="0" smtClean="0">
                <a:latin typeface="Times New Roman" pitchFamily="18" charset="0"/>
              </a:rPr>
              <a:t>所指单元的内容（指令）送至</a:t>
            </a:r>
            <a:r>
              <a:rPr lang="en-US" altLang="zh-CN" b="1" dirty="0" smtClean="0">
                <a:latin typeface="Times New Roman" pitchFamily="18" charset="0"/>
                <a:cs typeface="Times New Roman" pitchFamily="18" charset="0"/>
              </a:rPr>
              <a:t>MDR</a:t>
            </a:r>
            <a:r>
              <a:rPr lang="zh-CN" altLang="en-US" b="1" dirty="0" smtClean="0">
                <a:latin typeface="Times New Roman" pitchFamily="18" charset="0"/>
              </a:rPr>
              <a:t>，记作</a:t>
            </a:r>
            <a:r>
              <a:rPr lang="en-US" altLang="zh-CN" b="1" dirty="0" smtClean="0">
                <a:solidFill>
                  <a:srgbClr val="EA0021"/>
                </a:solidFill>
                <a:latin typeface="Times New Roman" pitchFamily="18" charset="0"/>
                <a:cs typeface="Times New Roman" pitchFamily="18" charset="0"/>
              </a:rPr>
              <a:t>M(MAR)</a:t>
            </a:r>
            <a:r>
              <a:rPr lang="en-US" altLang="zh-CN" b="1" dirty="0" smtClean="0">
                <a:solidFill>
                  <a:srgbClr val="EA0021"/>
                </a:solidFill>
                <a:latin typeface="宋体" pitchFamily="2" charset="-122"/>
              </a:rPr>
              <a:t>→</a:t>
            </a:r>
            <a:r>
              <a:rPr lang="en-US" altLang="zh-CN" b="1" dirty="0" smtClean="0">
                <a:solidFill>
                  <a:srgbClr val="EA0021"/>
                </a:solidFill>
                <a:latin typeface="Times New Roman" pitchFamily="18" charset="0"/>
                <a:cs typeface="Times New Roman" pitchFamily="18" charset="0"/>
              </a:rPr>
              <a:t>MDR</a:t>
            </a:r>
            <a:r>
              <a:rPr lang="zh-CN" altLang="en-US" b="1" dirty="0" smtClean="0">
                <a:latin typeface="Times New Roman" pitchFamily="18" charset="0"/>
              </a:rPr>
              <a:t>；</a:t>
            </a:r>
            <a:r>
              <a:rPr lang="zh-CN" altLang="en-US" b="1" dirty="0" smtClean="0">
                <a:latin typeface="Times New Roman" pitchFamily="18" charset="0"/>
                <a:cs typeface="Times New Roman" pitchFamily="18" charset="0"/>
              </a:rPr>
              <a:t> </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④</a:t>
            </a:r>
            <a:r>
              <a:rPr lang="zh-CN" altLang="en-US"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MDR</a:t>
            </a:r>
            <a:r>
              <a:rPr lang="en-US" altLang="zh-CN" b="1" baseline="-30000" dirty="0" err="1" smtClean="0">
                <a:latin typeface="Times New Roman" pitchFamily="18" charset="0"/>
                <a:cs typeface="Times New Roman" pitchFamily="18" charset="0"/>
              </a:rPr>
              <a:t>out</a:t>
            </a:r>
            <a:r>
              <a:rPr lang="zh-CN" altLang="en-US" b="1" dirty="0" smtClean="0">
                <a:latin typeface="Times New Roman" pitchFamily="18" charset="0"/>
              </a:rPr>
              <a:t>和</a:t>
            </a:r>
            <a:r>
              <a:rPr lang="en-US" altLang="zh-CN" b="1" dirty="0" err="1" smtClean="0">
                <a:latin typeface="Times New Roman" pitchFamily="18" charset="0"/>
                <a:cs typeface="Times New Roman" pitchFamily="18" charset="0"/>
              </a:rPr>
              <a:t>IR</a:t>
            </a:r>
            <a:r>
              <a:rPr lang="en-US" altLang="zh-CN" b="1" baseline="-30000" dirty="0" err="1" smtClean="0">
                <a:latin typeface="Times New Roman" pitchFamily="18" charset="0"/>
                <a:cs typeface="Times New Roman" pitchFamily="18" charset="0"/>
              </a:rPr>
              <a:t>in</a:t>
            </a:r>
            <a:r>
              <a:rPr lang="zh-CN" altLang="en-US" b="1" dirty="0" smtClean="0">
                <a:latin typeface="Times New Roman" pitchFamily="18" charset="0"/>
              </a:rPr>
              <a:t>有效，将</a:t>
            </a:r>
            <a:r>
              <a:rPr lang="en-US" altLang="zh-CN" b="1" dirty="0" smtClean="0">
                <a:latin typeface="Times New Roman" pitchFamily="18" charset="0"/>
                <a:cs typeface="Times New Roman" pitchFamily="18" charset="0"/>
              </a:rPr>
              <a:t>MDR</a:t>
            </a:r>
            <a:r>
              <a:rPr lang="zh-CN" altLang="en-US" b="1" dirty="0" smtClean="0">
                <a:latin typeface="Times New Roman" pitchFamily="18" charset="0"/>
              </a:rPr>
              <a:t>的内容送至</a:t>
            </a:r>
            <a:r>
              <a:rPr lang="en-US" altLang="zh-CN" b="1" dirty="0" smtClean="0">
                <a:latin typeface="Times New Roman" pitchFamily="18" charset="0"/>
                <a:cs typeface="Times New Roman" pitchFamily="18" charset="0"/>
              </a:rPr>
              <a:t>IR</a:t>
            </a:r>
            <a:r>
              <a:rPr lang="zh-CN" altLang="en-US" b="1" dirty="0" smtClean="0">
                <a:latin typeface="Times New Roman" pitchFamily="18" charset="0"/>
              </a:rPr>
              <a:t>，记作</a:t>
            </a:r>
            <a:r>
              <a:rPr lang="en-US" altLang="zh-CN" b="1" dirty="0" smtClean="0">
                <a:solidFill>
                  <a:srgbClr val="EA0021"/>
                </a:solidFill>
                <a:latin typeface="Times New Roman" pitchFamily="18" charset="0"/>
                <a:cs typeface="Times New Roman" pitchFamily="18" charset="0"/>
              </a:rPr>
              <a:t>(MDR)</a:t>
            </a:r>
            <a:r>
              <a:rPr lang="en-US" altLang="zh-CN" b="1" dirty="0" smtClean="0">
                <a:solidFill>
                  <a:srgbClr val="EA0021"/>
                </a:solidFill>
                <a:latin typeface="宋体" pitchFamily="2" charset="-122"/>
              </a:rPr>
              <a:t>→</a:t>
            </a:r>
            <a:r>
              <a:rPr lang="en-US" altLang="zh-CN" b="1" dirty="0" smtClean="0">
                <a:solidFill>
                  <a:srgbClr val="EA0021"/>
                </a:solidFill>
                <a:latin typeface="Times New Roman" pitchFamily="18" charset="0"/>
                <a:cs typeface="Times New Roman" pitchFamily="18" charset="0"/>
              </a:rPr>
              <a:t>IR</a:t>
            </a:r>
            <a:r>
              <a:rPr lang="zh-CN" altLang="en-US" b="1" dirty="0" smtClean="0">
                <a:latin typeface="Times New Roman" pitchFamily="18" charset="0"/>
              </a:rPr>
              <a:t>。至此，指令被从主存中取出，其操作码字段开始控制</a:t>
            </a:r>
            <a:r>
              <a:rPr lang="en-US" altLang="zh-CN" b="1" dirty="0" smtClean="0">
                <a:latin typeface="Times New Roman" pitchFamily="18" charset="0"/>
                <a:cs typeface="Times New Roman" pitchFamily="18" charset="0"/>
              </a:rPr>
              <a:t>CU</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90000"/>
              </a:lnSpc>
              <a:buFontTx/>
              <a:buNone/>
            </a:pPr>
            <a:r>
              <a:rPr lang="zh-CN" altLang="en-US" b="1" dirty="0" smtClean="0">
                <a:latin typeface="宋体" pitchFamily="2" charset="-122"/>
              </a:rPr>
              <a:t>⑤</a:t>
            </a:r>
            <a:r>
              <a:rPr lang="zh-CN" altLang="en-US" b="1" dirty="0" smtClean="0">
                <a:latin typeface="Times New Roman" pitchFamily="18" charset="0"/>
              </a:rPr>
              <a:t> </a:t>
            </a:r>
            <a:r>
              <a:rPr lang="zh-CN" altLang="en-US" b="1" dirty="0" smtClean="0">
                <a:latin typeface="宋体" pitchFamily="2" charset="-122"/>
              </a:rPr>
              <a:t>使</a:t>
            </a:r>
            <a:r>
              <a:rPr lang="en-US" altLang="zh-CN" b="1" dirty="0" smtClean="0">
                <a:latin typeface="Times New Roman" pitchFamily="18" charset="0"/>
              </a:rPr>
              <a:t>PC</a:t>
            </a:r>
            <a:r>
              <a:rPr lang="zh-CN" altLang="en-US" b="1" dirty="0" smtClean="0">
                <a:latin typeface="宋体" pitchFamily="2" charset="-122"/>
              </a:rPr>
              <a:t>内容加</a:t>
            </a:r>
            <a:r>
              <a:rPr lang="en-US" altLang="zh-CN" b="1" dirty="0" smtClean="0">
                <a:latin typeface="Times New Roman" pitchFamily="18" charset="0"/>
              </a:rPr>
              <a:t>1</a:t>
            </a:r>
            <a:r>
              <a:rPr lang="zh-CN" altLang="en-US" b="1" dirty="0" smtClean="0">
                <a:latin typeface="宋体" pitchFamily="2" charset="-122"/>
              </a:rPr>
              <a:t>，记作</a:t>
            </a:r>
            <a:r>
              <a:rPr lang="en-US" altLang="zh-CN" b="1" dirty="0" smtClean="0">
                <a:solidFill>
                  <a:srgbClr val="EA0021"/>
                </a:solidFill>
                <a:latin typeface="Times New Roman" pitchFamily="18" charset="0"/>
              </a:rPr>
              <a:t>(PC)+1</a:t>
            </a:r>
            <a:r>
              <a:rPr lang="en-US" altLang="zh-CN" b="1" dirty="0" smtClean="0">
                <a:solidFill>
                  <a:srgbClr val="EA0021"/>
                </a:solidFill>
                <a:latin typeface="宋体" pitchFamily="2" charset="-122"/>
              </a:rPr>
              <a:t>→</a:t>
            </a:r>
            <a:r>
              <a:rPr lang="en-US" altLang="zh-CN" b="1" dirty="0" smtClean="0">
                <a:solidFill>
                  <a:srgbClr val="EA0021"/>
                </a:solidFill>
                <a:latin typeface="Times New Roman" pitchFamily="18" charset="0"/>
              </a:rPr>
              <a:t>PC</a:t>
            </a:r>
            <a:r>
              <a:rPr lang="zh-CN" altLang="en-US" b="1" dirty="0" smtClean="0">
                <a:latin typeface="宋体" pitchFamily="2" charset="-122"/>
              </a:rPr>
              <a:t>。</a:t>
            </a:r>
            <a:r>
              <a:rPr lang="zh-CN" altLang="en-US" b="1" dirty="0" smtClean="0">
                <a:latin typeface="Times New Roman" pitchFamily="18" charset="0"/>
              </a:rPr>
              <a:t> </a:t>
            </a:r>
          </a:p>
        </p:txBody>
      </p:sp>
      <p:sp>
        <p:nvSpPr>
          <p:cNvPr id="63494" name="AutoShape 4">
            <a:hlinkClick r:id="rId2" action="ppaction://hlinksldjump"/>
          </p:cNvPr>
          <p:cNvSpPr>
            <a:spLocks noChangeArrowheads="1"/>
          </p:cNvSpPr>
          <p:nvPr/>
        </p:nvSpPr>
        <p:spPr bwMode="auto">
          <a:xfrm>
            <a:off x="5292725" y="404813"/>
            <a:ext cx="576263" cy="217487"/>
          </a:xfrm>
          <a:prstGeom prst="leftArrow">
            <a:avLst>
              <a:gd name="adj1" fmla="val 50000"/>
              <a:gd name="adj2" fmla="val 66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5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5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A42CD3EC-BB8C-4CAD-9FF8-3318526D26B5}" type="datetime3">
              <a:rPr kumimoji="0" lang="zh-CN" altLang="en-US" sz="1400"/>
              <a:pPr eaLnBrk="1" hangingPunct="1"/>
              <a:t>2016年11月18日星期五</a:t>
            </a:fld>
            <a:endParaRPr kumimoji="0" lang="en-US" altLang="zh-CN" sz="1400"/>
          </a:p>
        </p:txBody>
      </p:sp>
      <p:sp>
        <p:nvSpPr>
          <p:cNvPr id="6451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451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3411" name="Rectangle 3"/>
          <p:cNvSpPr>
            <a:spLocks noGrp="1" noChangeArrowheads="1"/>
          </p:cNvSpPr>
          <p:nvPr>
            <p:ph type="body" idx="1"/>
          </p:nvPr>
        </p:nvSpPr>
        <p:spPr>
          <a:xfrm>
            <a:off x="304800" y="914400"/>
            <a:ext cx="8226425" cy="59436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这条指令的微操作序列的第①～</a:t>
            </a:r>
            <a:r>
              <a:rPr lang="zh-CN" altLang="en-US" b="1" smtClean="0">
                <a:latin typeface="宋体" pitchFamily="2" charset="-122"/>
              </a:rPr>
              <a:t>⑤</a:t>
            </a:r>
            <a:r>
              <a:rPr lang="zh-CN" altLang="en-US" b="1" smtClean="0">
                <a:latin typeface="Times New Roman" pitchFamily="18" charset="0"/>
              </a:rPr>
              <a:t>步为取指令阶段的</a:t>
            </a:r>
            <a:r>
              <a:rPr lang="zh-CN" altLang="en-US" b="1" smtClean="0">
                <a:solidFill>
                  <a:srgbClr val="FF3300"/>
                </a:solidFill>
                <a:latin typeface="Times New Roman" pitchFamily="18" charset="0"/>
              </a:rPr>
              <a:t>公共操作</a:t>
            </a:r>
            <a:r>
              <a:rPr lang="zh-CN" altLang="en-US" b="1" smtClean="0">
                <a:latin typeface="Times New Roman" pitchFamily="18" charset="0"/>
              </a:rPr>
              <a:t>，它完成的任务为：</a:t>
            </a:r>
          </a:p>
          <a:p>
            <a:pPr algn="just" eaLnBrk="1" hangingPunct="1">
              <a:lnSpc>
                <a:spcPct val="60000"/>
              </a:lnSpc>
              <a:buFontTx/>
              <a:buNone/>
            </a:pPr>
            <a:r>
              <a:rPr lang="zh-CN" altLang="en-US" b="1" smtClean="0">
                <a:latin typeface="Times New Roman" pitchFamily="18" charset="0"/>
              </a:rPr>
              <a:t>               </a:t>
            </a:r>
            <a:r>
              <a:rPr lang="en-US" altLang="zh-CN" b="1" smtClean="0">
                <a:solidFill>
                  <a:srgbClr val="FF3300"/>
                </a:solidFill>
                <a:latin typeface="Times New Roman" pitchFamily="18" charset="0"/>
              </a:rPr>
              <a:t>(PC)→MAR</a:t>
            </a:r>
          </a:p>
          <a:p>
            <a:pPr algn="just" eaLnBrk="1" hangingPunct="1">
              <a:buFontTx/>
              <a:buNone/>
            </a:pPr>
            <a:r>
              <a:rPr lang="en-US" altLang="zh-CN" b="1" smtClean="0">
                <a:solidFill>
                  <a:srgbClr val="FF3300"/>
                </a:solidFill>
                <a:latin typeface="Times New Roman" pitchFamily="18" charset="0"/>
              </a:rPr>
              <a:t>               Read</a:t>
            </a:r>
          </a:p>
          <a:p>
            <a:pPr algn="just" eaLnBrk="1" hangingPunct="1">
              <a:lnSpc>
                <a:spcPct val="70000"/>
              </a:lnSpc>
              <a:buFontTx/>
              <a:buNone/>
            </a:pPr>
            <a:r>
              <a:rPr lang="en-US" altLang="zh-CN" b="1" smtClean="0">
                <a:solidFill>
                  <a:srgbClr val="FF3300"/>
                </a:solidFill>
                <a:latin typeface="Times New Roman" pitchFamily="18" charset="0"/>
              </a:rPr>
              <a:t>               M(MAR)→MDR</a:t>
            </a:r>
          </a:p>
          <a:p>
            <a:pPr algn="just" eaLnBrk="1" hangingPunct="1">
              <a:lnSpc>
                <a:spcPct val="70000"/>
              </a:lnSpc>
              <a:buFontTx/>
              <a:buNone/>
            </a:pPr>
            <a:r>
              <a:rPr lang="en-US" altLang="zh-CN" b="1" smtClean="0">
                <a:solidFill>
                  <a:srgbClr val="FF3300"/>
                </a:solidFill>
                <a:latin typeface="Times New Roman" pitchFamily="18" charset="0"/>
              </a:rPr>
              <a:t>		    </a:t>
            </a:r>
            <a:r>
              <a:rPr lang="zh-CN" altLang="en-US" b="1" smtClean="0">
                <a:solidFill>
                  <a:srgbClr val="FF3300"/>
                </a:solidFill>
                <a:latin typeface="Times New Roman" pitchFamily="18" charset="0"/>
              </a:rPr>
              <a:t>（</a:t>
            </a:r>
            <a:r>
              <a:rPr lang="en-US" altLang="zh-CN" b="1" smtClean="0">
                <a:solidFill>
                  <a:srgbClr val="FF3300"/>
                </a:solidFill>
                <a:latin typeface="Times New Roman" pitchFamily="18" charset="0"/>
              </a:rPr>
              <a:t>MDR</a:t>
            </a:r>
            <a:r>
              <a:rPr lang="zh-CN" altLang="en-US" b="1" smtClean="0">
                <a:solidFill>
                  <a:srgbClr val="FF3300"/>
                </a:solidFill>
                <a:latin typeface="Times New Roman" pitchFamily="18" charset="0"/>
              </a:rPr>
              <a:t>）→</a:t>
            </a:r>
            <a:r>
              <a:rPr lang="en-US" altLang="zh-CN" b="1" smtClean="0">
                <a:solidFill>
                  <a:srgbClr val="FF3300"/>
                </a:solidFill>
                <a:latin typeface="Times New Roman" pitchFamily="18" charset="0"/>
              </a:rPr>
              <a:t>IR</a:t>
            </a:r>
          </a:p>
          <a:p>
            <a:pPr algn="just" eaLnBrk="1" hangingPunct="1">
              <a:buFontTx/>
              <a:buNone/>
            </a:pPr>
            <a:r>
              <a:rPr lang="en-US" altLang="zh-CN" b="1" smtClean="0">
                <a:solidFill>
                  <a:srgbClr val="FF3300"/>
                </a:solidFill>
                <a:latin typeface="Times New Roman" pitchFamily="18" charset="0"/>
              </a:rPr>
              <a:t>               (PC)</a:t>
            </a:r>
            <a:r>
              <a:rPr lang="zh-CN" altLang="en-US" b="1" smtClean="0">
                <a:solidFill>
                  <a:srgbClr val="FF3300"/>
                </a:solidFill>
                <a:latin typeface="Times New Roman" pitchFamily="18" charset="0"/>
              </a:rPr>
              <a:t>＋</a:t>
            </a:r>
            <a:r>
              <a:rPr lang="en-US" altLang="zh-CN" b="1" smtClean="0">
                <a:solidFill>
                  <a:srgbClr val="FF3300"/>
                </a:solidFill>
                <a:latin typeface="Times New Roman" pitchFamily="18" charset="0"/>
              </a:rPr>
              <a:t>1→PC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3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3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1CCDAEA-9D6B-4927-9EFC-4F58CC45706D}" type="datetime3">
              <a:rPr kumimoji="0" lang="zh-CN" altLang="en-US" sz="1400"/>
              <a:pPr eaLnBrk="1" hangingPunct="1"/>
              <a:t>2016年11月18日星期五</a:t>
            </a:fld>
            <a:endParaRPr kumimoji="0" lang="en-US" altLang="zh-CN" sz="1400"/>
          </a:p>
        </p:txBody>
      </p:sp>
      <p:sp>
        <p:nvSpPr>
          <p:cNvPr id="6553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554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4435" name="Rectangle 3"/>
          <p:cNvSpPr>
            <a:spLocks noGrp="1" noChangeArrowheads="1"/>
          </p:cNvSpPr>
          <p:nvPr>
            <p:ph type="body" idx="1"/>
          </p:nvPr>
        </p:nvSpPr>
        <p:spPr>
          <a:xfrm>
            <a:off x="304800" y="914400"/>
            <a:ext cx="8226425" cy="5943600"/>
          </a:xfrm>
        </p:spPr>
        <p:txBody>
          <a:bodyPr/>
          <a:lstStyle/>
          <a:p>
            <a:pPr algn="just" eaLnBrk="1" hangingPunct="1">
              <a:buFontTx/>
              <a:buNone/>
            </a:pPr>
            <a:r>
              <a:rPr lang="en-US" altLang="zh-CN" b="1" smtClean="0">
                <a:latin typeface="Times New Roman" pitchFamily="18" charset="0"/>
                <a:cs typeface="Times New Roman" pitchFamily="18" charset="0"/>
              </a:rPr>
              <a:t>(2)</a:t>
            </a:r>
            <a:r>
              <a:rPr lang="zh-CN" altLang="en-US" b="1" smtClean="0">
                <a:latin typeface="Times New Roman" pitchFamily="18" charset="0"/>
              </a:rPr>
              <a:t>取数周期</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取数周期要完成取操作数的任务，被加数在主存中，加数已放在通用寄存器</a:t>
            </a:r>
            <a:r>
              <a:rPr lang="en-US" altLang="zh-CN" b="1" smtClean="0">
                <a:latin typeface="Times New Roman" pitchFamily="18" charset="0"/>
                <a:cs typeface="Times New Roman" pitchFamily="18" charset="0"/>
              </a:rPr>
              <a:t>R</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中。</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①</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R</a:t>
            </a:r>
            <a:r>
              <a:rPr lang="en-US" altLang="zh-CN" b="1" baseline="-30000" smtClean="0">
                <a:latin typeface="Times New Roman" pitchFamily="18" charset="0"/>
                <a:cs typeface="Times New Roman" pitchFamily="18" charset="0"/>
              </a:rPr>
              <a:t>0out</a:t>
            </a:r>
            <a:r>
              <a:rPr lang="zh-CN" altLang="en-US" b="1" smtClean="0">
                <a:latin typeface="Times New Roman" pitchFamily="18" charset="0"/>
              </a:rPr>
              <a:t>和</a:t>
            </a:r>
            <a:r>
              <a:rPr lang="en-US" altLang="zh-CN" b="1" smtClean="0">
                <a:latin typeface="Times New Roman" pitchFamily="18" charset="0"/>
                <a:cs typeface="Times New Roman" pitchFamily="18" charset="0"/>
              </a:rPr>
              <a:t>MAR</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有效，完成将被加数地址送至</a:t>
            </a:r>
            <a:r>
              <a:rPr lang="en-US" altLang="zh-CN" b="1" smtClean="0">
                <a:latin typeface="Times New Roman" pitchFamily="18" charset="0"/>
                <a:cs typeface="Times New Roman" pitchFamily="18" charset="0"/>
              </a:rPr>
              <a:t>MAR</a:t>
            </a:r>
            <a:r>
              <a:rPr lang="zh-CN" altLang="en-US" b="1" smtClean="0">
                <a:latin typeface="Times New Roman" pitchFamily="18" charset="0"/>
              </a:rPr>
              <a:t>的操作，记作</a:t>
            </a:r>
            <a:r>
              <a:rPr lang="en-US" altLang="zh-CN" b="1" smtClean="0">
                <a:solidFill>
                  <a:srgbClr val="EA0021"/>
                </a:solidFill>
                <a:latin typeface="Times New Roman" pitchFamily="18" charset="0"/>
                <a:cs typeface="Times New Roman" pitchFamily="18" charset="0"/>
              </a:rPr>
              <a:t>(R</a:t>
            </a:r>
            <a:r>
              <a:rPr lang="en-US" altLang="zh-CN" b="1" baseline="-30000" smtClean="0">
                <a:solidFill>
                  <a:srgbClr val="EA0021"/>
                </a:solidFill>
                <a:latin typeface="Times New Roman" pitchFamily="18" charset="0"/>
                <a:cs typeface="Times New Roman" pitchFamily="18" charset="0"/>
              </a:rPr>
              <a:t>0</a:t>
            </a:r>
            <a:r>
              <a:rPr lang="en-US" altLang="zh-CN" b="1" smtClean="0">
                <a:solidFill>
                  <a:srgbClr val="EA0021"/>
                </a:solidFill>
                <a:latin typeface="Times New Roman" pitchFamily="18" charset="0"/>
                <a:cs typeface="Times New Roman" pitchFamily="18" charset="0"/>
              </a:rPr>
              <a:t>)</a:t>
            </a:r>
            <a:r>
              <a:rPr lang="en-US" altLang="zh-CN" b="1" smtClean="0">
                <a:solidFill>
                  <a:srgbClr val="EA0021"/>
                </a:solidFill>
                <a:latin typeface="宋体" pitchFamily="2" charset="-122"/>
              </a:rPr>
              <a:t>→</a:t>
            </a:r>
            <a:r>
              <a:rPr lang="en-US" altLang="zh-CN" b="1" smtClean="0">
                <a:solidFill>
                  <a:srgbClr val="EA0021"/>
                </a:solidFill>
                <a:latin typeface="Times New Roman" pitchFamily="18" charset="0"/>
                <a:cs typeface="Times New Roman" pitchFamily="18" charset="0"/>
              </a:rPr>
              <a:t>MAR</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②</a:t>
            </a:r>
            <a:r>
              <a:rPr lang="zh-CN" altLang="en-US" b="1" smtClean="0">
                <a:latin typeface="Times New Roman" pitchFamily="18" charset="0"/>
                <a:cs typeface="Times New Roman" pitchFamily="18" charset="0"/>
              </a:rPr>
              <a:t> </a:t>
            </a:r>
            <a:r>
              <a:rPr lang="zh-CN" altLang="en-US" b="1" smtClean="0">
                <a:latin typeface="Times New Roman" pitchFamily="18" charset="0"/>
              </a:rPr>
              <a:t>向主存发读命令，记作</a:t>
            </a:r>
            <a:r>
              <a:rPr lang="en-US" altLang="zh-CN" b="1" smtClean="0">
                <a:solidFill>
                  <a:srgbClr val="EA0021"/>
                </a:solidFill>
                <a:latin typeface="Times New Roman" pitchFamily="18" charset="0"/>
                <a:cs typeface="Times New Roman" pitchFamily="18" charset="0"/>
              </a:rPr>
              <a:t>Read</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③</a:t>
            </a:r>
            <a:r>
              <a:rPr lang="zh-CN" altLang="en-US" b="1" smtClean="0">
                <a:latin typeface="Times New Roman" pitchFamily="18" charset="0"/>
                <a:cs typeface="Times New Roman" pitchFamily="18" charset="0"/>
              </a:rPr>
              <a:t> </a:t>
            </a:r>
            <a:r>
              <a:rPr lang="zh-CN" altLang="en-US" b="1" smtClean="0">
                <a:latin typeface="Times New Roman" pitchFamily="18" charset="0"/>
              </a:rPr>
              <a:t>存储器通过数据总线将</a:t>
            </a:r>
            <a:r>
              <a:rPr lang="en-US" altLang="zh-CN" b="1" smtClean="0">
                <a:latin typeface="Times New Roman" pitchFamily="18" charset="0"/>
                <a:cs typeface="Times New Roman" pitchFamily="18" charset="0"/>
              </a:rPr>
              <a:t>MAR</a:t>
            </a:r>
            <a:r>
              <a:rPr lang="zh-CN" altLang="en-US" b="1" smtClean="0">
                <a:latin typeface="Times New Roman" pitchFamily="18" charset="0"/>
              </a:rPr>
              <a:t>所指单元的内容（数据）送至</a:t>
            </a:r>
            <a:r>
              <a:rPr lang="en-US" altLang="zh-CN" b="1" smtClean="0">
                <a:latin typeface="Times New Roman" pitchFamily="18" charset="0"/>
                <a:cs typeface="Times New Roman" pitchFamily="18" charset="0"/>
              </a:rPr>
              <a:t>MDR</a:t>
            </a:r>
            <a:r>
              <a:rPr lang="zh-CN" altLang="en-US" b="1" smtClean="0">
                <a:latin typeface="Times New Roman" pitchFamily="18" charset="0"/>
              </a:rPr>
              <a:t>，同时</a:t>
            </a:r>
            <a:r>
              <a:rPr lang="en-US" altLang="zh-CN" b="1" smtClean="0">
                <a:latin typeface="Times New Roman" pitchFamily="18" charset="0"/>
                <a:cs typeface="Times New Roman" pitchFamily="18" charset="0"/>
              </a:rPr>
              <a:t>MDR</a:t>
            </a:r>
            <a:r>
              <a:rPr lang="en-US" altLang="zh-CN" b="1" baseline="-30000" smtClean="0">
                <a:latin typeface="Times New Roman" pitchFamily="18" charset="0"/>
                <a:cs typeface="Times New Roman" pitchFamily="18" charset="0"/>
              </a:rPr>
              <a:t>out</a:t>
            </a:r>
            <a:r>
              <a:rPr lang="zh-CN" altLang="en-US" b="1" smtClean="0">
                <a:latin typeface="Times New Roman" pitchFamily="18" charset="0"/>
              </a:rPr>
              <a:t>和</a:t>
            </a:r>
            <a:r>
              <a:rPr lang="en-US" altLang="zh-CN" b="1" smtClean="0">
                <a:latin typeface="Times New Roman" pitchFamily="18" charset="0"/>
                <a:cs typeface="Times New Roman" pitchFamily="18" charset="0"/>
              </a:rPr>
              <a:t>Y</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有效，记作</a:t>
            </a:r>
            <a:r>
              <a:rPr lang="en-US" altLang="zh-CN" b="1" smtClean="0">
                <a:solidFill>
                  <a:srgbClr val="EA0021"/>
                </a:solidFill>
                <a:latin typeface="Times New Roman" pitchFamily="18" charset="0"/>
                <a:cs typeface="Times New Roman" pitchFamily="18" charset="0"/>
              </a:rPr>
              <a:t>M(MAR)</a:t>
            </a:r>
            <a:r>
              <a:rPr lang="en-US" altLang="zh-CN" b="1" smtClean="0">
                <a:solidFill>
                  <a:srgbClr val="EA0021"/>
                </a:solidFill>
                <a:latin typeface="宋体" pitchFamily="2" charset="-122"/>
              </a:rPr>
              <a:t>→</a:t>
            </a:r>
            <a:r>
              <a:rPr lang="en-US" altLang="zh-CN" b="1" smtClean="0">
                <a:solidFill>
                  <a:srgbClr val="EA0021"/>
                </a:solidFill>
                <a:latin typeface="Times New Roman" pitchFamily="18" charset="0"/>
                <a:cs typeface="Times New Roman" pitchFamily="18" charset="0"/>
              </a:rPr>
              <a:t>MDR</a:t>
            </a:r>
            <a:r>
              <a:rPr lang="en-US" altLang="zh-CN" b="1" smtClean="0">
                <a:solidFill>
                  <a:srgbClr val="EA0021"/>
                </a:solidFill>
                <a:latin typeface="Times New Roman" pitchFamily="18" charset="0"/>
              </a:rPr>
              <a:t>→</a:t>
            </a:r>
            <a:r>
              <a:rPr lang="en-US" altLang="zh-CN" b="1" smtClean="0">
                <a:solidFill>
                  <a:srgbClr val="EA0021"/>
                </a:solidFill>
                <a:latin typeface="Times New Roman" pitchFamily="18" charset="0"/>
                <a:cs typeface="Times New Roman" pitchFamily="18" charset="0"/>
              </a:rPr>
              <a:t>Y</a:t>
            </a:r>
            <a:r>
              <a:rPr lang="zh-CN" altLang="en-US" b="1" smtClean="0">
                <a:latin typeface="Times New Roman" pitchFamily="18" charset="0"/>
              </a:rPr>
              <a:t>；</a:t>
            </a:r>
          </a:p>
          <a:p>
            <a:pPr algn="just" eaLnBrk="1" hangingPunct="1">
              <a:buFontTx/>
              <a:buNone/>
            </a:pPr>
            <a:endParaRPr lang="en-US" altLang="zh-CN" b="1" smtClean="0">
              <a:solidFill>
                <a:srgbClr val="003BA4"/>
              </a:solidFill>
              <a:latin typeface="Times New Roman" pitchFamily="18" charset="0"/>
            </a:endParaRPr>
          </a:p>
        </p:txBody>
      </p:sp>
      <p:sp>
        <p:nvSpPr>
          <p:cNvPr id="65542" name="AutoShape 4">
            <a:hlinkClick r:id="rId2" action="ppaction://hlinksldjump"/>
          </p:cNvPr>
          <p:cNvSpPr>
            <a:spLocks noChangeArrowheads="1"/>
          </p:cNvSpPr>
          <p:nvPr/>
        </p:nvSpPr>
        <p:spPr bwMode="auto">
          <a:xfrm>
            <a:off x="5292725" y="404813"/>
            <a:ext cx="576263" cy="217487"/>
          </a:xfrm>
          <a:prstGeom prst="leftArrow">
            <a:avLst>
              <a:gd name="adj1" fmla="val 50000"/>
              <a:gd name="adj2" fmla="val 66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44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4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4429999-3D50-41B1-BF67-94A25DABAF7F}" type="datetime3">
              <a:rPr kumimoji="0" lang="zh-CN" altLang="en-US" sz="1400"/>
              <a:pPr eaLnBrk="1" hangingPunct="1"/>
              <a:t>2016年11月18日星期五</a:t>
            </a:fld>
            <a:endParaRPr kumimoji="0" lang="en-US" altLang="zh-CN" sz="1400"/>
          </a:p>
        </p:txBody>
      </p:sp>
      <p:sp>
        <p:nvSpPr>
          <p:cNvPr id="6656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656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5459" name="Rectangle 3"/>
          <p:cNvSpPr>
            <a:spLocks noGrp="1" noChangeArrowheads="1"/>
          </p:cNvSpPr>
          <p:nvPr>
            <p:ph type="body" idx="1"/>
          </p:nvPr>
        </p:nvSpPr>
        <p:spPr>
          <a:xfrm>
            <a:off x="304800" y="914400"/>
            <a:ext cx="8226425" cy="5943600"/>
          </a:xfrm>
        </p:spPr>
        <p:txBody>
          <a:bodyPr/>
          <a:lstStyle/>
          <a:p>
            <a:pPr algn="just" eaLnBrk="1" hangingPunct="1">
              <a:buFontTx/>
              <a:buNone/>
            </a:pPr>
            <a:r>
              <a:rPr lang="en-US" altLang="zh-CN" b="1" smtClean="0">
                <a:latin typeface="Times New Roman" pitchFamily="18" charset="0"/>
                <a:cs typeface="Times New Roman" pitchFamily="18" charset="0"/>
              </a:rPr>
              <a:t>(3)</a:t>
            </a:r>
            <a:r>
              <a:rPr lang="zh-CN" altLang="en-US" b="1" smtClean="0">
                <a:latin typeface="Times New Roman" pitchFamily="18" charset="0"/>
              </a:rPr>
              <a:t>执行周期</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执行周期完成加法运算的任务，并将结果写回主存。</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①</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R</a:t>
            </a:r>
            <a:r>
              <a:rPr lang="en-US" altLang="zh-CN" b="1" baseline="-30000" smtClean="0">
                <a:latin typeface="Times New Roman" pitchFamily="18" charset="0"/>
                <a:cs typeface="Times New Roman" pitchFamily="18" charset="0"/>
              </a:rPr>
              <a:t>1out</a:t>
            </a:r>
            <a:r>
              <a:rPr lang="zh-CN" altLang="en-US" b="1" smtClean="0">
                <a:latin typeface="Times New Roman" pitchFamily="18" charset="0"/>
              </a:rPr>
              <a:t>和</a:t>
            </a:r>
            <a:r>
              <a:rPr lang="en-US" altLang="zh-CN" b="1" smtClean="0">
                <a:latin typeface="Times New Roman" pitchFamily="18" charset="0"/>
                <a:cs typeface="Times New Roman" pitchFamily="18" charset="0"/>
              </a:rPr>
              <a:t>ALU</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有效，同时</a:t>
            </a:r>
            <a:r>
              <a:rPr lang="en-US" altLang="zh-CN" b="1" smtClean="0">
                <a:latin typeface="Times New Roman" pitchFamily="18" charset="0"/>
                <a:cs typeface="Times New Roman" pitchFamily="18" charset="0"/>
              </a:rPr>
              <a:t>CU</a:t>
            </a:r>
            <a:r>
              <a:rPr lang="zh-CN" altLang="en-US" b="1" smtClean="0">
                <a:latin typeface="Times New Roman" pitchFamily="18" charset="0"/>
              </a:rPr>
              <a:t>向</a:t>
            </a:r>
            <a:r>
              <a:rPr lang="en-US" altLang="zh-CN" b="1" smtClean="0">
                <a:latin typeface="Times New Roman" pitchFamily="18" charset="0"/>
                <a:cs typeface="Times New Roman" pitchFamily="18" charset="0"/>
              </a:rPr>
              <a:t>ALU</a:t>
            </a:r>
            <a:r>
              <a:rPr lang="zh-CN" altLang="en-US" b="1" smtClean="0">
                <a:latin typeface="Times New Roman" pitchFamily="18" charset="0"/>
              </a:rPr>
              <a:t>发“</a:t>
            </a:r>
            <a:r>
              <a:rPr lang="en-US" altLang="zh-CN" b="1" smtClean="0">
                <a:latin typeface="Times New Roman" pitchFamily="18" charset="0"/>
                <a:cs typeface="Times New Roman" pitchFamily="18" charset="0"/>
              </a:rPr>
              <a:t>ADD</a:t>
            </a:r>
            <a:r>
              <a:rPr lang="en-US" altLang="zh-CN" b="1" smtClean="0">
                <a:latin typeface="Times New Roman" pitchFamily="18" charset="0"/>
              </a:rPr>
              <a:t>”</a:t>
            </a:r>
            <a:r>
              <a:rPr lang="zh-CN" altLang="en-US" b="1" smtClean="0">
                <a:latin typeface="Times New Roman" pitchFamily="18" charset="0"/>
              </a:rPr>
              <a:t>控制信号，使</a:t>
            </a:r>
            <a:r>
              <a:rPr lang="en-US" altLang="zh-CN" b="1" smtClean="0">
                <a:latin typeface="Times New Roman" pitchFamily="18" charset="0"/>
                <a:cs typeface="Times New Roman" pitchFamily="18" charset="0"/>
              </a:rPr>
              <a:t>R</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的内容和</a:t>
            </a:r>
            <a:r>
              <a:rPr lang="en-US" altLang="zh-CN" b="1" smtClean="0">
                <a:latin typeface="Times New Roman" pitchFamily="18" charset="0"/>
                <a:cs typeface="Times New Roman" pitchFamily="18" charset="0"/>
              </a:rPr>
              <a:t>Y</a:t>
            </a:r>
            <a:r>
              <a:rPr lang="zh-CN" altLang="en-US" b="1" smtClean="0">
                <a:latin typeface="Times New Roman" pitchFamily="18" charset="0"/>
              </a:rPr>
              <a:t>的内容相加，结果送寄存器</a:t>
            </a:r>
            <a:r>
              <a:rPr lang="en-US" altLang="zh-CN" b="1" smtClean="0">
                <a:latin typeface="Times New Roman" pitchFamily="18" charset="0"/>
                <a:cs typeface="Times New Roman" pitchFamily="18" charset="0"/>
              </a:rPr>
              <a:t>Z</a:t>
            </a:r>
            <a:r>
              <a:rPr lang="zh-CN" altLang="en-US" b="1" smtClean="0">
                <a:latin typeface="Times New Roman" pitchFamily="18" charset="0"/>
              </a:rPr>
              <a:t>中，记作</a:t>
            </a:r>
            <a:r>
              <a:rPr lang="en-US" altLang="zh-CN" b="1" smtClean="0">
                <a:solidFill>
                  <a:srgbClr val="EA0021"/>
                </a:solidFill>
                <a:latin typeface="Times New Roman" pitchFamily="18" charset="0"/>
                <a:cs typeface="Times New Roman" pitchFamily="18" charset="0"/>
              </a:rPr>
              <a:t>(R</a:t>
            </a:r>
            <a:r>
              <a:rPr lang="en-US" altLang="zh-CN" b="1" baseline="-30000" smtClean="0">
                <a:solidFill>
                  <a:srgbClr val="EA0021"/>
                </a:solidFill>
                <a:latin typeface="Times New Roman" pitchFamily="18" charset="0"/>
                <a:cs typeface="Times New Roman" pitchFamily="18" charset="0"/>
              </a:rPr>
              <a:t>1</a:t>
            </a:r>
            <a:r>
              <a:rPr lang="en-US" altLang="zh-CN" b="1" smtClean="0">
                <a:solidFill>
                  <a:srgbClr val="EA0021"/>
                </a:solidFill>
                <a:latin typeface="Times New Roman" pitchFamily="18" charset="0"/>
                <a:cs typeface="Times New Roman" pitchFamily="18" charset="0"/>
              </a:rPr>
              <a:t>)+Y</a:t>
            </a:r>
            <a:r>
              <a:rPr lang="en-US" altLang="zh-CN" b="1" smtClean="0">
                <a:solidFill>
                  <a:srgbClr val="EA0021"/>
                </a:solidFill>
                <a:latin typeface="宋体" pitchFamily="2" charset="-122"/>
              </a:rPr>
              <a:t>→</a:t>
            </a:r>
            <a:r>
              <a:rPr lang="en-US" altLang="zh-CN" b="1" smtClean="0">
                <a:solidFill>
                  <a:srgbClr val="EA0021"/>
                </a:solidFill>
                <a:latin typeface="Times New Roman" pitchFamily="18" charset="0"/>
                <a:cs typeface="Times New Roman" pitchFamily="18" charset="0"/>
              </a:rPr>
              <a:t>Z</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Times New Roman" pitchFamily="18" charset="0"/>
              </a:rPr>
              <a:t>②</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Z</a:t>
            </a:r>
            <a:r>
              <a:rPr lang="en-US" altLang="zh-CN" b="1" baseline="-30000" smtClean="0">
                <a:latin typeface="Times New Roman" pitchFamily="18" charset="0"/>
                <a:cs typeface="Times New Roman" pitchFamily="18" charset="0"/>
              </a:rPr>
              <a:t>out</a:t>
            </a:r>
            <a:r>
              <a:rPr lang="zh-CN" altLang="en-US" b="1" smtClean="0">
                <a:latin typeface="Times New Roman" pitchFamily="18" charset="0"/>
              </a:rPr>
              <a:t>和</a:t>
            </a:r>
            <a:r>
              <a:rPr lang="en-US" altLang="zh-CN" b="1" smtClean="0">
                <a:latin typeface="Times New Roman" pitchFamily="18" charset="0"/>
                <a:cs typeface="Times New Roman" pitchFamily="18" charset="0"/>
              </a:rPr>
              <a:t>MDR</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有效，将运算结果送</a:t>
            </a:r>
            <a:r>
              <a:rPr lang="en-US" altLang="zh-CN" b="1" smtClean="0">
                <a:latin typeface="Times New Roman" pitchFamily="18" charset="0"/>
                <a:cs typeface="Times New Roman" pitchFamily="18" charset="0"/>
              </a:rPr>
              <a:t>MDR</a:t>
            </a:r>
            <a:r>
              <a:rPr lang="zh-CN" altLang="en-US" b="1" smtClean="0">
                <a:latin typeface="Times New Roman" pitchFamily="18" charset="0"/>
              </a:rPr>
              <a:t>，记作</a:t>
            </a:r>
            <a:r>
              <a:rPr lang="en-US" altLang="zh-CN" b="1" smtClean="0">
                <a:solidFill>
                  <a:srgbClr val="EA0021"/>
                </a:solidFill>
                <a:latin typeface="Times New Roman" pitchFamily="18" charset="0"/>
                <a:cs typeface="Times New Roman" pitchFamily="18" charset="0"/>
              </a:rPr>
              <a:t>(Z)</a:t>
            </a:r>
            <a:r>
              <a:rPr lang="en-US" altLang="zh-CN" b="1" smtClean="0">
                <a:solidFill>
                  <a:srgbClr val="EA0021"/>
                </a:solidFill>
                <a:latin typeface="宋体" pitchFamily="2" charset="-122"/>
              </a:rPr>
              <a:t>→</a:t>
            </a:r>
            <a:r>
              <a:rPr lang="en-US" altLang="zh-CN" b="1" smtClean="0">
                <a:solidFill>
                  <a:srgbClr val="EA0021"/>
                </a:solidFill>
                <a:latin typeface="Times New Roman" pitchFamily="18" charset="0"/>
                <a:cs typeface="Times New Roman" pitchFamily="18" charset="0"/>
              </a:rPr>
              <a:t>MDR</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宋体" pitchFamily="2" charset="-122"/>
              </a:rPr>
              <a:t>③</a:t>
            </a:r>
            <a:r>
              <a:rPr lang="zh-CN" altLang="en-US" b="1" smtClean="0">
                <a:latin typeface="Times New Roman" pitchFamily="18" charset="0"/>
              </a:rPr>
              <a:t> </a:t>
            </a:r>
            <a:r>
              <a:rPr lang="zh-CN" altLang="en-US" b="1" smtClean="0">
                <a:latin typeface="宋体" pitchFamily="2" charset="-122"/>
              </a:rPr>
              <a:t>向主存发写命令，记作</a:t>
            </a:r>
            <a:r>
              <a:rPr lang="en-US" altLang="zh-CN" b="1" smtClean="0">
                <a:solidFill>
                  <a:srgbClr val="EA0021"/>
                </a:solidFill>
                <a:latin typeface="Times New Roman" pitchFamily="18" charset="0"/>
              </a:rPr>
              <a:t>Write</a:t>
            </a:r>
            <a:r>
              <a:rPr lang="zh-CN" altLang="en-US" b="1" smtClean="0">
                <a:latin typeface="宋体" pitchFamily="2" charset="-122"/>
              </a:rPr>
              <a:t>。</a:t>
            </a:r>
            <a:r>
              <a:rPr lang="zh-CN" altLang="en-US" b="1" smtClean="0">
                <a:latin typeface="Times New Roman" pitchFamily="18" charset="0"/>
              </a:rPr>
              <a:t> </a:t>
            </a:r>
          </a:p>
        </p:txBody>
      </p:sp>
      <p:sp>
        <p:nvSpPr>
          <p:cNvPr id="66566" name="AutoShape 4">
            <a:hlinkClick r:id="rId2" action="ppaction://hlinksldjump"/>
          </p:cNvPr>
          <p:cNvSpPr>
            <a:spLocks noChangeArrowheads="1"/>
          </p:cNvSpPr>
          <p:nvPr/>
        </p:nvSpPr>
        <p:spPr bwMode="auto">
          <a:xfrm>
            <a:off x="5292725" y="404813"/>
            <a:ext cx="576263" cy="217487"/>
          </a:xfrm>
          <a:prstGeom prst="leftArrow">
            <a:avLst>
              <a:gd name="adj1" fmla="val 50000"/>
              <a:gd name="adj2" fmla="val 66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5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4" name="日期占位符 3"/>
          <p:cNvSpPr>
            <a:spLocks noGrp="1"/>
          </p:cNvSpPr>
          <p:nvPr>
            <p:ph type="dt" sz="half" idx="10"/>
          </p:nvPr>
        </p:nvSpPr>
        <p:spPr/>
        <p:txBody>
          <a:bodyPr/>
          <a:lstStyle/>
          <a:p>
            <a:pPr>
              <a:defRPr/>
            </a:pPr>
            <a:fld id="{A44F5DD2-AAD4-4F03-BF82-B82D5BBD1521}" type="datetime3">
              <a:rPr lang="zh-CN" altLang="en-US" smtClean="0"/>
              <a:pPr>
                <a:defRPr/>
              </a:pPr>
              <a:t>2016年11月18日星期五</a:t>
            </a:fld>
            <a:endParaRPr lang="en-US" altLang="zh-CN"/>
          </a:p>
        </p:txBody>
      </p:sp>
      <p:sp>
        <p:nvSpPr>
          <p:cNvPr id="5" name="页脚占位符 4"/>
          <p:cNvSpPr>
            <a:spLocks noGrp="1"/>
          </p:cNvSpPr>
          <p:nvPr>
            <p:ph type="ftr" sz="quarter" idx="12"/>
          </p:nvPr>
        </p:nvSpPr>
        <p:spPr/>
        <p:txBody>
          <a:bodyPr/>
          <a:lstStyle/>
          <a:p>
            <a:pPr>
              <a:defRPr/>
            </a:pPr>
            <a:r>
              <a:rPr lang="zh-CN" altLang="en-US" smtClean="0"/>
              <a:t>华南理工大学广州学院</a:t>
            </a:r>
            <a:endParaRPr lang="zh-CN" altLang="en-US"/>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305050"/>
            <a:ext cx="68008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467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06DD4AD-1962-45DF-B230-6D04F5F4FE6D}" type="datetime3">
              <a:rPr kumimoji="0" lang="zh-CN" altLang="en-US" sz="1400"/>
              <a:pPr eaLnBrk="1" hangingPunct="1"/>
              <a:t>2016年11月18日星期五</a:t>
            </a:fld>
            <a:endParaRPr kumimoji="0" lang="en-US" altLang="zh-CN" sz="1400"/>
          </a:p>
        </p:txBody>
      </p:sp>
      <p:sp>
        <p:nvSpPr>
          <p:cNvPr id="6758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758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0339" name="Rectangle 3"/>
          <p:cNvSpPr>
            <a:spLocks noGrp="1" noChangeArrowheads="1"/>
          </p:cNvSpPr>
          <p:nvPr>
            <p:ph type="body" idx="1"/>
          </p:nvPr>
        </p:nvSpPr>
        <p:spPr>
          <a:xfrm>
            <a:off x="304800" y="838200"/>
            <a:ext cx="8226425" cy="6019800"/>
          </a:xfrm>
        </p:spPr>
        <p:txBody>
          <a:bodyPr/>
          <a:lstStyle/>
          <a:p>
            <a:pPr algn="just" eaLnBrk="1" hangingPunct="1">
              <a:buFontTx/>
              <a:buNone/>
            </a:pPr>
            <a:r>
              <a:rPr lang="en-US" altLang="zh-CN" b="1" dirty="0" smtClean="0">
                <a:latin typeface="Times New Roman" pitchFamily="18" charset="0"/>
              </a:rPr>
              <a:t>2.</a:t>
            </a:r>
            <a:r>
              <a:rPr lang="zh-CN" altLang="en-US" b="1" dirty="0" smtClean="0">
                <a:latin typeface="Times New Roman" pitchFamily="18" charset="0"/>
              </a:rPr>
              <a:t>转移指令</a:t>
            </a:r>
            <a:r>
              <a:rPr lang="en-US" altLang="zh-CN" b="1" dirty="0" smtClean="0">
                <a:latin typeface="Times New Roman" pitchFamily="18" charset="0"/>
                <a:cs typeface="Times New Roman" pitchFamily="18" charset="0"/>
              </a:rPr>
              <a:t>JC A</a:t>
            </a:r>
            <a:endParaRPr lang="en-US" altLang="zh-CN" b="1" dirty="0" smtClean="0">
              <a:latin typeface="宋体" pitchFamily="2" charset="-122"/>
            </a:endParaRPr>
          </a:p>
          <a:p>
            <a:pPr algn="just" eaLnBrk="1" hangingPunct="1">
              <a:buFontTx/>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rPr>
              <a:t>这是一条条件转移指令，若上次运算结果有进位（</a:t>
            </a:r>
            <a:r>
              <a:rPr lang="en-US" altLang="zh-CN" b="1" dirty="0" smtClean="0">
                <a:latin typeface="Times New Roman" pitchFamily="18" charset="0"/>
                <a:cs typeface="Times New Roman" pitchFamily="18" charset="0"/>
              </a:rPr>
              <a:t>C=1</a:t>
            </a:r>
            <a:r>
              <a:rPr lang="zh-CN" altLang="en-US" b="1" dirty="0" smtClean="0">
                <a:latin typeface="Times New Roman" pitchFamily="18" charset="0"/>
              </a:rPr>
              <a:t>），就转移；若上次运算结果无进位（</a:t>
            </a:r>
            <a:r>
              <a:rPr lang="en-US" altLang="zh-CN" b="1" dirty="0" smtClean="0">
                <a:latin typeface="Times New Roman" pitchFamily="18" charset="0"/>
                <a:cs typeface="Times New Roman" pitchFamily="18" charset="0"/>
              </a:rPr>
              <a:t>C=0</a:t>
            </a:r>
            <a:r>
              <a:rPr lang="zh-CN" altLang="en-US" b="1" dirty="0" smtClean="0">
                <a:latin typeface="Times New Roman" pitchFamily="18" charset="0"/>
              </a:rPr>
              <a:t>），就顺序执行下一条指令。设</a:t>
            </a:r>
            <a:r>
              <a:rPr lang="en-US" altLang="zh-CN" b="1" dirty="0" smtClean="0">
                <a:latin typeface="Times New Roman" pitchFamily="18" charset="0"/>
                <a:cs typeface="Times New Roman" pitchFamily="18" charset="0"/>
              </a:rPr>
              <a:t>A</a:t>
            </a:r>
            <a:r>
              <a:rPr lang="zh-CN" altLang="en-US" b="1" dirty="0" smtClean="0">
                <a:latin typeface="Times New Roman" pitchFamily="18" charset="0"/>
              </a:rPr>
              <a:t>为位移量，转移地址等于</a:t>
            </a:r>
            <a:r>
              <a:rPr lang="en-US" altLang="zh-CN" b="1" dirty="0" smtClean="0">
                <a:latin typeface="Times New Roman" pitchFamily="18" charset="0"/>
                <a:cs typeface="Times New Roman" pitchFamily="18" charset="0"/>
              </a:rPr>
              <a:t>PC</a:t>
            </a:r>
            <a:r>
              <a:rPr lang="zh-CN" altLang="en-US" b="1" dirty="0" smtClean="0">
                <a:latin typeface="Times New Roman" pitchFamily="18" charset="0"/>
              </a:rPr>
              <a:t>的内容加位移量。相应的微操作序列如下：</a:t>
            </a:r>
            <a:endParaRPr lang="zh-CN" altLang="en-US" b="1" dirty="0" smtClean="0">
              <a:latin typeface="宋体" pitchFamily="2" charset="-122"/>
            </a:endParaRPr>
          </a:p>
          <a:p>
            <a:pPr algn="just" eaLnBrk="1" hangingPunct="1">
              <a:buFontTx/>
              <a:buNone/>
            </a:pPr>
            <a:r>
              <a:rPr lang="en-US" altLang="zh-CN" b="1" dirty="0" smtClean="0">
                <a:latin typeface="Times New Roman" pitchFamily="18" charset="0"/>
                <a:cs typeface="Times New Roman" pitchFamily="18" charset="0"/>
              </a:rPr>
              <a:t>(1)</a:t>
            </a:r>
            <a:r>
              <a:rPr lang="zh-CN" altLang="en-US" b="1" dirty="0" smtClean="0">
                <a:latin typeface="Times New Roman" pitchFamily="18" charset="0"/>
              </a:rPr>
              <a:t>取指周期</a:t>
            </a:r>
            <a:endParaRPr lang="zh-CN" altLang="en-US" b="1" dirty="0" smtClean="0">
              <a:latin typeface="宋体" pitchFamily="2" charset="-122"/>
            </a:endParaRPr>
          </a:p>
          <a:p>
            <a:pPr algn="just" eaLnBrk="1" hangingPunct="1">
              <a:buFontTx/>
              <a:buNone/>
            </a:pPr>
            <a:r>
              <a:rPr lang="zh-CN" altLang="en-US" b="1" dirty="0" smtClean="0">
                <a:latin typeface="Times New Roman" pitchFamily="18" charset="0"/>
              </a:rPr>
              <a:t>         与上条指令的微操作序列完全相同。</a:t>
            </a:r>
            <a:endParaRPr lang="zh-CN" altLang="en-US" b="1"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2A14E0B-038F-43BD-8E6D-962617A38921}" type="datetime3">
              <a:rPr kumimoji="0" lang="zh-CN" altLang="en-US" sz="1400"/>
              <a:pPr eaLnBrk="1" hangingPunct="1"/>
              <a:t>2016年11月18日星期五</a:t>
            </a:fld>
            <a:endParaRPr kumimoji="0" lang="en-US" altLang="zh-CN" sz="1400"/>
          </a:p>
        </p:txBody>
      </p:sp>
      <p:sp>
        <p:nvSpPr>
          <p:cNvPr id="6861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861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6.3 </a:t>
            </a:r>
            <a:r>
              <a:rPr lang="zh-CN" altLang="en-US" sz="2400" smtClean="0">
                <a:latin typeface="宋体" pitchFamily="2" charset="-122"/>
              </a:rPr>
              <a:t>时序系统与控制方式</a:t>
            </a:r>
            <a:endParaRPr lang="zh-CN" altLang="en-US" smtClean="0">
              <a:latin typeface="宋体" pitchFamily="2" charset="-122"/>
            </a:endParaRPr>
          </a:p>
        </p:txBody>
      </p:sp>
      <p:sp>
        <p:nvSpPr>
          <p:cNvPr id="276483" name="Rectangle 3"/>
          <p:cNvSpPr>
            <a:spLocks noGrp="1" noChangeArrowheads="1"/>
          </p:cNvSpPr>
          <p:nvPr>
            <p:ph type="body" idx="1"/>
          </p:nvPr>
        </p:nvSpPr>
        <p:spPr>
          <a:xfrm>
            <a:off x="304800" y="838200"/>
            <a:ext cx="8226425" cy="6019800"/>
          </a:xfrm>
        </p:spPr>
        <p:txBody>
          <a:bodyPr/>
          <a:lstStyle/>
          <a:p>
            <a:pPr algn="just" eaLnBrk="1" hangingPunct="1">
              <a:buFontTx/>
              <a:buNone/>
            </a:pPr>
            <a:r>
              <a:rPr lang="en-US" altLang="zh-CN" b="1" smtClean="0">
                <a:latin typeface="Times New Roman" pitchFamily="18" charset="0"/>
                <a:cs typeface="Times New Roman" pitchFamily="18" charset="0"/>
              </a:rPr>
              <a:t>(2)</a:t>
            </a:r>
            <a:r>
              <a:rPr lang="zh-CN" altLang="en-US" b="1" smtClean="0">
                <a:latin typeface="Times New Roman" pitchFamily="18" charset="0"/>
              </a:rPr>
              <a:t>执行周期</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如果有进位（</a:t>
            </a:r>
            <a:r>
              <a:rPr lang="en-US" altLang="zh-CN" b="1" smtClean="0">
                <a:latin typeface="Times New Roman" pitchFamily="18" charset="0"/>
                <a:cs typeface="Times New Roman" pitchFamily="18" charset="0"/>
              </a:rPr>
              <a:t>C=1</a:t>
            </a:r>
            <a:r>
              <a:rPr lang="zh-CN" altLang="en-US" b="1" smtClean="0">
                <a:latin typeface="Times New Roman" pitchFamily="18" charset="0"/>
              </a:rPr>
              <a:t>），则完成</a:t>
            </a:r>
            <a:r>
              <a:rPr lang="en-US" altLang="zh-CN" b="1" smtClean="0">
                <a:latin typeface="Times New Roman" pitchFamily="18" charset="0"/>
                <a:cs typeface="Times New Roman" pitchFamily="18" charset="0"/>
              </a:rPr>
              <a:t>(PC)+A</a:t>
            </a:r>
            <a:r>
              <a:rPr lang="en-US" altLang="zh-CN" b="1" smtClean="0">
                <a:latin typeface="Times New Roman" pitchFamily="18" charset="0"/>
              </a:rPr>
              <a:t>→</a:t>
            </a:r>
            <a:r>
              <a:rPr lang="en-US" altLang="zh-CN" b="1" smtClean="0">
                <a:latin typeface="Times New Roman" pitchFamily="18" charset="0"/>
                <a:cs typeface="Times New Roman" pitchFamily="18" charset="0"/>
              </a:rPr>
              <a:t>PC</a:t>
            </a:r>
            <a:r>
              <a:rPr lang="zh-CN" altLang="en-US" b="1" smtClean="0">
                <a:latin typeface="Times New Roman" pitchFamily="18" charset="0"/>
              </a:rPr>
              <a:t>的操作，否则跳过以下几步。</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①</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PC</a:t>
            </a:r>
            <a:r>
              <a:rPr lang="en-US" altLang="zh-CN" b="1" baseline="-30000" smtClean="0">
                <a:latin typeface="Times New Roman" pitchFamily="18" charset="0"/>
                <a:cs typeface="Times New Roman" pitchFamily="18" charset="0"/>
              </a:rPr>
              <a:t>out</a:t>
            </a:r>
            <a:r>
              <a:rPr lang="zh-CN" altLang="en-US" b="1" smtClean="0">
                <a:latin typeface="Times New Roman" pitchFamily="18" charset="0"/>
              </a:rPr>
              <a:t>和</a:t>
            </a:r>
            <a:r>
              <a:rPr lang="en-US" altLang="zh-CN" b="1" smtClean="0">
                <a:latin typeface="Times New Roman" pitchFamily="18" charset="0"/>
                <a:cs typeface="Times New Roman" pitchFamily="18" charset="0"/>
              </a:rPr>
              <a:t>Y</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有效，记作</a:t>
            </a:r>
            <a:r>
              <a:rPr lang="en-US" altLang="zh-CN" b="1" smtClean="0">
                <a:latin typeface="Times New Roman" pitchFamily="18" charset="0"/>
                <a:cs typeface="Times New Roman" pitchFamily="18" charset="0"/>
              </a:rPr>
              <a:t>(PC)</a:t>
            </a:r>
            <a:r>
              <a:rPr lang="en-US" altLang="zh-CN" b="1" smtClean="0">
                <a:latin typeface="宋体" pitchFamily="2" charset="-122"/>
              </a:rPr>
              <a:t>→</a:t>
            </a:r>
            <a:r>
              <a:rPr lang="en-US" altLang="zh-CN" b="1" smtClean="0">
                <a:latin typeface="Times New Roman" pitchFamily="18" charset="0"/>
                <a:cs typeface="Times New Roman" pitchFamily="18" charset="0"/>
              </a:rPr>
              <a:t>Y</a:t>
            </a:r>
            <a:r>
              <a:rPr lang="zh-CN" altLang="en-US" b="1" smtClean="0">
                <a:latin typeface="Times New Roman" pitchFamily="18" charset="0"/>
              </a:rPr>
              <a:t>（</a:t>
            </a:r>
            <a:r>
              <a:rPr lang="en-US" altLang="zh-CN" b="1" smtClean="0">
                <a:latin typeface="Times New Roman" pitchFamily="18" charset="0"/>
                <a:cs typeface="Times New Roman" pitchFamily="18" charset="0"/>
              </a:rPr>
              <a:t>C=1</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②</a:t>
            </a: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Ad IR</a:t>
            </a:r>
            <a:r>
              <a:rPr lang="en-US" altLang="zh-CN" b="1" baseline="-30000" smtClean="0">
                <a:latin typeface="Times New Roman" pitchFamily="18" charset="0"/>
                <a:cs typeface="Times New Roman" pitchFamily="18" charset="0"/>
              </a:rPr>
              <a:t>out</a:t>
            </a:r>
            <a:r>
              <a:rPr lang="zh-CN" altLang="en-US" b="1" smtClean="0">
                <a:latin typeface="Times New Roman" pitchFamily="18" charset="0"/>
              </a:rPr>
              <a:t>和</a:t>
            </a:r>
            <a:r>
              <a:rPr lang="en-US" altLang="zh-CN" b="1" smtClean="0">
                <a:latin typeface="Times New Roman" pitchFamily="18" charset="0"/>
                <a:cs typeface="Times New Roman" pitchFamily="18" charset="0"/>
              </a:rPr>
              <a:t>ALU</a:t>
            </a:r>
            <a:r>
              <a:rPr lang="en-US" altLang="zh-CN" b="1" baseline="-30000" smtClean="0">
                <a:latin typeface="Times New Roman" pitchFamily="18" charset="0"/>
                <a:cs typeface="Times New Roman" pitchFamily="18" charset="0"/>
              </a:rPr>
              <a:t>in</a:t>
            </a:r>
            <a:r>
              <a:rPr lang="zh-CN" altLang="en-US" b="1" smtClean="0">
                <a:latin typeface="Times New Roman" pitchFamily="18" charset="0"/>
              </a:rPr>
              <a:t>有效，同时</a:t>
            </a:r>
            <a:r>
              <a:rPr lang="en-US" altLang="zh-CN" b="1" smtClean="0">
                <a:latin typeface="Times New Roman" pitchFamily="18" charset="0"/>
                <a:cs typeface="Times New Roman" pitchFamily="18" charset="0"/>
              </a:rPr>
              <a:t>CU</a:t>
            </a:r>
            <a:r>
              <a:rPr lang="zh-CN" altLang="en-US" b="1" smtClean="0">
                <a:latin typeface="Times New Roman" pitchFamily="18" charset="0"/>
              </a:rPr>
              <a:t>向</a:t>
            </a:r>
            <a:r>
              <a:rPr lang="en-US" altLang="zh-CN" b="1" smtClean="0">
                <a:latin typeface="Times New Roman" pitchFamily="18" charset="0"/>
                <a:cs typeface="Times New Roman" pitchFamily="18" charset="0"/>
              </a:rPr>
              <a:t>ALU</a:t>
            </a:r>
            <a:r>
              <a:rPr lang="zh-CN" altLang="en-US" b="1" smtClean="0">
                <a:latin typeface="Times New Roman" pitchFamily="18" charset="0"/>
              </a:rPr>
              <a:t>发“</a:t>
            </a:r>
            <a:r>
              <a:rPr lang="en-US" altLang="zh-CN" b="1" smtClean="0">
                <a:latin typeface="Times New Roman" pitchFamily="18" charset="0"/>
                <a:cs typeface="Times New Roman" pitchFamily="18" charset="0"/>
              </a:rPr>
              <a:t>ADD</a:t>
            </a:r>
            <a:r>
              <a:rPr lang="en-US" altLang="zh-CN" b="1" smtClean="0">
                <a:latin typeface="Times New Roman" pitchFamily="18" charset="0"/>
              </a:rPr>
              <a:t>”</a:t>
            </a:r>
            <a:r>
              <a:rPr lang="zh-CN" altLang="en-US" b="1" smtClean="0">
                <a:latin typeface="Times New Roman" pitchFamily="18" charset="0"/>
              </a:rPr>
              <a:t>控制信号，使</a:t>
            </a:r>
            <a:r>
              <a:rPr lang="en-US" altLang="zh-CN" b="1" smtClean="0">
                <a:latin typeface="Times New Roman" pitchFamily="18" charset="0"/>
                <a:cs typeface="Times New Roman" pitchFamily="18" charset="0"/>
              </a:rPr>
              <a:t>IR</a:t>
            </a:r>
            <a:r>
              <a:rPr lang="zh-CN" altLang="en-US" b="1" smtClean="0">
                <a:latin typeface="Times New Roman" pitchFamily="18" charset="0"/>
              </a:rPr>
              <a:t>中的地址码字段</a:t>
            </a:r>
            <a:r>
              <a:rPr lang="en-US" altLang="zh-CN" b="1" smtClean="0">
                <a:latin typeface="Times New Roman" pitchFamily="18" charset="0"/>
                <a:cs typeface="Times New Roman" pitchFamily="18" charset="0"/>
              </a:rPr>
              <a:t>A</a:t>
            </a:r>
            <a:r>
              <a:rPr lang="zh-CN" altLang="en-US" b="1" smtClean="0">
                <a:latin typeface="Times New Roman" pitchFamily="18" charset="0"/>
              </a:rPr>
              <a:t>和</a:t>
            </a:r>
            <a:r>
              <a:rPr lang="en-US" altLang="zh-CN" b="1" smtClean="0">
                <a:latin typeface="Times New Roman" pitchFamily="18" charset="0"/>
                <a:cs typeface="Times New Roman" pitchFamily="18" charset="0"/>
              </a:rPr>
              <a:t>Y</a:t>
            </a:r>
            <a:r>
              <a:rPr lang="zh-CN" altLang="en-US" b="1" smtClean="0">
                <a:latin typeface="Times New Roman" pitchFamily="18" charset="0"/>
              </a:rPr>
              <a:t>的内容相加，结果送寄存器</a:t>
            </a:r>
            <a:r>
              <a:rPr lang="en-US" altLang="zh-CN" b="1" smtClean="0">
                <a:latin typeface="Times New Roman" pitchFamily="18" charset="0"/>
                <a:cs typeface="Times New Roman" pitchFamily="18" charset="0"/>
              </a:rPr>
              <a:t>Z</a:t>
            </a:r>
            <a:r>
              <a:rPr lang="zh-CN" altLang="en-US" b="1" smtClean="0">
                <a:latin typeface="Times New Roman" pitchFamily="18" charset="0"/>
              </a:rPr>
              <a:t>，记作</a:t>
            </a:r>
            <a:r>
              <a:rPr lang="en-US" altLang="zh-CN" b="1" smtClean="0">
                <a:latin typeface="Times New Roman" pitchFamily="18" charset="0"/>
                <a:cs typeface="Times New Roman" pitchFamily="18" charset="0"/>
              </a:rPr>
              <a:t>Ad(IR)+Y</a:t>
            </a:r>
            <a:r>
              <a:rPr lang="en-US" altLang="zh-CN" b="1" smtClean="0">
                <a:latin typeface="宋体" pitchFamily="2" charset="-122"/>
              </a:rPr>
              <a:t>→</a:t>
            </a:r>
            <a:r>
              <a:rPr lang="en-US" altLang="zh-CN" b="1" smtClean="0">
                <a:latin typeface="Times New Roman" pitchFamily="18" charset="0"/>
                <a:cs typeface="Times New Roman" pitchFamily="18" charset="0"/>
              </a:rPr>
              <a:t>Z </a:t>
            </a:r>
            <a:r>
              <a:rPr lang="zh-CN" altLang="en-US" b="1" smtClean="0">
                <a:latin typeface="Times New Roman" pitchFamily="18" charset="0"/>
              </a:rPr>
              <a:t>（</a:t>
            </a:r>
            <a:r>
              <a:rPr lang="en-US" altLang="zh-CN" b="1" smtClean="0">
                <a:latin typeface="Times New Roman" pitchFamily="18" charset="0"/>
                <a:cs typeface="Times New Roman" pitchFamily="18" charset="0"/>
              </a:rPr>
              <a:t>C=1</a:t>
            </a:r>
            <a:r>
              <a:rPr lang="zh-CN" altLang="en-US" b="1" smtClean="0">
                <a:latin typeface="Times New Roman" pitchFamily="18" charset="0"/>
              </a:rPr>
              <a:t>）</a:t>
            </a:r>
            <a:r>
              <a:rPr lang="zh-CN" altLang="en-US" b="1" smtClean="0">
                <a:latin typeface="Times New Roman" pitchFamily="18" charset="0"/>
                <a:cs typeface="Times New Roman" pitchFamily="18" charset="0"/>
              </a:rPr>
              <a:t> </a:t>
            </a:r>
            <a:r>
              <a:rPr lang="zh-CN" altLang="en-US" b="1" smtClean="0">
                <a:latin typeface="Times New Roman" pitchFamily="18" charset="0"/>
              </a:rPr>
              <a:t>；</a:t>
            </a:r>
            <a:endParaRPr lang="zh-CN" altLang="en-US" b="1" smtClean="0">
              <a:latin typeface="宋体" pitchFamily="2" charset="-122"/>
            </a:endParaRPr>
          </a:p>
          <a:p>
            <a:pPr algn="just" eaLnBrk="1" hangingPunct="1">
              <a:buFontTx/>
              <a:buNone/>
            </a:pPr>
            <a:r>
              <a:rPr lang="zh-CN" altLang="en-US" b="1" smtClean="0">
                <a:latin typeface="Times New Roman" pitchFamily="18" charset="0"/>
              </a:rPr>
              <a:t> </a:t>
            </a:r>
            <a:r>
              <a:rPr lang="zh-CN" altLang="en-US" b="1" smtClean="0">
                <a:latin typeface="宋体" pitchFamily="2" charset="-122"/>
              </a:rPr>
              <a:t>③</a:t>
            </a:r>
            <a:r>
              <a:rPr lang="zh-CN" altLang="en-US" b="1" smtClean="0">
                <a:latin typeface="Times New Roman" pitchFamily="18" charset="0"/>
              </a:rPr>
              <a:t> </a:t>
            </a:r>
            <a:r>
              <a:rPr lang="en-US" altLang="zh-CN" b="1" smtClean="0">
                <a:latin typeface="Times New Roman" pitchFamily="18" charset="0"/>
              </a:rPr>
              <a:t>Z</a:t>
            </a:r>
            <a:r>
              <a:rPr lang="en-US" altLang="zh-CN" b="1" baseline="-30000" smtClean="0">
                <a:latin typeface="Times New Roman" pitchFamily="18" charset="0"/>
              </a:rPr>
              <a:t>out</a:t>
            </a:r>
            <a:r>
              <a:rPr lang="zh-CN" altLang="en-US" b="1" smtClean="0">
                <a:latin typeface="宋体" pitchFamily="2" charset="-122"/>
              </a:rPr>
              <a:t>和</a:t>
            </a:r>
            <a:r>
              <a:rPr lang="en-US" altLang="zh-CN" b="1" smtClean="0">
                <a:latin typeface="Times New Roman" pitchFamily="18" charset="0"/>
              </a:rPr>
              <a:t>PC</a:t>
            </a:r>
            <a:r>
              <a:rPr lang="en-US" altLang="zh-CN" b="1" baseline="-30000" smtClean="0">
                <a:latin typeface="Times New Roman" pitchFamily="18" charset="0"/>
              </a:rPr>
              <a:t>in</a:t>
            </a:r>
            <a:r>
              <a:rPr lang="zh-CN" altLang="en-US" b="1" smtClean="0">
                <a:latin typeface="宋体" pitchFamily="2" charset="-122"/>
              </a:rPr>
              <a:t>有效，将运算结果送</a:t>
            </a:r>
            <a:r>
              <a:rPr lang="en-US" altLang="zh-CN" b="1" smtClean="0">
                <a:latin typeface="Times New Roman" pitchFamily="18" charset="0"/>
              </a:rPr>
              <a:t>PC</a:t>
            </a:r>
            <a:r>
              <a:rPr lang="zh-CN" altLang="en-US" b="1" smtClean="0">
                <a:latin typeface="宋体" pitchFamily="2" charset="-122"/>
              </a:rPr>
              <a:t>，记作</a:t>
            </a:r>
            <a:r>
              <a:rPr lang="en-US" altLang="zh-CN" b="1" smtClean="0">
                <a:latin typeface="Times New Roman" pitchFamily="18" charset="0"/>
              </a:rPr>
              <a:t>(Z)</a:t>
            </a:r>
            <a:r>
              <a:rPr lang="en-US" altLang="zh-CN" b="1" smtClean="0">
                <a:latin typeface="宋体" pitchFamily="2" charset="-122"/>
              </a:rPr>
              <a:t>→</a:t>
            </a:r>
            <a:r>
              <a:rPr lang="en-US" altLang="zh-CN" b="1" smtClean="0">
                <a:latin typeface="Times New Roman" pitchFamily="18" charset="0"/>
              </a:rPr>
              <a:t>PC </a:t>
            </a:r>
            <a:r>
              <a:rPr lang="zh-CN" altLang="en-US" b="1" smtClean="0">
                <a:latin typeface="Times New Roman" pitchFamily="18" charset="0"/>
              </a:rPr>
              <a:t>（</a:t>
            </a:r>
            <a:r>
              <a:rPr lang="en-US" altLang="zh-CN" b="1" smtClean="0">
                <a:latin typeface="Times New Roman" pitchFamily="18" charset="0"/>
                <a:cs typeface="Times New Roman" pitchFamily="18" charset="0"/>
              </a:rPr>
              <a:t>C=1</a:t>
            </a:r>
            <a:r>
              <a:rPr lang="zh-CN" altLang="en-US" b="1" smtClean="0">
                <a:latin typeface="Times New Roman" pitchFamily="18" charset="0"/>
              </a:rPr>
              <a:t>） </a:t>
            </a:r>
            <a:r>
              <a:rPr lang="zh-CN" altLang="en-US" b="1" smtClean="0">
                <a:latin typeface="宋体" pitchFamily="2" charset="-122"/>
              </a:rPr>
              <a:t>。</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0D34CA1-5701-4BEA-B4F7-30E0DB92EFDA}" type="datetime3">
              <a:rPr kumimoji="0" lang="zh-CN" altLang="en-US" sz="1400"/>
              <a:pPr eaLnBrk="1" hangingPunct="1"/>
              <a:t>2016年11月18日星期五</a:t>
            </a:fld>
            <a:endParaRPr kumimoji="0" lang="en-US" altLang="zh-CN" sz="1400"/>
          </a:p>
        </p:txBody>
      </p:sp>
      <p:sp>
        <p:nvSpPr>
          <p:cNvPr id="6963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6963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45763" name="Rectangle 3"/>
          <p:cNvSpPr>
            <a:spLocks noGrp="1" noChangeArrowheads="1"/>
          </p:cNvSpPr>
          <p:nvPr>
            <p:ph type="body" idx="1"/>
          </p:nvPr>
        </p:nvSpPr>
        <p:spPr>
          <a:xfrm>
            <a:off x="327025" y="874713"/>
            <a:ext cx="8131175" cy="5221287"/>
          </a:xfrm>
        </p:spPr>
        <p:txBody>
          <a:bodyPr/>
          <a:lstStyle/>
          <a:p>
            <a:pPr algn="just" eaLnBrk="1" hangingPunct="1">
              <a:buFontTx/>
              <a:buNone/>
            </a:pPr>
            <a:r>
              <a:rPr lang="en-US" altLang="zh-CN" b="1" dirty="0" smtClean="0">
                <a:solidFill>
                  <a:srgbClr val="FF3300"/>
                </a:solidFill>
                <a:latin typeface="Times New Roman" pitchFamily="18" charset="0"/>
              </a:rPr>
              <a:t>            </a:t>
            </a:r>
            <a:r>
              <a:rPr lang="zh-CN" altLang="en-US" b="1" dirty="0" smtClean="0">
                <a:solidFill>
                  <a:srgbClr val="FF3300"/>
                </a:solidFill>
                <a:latin typeface="Times New Roman" pitchFamily="18" charset="0"/>
              </a:rPr>
              <a:t>微程序设计技术的实质是将程序设计技术和存储技术相结合</a:t>
            </a:r>
            <a:r>
              <a:rPr lang="zh-CN" altLang="en-US" b="1" dirty="0" smtClean="0">
                <a:latin typeface="Times New Roman" pitchFamily="18" charset="0"/>
              </a:rPr>
              <a:t>，即用程序设计的思想方法来组织操作控制逻辑，将微操作控制信号按一定规则进行信息编码（代码化），形成控制字（微指令），再把这些微指令按时间先后排列起来，存放在一个只读存储器中。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93BA68F-7426-4B18-B970-483A9A342A6B}" type="datetime3">
              <a:rPr kumimoji="0" lang="zh-CN" altLang="en-US" sz="1400"/>
              <a:pPr eaLnBrk="1" hangingPunct="1"/>
              <a:t>2016年11月18日星期五</a:t>
            </a:fld>
            <a:endParaRPr kumimoji="0" lang="en-US" altLang="zh-CN" sz="1400"/>
          </a:p>
        </p:txBody>
      </p:sp>
      <p:sp>
        <p:nvSpPr>
          <p:cNvPr id="7065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066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199683" name="Rectangle 3"/>
          <p:cNvSpPr>
            <a:spLocks noGrp="1" noChangeArrowheads="1"/>
          </p:cNvSpPr>
          <p:nvPr>
            <p:ph type="body" idx="1"/>
          </p:nvPr>
        </p:nvSpPr>
        <p:spPr>
          <a:xfrm>
            <a:off x="327025" y="874713"/>
            <a:ext cx="8207375" cy="5145087"/>
          </a:xfrm>
        </p:spPr>
        <p:txBody>
          <a:bodyPr/>
          <a:lstStyle/>
          <a:p>
            <a:pPr algn="just" eaLnBrk="1" hangingPunct="1">
              <a:lnSpc>
                <a:spcPct val="110000"/>
              </a:lnSpc>
              <a:buFontTx/>
              <a:buNone/>
            </a:pPr>
            <a:r>
              <a:rPr lang="en-US" altLang="zh-CN" b="1" smtClean="0">
                <a:latin typeface="Times New Roman" pitchFamily="18" charset="0"/>
              </a:rPr>
              <a:t>            </a:t>
            </a:r>
            <a:r>
              <a:rPr lang="zh-CN" altLang="en-US" b="1" smtClean="0">
                <a:latin typeface="Times New Roman" pitchFamily="18" charset="0"/>
              </a:rPr>
              <a:t>每一条机器指令对应一段“程序”，该“程序”被存放在一个只读的控制存储器中，因为每段“程序”的执行结果是实现了一条机器指令的功能，所以我们将这些“程序”称为指令的</a:t>
            </a:r>
            <a:r>
              <a:rPr lang="zh-CN" altLang="en-US" b="1" smtClean="0">
                <a:solidFill>
                  <a:srgbClr val="EA0021"/>
                </a:solidFill>
                <a:latin typeface="Times New Roman" pitchFamily="18" charset="0"/>
              </a:rPr>
              <a:t>微程序</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73CF3AB-40F7-4405-82E8-7E35557FD356}" type="datetime3">
              <a:rPr kumimoji="0" lang="zh-CN" altLang="en-US" sz="1400"/>
              <a:pPr eaLnBrk="1" hangingPunct="1"/>
              <a:t>2016年11月18日星期五</a:t>
            </a:fld>
            <a:endParaRPr kumimoji="0" lang="en-US" altLang="zh-CN" sz="1400"/>
          </a:p>
        </p:txBody>
      </p:sp>
      <p:sp>
        <p:nvSpPr>
          <p:cNvPr id="921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220"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600" smtClean="0">
              <a:latin typeface="宋体" pitchFamily="2" charset="-122"/>
            </a:endParaRPr>
          </a:p>
        </p:txBody>
      </p:sp>
      <p:sp>
        <p:nvSpPr>
          <p:cNvPr id="188419" name="Rectangle 3"/>
          <p:cNvSpPr>
            <a:spLocks noGrp="1" noChangeArrowheads="1"/>
          </p:cNvSpPr>
          <p:nvPr>
            <p:ph type="body" idx="1"/>
          </p:nvPr>
        </p:nvSpPr>
        <p:spPr>
          <a:xfrm>
            <a:off x="381000" y="838200"/>
            <a:ext cx="8172450" cy="4876800"/>
          </a:xfrm>
        </p:spPr>
        <p:txBody>
          <a:bodyPr/>
          <a:lstStyle/>
          <a:p>
            <a:pPr eaLnBrk="1" hangingPunct="1">
              <a:buFontTx/>
              <a:buNone/>
            </a:pPr>
            <a:r>
              <a:rPr lang="en-US" altLang="zh-CN" b="1" smtClean="0">
                <a:latin typeface="Times New Roman" pitchFamily="18" charset="0"/>
              </a:rPr>
              <a:t>2.</a:t>
            </a:r>
            <a:r>
              <a:rPr lang="zh-CN" altLang="en-US" b="1" smtClean="0">
                <a:latin typeface="Times New Roman" pitchFamily="18" charset="0"/>
              </a:rPr>
              <a:t>专用寄存器</a:t>
            </a:r>
            <a:br>
              <a:rPr lang="zh-CN" altLang="en-US" b="1" smtClean="0">
                <a:latin typeface="Times New Roman" pitchFamily="18" charset="0"/>
              </a:rPr>
            </a:br>
            <a:r>
              <a:rPr lang="zh-CN" altLang="en-US" b="1" smtClean="0">
                <a:latin typeface="Times New Roman" pitchFamily="18" charset="0"/>
              </a:rPr>
              <a:t>        </a:t>
            </a:r>
            <a:r>
              <a:rPr lang="zh-CN" altLang="en-US" b="1" smtClean="0">
                <a:latin typeface="宋体" pitchFamily="2" charset="-122"/>
              </a:rPr>
              <a:t>专用寄存器是专门用来完成某一种特殊功能的寄存器。</a:t>
            </a:r>
            <a:r>
              <a:rPr lang="en-US" altLang="zh-CN" b="1" smtClean="0">
                <a:latin typeface="Times New Roman" pitchFamily="18" charset="0"/>
              </a:rPr>
              <a:t>CPU</a:t>
            </a:r>
            <a:r>
              <a:rPr lang="zh-CN" altLang="en-US" b="1" smtClean="0">
                <a:latin typeface="宋体" pitchFamily="2" charset="-122"/>
              </a:rPr>
              <a:t>中至少要有五个专用的寄存器。它们是：程序计数器（</a:t>
            </a:r>
            <a:r>
              <a:rPr lang="en-US" altLang="zh-CN" b="1" smtClean="0">
                <a:solidFill>
                  <a:srgbClr val="FF0000"/>
                </a:solidFill>
                <a:latin typeface="Times New Roman" pitchFamily="18" charset="0"/>
              </a:rPr>
              <a:t>PC</a:t>
            </a:r>
            <a:r>
              <a:rPr lang="zh-CN" altLang="en-US" b="1" smtClean="0">
                <a:latin typeface="宋体" pitchFamily="2" charset="-122"/>
              </a:rPr>
              <a:t>）、指令寄存器（</a:t>
            </a:r>
            <a:r>
              <a:rPr lang="en-US" altLang="zh-CN" b="1" smtClean="0">
                <a:solidFill>
                  <a:srgbClr val="FF0000"/>
                </a:solidFill>
                <a:latin typeface="Times New Roman" pitchFamily="18" charset="0"/>
              </a:rPr>
              <a:t>IR</a:t>
            </a:r>
            <a:r>
              <a:rPr lang="zh-CN" altLang="en-US" b="1" smtClean="0">
                <a:latin typeface="宋体" pitchFamily="2" charset="-122"/>
              </a:rPr>
              <a:t>）、存储器地址寄存器（</a:t>
            </a:r>
            <a:r>
              <a:rPr lang="en-US" altLang="zh-CN" b="1" smtClean="0">
                <a:solidFill>
                  <a:srgbClr val="FF0000"/>
                </a:solidFill>
                <a:latin typeface="Times New Roman" pitchFamily="18" charset="0"/>
              </a:rPr>
              <a:t>MAR</a:t>
            </a:r>
            <a:r>
              <a:rPr lang="zh-CN" altLang="en-US" b="1" smtClean="0">
                <a:latin typeface="宋体" pitchFamily="2" charset="-122"/>
              </a:rPr>
              <a:t>）、存储器数据寄存器（</a:t>
            </a:r>
            <a:r>
              <a:rPr lang="en-US" altLang="zh-CN" b="1" smtClean="0">
                <a:solidFill>
                  <a:srgbClr val="FF0000"/>
                </a:solidFill>
                <a:latin typeface="Times New Roman" pitchFamily="18" charset="0"/>
              </a:rPr>
              <a:t>MDR</a:t>
            </a:r>
            <a:r>
              <a:rPr lang="zh-CN" altLang="en-US" b="1" smtClean="0">
                <a:latin typeface="宋体" pitchFamily="2" charset="-122"/>
              </a:rPr>
              <a:t>）、状态标志寄存器（</a:t>
            </a:r>
            <a:r>
              <a:rPr lang="en-US" altLang="zh-CN" b="1" smtClean="0">
                <a:solidFill>
                  <a:srgbClr val="FF0000"/>
                </a:solidFill>
                <a:latin typeface="Times New Roman" pitchFamily="18" charset="0"/>
              </a:rPr>
              <a:t>PSWR</a:t>
            </a:r>
            <a:r>
              <a:rPr lang="zh-CN" altLang="en-US" b="1" smtClean="0">
                <a:latin typeface="宋体" pitchFamily="2" charset="-122"/>
              </a:rPr>
              <a:t>）。</a:t>
            </a:r>
            <a:endParaRPr lang="zh-CN" altLang="en-US" b="1"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CA500DF-1FB9-4250-9C8B-A47B7FE08670}" type="datetime3">
              <a:rPr kumimoji="0" lang="zh-CN" altLang="en-US" sz="1400"/>
              <a:pPr eaLnBrk="1" hangingPunct="1"/>
              <a:t>2016年11月18日星期五</a:t>
            </a:fld>
            <a:endParaRPr kumimoji="0" lang="en-US" altLang="zh-CN" sz="1400"/>
          </a:p>
        </p:txBody>
      </p:sp>
      <p:sp>
        <p:nvSpPr>
          <p:cNvPr id="7168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1684"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z="3600" smtClean="0">
              <a:latin typeface="Times New Roman" pitchFamily="18" charset="0"/>
            </a:endParaRPr>
          </a:p>
        </p:txBody>
      </p:sp>
      <p:sp>
        <p:nvSpPr>
          <p:cNvPr id="200707" name="Rectangle 3"/>
          <p:cNvSpPr>
            <a:spLocks noGrp="1" noChangeArrowheads="1"/>
          </p:cNvSpPr>
          <p:nvPr>
            <p:ph type="body" idx="1"/>
          </p:nvPr>
        </p:nvSpPr>
        <p:spPr>
          <a:xfrm>
            <a:off x="269875" y="893763"/>
            <a:ext cx="8343900" cy="5276850"/>
          </a:xfrm>
        </p:spPr>
        <p:txBody>
          <a:bodyPr/>
          <a:lstStyle/>
          <a:p>
            <a:pPr algn="just" eaLnBrk="1" hangingPunct="1">
              <a:buFontTx/>
              <a:buNone/>
            </a:pPr>
            <a:r>
              <a:rPr lang="en-US" altLang="zh-CN" b="1" dirty="0" smtClean="0">
                <a:solidFill>
                  <a:srgbClr val="990000"/>
                </a:solidFill>
                <a:latin typeface="Times New Roman" pitchFamily="18" charset="0"/>
              </a:rPr>
              <a:t>6.4.1 </a:t>
            </a:r>
            <a:r>
              <a:rPr lang="zh-CN" altLang="en-US" b="1" dirty="0" smtClean="0">
                <a:solidFill>
                  <a:srgbClr val="990000"/>
                </a:solidFill>
                <a:latin typeface="Times New Roman" pitchFamily="18" charset="0"/>
              </a:rPr>
              <a:t>微程序控制的基本概念</a:t>
            </a:r>
          </a:p>
          <a:p>
            <a:pPr eaLnBrk="1" hangingPunct="1">
              <a:buFontTx/>
              <a:buNone/>
            </a:pPr>
            <a:r>
              <a:rPr lang="en-US" altLang="zh-CN" b="1" dirty="0" smtClean="0">
                <a:latin typeface="Times New Roman" pitchFamily="18" charset="0"/>
              </a:rPr>
              <a:t>1.</a:t>
            </a:r>
            <a:r>
              <a:rPr lang="zh-CN" altLang="en-US" b="1" dirty="0" smtClean="0">
                <a:latin typeface="Times New Roman" pitchFamily="18" charset="0"/>
              </a:rPr>
              <a:t>微程序设计的提出与发展</a:t>
            </a:r>
          </a:p>
          <a:p>
            <a:pPr algn="just" eaLnBrk="1" hangingPunct="1">
              <a:buFontTx/>
              <a:buNone/>
            </a:pPr>
            <a:r>
              <a:rPr lang="zh-CN" altLang="en-US" b="1" dirty="0" smtClean="0">
                <a:latin typeface="Times New Roman" pitchFamily="18" charset="0"/>
              </a:rPr>
              <a:t>            微程序设计的概念和原理最早是由英国剑桥大学的</a:t>
            </a:r>
            <a:r>
              <a:rPr lang="en-US" altLang="zh-CN" b="1" dirty="0" err="1" smtClean="0">
                <a:latin typeface="Times New Roman" pitchFamily="18" charset="0"/>
              </a:rPr>
              <a:t>M.V.Wilkes</a:t>
            </a:r>
            <a:r>
              <a:rPr lang="zh-CN" altLang="en-US" b="1" dirty="0" smtClean="0">
                <a:latin typeface="Times New Roman" pitchFamily="18" charset="0"/>
              </a:rPr>
              <a:t>教授于</a:t>
            </a:r>
            <a:r>
              <a:rPr lang="en-US" altLang="zh-CN" b="1" dirty="0" smtClean="0">
                <a:latin typeface="Times New Roman" pitchFamily="18" charset="0"/>
              </a:rPr>
              <a:t>1951</a:t>
            </a:r>
            <a:r>
              <a:rPr lang="zh-CN" altLang="en-US" b="1" dirty="0" smtClean="0">
                <a:latin typeface="Times New Roman" pitchFamily="18" charset="0"/>
              </a:rPr>
              <a:t>年提出来的。</a:t>
            </a:r>
            <a:r>
              <a:rPr lang="en-US" altLang="zh-CN" b="1" dirty="0" smtClean="0">
                <a:latin typeface="Times New Roman" pitchFamily="18" charset="0"/>
              </a:rPr>
              <a:t>1964</a:t>
            </a:r>
            <a:r>
              <a:rPr lang="zh-CN" altLang="en-US" b="1" dirty="0" smtClean="0">
                <a:latin typeface="Times New Roman" pitchFamily="18" charset="0"/>
              </a:rPr>
              <a:t>年，</a:t>
            </a:r>
            <a:r>
              <a:rPr lang="en-US" altLang="zh-CN" b="1" dirty="0" smtClean="0">
                <a:latin typeface="Times New Roman" pitchFamily="18" charset="0"/>
              </a:rPr>
              <a:t>IBM</a:t>
            </a:r>
            <a:r>
              <a:rPr lang="zh-CN" altLang="en-US" b="1" dirty="0" smtClean="0">
                <a:latin typeface="Times New Roman" pitchFamily="18" charset="0"/>
              </a:rPr>
              <a:t>公司在</a:t>
            </a:r>
            <a:r>
              <a:rPr lang="en-US" altLang="zh-CN" b="1" dirty="0" smtClean="0">
                <a:latin typeface="Times New Roman" pitchFamily="18" charset="0"/>
              </a:rPr>
              <a:t>IBM360</a:t>
            </a:r>
            <a:r>
              <a:rPr lang="zh-CN" altLang="en-US" b="1" dirty="0" smtClean="0">
                <a:latin typeface="Times New Roman" pitchFamily="18" charset="0"/>
              </a:rPr>
              <a:t>系列机上成功地采用了微程序设计技术，</a:t>
            </a:r>
            <a:r>
              <a:rPr lang="zh-CN" altLang="en-US" b="1" dirty="0" smtClean="0">
                <a:solidFill>
                  <a:srgbClr val="EA0021"/>
                </a:solidFill>
                <a:latin typeface="Times New Roman" pitchFamily="18" charset="0"/>
              </a:rPr>
              <a:t>解决了指令系统的兼容问题</a:t>
            </a:r>
            <a:r>
              <a:rPr lang="zh-CN" altLang="en-US" b="1" dirty="0" smtClean="0">
                <a:latin typeface="Times New Roman" pitchFamily="18" charset="0"/>
              </a:rPr>
              <a:t>。</a:t>
            </a:r>
            <a:r>
              <a:rPr lang="en-US" altLang="zh-CN" b="1" dirty="0" smtClean="0">
                <a:latin typeface="Times New Roman" pitchFamily="18" charset="0"/>
              </a:rPr>
              <a:t>70</a:t>
            </a:r>
            <a:r>
              <a:rPr lang="zh-CN" altLang="en-US" b="1" dirty="0" smtClean="0">
                <a:latin typeface="Times New Roman" pitchFamily="18" charset="0"/>
              </a:rPr>
              <a:t>年代以来，由于</a:t>
            </a:r>
            <a:r>
              <a:rPr lang="en-US" altLang="zh-CN" b="1" dirty="0" smtClean="0">
                <a:latin typeface="Times New Roman" pitchFamily="18" charset="0"/>
              </a:rPr>
              <a:t>VLSI</a:t>
            </a:r>
            <a:r>
              <a:rPr lang="zh-CN" altLang="en-US" b="1" dirty="0" smtClean="0">
                <a:latin typeface="Times New Roman" pitchFamily="18" charset="0"/>
              </a:rPr>
              <a:t>技术的发展，推动了微程序设计技术的发展和应用，目前，大多数计算机都采用微程序设计技术。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0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0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92473A1-7DB9-4B7B-BE86-B8D47AD6B19A}" type="datetime3">
              <a:rPr kumimoji="0" lang="zh-CN" altLang="en-US" sz="1400"/>
              <a:pPr eaLnBrk="1" hangingPunct="1"/>
              <a:t>2016年11月18日星期五</a:t>
            </a:fld>
            <a:endParaRPr kumimoji="0" lang="en-US" altLang="zh-CN" sz="1400"/>
          </a:p>
        </p:txBody>
      </p:sp>
      <p:sp>
        <p:nvSpPr>
          <p:cNvPr id="7270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2708"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z="3600" smtClean="0">
              <a:latin typeface="Times New Roman" pitchFamily="18" charset="0"/>
            </a:endParaRPr>
          </a:p>
        </p:txBody>
      </p:sp>
      <p:sp>
        <p:nvSpPr>
          <p:cNvPr id="277507" name="Rectangle 3"/>
          <p:cNvSpPr>
            <a:spLocks noGrp="1" noChangeArrowheads="1"/>
          </p:cNvSpPr>
          <p:nvPr>
            <p:ph type="body" idx="1"/>
          </p:nvPr>
        </p:nvSpPr>
        <p:spPr>
          <a:xfrm>
            <a:off x="269875" y="893763"/>
            <a:ext cx="8343900" cy="5276850"/>
          </a:xfrm>
        </p:spPr>
        <p:txBody>
          <a:bodyPr/>
          <a:lstStyle/>
          <a:p>
            <a:pPr algn="just" eaLnBrk="1" hangingPunct="1">
              <a:buFontTx/>
              <a:buNone/>
            </a:pPr>
            <a:r>
              <a:rPr lang="en-US" altLang="zh-CN" b="1" smtClean="0">
                <a:latin typeface="Times New Roman" pitchFamily="18" charset="0"/>
              </a:rPr>
              <a:t>2.</a:t>
            </a:r>
            <a:r>
              <a:rPr lang="zh-CN" altLang="en-US" b="1" smtClean="0">
                <a:latin typeface="Times New Roman" pitchFamily="18" charset="0"/>
              </a:rPr>
              <a:t>基本术语</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微命令和微操作</a:t>
            </a:r>
          </a:p>
          <a:p>
            <a:pPr algn="just" eaLnBrk="1" hangingPunct="1">
              <a:lnSpc>
                <a:spcPct val="90000"/>
              </a:lnSpc>
              <a:buFontTx/>
              <a:buNone/>
            </a:pPr>
            <a:r>
              <a:rPr lang="zh-CN" altLang="en-US" b="1" smtClean="0">
                <a:latin typeface="Times New Roman" pitchFamily="18" charset="0"/>
              </a:rPr>
              <a:t>            一条机器指令可以分解成一个微操作序列，这些微操作是计算机中最基本的、不可再分解的操作。微命令是控制计算机各部件完成某个基本微操作的命令</a:t>
            </a:r>
            <a:r>
              <a:rPr lang="en-US" altLang="zh-CN" b="1" smtClean="0">
                <a:latin typeface="Times New Roman" pitchFamily="18" charset="0"/>
              </a:rPr>
              <a:t>(</a:t>
            </a:r>
            <a:r>
              <a:rPr lang="zh-CN" altLang="en-US" b="1" smtClean="0">
                <a:solidFill>
                  <a:srgbClr val="EA0021"/>
                </a:solidFill>
                <a:latin typeface="Times New Roman" pitchFamily="18" charset="0"/>
              </a:rPr>
              <a:t>例如电平开关信号或脉冲控制信号</a:t>
            </a:r>
            <a:r>
              <a:rPr lang="en-US" altLang="zh-CN" b="1" smtClean="0">
                <a:latin typeface="Times New Roman" pitchFamily="18" charset="0"/>
              </a:rPr>
              <a:t>)</a:t>
            </a:r>
            <a:r>
              <a:rPr lang="zh-CN" altLang="en-US" b="1" smtClean="0">
                <a:latin typeface="Times New Roman" pitchFamily="18" charset="0"/>
              </a:rPr>
              <a:t>。</a:t>
            </a:r>
          </a:p>
          <a:p>
            <a:pPr algn="just" eaLnBrk="1" hangingPunct="1">
              <a:lnSpc>
                <a:spcPct val="90000"/>
              </a:lnSpc>
              <a:buFontTx/>
              <a:buNone/>
            </a:pPr>
            <a:r>
              <a:rPr lang="zh-CN" altLang="en-US" b="1" smtClean="0">
                <a:latin typeface="Times New Roman" pitchFamily="18" charset="0"/>
              </a:rPr>
              <a:t>            微命令和微操作是一一对应的。</a:t>
            </a:r>
            <a:r>
              <a:rPr lang="zh-CN" altLang="en-US" b="1" smtClean="0">
                <a:solidFill>
                  <a:srgbClr val="FF0000"/>
                </a:solidFill>
                <a:latin typeface="Times New Roman" pitchFamily="18" charset="0"/>
              </a:rPr>
              <a:t>微命令是微操作的控制信号，微操作是微命令的操作过程。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131D70E-1EBA-406E-92D5-98D720482356}" type="datetime3">
              <a:rPr kumimoji="0" lang="zh-CN" altLang="en-US" sz="1400"/>
              <a:pPr eaLnBrk="1" hangingPunct="1"/>
              <a:t>2016年11月18日星期五</a:t>
            </a:fld>
            <a:endParaRPr kumimoji="0" lang="en-US" altLang="zh-CN" sz="1400"/>
          </a:p>
        </p:txBody>
      </p:sp>
      <p:sp>
        <p:nvSpPr>
          <p:cNvPr id="7373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373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01731" name="Rectangle 3"/>
          <p:cNvSpPr>
            <a:spLocks noGrp="1" noChangeArrowheads="1"/>
          </p:cNvSpPr>
          <p:nvPr>
            <p:ph type="body" idx="1"/>
          </p:nvPr>
        </p:nvSpPr>
        <p:spPr>
          <a:xfrm>
            <a:off x="457200" y="990600"/>
            <a:ext cx="8077200" cy="58674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微命令有兼容性和互斥性之分，</a:t>
            </a:r>
            <a:r>
              <a:rPr lang="zh-CN" altLang="en-US" b="1" smtClean="0">
                <a:solidFill>
                  <a:srgbClr val="FF3300"/>
                </a:solidFill>
                <a:latin typeface="Times New Roman" pitchFamily="18" charset="0"/>
              </a:rPr>
              <a:t>兼容性微命令是指那些可以同时产生，共同完成某一些微操作的微命令；而互斥性微命令是指在机器中不允许同时出现的微命令。</a:t>
            </a:r>
            <a:r>
              <a:rPr lang="zh-CN" altLang="en-US" b="1" smtClean="0">
                <a:latin typeface="Times New Roman" pitchFamily="18" charset="0"/>
              </a:rPr>
              <a:t>兼容和互斥都是相对的，一个微命令可以和一些微命令兼容，和另一些微命令互斥。对于单独一个微命令，谈论其兼容和互斥都是没有意义的。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F2A8763-265F-4A04-8F6E-9249546DBC41}" type="datetime3">
              <a:rPr kumimoji="0" lang="zh-CN" altLang="en-US" sz="1400"/>
              <a:pPr eaLnBrk="1" hangingPunct="1"/>
              <a:t>2016年11月18日星期五</a:t>
            </a:fld>
            <a:endParaRPr kumimoji="0" lang="en-US" altLang="zh-CN" sz="1400"/>
          </a:p>
        </p:txBody>
      </p:sp>
      <p:sp>
        <p:nvSpPr>
          <p:cNvPr id="7475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475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Times New Roman" pitchFamily="18" charset="0"/>
            </a:endParaRPr>
          </a:p>
        </p:txBody>
      </p:sp>
      <p:sp>
        <p:nvSpPr>
          <p:cNvPr id="202755" name="Rectangle 3"/>
          <p:cNvSpPr>
            <a:spLocks noGrp="1" noChangeArrowheads="1"/>
          </p:cNvSpPr>
          <p:nvPr>
            <p:ph type="body" idx="1"/>
          </p:nvPr>
        </p:nvSpPr>
        <p:spPr>
          <a:xfrm>
            <a:off x="288925" y="874713"/>
            <a:ext cx="8243888" cy="5794375"/>
          </a:xfrm>
        </p:spPr>
        <p:txBody>
          <a:bodyPr/>
          <a:lstStyle/>
          <a:p>
            <a:pPr algn="just" eaLnBrk="1" hangingPunct="1">
              <a:lnSpc>
                <a:spcPct val="90000"/>
              </a:lnSpc>
              <a:buFontTx/>
              <a:buNone/>
            </a:pPr>
            <a:r>
              <a:rPr lang="en-US" altLang="zh-CN" b="1" smtClean="0">
                <a:latin typeface="Times New Roman" pitchFamily="18" charset="0"/>
              </a:rPr>
              <a:t>(2)</a:t>
            </a:r>
            <a:r>
              <a:rPr lang="zh-CN" altLang="en-US" b="1" smtClean="0">
                <a:latin typeface="Times New Roman" pitchFamily="18" charset="0"/>
              </a:rPr>
              <a:t>微指令、微地址</a:t>
            </a:r>
          </a:p>
          <a:p>
            <a:pPr algn="just" eaLnBrk="1" hangingPunct="1">
              <a:lnSpc>
                <a:spcPct val="8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微指令是指控制存储器中的一个单元的内容</a:t>
            </a:r>
            <a:r>
              <a:rPr lang="zh-CN" altLang="en-US" b="1" smtClean="0">
                <a:latin typeface="Times New Roman" pitchFamily="18" charset="0"/>
              </a:rPr>
              <a:t>，即控制字，它是若干个微命令的集合。</a:t>
            </a:r>
            <a:r>
              <a:rPr lang="zh-CN" altLang="en-US" b="1" smtClean="0">
                <a:solidFill>
                  <a:srgbClr val="FF3300"/>
                </a:solidFill>
                <a:latin typeface="Times New Roman" pitchFamily="18" charset="0"/>
              </a:rPr>
              <a:t>存放控制字的控制存储器的单元地址就称为微地址</a:t>
            </a:r>
            <a:r>
              <a:rPr lang="zh-CN" altLang="en-US" b="1" smtClean="0">
                <a:latin typeface="Times New Roman" pitchFamily="18" charset="0"/>
              </a:rPr>
              <a:t>。</a:t>
            </a:r>
          </a:p>
          <a:p>
            <a:pPr algn="just" eaLnBrk="1" hangingPunct="1">
              <a:lnSpc>
                <a:spcPct val="90000"/>
              </a:lnSpc>
              <a:buFontTx/>
              <a:buNone/>
            </a:pPr>
            <a:r>
              <a:rPr lang="zh-CN" altLang="en-US" b="1" smtClean="0">
                <a:latin typeface="Times New Roman" pitchFamily="18" charset="0"/>
              </a:rPr>
              <a:t>            一条微指令通常至少包含两大部分信息：</a:t>
            </a:r>
          </a:p>
          <a:p>
            <a:pPr algn="just" eaLnBrk="1" hangingPunct="1">
              <a:lnSpc>
                <a:spcPct val="90000"/>
              </a:lnSpc>
              <a:buFontTx/>
              <a:buNone/>
            </a:pPr>
            <a:r>
              <a:rPr lang="zh-CN" altLang="en-US" b="1" smtClean="0">
                <a:latin typeface="Times New Roman" pitchFamily="18" charset="0"/>
              </a:rPr>
              <a:t>           ① 操作控制字段，又称微操作码字段，用以产生某一步操作所需的各微操作控制信号。</a:t>
            </a:r>
          </a:p>
          <a:p>
            <a:pPr algn="just" eaLnBrk="1" hangingPunct="1">
              <a:lnSpc>
                <a:spcPct val="90000"/>
              </a:lnSpc>
              <a:buFontTx/>
              <a:buNone/>
            </a:pPr>
            <a:r>
              <a:rPr lang="zh-CN" altLang="en-US" b="1" smtClean="0">
                <a:latin typeface="Times New Roman" pitchFamily="18" charset="0"/>
              </a:rPr>
              <a:t>           ② 顺序控制字段，又称微地址码字段，用以控制产生下一条要执行的微指令地址。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3866C17-2C3F-45DE-8D30-1BBFFD5EF746}" type="datetime3">
              <a:rPr kumimoji="0" lang="zh-CN" altLang="en-US" sz="1400"/>
              <a:pPr eaLnBrk="1" hangingPunct="1"/>
              <a:t>2016年11月18日星期五</a:t>
            </a:fld>
            <a:endParaRPr kumimoji="0" lang="en-US" altLang="zh-CN" sz="1400"/>
          </a:p>
        </p:txBody>
      </p:sp>
      <p:sp>
        <p:nvSpPr>
          <p:cNvPr id="7577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578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03779" name="Rectangle 3"/>
          <p:cNvSpPr>
            <a:spLocks noGrp="1" noChangeArrowheads="1"/>
          </p:cNvSpPr>
          <p:nvPr>
            <p:ph type="body" idx="1"/>
          </p:nvPr>
        </p:nvSpPr>
        <p:spPr>
          <a:xfrm>
            <a:off x="304800" y="981075"/>
            <a:ext cx="8207375" cy="5726113"/>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微指令有垂直型和水平型之分，垂直型微指令接近于机器指令的格式，每条微指令只能完成一个基本操作。水平型微指令则具有良好的并行性，每条微指令可以完成较多的基本操作。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4DAC2E43-6711-4C71-88B3-8786A2F85588}" type="datetime3">
              <a:rPr kumimoji="0" lang="zh-CN" altLang="en-US" sz="1400"/>
              <a:pPr eaLnBrk="1" hangingPunct="1"/>
              <a:t>2016年11月18日星期五</a:t>
            </a:fld>
            <a:endParaRPr kumimoji="0" lang="en-US" altLang="zh-CN" sz="1400"/>
          </a:p>
        </p:txBody>
      </p:sp>
      <p:sp>
        <p:nvSpPr>
          <p:cNvPr id="7680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680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89795" name="Rectangle 3"/>
          <p:cNvSpPr>
            <a:spLocks noGrp="1" noChangeArrowheads="1"/>
          </p:cNvSpPr>
          <p:nvPr>
            <p:ph type="body" idx="1"/>
          </p:nvPr>
        </p:nvSpPr>
        <p:spPr>
          <a:xfrm>
            <a:off x="304800" y="981075"/>
            <a:ext cx="8207375" cy="5726113"/>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微周期</a:t>
            </a:r>
          </a:p>
          <a:p>
            <a:pPr algn="just" eaLnBrk="1" hangingPunct="1">
              <a:buFontTx/>
              <a:buNone/>
            </a:pPr>
            <a:r>
              <a:rPr lang="zh-CN" altLang="en-US" b="1" smtClean="0">
                <a:latin typeface="Times New Roman" pitchFamily="18" charset="0"/>
              </a:rPr>
              <a:t>            从控制存储器中读取一条微指令并执行相应的微命令所需的全部时间称为微周期。</a:t>
            </a:r>
          </a:p>
          <a:p>
            <a:pPr algn="just" eaLnBrk="1" hangingPunct="1">
              <a:buFontTx/>
              <a:buNone/>
            </a:pPr>
            <a:r>
              <a:rPr lang="en-US" altLang="zh-CN" b="1" smtClean="0">
                <a:latin typeface="Times New Roman" pitchFamily="18" charset="0"/>
              </a:rPr>
              <a:t>(4)</a:t>
            </a:r>
            <a:r>
              <a:rPr lang="zh-CN" altLang="en-US" b="1" smtClean="0">
                <a:latin typeface="Times New Roman" pitchFamily="18" charset="0"/>
              </a:rPr>
              <a:t>微程序</a:t>
            </a:r>
          </a:p>
          <a:p>
            <a:pPr algn="just" eaLnBrk="1" hangingPunct="1">
              <a:lnSpc>
                <a:spcPct val="90000"/>
              </a:lnSpc>
              <a:buFontTx/>
              <a:buNone/>
            </a:pPr>
            <a:r>
              <a:rPr lang="zh-CN" altLang="en-US" b="1" smtClean="0">
                <a:latin typeface="Times New Roman" pitchFamily="18" charset="0"/>
              </a:rPr>
              <a:t>            一系列微指令的有序集合就是微程序。</a:t>
            </a:r>
            <a:r>
              <a:rPr lang="zh-CN" altLang="en-US" b="1" smtClean="0">
                <a:solidFill>
                  <a:srgbClr val="FF3300"/>
                </a:solidFill>
                <a:latin typeface="Times New Roman" pitchFamily="18" charset="0"/>
              </a:rPr>
              <a:t>一条机器指令对应于一段微程序</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52EF2C0-BC4C-4098-991D-B0BBD8594519}" type="datetime3">
              <a:rPr kumimoji="0" lang="zh-CN" altLang="en-US" sz="1400"/>
              <a:pPr eaLnBrk="1" hangingPunct="1"/>
              <a:t>2016年11月18日星期五</a:t>
            </a:fld>
            <a:endParaRPr kumimoji="0" lang="en-US" altLang="zh-CN" sz="1400"/>
          </a:p>
        </p:txBody>
      </p:sp>
      <p:sp>
        <p:nvSpPr>
          <p:cNvPr id="7782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782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04803" name="Rectangle 3"/>
          <p:cNvSpPr>
            <a:spLocks noGrp="1" noChangeArrowheads="1"/>
          </p:cNvSpPr>
          <p:nvPr>
            <p:ph type="body" idx="1"/>
          </p:nvPr>
        </p:nvSpPr>
        <p:spPr>
          <a:xfrm>
            <a:off x="228600" y="874713"/>
            <a:ext cx="8480425" cy="5143500"/>
          </a:xfrm>
        </p:spPr>
        <p:txBody>
          <a:bodyPr/>
          <a:lstStyle/>
          <a:p>
            <a:pPr algn="just" eaLnBrk="1" hangingPunct="1">
              <a:buFontTx/>
              <a:buNone/>
            </a:pPr>
            <a:r>
              <a:rPr lang="en-US" altLang="zh-CN" b="1" smtClean="0">
                <a:latin typeface="宋体" pitchFamily="2" charset="-122"/>
              </a:rPr>
              <a:t>  </a:t>
            </a:r>
            <a:r>
              <a:rPr lang="zh-CN" altLang="en-US" b="1" smtClean="0">
                <a:latin typeface="宋体" pitchFamily="2" charset="-122"/>
              </a:rPr>
              <a:t>程序</a:t>
            </a:r>
          </a:p>
        </p:txBody>
      </p:sp>
      <p:sp>
        <p:nvSpPr>
          <p:cNvPr id="204804" name="Line 4"/>
          <p:cNvSpPr>
            <a:spLocks noChangeShapeType="1"/>
          </p:cNvSpPr>
          <p:nvPr/>
        </p:nvSpPr>
        <p:spPr bwMode="auto">
          <a:xfrm>
            <a:off x="1162050" y="1428750"/>
            <a:ext cx="0" cy="4191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05" name="Text Box 5"/>
          <p:cNvSpPr txBox="1">
            <a:spLocks noChangeArrowheads="1"/>
          </p:cNvSpPr>
          <p:nvPr/>
        </p:nvSpPr>
        <p:spPr bwMode="auto">
          <a:xfrm>
            <a:off x="0" y="1790700"/>
            <a:ext cx="2305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3200" b="1"/>
              <a:t>指令的集合</a:t>
            </a:r>
          </a:p>
        </p:txBody>
      </p:sp>
      <p:sp>
        <p:nvSpPr>
          <p:cNvPr id="204806" name="Line 6"/>
          <p:cNvSpPr>
            <a:spLocks noChangeShapeType="1"/>
          </p:cNvSpPr>
          <p:nvPr/>
        </p:nvSpPr>
        <p:spPr bwMode="auto">
          <a:xfrm>
            <a:off x="2152650" y="2114550"/>
            <a:ext cx="43815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07" name="Text Box 7"/>
          <p:cNvSpPr txBox="1">
            <a:spLocks noChangeArrowheads="1"/>
          </p:cNvSpPr>
          <p:nvPr/>
        </p:nvSpPr>
        <p:spPr bwMode="auto">
          <a:xfrm>
            <a:off x="2076450" y="1714500"/>
            <a:ext cx="24193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3200" b="1"/>
              <a:t>指令</a:t>
            </a:r>
          </a:p>
          <a:p>
            <a:pPr algn="ctr">
              <a:lnSpc>
                <a:spcPct val="50000"/>
              </a:lnSpc>
              <a:spcBef>
                <a:spcPct val="50000"/>
              </a:spcBef>
            </a:pPr>
            <a:r>
              <a:rPr lang="zh-CN" altLang="en-US" sz="3200" b="1"/>
              <a:t>（微程序）</a:t>
            </a:r>
          </a:p>
        </p:txBody>
      </p:sp>
      <p:sp>
        <p:nvSpPr>
          <p:cNvPr id="204808" name="Line 8"/>
          <p:cNvSpPr>
            <a:spLocks noChangeShapeType="1"/>
          </p:cNvSpPr>
          <p:nvPr/>
        </p:nvSpPr>
        <p:spPr bwMode="auto">
          <a:xfrm>
            <a:off x="3295650" y="2914650"/>
            <a:ext cx="0" cy="4191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09" name="Text Box 9"/>
          <p:cNvSpPr txBox="1">
            <a:spLocks noChangeArrowheads="1"/>
          </p:cNvSpPr>
          <p:nvPr/>
        </p:nvSpPr>
        <p:spPr bwMode="auto">
          <a:xfrm>
            <a:off x="1866900" y="3352800"/>
            <a:ext cx="287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3200" b="1"/>
              <a:t>微指令的集合</a:t>
            </a:r>
          </a:p>
        </p:txBody>
      </p:sp>
      <p:sp>
        <p:nvSpPr>
          <p:cNvPr id="204810" name="Line 10"/>
          <p:cNvSpPr>
            <a:spLocks noChangeShapeType="1"/>
          </p:cNvSpPr>
          <p:nvPr/>
        </p:nvSpPr>
        <p:spPr bwMode="auto">
          <a:xfrm>
            <a:off x="4686300" y="3657600"/>
            <a:ext cx="43815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1" name="Text Box 11"/>
          <p:cNvSpPr txBox="1">
            <a:spLocks noChangeArrowheads="1"/>
          </p:cNvSpPr>
          <p:nvPr/>
        </p:nvSpPr>
        <p:spPr bwMode="auto">
          <a:xfrm>
            <a:off x="5086350" y="3371850"/>
            <a:ext cx="2705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3200" b="1"/>
              <a:t>微指令</a:t>
            </a:r>
          </a:p>
        </p:txBody>
      </p:sp>
      <p:sp>
        <p:nvSpPr>
          <p:cNvPr id="204812" name="Line 12"/>
          <p:cNvSpPr>
            <a:spLocks noChangeShapeType="1"/>
          </p:cNvSpPr>
          <p:nvPr/>
        </p:nvSpPr>
        <p:spPr bwMode="auto">
          <a:xfrm>
            <a:off x="5772150" y="3943350"/>
            <a:ext cx="0" cy="4191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3" name="Text Box 13"/>
          <p:cNvSpPr txBox="1">
            <a:spLocks noChangeArrowheads="1"/>
          </p:cNvSpPr>
          <p:nvPr/>
        </p:nvSpPr>
        <p:spPr bwMode="auto">
          <a:xfrm>
            <a:off x="4438650" y="4305300"/>
            <a:ext cx="287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3200" b="1"/>
              <a:t>微命令的集合</a:t>
            </a:r>
          </a:p>
        </p:txBody>
      </p:sp>
      <p:sp>
        <p:nvSpPr>
          <p:cNvPr id="204814" name="Line 14"/>
          <p:cNvSpPr>
            <a:spLocks noChangeShapeType="1"/>
          </p:cNvSpPr>
          <p:nvPr/>
        </p:nvSpPr>
        <p:spPr bwMode="auto">
          <a:xfrm>
            <a:off x="7124700" y="4648200"/>
            <a:ext cx="43815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7524750" y="4305300"/>
            <a:ext cx="1619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3200" b="1"/>
              <a:t>微命令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04804"/>
                                        </p:tgtEl>
                                        <p:attrNameLst>
                                          <p:attrName>style.visibility</p:attrName>
                                        </p:attrNameLst>
                                      </p:cBhvr>
                                      <p:to>
                                        <p:strVal val="visible"/>
                                      </p:to>
                                    </p:set>
                                    <p:animEffect transition="in" filter="wipe(up)">
                                      <p:cBhvr>
                                        <p:cTn id="11" dur="500"/>
                                        <p:tgtEl>
                                          <p:spTgt spid="2048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048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4806"/>
                                        </p:tgtEl>
                                        <p:attrNameLst>
                                          <p:attrName>style.visibility</p:attrName>
                                        </p:attrNameLst>
                                      </p:cBhvr>
                                      <p:to>
                                        <p:strVal val="visible"/>
                                      </p:to>
                                    </p:set>
                                    <p:animEffect transition="in" filter="wipe(left)">
                                      <p:cBhvr>
                                        <p:cTn id="20" dur="500"/>
                                        <p:tgtEl>
                                          <p:spTgt spid="2048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48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4808"/>
                                        </p:tgtEl>
                                        <p:attrNameLst>
                                          <p:attrName>style.visibility</p:attrName>
                                        </p:attrNameLst>
                                      </p:cBhvr>
                                      <p:to>
                                        <p:strVal val="visible"/>
                                      </p:to>
                                    </p:set>
                                    <p:animEffect transition="in" filter="wipe(up)">
                                      <p:cBhvr>
                                        <p:cTn id="29" dur="500"/>
                                        <p:tgtEl>
                                          <p:spTgt spid="20480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480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4810"/>
                                        </p:tgtEl>
                                        <p:attrNameLst>
                                          <p:attrName>style.visibility</p:attrName>
                                        </p:attrNameLst>
                                      </p:cBhvr>
                                      <p:to>
                                        <p:strVal val="visible"/>
                                      </p:to>
                                    </p:set>
                                    <p:animEffect transition="in" filter="wipe(left)">
                                      <p:cBhvr>
                                        <p:cTn id="38" dur="500"/>
                                        <p:tgtEl>
                                          <p:spTgt spid="2048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48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4812"/>
                                        </p:tgtEl>
                                        <p:attrNameLst>
                                          <p:attrName>style.visibility</p:attrName>
                                        </p:attrNameLst>
                                      </p:cBhvr>
                                      <p:to>
                                        <p:strVal val="visible"/>
                                      </p:to>
                                    </p:set>
                                    <p:animEffect transition="in" filter="wipe(up)">
                                      <p:cBhvr>
                                        <p:cTn id="47" dur="500"/>
                                        <p:tgtEl>
                                          <p:spTgt spid="2048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048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4814"/>
                                        </p:tgtEl>
                                        <p:attrNameLst>
                                          <p:attrName>style.visibility</p:attrName>
                                        </p:attrNameLst>
                                      </p:cBhvr>
                                      <p:to>
                                        <p:strVal val="visible"/>
                                      </p:to>
                                    </p:set>
                                    <p:animEffect transition="in" filter="wipe(left)">
                                      <p:cBhvr>
                                        <p:cTn id="56" dur="500"/>
                                        <p:tgtEl>
                                          <p:spTgt spid="2048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04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P spid="204804" grpId="0" animBg="1"/>
      <p:bldP spid="204805" grpId="0" autoUpdateAnimBg="0"/>
      <p:bldP spid="204806" grpId="0" animBg="1"/>
      <p:bldP spid="204807" grpId="0" autoUpdateAnimBg="0"/>
      <p:bldP spid="204808" grpId="0" animBg="1"/>
      <p:bldP spid="204809" grpId="0" autoUpdateAnimBg="0"/>
      <p:bldP spid="204810" grpId="0" animBg="1"/>
      <p:bldP spid="204811" grpId="0" autoUpdateAnimBg="0"/>
      <p:bldP spid="204812" grpId="0" animBg="1"/>
      <p:bldP spid="204813" grpId="0" autoUpdateAnimBg="0"/>
      <p:bldP spid="204814" grpId="0" animBg="1"/>
      <p:bldP spid="20481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C913322-6FFA-4A0F-9FDE-8F525D681FF8}" type="datetime3">
              <a:rPr kumimoji="0" lang="zh-CN" altLang="en-US" sz="1400"/>
              <a:pPr eaLnBrk="1" hangingPunct="1"/>
              <a:t>2016年11月18日星期五</a:t>
            </a:fld>
            <a:endParaRPr kumimoji="0" lang="en-US" altLang="zh-CN" sz="1400"/>
          </a:p>
        </p:txBody>
      </p:sp>
      <p:sp>
        <p:nvSpPr>
          <p:cNvPr id="7885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885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05827" name="Rectangle 3"/>
          <p:cNvSpPr>
            <a:spLocks noGrp="1" noChangeArrowheads="1"/>
          </p:cNvSpPr>
          <p:nvPr>
            <p:ph type="body" idx="1"/>
          </p:nvPr>
        </p:nvSpPr>
        <p:spPr>
          <a:xfrm>
            <a:off x="288925" y="914400"/>
            <a:ext cx="8321675" cy="56388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微程序和程序是两个不同的概念。微程序是由微指令组成的，它用于描述机器指令，实际上是机器指令的实时解释器，它是由计算机的设计者事先编制好并存放在控制存储器中的。对于程序员来说，计算机系统中微程序这一级的结构和功能是透明的。而程序则最终由机器指令组成，它是由软件设计人员事先编制好并存放在主存或辅存中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8978C7D-7347-4544-A1D0-A41D645475C3}" type="datetime3">
              <a:rPr kumimoji="0" lang="zh-CN" altLang="en-US" sz="1400"/>
              <a:pPr eaLnBrk="1" hangingPunct="1"/>
              <a:t>2016年11月18日星期五</a:t>
            </a:fld>
            <a:endParaRPr kumimoji="0" lang="en-US" altLang="zh-CN" sz="1400"/>
          </a:p>
        </p:txBody>
      </p:sp>
      <p:sp>
        <p:nvSpPr>
          <p:cNvPr id="7987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7987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78531" name="Rectangle 3"/>
          <p:cNvSpPr>
            <a:spLocks noGrp="1" noChangeArrowheads="1"/>
          </p:cNvSpPr>
          <p:nvPr>
            <p:ph type="body" idx="1"/>
          </p:nvPr>
        </p:nvSpPr>
        <p:spPr>
          <a:xfrm>
            <a:off x="288925" y="1066800"/>
            <a:ext cx="8321675" cy="5486400"/>
          </a:xfrm>
        </p:spPr>
        <p:txBody>
          <a:bodyPr/>
          <a:lstStyle/>
          <a:p>
            <a:pPr eaLnBrk="1" hangingPunct="1">
              <a:buFontTx/>
              <a:buNone/>
            </a:pPr>
            <a:r>
              <a:rPr lang="en-US" altLang="zh-CN" b="1" smtClean="0">
                <a:latin typeface="Times New Roman" pitchFamily="18" charset="0"/>
              </a:rPr>
              <a:t>            </a:t>
            </a:r>
            <a:r>
              <a:rPr lang="zh-CN" altLang="en-US" b="1" smtClean="0">
                <a:latin typeface="Times New Roman" pitchFamily="18" charset="0"/>
              </a:rPr>
              <a:t>所以说，微程序控制的计算机涉及到两个层次：一个是机器语言或汇编语言程序员所看到的传统机器层，包括：</a:t>
            </a:r>
            <a:r>
              <a:rPr lang="zh-CN" altLang="en-US" b="1" smtClean="0">
                <a:solidFill>
                  <a:srgbClr val="FF3300"/>
                </a:solidFill>
                <a:latin typeface="Times New Roman" pitchFamily="18" charset="0"/>
              </a:rPr>
              <a:t>机器指令、工作程序、主存储器</a:t>
            </a:r>
            <a:r>
              <a:rPr lang="zh-CN" altLang="en-US" b="1" smtClean="0">
                <a:latin typeface="Times New Roman" pitchFamily="18" charset="0"/>
              </a:rPr>
              <a:t>；另一个是机器设计者看到的微程序层，包括：</a:t>
            </a:r>
            <a:r>
              <a:rPr lang="zh-CN" altLang="en-US" b="1" smtClean="0">
                <a:solidFill>
                  <a:srgbClr val="FF3300"/>
                </a:solidFill>
                <a:latin typeface="Times New Roman" pitchFamily="18" charset="0"/>
              </a:rPr>
              <a:t>微指令、微程序和控制存储器</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CD44E82-037F-4A4C-98F9-A7EAE6C23005}" type="datetime3">
              <a:rPr kumimoji="0" lang="zh-CN" altLang="en-US" sz="1400"/>
              <a:pPr eaLnBrk="1" hangingPunct="1"/>
              <a:t>2016年11月18日星期五</a:t>
            </a:fld>
            <a:endParaRPr kumimoji="0" lang="en-US" altLang="zh-CN" sz="1400"/>
          </a:p>
        </p:txBody>
      </p:sp>
      <p:sp>
        <p:nvSpPr>
          <p:cNvPr id="8089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0900" name="Rectangle 2"/>
          <p:cNvSpPr>
            <a:spLocks noGrp="1" noChangeArrowheads="1"/>
          </p:cNvSpPr>
          <p:nvPr>
            <p:ph type="title"/>
          </p:nvPr>
        </p:nvSpPr>
        <p:spPr/>
        <p:txBody>
          <a:bodyPr/>
          <a:lstStyle/>
          <a:p>
            <a:pPr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06851" name="Rectangle 3"/>
          <p:cNvSpPr>
            <a:spLocks noGrp="1" noChangeArrowheads="1"/>
          </p:cNvSpPr>
          <p:nvPr>
            <p:ph type="body" idx="1"/>
          </p:nvPr>
        </p:nvSpPr>
        <p:spPr>
          <a:xfrm>
            <a:off x="327025" y="931863"/>
            <a:ext cx="8207375" cy="5545137"/>
          </a:xfrm>
        </p:spPr>
        <p:txBody>
          <a:bodyPr/>
          <a:lstStyle/>
          <a:p>
            <a:pPr eaLnBrk="1" hangingPunct="1">
              <a:lnSpc>
                <a:spcPct val="90000"/>
              </a:lnSpc>
              <a:buFontTx/>
              <a:buNone/>
            </a:pPr>
            <a:r>
              <a:rPr lang="en-US" altLang="zh-CN" b="1" smtClean="0">
                <a:solidFill>
                  <a:srgbClr val="990000"/>
                </a:solidFill>
                <a:latin typeface="Times New Roman" pitchFamily="18" charset="0"/>
              </a:rPr>
              <a:t>6.4.2 </a:t>
            </a:r>
            <a:r>
              <a:rPr lang="zh-CN" altLang="en-US" b="1" smtClean="0">
                <a:solidFill>
                  <a:srgbClr val="990000"/>
                </a:solidFill>
                <a:latin typeface="Times New Roman" pitchFamily="18" charset="0"/>
              </a:rPr>
              <a:t>微指令编码法</a:t>
            </a:r>
          </a:p>
          <a:p>
            <a:pPr algn="just" eaLnBrk="1" hangingPunct="1">
              <a:lnSpc>
                <a:spcPct val="90000"/>
              </a:lnSpc>
              <a:buFontTx/>
              <a:buNone/>
            </a:pPr>
            <a:r>
              <a:rPr lang="zh-CN" altLang="en-US" b="1" smtClean="0">
                <a:latin typeface="Times New Roman" pitchFamily="18" charset="0"/>
              </a:rPr>
              <a:t>            微指令编码法指的就是</a:t>
            </a:r>
            <a:r>
              <a:rPr lang="zh-CN" altLang="en-US" b="1" smtClean="0">
                <a:solidFill>
                  <a:srgbClr val="EA0021"/>
                </a:solidFill>
                <a:latin typeface="Times New Roman" pitchFamily="18" charset="0"/>
              </a:rPr>
              <a:t>操作控制字段</a:t>
            </a:r>
            <a:r>
              <a:rPr lang="zh-CN" altLang="en-US" b="1" smtClean="0">
                <a:latin typeface="Times New Roman" pitchFamily="18" charset="0"/>
              </a:rPr>
              <a:t>的编码方法。各类计算机的微指令编码法不同。</a:t>
            </a:r>
          </a:p>
          <a:p>
            <a:pPr algn="just" eaLnBrk="1" hangingPunct="1">
              <a:lnSpc>
                <a:spcPct val="90000"/>
              </a:lnSpc>
              <a:buFontTx/>
              <a:buNone/>
            </a:pPr>
            <a:r>
              <a:rPr lang="en-US" altLang="zh-CN" b="1" smtClean="0">
                <a:latin typeface="Times New Roman" pitchFamily="18" charset="0"/>
              </a:rPr>
              <a:t>1.</a:t>
            </a:r>
            <a:r>
              <a:rPr lang="zh-CN" altLang="en-US" b="1" smtClean="0">
                <a:latin typeface="Times New Roman" pitchFamily="18" charset="0"/>
              </a:rPr>
              <a:t>直接控制法（不译码法）</a:t>
            </a:r>
          </a:p>
          <a:p>
            <a:pPr algn="just" eaLnBrk="1" hangingPunct="1">
              <a:lnSpc>
                <a:spcPct val="90000"/>
              </a:lnSpc>
              <a:buFontTx/>
              <a:buNone/>
            </a:pPr>
            <a:r>
              <a:rPr lang="zh-CN" altLang="en-US" b="1" smtClean="0">
                <a:latin typeface="Times New Roman" pitchFamily="18" charset="0"/>
              </a:rPr>
              <a:t>            操作控制字段中的各位分别可以直接控制计算机，不需要进行译码。</a:t>
            </a:r>
            <a:r>
              <a:rPr lang="zh-CN" altLang="en-US" b="1" smtClean="0">
                <a:solidFill>
                  <a:srgbClr val="EA0021"/>
                </a:solidFill>
                <a:latin typeface="Times New Roman" pitchFamily="18" charset="0"/>
              </a:rPr>
              <a:t>操作控制字段</a:t>
            </a:r>
            <a:r>
              <a:rPr lang="zh-CN" altLang="en-US" b="1" smtClean="0">
                <a:latin typeface="Times New Roman" pitchFamily="18" charset="0"/>
              </a:rPr>
              <a:t>的每一个独立的二进制位代表一个微命令，该位为“</a:t>
            </a:r>
            <a:r>
              <a:rPr lang="en-US" altLang="zh-CN" b="1" smtClean="0">
                <a:latin typeface="Times New Roman" pitchFamily="18" charset="0"/>
              </a:rPr>
              <a:t>1”</a:t>
            </a:r>
            <a:r>
              <a:rPr lang="zh-CN" altLang="en-US" b="1" smtClean="0">
                <a:latin typeface="Times New Roman" pitchFamily="18" charset="0"/>
              </a:rPr>
              <a:t>表示这个微命令有效，为“</a:t>
            </a:r>
            <a:r>
              <a:rPr lang="en-US" altLang="zh-CN" b="1" smtClean="0">
                <a:latin typeface="Times New Roman" pitchFamily="18" charset="0"/>
              </a:rPr>
              <a:t>0”</a:t>
            </a:r>
            <a:r>
              <a:rPr lang="zh-CN" altLang="en-US" b="1" smtClean="0">
                <a:latin typeface="Times New Roman" pitchFamily="18" charset="0"/>
              </a:rPr>
              <a:t>表示这个微命令无效。每个微命令对应并控制数据通路中的一个微操作。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24601B74-E00F-4F8C-B77F-3246860B7F01}" type="datetime3">
              <a:rPr kumimoji="0" lang="zh-CN" altLang="en-US" sz="1400"/>
              <a:pPr eaLnBrk="1" hangingPunct="1"/>
              <a:t>2016年11月18日星期五</a:t>
            </a:fld>
            <a:endParaRPr kumimoji="0" lang="en-US" altLang="zh-CN" sz="1400"/>
          </a:p>
        </p:txBody>
      </p:sp>
      <p:sp>
        <p:nvSpPr>
          <p:cNvPr id="1024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244"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600" smtClean="0">
              <a:latin typeface="宋体" pitchFamily="2" charset="-122"/>
            </a:endParaRPr>
          </a:p>
        </p:txBody>
      </p:sp>
      <p:sp>
        <p:nvSpPr>
          <p:cNvPr id="248835" name="Rectangle 3"/>
          <p:cNvSpPr>
            <a:spLocks noGrp="1" noChangeArrowheads="1"/>
          </p:cNvSpPr>
          <p:nvPr>
            <p:ph type="body" idx="1"/>
          </p:nvPr>
        </p:nvSpPr>
        <p:spPr>
          <a:xfrm>
            <a:off x="381000" y="838200"/>
            <a:ext cx="8172450" cy="5562600"/>
          </a:xfrm>
        </p:spPr>
        <p:txBody>
          <a:bodyPr/>
          <a:lstStyle/>
          <a:p>
            <a:pPr algn="just" eaLnBrk="1" hangingPunct="1">
              <a:lnSpc>
                <a:spcPct val="90000"/>
              </a:lnSpc>
              <a:buFontTx/>
              <a:buNone/>
            </a:pPr>
            <a:r>
              <a:rPr lang="en-US" altLang="zh-CN" b="1" smtClean="0">
                <a:latin typeface="Times New Roman" pitchFamily="18" charset="0"/>
              </a:rPr>
              <a:t>⑴</a:t>
            </a:r>
            <a:r>
              <a:rPr lang="en-US" altLang="zh-CN" b="1" smtClean="0">
                <a:latin typeface="Times New Roman" pitchFamily="18" charset="0"/>
                <a:cs typeface="Times New Roman" pitchFamily="18" charset="0"/>
              </a:rPr>
              <a:t> </a:t>
            </a:r>
            <a:r>
              <a:rPr lang="zh-CN" altLang="en-US" b="1" smtClean="0">
                <a:latin typeface="Times New Roman" pitchFamily="18" charset="0"/>
              </a:rPr>
              <a:t>程序计数器</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rPr>
              <a:t>程序计数器用来存放正在执行的指令地址或接着要执行的下条指令地址</a:t>
            </a:r>
            <a:r>
              <a:rPr lang="zh-CN" altLang="en-US" b="1" smtClean="0">
                <a:latin typeface="Times New Roman" pitchFamily="18" charset="0"/>
              </a:rPr>
              <a:t>。</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对于顺序执行的情况，</a:t>
            </a:r>
            <a:r>
              <a:rPr lang="en-US" altLang="zh-CN" b="1" smtClean="0">
                <a:latin typeface="Times New Roman" pitchFamily="18" charset="0"/>
                <a:cs typeface="Times New Roman" pitchFamily="18" charset="0"/>
              </a:rPr>
              <a:t>PC</a:t>
            </a:r>
            <a:r>
              <a:rPr lang="zh-CN" altLang="en-US" b="1" smtClean="0">
                <a:latin typeface="Times New Roman" pitchFamily="18" charset="0"/>
              </a:rPr>
              <a:t>的内容应不断地增量（加“</a:t>
            </a:r>
            <a:r>
              <a:rPr lang="en-US" altLang="zh-CN" b="1" smtClean="0">
                <a:latin typeface="Times New Roman" pitchFamily="18" charset="0"/>
                <a:cs typeface="Times New Roman" pitchFamily="18" charset="0"/>
              </a:rPr>
              <a:t>1</a:t>
            </a:r>
            <a:r>
              <a:rPr lang="en-US" altLang="zh-CN" b="1" smtClean="0">
                <a:latin typeface="Times New Roman" pitchFamily="18" charset="0"/>
              </a:rPr>
              <a:t>”</a:t>
            </a:r>
            <a:r>
              <a:rPr lang="zh-CN" altLang="en-US" b="1" smtClean="0">
                <a:latin typeface="Times New Roman" pitchFamily="18" charset="0"/>
              </a:rPr>
              <a:t>），以控制指令的顺序执行。</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在遇到需要改变程序执行顺序的情况时，将转移的目标地址送往</a:t>
            </a:r>
            <a:r>
              <a:rPr lang="en-US" altLang="zh-CN" b="1" smtClean="0">
                <a:latin typeface="Times New Roman" pitchFamily="18" charset="0"/>
                <a:cs typeface="Times New Roman" pitchFamily="18" charset="0"/>
              </a:rPr>
              <a:t>PC</a:t>
            </a:r>
            <a:r>
              <a:rPr lang="zh-CN" altLang="en-US" b="1" smtClean="0">
                <a:latin typeface="Times New Roman" pitchFamily="18" charset="0"/>
              </a:rPr>
              <a:t>，即可实现程序的转移。在有些情况下除需要改变</a:t>
            </a:r>
            <a:r>
              <a:rPr lang="en-US" altLang="zh-CN" b="1" smtClean="0">
                <a:latin typeface="Times New Roman" pitchFamily="18" charset="0"/>
                <a:cs typeface="Times New Roman" pitchFamily="18" charset="0"/>
              </a:rPr>
              <a:t>PC</a:t>
            </a:r>
            <a:r>
              <a:rPr lang="zh-CN" altLang="en-US" b="1" smtClean="0">
                <a:latin typeface="Times New Roman" pitchFamily="18" charset="0"/>
              </a:rPr>
              <a:t>的内容外，</a:t>
            </a:r>
            <a:r>
              <a:rPr lang="zh-CN" altLang="en-US" b="1" smtClean="0">
                <a:solidFill>
                  <a:srgbClr val="002D7E"/>
                </a:solidFill>
                <a:latin typeface="Times New Roman" pitchFamily="18" charset="0"/>
              </a:rPr>
              <a:t>还需要保留</a:t>
            </a:r>
            <a:r>
              <a:rPr lang="en-US" altLang="zh-CN" b="1" smtClean="0">
                <a:solidFill>
                  <a:srgbClr val="002D7E"/>
                </a:solidFill>
                <a:latin typeface="Times New Roman" pitchFamily="18" charset="0"/>
                <a:cs typeface="Times New Roman" pitchFamily="18" charset="0"/>
              </a:rPr>
              <a:t>PC</a:t>
            </a:r>
            <a:r>
              <a:rPr lang="zh-CN" altLang="en-US" b="1" smtClean="0">
                <a:solidFill>
                  <a:srgbClr val="002D7E"/>
                </a:solidFill>
                <a:latin typeface="Times New Roman" pitchFamily="18" charset="0"/>
              </a:rPr>
              <a:t>过去的内容，以便返回时使用。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00337BC-BB4E-4AB2-AC61-5D268FB2EC7C}" type="datetime3">
              <a:rPr kumimoji="0" lang="zh-CN" altLang="en-US" sz="1400"/>
              <a:pPr eaLnBrk="1" hangingPunct="1"/>
              <a:t>2016年11月18日星期五</a:t>
            </a:fld>
            <a:endParaRPr kumimoji="0" lang="en-US" altLang="zh-CN" sz="1400"/>
          </a:p>
        </p:txBody>
      </p:sp>
      <p:sp>
        <p:nvSpPr>
          <p:cNvPr id="8192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192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Times New Roman" pitchFamily="18" charset="0"/>
            </a:endParaRPr>
          </a:p>
        </p:txBody>
      </p:sp>
      <p:sp>
        <p:nvSpPr>
          <p:cNvPr id="207875" name="Rectangle 3"/>
          <p:cNvSpPr>
            <a:spLocks noGrp="1" noChangeArrowheads="1"/>
          </p:cNvSpPr>
          <p:nvPr>
            <p:ph type="body" idx="1"/>
          </p:nvPr>
        </p:nvSpPr>
        <p:spPr>
          <a:xfrm>
            <a:off x="327025" y="3198813"/>
            <a:ext cx="8054975" cy="3162300"/>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这种方法</a:t>
            </a:r>
            <a:r>
              <a:rPr lang="zh-CN" altLang="en-US" b="1" smtClean="0">
                <a:solidFill>
                  <a:srgbClr val="EA0021"/>
                </a:solidFill>
                <a:latin typeface="Times New Roman" pitchFamily="18" charset="0"/>
              </a:rPr>
              <a:t>结构简单，并行性强</a:t>
            </a:r>
            <a:r>
              <a:rPr lang="zh-CN" altLang="en-US" b="1" smtClean="0">
                <a:latin typeface="Times New Roman" pitchFamily="18" charset="0"/>
              </a:rPr>
              <a:t>，操作速度快，但是微指令字太长，若微命令的总数为</a:t>
            </a:r>
            <a:r>
              <a:rPr lang="en-US" altLang="zh-CN" b="1" smtClean="0">
                <a:latin typeface="Times New Roman" pitchFamily="18" charset="0"/>
              </a:rPr>
              <a:t>N</a:t>
            </a:r>
            <a:r>
              <a:rPr lang="zh-CN" altLang="en-US" b="1" smtClean="0">
                <a:latin typeface="Times New Roman" pitchFamily="18" charset="0"/>
              </a:rPr>
              <a:t>个，则微指令字的操作控制字段就要有</a:t>
            </a:r>
            <a:r>
              <a:rPr lang="en-US" altLang="zh-CN" b="1" smtClean="0">
                <a:latin typeface="Times New Roman" pitchFamily="18" charset="0"/>
              </a:rPr>
              <a:t>N</a:t>
            </a:r>
            <a:r>
              <a:rPr lang="zh-CN" altLang="en-US" b="1" smtClean="0">
                <a:latin typeface="Times New Roman" pitchFamily="18" charset="0"/>
              </a:rPr>
              <a:t>位。另外，在</a:t>
            </a:r>
            <a:r>
              <a:rPr lang="en-US" altLang="zh-CN" b="1" smtClean="0">
                <a:latin typeface="Times New Roman" pitchFamily="18" charset="0"/>
              </a:rPr>
              <a:t>N</a:t>
            </a:r>
            <a:r>
              <a:rPr lang="zh-CN" altLang="en-US" b="1" smtClean="0">
                <a:latin typeface="Times New Roman" pitchFamily="18" charset="0"/>
              </a:rPr>
              <a:t>个微命令中，有许多是互斥的，不允许并行操作，将它们安排在一条微指令中是毫无意义的，只会使信息的利用率下降。</a:t>
            </a:r>
          </a:p>
        </p:txBody>
      </p:sp>
      <p:grpSp>
        <p:nvGrpSpPr>
          <p:cNvPr id="207876" name="Group 4"/>
          <p:cNvGrpSpPr>
            <a:grpSpLocks/>
          </p:cNvGrpSpPr>
          <p:nvPr/>
        </p:nvGrpSpPr>
        <p:grpSpPr bwMode="auto">
          <a:xfrm>
            <a:off x="1828800" y="1257300"/>
            <a:ext cx="4933950" cy="1562100"/>
            <a:chOff x="1152" y="792"/>
            <a:chExt cx="3108" cy="984"/>
          </a:xfrm>
        </p:grpSpPr>
        <p:sp>
          <p:nvSpPr>
            <p:cNvPr id="81927" name="Rectangle 5"/>
            <p:cNvSpPr>
              <a:spLocks noChangeArrowheads="1"/>
            </p:cNvSpPr>
            <p:nvPr/>
          </p:nvSpPr>
          <p:spPr bwMode="auto">
            <a:xfrm>
              <a:off x="1272" y="1092"/>
              <a:ext cx="2988" cy="252"/>
            </a:xfrm>
            <a:prstGeom prst="rect">
              <a:avLst/>
            </a:prstGeom>
            <a:solidFill>
              <a:schemeClr val="accent1"/>
            </a:solidFill>
            <a:ln w="28575"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8" name="Line 6"/>
            <p:cNvSpPr>
              <a:spLocks noChangeShapeType="1"/>
            </p:cNvSpPr>
            <p:nvPr/>
          </p:nvSpPr>
          <p:spPr bwMode="auto">
            <a:xfrm>
              <a:off x="3180" y="1092"/>
              <a:ext cx="0" cy="276"/>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29" name="Line 7"/>
            <p:cNvSpPr>
              <a:spLocks noChangeShapeType="1"/>
            </p:cNvSpPr>
            <p:nvPr/>
          </p:nvSpPr>
          <p:spPr bwMode="auto">
            <a:xfrm>
              <a:off x="1488" y="1092"/>
              <a:ext cx="0" cy="264"/>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0" name="Line 8"/>
            <p:cNvSpPr>
              <a:spLocks noChangeShapeType="1"/>
            </p:cNvSpPr>
            <p:nvPr/>
          </p:nvSpPr>
          <p:spPr bwMode="auto">
            <a:xfrm flipV="1">
              <a:off x="1380" y="888"/>
              <a:ext cx="0" cy="204"/>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1" name="Line 9"/>
            <p:cNvSpPr>
              <a:spLocks noChangeShapeType="1"/>
            </p:cNvSpPr>
            <p:nvPr/>
          </p:nvSpPr>
          <p:spPr bwMode="auto">
            <a:xfrm>
              <a:off x="1692" y="1104"/>
              <a:ext cx="0" cy="264"/>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2" name="Line 10"/>
            <p:cNvSpPr>
              <a:spLocks noChangeShapeType="1"/>
            </p:cNvSpPr>
            <p:nvPr/>
          </p:nvSpPr>
          <p:spPr bwMode="auto">
            <a:xfrm>
              <a:off x="2988" y="1092"/>
              <a:ext cx="0" cy="264"/>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3" name="Line 11"/>
            <p:cNvSpPr>
              <a:spLocks noChangeShapeType="1"/>
            </p:cNvSpPr>
            <p:nvPr/>
          </p:nvSpPr>
          <p:spPr bwMode="auto">
            <a:xfrm>
              <a:off x="1896" y="1104"/>
              <a:ext cx="0" cy="264"/>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4" name="Line 12"/>
            <p:cNvSpPr>
              <a:spLocks noChangeShapeType="1"/>
            </p:cNvSpPr>
            <p:nvPr/>
          </p:nvSpPr>
          <p:spPr bwMode="auto">
            <a:xfrm>
              <a:off x="2796" y="1104"/>
              <a:ext cx="0" cy="264"/>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5" name="Line 13"/>
            <p:cNvSpPr>
              <a:spLocks noChangeShapeType="1"/>
            </p:cNvSpPr>
            <p:nvPr/>
          </p:nvSpPr>
          <p:spPr bwMode="auto">
            <a:xfrm flipV="1">
              <a:off x="3096" y="888"/>
              <a:ext cx="0" cy="204"/>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6" name="AutoShape 14"/>
            <p:cNvSpPr>
              <a:spLocks/>
            </p:cNvSpPr>
            <p:nvPr/>
          </p:nvSpPr>
          <p:spPr bwMode="auto">
            <a:xfrm rot="5400000">
              <a:off x="2148" y="480"/>
              <a:ext cx="164" cy="1928"/>
            </a:xfrm>
            <a:prstGeom prst="rightBrace">
              <a:avLst>
                <a:gd name="adj1" fmla="val 97967"/>
                <a:gd name="adj2" fmla="val 50000"/>
              </a:avLst>
            </a:prstGeom>
            <a:noFill/>
            <a:ln w="19050" cap="sq">
              <a:solidFill>
                <a:srgbClr val="7A48C4"/>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7" name="Text Box 15"/>
            <p:cNvSpPr txBox="1">
              <a:spLocks noChangeArrowheads="1"/>
            </p:cNvSpPr>
            <p:nvPr/>
          </p:nvSpPr>
          <p:spPr bwMode="auto">
            <a:xfrm>
              <a:off x="1608" y="1488"/>
              <a:ext cx="1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zh-CN" altLang="en-US" sz="2400" b="1"/>
                <a:t>操作控制字段</a:t>
              </a:r>
            </a:p>
          </p:txBody>
        </p:sp>
        <p:sp>
          <p:nvSpPr>
            <p:cNvPr id="81938" name="Line 16"/>
            <p:cNvSpPr>
              <a:spLocks noChangeShapeType="1"/>
            </p:cNvSpPr>
            <p:nvPr/>
          </p:nvSpPr>
          <p:spPr bwMode="auto">
            <a:xfrm flipV="1">
              <a:off x="1584" y="888"/>
              <a:ext cx="0" cy="204"/>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9" name="Line 17"/>
            <p:cNvSpPr>
              <a:spLocks noChangeShapeType="1"/>
            </p:cNvSpPr>
            <p:nvPr/>
          </p:nvSpPr>
          <p:spPr bwMode="auto">
            <a:xfrm flipV="1">
              <a:off x="1788" y="888"/>
              <a:ext cx="0" cy="204"/>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0" name="Line 18"/>
            <p:cNvSpPr>
              <a:spLocks noChangeShapeType="1"/>
            </p:cNvSpPr>
            <p:nvPr/>
          </p:nvSpPr>
          <p:spPr bwMode="auto">
            <a:xfrm flipV="1">
              <a:off x="2892" y="888"/>
              <a:ext cx="0" cy="204"/>
            </a:xfrm>
            <a:prstGeom prst="line">
              <a:avLst/>
            </a:prstGeom>
            <a:noFill/>
            <a:ln w="190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1" name="Text Box 19"/>
            <p:cNvSpPr txBox="1">
              <a:spLocks noChangeArrowheads="1"/>
            </p:cNvSpPr>
            <p:nvPr/>
          </p:nvSpPr>
          <p:spPr bwMode="auto">
            <a:xfrm>
              <a:off x="2028" y="792"/>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t>……</a:t>
              </a:r>
            </a:p>
          </p:txBody>
        </p:sp>
        <p:sp>
          <p:nvSpPr>
            <p:cNvPr id="81942" name="Text Box 20"/>
            <p:cNvSpPr txBox="1">
              <a:spLocks noChangeArrowheads="1"/>
            </p:cNvSpPr>
            <p:nvPr/>
          </p:nvSpPr>
          <p:spPr bwMode="auto">
            <a:xfrm>
              <a:off x="1152" y="1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solidFill>
                    <a:srgbClr val="FF3300"/>
                  </a:solidFill>
                </a:rPr>
                <a:t>1</a:t>
              </a:r>
            </a:p>
          </p:txBody>
        </p:sp>
        <p:sp>
          <p:nvSpPr>
            <p:cNvPr id="81943" name="Text Box 21"/>
            <p:cNvSpPr txBox="1">
              <a:spLocks noChangeArrowheads="1"/>
            </p:cNvSpPr>
            <p:nvPr/>
          </p:nvSpPr>
          <p:spPr bwMode="auto">
            <a:xfrm>
              <a:off x="1368" y="1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solidFill>
                    <a:srgbClr val="FF3300"/>
                  </a:solidFill>
                </a:rPr>
                <a:t>0</a:t>
              </a:r>
            </a:p>
          </p:txBody>
        </p:sp>
        <p:sp>
          <p:nvSpPr>
            <p:cNvPr id="81944" name="Text Box 22"/>
            <p:cNvSpPr txBox="1">
              <a:spLocks noChangeArrowheads="1"/>
            </p:cNvSpPr>
            <p:nvPr/>
          </p:nvSpPr>
          <p:spPr bwMode="auto">
            <a:xfrm>
              <a:off x="2856" y="1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solidFill>
                    <a:srgbClr val="FF3300"/>
                  </a:solidFill>
                </a:rPr>
                <a:t>1</a:t>
              </a:r>
            </a:p>
          </p:txBody>
        </p:sp>
        <p:sp>
          <p:nvSpPr>
            <p:cNvPr id="81945" name="Text Box 23"/>
            <p:cNvSpPr txBox="1">
              <a:spLocks noChangeArrowheads="1"/>
            </p:cNvSpPr>
            <p:nvPr/>
          </p:nvSpPr>
          <p:spPr bwMode="auto">
            <a:xfrm>
              <a:off x="1572" y="1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solidFill>
                    <a:srgbClr val="FF3300"/>
                  </a:solidFill>
                </a:rPr>
                <a:t>1</a:t>
              </a:r>
            </a:p>
          </p:txBody>
        </p:sp>
        <p:sp>
          <p:nvSpPr>
            <p:cNvPr id="81946" name="Text Box 24"/>
            <p:cNvSpPr txBox="1">
              <a:spLocks noChangeArrowheads="1"/>
            </p:cNvSpPr>
            <p:nvPr/>
          </p:nvSpPr>
          <p:spPr bwMode="auto">
            <a:xfrm>
              <a:off x="2664" y="10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a:spcBef>
                  <a:spcPct val="50000"/>
                </a:spcBef>
              </a:pPr>
              <a:r>
                <a:rPr lang="en-US" altLang="zh-CN" sz="2400" b="1">
                  <a:solidFill>
                    <a:srgbClr val="FF3300"/>
                  </a:solidFill>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7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5509512F-36E7-4837-BD1F-F003093C142C}" type="datetime3">
              <a:rPr kumimoji="0" lang="zh-CN" altLang="en-US" sz="1400"/>
              <a:pPr eaLnBrk="1" hangingPunct="1"/>
              <a:t>2016年11月18日星期五</a:t>
            </a:fld>
            <a:endParaRPr kumimoji="0" lang="en-US" altLang="zh-CN" sz="1400"/>
          </a:p>
        </p:txBody>
      </p:sp>
      <p:sp>
        <p:nvSpPr>
          <p:cNvPr id="8294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2948"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08899" name="Rectangle 3"/>
          <p:cNvSpPr>
            <a:spLocks noGrp="1" noChangeArrowheads="1"/>
          </p:cNvSpPr>
          <p:nvPr>
            <p:ph type="body" idx="1"/>
          </p:nvPr>
        </p:nvSpPr>
        <p:spPr>
          <a:xfrm>
            <a:off x="288925" y="914400"/>
            <a:ext cx="8245475" cy="5943600"/>
          </a:xfrm>
        </p:spPr>
        <p:txBody>
          <a:bodyPr/>
          <a:lstStyle/>
          <a:p>
            <a:pPr algn="just" eaLnBrk="1" hangingPunct="1">
              <a:lnSpc>
                <a:spcPct val="80000"/>
              </a:lnSpc>
              <a:buFontTx/>
              <a:buNone/>
            </a:pPr>
            <a:r>
              <a:rPr lang="en-US" altLang="zh-CN" b="1" smtClean="0">
                <a:latin typeface="Times New Roman" pitchFamily="18" charset="0"/>
              </a:rPr>
              <a:t>2.</a:t>
            </a:r>
            <a:r>
              <a:rPr lang="zh-CN" altLang="en-US" b="1" smtClean="0">
                <a:latin typeface="Times New Roman" pitchFamily="18" charset="0"/>
              </a:rPr>
              <a:t>最短编码法</a:t>
            </a:r>
          </a:p>
          <a:p>
            <a:pPr algn="just" eaLnBrk="1" hangingPunct="1">
              <a:lnSpc>
                <a:spcPct val="90000"/>
              </a:lnSpc>
              <a:buFontTx/>
              <a:buNone/>
            </a:pPr>
            <a:r>
              <a:rPr lang="zh-CN" altLang="en-US" b="1" smtClean="0">
                <a:latin typeface="Times New Roman" pitchFamily="18" charset="0"/>
              </a:rPr>
              <a:t>            最短编码使得微指令字最短。这种方法将所有的微命令统一编码，每条微指令只定义一个微命令。若微命令的总数为</a:t>
            </a:r>
            <a:r>
              <a:rPr lang="en-US" altLang="zh-CN" b="1" smtClean="0">
                <a:latin typeface="Times New Roman" pitchFamily="18" charset="0"/>
              </a:rPr>
              <a:t>N</a:t>
            </a:r>
            <a:r>
              <a:rPr lang="zh-CN" altLang="en-US" b="1" smtClean="0">
                <a:latin typeface="Times New Roman" pitchFamily="18" charset="0"/>
              </a:rPr>
              <a:t>，操作控制字段的长度为</a:t>
            </a:r>
            <a:r>
              <a:rPr lang="en-US" altLang="zh-CN" b="1" smtClean="0">
                <a:latin typeface="Times New Roman" pitchFamily="18" charset="0"/>
              </a:rPr>
              <a:t>L</a:t>
            </a:r>
            <a:r>
              <a:rPr lang="zh-CN" altLang="en-US" b="1" smtClean="0">
                <a:latin typeface="Times New Roman" pitchFamily="18" charset="0"/>
              </a:rPr>
              <a:t>，则：</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L≥log</a:t>
            </a:r>
            <a:r>
              <a:rPr lang="en-US" altLang="zh-CN" b="1" baseline="-25000" smtClean="0">
                <a:latin typeface="Times New Roman" pitchFamily="18" charset="0"/>
              </a:rPr>
              <a:t> 2</a:t>
            </a:r>
            <a:r>
              <a:rPr lang="en-US" altLang="zh-CN" b="1" smtClean="0">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8EB8547-F642-4607-98CB-3A162064BF4F}" type="datetime3">
              <a:rPr kumimoji="0" lang="zh-CN" altLang="en-US" sz="1400"/>
              <a:pPr eaLnBrk="1" hangingPunct="1"/>
              <a:t>2016年11月18日星期五</a:t>
            </a:fld>
            <a:endParaRPr kumimoji="0" lang="en-US" altLang="zh-CN" sz="1400"/>
          </a:p>
        </p:txBody>
      </p:sp>
      <p:sp>
        <p:nvSpPr>
          <p:cNvPr id="8397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3972" name="Rectangle 2"/>
          <p:cNvSpPr>
            <a:spLocks noGrp="1" noChangeArrowheads="1"/>
          </p:cNvSpPr>
          <p:nvPr>
            <p:ph type="title"/>
          </p:nvPr>
        </p:nvSpPr>
        <p:spPr/>
        <p:txBody>
          <a:bodyPr/>
          <a:lstStyle/>
          <a:p>
            <a:pPr algn="just" eaLnBrk="1" hangingPunct="1">
              <a:lnSpc>
                <a:spcPct val="80000"/>
              </a:lnSpc>
            </a:pPr>
            <a:r>
              <a:rPr lang="en-US" altLang="zh-CN" sz="2400" smtClean="0">
                <a:latin typeface="Times New Roman" pitchFamily="18" charset="0"/>
              </a:rPr>
              <a:t>6.4 </a:t>
            </a:r>
            <a:r>
              <a:rPr lang="zh-CN" altLang="en-US" sz="2400" smtClean="0">
                <a:latin typeface="宋体" pitchFamily="2" charset="-122"/>
              </a:rPr>
              <a:t>微程序控制原理</a:t>
            </a:r>
          </a:p>
        </p:txBody>
      </p:sp>
      <p:sp>
        <p:nvSpPr>
          <p:cNvPr id="279555" name="Rectangle 3"/>
          <p:cNvSpPr>
            <a:spLocks noGrp="1" noChangeArrowheads="1"/>
          </p:cNvSpPr>
          <p:nvPr>
            <p:ph type="body" idx="1"/>
          </p:nvPr>
        </p:nvSpPr>
        <p:spPr>
          <a:xfrm>
            <a:off x="288925" y="914400"/>
            <a:ext cx="8245475" cy="59436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最短编码法的微指令</a:t>
            </a:r>
            <a:r>
              <a:rPr lang="zh-CN" altLang="en-US" b="1" smtClean="0">
                <a:solidFill>
                  <a:srgbClr val="EA0021"/>
                </a:solidFill>
                <a:latin typeface="Times New Roman" pitchFamily="18" charset="0"/>
              </a:rPr>
              <a:t>字长最短</a:t>
            </a:r>
            <a:r>
              <a:rPr lang="zh-CN" altLang="en-US" b="1" smtClean="0">
                <a:latin typeface="Times New Roman" pitchFamily="18" charset="0"/>
              </a:rPr>
              <a:t>，但要通过一个微命令译码器译码以后才能得到需要的微命令。</a:t>
            </a:r>
            <a:r>
              <a:rPr lang="zh-CN" altLang="en-US" b="1" smtClean="0">
                <a:solidFill>
                  <a:srgbClr val="EA0021"/>
                </a:solidFill>
                <a:latin typeface="Times New Roman" pitchFamily="18" charset="0"/>
              </a:rPr>
              <a:t>微命令数目越多，译码器就越复杂。这种方法同一时刻只能产生一个微命令，不能充分利用机器硬件所具有的并行性，</a:t>
            </a:r>
            <a:r>
              <a:rPr lang="zh-CN" altLang="en-US" b="1" smtClean="0">
                <a:latin typeface="Times New Roman" pitchFamily="18" charset="0"/>
              </a:rPr>
              <a:t>使得机器指令对应的微程序变得很长，而且对于某些要求在同一时刻同时动作的组合性微操作将无法实现。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3675F2C-07E4-4AC9-BB9A-7FAE09AADBE6}" type="datetime3">
              <a:rPr kumimoji="0" lang="zh-CN" altLang="en-US" sz="1400"/>
              <a:pPr eaLnBrk="1" hangingPunct="1"/>
              <a:t>2016年11月18日星期五</a:t>
            </a:fld>
            <a:endParaRPr kumimoji="0" lang="en-US" altLang="zh-CN" sz="1400"/>
          </a:p>
        </p:txBody>
      </p:sp>
      <p:sp>
        <p:nvSpPr>
          <p:cNvPr id="8499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499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09923" name="Rectangle 3"/>
          <p:cNvSpPr>
            <a:spLocks noGrp="1" noChangeArrowheads="1"/>
          </p:cNvSpPr>
          <p:nvPr>
            <p:ph type="body" idx="1"/>
          </p:nvPr>
        </p:nvSpPr>
        <p:spPr>
          <a:xfrm>
            <a:off x="269875" y="908050"/>
            <a:ext cx="8340725" cy="5416550"/>
          </a:xfrm>
        </p:spPr>
        <p:txBody>
          <a:bodyPr/>
          <a:lstStyle/>
          <a:p>
            <a:pPr algn="just" eaLnBrk="1" hangingPunct="1">
              <a:buFontTx/>
              <a:buNone/>
            </a:pPr>
            <a:r>
              <a:rPr lang="en-US" altLang="zh-CN" b="1" smtClean="0">
                <a:latin typeface="Times New Roman" pitchFamily="18" charset="0"/>
              </a:rPr>
              <a:t>3.</a:t>
            </a:r>
            <a:r>
              <a:rPr lang="zh-CN" altLang="en-US" b="1" smtClean="0">
                <a:latin typeface="Times New Roman" pitchFamily="18" charset="0"/>
              </a:rPr>
              <a:t>字段编码法</a:t>
            </a:r>
          </a:p>
          <a:p>
            <a:pPr algn="just" eaLnBrk="1" hangingPunct="1">
              <a:buFontTx/>
              <a:buNone/>
            </a:pPr>
            <a:r>
              <a:rPr lang="zh-CN" altLang="en-US" b="1" smtClean="0">
                <a:latin typeface="Times New Roman" pitchFamily="18" charset="0"/>
              </a:rPr>
              <a:t>            前两种编码法的一个折衷的方法，既具有两者的优点，又克服了它们的缺点。这种方法将操作控制字段分为若干个小段，每</a:t>
            </a:r>
            <a:r>
              <a:rPr lang="zh-CN" altLang="en-US" b="1" smtClean="0">
                <a:solidFill>
                  <a:srgbClr val="FF3300"/>
                </a:solidFill>
                <a:latin typeface="Times New Roman" pitchFamily="18" charset="0"/>
              </a:rPr>
              <a:t>段内采用最短编码法，段与段之间采用直接控制法</a:t>
            </a:r>
            <a:r>
              <a:rPr lang="zh-CN" altLang="en-US" b="1" smtClean="0">
                <a:latin typeface="Times New Roman" pitchFamily="18" charset="0"/>
              </a:rPr>
              <a:t>。这种方法又可进一步分为字段直接编码法和字段间接编码法。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EBF55F5-ACC8-4C31-886A-8B6FEF9B8A61}" type="datetime3">
              <a:rPr kumimoji="0" lang="zh-CN" altLang="en-US" sz="1400"/>
              <a:pPr eaLnBrk="1" hangingPunct="1"/>
              <a:t>2016年11月18日星期五</a:t>
            </a:fld>
            <a:endParaRPr kumimoji="0" lang="en-US" altLang="zh-CN" sz="1400"/>
          </a:p>
        </p:txBody>
      </p:sp>
      <p:sp>
        <p:nvSpPr>
          <p:cNvPr id="8601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602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90819" name="Rectangle 3"/>
          <p:cNvSpPr>
            <a:spLocks noGrp="1" noChangeArrowheads="1"/>
          </p:cNvSpPr>
          <p:nvPr>
            <p:ph type="body" idx="1"/>
          </p:nvPr>
        </p:nvSpPr>
        <p:spPr>
          <a:xfrm>
            <a:off x="269875" y="838200"/>
            <a:ext cx="8340725" cy="5486400"/>
          </a:xfrm>
        </p:spPr>
        <p:txBody>
          <a:bodyPr/>
          <a:lstStyle/>
          <a:p>
            <a:pPr algn="just" eaLnBrk="1" hangingPunct="1">
              <a:buFontTx/>
              <a:buNone/>
            </a:pPr>
            <a:r>
              <a:rPr lang="en-US" altLang="zh-CN" b="1" smtClean="0">
                <a:latin typeface="Times New Roman" pitchFamily="18" charset="0"/>
              </a:rPr>
              <a:t>⑴</a:t>
            </a:r>
            <a:r>
              <a:rPr lang="zh-CN" altLang="en-US" b="1" smtClean="0">
                <a:latin typeface="Times New Roman" pitchFamily="18" charset="0"/>
              </a:rPr>
              <a:t>字段直接编码法</a:t>
            </a:r>
          </a:p>
          <a:p>
            <a:pPr algn="just" eaLnBrk="1" hangingPunct="1">
              <a:buFontTx/>
              <a:buNone/>
            </a:pPr>
            <a:r>
              <a:rPr lang="zh-CN" altLang="en-US" b="1" smtClean="0">
                <a:latin typeface="Times New Roman" pitchFamily="18" charset="0"/>
              </a:rPr>
              <a:t>            各字段都可以独立地定义本字段的微命令，而和其他字段无关，因此又称为显式编码或单重定义编码方法。这种方法缩短了微指令字，因此得到了广泛的应用。（</a:t>
            </a:r>
            <a:r>
              <a:rPr lang="zh-CN" altLang="en-US" b="1" smtClean="0">
                <a:solidFill>
                  <a:srgbClr val="EA0021"/>
                </a:solidFill>
                <a:latin typeface="Times New Roman" pitchFamily="18" charset="0"/>
              </a:rPr>
              <a:t>互斥的在同一字段，兼容的在不同字段</a:t>
            </a:r>
            <a:r>
              <a:rPr lang="zh-CN" altLang="en-US" b="1" smtClean="0">
                <a:latin typeface="Times New Roman" pitchFamily="18" charset="0"/>
              </a:rPr>
              <a:t>）</a:t>
            </a:r>
          </a:p>
        </p:txBody>
      </p:sp>
      <p:grpSp>
        <p:nvGrpSpPr>
          <p:cNvPr id="290820" name="Group 4"/>
          <p:cNvGrpSpPr>
            <a:grpSpLocks/>
          </p:cNvGrpSpPr>
          <p:nvPr/>
        </p:nvGrpSpPr>
        <p:grpSpPr bwMode="auto">
          <a:xfrm>
            <a:off x="1200150" y="3771900"/>
            <a:ext cx="6381750" cy="2178050"/>
            <a:chOff x="780" y="2532"/>
            <a:chExt cx="3972" cy="1278"/>
          </a:xfrm>
        </p:grpSpPr>
        <p:sp>
          <p:nvSpPr>
            <p:cNvPr id="86023" name="Rectangle 5"/>
            <p:cNvSpPr>
              <a:spLocks noChangeArrowheads="1"/>
            </p:cNvSpPr>
            <p:nvPr/>
          </p:nvSpPr>
          <p:spPr bwMode="auto">
            <a:xfrm>
              <a:off x="1430" y="3385"/>
              <a:ext cx="2997" cy="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Rectangle 6"/>
            <p:cNvSpPr>
              <a:spLocks noChangeArrowheads="1"/>
            </p:cNvSpPr>
            <p:nvPr/>
          </p:nvSpPr>
          <p:spPr bwMode="auto">
            <a:xfrm>
              <a:off x="1411" y="3006"/>
              <a:ext cx="543" cy="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b="1"/>
                <a:t>译码器</a:t>
              </a:r>
            </a:p>
          </p:txBody>
        </p:sp>
        <p:sp>
          <p:nvSpPr>
            <p:cNvPr id="86025" name="Rectangle 7"/>
            <p:cNvSpPr>
              <a:spLocks noChangeArrowheads="1"/>
            </p:cNvSpPr>
            <p:nvPr/>
          </p:nvSpPr>
          <p:spPr bwMode="auto">
            <a:xfrm>
              <a:off x="1992" y="3006"/>
              <a:ext cx="549" cy="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b="1"/>
                <a:t>译码器</a:t>
              </a:r>
            </a:p>
          </p:txBody>
        </p:sp>
        <p:sp>
          <p:nvSpPr>
            <p:cNvPr id="86026" name="Rectangle 8"/>
            <p:cNvSpPr>
              <a:spLocks noChangeArrowheads="1"/>
            </p:cNvSpPr>
            <p:nvPr/>
          </p:nvSpPr>
          <p:spPr bwMode="auto">
            <a:xfrm>
              <a:off x="3003" y="3006"/>
              <a:ext cx="544" cy="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b="1"/>
                <a:t>译码器</a:t>
              </a:r>
            </a:p>
          </p:txBody>
        </p:sp>
        <p:sp>
          <p:nvSpPr>
            <p:cNvPr id="86027" name="Line 9"/>
            <p:cNvSpPr>
              <a:spLocks noChangeShapeType="1"/>
            </p:cNvSpPr>
            <p:nvPr/>
          </p:nvSpPr>
          <p:spPr bwMode="auto">
            <a:xfrm flipV="1">
              <a:off x="1529"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8" name="Line 10"/>
            <p:cNvSpPr>
              <a:spLocks noChangeShapeType="1"/>
            </p:cNvSpPr>
            <p:nvPr/>
          </p:nvSpPr>
          <p:spPr bwMode="auto">
            <a:xfrm flipV="1">
              <a:off x="1829"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9" name="Line 11"/>
            <p:cNvSpPr>
              <a:spLocks noChangeShapeType="1"/>
            </p:cNvSpPr>
            <p:nvPr/>
          </p:nvSpPr>
          <p:spPr bwMode="auto">
            <a:xfrm flipV="1">
              <a:off x="2129"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0" name="Line 12"/>
            <p:cNvSpPr>
              <a:spLocks noChangeShapeType="1"/>
            </p:cNvSpPr>
            <p:nvPr/>
          </p:nvSpPr>
          <p:spPr bwMode="auto">
            <a:xfrm flipV="1">
              <a:off x="2429"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1" name="Line 13"/>
            <p:cNvSpPr>
              <a:spLocks noChangeShapeType="1"/>
            </p:cNvSpPr>
            <p:nvPr/>
          </p:nvSpPr>
          <p:spPr bwMode="auto">
            <a:xfrm flipV="1">
              <a:off x="3128"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2" name="Line 14"/>
            <p:cNvSpPr>
              <a:spLocks noChangeShapeType="1"/>
            </p:cNvSpPr>
            <p:nvPr/>
          </p:nvSpPr>
          <p:spPr bwMode="auto">
            <a:xfrm flipV="1">
              <a:off x="1529"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3" name="Line 15"/>
            <p:cNvSpPr>
              <a:spLocks noChangeShapeType="1"/>
            </p:cNvSpPr>
            <p:nvPr/>
          </p:nvSpPr>
          <p:spPr bwMode="auto">
            <a:xfrm flipV="1">
              <a:off x="1829"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4" name="Line 16"/>
            <p:cNvSpPr>
              <a:spLocks noChangeShapeType="1"/>
            </p:cNvSpPr>
            <p:nvPr/>
          </p:nvSpPr>
          <p:spPr bwMode="auto">
            <a:xfrm flipV="1">
              <a:off x="2129"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5" name="Line 17"/>
            <p:cNvSpPr>
              <a:spLocks noChangeShapeType="1"/>
            </p:cNvSpPr>
            <p:nvPr/>
          </p:nvSpPr>
          <p:spPr bwMode="auto">
            <a:xfrm flipV="1">
              <a:off x="2429"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6" name="Line 18"/>
            <p:cNvSpPr>
              <a:spLocks noChangeShapeType="1"/>
            </p:cNvSpPr>
            <p:nvPr/>
          </p:nvSpPr>
          <p:spPr bwMode="auto">
            <a:xfrm flipV="1">
              <a:off x="3128"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7" name="Line 19"/>
            <p:cNvSpPr>
              <a:spLocks noChangeShapeType="1"/>
            </p:cNvSpPr>
            <p:nvPr/>
          </p:nvSpPr>
          <p:spPr bwMode="auto">
            <a:xfrm flipV="1">
              <a:off x="3428" y="3165"/>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8" name="Line 20"/>
            <p:cNvSpPr>
              <a:spLocks noChangeShapeType="1"/>
            </p:cNvSpPr>
            <p:nvPr/>
          </p:nvSpPr>
          <p:spPr bwMode="auto">
            <a:xfrm flipV="1">
              <a:off x="3428" y="2798"/>
              <a:ext cx="0" cy="22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9" name="Text Box 21"/>
            <p:cNvSpPr txBox="1">
              <a:spLocks noChangeArrowheads="1"/>
            </p:cNvSpPr>
            <p:nvPr/>
          </p:nvSpPr>
          <p:spPr bwMode="auto">
            <a:xfrm>
              <a:off x="780" y="3285"/>
              <a:ext cx="1099"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微指令</a:t>
              </a:r>
            </a:p>
            <a:p>
              <a:pPr>
                <a:lnSpc>
                  <a:spcPct val="30000"/>
                </a:lnSpc>
                <a:spcBef>
                  <a:spcPct val="50000"/>
                </a:spcBef>
              </a:pPr>
              <a:r>
                <a:rPr lang="zh-CN" altLang="en-US" sz="2000" b="1"/>
                <a:t>寄存器</a:t>
              </a:r>
            </a:p>
          </p:txBody>
        </p:sp>
        <p:sp>
          <p:nvSpPr>
            <p:cNvPr id="86040" name="AutoShape 22"/>
            <p:cNvSpPr>
              <a:spLocks/>
            </p:cNvSpPr>
            <p:nvPr/>
          </p:nvSpPr>
          <p:spPr bwMode="auto">
            <a:xfrm rot="5400000">
              <a:off x="1642" y="2612"/>
              <a:ext cx="73" cy="300"/>
            </a:xfrm>
            <a:prstGeom prst="leftBrace">
              <a:avLst>
                <a:gd name="adj1" fmla="val 342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2000" b="1"/>
            </a:p>
          </p:txBody>
        </p:sp>
        <p:sp>
          <p:nvSpPr>
            <p:cNvPr id="86041" name="AutoShape 23"/>
            <p:cNvSpPr>
              <a:spLocks/>
            </p:cNvSpPr>
            <p:nvPr/>
          </p:nvSpPr>
          <p:spPr bwMode="auto">
            <a:xfrm rot="5400000">
              <a:off x="2242" y="2612"/>
              <a:ext cx="73" cy="300"/>
            </a:xfrm>
            <a:prstGeom prst="leftBrace">
              <a:avLst>
                <a:gd name="adj1" fmla="val 342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2000" b="1"/>
            </a:p>
          </p:txBody>
        </p:sp>
        <p:sp>
          <p:nvSpPr>
            <p:cNvPr id="86042" name="AutoShape 24"/>
            <p:cNvSpPr>
              <a:spLocks/>
            </p:cNvSpPr>
            <p:nvPr/>
          </p:nvSpPr>
          <p:spPr bwMode="auto">
            <a:xfrm rot="5400000">
              <a:off x="3241" y="2612"/>
              <a:ext cx="73" cy="300"/>
            </a:xfrm>
            <a:prstGeom prst="leftBrace">
              <a:avLst>
                <a:gd name="adj1" fmla="val 342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2000" b="1"/>
            </a:p>
          </p:txBody>
        </p:sp>
        <p:sp>
          <p:nvSpPr>
            <p:cNvPr id="86043" name="Text Box 25"/>
            <p:cNvSpPr txBox="1">
              <a:spLocks noChangeArrowheads="1"/>
            </p:cNvSpPr>
            <p:nvPr/>
          </p:nvSpPr>
          <p:spPr bwMode="auto">
            <a:xfrm>
              <a:off x="1342" y="2532"/>
              <a:ext cx="10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微命令</a:t>
              </a:r>
            </a:p>
          </p:txBody>
        </p:sp>
        <p:sp>
          <p:nvSpPr>
            <p:cNvPr id="86044" name="Text Box 26"/>
            <p:cNvSpPr txBox="1">
              <a:spLocks noChangeArrowheads="1"/>
            </p:cNvSpPr>
            <p:nvPr/>
          </p:nvSpPr>
          <p:spPr bwMode="auto">
            <a:xfrm>
              <a:off x="1942" y="2532"/>
              <a:ext cx="10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微命令</a:t>
              </a:r>
            </a:p>
          </p:txBody>
        </p:sp>
        <p:sp>
          <p:nvSpPr>
            <p:cNvPr id="86045" name="Text Box 27"/>
            <p:cNvSpPr txBox="1">
              <a:spLocks noChangeArrowheads="1"/>
            </p:cNvSpPr>
            <p:nvPr/>
          </p:nvSpPr>
          <p:spPr bwMode="auto">
            <a:xfrm>
              <a:off x="2941" y="2532"/>
              <a:ext cx="10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微命令</a:t>
              </a:r>
            </a:p>
          </p:txBody>
        </p:sp>
        <p:sp>
          <p:nvSpPr>
            <p:cNvPr id="86046" name="AutoShape 28"/>
            <p:cNvSpPr>
              <a:spLocks/>
            </p:cNvSpPr>
            <p:nvPr/>
          </p:nvSpPr>
          <p:spPr bwMode="auto">
            <a:xfrm rot="5400000">
              <a:off x="2455" y="2507"/>
              <a:ext cx="74" cy="2123"/>
            </a:xfrm>
            <a:prstGeom prst="rightBrace">
              <a:avLst>
                <a:gd name="adj1" fmla="val 2390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7" name="AutoShape 29"/>
            <p:cNvSpPr>
              <a:spLocks/>
            </p:cNvSpPr>
            <p:nvPr/>
          </p:nvSpPr>
          <p:spPr bwMode="auto">
            <a:xfrm rot="5400000">
              <a:off x="3959" y="3138"/>
              <a:ext cx="74" cy="862"/>
            </a:xfrm>
            <a:prstGeom prst="rightBrace">
              <a:avLst>
                <a:gd name="adj1" fmla="val 9707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8" name="Text Box 30"/>
            <p:cNvSpPr txBox="1">
              <a:spLocks noChangeArrowheads="1"/>
            </p:cNvSpPr>
            <p:nvPr/>
          </p:nvSpPr>
          <p:spPr bwMode="auto">
            <a:xfrm>
              <a:off x="1929" y="3569"/>
              <a:ext cx="1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操作控制字段</a:t>
              </a:r>
            </a:p>
          </p:txBody>
        </p:sp>
        <p:sp>
          <p:nvSpPr>
            <p:cNvPr id="86049" name="Text Box 31"/>
            <p:cNvSpPr txBox="1">
              <a:spLocks noChangeArrowheads="1"/>
            </p:cNvSpPr>
            <p:nvPr/>
          </p:nvSpPr>
          <p:spPr bwMode="auto">
            <a:xfrm>
              <a:off x="3440" y="3578"/>
              <a:ext cx="131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zh-CN" altLang="en-US" sz="2000" b="1"/>
                <a:t>顺序控制字段</a:t>
              </a:r>
            </a:p>
          </p:txBody>
        </p:sp>
        <p:sp>
          <p:nvSpPr>
            <p:cNvPr id="86050" name="Line 32"/>
            <p:cNvSpPr>
              <a:spLocks noChangeShapeType="1"/>
            </p:cNvSpPr>
            <p:nvPr/>
          </p:nvSpPr>
          <p:spPr bwMode="auto">
            <a:xfrm>
              <a:off x="1979" y="3385"/>
              <a:ext cx="0"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1" name="Text Box 33"/>
            <p:cNvSpPr txBox="1">
              <a:spLocks noChangeArrowheads="1"/>
            </p:cNvSpPr>
            <p:nvPr/>
          </p:nvSpPr>
          <p:spPr bwMode="auto">
            <a:xfrm>
              <a:off x="2624" y="2949"/>
              <a:ext cx="1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2" name="Text Box 34"/>
            <p:cNvSpPr txBox="1">
              <a:spLocks noChangeArrowheads="1"/>
            </p:cNvSpPr>
            <p:nvPr/>
          </p:nvSpPr>
          <p:spPr bwMode="auto">
            <a:xfrm>
              <a:off x="2636" y="3265"/>
              <a:ext cx="133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3" name="Text Box 35"/>
            <p:cNvSpPr txBox="1">
              <a:spLocks noChangeArrowheads="1"/>
            </p:cNvSpPr>
            <p:nvPr/>
          </p:nvSpPr>
          <p:spPr bwMode="auto">
            <a:xfrm>
              <a:off x="3148" y="3101"/>
              <a:ext cx="13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4" name="Text Box 36"/>
            <p:cNvSpPr txBox="1">
              <a:spLocks noChangeArrowheads="1"/>
            </p:cNvSpPr>
            <p:nvPr/>
          </p:nvSpPr>
          <p:spPr bwMode="auto">
            <a:xfrm>
              <a:off x="2149" y="3110"/>
              <a:ext cx="13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5" name="Text Box 37"/>
            <p:cNvSpPr txBox="1">
              <a:spLocks noChangeArrowheads="1"/>
            </p:cNvSpPr>
            <p:nvPr/>
          </p:nvSpPr>
          <p:spPr bwMode="auto">
            <a:xfrm>
              <a:off x="1550" y="3110"/>
              <a:ext cx="1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6" name="Text Box 38"/>
            <p:cNvSpPr txBox="1">
              <a:spLocks noChangeArrowheads="1"/>
            </p:cNvSpPr>
            <p:nvPr/>
          </p:nvSpPr>
          <p:spPr bwMode="auto">
            <a:xfrm>
              <a:off x="3149" y="2737"/>
              <a:ext cx="1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7" name="Text Box 39"/>
            <p:cNvSpPr txBox="1">
              <a:spLocks noChangeArrowheads="1"/>
            </p:cNvSpPr>
            <p:nvPr/>
          </p:nvSpPr>
          <p:spPr bwMode="auto">
            <a:xfrm>
              <a:off x="2150" y="2746"/>
              <a:ext cx="1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8" name="Text Box 40"/>
            <p:cNvSpPr txBox="1">
              <a:spLocks noChangeArrowheads="1"/>
            </p:cNvSpPr>
            <p:nvPr/>
          </p:nvSpPr>
          <p:spPr bwMode="auto">
            <a:xfrm>
              <a:off x="1538" y="2746"/>
              <a:ext cx="1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spcBef>
                  <a:spcPct val="50000"/>
                </a:spcBef>
              </a:pPr>
              <a:r>
                <a:rPr lang="en-US" altLang="zh-CN" sz="2000" b="1"/>
                <a:t>…</a:t>
              </a:r>
            </a:p>
          </p:txBody>
        </p:sp>
        <p:sp>
          <p:nvSpPr>
            <p:cNvPr id="86059" name="Line 41"/>
            <p:cNvSpPr>
              <a:spLocks noChangeShapeType="1"/>
            </p:cNvSpPr>
            <p:nvPr/>
          </p:nvSpPr>
          <p:spPr bwMode="auto">
            <a:xfrm>
              <a:off x="2529" y="3385"/>
              <a:ext cx="0"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60" name="Line 42"/>
            <p:cNvSpPr>
              <a:spLocks noChangeShapeType="1"/>
            </p:cNvSpPr>
            <p:nvPr/>
          </p:nvSpPr>
          <p:spPr bwMode="auto">
            <a:xfrm>
              <a:off x="3028" y="3385"/>
              <a:ext cx="0"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61" name="Line 43"/>
            <p:cNvSpPr>
              <a:spLocks noChangeShapeType="1"/>
            </p:cNvSpPr>
            <p:nvPr/>
          </p:nvSpPr>
          <p:spPr bwMode="auto">
            <a:xfrm>
              <a:off x="3553" y="3385"/>
              <a:ext cx="0"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0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186A4C4-4AC2-4848-93AC-4A1E47A556B7}" type="datetime3">
              <a:rPr kumimoji="0" lang="zh-CN" altLang="en-US" sz="1400"/>
              <a:pPr eaLnBrk="1" hangingPunct="1"/>
              <a:t>2016年11月18日星期五</a:t>
            </a:fld>
            <a:endParaRPr kumimoji="0" lang="en-US" altLang="zh-CN" sz="1400"/>
          </a:p>
        </p:txBody>
      </p:sp>
      <p:sp>
        <p:nvSpPr>
          <p:cNvPr id="8704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704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0947" name="Rectangle 3"/>
          <p:cNvSpPr>
            <a:spLocks noGrp="1" noChangeArrowheads="1"/>
          </p:cNvSpPr>
          <p:nvPr>
            <p:ph type="body" idx="1"/>
          </p:nvPr>
        </p:nvSpPr>
        <p:spPr>
          <a:xfrm>
            <a:off x="323850" y="908050"/>
            <a:ext cx="8283575" cy="4445000"/>
          </a:xfrm>
        </p:spPr>
        <p:txBody>
          <a:bodyPr/>
          <a:lstStyle/>
          <a:p>
            <a:pPr algn="just" eaLnBrk="1" hangingPunct="1">
              <a:buFontTx/>
              <a:buNone/>
            </a:pPr>
            <a:r>
              <a:rPr lang="en-US" altLang="zh-CN" b="1" smtClean="0">
                <a:latin typeface="Times New Roman" pitchFamily="18" charset="0"/>
              </a:rPr>
              <a:t>⑵</a:t>
            </a:r>
            <a:r>
              <a:rPr lang="zh-CN" altLang="en-US" b="1" smtClean="0">
                <a:latin typeface="Times New Roman" pitchFamily="18" charset="0"/>
              </a:rPr>
              <a:t>字段间接编码法</a:t>
            </a:r>
          </a:p>
          <a:p>
            <a:pPr algn="just" eaLnBrk="1" hangingPunct="1">
              <a:buFontTx/>
              <a:buNone/>
            </a:pPr>
            <a:r>
              <a:rPr lang="zh-CN" altLang="en-US" b="1" smtClean="0">
                <a:latin typeface="Times New Roman" pitchFamily="18" charset="0"/>
              </a:rPr>
              <a:t>            字段间接编码法是在字段直接编码法的基础上，</a:t>
            </a:r>
            <a:r>
              <a:rPr lang="zh-CN" altLang="en-US" b="1" smtClean="0">
                <a:solidFill>
                  <a:srgbClr val="EA0021"/>
                </a:solidFill>
                <a:latin typeface="Times New Roman" pitchFamily="18" charset="0"/>
              </a:rPr>
              <a:t>用来进一步缩短微指令字长的方法</a:t>
            </a:r>
            <a:r>
              <a:rPr lang="zh-CN" altLang="en-US" b="1" smtClean="0">
                <a:latin typeface="Times New Roman" pitchFamily="18" charset="0"/>
              </a:rPr>
              <a:t>。间接编码的含义是，一个字段的某些编码不能独立地定义某些微命令，而需要与其他字段的编码来联合定义，因此又称为隐式编码或多重定义编码方法。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89DEB04-FD14-4E72-82C6-DD5E0373C69F}" type="datetime3">
              <a:rPr kumimoji="0" lang="zh-CN" altLang="en-US" sz="1400"/>
              <a:pPr eaLnBrk="1" hangingPunct="1"/>
              <a:t>2016年11月18日星期五</a:t>
            </a:fld>
            <a:endParaRPr kumimoji="0" lang="en-US" altLang="zh-CN" sz="1400"/>
          </a:p>
        </p:txBody>
      </p:sp>
      <p:sp>
        <p:nvSpPr>
          <p:cNvPr id="8806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8068"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z="3200" smtClean="0">
              <a:latin typeface="Times New Roman" pitchFamily="18" charset="0"/>
            </a:endParaRPr>
          </a:p>
        </p:txBody>
      </p:sp>
      <p:graphicFrame>
        <p:nvGraphicFramePr>
          <p:cNvPr id="88069" name="Object 11"/>
          <p:cNvGraphicFramePr>
            <a:graphicFrameLocks noChangeAspect="1"/>
          </p:cNvGraphicFramePr>
          <p:nvPr/>
        </p:nvGraphicFramePr>
        <p:xfrm>
          <a:off x="-34925" y="692150"/>
          <a:ext cx="9144000" cy="4881563"/>
        </p:xfrm>
        <a:graphic>
          <a:graphicData uri="http://schemas.openxmlformats.org/presentationml/2006/ole">
            <mc:AlternateContent xmlns:mc="http://schemas.openxmlformats.org/markup-compatibility/2006">
              <mc:Choice xmlns:v="urn:schemas-microsoft-com:vml" Requires="v">
                <p:oleObj spid="_x0000_s88079" name="VISIO" r:id="rId3" imgW="4149213" imgH="2212258" progId="Visio.Drawing.6">
                  <p:embed/>
                </p:oleObj>
              </mc:Choice>
              <mc:Fallback>
                <p:oleObj name="VISIO" r:id="rId3" imgW="4149213" imgH="2212258" progId="Visio.Drawing.6">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692150"/>
                        <a:ext cx="9144000" cy="48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0" name="Text Box 13"/>
          <p:cNvSpPr txBox="1">
            <a:spLocks noChangeArrowheads="1"/>
          </p:cNvSpPr>
          <p:nvPr/>
        </p:nvSpPr>
        <p:spPr bwMode="auto">
          <a:xfrm>
            <a:off x="728663" y="5343525"/>
            <a:ext cx="7843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2400" b="1">
                <a:solidFill>
                  <a:srgbClr val="EA0021"/>
                </a:solidFill>
              </a:rPr>
              <a:t>这种方法进一步微指令的长度，但通常可能会削弱若指令</a:t>
            </a:r>
          </a:p>
          <a:p>
            <a:pPr eaLnBrk="1" hangingPunct="1"/>
            <a:r>
              <a:rPr lang="zh-CN" altLang="en-US" sz="2400" b="1">
                <a:solidFill>
                  <a:srgbClr val="EA0021"/>
                </a:solidFill>
              </a:rPr>
              <a:t>的并行控制能力</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85B4B556-2020-4C15-986D-920FF84EA65C}" type="datetime3">
              <a:rPr kumimoji="0" lang="zh-CN" altLang="en-US" sz="1400"/>
              <a:pPr eaLnBrk="1" hangingPunct="1"/>
              <a:t>2016年11月18日星期五</a:t>
            </a:fld>
            <a:endParaRPr kumimoji="0" lang="en-US" altLang="zh-CN" sz="1400"/>
          </a:p>
        </p:txBody>
      </p:sp>
      <p:sp>
        <p:nvSpPr>
          <p:cNvPr id="8909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8909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2995" name="Rectangle 3"/>
          <p:cNvSpPr>
            <a:spLocks noGrp="1" noChangeArrowheads="1"/>
          </p:cNvSpPr>
          <p:nvPr>
            <p:ph type="body" idx="1"/>
          </p:nvPr>
        </p:nvSpPr>
        <p:spPr>
          <a:xfrm>
            <a:off x="457200" y="817563"/>
            <a:ext cx="8153400" cy="573563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字段编码法中操作控制字段的分段原则：</a:t>
            </a:r>
          </a:p>
          <a:p>
            <a:pPr algn="just" eaLnBrk="1" hangingPunct="1">
              <a:lnSpc>
                <a:spcPct val="90000"/>
              </a:lnSpc>
              <a:buFontTx/>
              <a:buNone/>
            </a:pPr>
            <a:r>
              <a:rPr lang="zh-CN" altLang="en-US" b="1" smtClean="0">
                <a:latin typeface="Times New Roman" pitchFamily="18" charset="0"/>
              </a:rPr>
              <a:t>           ① 把</a:t>
            </a:r>
            <a:r>
              <a:rPr lang="zh-CN" altLang="en-US" b="1" smtClean="0">
                <a:solidFill>
                  <a:srgbClr val="FF0000"/>
                </a:solidFill>
                <a:latin typeface="Times New Roman" pitchFamily="18" charset="0"/>
              </a:rPr>
              <a:t>互斥性的微命令分在同一段内，兼容性的微命令分在不同段内。</a:t>
            </a:r>
            <a:r>
              <a:rPr lang="zh-CN" altLang="en-US" b="1" smtClean="0">
                <a:latin typeface="Times New Roman" pitchFamily="18" charset="0"/>
              </a:rPr>
              <a:t>这样不仅有助于提高信息的利用率，缩短微指令字长，而且有助于充分利用硬件所具有的并行性，加快执行的速度。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0D21A7E-A813-47B1-A694-C24E17818790}" type="datetime3">
              <a:rPr kumimoji="0" lang="zh-CN" altLang="en-US" sz="1400"/>
              <a:pPr eaLnBrk="1" hangingPunct="1"/>
              <a:t>2016年11月18日星期五</a:t>
            </a:fld>
            <a:endParaRPr kumimoji="0" lang="en-US" altLang="zh-CN" sz="1400"/>
          </a:p>
        </p:txBody>
      </p:sp>
      <p:sp>
        <p:nvSpPr>
          <p:cNvPr id="9011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011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81603" name="Rectangle 3"/>
          <p:cNvSpPr>
            <a:spLocks noGrp="1" noChangeArrowheads="1"/>
          </p:cNvSpPr>
          <p:nvPr>
            <p:ph type="body" idx="1"/>
          </p:nvPr>
        </p:nvSpPr>
        <p:spPr>
          <a:xfrm>
            <a:off x="152400" y="838200"/>
            <a:ext cx="8458200" cy="5735638"/>
          </a:xfrm>
        </p:spPr>
        <p:txBody>
          <a:bodyPr/>
          <a:lstStyle/>
          <a:p>
            <a:pPr algn="just" eaLnBrk="1" hangingPunct="1">
              <a:buFontTx/>
              <a:buNone/>
            </a:pPr>
            <a:r>
              <a:rPr lang="en-US" altLang="zh-CN" b="1" smtClean="0">
                <a:latin typeface="Times New Roman" pitchFamily="18" charset="0"/>
              </a:rPr>
              <a:t>            ② </a:t>
            </a:r>
            <a:r>
              <a:rPr lang="zh-CN" altLang="en-US" b="1" smtClean="0">
                <a:latin typeface="Times New Roman" pitchFamily="18" charset="0"/>
              </a:rPr>
              <a:t>应与数据通路结构相适应。</a:t>
            </a:r>
          </a:p>
          <a:p>
            <a:pPr algn="just" eaLnBrk="1" hangingPunct="1">
              <a:lnSpc>
                <a:spcPct val="90000"/>
              </a:lnSpc>
              <a:buFontTx/>
              <a:buNone/>
            </a:pPr>
            <a:r>
              <a:rPr lang="zh-CN" altLang="en-US" b="1" smtClean="0">
                <a:latin typeface="Times New Roman" pitchFamily="18" charset="0"/>
              </a:rPr>
              <a:t>            ③ 每个小段中包含的信息位不能太多，否则将增加译码线路的复杂性和译码时间。</a:t>
            </a:r>
          </a:p>
          <a:p>
            <a:pPr algn="just" eaLnBrk="1" hangingPunct="1">
              <a:buFontTx/>
              <a:buNone/>
            </a:pPr>
            <a:r>
              <a:rPr lang="zh-CN" altLang="en-US" b="1" smtClean="0">
                <a:latin typeface="Times New Roman" pitchFamily="18" charset="0"/>
              </a:rPr>
              <a:t>            ④ 一般</a:t>
            </a:r>
            <a:r>
              <a:rPr lang="zh-CN" altLang="en-US" b="1" smtClean="0">
                <a:solidFill>
                  <a:srgbClr val="FF0000"/>
                </a:solidFill>
                <a:latin typeface="Times New Roman" pitchFamily="18" charset="0"/>
              </a:rPr>
              <a:t>每个小段还要留出一个状态，表示本字段不发出任何微命令</a:t>
            </a:r>
            <a:r>
              <a:rPr lang="zh-CN" altLang="en-US" b="1" smtClean="0">
                <a:latin typeface="Times New Roman" pitchFamily="18" charset="0"/>
              </a:rPr>
              <a:t>。因此当某字段的长度为三位时，最多只能表示</a:t>
            </a:r>
            <a:r>
              <a:rPr lang="zh-CN" altLang="en-US" b="1" smtClean="0">
                <a:solidFill>
                  <a:srgbClr val="EA0021"/>
                </a:solidFill>
                <a:latin typeface="Times New Roman" pitchFamily="18" charset="0"/>
              </a:rPr>
              <a:t>七</a:t>
            </a:r>
            <a:r>
              <a:rPr lang="zh-CN" altLang="en-US" b="1" smtClean="0">
                <a:latin typeface="Times New Roman" pitchFamily="18" charset="0"/>
              </a:rPr>
              <a:t>个互斥的微命令，通常用</a:t>
            </a:r>
            <a:r>
              <a:rPr lang="en-US" altLang="zh-CN" b="1" smtClean="0">
                <a:latin typeface="Times New Roman" pitchFamily="18" charset="0"/>
              </a:rPr>
              <a:t>000</a:t>
            </a:r>
            <a:r>
              <a:rPr lang="zh-CN" altLang="en-US" b="1" smtClean="0">
                <a:latin typeface="Times New Roman" pitchFamily="18" charset="0"/>
              </a:rPr>
              <a:t>表示不操作。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FA2D0D9-60F6-4AD1-8E6E-81FE1776395C}" type="datetime3">
              <a:rPr kumimoji="0" lang="zh-CN" altLang="en-US" sz="1400"/>
              <a:pPr eaLnBrk="1" hangingPunct="1"/>
              <a:t>2016年11月18日星期五</a:t>
            </a:fld>
            <a:endParaRPr kumimoji="0" lang="en-US" altLang="zh-CN" sz="1400"/>
          </a:p>
        </p:txBody>
      </p:sp>
      <p:sp>
        <p:nvSpPr>
          <p:cNvPr id="9113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114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42691" name="Rectangle 3"/>
          <p:cNvSpPr>
            <a:spLocks noGrp="1" noChangeArrowheads="1"/>
          </p:cNvSpPr>
          <p:nvPr>
            <p:ph type="body" idx="1"/>
          </p:nvPr>
        </p:nvSpPr>
        <p:spPr>
          <a:xfrm>
            <a:off x="231775" y="914400"/>
            <a:ext cx="8302625" cy="47244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例如，运算器的输出控制信号有直传、左移、右移、半字交换等四个，这四个微命令是互斥的，它们可以安排在同一字段编码。同样，存储器的读和写命令也是一对互斥的微命令。还有象</a:t>
            </a:r>
            <a:r>
              <a:rPr lang="en-US" altLang="zh-CN" b="1" smtClean="0">
                <a:latin typeface="Times New Roman" pitchFamily="18" charset="0"/>
              </a:rPr>
              <a:t>A→C</a:t>
            </a:r>
            <a:r>
              <a:rPr lang="zh-CN" altLang="en-US" b="1" smtClean="0">
                <a:latin typeface="Times New Roman" pitchFamily="18" charset="0"/>
              </a:rPr>
              <a:t>、</a:t>
            </a:r>
            <a:r>
              <a:rPr lang="en-US" altLang="zh-CN" b="1" smtClean="0">
                <a:latin typeface="Times New Roman" pitchFamily="18" charset="0"/>
              </a:rPr>
              <a:t>B→C</a:t>
            </a:r>
            <a:r>
              <a:rPr lang="zh-CN" altLang="en-US" b="1" smtClean="0">
                <a:latin typeface="Times New Roman" pitchFamily="18" charset="0"/>
              </a:rPr>
              <a:t>（</a:t>
            </a:r>
            <a:r>
              <a:rPr lang="en-US" altLang="zh-CN" b="1" smtClean="0">
                <a:latin typeface="Times New Roman" pitchFamily="18" charset="0"/>
              </a:rPr>
              <a:t>A</a:t>
            </a:r>
            <a:r>
              <a:rPr lang="zh-CN" altLang="en-US" b="1" smtClean="0">
                <a:latin typeface="Times New Roman" pitchFamily="18" charset="0"/>
              </a:rPr>
              <a:t>、</a:t>
            </a:r>
            <a:r>
              <a:rPr lang="en-US" altLang="zh-CN" b="1" smtClean="0">
                <a:latin typeface="Times New Roman" pitchFamily="18" charset="0"/>
              </a:rPr>
              <a:t>B</a:t>
            </a:r>
            <a:r>
              <a:rPr lang="zh-CN" altLang="en-US" b="1" smtClean="0">
                <a:latin typeface="Times New Roman" pitchFamily="18" charset="0"/>
              </a:rPr>
              <a:t>、</a:t>
            </a:r>
            <a:r>
              <a:rPr lang="en-US" altLang="zh-CN" b="1" smtClean="0">
                <a:latin typeface="Times New Roman" pitchFamily="18" charset="0"/>
              </a:rPr>
              <a:t>C</a:t>
            </a:r>
            <a:r>
              <a:rPr lang="zh-CN" altLang="en-US" b="1" smtClean="0">
                <a:latin typeface="Times New Roman" pitchFamily="18" charset="0"/>
              </a:rPr>
              <a:t>都是寄存器）这样的一类微命令也是互斥的微命令，它们不允许在同一时刻出现。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776E53A7-C0C9-4550-BFCA-A64875145AB0}" type="datetime3">
              <a:rPr kumimoji="0" lang="zh-CN" altLang="en-US" sz="1400"/>
              <a:pPr eaLnBrk="1" hangingPunct="1"/>
              <a:t>2016年11月18日星期五</a:t>
            </a:fld>
            <a:endParaRPr kumimoji="0" lang="en-US" altLang="zh-CN" sz="1400"/>
          </a:p>
        </p:txBody>
      </p:sp>
      <p:sp>
        <p:nvSpPr>
          <p:cNvPr id="1126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1268" name="Rectangle 2"/>
          <p:cNvSpPr>
            <a:spLocks noGrp="1" noChangeArrowheads="1"/>
          </p:cNvSpPr>
          <p:nvPr>
            <p:ph type="title"/>
          </p:nvPr>
        </p:nvSpPr>
        <p:spPr/>
        <p:txBody>
          <a:bodyPr/>
          <a:lstStyle/>
          <a:p>
            <a:pPr eaLnBrk="1" hangingPunct="1"/>
            <a:r>
              <a:rPr lang="en-US" altLang="zh-CN" sz="2400" smtClean="0">
                <a:latin typeface="Times New Roman" pitchFamily="18" charset="0"/>
              </a:rPr>
              <a:t>6.1 </a:t>
            </a:r>
            <a:r>
              <a:rPr lang="zh-CN" altLang="en-US" sz="2400" smtClean="0">
                <a:latin typeface="Times New Roman" pitchFamily="18" charset="0"/>
              </a:rPr>
              <a:t>中央处理器的功能和组成</a:t>
            </a:r>
            <a:endParaRPr lang="zh-CN" altLang="en-US" sz="3600" smtClean="0">
              <a:latin typeface="宋体" pitchFamily="2" charset="-122"/>
            </a:endParaRPr>
          </a:p>
        </p:txBody>
      </p:sp>
      <p:sp>
        <p:nvSpPr>
          <p:cNvPr id="249859" name="Rectangle 3"/>
          <p:cNvSpPr>
            <a:spLocks noGrp="1" noChangeArrowheads="1"/>
          </p:cNvSpPr>
          <p:nvPr>
            <p:ph type="body" idx="1"/>
          </p:nvPr>
        </p:nvSpPr>
        <p:spPr>
          <a:xfrm>
            <a:off x="381000" y="838200"/>
            <a:ext cx="8172450" cy="6019800"/>
          </a:xfrm>
        </p:spPr>
        <p:txBody>
          <a:bodyPr/>
          <a:lstStyle/>
          <a:p>
            <a:pPr algn="just" eaLnBrk="1" hangingPunct="1">
              <a:lnSpc>
                <a:spcPct val="90000"/>
              </a:lnSpc>
              <a:buFontTx/>
              <a:buNone/>
            </a:pPr>
            <a:r>
              <a:rPr lang="en-US" altLang="zh-CN" b="1" smtClean="0">
                <a:latin typeface="Times New Roman" pitchFamily="18" charset="0"/>
              </a:rPr>
              <a:t>⑵</a:t>
            </a:r>
            <a:r>
              <a:rPr lang="en-US" altLang="zh-CN" b="1" smtClean="0">
                <a:latin typeface="Times New Roman" pitchFamily="18" charset="0"/>
                <a:cs typeface="Times New Roman" pitchFamily="18" charset="0"/>
              </a:rPr>
              <a:t> </a:t>
            </a:r>
            <a:r>
              <a:rPr lang="zh-CN" altLang="en-US" b="1" smtClean="0">
                <a:latin typeface="Times New Roman" pitchFamily="18" charset="0"/>
              </a:rPr>
              <a:t>指令寄存器</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rPr>
              <a:t>指令寄存器用来存放从存储器中取出的指令</a:t>
            </a:r>
            <a:r>
              <a:rPr lang="zh-CN" altLang="en-US" b="1" smtClean="0">
                <a:latin typeface="Times New Roman" pitchFamily="18" charset="0"/>
              </a:rPr>
              <a:t>。当指令从主存取出暂存于指令寄存器之后，</a:t>
            </a:r>
            <a:r>
              <a:rPr lang="zh-CN" altLang="en-US" b="1" smtClean="0">
                <a:solidFill>
                  <a:srgbClr val="003BA4"/>
                </a:solidFill>
                <a:latin typeface="Times New Roman" pitchFamily="18" charset="0"/>
              </a:rPr>
              <a:t>在执行指令的过程中，指令寄存器的内容不允许发生变化</a:t>
            </a:r>
            <a:r>
              <a:rPr lang="zh-CN" altLang="en-US" b="1" smtClean="0">
                <a:latin typeface="Times New Roman" pitchFamily="18" charset="0"/>
              </a:rPr>
              <a:t>，以保证实现指令的全部功能。</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rPr>
              <a:t>⑶</a:t>
            </a:r>
            <a:r>
              <a:rPr lang="zh-CN" altLang="en-US" b="1" smtClean="0">
                <a:latin typeface="Times New Roman" pitchFamily="18" charset="0"/>
                <a:cs typeface="Times New Roman" pitchFamily="18" charset="0"/>
              </a:rPr>
              <a:t> </a:t>
            </a:r>
            <a:r>
              <a:rPr lang="zh-CN" altLang="en-US" b="1" smtClean="0">
                <a:latin typeface="Times New Roman" pitchFamily="18" charset="0"/>
              </a:rPr>
              <a:t>存储器数据寄存器</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rPr>
              <a:t>存储器数据寄存器用来暂时存放由主存储器读出的一条指令或一个数据字；反之，当向主存存入一条指令或一个数据字时，也暂时将它们存放在存储器数据寄存器中</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3E681773-23A3-4429-A88D-02E8EBF6B930}" type="datetime3">
              <a:rPr kumimoji="0" lang="zh-CN" altLang="en-US" sz="1400"/>
              <a:pPr eaLnBrk="1" hangingPunct="1"/>
              <a:t>2016年11月18日星期五</a:t>
            </a:fld>
            <a:endParaRPr kumimoji="0" lang="en-US" altLang="zh-CN" sz="1400"/>
          </a:p>
        </p:txBody>
      </p:sp>
      <p:sp>
        <p:nvSpPr>
          <p:cNvPr id="9216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2164"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4019" name="Rectangle 3"/>
          <p:cNvSpPr>
            <a:spLocks noGrp="1" noChangeArrowheads="1"/>
          </p:cNvSpPr>
          <p:nvPr>
            <p:ph type="body" idx="1"/>
          </p:nvPr>
        </p:nvSpPr>
        <p:spPr>
          <a:xfrm>
            <a:off x="231775" y="838200"/>
            <a:ext cx="8302625" cy="52578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假设某计算机共有</a:t>
            </a:r>
            <a:r>
              <a:rPr lang="en-US" altLang="zh-CN" b="1" smtClean="0">
                <a:latin typeface="Times New Roman" pitchFamily="18" charset="0"/>
              </a:rPr>
              <a:t>256</a:t>
            </a:r>
            <a:r>
              <a:rPr lang="zh-CN" altLang="en-US" b="1" smtClean="0">
                <a:latin typeface="Times New Roman" pitchFamily="18" charset="0"/>
              </a:rPr>
              <a:t>个微命令，如果采用直接控制法，微指令的操作控制字段就要有</a:t>
            </a:r>
            <a:r>
              <a:rPr lang="en-US" altLang="zh-CN" b="1" smtClean="0">
                <a:latin typeface="Times New Roman" pitchFamily="18" charset="0"/>
              </a:rPr>
              <a:t>256</a:t>
            </a:r>
            <a:r>
              <a:rPr lang="zh-CN" altLang="en-US" b="1" smtClean="0">
                <a:latin typeface="Times New Roman" pitchFamily="18" charset="0"/>
              </a:rPr>
              <a:t>位；而如果采用最短编码法，操作控制字段只需要</a:t>
            </a:r>
            <a:r>
              <a:rPr lang="en-US" altLang="zh-CN" b="1" smtClean="0">
                <a:latin typeface="Times New Roman" pitchFamily="18" charset="0"/>
              </a:rPr>
              <a:t>8</a:t>
            </a:r>
            <a:r>
              <a:rPr lang="zh-CN" altLang="en-US" b="1" smtClean="0">
                <a:latin typeface="Times New Roman" pitchFamily="18" charset="0"/>
              </a:rPr>
              <a:t>位就可以了；如果采用字段直接编码法，若</a:t>
            </a:r>
            <a:r>
              <a:rPr lang="en-US" altLang="zh-CN" b="1" smtClean="0">
                <a:latin typeface="Times New Roman" pitchFamily="18" charset="0"/>
              </a:rPr>
              <a:t>4</a:t>
            </a:r>
            <a:r>
              <a:rPr lang="zh-CN" altLang="en-US" b="1" smtClean="0">
                <a:latin typeface="Times New Roman" pitchFamily="18" charset="0"/>
              </a:rPr>
              <a:t>位为一个段，共需</a:t>
            </a:r>
            <a:r>
              <a:rPr lang="en-US" altLang="zh-CN" b="1" smtClean="0">
                <a:latin typeface="Times New Roman" pitchFamily="18" charset="0"/>
              </a:rPr>
              <a:t>18</a:t>
            </a:r>
            <a:r>
              <a:rPr lang="zh-CN" altLang="en-US" b="1" smtClean="0">
                <a:latin typeface="Times New Roman" pitchFamily="18" charset="0"/>
              </a:rPr>
              <a:t>段，操作控制字段只需</a:t>
            </a:r>
            <a:r>
              <a:rPr lang="en-US" altLang="zh-CN" b="1" smtClean="0">
                <a:latin typeface="Times New Roman" pitchFamily="18" charset="0"/>
              </a:rPr>
              <a:t>72</a:t>
            </a:r>
            <a:r>
              <a:rPr lang="zh-CN" altLang="en-US" b="1" smtClean="0">
                <a:latin typeface="Times New Roman" pitchFamily="18" charset="0"/>
              </a:rPr>
              <a:t>位，而且在同一时刻可以并行发出</a:t>
            </a:r>
            <a:r>
              <a:rPr lang="en-US" altLang="zh-CN" b="1" smtClean="0">
                <a:latin typeface="Times New Roman" pitchFamily="18" charset="0"/>
              </a:rPr>
              <a:t>18</a:t>
            </a:r>
            <a:r>
              <a:rPr lang="zh-CN" altLang="en-US" b="1" smtClean="0">
                <a:latin typeface="Times New Roman" pitchFamily="18" charset="0"/>
              </a:rPr>
              <a:t>个不同的微命令。</a:t>
            </a:r>
          </a:p>
          <a:p>
            <a:pPr algn="just" eaLnBrk="1" hangingPunct="1">
              <a:buFontTx/>
              <a:buNone/>
            </a:pPr>
            <a:r>
              <a:rPr lang="zh-CN" altLang="en-US" b="1" smtClean="0">
                <a:solidFill>
                  <a:srgbClr val="EA0021"/>
                </a:solidFill>
                <a:latin typeface="Times New Roman" pitchFamily="18" charset="0"/>
              </a:rPr>
              <a:t>思考：若不考虑互斥性，直接法最多并行发出多少微命令？最短编码法呢？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F85E63C7-D96B-4245-B871-02EF842D878B}" type="datetime3">
              <a:rPr kumimoji="0" lang="zh-CN" altLang="en-US" sz="1400"/>
              <a:pPr eaLnBrk="1" hangingPunct="1"/>
              <a:t>2016年11月18日星期五</a:t>
            </a:fld>
            <a:endParaRPr kumimoji="0" lang="en-US" altLang="zh-CN" sz="1400"/>
          </a:p>
        </p:txBody>
      </p:sp>
      <p:sp>
        <p:nvSpPr>
          <p:cNvPr id="9318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3188" name="Rectangle 2"/>
          <p:cNvSpPr>
            <a:spLocks noGrp="1" noChangeArrowheads="1"/>
          </p:cNvSpPr>
          <p:nvPr>
            <p:ph type="title"/>
          </p:nvPr>
        </p:nvSpPr>
        <p:spPr/>
        <p:txBody>
          <a:bodyPr/>
          <a:lstStyle/>
          <a:p>
            <a:pPr eaLnBrk="1" hangingPunct="1">
              <a:lnSpc>
                <a:spcPct val="12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5043" name="Rectangle 3"/>
          <p:cNvSpPr>
            <a:spLocks noGrp="1" noChangeArrowheads="1"/>
          </p:cNvSpPr>
          <p:nvPr>
            <p:ph type="body" idx="1"/>
          </p:nvPr>
        </p:nvSpPr>
        <p:spPr>
          <a:xfrm>
            <a:off x="288925" y="703263"/>
            <a:ext cx="8245475" cy="5334000"/>
          </a:xfrm>
        </p:spPr>
        <p:txBody>
          <a:bodyPr/>
          <a:lstStyle/>
          <a:p>
            <a:pPr algn="just" eaLnBrk="1" hangingPunct="1">
              <a:lnSpc>
                <a:spcPct val="120000"/>
              </a:lnSpc>
              <a:buFontTx/>
              <a:buNone/>
            </a:pPr>
            <a:r>
              <a:rPr lang="en-US" altLang="zh-CN" b="1" smtClean="0">
                <a:solidFill>
                  <a:srgbClr val="990000"/>
                </a:solidFill>
                <a:latin typeface="Times New Roman" pitchFamily="18" charset="0"/>
              </a:rPr>
              <a:t>6.4.3 </a:t>
            </a:r>
            <a:r>
              <a:rPr lang="zh-CN" altLang="en-US" b="1" smtClean="0">
                <a:solidFill>
                  <a:srgbClr val="990000"/>
                </a:solidFill>
                <a:latin typeface="Times New Roman" pitchFamily="18" charset="0"/>
              </a:rPr>
              <a:t>微程序控制器的组成和工作过程</a:t>
            </a:r>
          </a:p>
          <a:p>
            <a:pPr algn="just" eaLnBrk="1" hangingPunct="1">
              <a:buFontTx/>
              <a:buNone/>
            </a:pPr>
            <a:r>
              <a:rPr lang="en-US" altLang="zh-CN" b="1" smtClean="0">
                <a:latin typeface="Times New Roman" pitchFamily="18" charset="0"/>
              </a:rPr>
              <a:t>1.</a:t>
            </a:r>
            <a:r>
              <a:rPr lang="zh-CN" altLang="en-US" b="1" smtClean="0">
                <a:latin typeface="Times New Roman" pitchFamily="18" charset="0"/>
              </a:rPr>
              <a:t>微程序控制器的基本组成</a:t>
            </a:r>
          </a:p>
          <a:p>
            <a:pPr algn="just" eaLnBrk="1" hangingPunct="1">
              <a:buFontTx/>
              <a:buNone/>
            </a:pPr>
            <a:r>
              <a:rPr lang="zh-CN" altLang="en-US" b="1" smtClean="0">
                <a:latin typeface="Times New Roman" pitchFamily="18" charset="0"/>
              </a:rPr>
              <a:t>            微程序控制器比组合逻辑控制器多出以下几个部件：</a:t>
            </a:r>
          </a:p>
          <a:p>
            <a:pPr algn="just" eaLnBrk="1" hangingPunct="1">
              <a:lnSpc>
                <a:spcPct val="70000"/>
              </a:lnSpc>
              <a:buFontTx/>
              <a:buNone/>
            </a:pPr>
            <a:r>
              <a:rPr lang="zh-CN" altLang="en-US" b="1" smtClean="0">
                <a:latin typeface="Times New Roman" pitchFamily="18" charset="0"/>
              </a:rPr>
              <a:t>    ⑴控制存储器（</a:t>
            </a:r>
            <a:r>
              <a:rPr lang="en-US" altLang="zh-CN" b="1" smtClean="0">
                <a:solidFill>
                  <a:srgbClr val="FF3300"/>
                </a:solidFill>
                <a:latin typeface="Times New Roman" pitchFamily="18" charset="0"/>
              </a:rPr>
              <a:t>CM</a:t>
            </a:r>
            <a:r>
              <a:rPr lang="zh-CN" altLang="en-US" b="1" smtClean="0">
                <a:latin typeface="Times New Roman" pitchFamily="18" charset="0"/>
              </a:rPr>
              <a:t>）</a:t>
            </a:r>
          </a:p>
          <a:p>
            <a:pPr algn="just" eaLnBrk="1" hangingPunct="1">
              <a:lnSpc>
                <a:spcPct val="80000"/>
              </a:lnSpc>
              <a:buFontTx/>
              <a:buNone/>
            </a:pPr>
            <a:r>
              <a:rPr lang="zh-CN" altLang="en-US" b="1" smtClean="0">
                <a:latin typeface="Times New Roman" pitchFamily="18" charset="0"/>
              </a:rPr>
              <a:t>            这是微程序控制器的核心部件，用来存放微程序（多条微指令）。</a:t>
            </a:r>
          </a:p>
          <a:p>
            <a:pPr algn="just" eaLnBrk="1" hangingPunct="1">
              <a:buFontTx/>
              <a:buNone/>
            </a:pPr>
            <a:r>
              <a:rPr lang="zh-CN" altLang="en-US" b="1" smtClean="0">
                <a:latin typeface="Times New Roman" pitchFamily="18" charset="0"/>
              </a:rPr>
              <a:t>    ⑵微指令寄存器（</a:t>
            </a:r>
            <a:r>
              <a:rPr lang="zh-CN" altLang="en-US" b="1" smtClean="0">
                <a:solidFill>
                  <a:srgbClr val="FF3300"/>
                </a:solidFill>
                <a:latin typeface="Times New Roman" pitchFamily="18" charset="0"/>
                <a:sym typeface="Symbol" pitchFamily="18" charset="2"/>
              </a:rPr>
              <a:t></a:t>
            </a:r>
            <a:r>
              <a:rPr lang="en-US" altLang="zh-CN" b="1" smtClean="0">
                <a:solidFill>
                  <a:srgbClr val="FF3300"/>
                </a:solidFill>
                <a:latin typeface="Times New Roman" pitchFamily="18" charset="0"/>
              </a:rPr>
              <a:t>IR </a:t>
            </a:r>
            <a:r>
              <a:rPr lang="zh-CN" altLang="en-US" b="1" smtClean="0">
                <a:latin typeface="Times New Roman" pitchFamily="18" charset="0"/>
              </a:rPr>
              <a:t>）</a:t>
            </a:r>
          </a:p>
          <a:p>
            <a:pPr algn="just" eaLnBrk="1" hangingPunct="1">
              <a:lnSpc>
                <a:spcPct val="80000"/>
              </a:lnSpc>
              <a:buFontTx/>
              <a:buNone/>
            </a:pPr>
            <a:r>
              <a:rPr lang="zh-CN" altLang="en-US" b="1" smtClean="0">
                <a:latin typeface="Times New Roman" pitchFamily="18" charset="0"/>
              </a:rPr>
              <a:t>            用来存放从</a:t>
            </a:r>
            <a:r>
              <a:rPr lang="en-US" altLang="zh-CN" b="1" smtClean="0">
                <a:latin typeface="Times New Roman" pitchFamily="18" charset="0"/>
              </a:rPr>
              <a:t>CM</a:t>
            </a:r>
            <a:r>
              <a:rPr lang="zh-CN" altLang="en-US" b="1" smtClean="0">
                <a:latin typeface="Times New Roman" pitchFamily="18" charset="0"/>
              </a:rPr>
              <a:t>取出的正在执行的微指令。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C148F004-8F81-4ED1-9D3F-E558535067D6}" type="datetime3">
              <a:rPr kumimoji="0" lang="zh-CN" altLang="en-US" sz="1400"/>
              <a:pPr eaLnBrk="1" hangingPunct="1"/>
              <a:t>2016年11月18日星期五</a:t>
            </a:fld>
            <a:endParaRPr kumimoji="0" lang="en-US" altLang="zh-CN" sz="1400"/>
          </a:p>
        </p:txBody>
      </p:sp>
      <p:sp>
        <p:nvSpPr>
          <p:cNvPr id="9421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4212" name="Rectangle 2"/>
          <p:cNvSpPr>
            <a:spLocks noGrp="1" noChangeArrowheads="1"/>
          </p:cNvSpPr>
          <p:nvPr>
            <p:ph type="title"/>
          </p:nvPr>
        </p:nvSpPr>
        <p:spPr/>
        <p:txBody>
          <a:bodyPr/>
          <a:lstStyle/>
          <a:p>
            <a:pPr algn="just" eaLnBrk="1" hangingPunct="1">
              <a:lnSpc>
                <a:spcPct val="6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z="3600" smtClean="0">
              <a:latin typeface="Times New Roman" pitchFamily="18" charset="0"/>
            </a:endParaRPr>
          </a:p>
        </p:txBody>
      </p:sp>
      <p:sp>
        <p:nvSpPr>
          <p:cNvPr id="216067" name="Rectangle 3"/>
          <p:cNvSpPr>
            <a:spLocks noGrp="1" noChangeArrowheads="1"/>
          </p:cNvSpPr>
          <p:nvPr>
            <p:ph type="body" idx="1"/>
          </p:nvPr>
        </p:nvSpPr>
        <p:spPr>
          <a:xfrm>
            <a:off x="250825" y="817563"/>
            <a:ext cx="8362950" cy="5372100"/>
          </a:xfrm>
        </p:spPr>
        <p:txBody>
          <a:bodyPr/>
          <a:lstStyle/>
          <a:p>
            <a:pPr algn="just" eaLnBrk="1" hangingPunct="1">
              <a:lnSpc>
                <a:spcPct val="120000"/>
              </a:lnSpc>
              <a:buFontTx/>
              <a:buNone/>
            </a:pPr>
            <a:r>
              <a:rPr lang="en-US" altLang="zh-CN" b="1" smtClean="0">
                <a:latin typeface="Times New Roman" pitchFamily="18" charset="0"/>
              </a:rPr>
              <a:t>    ⑶</a:t>
            </a:r>
            <a:r>
              <a:rPr lang="zh-CN" altLang="en-US" b="1" smtClean="0">
                <a:latin typeface="Times New Roman" pitchFamily="18" charset="0"/>
              </a:rPr>
              <a:t>微地址形成部件</a:t>
            </a:r>
          </a:p>
          <a:p>
            <a:pPr algn="just" eaLnBrk="1" hangingPunct="1">
              <a:lnSpc>
                <a:spcPct val="80000"/>
              </a:lnSpc>
              <a:buFontTx/>
              <a:buNone/>
            </a:pPr>
            <a:r>
              <a:rPr lang="zh-CN" altLang="en-US" b="1" smtClean="0">
                <a:latin typeface="Times New Roman" pitchFamily="18" charset="0"/>
              </a:rPr>
              <a:t>             用来产生初始微地址和后继微地址。</a:t>
            </a:r>
          </a:p>
          <a:p>
            <a:pPr algn="just" eaLnBrk="1" hangingPunct="1">
              <a:buFontTx/>
              <a:buNone/>
            </a:pPr>
            <a:r>
              <a:rPr lang="zh-CN" altLang="en-US" b="1" smtClean="0">
                <a:latin typeface="Times New Roman" pitchFamily="18" charset="0"/>
              </a:rPr>
              <a:t>    ⑷微地址寄存器（ </a:t>
            </a:r>
            <a:r>
              <a:rPr lang="zh-CN" altLang="en-US" b="1" smtClean="0">
                <a:solidFill>
                  <a:srgbClr val="FF3300"/>
                </a:solidFill>
                <a:latin typeface="Times New Roman" pitchFamily="18" charset="0"/>
                <a:sym typeface="Symbol" pitchFamily="18" charset="2"/>
              </a:rPr>
              <a:t></a:t>
            </a:r>
            <a:r>
              <a:rPr lang="en-US" altLang="zh-CN" b="1" smtClean="0">
                <a:solidFill>
                  <a:srgbClr val="FF3300"/>
                </a:solidFill>
                <a:latin typeface="Times New Roman" pitchFamily="18" charset="0"/>
              </a:rPr>
              <a:t>MAR</a:t>
            </a:r>
            <a:r>
              <a:rPr lang="en-US" altLang="zh-CN" b="1" smtClean="0">
                <a:latin typeface="Times New Roman" pitchFamily="18" charset="0"/>
              </a:rPr>
              <a:t> </a:t>
            </a:r>
            <a:r>
              <a:rPr lang="zh-CN" altLang="en-US" b="1" smtClean="0">
                <a:latin typeface="Times New Roman" pitchFamily="18" charset="0"/>
              </a:rPr>
              <a:t>）</a:t>
            </a:r>
          </a:p>
          <a:p>
            <a:pPr algn="just" eaLnBrk="1" hangingPunct="1">
              <a:buFontTx/>
              <a:buNone/>
            </a:pPr>
            <a:r>
              <a:rPr lang="zh-CN" altLang="en-US" b="1" smtClean="0">
                <a:latin typeface="Times New Roman" pitchFamily="18" charset="0"/>
              </a:rPr>
              <a:t>            它接受微地址形成部件送来的微地址，为在</a:t>
            </a:r>
            <a:r>
              <a:rPr lang="en-US" altLang="zh-CN" b="1" smtClean="0">
                <a:latin typeface="Times New Roman" pitchFamily="18" charset="0"/>
              </a:rPr>
              <a:t>CM</a:t>
            </a:r>
            <a:r>
              <a:rPr lang="zh-CN" altLang="en-US" b="1" smtClean="0">
                <a:latin typeface="Times New Roman" pitchFamily="18" charset="0"/>
              </a:rPr>
              <a:t>中读取微指令作准备。</a:t>
            </a:r>
          </a:p>
          <a:p>
            <a:pPr algn="just" eaLnBrk="1" hangingPunct="1">
              <a:lnSpc>
                <a:spcPct val="120000"/>
              </a:lnSpc>
              <a:buFontTx/>
              <a:buNone/>
            </a:pPr>
            <a:r>
              <a:rPr lang="en-US" altLang="zh-CN" b="1" smtClean="0">
                <a:latin typeface="Times New Roman" pitchFamily="18" charset="0"/>
              </a:rPr>
              <a:t>2.</a:t>
            </a:r>
            <a:r>
              <a:rPr lang="zh-CN" altLang="en-US" b="1" smtClean="0">
                <a:latin typeface="Times New Roman" pitchFamily="18" charset="0"/>
              </a:rPr>
              <a:t>微程序控制器的工作过程</a:t>
            </a:r>
          </a:p>
          <a:p>
            <a:pPr algn="just" eaLnBrk="1" hangingPunct="1">
              <a:lnSpc>
                <a:spcPct val="120000"/>
              </a:lnSpc>
              <a:buFontTx/>
              <a:buNone/>
            </a:pPr>
            <a:r>
              <a:rPr lang="zh-CN" altLang="en-US" b="1" smtClean="0">
                <a:latin typeface="Times New Roman" pitchFamily="18" charset="0"/>
              </a:rPr>
              <a:t>            微程序控制器的工作过程实际上就是在微程序控制器的控制下，计算机执行机器指令的过程。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6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6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6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D67914F5-7CFD-492A-B71C-9EEE99179730}" type="datetime3">
              <a:rPr kumimoji="0" lang="zh-CN" altLang="en-US" sz="1400"/>
              <a:pPr eaLnBrk="1" hangingPunct="1"/>
              <a:t>2016年11月18日星期五</a:t>
            </a:fld>
            <a:endParaRPr kumimoji="0" lang="en-US" altLang="zh-CN" sz="1400"/>
          </a:p>
        </p:txBody>
      </p:sp>
      <p:sp>
        <p:nvSpPr>
          <p:cNvPr id="9523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5236" name="Rectangle 2"/>
          <p:cNvSpPr>
            <a:spLocks noGrp="1" noChangeArrowheads="1"/>
          </p:cNvSpPr>
          <p:nvPr>
            <p:ph type="title"/>
          </p:nvPr>
        </p:nvSpPr>
        <p:spPr/>
        <p:txBody>
          <a:bodyPr/>
          <a:lstStyle/>
          <a:p>
            <a:pPr algn="just" eaLnBrk="1" hangingPunct="1">
              <a:lnSpc>
                <a:spcPct val="12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8115" name="Rectangle 3"/>
          <p:cNvSpPr>
            <a:spLocks noGrp="1" noChangeArrowheads="1"/>
          </p:cNvSpPr>
          <p:nvPr>
            <p:ph type="body" idx="1"/>
          </p:nvPr>
        </p:nvSpPr>
        <p:spPr>
          <a:xfrm>
            <a:off x="288925" y="855663"/>
            <a:ext cx="8093075" cy="5181600"/>
          </a:xfrm>
        </p:spPr>
        <p:txBody>
          <a:bodyPr/>
          <a:lstStyle/>
          <a:p>
            <a:pPr algn="just" eaLnBrk="1" hangingPunct="1">
              <a:lnSpc>
                <a:spcPct val="90000"/>
              </a:lnSpc>
              <a:buFontTx/>
              <a:buNone/>
            </a:pPr>
            <a:r>
              <a:rPr lang="en-US" altLang="zh-CN" b="1" smtClean="0">
                <a:latin typeface="Times New Roman" pitchFamily="18" charset="0"/>
              </a:rPr>
              <a:t>             ⑴ </a:t>
            </a:r>
            <a:r>
              <a:rPr lang="zh-CN" altLang="en-US" b="1" smtClean="0">
                <a:latin typeface="Times New Roman" pitchFamily="18" charset="0"/>
              </a:rPr>
              <a:t>执行取指令公操作。取指令的公共操作通常由一段取指微程序来完成，这个取指微程序也可能仅由一条微指令组成。具体的执行是：在机器开始运行时，自动将取指微程序的入口微地址送</a:t>
            </a:r>
            <a:r>
              <a:rPr lang="zh-CN" altLang="en-US" b="1" smtClean="0">
                <a:latin typeface="Times New Roman" pitchFamily="18" charset="0"/>
                <a:sym typeface="Symbol" pitchFamily="18" charset="2"/>
              </a:rPr>
              <a:t></a:t>
            </a:r>
            <a:r>
              <a:rPr lang="en-US" altLang="zh-CN" b="1" smtClean="0">
                <a:latin typeface="Times New Roman" pitchFamily="18" charset="0"/>
              </a:rPr>
              <a:t>MAR</a:t>
            </a:r>
            <a:r>
              <a:rPr lang="zh-CN" altLang="en-US" b="1" smtClean="0">
                <a:latin typeface="Times New Roman" pitchFamily="18" charset="0"/>
              </a:rPr>
              <a:t>，并从</a:t>
            </a:r>
            <a:r>
              <a:rPr lang="en-US" altLang="zh-CN" b="1" smtClean="0">
                <a:latin typeface="Times New Roman" pitchFamily="18" charset="0"/>
              </a:rPr>
              <a:t>CM</a:t>
            </a:r>
            <a:r>
              <a:rPr lang="zh-CN" altLang="en-US" b="1" smtClean="0">
                <a:latin typeface="Times New Roman" pitchFamily="18" charset="0"/>
              </a:rPr>
              <a:t>中读出相应的微指令送入</a:t>
            </a:r>
            <a:r>
              <a:rPr lang="zh-CN" altLang="en-US" b="1" smtClean="0">
                <a:latin typeface="Times New Roman" pitchFamily="18" charset="0"/>
                <a:sym typeface="Symbol" pitchFamily="18" charset="2"/>
              </a:rPr>
              <a:t></a:t>
            </a:r>
            <a:r>
              <a:rPr lang="en-US" altLang="zh-CN" b="1" smtClean="0">
                <a:latin typeface="Times New Roman" pitchFamily="18" charset="0"/>
              </a:rPr>
              <a:t>IR</a:t>
            </a:r>
            <a:r>
              <a:rPr lang="zh-CN" altLang="en-US" b="1" smtClean="0">
                <a:latin typeface="Times New Roman" pitchFamily="18" charset="0"/>
              </a:rPr>
              <a:t>。微指令的操作控制字段产生有关的微命令，用来控制实现取机器指令的公共操作。取指微程序的入口地址一般为</a:t>
            </a:r>
            <a:r>
              <a:rPr lang="en-US" altLang="zh-CN" b="1" smtClean="0">
                <a:latin typeface="Times New Roman" pitchFamily="18" charset="0"/>
              </a:rPr>
              <a:t>CM</a:t>
            </a:r>
            <a:r>
              <a:rPr lang="zh-CN" altLang="en-US" b="1" smtClean="0">
                <a:latin typeface="Times New Roman" pitchFamily="18" charset="0"/>
              </a:rPr>
              <a:t>的</a:t>
            </a:r>
            <a:r>
              <a:rPr lang="en-US" altLang="zh-CN" b="1" smtClean="0">
                <a:latin typeface="Times New Roman" pitchFamily="18" charset="0"/>
              </a:rPr>
              <a:t>0</a:t>
            </a:r>
            <a:r>
              <a:rPr lang="zh-CN" altLang="en-US" b="1" smtClean="0">
                <a:latin typeface="Times New Roman" pitchFamily="18" charset="0"/>
              </a:rPr>
              <a:t>号单元，当取指微程序执行完后，从主存中取出的机器指令就已存入指令寄存器</a:t>
            </a:r>
            <a:r>
              <a:rPr lang="en-US" altLang="zh-CN" b="1" smtClean="0">
                <a:latin typeface="Times New Roman" pitchFamily="18" charset="0"/>
              </a:rPr>
              <a:t>IR</a:t>
            </a:r>
            <a:r>
              <a:rPr lang="zh-CN" altLang="en-US" b="1" smtClean="0">
                <a:latin typeface="Times New Roman" pitchFamily="18" charset="0"/>
              </a:rPr>
              <a:t>中了。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C3EF08A-1CBF-488F-AA39-A3A8EE765558}" type="datetime3">
              <a:rPr kumimoji="0" lang="zh-CN" altLang="en-US" sz="1400"/>
              <a:pPr eaLnBrk="1" hangingPunct="1"/>
              <a:t>2016年11月18日星期五</a:t>
            </a:fld>
            <a:endParaRPr kumimoji="0" lang="en-US" altLang="zh-CN" sz="1400"/>
          </a:p>
        </p:txBody>
      </p:sp>
      <p:sp>
        <p:nvSpPr>
          <p:cNvPr id="9625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6260" name="Rectangle 2"/>
          <p:cNvSpPr>
            <a:spLocks noGrp="1" noChangeArrowheads="1"/>
          </p:cNvSpPr>
          <p:nvPr>
            <p:ph type="title"/>
          </p:nvPr>
        </p:nvSpPr>
        <p:spPr/>
        <p:txBody>
          <a:bodyPr/>
          <a:lstStyle/>
          <a:p>
            <a:pPr algn="just" eaLnBrk="1" hangingPunct="1">
              <a:lnSpc>
                <a:spcPct val="12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19139" name="Rectangle 3"/>
          <p:cNvSpPr>
            <a:spLocks noGrp="1" noChangeArrowheads="1"/>
          </p:cNvSpPr>
          <p:nvPr>
            <p:ph type="body" idx="1"/>
          </p:nvPr>
        </p:nvSpPr>
        <p:spPr>
          <a:xfrm>
            <a:off x="250825" y="798513"/>
            <a:ext cx="8283575" cy="5278437"/>
          </a:xfrm>
        </p:spPr>
        <p:txBody>
          <a:bodyPr/>
          <a:lstStyle/>
          <a:p>
            <a:pPr algn="just" eaLnBrk="1" hangingPunct="1">
              <a:lnSpc>
                <a:spcPct val="90000"/>
              </a:lnSpc>
              <a:buFontTx/>
              <a:buNone/>
            </a:pPr>
            <a:r>
              <a:rPr lang="en-US" altLang="zh-CN" b="1" smtClean="0">
                <a:latin typeface="Times New Roman" pitchFamily="18" charset="0"/>
              </a:rPr>
              <a:t>             ⑵ </a:t>
            </a:r>
            <a:r>
              <a:rPr lang="zh-CN" altLang="en-US" b="1" smtClean="0">
                <a:latin typeface="Times New Roman" pitchFamily="18" charset="0"/>
              </a:rPr>
              <a:t>由机器指令的操作码字段通过微地址形成部件产生出该机器指令所对应的微程序的入口地址，并送入</a:t>
            </a:r>
            <a:r>
              <a:rPr lang="zh-CN" altLang="en-US" b="1" smtClean="0">
                <a:latin typeface="Times New Roman" pitchFamily="18" charset="0"/>
                <a:sym typeface="Symbol" pitchFamily="18" charset="2"/>
              </a:rPr>
              <a:t></a:t>
            </a:r>
            <a:r>
              <a:rPr lang="en-US" altLang="zh-CN" b="1" smtClean="0">
                <a:latin typeface="Times New Roman" pitchFamily="18" charset="0"/>
              </a:rPr>
              <a:t>MAR</a:t>
            </a:r>
            <a:r>
              <a:rPr lang="zh-CN" altLang="en-US" b="1" smtClean="0">
                <a:latin typeface="Times New Roman" pitchFamily="18" charset="0"/>
              </a:rPr>
              <a:t>。</a:t>
            </a:r>
          </a:p>
          <a:p>
            <a:pPr algn="just" eaLnBrk="1" hangingPunct="1">
              <a:lnSpc>
                <a:spcPct val="70000"/>
              </a:lnSpc>
              <a:buFontTx/>
              <a:buNone/>
            </a:pPr>
            <a:r>
              <a:rPr lang="zh-CN" altLang="en-US" b="1" smtClean="0">
                <a:latin typeface="Times New Roman" pitchFamily="18" charset="0"/>
              </a:rPr>
              <a:t>             ⑶ 从</a:t>
            </a:r>
            <a:r>
              <a:rPr lang="en-US" altLang="zh-CN" b="1" smtClean="0">
                <a:latin typeface="Times New Roman" pitchFamily="18" charset="0"/>
              </a:rPr>
              <a:t>CM</a:t>
            </a:r>
            <a:r>
              <a:rPr lang="zh-CN" altLang="en-US" b="1" smtClean="0">
                <a:latin typeface="Times New Roman" pitchFamily="18" charset="0"/>
              </a:rPr>
              <a:t>中逐条取出对应的微指令并执行之。</a:t>
            </a:r>
          </a:p>
          <a:p>
            <a:pPr algn="just" eaLnBrk="1" hangingPunct="1">
              <a:lnSpc>
                <a:spcPct val="90000"/>
              </a:lnSpc>
              <a:buFontTx/>
              <a:buNone/>
            </a:pPr>
            <a:r>
              <a:rPr lang="zh-CN" altLang="en-US" b="1" smtClean="0">
                <a:latin typeface="Times New Roman" pitchFamily="18" charset="0"/>
              </a:rPr>
              <a:t>             ⑷ 执行完对应于一条机器指令的一段微程序后又回到取指微程序的入口地址，继续第⑴步，以完成取下条机器指令的公共操作。</a:t>
            </a:r>
          </a:p>
          <a:p>
            <a:pPr algn="just" eaLnBrk="1" hangingPunct="1">
              <a:lnSpc>
                <a:spcPct val="90000"/>
              </a:lnSpc>
              <a:buFontTx/>
              <a:buNone/>
            </a:pPr>
            <a:r>
              <a:rPr lang="zh-CN" altLang="en-US" b="1" smtClean="0">
                <a:latin typeface="Times New Roman" pitchFamily="18" charset="0"/>
              </a:rPr>
              <a:t>            以上是一条机器指令的执行过程，如此周而复始，直到整个程序执行完毕为止。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9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9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186B3DF6-834D-47E8-B6A9-A7CC4E99E673}" type="datetime3">
              <a:rPr kumimoji="0" lang="zh-CN" altLang="en-US" sz="1400"/>
              <a:pPr eaLnBrk="1" hangingPunct="1"/>
              <a:t>2016年11月18日星期五</a:t>
            </a:fld>
            <a:endParaRPr kumimoji="0" lang="en-US" altLang="zh-CN" sz="1400"/>
          </a:p>
        </p:txBody>
      </p:sp>
      <p:sp>
        <p:nvSpPr>
          <p:cNvPr id="97283"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7284" name="Rectangle 2"/>
          <p:cNvSpPr>
            <a:spLocks noGrp="1" noChangeArrowheads="1"/>
          </p:cNvSpPr>
          <p:nvPr>
            <p:ph type="title"/>
          </p:nvPr>
        </p:nvSpPr>
        <p:spPr/>
        <p:txBody>
          <a:bodyPr/>
          <a:lstStyle/>
          <a:p>
            <a:pPr algn="just" eaLnBrk="1" hangingPunct="1">
              <a:lnSpc>
                <a:spcPct val="12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20163" name="Rectangle 3"/>
          <p:cNvSpPr>
            <a:spLocks noGrp="1" noChangeArrowheads="1"/>
          </p:cNvSpPr>
          <p:nvPr>
            <p:ph type="body" idx="1"/>
          </p:nvPr>
        </p:nvSpPr>
        <p:spPr>
          <a:xfrm>
            <a:off x="250825" y="836613"/>
            <a:ext cx="8359775" cy="5372100"/>
          </a:xfrm>
        </p:spPr>
        <p:txBody>
          <a:bodyPr/>
          <a:lstStyle/>
          <a:p>
            <a:pPr algn="just" eaLnBrk="1" hangingPunct="1">
              <a:lnSpc>
                <a:spcPct val="120000"/>
              </a:lnSpc>
              <a:buFontTx/>
              <a:buNone/>
            </a:pPr>
            <a:r>
              <a:rPr lang="en-US" altLang="zh-CN" b="1" smtClean="0">
                <a:solidFill>
                  <a:srgbClr val="990000"/>
                </a:solidFill>
                <a:latin typeface="Times New Roman" pitchFamily="18" charset="0"/>
              </a:rPr>
              <a:t>6.4.4 </a:t>
            </a:r>
            <a:r>
              <a:rPr lang="zh-CN" altLang="en-US" b="1" smtClean="0">
                <a:solidFill>
                  <a:srgbClr val="990000"/>
                </a:solidFill>
                <a:latin typeface="Times New Roman" pitchFamily="18" charset="0"/>
              </a:rPr>
              <a:t>微程序入口地址的形成</a:t>
            </a:r>
          </a:p>
          <a:p>
            <a:pPr algn="just" eaLnBrk="1" hangingPunct="1">
              <a:lnSpc>
                <a:spcPct val="90000"/>
              </a:lnSpc>
              <a:buFontTx/>
              <a:buNone/>
            </a:pPr>
            <a:r>
              <a:rPr lang="zh-CN" altLang="en-US" b="1" smtClean="0">
                <a:latin typeface="Times New Roman" pitchFamily="18" charset="0"/>
              </a:rPr>
              <a:t>             每条机器指令对应一段微程序，当公用的取指微程序从主存中取出机器指令之后，</a:t>
            </a:r>
            <a:r>
              <a:rPr lang="zh-CN" altLang="en-US" b="1" smtClean="0">
                <a:solidFill>
                  <a:srgbClr val="FF0000"/>
                </a:solidFill>
                <a:latin typeface="Times New Roman" pitchFamily="18" charset="0"/>
              </a:rPr>
              <a:t>由机器指令的操作码字段指出各段微程序的入口地址（初始微地址）</a:t>
            </a:r>
            <a:r>
              <a:rPr lang="zh-CN" altLang="en-US" b="1" smtClean="0">
                <a:latin typeface="Times New Roman" pitchFamily="18" charset="0"/>
              </a:rPr>
              <a:t>。这是一种多分支（或多路转移）的情况，由机器指令的操作码转换成初始微地址的方式主要有三种。</a:t>
            </a:r>
          </a:p>
          <a:p>
            <a:pPr algn="just" eaLnBrk="1" hangingPunct="1">
              <a:lnSpc>
                <a:spcPct val="120000"/>
              </a:lnSpc>
              <a:buFontTx/>
              <a:buNone/>
            </a:pPr>
            <a:r>
              <a:rPr lang="en-US" altLang="zh-CN" b="1" smtClean="0">
                <a:latin typeface="Times New Roman" pitchFamily="18" charset="0"/>
              </a:rPr>
              <a:t>1.</a:t>
            </a:r>
            <a:r>
              <a:rPr lang="zh-CN" altLang="en-US" b="1" smtClean="0">
                <a:latin typeface="Times New Roman" pitchFamily="18" charset="0"/>
              </a:rPr>
              <a:t>一级功能转换</a:t>
            </a:r>
          </a:p>
          <a:p>
            <a:pPr algn="just" eaLnBrk="1" hangingPunct="1">
              <a:lnSpc>
                <a:spcPct val="80000"/>
              </a:lnSpc>
              <a:buFontTx/>
              <a:buNone/>
            </a:pPr>
            <a:r>
              <a:rPr lang="zh-CN" altLang="en-US" b="1" smtClean="0">
                <a:latin typeface="Times New Roman" pitchFamily="18" charset="0"/>
              </a:rPr>
              <a:t>             如果机器指令操作码字段的位数和位置固定，可以直接使操作码与入口地址码的部分位相对应。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0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064AA5CF-CBE3-4E5D-8066-0033FD0CF751}" type="datetime3">
              <a:rPr kumimoji="0" lang="zh-CN" altLang="en-US" sz="1400"/>
              <a:pPr eaLnBrk="1" hangingPunct="1"/>
              <a:t>2016年11月18日星期五</a:t>
            </a:fld>
            <a:endParaRPr kumimoji="0" lang="en-US" altLang="zh-CN" sz="1400"/>
          </a:p>
        </p:txBody>
      </p:sp>
      <p:sp>
        <p:nvSpPr>
          <p:cNvPr id="98307"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8308" name="Rectangle 2"/>
          <p:cNvSpPr>
            <a:spLocks noGrp="1" noChangeArrowheads="1"/>
          </p:cNvSpPr>
          <p:nvPr>
            <p:ph type="title"/>
          </p:nvPr>
        </p:nvSpPr>
        <p:spPr/>
        <p:txBody>
          <a:bodyPr/>
          <a:lstStyle/>
          <a:p>
            <a:pPr algn="just" eaLnBrk="1" hangingPunct="1">
              <a:lnSpc>
                <a:spcPct val="120000"/>
              </a:lnSpc>
            </a:pPr>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22211" name="Rectangle 3"/>
          <p:cNvSpPr>
            <a:spLocks noGrp="1" noChangeArrowheads="1"/>
          </p:cNvSpPr>
          <p:nvPr>
            <p:ph type="body" idx="1"/>
          </p:nvPr>
        </p:nvSpPr>
        <p:spPr>
          <a:xfrm>
            <a:off x="269875" y="665163"/>
            <a:ext cx="8264525" cy="5583237"/>
          </a:xfrm>
        </p:spPr>
        <p:txBody>
          <a:bodyPr/>
          <a:lstStyle/>
          <a:p>
            <a:pPr algn="just" eaLnBrk="1" hangingPunct="1">
              <a:lnSpc>
                <a:spcPct val="120000"/>
              </a:lnSpc>
              <a:buFontTx/>
              <a:buNone/>
            </a:pPr>
            <a:r>
              <a:rPr lang="en-US" altLang="zh-CN" b="1" smtClean="0">
                <a:latin typeface="Times New Roman" pitchFamily="18" charset="0"/>
              </a:rPr>
              <a:t>2.</a:t>
            </a:r>
            <a:r>
              <a:rPr lang="zh-CN" altLang="en-US" b="1" smtClean="0">
                <a:latin typeface="Times New Roman" pitchFamily="18" charset="0"/>
              </a:rPr>
              <a:t>二级功能转换</a:t>
            </a:r>
          </a:p>
          <a:p>
            <a:pPr algn="just" eaLnBrk="1" hangingPunct="1">
              <a:lnSpc>
                <a:spcPct val="90000"/>
              </a:lnSpc>
              <a:buFontTx/>
              <a:buNone/>
            </a:pPr>
            <a:r>
              <a:rPr lang="zh-CN" altLang="en-US" b="1" smtClean="0">
                <a:latin typeface="Times New Roman" pitchFamily="18" charset="0"/>
              </a:rPr>
              <a:t>             当同类机器指令的操作码字段的位数和位置固定，而不同类机器指令的操作码的位数和位置不固定时，就不能再采用一级功能转换的方法。所谓二级功能转换是指第一次先按指令类型标志转移，以区分出指令属于哪一类，如：是单操作数指令，还是双操作数指令等。因为每一类机器指令中操作码字段的位数和位置是固定的，所以第二次即可按操作码区分出具体是哪条指令，以便找出相应微程序的入口微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9BB9AAF1-CDD6-47EC-B682-CD6216DAAA06}" type="datetime3">
              <a:rPr kumimoji="0" lang="zh-CN" altLang="en-US" sz="1400"/>
              <a:pPr eaLnBrk="1" hangingPunct="1"/>
              <a:t>2016年11月18日星期五</a:t>
            </a:fld>
            <a:endParaRPr kumimoji="0" lang="en-US" altLang="zh-CN" sz="1400"/>
          </a:p>
        </p:txBody>
      </p:sp>
      <p:sp>
        <p:nvSpPr>
          <p:cNvPr id="99331"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99332"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z="3600" smtClean="0">
              <a:latin typeface="Times New Roman" pitchFamily="18" charset="0"/>
            </a:endParaRPr>
          </a:p>
        </p:txBody>
      </p:sp>
      <p:sp>
        <p:nvSpPr>
          <p:cNvPr id="223235" name="Rectangle 3"/>
          <p:cNvSpPr>
            <a:spLocks noGrp="1" noChangeArrowheads="1"/>
          </p:cNvSpPr>
          <p:nvPr>
            <p:ph type="body" idx="1"/>
          </p:nvPr>
        </p:nvSpPr>
        <p:spPr>
          <a:xfrm>
            <a:off x="250825" y="798513"/>
            <a:ext cx="8283575" cy="6059487"/>
          </a:xfrm>
        </p:spPr>
        <p:txBody>
          <a:bodyPr/>
          <a:lstStyle/>
          <a:p>
            <a:pPr algn="just" eaLnBrk="1" hangingPunct="1">
              <a:lnSpc>
                <a:spcPct val="120000"/>
              </a:lnSpc>
              <a:buFontTx/>
              <a:buNone/>
            </a:pPr>
            <a:r>
              <a:rPr lang="en-US" altLang="zh-CN" b="1" smtClean="0">
                <a:latin typeface="Times New Roman" pitchFamily="18" charset="0"/>
              </a:rPr>
              <a:t>  3.</a:t>
            </a:r>
            <a:r>
              <a:rPr lang="zh-CN" altLang="en-US" b="1" smtClean="0">
                <a:latin typeface="Times New Roman" pitchFamily="18" charset="0"/>
              </a:rPr>
              <a:t>通过</a:t>
            </a:r>
            <a:r>
              <a:rPr lang="en-US" altLang="zh-CN" b="1" smtClean="0">
                <a:latin typeface="Times New Roman" pitchFamily="18" charset="0"/>
              </a:rPr>
              <a:t>PLA</a:t>
            </a:r>
            <a:r>
              <a:rPr lang="zh-CN" altLang="en-US" b="1" smtClean="0">
                <a:latin typeface="Times New Roman" pitchFamily="18" charset="0"/>
              </a:rPr>
              <a:t>电路实现功能转换</a:t>
            </a:r>
          </a:p>
          <a:p>
            <a:pPr algn="just" eaLnBrk="1" hangingPunct="1">
              <a:buFontTx/>
              <a:buNone/>
            </a:pPr>
            <a:r>
              <a:rPr lang="zh-CN" altLang="en-US" b="1" smtClean="0">
                <a:latin typeface="Times New Roman" pitchFamily="18" charset="0"/>
              </a:rPr>
              <a:t>            当机器指令的操作码位数和位置都不固定时，可以采用</a:t>
            </a:r>
            <a:r>
              <a:rPr lang="en-US" altLang="zh-CN" b="1" smtClean="0">
                <a:latin typeface="Times New Roman" pitchFamily="18" charset="0"/>
              </a:rPr>
              <a:t>PLA</a:t>
            </a:r>
            <a:r>
              <a:rPr lang="zh-CN" altLang="en-US" b="1" smtClean="0">
                <a:latin typeface="Times New Roman" pitchFamily="18" charset="0"/>
              </a:rPr>
              <a:t>电路将每条机器指令的操作码翻译成对应的微程序入口地址。这种方法对于变长度、变位置的操作码显得更有效，而且转换速度较快。</a:t>
            </a:r>
            <a:endParaRPr lang="zh-CN" altLang="en-US"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EA54A645-F932-4134-B2BA-9B478D3889A8}" type="datetime3">
              <a:rPr kumimoji="0" lang="zh-CN" altLang="en-US" sz="1400"/>
              <a:pPr eaLnBrk="1" hangingPunct="1"/>
              <a:t>2016年11月18日星期五</a:t>
            </a:fld>
            <a:endParaRPr kumimoji="0" lang="en-US" altLang="zh-CN" sz="1400"/>
          </a:p>
        </p:txBody>
      </p:sp>
      <p:sp>
        <p:nvSpPr>
          <p:cNvPr id="100355"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035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z="3600" smtClean="0">
              <a:latin typeface="Times New Roman" pitchFamily="18" charset="0"/>
            </a:endParaRPr>
          </a:p>
        </p:txBody>
      </p:sp>
      <p:sp>
        <p:nvSpPr>
          <p:cNvPr id="282627" name="Rectangle 3"/>
          <p:cNvSpPr>
            <a:spLocks noGrp="1" noChangeArrowheads="1"/>
          </p:cNvSpPr>
          <p:nvPr>
            <p:ph type="body" idx="1"/>
          </p:nvPr>
        </p:nvSpPr>
        <p:spPr>
          <a:xfrm>
            <a:off x="250825" y="798513"/>
            <a:ext cx="8283575" cy="6059487"/>
          </a:xfrm>
        </p:spPr>
        <p:txBody>
          <a:bodyPr/>
          <a:lstStyle/>
          <a:p>
            <a:pPr algn="just" eaLnBrk="1" hangingPunct="1">
              <a:lnSpc>
                <a:spcPct val="120000"/>
              </a:lnSpc>
              <a:buFontTx/>
              <a:buNone/>
            </a:pPr>
            <a:r>
              <a:rPr lang="en-US" altLang="zh-CN" b="1" smtClean="0">
                <a:solidFill>
                  <a:srgbClr val="990000"/>
                </a:solidFill>
                <a:latin typeface="Times New Roman" pitchFamily="18" charset="0"/>
              </a:rPr>
              <a:t>6.4.5 </a:t>
            </a:r>
            <a:r>
              <a:rPr lang="zh-CN" altLang="en-US" b="1" smtClean="0">
                <a:solidFill>
                  <a:srgbClr val="990000"/>
                </a:solidFill>
                <a:latin typeface="Times New Roman" pitchFamily="18" charset="0"/>
              </a:rPr>
              <a:t>后继微地址的形成</a:t>
            </a:r>
          </a:p>
          <a:p>
            <a:pPr algn="just" eaLnBrk="1" hangingPunct="1">
              <a:buFontTx/>
              <a:buNone/>
            </a:pPr>
            <a:r>
              <a:rPr lang="zh-CN" altLang="en-US" b="1" smtClean="0"/>
              <a:t>          找到初始微地址之后，可以开始执行微程序，每条微指令执行完毕都要根据要求形成后继微地址。后继微地址的形成方法对微程序编制的灵活性影响很大，它主要有两大基本类型：</a:t>
            </a:r>
            <a:r>
              <a:rPr lang="zh-CN" altLang="en-US" b="1" smtClean="0">
                <a:solidFill>
                  <a:srgbClr val="FF0000"/>
                </a:solidFill>
              </a:rPr>
              <a:t>增量方式和断定方式</a:t>
            </a:r>
            <a:r>
              <a:rPr lang="zh-CN" altLang="en-US" b="1"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fld id="{BC5D3346-79CF-46C6-9B49-08ADEBF1FCB9}" type="datetime3">
              <a:rPr kumimoji="0" lang="zh-CN" altLang="en-US" sz="1400"/>
              <a:pPr eaLnBrk="1" hangingPunct="1"/>
              <a:t>2016年11月18日星期五</a:t>
            </a:fld>
            <a:endParaRPr kumimoji="0" lang="en-US" altLang="zh-CN" sz="1400"/>
          </a:p>
        </p:txBody>
      </p:sp>
      <p:sp>
        <p:nvSpPr>
          <p:cNvPr id="101379" name="页脚占位符 5"/>
          <p:cNvSpPr>
            <a:spLocks noGrp="1"/>
          </p:cNvSpPr>
          <p:nvPr>
            <p:ph type="ftr" sz="quarter" idx="12"/>
          </p:nvPr>
        </p:nvSpPr>
        <p:spPr>
          <a:noFill/>
        </p:spPr>
        <p:txBody>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zh-CN" altLang="en-US" sz="1800">
                <a:solidFill>
                  <a:srgbClr val="663300"/>
                </a:solidFill>
                <a:ea typeface="隶书体" pitchFamily="49" charset="-122"/>
              </a:rPr>
              <a:t>华南理工大学广州学院</a:t>
            </a:r>
          </a:p>
        </p:txBody>
      </p:sp>
      <p:sp>
        <p:nvSpPr>
          <p:cNvPr id="101380"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6.4 </a:t>
            </a:r>
            <a:r>
              <a:rPr lang="zh-CN" altLang="en-US" sz="2400" smtClean="0">
                <a:latin typeface="宋体" pitchFamily="2" charset="-122"/>
              </a:rPr>
              <a:t>微程序控制原理</a:t>
            </a:r>
            <a:endParaRPr lang="zh-CN" altLang="en-US" smtClean="0">
              <a:latin typeface="宋体" pitchFamily="2" charset="-122"/>
            </a:endParaRPr>
          </a:p>
        </p:txBody>
      </p:sp>
      <p:sp>
        <p:nvSpPr>
          <p:cNvPr id="283651" name="Rectangle 3"/>
          <p:cNvSpPr>
            <a:spLocks noGrp="1" noChangeArrowheads="1"/>
          </p:cNvSpPr>
          <p:nvPr>
            <p:ph type="body" idx="1"/>
          </p:nvPr>
        </p:nvSpPr>
        <p:spPr>
          <a:xfrm>
            <a:off x="269875" y="908050"/>
            <a:ext cx="8340725" cy="5721350"/>
          </a:xfrm>
        </p:spPr>
        <p:txBody>
          <a:bodyPr/>
          <a:lstStyle/>
          <a:p>
            <a:pPr algn="just" eaLnBrk="1" hangingPunct="1">
              <a:lnSpc>
                <a:spcPct val="120000"/>
              </a:lnSpc>
              <a:buFontTx/>
              <a:buNone/>
            </a:pPr>
            <a:r>
              <a:rPr lang="en-US" altLang="zh-CN" b="1" smtClean="0">
                <a:latin typeface="Times New Roman" pitchFamily="18" charset="0"/>
              </a:rPr>
              <a:t>1.</a:t>
            </a:r>
            <a:r>
              <a:rPr lang="zh-CN" altLang="en-US" b="1" smtClean="0">
                <a:latin typeface="Times New Roman" pitchFamily="18" charset="0"/>
              </a:rPr>
              <a:t>增量方式（顺序－转移型微地址）</a:t>
            </a:r>
          </a:p>
          <a:p>
            <a:pPr eaLnBrk="1" hangingPunct="1">
              <a:lnSpc>
                <a:spcPct val="90000"/>
              </a:lnSpc>
              <a:buFontTx/>
              <a:buNone/>
            </a:pPr>
            <a:r>
              <a:rPr lang="zh-CN" altLang="en-US" b="1" smtClean="0">
                <a:latin typeface="Times New Roman" pitchFamily="18" charset="0"/>
              </a:rPr>
              <a:t>            这种方式和机器指令的控制方式很类似，它也有顺序执行、转移和转子之分。顺序执行时后继微地址就是现行微地址加上一个增量（通常为</a:t>
            </a:r>
            <a:r>
              <a:rPr lang="en-US" altLang="zh-CN" b="1" smtClean="0">
                <a:latin typeface="Times New Roman" pitchFamily="18" charset="0"/>
              </a:rPr>
              <a:t>1</a:t>
            </a:r>
            <a:r>
              <a:rPr lang="zh-CN" altLang="en-US" b="1" smtClean="0">
                <a:latin typeface="Times New Roman" pitchFamily="18" charset="0"/>
              </a:rPr>
              <a:t>）；转移或转子时，由微指令的顺序控制字段产生转移微地址。因此，在微程序控制器中应当有一个微程序计数器（ </a:t>
            </a:r>
            <a:r>
              <a:rPr lang="zh-CN" altLang="en-US" b="1" smtClean="0">
                <a:latin typeface="Times New Roman" pitchFamily="18" charset="0"/>
                <a:sym typeface="Symbol" pitchFamily="18" charset="2"/>
              </a:rPr>
              <a:t></a:t>
            </a:r>
            <a:r>
              <a:rPr lang="en-US" altLang="zh-CN" b="1" smtClean="0">
                <a:latin typeface="Times New Roman" pitchFamily="18" charset="0"/>
              </a:rPr>
              <a:t>PC</a:t>
            </a:r>
            <a:r>
              <a:rPr lang="zh-CN" altLang="en-US" b="1" smtClean="0">
                <a:latin typeface="Times New Roman" pitchFamily="18" charset="0"/>
              </a:rPr>
              <a:t>），为了降低成本，一般情况下都是将微地址寄存器</a:t>
            </a:r>
            <a:r>
              <a:rPr lang="zh-CN" altLang="en-US" b="1" smtClean="0">
                <a:latin typeface="Times New Roman" pitchFamily="18" charset="0"/>
                <a:sym typeface="Symbol" pitchFamily="18" charset="2"/>
              </a:rPr>
              <a:t></a:t>
            </a:r>
            <a:r>
              <a:rPr lang="en-US" altLang="zh-CN" b="1" smtClean="0">
                <a:latin typeface="Times New Roman" pitchFamily="18" charset="0"/>
              </a:rPr>
              <a:t>MAR</a:t>
            </a:r>
            <a:r>
              <a:rPr lang="zh-CN" altLang="en-US" b="1" smtClean="0">
                <a:latin typeface="Times New Roman" pitchFamily="18" charset="0"/>
              </a:rPr>
              <a:t>改为具有计数功能的寄存器，以代替</a:t>
            </a:r>
            <a:r>
              <a:rPr lang="zh-CN" altLang="en-US" b="1" smtClean="0">
                <a:latin typeface="Times New Roman" pitchFamily="18" charset="0"/>
                <a:sym typeface="Symbol" pitchFamily="18" charset="2"/>
              </a:rPr>
              <a:t></a:t>
            </a:r>
            <a:r>
              <a:rPr lang="en-US" altLang="zh-CN" b="1" smtClean="0">
                <a:latin typeface="Times New Roman" pitchFamily="18" charset="0"/>
              </a:rPr>
              <a:t>PC</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3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2451</TotalTime>
  <Words>8809</Words>
  <Application>Microsoft Office PowerPoint</Application>
  <PresentationFormat>全屏显示(4:3)</PresentationFormat>
  <Paragraphs>831</Paragraphs>
  <Slides>119</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119</vt:i4>
      </vt:variant>
    </vt:vector>
  </HeadingPairs>
  <TitlesOfParts>
    <vt:vector size="124" baseType="lpstr">
      <vt:lpstr>Sumi Painting</vt:lpstr>
      <vt:lpstr>Microsoft Visio 2000/2002 Drawing</vt:lpstr>
      <vt:lpstr>VISIO</vt:lpstr>
      <vt:lpstr>Visio</vt:lpstr>
      <vt:lpstr>Microsoft Visio 2003-2010 绘图</vt:lpstr>
      <vt:lpstr>第6章</vt:lpstr>
      <vt:lpstr>第6章</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6.1 中央处理器的功能和组成</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6.2 控制器的组成和实现方法</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6.3 时序系统与控制方式</vt:lpstr>
      <vt:lpstr>练习</vt:lpstr>
      <vt:lpstr>6.3 时序系统与控制方式</vt:lpstr>
      <vt:lpstr>6.3 时序系统与控制方式</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6.4 微程序控制原理</vt:lpstr>
      <vt:lpstr>6.6 流水线技术</vt:lpstr>
      <vt:lpstr>6.6 流水线技术</vt:lpstr>
      <vt:lpstr>6.6 流水线技术</vt:lpstr>
      <vt:lpstr>6.6 流水线技术</vt:lpstr>
      <vt:lpstr>6.6 流水线技术</vt:lpstr>
      <vt:lpstr>6.6 流水线技术</vt:lpstr>
      <vt:lpstr>6.6 流水线技术</vt:lpstr>
      <vt:lpstr>6.6 流水线技术</vt:lpstr>
      <vt:lpstr>例题：</vt:lpstr>
      <vt:lpstr>6.8 微处理器中的新技术</vt:lpstr>
      <vt:lpstr>6.8 微处理器中的新技术</vt:lpstr>
      <vt:lpstr>第6章 小结</vt:lpstr>
      <vt:lpstr>第6章 小结</vt:lpstr>
      <vt:lpstr>第6章 小结</vt:lpstr>
      <vt:lpstr>第6章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中央处理器</dc:title>
  <dc:creator>蒋本珊</dc:creator>
  <cp:lastModifiedBy>Frank</cp:lastModifiedBy>
  <cp:revision>111</cp:revision>
  <dcterms:created xsi:type="dcterms:W3CDTF">2002-04-27T03:56:03Z</dcterms:created>
  <dcterms:modified xsi:type="dcterms:W3CDTF">2016-11-18T00:26:41Z</dcterms:modified>
</cp:coreProperties>
</file>