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0"/>
  </p:notesMasterIdLst>
  <p:sldIdLst>
    <p:sldId id="358" r:id="rId2"/>
    <p:sldId id="359" r:id="rId3"/>
    <p:sldId id="361" r:id="rId4"/>
    <p:sldId id="362" r:id="rId5"/>
    <p:sldId id="363" r:id="rId6"/>
    <p:sldId id="364" r:id="rId7"/>
    <p:sldId id="470" r:id="rId8"/>
    <p:sldId id="365" r:id="rId9"/>
    <p:sldId id="366" r:id="rId10"/>
    <p:sldId id="367" r:id="rId11"/>
    <p:sldId id="369" r:id="rId12"/>
    <p:sldId id="471" r:id="rId13"/>
    <p:sldId id="368" r:id="rId14"/>
    <p:sldId id="370" r:id="rId15"/>
    <p:sldId id="472" r:id="rId16"/>
    <p:sldId id="473" r:id="rId17"/>
    <p:sldId id="371" r:id="rId18"/>
    <p:sldId id="375" r:id="rId19"/>
    <p:sldId id="372" r:id="rId20"/>
    <p:sldId id="474" r:id="rId21"/>
    <p:sldId id="373" r:id="rId22"/>
    <p:sldId id="374" r:id="rId23"/>
    <p:sldId id="477" r:id="rId24"/>
    <p:sldId id="377" r:id="rId25"/>
    <p:sldId id="476" r:id="rId26"/>
    <p:sldId id="475" r:id="rId27"/>
    <p:sldId id="378" r:id="rId28"/>
    <p:sldId id="380" r:id="rId29"/>
    <p:sldId id="381" r:id="rId30"/>
    <p:sldId id="478" r:id="rId31"/>
    <p:sldId id="382" r:id="rId32"/>
    <p:sldId id="500" r:id="rId33"/>
    <p:sldId id="383" r:id="rId34"/>
    <p:sldId id="384" r:id="rId35"/>
    <p:sldId id="385" r:id="rId36"/>
    <p:sldId id="387" r:id="rId37"/>
    <p:sldId id="501" r:id="rId38"/>
    <p:sldId id="388" r:id="rId39"/>
    <p:sldId id="389" r:id="rId40"/>
    <p:sldId id="390" r:id="rId41"/>
    <p:sldId id="391" r:id="rId42"/>
    <p:sldId id="392" r:id="rId43"/>
    <p:sldId id="479" r:id="rId44"/>
    <p:sldId id="393" r:id="rId45"/>
    <p:sldId id="395" r:id="rId46"/>
    <p:sldId id="396" r:id="rId47"/>
    <p:sldId id="480" r:id="rId48"/>
    <p:sldId id="397" r:id="rId49"/>
    <p:sldId id="398" r:id="rId50"/>
    <p:sldId id="482" r:id="rId51"/>
    <p:sldId id="481" r:id="rId52"/>
    <p:sldId id="399" r:id="rId53"/>
    <p:sldId id="400" r:id="rId54"/>
    <p:sldId id="401" r:id="rId55"/>
    <p:sldId id="402" r:id="rId56"/>
    <p:sldId id="403" r:id="rId57"/>
    <p:sldId id="483" r:id="rId58"/>
    <p:sldId id="484" r:id="rId59"/>
    <p:sldId id="404" r:id="rId60"/>
    <p:sldId id="405" r:id="rId61"/>
    <p:sldId id="406" r:id="rId62"/>
    <p:sldId id="407" r:id="rId63"/>
    <p:sldId id="485" r:id="rId64"/>
    <p:sldId id="486" r:id="rId65"/>
    <p:sldId id="408" r:id="rId66"/>
    <p:sldId id="487" r:id="rId67"/>
    <p:sldId id="409" r:id="rId68"/>
    <p:sldId id="410" r:id="rId69"/>
    <p:sldId id="411" r:id="rId70"/>
    <p:sldId id="412" r:id="rId71"/>
    <p:sldId id="469" r:id="rId72"/>
    <p:sldId id="489" r:id="rId73"/>
    <p:sldId id="413" r:id="rId74"/>
    <p:sldId id="414" r:id="rId75"/>
    <p:sldId id="415" r:id="rId76"/>
    <p:sldId id="416" r:id="rId77"/>
    <p:sldId id="417" r:id="rId78"/>
    <p:sldId id="418" r:id="rId79"/>
    <p:sldId id="419" r:id="rId80"/>
    <p:sldId id="509" r:id="rId81"/>
    <p:sldId id="514" r:id="rId82"/>
    <p:sldId id="515" r:id="rId83"/>
    <p:sldId id="420" r:id="rId84"/>
    <p:sldId id="421" r:id="rId85"/>
    <p:sldId id="422" r:id="rId86"/>
    <p:sldId id="423" r:id="rId87"/>
    <p:sldId id="424" r:id="rId88"/>
    <p:sldId id="425" r:id="rId89"/>
    <p:sldId id="426" r:id="rId90"/>
    <p:sldId id="427" r:id="rId91"/>
    <p:sldId id="491" r:id="rId92"/>
    <p:sldId id="492" r:id="rId93"/>
    <p:sldId id="490" r:id="rId94"/>
    <p:sldId id="516" r:id="rId95"/>
    <p:sldId id="428" r:id="rId96"/>
    <p:sldId id="429" r:id="rId97"/>
    <p:sldId id="430" r:id="rId98"/>
    <p:sldId id="431" r:id="rId99"/>
    <p:sldId id="502" r:id="rId100"/>
    <p:sldId id="432" r:id="rId101"/>
    <p:sldId id="493" r:id="rId102"/>
    <p:sldId id="434" r:id="rId103"/>
    <p:sldId id="435" r:id="rId104"/>
    <p:sldId id="436" r:id="rId105"/>
    <p:sldId id="437" r:id="rId106"/>
    <p:sldId id="438" r:id="rId107"/>
    <p:sldId id="439" r:id="rId108"/>
    <p:sldId id="440" r:id="rId109"/>
    <p:sldId id="441" r:id="rId110"/>
    <p:sldId id="442" r:id="rId111"/>
    <p:sldId id="443" r:id="rId112"/>
    <p:sldId id="517" r:id="rId113"/>
    <p:sldId id="444" r:id="rId114"/>
    <p:sldId id="446" r:id="rId115"/>
    <p:sldId id="447" r:id="rId116"/>
    <p:sldId id="448" r:id="rId117"/>
    <p:sldId id="449" r:id="rId118"/>
    <p:sldId id="503" r:id="rId119"/>
    <p:sldId id="504" r:id="rId120"/>
    <p:sldId id="518" r:id="rId121"/>
    <p:sldId id="505" r:id="rId122"/>
    <p:sldId id="519" r:id="rId123"/>
    <p:sldId id="506" r:id="rId124"/>
    <p:sldId id="507" r:id="rId125"/>
    <p:sldId id="508" r:id="rId126"/>
    <p:sldId id="465" r:id="rId127"/>
    <p:sldId id="466" r:id="rId128"/>
    <p:sldId id="467" r:id="rId129"/>
  </p:sldIdLst>
  <p:sldSz cx="9144000" cy="6858000" type="screen4x3"/>
  <p:notesSz cx="6858000" cy="9144000"/>
  <p:defaultTextStyle>
    <a:defPPr>
      <a:defRPr lang="zh-CN"/>
    </a:defPPr>
    <a:lvl1pPr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32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C7620"/>
    <a:srgbClr val="FF0000"/>
    <a:srgbClr val="E6DFE9"/>
    <a:srgbClr val="E2D9E5"/>
    <a:srgbClr val="DFD6E2"/>
    <a:srgbClr val="E9E1D1"/>
    <a:srgbClr val="D6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146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138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6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146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2124EE50-EDBC-487C-868F-AA02C6888DCE}" type="slidenum">
              <a:rPr lang="en-US" altLang="zh-CN"/>
              <a:pPr>
                <a:defRPr/>
              </a:pPr>
              <a:t>‹#›</a:t>
            </a:fld>
            <a:endParaRPr lang="en-US" altLang="zh-CN"/>
          </a:p>
        </p:txBody>
      </p:sp>
    </p:spTree>
    <p:extLst>
      <p:ext uri="{BB962C8B-B14F-4D97-AF65-F5344CB8AC3E}">
        <p14:creationId xmlns:p14="http://schemas.microsoft.com/office/powerpoint/2010/main" val="455570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6695429-79DD-446A-BE7E-106621BA4898}" type="slidenum">
              <a:rPr lang="en-US" altLang="zh-CN" sz="1200" b="0" smtClean="0"/>
              <a:pPr eaLnBrk="1" hangingPunct="1"/>
              <a:t>1</a:t>
            </a:fld>
            <a:endParaRPr lang="en-US" altLang="zh-CN" sz="1200" b="0" smtClean="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6700" cy="757238"/>
            <a:chOff x="0" y="0"/>
            <a:chExt cx="5768" cy="477"/>
          </a:xfrm>
        </p:grpSpPr>
        <p:sp>
          <p:nvSpPr>
            <p:cNvPr id="5"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2"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5"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6"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 name="Group 25"/>
          <p:cNvGrpSpPr>
            <a:grpSpLocks/>
          </p:cNvGrpSpPr>
          <p:nvPr/>
        </p:nvGrpSpPr>
        <p:grpSpPr bwMode="auto">
          <a:xfrm>
            <a:off x="20638" y="6161088"/>
            <a:ext cx="9169400" cy="138112"/>
            <a:chOff x="0" y="4032"/>
            <a:chExt cx="5776" cy="87"/>
          </a:xfrm>
        </p:grpSpPr>
        <p:sp>
          <p:nvSpPr>
            <p:cNvPr id="28"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1" name="Rectangle 29"/>
          <p:cNvSpPr>
            <a:spLocks noGrp="1" noChangeArrowheads="1"/>
          </p:cNvSpPr>
          <p:nvPr>
            <p:ph type="ctrTitle" sz="quarter"/>
          </p:nvPr>
        </p:nvSpPr>
        <p:spPr>
          <a:xfrm>
            <a:off x="685800" y="1868488"/>
            <a:ext cx="7772400" cy="1600200"/>
          </a:xfrm>
          <a:noFill/>
          <a:extLst>
            <a:ext uri="{909E8E84-426E-40DD-AFC4-6F175D3DCCD1}">
              <a14:hiddenFill xmlns:a14="http://schemas.microsoft.com/office/drawing/2010/main">
                <a:solidFill>
                  <a:schemeClr val="accent1"/>
                </a:solidFill>
              </a14:hiddenFill>
            </a:ext>
          </a:extLst>
        </p:spPr>
        <p:txBody>
          <a:bodyPr anchorCtr="1"/>
          <a:lstStyle>
            <a:lvl1pPr>
              <a:defRPr/>
            </a:lvl1pPr>
          </a:lstStyle>
          <a:p>
            <a:pPr lvl="0"/>
            <a:r>
              <a:rPr lang="zh-CN" altLang="en-US" noProof="0" smtClean="0"/>
              <a:t>单击此处编辑母版标题样式</a:t>
            </a:r>
          </a:p>
        </p:txBody>
      </p:sp>
      <p:sp>
        <p:nvSpPr>
          <p:cNvPr id="8502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smtClean="0"/>
              <a:t>单击此处编辑母版副标题样式</a:t>
            </a:r>
          </a:p>
        </p:txBody>
      </p:sp>
      <p:sp>
        <p:nvSpPr>
          <p:cNvPr id="31" name="Rectangle 31"/>
          <p:cNvSpPr>
            <a:spLocks noGrp="1" noChangeArrowheads="1"/>
          </p:cNvSpPr>
          <p:nvPr>
            <p:ph type="dt" sz="quarter" idx="10"/>
          </p:nvPr>
        </p:nvSpPr>
        <p:spPr>
          <a:xfrm>
            <a:off x="685800" y="6348413"/>
            <a:ext cx="1905000" cy="457200"/>
          </a:xfrm>
        </p:spPr>
        <p:txBody>
          <a:bodyPr/>
          <a:lstStyle>
            <a:lvl1pPr>
              <a:defRPr b="0"/>
            </a:lvl1pPr>
          </a:lstStyle>
          <a:p>
            <a:pPr>
              <a:defRPr/>
            </a:pPr>
            <a:endParaRPr lang="en-US" altLang="zh-CN"/>
          </a:p>
        </p:txBody>
      </p:sp>
      <p:sp>
        <p:nvSpPr>
          <p:cNvPr id="32" name="Rectangle 32"/>
          <p:cNvSpPr>
            <a:spLocks noGrp="1" noChangeArrowheads="1"/>
          </p:cNvSpPr>
          <p:nvPr>
            <p:ph type="ftr" sz="quarter" idx="11"/>
          </p:nvPr>
        </p:nvSpPr>
        <p:spPr>
          <a:xfrm>
            <a:off x="3124200" y="6348413"/>
            <a:ext cx="2895600" cy="4572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b"/>
          <a:lstStyle>
            <a:lvl1pPr>
              <a:defRPr kumimoji="0" sz="1400" b="0">
                <a:solidFill>
                  <a:schemeClr val="tx1"/>
                </a:solidFill>
                <a:ea typeface="+mn-ea"/>
              </a:defRPr>
            </a:lvl1pPr>
          </a:lstStyle>
          <a:p>
            <a:pPr>
              <a:defRPr/>
            </a:pPr>
            <a:endParaRPr lang="en-US" altLang="zh-CN"/>
          </a:p>
        </p:txBody>
      </p:sp>
      <p:sp>
        <p:nvSpPr>
          <p:cNvPr id="33" name="Rectangle 33"/>
          <p:cNvSpPr>
            <a:spLocks noGrp="1" noChangeArrowheads="1"/>
          </p:cNvSpPr>
          <p:nvPr>
            <p:ph type="sldNum" sz="quarter" idx="12"/>
          </p:nvPr>
        </p:nvSpPr>
        <p:spPr>
          <a:xfrm>
            <a:off x="6553200" y="6348413"/>
            <a:ext cx="1905000" cy="457200"/>
          </a:xfrm>
        </p:spPr>
        <p:txBody>
          <a:bodyPr/>
          <a:lstStyle>
            <a:lvl1pPr>
              <a:defRPr/>
            </a:lvl1pPr>
          </a:lstStyle>
          <a:p>
            <a:pPr>
              <a:defRPr/>
            </a:pPr>
            <a:fld id="{6CC052FD-42DE-40F1-95EF-48E1B4FC624B}" type="slidenum">
              <a:rPr lang="en-US" altLang="zh-CN"/>
              <a:pPr>
                <a:defRPr/>
              </a:pPr>
              <a:t>‹#›</a:t>
            </a:fld>
            <a:endParaRPr lang="en-US" altLang="zh-CN"/>
          </a:p>
        </p:txBody>
      </p:sp>
    </p:spTree>
    <p:extLst>
      <p:ext uri="{BB962C8B-B14F-4D97-AF65-F5344CB8AC3E}">
        <p14:creationId xmlns:p14="http://schemas.microsoft.com/office/powerpoint/2010/main" val="19220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063750" cy="457200"/>
          </a:xfrm>
        </p:spPr>
        <p:txBody>
          <a:bodyPr/>
          <a:lstStyle>
            <a:lvl1pPr>
              <a:defRPr/>
            </a:lvl1pPr>
          </a:lstStyle>
          <a:p>
            <a:pPr>
              <a:defRPr/>
            </a:pPr>
            <a:fld id="{1EF2FD74-D81D-468D-9AE9-C647D11EEA72}" type="datetime3">
              <a:rPr lang="zh-CN" altLang="en-US"/>
              <a:pPr>
                <a:defRPr/>
              </a:pPr>
              <a:t>2016年12月12日星期一</a:t>
            </a:fld>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ADD55EBE-6860-417B-BAE0-4057D709F413}" type="slidenum">
              <a:rPr lang="en-US" altLang="zh-CN"/>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13946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211455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228600"/>
            <a:ext cx="619125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046288" cy="457200"/>
          </a:xfrm>
        </p:spPr>
        <p:txBody>
          <a:bodyPr/>
          <a:lstStyle>
            <a:lvl1pPr>
              <a:defRPr/>
            </a:lvl1pPr>
          </a:lstStyle>
          <a:p>
            <a:pPr>
              <a:defRPr/>
            </a:pPr>
            <a:fld id="{54D5C386-3FFD-4090-A476-A64EF73DF2F1}" type="datetime3">
              <a:rPr lang="zh-CN" altLang="en-US"/>
              <a:pPr>
                <a:defRPr/>
              </a:pPr>
              <a:t>2016年12月12日星期一</a:t>
            </a:fld>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E80C0075-214D-4138-B5E4-A0B54749EBD0}" type="slidenum">
              <a:rPr lang="en-US" altLang="zh-CN"/>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92124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1"/>
          <p:cNvSpPr>
            <a:spLocks noGrp="1" noChangeArrowheads="1"/>
          </p:cNvSpPr>
          <p:nvPr>
            <p:ph type="dt" sz="half" idx="10"/>
          </p:nvPr>
        </p:nvSpPr>
        <p:spPr>
          <a:xfrm>
            <a:off x="0" y="6400800"/>
            <a:ext cx="2019300" cy="457200"/>
          </a:xfrm>
        </p:spPr>
        <p:txBody>
          <a:bodyPr/>
          <a:lstStyle>
            <a:lvl1pPr>
              <a:defRPr/>
            </a:lvl1pPr>
          </a:lstStyle>
          <a:p>
            <a:pPr>
              <a:defRPr/>
            </a:pPr>
            <a:fld id="{A12A299E-9636-4911-A677-B73DF7E2E251}" type="datetime3">
              <a:rPr lang="zh-CN" altLang="en-US"/>
              <a:pPr>
                <a:defRPr/>
              </a:pPr>
              <a:t>2016年12月12日星期一</a:t>
            </a:fld>
            <a:endParaRPr lang="en-US" altLang="zh-CN"/>
          </a:p>
        </p:txBody>
      </p:sp>
      <p:sp>
        <p:nvSpPr>
          <p:cNvPr id="5" name="Rectangle 33"/>
          <p:cNvSpPr>
            <a:spLocks noGrp="1" noChangeArrowheads="1"/>
          </p:cNvSpPr>
          <p:nvPr>
            <p:ph type="sldNum" sz="quarter" idx="11"/>
          </p:nvPr>
        </p:nvSpPr>
        <p:spPr/>
        <p:txBody>
          <a:bodyPr/>
          <a:lstStyle>
            <a:lvl1pPr>
              <a:defRPr/>
            </a:lvl1pPr>
          </a:lstStyle>
          <a:p>
            <a:pPr>
              <a:defRPr/>
            </a:pPr>
            <a:fld id="{9B7FBDD4-C6CD-46BB-8DC4-E28693DFA29E}" type="slidenum">
              <a:rPr lang="en-US" altLang="zh-CN"/>
              <a:pPr>
                <a:defRPr/>
              </a:pPr>
              <a:t>‹#›</a:t>
            </a:fld>
            <a:endParaRPr lang="en-US" altLang="zh-CN"/>
          </a:p>
        </p:txBody>
      </p:sp>
      <p:sp>
        <p:nvSpPr>
          <p:cNvPr id="6"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67754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1"/>
          <p:cNvSpPr>
            <a:spLocks noGrp="1" noChangeArrowheads="1"/>
          </p:cNvSpPr>
          <p:nvPr>
            <p:ph type="dt" sz="half" idx="10"/>
          </p:nvPr>
        </p:nvSpPr>
        <p:spPr>
          <a:ln/>
        </p:spPr>
        <p:txBody>
          <a:bodyPr/>
          <a:lstStyle>
            <a:lvl1pPr>
              <a:defRPr/>
            </a:lvl1pPr>
          </a:lstStyle>
          <a:p>
            <a:pPr>
              <a:defRPr/>
            </a:pPr>
            <a:fld id="{707F1350-6015-4075-8EC2-5375F94223DB}" type="datetime3">
              <a:rPr lang="zh-CN" altLang="en-US"/>
              <a:pPr>
                <a:defRPr/>
              </a:pPr>
              <a:t>2016年12月12日星期一</a:t>
            </a:fld>
            <a:endParaRPr lang="en-US" altLang="zh-CN"/>
          </a:p>
        </p:txBody>
      </p:sp>
      <p:sp>
        <p:nvSpPr>
          <p:cNvPr id="5" name="Rectangle 33"/>
          <p:cNvSpPr>
            <a:spLocks noGrp="1" noChangeArrowheads="1"/>
          </p:cNvSpPr>
          <p:nvPr>
            <p:ph type="sldNum" sz="quarter" idx="11"/>
          </p:nvPr>
        </p:nvSpPr>
        <p:spPr>
          <a:ln/>
        </p:spPr>
        <p:txBody>
          <a:bodyPr/>
          <a:lstStyle>
            <a:lvl1pPr>
              <a:defRPr/>
            </a:lvl1pPr>
          </a:lstStyle>
          <a:p>
            <a:pPr>
              <a:defRPr/>
            </a:pPr>
            <a:fld id="{9C9BAEFB-507D-4D61-90F0-23F6677C6187}" type="slidenum">
              <a:rPr lang="en-US" altLang="zh-CN"/>
              <a:pPr>
                <a:defRPr/>
              </a:pPr>
              <a:t>‹#›</a:t>
            </a:fld>
            <a:endParaRPr lang="en-US" altLang="zh-CN"/>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06734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906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1"/>
          <p:cNvSpPr>
            <a:spLocks noGrp="1" noChangeArrowheads="1"/>
          </p:cNvSpPr>
          <p:nvPr>
            <p:ph type="dt" sz="half" idx="10"/>
          </p:nvPr>
        </p:nvSpPr>
        <p:spPr>
          <a:ln/>
        </p:spPr>
        <p:txBody>
          <a:bodyPr/>
          <a:lstStyle>
            <a:lvl1pPr>
              <a:defRPr/>
            </a:lvl1pPr>
          </a:lstStyle>
          <a:p>
            <a:pPr>
              <a:defRPr/>
            </a:pPr>
            <a:fld id="{6C391F00-0B1F-4049-8F86-5F1F7A85920F}" type="datetime3">
              <a:rPr lang="zh-CN" altLang="en-US"/>
              <a:pPr>
                <a:defRPr/>
              </a:pPr>
              <a:t>2016年12月12日星期一</a:t>
            </a:fld>
            <a:endParaRPr lang="en-US" altLang="zh-CN"/>
          </a:p>
        </p:txBody>
      </p:sp>
      <p:sp>
        <p:nvSpPr>
          <p:cNvPr id="6" name="Rectangle 33"/>
          <p:cNvSpPr>
            <a:spLocks noGrp="1" noChangeArrowheads="1"/>
          </p:cNvSpPr>
          <p:nvPr>
            <p:ph type="sldNum" sz="quarter" idx="11"/>
          </p:nvPr>
        </p:nvSpPr>
        <p:spPr>
          <a:ln/>
        </p:spPr>
        <p:txBody>
          <a:bodyPr/>
          <a:lstStyle>
            <a:lvl1pPr>
              <a:defRPr/>
            </a:lvl1pPr>
          </a:lstStyle>
          <a:p>
            <a:pPr>
              <a:defRPr/>
            </a:pPr>
            <a:fld id="{5874F488-DC6A-4420-B7F0-8AF6514AF92F}" type="slidenum">
              <a:rPr lang="en-US" altLang="zh-CN"/>
              <a:pPr>
                <a:defRPr/>
              </a:pPr>
              <a:t>‹#›</a:t>
            </a:fld>
            <a:endParaRPr lang="en-US" altLang="zh-CN"/>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87740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1"/>
          <p:cNvSpPr>
            <a:spLocks noGrp="1" noChangeArrowheads="1"/>
          </p:cNvSpPr>
          <p:nvPr>
            <p:ph type="dt" sz="half" idx="10"/>
          </p:nvPr>
        </p:nvSpPr>
        <p:spPr>
          <a:ln/>
        </p:spPr>
        <p:txBody>
          <a:bodyPr/>
          <a:lstStyle>
            <a:lvl1pPr>
              <a:defRPr/>
            </a:lvl1pPr>
          </a:lstStyle>
          <a:p>
            <a:pPr>
              <a:defRPr/>
            </a:pPr>
            <a:fld id="{ADBDF2DE-9AF9-42AF-9B2E-DAE4CE833410}" type="datetime3">
              <a:rPr lang="zh-CN" altLang="en-US"/>
              <a:pPr>
                <a:defRPr/>
              </a:pPr>
              <a:t>2016年12月12日星期一</a:t>
            </a:fld>
            <a:endParaRPr lang="en-US" altLang="zh-CN"/>
          </a:p>
        </p:txBody>
      </p:sp>
      <p:sp>
        <p:nvSpPr>
          <p:cNvPr id="8" name="Rectangle 33"/>
          <p:cNvSpPr>
            <a:spLocks noGrp="1" noChangeArrowheads="1"/>
          </p:cNvSpPr>
          <p:nvPr>
            <p:ph type="sldNum" sz="quarter" idx="11"/>
          </p:nvPr>
        </p:nvSpPr>
        <p:spPr>
          <a:ln/>
        </p:spPr>
        <p:txBody>
          <a:bodyPr/>
          <a:lstStyle>
            <a:lvl1pPr>
              <a:defRPr/>
            </a:lvl1pPr>
          </a:lstStyle>
          <a:p>
            <a:pPr>
              <a:defRPr/>
            </a:pPr>
            <a:fld id="{B429DDE3-9B67-4EDA-A283-78B7BD941960}" type="slidenum">
              <a:rPr lang="en-US" altLang="zh-CN"/>
              <a:pPr>
                <a:defRPr/>
              </a:pPr>
              <a:t>‹#›</a:t>
            </a:fld>
            <a:endParaRPr lang="en-US" altLang="zh-CN"/>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4177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1"/>
          <p:cNvSpPr>
            <a:spLocks noGrp="1" noChangeArrowheads="1"/>
          </p:cNvSpPr>
          <p:nvPr>
            <p:ph type="dt" sz="half" idx="10"/>
          </p:nvPr>
        </p:nvSpPr>
        <p:spPr>
          <a:ln/>
        </p:spPr>
        <p:txBody>
          <a:bodyPr/>
          <a:lstStyle>
            <a:lvl1pPr>
              <a:defRPr/>
            </a:lvl1pPr>
          </a:lstStyle>
          <a:p>
            <a:pPr>
              <a:defRPr/>
            </a:pPr>
            <a:fld id="{6EE60EE2-B37D-44A5-BE72-D370F33CDA66}" type="datetime3">
              <a:rPr lang="zh-CN" altLang="en-US"/>
              <a:pPr>
                <a:defRPr/>
              </a:pPr>
              <a:t>2016年12月12日星期一</a:t>
            </a:fld>
            <a:endParaRPr lang="en-US" altLang="zh-CN"/>
          </a:p>
        </p:txBody>
      </p:sp>
      <p:sp>
        <p:nvSpPr>
          <p:cNvPr id="4" name="Rectangle 33"/>
          <p:cNvSpPr>
            <a:spLocks noGrp="1" noChangeArrowheads="1"/>
          </p:cNvSpPr>
          <p:nvPr>
            <p:ph type="sldNum" sz="quarter" idx="11"/>
          </p:nvPr>
        </p:nvSpPr>
        <p:spPr>
          <a:ln/>
        </p:spPr>
        <p:txBody>
          <a:bodyPr/>
          <a:lstStyle>
            <a:lvl1pPr>
              <a:defRPr/>
            </a:lvl1pPr>
          </a:lstStyle>
          <a:p>
            <a:pPr>
              <a:defRPr/>
            </a:pPr>
            <a:fld id="{101091DB-2454-415B-B9A4-9C2D736ED6F0}" type="slidenum">
              <a:rPr lang="en-US" altLang="zh-CN"/>
              <a:pPr>
                <a:defRPr/>
              </a:pPr>
              <a:t>‹#›</a:t>
            </a:fld>
            <a:endParaRPr lang="en-US" altLang="zh-CN"/>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124061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xfrm>
            <a:off x="0" y="6400800"/>
            <a:ext cx="2100263" cy="457200"/>
          </a:xfrm>
        </p:spPr>
        <p:txBody>
          <a:bodyPr/>
          <a:lstStyle>
            <a:lvl1pPr>
              <a:defRPr/>
            </a:lvl1pPr>
          </a:lstStyle>
          <a:p>
            <a:pPr>
              <a:defRPr/>
            </a:pPr>
            <a:fld id="{936A953C-C039-4A8B-8FCF-5037346091C5}" type="datetime3">
              <a:rPr lang="zh-CN" altLang="en-US"/>
              <a:pPr>
                <a:defRPr/>
              </a:pPr>
              <a:t>2016年12月12日星期一</a:t>
            </a:fld>
            <a:endParaRPr lang="en-US" altLang="zh-CN" dirty="0"/>
          </a:p>
        </p:txBody>
      </p:sp>
      <p:sp>
        <p:nvSpPr>
          <p:cNvPr id="3" name="Rectangle 33"/>
          <p:cNvSpPr>
            <a:spLocks noGrp="1" noChangeArrowheads="1"/>
          </p:cNvSpPr>
          <p:nvPr>
            <p:ph type="sldNum" sz="quarter" idx="11"/>
          </p:nvPr>
        </p:nvSpPr>
        <p:spPr/>
        <p:txBody>
          <a:bodyPr/>
          <a:lstStyle>
            <a:lvl1pPr>
              <a:defRPr/>
            </a:lvl1pPr>
          </a:lstStyle>
          <a:p>
            <a:pPr>
              <a:defRPr/>
            </a:pPr>
            <a:fld id="{CBD06DDC-B30A-4017-A941-11F72D694AA2}" type="slidenum">
              <a:rPr lang="en-US" altLang="zh-CN"/>
              <a:pPr>
                <a:defRPr/>
              </a:pPr>
              <a:t>‹#›</a:t>
            </a:fld>
            <a:endParaRPr lang="en-US" altLang="zh-CN"/>
          </a:p>
        </p:txBody>
      </p:sp>
      <p:sp>
        <p:nvSpPr>
          <p:cNvPr id="4"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353499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xfrm>
            <a:off x="0" y="6400800"/>
            <a:ext cx="2146300" cy="457200"/>
          </a:xfrm>
        </p:spPr>
        <p:txBody>
          <a:bodyPr/>
          <a:lstStyle>
            <a:lvl1pPr>
              <a:defRPr/>
            </a:lvl1pPr>
          </a:lstStyle>
          <a:p>
            <a:pPr>
              <a:defRPr/>
            </a:pPr>
            <a:fld id="{C510FC69-BF11-47AB-B2AD-8042ACE13460}" type="datetime3">
              <a:rPr lang="zh-CN" altLang="en-US"/>
              <a:pPr>
                <a:defRPr/>
              </a:pPr>
              <a:t>2016年12月12日星期一</a:t>
            </a:fld>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B7C1AA30-E063-4D8A-92D6-966B5496A015}" type="slidenum">
              <a:rPr lang="en-US" altLang="zh-CN"/>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194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1"/>
          <p:cNvSpPr>
            <a:spLocks noGrp="1" noChangeArrowheads="1"/>
          </p:cNvSpPr>
          <p:nvPr>
            <p:ph type="dt" sz="half" idx="10"/>
          </p:nvPr>
        </p:nvSpPr>
        <p:spPr>
          <a:xfrm>
            <a:off x="0" y="6400800"/>
            <a:ext cx="2082800" cy="457200"/>
          </a:xfrm>
        </p:spPr>
        <p:txBody>
          <a:bodyPr/>
          <a:lstStyle>
            <a:lvl1pPr>
              <a:defRPr/>
            </a:lvl1pPr>
          </a:lstStyle>
          <a:p>
            <a:pPr>
              <a:defRPr/>
            </a:pPr>
            <a:fld id="{FF33ECC5-6510-4713-A54C-A7A1CAA2E969}" type="datetime3">
              <a:rPr lang="zh-CN" altLang="en-US"/>
              <a:pPr>
                <a:defRPr/>
              </a:pPr>
              <a:t>2016年12月12日星期一</a:t>
            </a:fld>
            <a:endParaRPr lang="en-US" altLang="zh-CN"/>
          </a:p>
        </p:txBody>
      </p:sp>
      <p:sp>
        <p:nvSpPr>
          <p:cNvPr id="6" name="Rectangle 33"/>
          <p:cNvSpPr>
            <a:spLocks noGrp="1" noChangeArrowheads="1"/>
          </p:cNvSpPr>
          <p:nvPr>
            <p:ph type="sldNum" sz="quarter" idx="11"/>
          </p:nvPr>
        </p:nvSpPr>
        <p:spPr/>
        <p:txBody>
          <a:bodyPr/>
          <a:lstStyle>
            <a:lvl1pPr>
              <a:defRPr/>
            </a:lvl1pPr>
          </a:lstStyle>
          <a:p>
            <a:pPr>
              <a:defRPr/>
            </a:pPr>
            <a:fld id="{7D9F48EE-C5CA-47D5-8224-117715D49BFE}" type="slidenum">
              <a:rPr lang="en-US" altLang="zh-CN"/>
              <a:pPr>
                <a:defRPr/>
              </a:pPr>
              <a:t>‹#›</a:t>
            </a:fld>
            <a:endParaRPr lang="en-US" altLang="zh-CN"/>
          </a:p>
        </p:txBody>
      </p:sp>
      <p:sp>
        <p:nvSpPr>
          <p:cNvPr id="7" name="Rectangle 35"/>
          <p:cNvSpPr>
            <a:spLocks noGrp="1" noChangeArrowheads="1"/>
          </p:cNvSpPr>
          <p:nvPr>
            <p:ph type="ftr" sz="quarter" idx="12"/>
          </p:nvPr>
        </p:nvSpPr>
        <p:spPr/>
        <p:txBody>
          <a:bodyPr/>
          <a:lstStyle>
            <a:lvl1pPr>
              <a:defRPr/>
            </a:lvl1pPr>
          </a:lstStyle>
          <a:p>
            <a:pPr>
              <a:defRPr/>
            </a:pPr>
            <a:r>
              <a:rPr lang="zh-CN" altLang="en-US"/>
              <a:t>华南理工大学广州学院</a:t>
            </a:r>
          </a:p>
        </p:txBody>
      </p:sp>
    </p:spTree>
    <p:extLst>
      <p:ext uri="{BB962C8B-B14F-4D97-AF65-F5344CB8AC3E}">
        <p14:creationId xmlns:p14="http://schemas.microsoft.com/office/powerpoint/2010/main" val="226850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F5FFFF"/>
            </a:gs>
          </a:gsLst>
          <a:lin ang="5400000" scaled="1"/>
        </a:gradFill>
        <a:effectLst/>
      </p:bgPr>
    </p:bg>
    <p:spTree>
      <p:nvGrpSpPr>
        <p:cNvPr id="1" name=""/>
        <p:cNvGrpSpPr/>
        <p:nvPr/>
      </p:nvGrpSpPr>
      <p:grpSpPr>
        <a:xfrm>
          <a:off x="0" y="0"/>
          <a:ext cx="0" cy="0"/>
          <a:chOff x="0" y="0"/>
          <a:chExt cx="0" cy="0"/>
        </a:xfrm>
      </p:grpSpPr>
      <p:sp>
        <p:nvSpPr>
          <p:cNvPr id="1026" name="Rectangle 29"/>
          <p:cNvSpPr>
            <a:spLocks noGrp="1" noChangeArrowheads="1"/>
          </p:cNvSpPr>
          <p:nvPr>
            <p:ph type="title"/>
          </p:nvPr>
        </p:nvSpPr>
        <p:spPr bwMode="auto">
          <a:xfrm>
            <a:off x="0" y="228600"/>
            <a:ext cx="5029200" cy="457200"/>
          </a:xfrm>
          <a:prstGeom prst="rect">
            <a:avLst/>
          </a:prstGeom>
          <a:gradFill rotWithShape="0">
            <a:gsLst>
              <a:gs pos="0">
                <a:srgbClr val="5994FF"/>
              </a:gs>
              <a:gs pos="100000">
                <a:srgbClr val="CC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0"/>
          <p:cNvSpPr>
            <a:spLocks noGrp="1" noChangeArrowheads="1"/>
          </p:cNvSpPr>
          <p:nvPr>
            <p:ph type="body" idx="1"/>
          </p:nvPr>
        </p:nvSpPr>
        <p:spPr bwMode="auto">
          <a:xfrm>
            <a:off x="685800" y="9906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99" name="Rectangle 31"/>
          <p:cNvSpPr>
            <a:spLocks noGrp="1" noChangeArrowheads="1"/>
          </p:cNvSpPr>
          <p:nvPr>
            <p:ph type="dt" sz="half" idx="2"/>
          </p:nvPr>
        </p:nvSpPr>
        <p:spPr bwMode="auto">
          <a:xfrm>
            <a:off x="0" y="6400800"/>
            <a:ext cx="203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a:defRPr/>
            </a:pPr>
            <a:fld id="{4CB6F596-51D0-4B91-BF0A-954D750EFA83}" type="datetime3">
              <a:rPr lang="zh-CN" altLang="en-US"/>
              <a:pPr>
                <a:defRPr/>
              </a:pPr>
              <a:t>2016年12月12日星期一</a:t>
            </a:fld>
            <a:endParaRPr lang="en-US" altLang="zh-CN"/>
          </a:p>
        </p:txBody>
      </p:sp>
      <p:sp>
        <p:nvSpPr>
          <p:cNvPr id="84001" name="Rectangle 33"/>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0"/>
            </a:lvl1pPr>
          </a:lstStyle>
          <a:p>
            <a:pPr>
              <a:defRPr/>
            </a:pPr>
            <a:fld id="{7CE8AF55-4998-40F7-B67A-61FE24C40273}" type="slidenum">
              <a:rPr lang="en-US" altLang="zh-CN"/>
              <a:pPr>
                <a:defRPr/>
              </a:pPr>
              <a:t>‹#›</a:t>
            </a:fld>
            <a:endParaRPr lang="en-US" altLang="zh-CN"/>
          </a:p>
        </p:txBody>
      </p:sp>
      <p:sp>
        <p:nvSpPr>
          <p:cNvPr id="1030" name="Rectangle 34"/>
          <p:cNvSpPr>
            <a:spLocks noChangeArrowheads="1"/>
          </p:cNvSpPr>
          <p:nvPr userDrawn="1"/>
        </p:nvSpPr>
        <p:spPr bwMode="auto">
          <a:xfrm>
            <a:off x="6781800" y="228600"/>
            <a:ext cx="2362200"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eaLnBrk="0" hangingPunct="0">
              <a:lnSpc>
                <a:spcPct val="70000"/>
              </a:lnSpc>
            </a:pPr>
            <a:r>
              <a:rPr lang="zh-CN" altLang="en-US" sz="2400">
                <a:solidFill>
                  <a:srgbClr val="990000"/>
                </a:solidFill>
                <a:latin typeface="华文行楷" pitchFamily="2" charset="-122"/>
                <a:ea typeface="华文行楷" pitchFamily="2" charset="-122"/>
              </a:rPr>
              <a:t>计算机组成原理</a:t>
            </a:r>
          </a:p>
        </p:txBody>
      </p:sp>
      <p:sp>
        <p:nvSpPr>
          <p:cNvPr id="84003" name="Rectangle 35"/>
          <p:cNvSpPr>
            <a:spLocks noGrp="1" noChangeArrowheads="1"/>
          </p:cNvSpPr>
          <p:nvPr>
            <p:ph type="ftr" sz="quarter" idx="3"/>
          </p:nvPr>
        </p:nvSpPr>
        <p:spPr bwMode="auto">
          <a:xfrm>
            <a:off x="3200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800">
                <a:solidFill>
                  <a:srgbClr val="663300"/>
                </a:solidFill>
                <a:ea typeface="隶书体" pitchFamily="49" charset="-122"/>
              </a:defRPr>
            </a:lvl1pPr>
          </a:lstStyle>
          <a:p>
            <a:pPr>
              <a:defRPr/>
            </a:pPr>
            <a:r>
              <a:rPr lang="zh-CN" altLang="en-US"/>
              <a:t>华南理工大学广州学院</a:t>
            </a:r>
          </a:p>
        </p:txBody>
      </p:sp>
      <p:sp>
        <p:nvSpPr>
          <p:cNvPr id="1032" name="Line 37"/>
          <p:cNvSpPr>
            <a:spLocks noChangeShapeType="1"/>
          </p:cNvSpPr>
          <p:nvPr userDrawn="1"/>
        </p:nvSpPr>
        <p:spPr bwMode="auto">
          <a:xfrm>
            <a:off x="0" y="8382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3" name="Line 38"/>
          <p:cNvSpPr>
            <a:spLocks noChangeShapeType="1"/>
          </p:cNvSpPr>
          <p:nvPr userDrawn="1"/>
        </p:nvSpPr>
        <p:spPr bwMode="auto">
          <a:xfrm>
            <a:off x="0" y="6248400"/>
            <a:ext cx="9144000" cy="0"/>
          </a:xfrm>
          <a:prstGeom prst="line">
            <a:avLst/>
          </a:prstGeom>
          <a:noFill/>
          <a:ln w="57150" cap="sq">
            <a:solidFill>
              <a:srgbClr val="3333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 name="Group 39"/>
          <p:cNvGrpSpPr>
            <a:grpSpLocks/>
          </p:cNvGrpSpPr>
          <p:nvPr userDrawn="1"/>
        </p:nvGrpSpPr>
        <p:grpSpPr bwMode="auto">
          <a:xfrm>
            <a:off x="6781800" y="4724400"/>
            <a:ext cx="2033588" cy="1219200"/>
            <a:chOff x="4368" y="3312"/>
            <a:chExt cx="1281" cy="768"/>
          </a:xfrm>
        </p:grpSpPr>
        <p:sp>
          <p:nvSpPr>
            <p:cNvPr id="84008" name="AutoShape 40"/>
            <p:cNvSpPr>
              <a:spLocks noChangeArrowheads="1"/>
            </p:cNvSpPr>
            <p:nvPr/>
          </p:nvSpPr>
          <p:spPr bwMode="auto">
            <a:xfrm rot="20940000">
              <a:off x="4368" y="3729"/>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09" name="AutoShape 41"/>
            <p:cNvSpPr>
              <a:spLocks noChangeArrowheads="1"/>
            </p:cNvSpPr>
            <p:nvPr/>
          </p:nvSpPr>
          <p:spPr bwMode="auto">
            <a:xfrm>
              <a:off x="4845" y="3372"/>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0" name="AutoShape 42"/>
            <p:cNvSpPr>
              <a:spLocks noChangeArrowheads="1"/>
            </p:cNvSpPr>
            <p:nvPr/>
          </p:nvSpPr>
          <p:spPr bwMode="auto">
            <a:xfrm rot="1320000">
              <a:off x="5217" y="3312"/>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1" name="AutoShape 43"/>
            <p:cNvSpPr>
              <a:spLocks noChangeArrowheads="1"/>
            </p:cNvSpPr>
            <p:nvPr/>
          </p:nvSpPr>
          <p:spPr bwMode="auto">
            <a:xfrm rot="20940000">
              <a:off x="4449" y="3792"/>
              <a:ext cx="288" cy="288"/>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2" name="AutoShape 44"/>
            <p:cNvSpPr>
              <a:spLocks noChangeArrowheads="1"/>
            </p:cNvSpPr>
            <p:nvPr/>
          </p:nvSpPr>
          <p:spPr bwMode="auto">
            <a:xfrm>
              <a:off x="4893" y="3420"/>
              <a:ext cx="264" cy="26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sp>
          <p:nvSpPr>
            <p:cNvPr id="84013" name="AutoShape 45"/>
            <p:cNvSpPr>
              <a:spLocks noChangeArrowheads="1"/>
            </p:cNvSpPr>
            <p:nvPr/>
          </p:nvSpPr>
          <p:spPr bwMode="auto">
            <a:xfrm rot="1320000">
              <a:off x="5265" y="3408"/>
              <a:ext cx="384" cy="384"/>
            </a:xfrm>
            <a:prstGeom prst="star5">
              <a:avLst/>
            </a:prstGeom>
            <a:gradFill rotWithShape="0">
              <a:gsLst>
                <a:gs pos="0">
                  <a:srgbClr val="FFFF00"/>
                </a:gs>
                <a:gs pos="100000">
                  <a:srgbClr val="FFFF00">
                    <a:gamma/>
                    <a:tint val="8627"/>
                    <a:invGamma/>
                  </a:srgbClr>
                </a:gs>
              </a:gsLst>
              <a:path path="shape">
                <a:fillToRect l="50000" t="50000" r="50000" b="50000"/>
              </a:path>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spcBef>
                  <a:spcPct val="50000"/>
                </a:spcBef>
                <a:defRPr/>
              </a:pPr>
              <a:endParaRPr lang="zh-CN" altLang="zh-CN" sz="2400" b="0">
                <a:solidFill>
                  <a:srgbClr val="FF0000"/>
                </a:solidFill>
              </a:endParaRPr>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0" r:id="rId3"/>
    <p:sldLayoutId id="2147483711" r:id="rId4"/>
    <p:sldLayoutId id="2147483712" r:id="rId5"/>
    <p:sldLayoutId id="2147483713" r:id="rId6"/>
    <p:sldLayoutId id="2147483716" r:id="rId7"/>
    <p:sldLayoutId id="2147483717" r:id="rId8"/>
    <p:sldLayoutId id="2147483718" r:id="rId9"/>
    <p:sldLayoutId id="2147483719" r:id="rId10"/>
    <p:sldLayoutId id="2147483720" r:id="rId11"/>
  </p:sldLayoutIdLst>
  <p:hf sldNum="0" hdr="0"/>
  <p:txStyles>
    <p:titleStyle>
      <a:lvl1pPr algn="l" rtl="0" eaLnBrk="0" fontAlgn="base" hangingPunct="0">
        <a:spcBef>
          <a:spcPct val="0"/>
        </a:spcBef>
        <a:spcAft>
          <a:spcPct val="0"/>
        </a:spcAft>
        <a:defRPr kumimoji="1" sz="2800" b="1">
          <a:solidFill>
            <a:srgbClr val="000000"/>
          </a:solidFill>
          <a:latin typeface="+mj-lt"/>
          <a:ea typeface="+mj-ea"/>
          <a:cs typeface="+mj-cs"/>
        </a:defRPr>
      </a:lvl1pPr>
      <a:lvl2pPr algn="l" rtl="0" eaLnBrk="0" fontAlgn="base" hangingPunct="0">
        <a:spcBef>
          <a:spcPct val="0"/>
        </a:spcBef>
        <a:spcAft>
          <a:spcPct val="0"/>
        </a:spcAft>
        <a:defRPr kumimoji="1" sz="2800" b="1">
          <a:solidFill>
            <a:srgbClr val="000000"/>
          </a:solidFill>
          <a:latin typeface="Tahoma" pitchFamily="34" charset="0"/>
          <a:ea typeface="宋体" pitchFamily="2" charset="-122"/>
        </a:defRPr>
      </a:lvl2pPr>
      <a:lvl3pPr algn="l" rtl="0" eaLnBrk="0" fontAlgn="base" hangingPunct="0">
        <a:spcBef>
          <a:spcPct val="0"/>
        </a:spcBef>
        <a:spcAft>
          <a:spcPct val="0"/>
        </a:spcAft>
        <a:defRPr kumimoji="1" sz="2800" b="1">
          <a:solidFill>
            <a:srgbClr val="000000"/>
          </a:solidFill>
          <a:latin typeface="Tahoma" pitchFamily="34" charset="0"/>
          <a:ea typeface="宋体" pitchFamily="2" charset="-122"/>
        </a:defRPr>
      </a:lvl3pPr>
      <a:lvl4pPr algn="l" rtl="0" eaLnBrk="0" fontAlgn="base" hangingPunct="0">
        <a:spcBef>
          <a:spcPct val="0"/>
        </a:spcBef>
        <a:spcAft>
          <a:spcPct val="0"/>
        </a:spcAft>
        <a:defRPr kumimoji="1" sz="2800" b="1">
          <a:solidFill>
            <a:srgbClr val="000000"/>
          </a:solidFill>
          <a:latin typeface="Tahoma" pitchFamily="34" charset="0"/>
          <a:ea typeface="宋体" pitchFamily="2" charset="-122"/>
        </a:defRPr>
      </a:lvl4pPr>
      <a:lvl5pPr algn="l" rtl="0" eaLnBrk="0" fontAlgn="base" hangingPunct="0">
        <a:spcBef>
          <a:spcPct val="0"/>
        </a:spcBef>
        <a:spcAft>
          <a:spcPct val="0"/>
        </a:spcAft>
        <a:defRPr kumimoji="1" sz="2800" b="1">
          <a:solidFill>
            <a:srgbClr val="000000"/>
          </a:solidFill>
          <a:latin typeface="Tahoma" pitchFamily="34" charset="0"/>
          <a:ea typeface="宋体" pitchFamily="2" charset="-122"/>
        </a:defRPr>
      </a:lvl5pPr>
      <a:lvl6pPr marL="457200" algn="l" rtl="0" fontAlgn="base">
        <a:spcBef>
          <a:spcPct val="0"/>
        </a:spcBef>
        <a:spcAft>
          <a:spcPct val="0"/>
        </a:spcAft>
        <a:defRPr kumimoji="1" sz="2800" b="1">
          <a:solidFill>
            <a:srgbClr val="000000"/>
          </a:solidFill>
          <a:latin typeface="Tahoma" pitchFamily="34" charset="0"/>
          <a:ea typeface="宋体" pitchFamily="2" charset="-122"/>
        </a:defRPr>
      </a:lvl6pPr>
      <a:lvl7pPr marL="914400" algn="l" rtl="0" fontAlgn="base">
        <a:spcBef>
          <a:spcPct val="0"/>
        </a:spcBef>
        <a:spcAft>
          <a:spcPct val="0"/>
        </a:spcAft>
        <a:defRPr kumimoji="1" sz="2800" b="1">
          <a:solidFill>
            <a:srgbClr val="000000"/>
          </a:solidFill>
          <a:latin typeface="Tahoma" pitchFamily="34" charset="0"/>
          <a:ea typeface="宋体" pitchFamily="2" charset="-122"/>
        </a:defRPr>
      </a:lvl7pPr>
      <a:lvl8pPr marL="1371600" algn="l" rtl="0" fontAlgn="base">
        <a:spcBef>
          <a:spcPct val="0"/>
        </a:spcBef>
        <a:spcAft>
          <a:spcPct val="0"/>
        </a:spcAft>
        <a:defRPr kumimoji="1" sz="2800" b="1">
          <a:solidFill>
            <a:srgbClr val="000000"/>
          </a:solidFill>
          <a:latin typeface="Tahoma" pitchFamily="34" charset="0"/>
          <a:ea typeface="宋体" pitchFamily="2" charset="-122"/>
        </a:defRPr>
      </a:lvl8pPr>
      <a:lvl9pPr marL="1828800" algn="l" rtl="0" fontAlgn="base">
        <a:spcBef>
          <a:spcPct val="0"/>
        </a:spcBef>
        <a:spcAft>
          <a:spcPct val="0"/>
        </a:spcAft>
        <a:defRPr kumimoji="1" sz="2800" b="1">
          <a:solidFill>
            <a:srgbClr val="0000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1"/>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9DBD0DC-E514-4EF0-A801-9B4534359933}" type="datetime3">
              <a:rPr kumimoji="0" lang="zh-CN" altLang="en-US" sz="1400" smtClean="0"/>
              <a:pPr eaLnBrk="1" hangingPunct="1"/>
              <a:t>2016年12月12日星期一</a:t>
            </a:fld>
            <a:endParaRPr kumimoji="0" lang="en-US" altLang="zh-CN" sz="1400" smtClean="0"/>
          </a:p>
        </p:txBody>
      </p:sp>
      <p:sp>
        <p:nvSpPr>
          <p:cNvPr id="9219" name="页脚占位符 3"/>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220" name="Rectangle 2"/>
          <p:cNvSpPr>
            <a:spLocks noGrp="1" noChangeArrowheads="1"/>
          </p:cNvSpPr>
          <p:nvPr>
            <p:ph type="title" idx="4294967295"/>
          </p:nvPr>
        </p:nvSpPr>
        <p:spPr/>
        <p:txBody>
          <a:bodyPr/>
          <a:lstStyle/>
          <a:p>
            <a:pPr eaLnBrk="1" hangingPunct="1"/>
            <a:r>
              <a:rPr lang="zh-CN" altLang="en-US" sz="2400" smtClean="0">
                <a:solidFill>
                  <a:schemeClr val="tx1"/>
                </a:solidFill>
                <a:latin typeface="宋体" pitchFamily="2" charset="-122"/>
              </a:rPr>
              <a:t>第</a:t>
            </a:r>
            <a:r>
              <a:rPr lang="en-US" altLang="zh-CN" sz="2400" smtClean="0">
                <a:solidFill>
                  <a:schemeClr val="tx1"/>
                </a:solidFill>
                <a:latin typeface="Times New Roman" pitchFamily="18" charset="0"/>
              </a:rPr>
              <a:t>9</a:t>
            </a:r>
            <a:r>
              <a:rPr lang="zh-CN" altLang="en-US" sz="2400" smtClean="0">
                <a:solidFill>
                  <a:schemeClr val="tx1"/>
                </a:solidFill>
                <a:latin typeface="宋体" pitchFamily="2" charset="-122"/>
              </a:rPr>
              <a:t>章</a:t>
            </a:r>
          </a:p>
        </p:txBody>
      </p:sp>
      <p:sp>
        <p:nvSpPr>
          <p:cNvPr id="9221" name="Rectangle 3"/>
          <p:cNvSpPr>
            <a:spLocks noGrp="1" noChangeArrowheads="1"/>
          </p:cNvSpPr>
          <p:nvPr>
            <p:ph type="body" idx="4294967295"/>
          </p:nvPr>
        </p:nvSpPr>
        <p:spPr>
          <a:xfrm>
            <a:off x="1603375" y="912813"/>
            <a:ext cx="5770563" cy="5124450"/>
          </a:xfrm>
        </p:spPr>
        <p:txBody>
          <a:bodyPr/>
          <a:lstStyle/>
          <a:p>
            <a:pPr algn="ctr" eaLnBrk="1" hangingPunct="1">
              <a:lnSpc>
                <a:spcPct val="40000"/>
              </a:lnSpc>
              <a:buFontTx/>
              <a:buNone/>
            </a:pPr>
            <a:endParaRPr lang="en-US" altLang="zh-CN" sz="9600" b="1" smtClean="0">
              <a:latin typeface="宋体" pitchFamily="2" charset="-122"/>
            </a:endParaRPr>
          </a:p>
          <a:p>
            <a:pPr algn="ctr" eaLnBrk="1" hangingPunct="1">
              <a:lnSpc>
                <a:spcPct val="90000"/>
              </a:lnSpc>
              <a:buFontTx/>
              <a:buNone/>
            </a:pPr>
            <a:r>
              <a:rPr lang="zh-CN" altLang="en-US" sz="9600" b="1" smtClean="0">
                <a:latin typeface="宋体" pitchFamily="2" charset="-122"/>
              </a:rPr>
              <a:t>输入输出</a:t>
            </a:r>
            <a:r>
              <a:rPr lang="zh-CN" altLang="en-US" sz="9600" b="1" smtClean="0">
                <a:latin typeface="Times New Roman" pitchFamily="18" charset="0"/>
              </a:rPr>
              <a:t>系统</a:t>
            </a:r>
            <a:r>
              <a:rPr lang="zh-CN" altLang="en-US" sz="9600" b="1" smtClean="0">
                <a:latin typeface="宋体" pitchFamily="2" charset="-122"/>
              </a:rPr>
              <a:t> </a:t>
            </a: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9840D7E-DE7C-49FC-8406-B93878BBE2C2}" type="datetime3">
              <a:rPr kumimoji="0" lang="zh-CN" altLang="en-US" sz="1400" smtClean="0"/>
              <a:pPr eaLnBrk="1" hangingPunct="1"/>
              <a:t>2016年12月12日星期一</a:t>
            </a:fld>
            <a:endParaRPr kumimoji="0" lang="en-US" altLang="zh-CN" sz="1400" smtClean="0"/>
          </a:p>
        </p:txBody>
      </p:sp>
      <p:sp>
        <p:nvSpPr>
          <p:cNvPr id="184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8436" name="Rectangle 2"/>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215043" name="Rectangle 3"/>
          <p:cNvSpPr>
            <a:spLocks noGrp="1" noChangeArrowheads="1"/>
          </p:cNvSpPr>
          <p:nvPr>
            <p:ph type="body" idx="1"/>
          </p:nvPr>
        </p:nvSpPr>
        <p:spPr>
          <a:xfrm>
            <a:off x="327025" y="893763"/>
            <a:ext cx="8283575" cy="5507037"/>
          </a:xfrm>
        </p:spPr>
        <p:txBody>
          <a:bodyPr/>
          <a:lstStyle/>
          <a:p>
            <a:pPr algn="just" eaLnBrk="1" hangingPunct="1">
              <a:lnSpc>
                <a:spcPct val="110000"/>
              </a:lnSpc>
              <a:buFontTx/>
              <a:buNone/>
            </a:pPr>
            <a:r>
              <a:rPr lang="en-US" altLang="zh-CN" b="1" smtClean="0">
                <a:latin typeface="Times New Roman" pitchFamily="18" charset="0"/>
              </a:rPr>
              <a:t>2. </a:t>
            </a:r>
            <a:r>
              <a:rPr lang="zh-CN" altLang="en-US" b="1" smtClean="0">
                <a:latin typeface="Times New Roman" pitchFamily="18" charset="0"/>
              </a:rPr>
              <a:t>接口的基本组成</a:t>
            </a:r>
          </a:p>
          <a:p>
            <a:pPr algn="just" eaLnBrk="1" hangingPunct="1">
              <a:buFontTx/>
              <a:buNone/>
            </a:pPr>
            <a:r>
              <a:rPr lang="zh-CN" altLang="en-US" b="1" smtClean="0">
                <a:latin typeface="Times New Roman" pitchFamily="18" charset="0"/>
              </a:rPr>
              <a:t>            接口中要分别传送</a:t>
            </a:r>
            <a:r>
              <a:rPr lang="zh-CN" altLang="en-US" b="1" smtClean="0">
                <a:solidFill>
                  <a:srgbClr val="FF0000"/>
                </a:solidFill>
                <a:latin typeface="Times New Roman" pitchFamily="18" charset="0"/>
              </a:rPr>
              <a:t>数据信息、控制信息和状态信息</a:t>
            </a:r>
            <a:r>
              <a:rPr lang="zh-CN" altLang="en-US" b="1" smtClean="0">
                <a:latin typeface="Times New Roman" pitchFamily="18" charset="0"/>
              </a:rPr>
              <a:t>，</a:t>
            </a:r>
            <a:r>
              <a:rPr lang="zh-CN" altLang="en-US" b="1" smtClean="0">
                <a:latin typeface="宋体" pitchFamily="2" charset="-122"/>
              </a:rPr>
              <a:t>数据信息、控制信息和状态信息都通过</a:t>
            </a:r>
            <a:r>
              <a:rPr lang="zh-CN" altLang="en-US" b="1" smtClean="0">
                <a:solidFill>
                  <a:srgbClr val="FF0000"/>
                </a:solidFill>
                <a:latin typeface="宋体" pitchFamily="2" charset="-122"/>
              </a:rPr>
              <a:t>数据总线</a:t>
            </a:r>
            <a:r>
              <a:rPr lang="zh-CN" altLang="en-US" b="1" smtClean="0">
                <a:latin typeface="宋体" pitchFamily="2" charset="-122"/>
              </a:rPr>
              <a:t>来传送。</a:t>
            </a:r>
            <a:r>
              <a:rPr lang="zh-CN" altLang="en-US" b="1" smtClean="0">
                <a:latin typeface="Times New Roman" pitchFamily="18" charset="0"/>
              </a:rPr>
              <a:t>大多数计算机都把</a:t>
            </a:r>
            <a:r>
              <a:rPr lang="en-US" altLang="zh-CN" b="1" smtClean="0">
                <a:solidFill>
                  <a:srgbClr val="FF0000"/>
                </a:solidFill>
                <a:latin typeface="Times New Roman" pitchFamily="18" charset="0"/>
              </a:rPr>
              <a:t>I/O</a:t>
            </a:r>
            <a:r>
              <a:rPr lang="zh-CN" altLang="en-US" b="1" smtClean="0">
                <a:solidFill>
                  <a:srgbClr val="FF0000"/>
                </a:solidFill>
                <a:latin typeface="Times New Roman" pitchFamily="18" charset="0"/>
              </a:rPr>
              <a:t>设备的状态信息视为输入数据</a:t>
            </a:r>
            <a:r>
              <a:rPr lang="zh-CN" altLang="en-US" b="1" smtClean="0">
                <a:latin typeface="Times New Roman" pitchFamily="18" charset="0"/>
              </a:rPr>
              <a:t>，而把</a:t>
            </a:r>
            <a:r>
              <a:rPr lang="zh-CN" altLang="en-US" b="1" smtClean="0">
                <a:solidFill>
                  <a:srgbClr val="FF0000"/>
                </a:solidFill>
                <a:latin typeface="Times New Roman" pitchFamily="18" charset="0"/>
              </a:rPr>
              <a:t>控制信息看成输出数据</a:t>
            </a:r>
            <a:r>
              <a:rPr lang="zh-CN" altLang="en-US" b="1" smtClean="0">
                <a:latin typeface="Times New Roman" pitchFamily="18" charset="0"/>
              </a:rPr>
              <a:t>，</a:t>
            </a:r>
            <a:r>
              <a:rPr lang="zh-CN" altLang="en-US" b="1" smtClean="0">
                <a:solidFill>
                  <a:srgbClr val="0000CC"/>
                </a:solidFill>
                <a:latin typeface="Times New Roman" pitchFamily="18" charset="0"/>
              </a:rPr>
              <a:t>并在接口中分设各自相应的寄存器，赋以不同的端口地址，</a:t>
            </a:r>
            <a:r>
              <a:rPr lang="zh-CN" altLang="en-US" b="1" smtClean="0">
                <a:latin typeface="Times New Roman" pitchFamily="18" charset="0"/>
              </a:rPr>
              <a:t>各种信息分时地使用数据总线传送到各自的寄存器中。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D024B95-74F8-4046-BFAD-21D44A02C42F}" type="datetime3">
              <a:rPr kumimoji="0" lang="zh-CN" altLang="en-US" sz="1400" smtClean="0"/>
              <a:pPr eaLnBrk="1" hangingPunct="1"/>
              <a:t>2016年12月12日星期一</a:t>
            </a:fld>
            <a:endParaRPr kumimoji="0" lang="en-US" altLang="zh-CN" sz="1400" smtClean="0"/>
          </a:p>
        </p:txBody>
      </p:sp>
      <p:sp>
        <p:nvSpPr>
          <p:cNvPr id="1075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7524"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endParaRPr>
          </a:p>
        </p:txBody>
      </p:sp>
      <p:sp>
        <p:nvSpPr>
          <p:cNvPr id="281603" name="Rectangle 3"/>
          <p:cNvSpPr>
            <a:spLocks noGrp="1" noChangeArrowheads="1"/>
          </p:cNvSpPr>
          <p:nvPr>
            <p:ph type="body" idx="1"/>
          </p:nvPr>
        </p:nvSpPr>
        <p:spPr>
          <a:xfrm>
            <a:off x="384175" y="779463"/>
            <a:ext cx="8150225" cy="5773737"/>
          </a:xfrm>
        </p:spPr>
        <p:txBody>
          <a:bodyPr/>
          <a:lstStyle/>
          <a:p>
            <a:pPr algn="just" eaLnBrk="1" hangingPunct="1">
              <a:lnSpc>
                <a:spcPct val="110000"/>
              </a:lnSpc>
              <a:buFontTx/>
              <a:buNone/>
            </a:pPr>
            <a:r>
              <a:rPr lang="en-US" altLang="zh-CN" b="1" smtClean="0">
                <a:latin typeface="Times New Roman" pitchFamily="18" charset="0"/>
              </a:rPr>
              <a:t>3.</a:t>
            </a:r>
            <a:r>
              <a:rPr lang="en-US" altLang="zh-CN" b="1" smtClean="0">
                <a:latin typeface="Times New Roman" pitchFamily="18" charset="0"/>
                <a:cs typeface="Times New Roman" pitchFamily="18" charset="0"/>
              </a:rPr>
              <a:t>DMA</a:t>
            </a:r>
            <a:r>
              <a:rPr lang="zh-CN" altLang="en-US" b="1" smtClean="0">
                <a:latin typeface="Times New Roman" pitchFamily="18" charset="0"/>
              </a:rPr>
              <a:t>控制器的引出线</a:t>
            </a:r>
            <a:endParaRPr lang="zh-CN" altLang="en-US" b="1" smtClean="0">
              <a:latin typeface="宋体" pitchFamily="2" charset="-122"/>
            </a:endParaRPr>
          </a:p>
          <a:p>
            <a:pPr algn="just" eaLnBrk="1" hangingPunct="1">
              <a:lnSpc>
                <a:spcPct val="110000"/>
              </a:lnSpc>
              <a:buFontTx/>
              <a:buNone/>
            </a:pPr>
            <a:r>
              <a:rPr lang="en-US" altLang="zh-CN" b="1" smtClean="0">
                <a:latin typeface="Times New Roman" pitchFamily="18" charset="0"/>
                <a:cs typeface="Times New Roman" pitchFamily="18" charset="0"/>
              </a:rPr>
              <a:t>(1)</a:t>
            </a:r>
            <a:r>
              <a:rPr lang="zh-CN" altLang="en-US" b="1" smtClean="0">
                <a:latin typeface="Times New Roman" pitchFamily="18" charset="0"/>
              </a:rPr>
              <a:t>地址总线</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在</a:t>
            </a:r>
            <a:r>
              <a:rPr lang="en-US" altLang="zh-CN" b="1" smtClean="0">
                <a:latin typeface="Times New Roman" pitchFamily="18" charset="0"/>
                <a:cs typeface="Times New Roman" pitchFamily="18" charset="0"/>
              </a:rPr>
              <a:t>DMA</a:t>
            </a:r>
            <a:r>
              <a:rPr lang="zh-CN" altLang="en-US" b="1" smtClean="0">
                <a:latin typeface="Times New Roman" pitchFamily="18" charset="0"/>
              </a:rPr>
              <a:t>方式下，呈输出状态，可对主存进行地址选择；在</a:t>
            </a:r>
            <a:r>
              <a:rPr lang="en-US" altLang="zh-CN" b="1" smtClean="0">
                <a:latin typeface="Times New Roman" pitchFamily="18" charset="0"/>
                <a:cs typeface="Times New Roman" pitchFamily="18" charset="0"/>
              </a:rPr>
              <a:t>CPU</a:t>
            </a:r>
            <a:r>
              <a:rPr lang="zh-CN" altLang="en-US" b="1" smtClean="0">
                <a:latin typeface="Times New Roman" pitchFamily="18" charset="0"/>
              </a:rPr>
              <a:t>方式下，呈输入状态，可对</a:t>
            </a:r>
            <a:r>
              <a:rPr lang="en-US" altLang="zh-CN" b="1" smtClean="0">
                <a:latin typeface="Times New Roman" pitchFamily="18" charset="0"/>
                <a:cs typeface="Times New Roman" pitchFamily="18" charset="0"/>
              </a:rPr>
              <a:t>DMA</a:t>
            </a:r>
            <a:r>
              <a:rPr lang="zh-CN" altLang="en-US" b="1" smtClean="0">
                <a:latin typeface="Times New Roman" pitchFamily="18" charset="0"/>
              </a:rPr>
              <a:t>控制器中的有关寄存器进行寻址。</a:t>
            </a:r>
            <a:endParaRPr lang="zh-CN" altLang="en-US" b="1" smtClean="0">
              <a:latin typeface="宋体" pitchFamily="2" charset="-122"/>
            </a:endParaRPr>
          </a:p>
          <a:p>
            <a:pPr algn="just" eaLnBrk="1" hangingPunct="1">
              <a:lnSpc>
                <a:spcPct val="110000"/>
              </a:lnSpc>
              <a:buFontTx/>
              <a:buNone/>
            </a:pPr>
            <a:r>
              <a:rPr lang="en-US" altLang="zh-CN" b="1" smtClean="0">
                <a:latin typeface="Times New Roman" pitchFamily="18" charset="0"/>
                <a:cs typeface="Times New Roman" pitchFamily="18" charset="0"/>
              </a:rPr>
              <a:t>(2)</a:t>
            </a:r>
            <a:r>
              <a:rPr lang="zh-CN" altLang="en-US" b="1" smtClean="0">
                <a:latin typeface="Times New Roman" pitchFamily="18" charset="0"/>
              </a:rPr>
              <a:t>数据总线</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在</a:t>
            </a:r>
            <a:r>
              <a:rPr lang="en-US" altLang="zh-CN" b="1" smtClean="0">
                <a:latin typeface="Times New Roman" pitchFamily="18" charset="0"/>
                <a:cs typeface="Times New Roman" pitchFamily="18" charset="0"/>
              </a:rPr>
              <a:t>DMA</a:t>
            </a:r>
            <a:r>
              <a:rPr lang="zh-CN" altLang="en-US" b="1" smtClean="0">
                <a:latin typeface="Times New Roman" pitchFamily="18" charset="0"/>
              </a:rPr>
              <a:t>方式下，用它进行数据传送；在</a:t>
            </a:r>
            <a:r>
              <a:rPr lang="en-US" altLang="zh-CN" b="1" smtClean="0">
                <a:latin typeface="Times New Roman" pitchFamily="18" charset="0"/>
                <a:cs typeface="Times New Roman" pitchFamily="18" charset="0"/>
              </a:rPr>
              <a:t>CPU</a:t>
            </a:r>
            <a:r>
              <a:rPr lang="zh-CN" altLang="en-US" b="1" smtClean="0">
                <a:latin typeface="Times New Roman" pitchFamily="18" charset="0"/>
              </a:rPr>
              <a:t>方式下，可对</a:t>
            </a:r>
            <a:r>
              <a:rPr lang="en-US" altLang="zh-CN" b="1" smtClean="0">
                <a:latin typeface="Times New Roman" pitchFamily="18" charset="0"/>
                <a:cs typeface="Times New Roman" pitchFamily="18" charset="0"/>
              </a:rPr>
              <a:t>DMA</a:t>
            </a:r>
            <a:r>
              <a:rPr lang="zh-CN" altLang="en-US" b="1" smtClean="0">
                <a:latin typeface="Times New Roman" pitchFamily="18" charset="0"/>
              </a:rPr>
              <a:t>控制器的有关寄存器进行编程。</a:t>
            </a:r>
            <a:endParaRPr lang="zh-CN" altLang="en-US" b="1"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1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1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85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DECCC03-7121-48D8-BEF6-D8D6A54510A8}" type="datetime3">
              <a:rPr kumimoji="0" lang="zh-CN" altLang="en-US" sz="1400" smtClean="0"/>
              <a:pPr eaLnBrk="1" hangingPunct="1"/>
              <a:t>2016年12月12日星期一</a:t>
            </a:fld>
            <a:endParaRPr kumimoji="0" lang="en-US" altLang="zh-CN" sz="1400" smtClean="0"/>
          </a:p>
        </p:txBody>
      </p:sp>
      <p:sp>
        <p:nvSpPr>
          <p:cNvPr id="1085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854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endParaRPr>
          </a:p>
        </p:txBody>
      </p:sp>
      <p:sp>
        <p:nvSpPr>
          <p:cNvPr id="345091" name="Rectangle 3"/>
          <p:cNvSpPr>
            <a:spLocks noGrp="1" noChangeArrowheads="1"/>
          </p:cNvSpPr>
          <p:nvPr>
            <p:ph type="body" idx="1"/>
          </p:nvPr>
        </p:nvSpPr>
        <p:spPr>
          <a:xfrm>
            <a:off x="384175" y="779463"/>
            <a:ext cx="8150225" cy="5773737"/>
          </a:xfrm>
        </p:spPr>
        <p:txBody>
          <a:bodyPr/>
          <a:lstStyle/>
          <a:p>
            <a:pPr algn="just" eaLnBrk="1" hangingPunct="1">
              <a:lnSpc>
                <a:spcPct val="110000"/>
              </a:lnSpc>
              <a:buFontTx/>
              <a:buNone/>
            </a:pPr>
            <a:r>
              <a:rPr lang="en-US" altLang="zh-CN" b="1" smtClean="0">
                <a:latin typeface="Times New Roman" pitchFamily="18" charset="0"/>
                <a:cs typeface="Times New Roman" pitchFamily="18" charset="0"/>
              </a:rPr>
              <a:t>(3)</a:t>
            </a:r>
            <a:r>
              <a:rPr lang="zh-CN" altLang="en-US" b="1" smtClean="0">
                <a:latin typeface="Times New Roman" pitchFamily="18" charset="0"/>
              </a:rPr>
              <a:t>控制数据传送方式的信号线</a:t>
            </a:r>
            <a:endParaRPr lang="zh-CN" altLang="en-US" b="1" smtClean="0">
              <a:latin typeface="宋体" pitchFamily="2" charset="-122"/>
            </a:endParaRPr>
          </a:p>
          <a:p>
            <a:pPr algn="just" eaLnBrk="1" hangingPunct="1">
              <a:lnSpc>
                <a:spcPct val="11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存储器读信号、存储器写信号、外设读信号、外设写信号。</a:t>
            </a:r>
            <a:endParaRPr lang="zh-CN" altLang="en-US" b="1" smtClean="0">
              <a:latin typeface="宋体" pitchFamily="2" charset="-122"/>
            </a:endParaRPr>
          </a:p>
          <a:p>
            <a:pPr algn="just" eaLnBrk="1" hangingPunct="1">
              <a:lnSpc>
                <a:spcPct val="110000"/>
              </a:lnSpc>
              <a:buFontTx/>
              <a:buNone/>
            </a:pPr>
            <a:r>
              <a:rPr lang="en-US" altLang="zh-CN" b="1" smtClean="0">
                <a:latin typeface="Times New Roman" pitchFamily="18" charset="0"/>
                <a:cs typeface="Times New Roman" pitchFamily="18" charset="0"/>
              </a:rPr>
              <a:t>(4)DMA</a:t>
            </a:r>
            <a:r>
              <a:rPr lang="zh-CN" altLang="en-US" b="1" smtClean="0">
                <a:latin typeface="Times New Roman" pitchFamily="18" charset="0"/>
              </a:rPr>
              <a:t>控制器与外设之间的联络信号线</a:t>
            </a:r>
            <a:endParaRPr lang="zh-CN" altLang="en-US" b="1" smtClean="0">
              <a:latin typeface="宋体" pitchFamily="2" charset="-122"/>
            </a:endParaRPr>
          </a:p>
          <a:p>
            <a:pPr algn="just" eaLnBrk="1" hangingPunct="1">
              <a:lnSpc>
                <a:spcPct val="110000"/>
              </a:lnSpc>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DMA</a:t>
            </a:r>
            <a:r>
              <a:rPr lang="zh-CN" altLang="en-US" b="1" smtClean="0">
                <a:latin typeface="Times New Roman" pitchFamily="18" charset="0"/>
              </a:rPr>
              <a:t>请求信号</a:t>
            </a:r>
            <a:endParaRPr lang="zh-CN" altLang="en-US" b="1" smtClean="0">
              <a:latin typeface="宋体" pitchFamily="2" charset="-122"/>
            </a:endParaRPr>
          </a:p>
          <a:p>
            <a:pPr algn="just" eaLnBrk="1" hangingPunct="1">
              <a:lnSpc>
                <a:spcPct val="110000"/>
              </a:lnSpc>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DMA</a:t>
            </a:r>
            <a:r>
              <a:rPr lang="zh-CN" altLang="en-US" b="1" smtClean="0">
                <a:latin typeface="Times New Roman" pitchFamily="18" charset="0"/>
              </a:rPr>
              <a:t>响应信号</a:t>
            </a:r>
          </a:p>
          <a:p>
            <a:pPr algn="just" eaLnBrk="1" hangingPunct="1">
              <a:lnSpc>
                <a:spcPct val="110000"/>
              </a:lnSpc>
              <a:buFontTx/>
              <a:buNone/>
            </a:pPr>
            <a:r>
              <a:rPr lang="en-US" altLang="zh-CN" b="1" smtClean="0">
                <a:latin typeface="Times New Roman" pitchFamily="18" charset="0"/>
                <a:cs typeface="Times New Roman" pitchFamily="18" charset="0"/>
              </a:rPr>
              <a:t>(5)DMA</a:t>
            </a:r>
            <a:r>
              <a:rPr lang="zh-CN" altLang="en-US" b="1" smtClean="0">
                <a:latin typeface="Times New Roman" pitchFamily="18" charset="0"/>
              </a:rPr>
              <a:t>控制器与</a:t>
            </a:r>
            <a:r>
              <a:rPr lang="en-US" altLang="zh-CN" b="1" smtClean="0">
                <a:latin typeface="Times New Roman" pitchFamily="18" charset="0"/>
                <a:cs typeface="Times New Roman" pitchFamily="18" charset="0"/>
              </a:rPr>
              <a:t>CPU</a:t>
            </a:r>
            <a:r>
              <a:rPr lang="zh-CN" altLang="en-US" b="1" smtClean="0">
                <a:latin typeface="Times New Roman" pitchFamily="18" charset="0"/>
              </a:rPr>
              <a:t>之间的联络信号线</a:t>
            </a:r>
          </a:p>
          <a:p>
            <a:pPr algn="just" eaLnBrk="1" hangingPunct="1">
              <a:lnSpc>
                <a:spcPct val="11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总线请求</a:t>
            </a:r>
          </a:p>
          <a:p>
            <a:pPr algn="just" eaLnBrk="1" hangingPunct="1">
              <a:lnSpc>
                <a:spcPct val="11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总线响应信号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5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50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5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7E68050-5B6E-4B64-A9F4-D92062B1A66C}" type="datetime3">
              <a:rPr kumimoji="0" lang="zh-CN" altLang="en-US" sz="1400" smtClean="0"/>
              <a:pPr eaLnBrk="1" hangingPunct="1"/>
              <a:t>2016年12月12日星期一</a:t>
            </a:fld>
            <a:endParaRPr kumimoji="0" lang="en-US" altLang="zh-CN" sz="1400" smtClean="0"/>
          </a:p>
        </p:txBody>
      </p:sp>
      <p:sp>
        <p:nvSpPr>
          <p:cNvPr id="1095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9572" name="Rectangle 2"/>
          <p:cNvSpPr>
            <a:spLocks noGrp="1" noChangeArrowheads="1"/>
          </p:cNvSpPr>
          <p:nvPr>
            <p:ph type="title"/>
          </p:nvPr>
        </p:nvSpPr>
        <p:spPr/>
        <p:txBody>
          <a:bodyPr/>
          <a:lstStyle/>
          <a:p>
            <a:pPr algn="just" eaLnBrk="1" hangingPunct="1">
              <a:lnSpc>
                <a:spcPct val="110000"/>
              </a:lnSpc>
            </a:pPr>
            <a:r>
              <a:rPr lang="en-US" altLang="zh-CN" sz="2400" smtClean="0">
                <a:latin typeface="Times New Roman" pitchFamily="18" charset="0"/>
              </a:rPr>
              <a:t>8.4 DMA</a:t>
            </a:r>
            <a:r>
              <a:rPr lang="zh-CN" altLang="en-US" sz="2400" smtClean="0">
                <a:latin typeface="Times New Roman" pitchFamily="18" charset="0"/>
              </a:rPr>
              <a:t>方式及其接口</a:t>
            </a:r>
            <a:endParaRPr lang="zh-CN" altLang="en-US" sz="2400" smtClean="0">
              <a:latin typeface="宋体" pitchFamily="2" charset="-122"/>
            </a:endParaRPr>
          </a:p>
        </p:txBody>
      </p:sp>
      <p:sp>
        <p:nvSpPr>
          <p:cNvPr id="283651" name="Rectangle 3"/>
          <p:cNvSpPr>
            <a:spLocks noGrp="1" noChangeArrowheads="1"/>
          </p:cNvSpPr>
          <p:nvPr>
            <p:ph type="body" idx="1"/>
          </p:nvPr>
        </p:nvSpPr>
        <p:spPr>
          <a:xfrm>
            <a:off x="307975" y="874713"/>
            <a:ext cx="8302625" cy="5526087"/>
          </a:xfrm>
        </p:spPr>
        <p:txBody>
          <a:bodyPr/>
          <a:lstStyle/>
          <a:p>
            <a:pPr algn="just" eaLnBrk="1" hangingPunct="1">
              <a:lnSpc>
                <a:spcPct val="110000"/>
              </a:lnSpc>
              <a:buFontTx/>
              <a:buNone/>
            </a:pPr>
            <a:r>
              <a:rPr lang="en-US" altLang="zh-CN" b="1" smtClean="0">
                <a:latin typeface="Times New Roman" pitchFamily="18" charset="0"/>
              </a:rPr>
              <a:t> </a:t>
            </a:r>
            <a:r>
              <a:rPr lang="en-US" altLang="zh-CN" b="1" smtClean="0">
                <a:latin typeface="Times New Roman" pitchFamily="18" charset="0"/>
                <a:cs typeface="Times New Roman" pitchFamily="18" charset="0"/>
              </a:rPr>
              <a:t>4.DMA</a:t>
            </a:r>
            <a:r>
              <a:rPr lang="zh-CN" altLang="en-US" b="1" smtClean="0">
                <a:latin typeface="Times New Roman" pitchFamily="18" charset="0"/>
                <a:cs typeface="Times New Roman" pitchFamily="18" charset="0"/>
              </a:rPr>
              <a:t>控制器的连接和传送</a:t>
            </a:r>
          </a:p>
          <a:p>
            <a:pPr algn="just" eaLnBrk="1" hangingPunct="1">
              <a:lnSpc>
                <a:spcPct val="11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⑴ 首先由外设向</a:t>
            </a:r>
            <a:r>
              <a:rPr lang="en-US" altLang="zh-CN" b="1" smtClean="0">
                <a:latin typeface="Times New Roman" pitchFamily="18" charset="0"/>
              </a:rPr>
              <a:t>DMA</a:t>
            </a:r>
            <a:r>
              <a:rPr lang="zh-CN" altLang="en-US" b="1" smtClean="0">
                <a:latin typeface="Times New Roman" pitchFamily="18" charset="0"/>
              </a:rPr>
              <a:t>控制器发出请求信号</a:t>
            </a:r>
            <a:r>
              <a:rPr lang="en-US" altLang="zh-CN" b="1" smtClean="0">
                <a:latin typeface="Times New Roman" pitchFamily="18" charset="0"/>
              </a:rPr>
              <a:t>DREQ</a:t>
            </a:r>
            <a:r>
              <a:rPr lang="zh-CN" altLang="en-US" b="1" smtClean="0">
                <a:latin typeface="Times New Roman" pitchFamily="18" charset="0"/>
              </a:rPr>
              <a:t>。</a:t>
            </a:r>
          </a:p>
          <a:p>
            <a:pPr algn="just" eaLnBrk="1" hangingPunct="1">
              <a:lnSpc>
                <a:spcPct val="80000"/>
              </a:lnSpc>
              <a:buFontTx/>
              <a:buNone/>
            </a:pPr>
            <a:r>
              <a:rPr lang="zh-CN" altLang="en-US" b="1" smtClean="0">
                <a:latin typeface="Times New Roman" pitchFamily="18" charset="0"/>
              </a:rPr>
              <a:t>    ⑵ </a:t>
            </a:r>
            <a:r>
              <a:rPr lang="en-US" altLang="zh-CN" b="1" smtClean="0">
                <a:latin typeface="Times New Roman" pitchFamily="18" charset="0"/>
              </a:rPr>
              <a:t>DMA</a:t>
            </a:r>
            <a:r>
              <a:rPr lang="zh-CN" altLang="en-US" b="1" smtClean="0">
                <a:latin typeface="Times New Roman" pitchFamily="18" charset="0"/>
              </a:rPr>
              <a:t>控制器向</a:t>
            </a:r>
            <a:r>
              <a:rPr lang="en-US" altLang="zh-CN" b="1" smtClean="0">
                <a:latin typeface="Times New Roman" pitchFamily="18" charset="0"/>
              </a:rPr>
              <a:t>CPU</a:t>
            </a:r>
            <a:r>
              <a:rPr lang="zh-CN" altLang="en-US" b="1" smtClean="0">
                <a:latin typeface="Times New Roman" pitchFamily="18" charset="0"/>
              </a:rPr>
              <a:t>发出总线请求信号</a:t>
            </a:r>
            <a:r>
              <a:rPr lang="en-US" altLang="zh-CN" b="1" smtClean="0">
                <a:latin typeface="Times New Roman" pitchFamily="18" charset="0"/>
              </a:rPr>
              <a:t>HRQ</a:t>
            </a:r>
            <a:r>
              <a:rPr lang="zh-CN" altLang="en-US" b="1" smtClean="0">
                <a:latin typeface="Times New Roman" pitchFamily="18" charset="0"/>
              </a:rPr>
              <a:t>。</a:t>
            </a:r>
          </a:p>
          <a:p>
            <a:pPr algn="just" eaLnBrk="1" hangingPunct="1">
              <a:lnSpc>
                <a:spcPct val="90000"/>
              </a:lnSpc>
              <a:buFontTx/>
              <a:buNone/>
            </a:pPr>
            <a:r>
              <a:rPr lang="zh-CN" altLang="en-US" b="1" smtClean="0">
                <a:latin typeface="Times New Roman" pitchFamily="18" charset="0"/>
              </a:rPr>
              <a:t>    ⑶ </a:t>
            </a:r>
            <a:r>
              <a:rPr lang="en-US" altLang="zh-CN" b="1" smtClean="0">
                <a:latin typeface="Times New Roman" pitchFamily="18" charset="0"/>
              </a:rPr>
              <a:t>CPU</a:t>
            </a:r>
            <a:r>
              <a:rPr lang="zh-CN" altLang="en-US" b="1" smtClean="0">
                <a:latin typeface="Times New Roman" pitchFamily="18" charset="0"/>
              </a:rPr>
              <a:t>向</a:t>
            </a:r>
            <a:r>
              <a:rPr lang="en-US" altLang="zh-CN" b="1" smtClean="0">
                <a:latin typeface="Times New Roman" pitchFamily="18" charset="0"/>
              </a:rPr>
              <a:t>DMA</a:t>
            </a:r>
            <a:r>
              <a:rPr lang="zh-CN" altLang="en-US" b="1" smtClean="0">
                <a:latin typeface="Times New Roman" pitchFamily="18" charset="0"/>
              </a:rPr>
              <a:t>控制器发出总线响应信号</a:t>
            </a:r>
            <a:r>
              <a:rPr lang="en-US" altLang="zh-CN" b="1" smtClean="0">
                <a:latin typeface="Times New Roman" pitchFamily="18" charset="0"/>
              </a:rPr>
              <a:t>HLDA</a:t>
            </a:r>
            <a:r>
              <a:rPr lang="zh-CN" altLang="en-US" b="1" smtClean="0">
                <a:latin typeface="Times New Roman" pitchFamily="18" charset="0"/>
              </a:rPr>
              <a:t>，此时，</a:t>
            </a:r>
            <a:r>
              <a:rPr lang="en-US" altLang="zh-CN" b="1" smtClean="0">
                <a:latin typeface="Times New Roman" pitchFamily="18" charset="0"/>
              </a:rPr>
              <a:t>DMA</a:t>
            </a:r>
            <a:r>
              <a:rPr lang="zh-CN" altLang="en-US" b="1" smtClean="0">
                <a:latin typeface="Times New Roman" pitchFamily="18" charset="0"/>
              </a:rPr>
              <a:t>控制器获取了总线的控制权。</a:t>
            </a:r>
          </a:p>
          <a:p>
            <a:pPr algn="just" eaLnBrk="1" hangingPunct="1">
              <a:lnSpc>
                <a:spcPct val="90000"/>
              </a:lnSpc>
              <a:buFontTx/>
              <a:buNone/>
            </a:pPr>
            <a:r>
              <a:rPr lang="zh-CN" altLang="en-US" b="1" smtClean="0">
                <a:latin typeface="Times New Roman" pitchFamily="18" charset="0"/>
              </a:rPr>
              <a:t>    ⑷ </a:t>
            </a:r>
            <a:r>
              <a:rPr lang="en-US" altLang="zh-CN" b="1" smtClean="0">
                <a:latin typeface="Times New Roman" pitchFamily="18" charset="0"/>
              </a:rPr>
              <a:t>DMA</a:t>
            </a:r>
            <a:r>
              <a:rPr lang="zh-CN" altLang="en-US" b="1" smtClean="0">
                <a:latin typeface="Times New Roman" pitchFamily="18" charset="0"/>
              </a:rPr>
              <a:t>控制器向外设发出</a:t>
            </a:r>
            <a:r>
              <a:rPr lang="en-US" altLang="zh-CN" b="1" smtClean="0">
                <a:latin typeface="Times New Roman" pitchFamily="18" charset="0"/>
              </a:rPr>
              <a:t>DMA</a:t>
            </a:r>
            <a:r>
              <a:rPr lang="zh-CN" altLang="en-US" b="1" smtClean="0">
                <a:latin typeface="Times New Roman" pitchFamily="18" charset="0"/>
              </a:rPr>
              <a:t>响应信号</a:t>
            </a:r>
            <a:r>
              <a:rPr lang="en-US" altLang="zh-CN" b="1" smtClean="0">
                <a:latin typeface="Times New Roman" pitchFamily="18" charset="0"/>
              </a:rPr>
              <a:t>DACK</a:t>
            </a:r>
            <a:r>
              <a:rPr lang="zh-CN" altLang="en-US" b="1" smtClean="0">
                <a:latin typeface="Times New Roman" pitchFamily="18" charset="0"/>
              </a:rPr>
              <a:t>，表示</a:t>
            </a:r>
            <a:r>
              <a:rPr lang="en-US" altLang="zh-CN" b="1" smtClean="0">
                <a:latin typeface="Times New Roman" pitchFamily="18" charset="0"/>
              </a:rPr>
              <a:t>DMA</a:t>
            </a:r>
            <a:r>
              <a:rPr lang="zh-CN" altLang="en-US" b="1" smtClean="0">
                <a:latin typeface="Times New Roman" pitchFamily="18" charset="0"/>
              </a:rPr>
              <a:t>控制器已控制了总线，允许外设与主存交换数据。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3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3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3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3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05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15449EF-CD75-4BB1-B770-08883C7171E2}" type="datetime3">
              <a:rPr kumimoji="0" lang="zh-CN" altLang="en-US" sz="1400" smtClean="0"/>
              <a:pPr eaLnBrk="1" hangingPunct="1"/>
              <a:t>2016年12月12日星期一</a:t>
            </a:fld>
            <a:endParaRPr kumimoji="0" lang="en-US" altLang="zh-CN" sz="1400" smtClean="0"/>
          </a:p>
        </p:txBody>
      </p:sp>
      <p:sp>
        <p:nvSpPr>
          <p:cNvPr id="1105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0596" name="Rectangle 2"/>
          <p:cNvSpPr>
            <a:spLocks noGrp="1" noChangeArrowheads="1"/>
          </p:cNvSpPr>
          <p:nvPr>
            <p:ph type="title"/>
          </p:nvPr>
        </p:nvSpPr>
        <p:spPr/>
        <p:txBody>
          <a:bodyPr/>
          <a:lstStyle/>
          <a:p>
            <a:pPr algn="just" eaLnBrk="1" hangingPunct="1"/>
            <a:r>
              <a:rPr lang="en-US" altLang="zh-CN" sz="2400" smtClean="0">
                <a:latin typeface="Times New Roman" pitchFamily="18" charset="0"/>
              </a:rPr>
              <a:t>8.4 DMA</a:t>
            </a:r>
            <a:r>
              <a:rPr lang="zh-CN" altLang="en-US" sz="2400" smtClean="0">
                <a:latin typeface="Times New Roman" pitchFamily="18" charset="0"/>
              </a:rPr>
              <a:t>方式及其接口</a:t>
            </a:r>
            <a:endParaRPr lang="zh-CN" altLang="en-US" sz="2400" smtClean="0">
              <a:latin typeface="宋体" pitchFamily="2" charset="-122"/>
            </a:endParaRPr>
          </a:p>
        </p:txBody>
      </p:sp>
      <p:sp>
        <p:nvSpPr>
          <p:cNvPr id="284675" name="Rectangle 3"/>
          <p:cNvSpPr>
            <a:spLocks noGrp="1" noChangeArrowheads="1"/>
          </p:cNvSpPr>
          <p:nvPr>
            <p:ph type="body" idx="1"/>
          </p:nvPr>
        </p:nvSpPr>
        <p:spPr>
          <a:xfrm>
            <a:off x="231775" y="817563"/>
            <a:ext cx="8378825" cy="5583237"/>
          </a:xfrm>
        </p:spPr>
        <p:txBody>
          <a:bodyPr/>
          <a:lstStyle/>
          <a:p>
            <a:pPr algn="just" eaLnBrk="1" hangingPunct="1">
              <a:lnSpc>
                <a:spcPct val="90000"/>
              </a:lnSpc>
              <a:buFontTx/>
              <a:buNone/>
            </a:pPr>
            <a:r>
              <a:rPr lang="en-US" altLang="zh-CN" b="1" smtClean="0">
                <a:latin typeface="Times New Roman" pitchFamily="18" charset="0"/>
              </a:rPr>
              <a:t>    ⑸ DMA</a:t>
            </a:r>
            <a:r>
              <a:rPr lang="zh-CN" altLang="en-US" b="1" smtClean="0">
                <a:latin typeface="Times New Roman" pitchFamily="18" charset="0"/>
              </a:rPr>
              <a:t>控制器按主存地址计数器的内容发出地址信号作为主存地址的选择，同时主存地址计数器的内容加</a:t>
            </a:r>
            <a:r>
              <a:rPr lang="en-US" altLang="zh-CN" b="1" smtClean="0">
                <a:latin typeface="Times New Roman" pitchFamily="18" charset="0"/>
              </a:rPr>
              <a:t>1</a:t>
            </a:r>
            <a:r>
              <a:rPr lang="zh-CN" altLang="en-US" b="1" smtClean="0">
                <a:latin typeface="Times New Roman" pitchFamily="18" charset="0"/>
              </a:rPr>
              <a:t>（或减</a:t>
            </a:r>
            <a:r>
              <a:rPr lang="en-US" altLang="zh-CN" b="1" smtClean="0">
                <a:latin typeface="Times New Roman" pitchFamily="18" charset="0"/>
              </a:rPr>
              <a:t>1</a:t>
            </a:r>
            <a:r>
              <a:rPr lang="zh-CN" altLang="en-US" b="1" smtClean="0">
                <a:latin typeface="Times New Roman" pitchFamily="18" charset="0"/>
              </a:rPr>
              <a:t>）。</a:t>
            </a:r>
          </a:p>
          <a:p>
            <a:pPr algn="just" eaLnBrk="1" hangingPunct="1">
              <a:lnSpc>
                <a:spcPct val="80000"/>
              </a:lnSpc>
              <a:buFontTx/>
              <a:buNone/>
            </a:pPr>
            <a:r>
              <a:rPr lang="zh-CN" altLang="en-US" b="1" smtClean="0">
                <a:latin typeface="Times New Roman" pitchFamily="18" charset="0"/>
              </a:rPr>
              <a:t>    ⑹ </a:t>
            </a:r>
            <a:r>
              <a:rPr lang="en-US" altLang="zh-CN" b="1" smtClean="0">
                <a:latin typeface="Times New Roman" pitchFamily="18" charset="0"/>
              </a:rPr>
              <a:t>DMA</a:t>
            </a:r>
            <a:r>
              <a:rPr lang="zh-CN" altLang="en-US" b="1" smtClean="0">
                <a:latin typeface="Times New Roman" pitchFamily="18" charset="0"/>
              </a:rPr>
              <a:t>控制器发出</a:t>
            </a:r>
            <a:r>
              <a:rPr lang="en-US" altLang="zh-CN" b="1" smtClean="0">
                <a:latin typeface="Times New Roman" pitchFamily="18" charset="0"/>
              </a:rPr>
              <a:t>IOR</a:t>
            </a:r>
            <a:r>
              <a:rPr lang="zh-CN" altLang="en-US" b="1" smtClean="0">
                <a:latin typeface="Times New Roman" pitchFamily="18" charset="0"/>
              </a:rPr>
              <a:t>信号到外设，将外设数据读入总线，同时发出</a:t>
            </a:r>
            <a:r>
              <a:rPr lang="en-US" altLang="zh-CN" b="1" smtClean="0">
                <a:latin typeface="Times New Roman" pitchFamily="18" charset="0"/>
              </a:rPr>
              <a:t>MEMW</a:t>
            </a:r>
            <a:r>
              <a:rPr lang="zh-CN" altLang="en-US" b="1" smtClean="0">
                <a:latin typeface="Times New Roman" pitchFamily="18" charset="0"/>
              </a:rPr>
              <a:t>信号，将数据总线的数据写入地址总线选中的主存单元。</a:t>
            </a:r>
          </a:p>
          <a:p>
            <a:pPr algn="just" eaLnBrk="1" hangingPunct="1">
              <a:lnSpc>
                <a:spcPct val="90000"/>
              </a:lnSpc>
              <a:buFontTx/>
              <a:buNone/>
            </a:pPr>
            <a:r>
              <a:rPr lang="zh-CN" altLang="en-US" b="1" smtClean="0">
                <a:latin typeface="Times New Roman" pitchFamily="18" charset="0"/>
              </a:rPr>
              <a:t>    ⑺ 传送长度计数器减１。</a:t>
            </a:r>
          </a:p>
          <a:p>
            <a:pPr algn="just" eaLnBrk="1" hangingPunct="1">
              <a:lnSpc>
                <a:spcPct val="90000"/>
              </a:lnSpc>
              <a:buFontTx/>
              <a:buNone/>
            </a:pPr>
            <a:r>
              <a:rPr lang="zh-CN" altLang="en-US" b="1" smtClean="0">
                <a:latin typeface="Times New Roman" pitchFamily="18" charset="0"/>
              </a:rPr>
              <a:t>            重复⑸⑹⑺步骤，直到字节计数器减到“</a:t>
            </a:r>
            <a:r>
              <a:rPr lang="en-US" altLang="zh-CN" b="1" smtClean="0">
                <a:latin typeface="Times New Roman" pitchFamily="18" charset="0"/>
              </a:rPr>
              <a:t>0”</a:t>
            </a:r>
            <a:r>
              <a:rPr lang="zh-CN" altLang="en-US" b="1" smtClean="0">
                <a:latin typeface="Times New Roman" pitchFamily="18" charset="0"/>
              </a:rPr>
              <a:t>为止，数据块的</a:t>
            </a:r>
            <a:r>
              <a:rPr lang="en-US" altLang="zh-CN" b="1" smtClean="0">
                <a:latin typeface="Times New Roman" pitchFamily="18" charset="0"/>
              </a:rPr>
              <a:t>DMA</a:t>
            </a:r>
            <a:r>
              <a:rPr lang="zh-CN" altLang="en-US" b="1" smtClean="0">
                <a:latin typeface="Times New Roman" pitchFamily="18" charset="0"/>
              </a:rPr>
              <a:t>方式传送工作宣告完成。这时，</a:t>
            </a:r>
            <a:r>
              <a:rPr lang="en-US" altLang="zh-CN" b="1" smtClean="0">
                <a:latin typeface="Times New Roman" pitchFamily="18" charset="0"/>
              </a:rPr>
              <a:t>DMA</a:t>
            </a:r>
            <a:r>
              <a:rPr lang="zh-CN" altLang="en-US" b="1" smtClean="0">
                <a:latin typeface="Times New Roman" pitchFamily="18" charset="0"/>
              </a:rPr>
              <a:t>控制器的</a:t>
            </a:r>
            <a:r>
              <a:rPr lang="en-US" altLang="zh-CN" b="1" smtClean="0">
                <a:latin typeface="Times New Roman" pitchFamily="18" charset="0"/>
              </a:rPr>
              <a:t>HRQ</a:t>
            </a:r>
            <a:r>
              <a:rPr lang="zh-CN" altLang="en-US" b="1" smtClean="0">
                <a:latin typeface="Times New Roman" pitchFamily="18" charset="0"/>
              </a:rPr>
              <a:t>降为低电平，总线控制权交还</a:t>
            </a:r>
            <a:r>
              <a:rPr lang="en-US" altLang="zh-CN" b="1" smtClean="0">
                <a:latin typeface="Times New Roman" pitchFamily="18" charset="0"/>
              </a:rPr>
              <a:t>CPU</a:t>
            </a:r>
            <a:r>
              <a:rPr lang="zh-CN" altLang="en-US" b="1"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4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266C507-E9E5-4F4D-8A52-244F74457D44}" type="datetime3">
              <a:rPr kumimoji="0" lang="zh-CN" altLang="en-US" sz="1400" smtClean="0"/>
              <a:pPr eaLnBrk="1" hangingPunct="1"/>
              <a:t>2016年12月12日星期一</a:t>
            </a:fld>
            <a:endParaRPr kumimoji="0" lang="en-US" altLang="zh-CN" sz="1400" smtClean="0"/>
          </a:p>
        </p:txBody>
      </p:sp>
      <p:sp>
        <p:nvSpPr>
          <p:cNvPr id="1116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1620" name="Rectangle 2"/>
          <p:cNvSpPr>
            <a:spLocks noGrp="1" noChangeArrowheads="1"/>
          </p:cNvSpPr>
          <p:nvPr>
            <p:ph type="title"/>
          </p:nvPr>
        </p:nvSpPr>
        <p:spPr/>
        <p:txBody>
          <a:bodyPr/>
          <a:lstStyle/>
          <a:p>
            <a:pPr algn="just" eaLnBrk="1" hangingPunct="1">
              <a:lnSpc>
                <a:spcPct val="110000"/>
              </a:lnSpc>
            </a:pPr>
            <a:r>
              <a:rPr lang="en-US" altLang="zh-CN" sz="2400" smtClean="0">
                <a:latin typeface="Times New Roman" pitchFamily="18" charset="0"/>
              </a:rPr>
              <a:t>8.4 DMA</a:t>
            </a:r>
            <a:r>
              <a:rPr lang="zh-CN" altLang="en-US" sz="2400" smtClean="0">
                <a:latin typeface="Times New Roman" pitchFamily="18" charset="0"/>
              </a:rPr>
              <a:t>方式及其接口</a:t>
            </a:r>
            <a:endParaRPr lang="zh-CN" altLang="en-US" smtClean="0">
              <a:latin typeface="宋体" pitchFamily="2" charset="-122"/>
            </a:endParaRPr>
          </a:p>
        </p:txBody>
      </p:sp>
      <p:sp>
        <p:nvSpPr>
          <p:cNvPr id="285699" name="Rectangle 3"/>
          <p:cNvSpPr>
            <a:spLocks noGrp="1" noChangeArrowheads="1"/>
          </p:cNvSpPr>
          <p:nvPr>
            <p:ph type="body" idx="1"/>
          </p:nvPr>
        </p:nvSpPr>
        <p:spPr>
          <a:xfrm>
            <a:off x="288925" y="703263"/>
            <a:ext cx="8382000" cy="6154737"/>
          </a:xfrm>
        </p:spPr>
        <p:txBody>
          <a:bodyPr/>
          <a:lstStyle/>
          <a:p>
            <a:pPr algn="just" eaLnBrk="1" hangingPunct="1">
              <a:lnSpc>
                <a:spcPct val="110000"/>
              </a:lnSpc>
              <a:buFontTx/>
              <a:buNone/>
            </a:pPr>
            <a:r>
              <a:rPr lang="en-US" altLang="zh-CN" b="1" smtClean="0">
                <a:solidFill>
                  <a:srgbClr val="990033"/>
                </a:solidFill>
                <a:latin typeface="Times New Roman" pitchFamily="18" charset="0"/>
              </a:rPr>
              <a:t>8.4.3 DMA</a:t>
            </a:r>
            <a:r>
              <a:rPr lang="zh-CN" altLang="en-US" b="1" smtClean="0">
                <a:solidFill>
                  <a:srgbClr val="990033"/>
                </a:solidFill>
                <a:latin typeface="Times New Roman" pitchFamily="18" charset="0"/>
              </a:rPr>
              <a:t>传送方法与传送过程 </a:t>
            </a:r>
          </a:p>
          <a:p>
            <a:pPr algn="just" eaLnBrk="1" hangingPunct="1">
              <a:lnSpc>
                <a:spcPct val="70000"/>
              </a:lnSpc>
              <a:buFontTx/>
              <a:buNone/>
            </a:pPr>
            <a:r>
              <a:rPr lang="en-US" altLang="zh-CN" b="1" smtClean="0">
                <a:latin typeface="Times New Roman" pitchFamily="18" charset="0"/>
              </a:rPr>
              <a:t>1. DMA</a:t>
            </a:r>
            <a:r>
              <a:rPr lang="zh-CN" altLang="en-US" b="1" smtClean="0">
                <a:latin typeface="Times New Roman" pitchFamily="18" charset="0"/>
              </a:rPr>
              <a:t>传送方法</a:t>
            </a:r>
          </a:p>
          <a:p>
            <a:pPr algn="just" eaLnBrk="1" hangingPunct="1">
              <a:lnSpc>
                <a:spcPct val="70000"/>
              </a:lnSpc>
              <a:buFontTx/>
              <a:buNone/>
            </a:pPr>
            <a:r>
              <a:rPr lang="en-US" altLang="zh-CN" b="1" smtClean="0">
                <a:latin typeface="Times New Roman" pitchFamily="18" charset="0"/>
              </a:rPr>
              <a:t>(1) CPU</a:t>
            </a:r>
            <a:r>
              <a:rPr lang="zh-CN" altLang="en-US" b="1" smtClean="0">
                <a:latin typeface="Times New Roman" pitchFamily="18" charset="0"/>
              </a:rPr>
              <a:t>停止访问主存法</a:t>
            </a:r>
          </a:p>
          <a:p>
            <a:pPr algn="just" eaLnBrk="1" hangingPunct="1">
              <a:lnSpc>
                <a:spcPct val="80000"/>
              </a:lnSpc>
              <a:buFontTx/>
              <a:buNone/>
            </a:pPr>
            <a:r>
              <a:rPr lang="zh-CN" altLang="en-US" b="1" smtClean="0">
                <a:latin typeface="Times New Roman" pitchFamily="18" charset="0"/>
              </a:rPr>
              <a:t>            用</a:t>
            </a:r>
            <a:r>
              <a:rPr lang="en-US" altLang="zh-CN" b="1" smtClean="0">
                <a:latin typeface="Times New Roman" pitchFamily="18" charset="0"/>
              </a:rPr>
              <a:t>DMA</a:t>
            </a:r>
            <a:r>
              <a:rPr lang="zh-CN" altLang="en-US" b="1" smtClean="0">
                <a:latin typeface="Times New Roman" pitchFamily="18" charset="0"/>
              </a:rPr>
              <a:t>请求信号迫使</a:t>
            </a:r>
            <a:r>
              <a:rPr lang="en-US" altLang="zh-CN" b="1" smtClean="0">
                <a:latin typeface="Times New Roman" pitchFamily="18" charset="0"/>
              </a:rPr>
              <a:t>CPU </a:t>
            </a:r>
            <a:r>
              <a:rPr lang="zh-CN" altLang="en-US" b="1" smtClean="0">
                <a:latin typeface="Times New Roman" pitchFamily="18" charset="0"/>
              </a:rPr>
              <a:t>让出总线控制权，</a:t>
            </a:r>
            <a:r>
              <a:rPr lang="en-US" altLang="zh-CN" b="1" smtClean="0">
                <a:latin typeface="Times New Roman" pitchFamily="18" charset="0"/>
              </a:rPr>
              <a:t>CPU</a:t>
            </a:r>
            <a:r>
              <a:rPr lang="zh-CN" altLang="en-US" b="1" smtClean="0">
                <a:latin typeface="Times New Roman" pitchFamily="18" charset="0"/>
              </a:rPr>
              <a:t>在现行机器周期执行完成之后，使其数据、地址总线处于三态，并输出总线批准信号。每次</a:t>
            </a:r>
            <a:r>
              <a:rPr lang="en-US" altLang="zh-CN" b="1" smtClean="0">
                <a:latin typeface="Times New Roman" pitchFamily="18" charset="0"/>
              </a:rPr>
              <a:t>DMA</a:t>
            </a:r>
            <a:r>
              <a:rPr lang="zh-CN" altLang="en-US" b="1" smtClean="0">
                <a:latin typeface="Times New Roman" pitchFamily="18" charset="0"/>
              </a:rPr>
              <a:t>请求获得批准后，</a:t>
            </a:r>
            <a:r>
              <a:rPr lang="en-US" altLang="zh-CN" b="1" smtClean="0">
                <a:latin typeface="Times New Roman" pitchFamily="18" charset="0"/>
              </a:rPr>
              <a:t>DMA</a:t>
            </a:r>
            <a:r>
              <a:rPr lang="zh-CN" altLang="en-US" b="1" smtClean="0">
                <a:latin typeface="Times New Roman" pitchFamily="18" charset="0"/>
              </a:rPr>
              <a:t>控制器获得总线控制权以后，连续占用若干个存取周期（总线周期）进行成组连续的数据传送，直至批量传送结束，</a:t>
            </a:r>
            <a:r>
              <a:rPr lang="en-US" altLang="zh-CN" b="1" smtClean="0">
                <a:latin typeface="Times New Roman" pitchFamily="18" charset="0"/>
              </a:rPr>
              <a:t>DMA </a:t>
            </a:r>
            <a:r>
              <a:rPr lang="zh-CN" altLang="en-US" b="1" smtClean="0">
                <a:latin typeface="Times New Roman" pitchFamily="18" charset="0"/>
              </a:rPr>
              <a:t>控制器才把总线控制权交回</a:t>
            </a:r>
            <a:r>
              <a:rPr lang="en-US" altLang="zh-CN" b="1" smtClean="0">
                <a:latin typeface="Times New Roman" pitchFamily="18" charset="0"/>
              </a:rPr>
              <a:t>CPU</a:t>
            </a:r>
            <a:r>
              <a:rPr lang="zh-CN" altLang="en-US" b="1" smtClean="0">
                <a:latin typeface="Times New Roman" pitchFamily="18" charset="0"/>
              </a:rPr>
              <a:t>。在</a:t>
            </a:r>
            <a:r>
              <a:rPr lang="en-US" altLang="zh-CN" b="1" smtClean="0">
                <a:latin typeface="Times New Roman" pitchFamily="18" charset="0"/>
              </a:rPr>
              <a:t>DMA</a:t>
            </a:r>
            <a:r>
              <a:rPr lang="zh-CN" altLang="en-US" b="1" smtClean="0">
                <a:latin typeface="Times New Roman" pitchFamily="18" charset="0"/>
              </a:rPr>
              <a:t>操作期间，</a:t>
            </a:r>
            <a:r>
              <a:rPr lang="en-US" altLang="zh-CN" b="1" smtClean="0">
                <a:latin typeface="Times New Roman" pitchFamily="18" charset="0"/>
              </a:rPr>
              <a:t>CPU</a:t>
            </a:r>
            <a:r>
              <a:rPr lang="zh-CN" altLang="en-US" b="1" smtClean="0">
                <a:latin typeface="Times New Roman" pitchFamily="18" charset="0"/>
              </a:rPr>
              <a:t>处于保持状态，停止访问主存，</a:t>
            </a:r>
            <a:r>
              <a:rPr lang="zh-CN" altLang="en-US" b="1" smtClean="0">
                <a:solidFill>
                  <a:srgbClr val="FF0000"/>
                </a:solidFill>
                <a:latin typeface="Times New Roman" pitchFamily="18" charset="0"/>
              </a:rPr>
              <a:t>仅能进行一些与总线无关的内部操作。</a:t>
            </a:r>
            <a:r>
              <a:rPr lang="zh-CN" altLang="en-US" b="1" smtClean="0">
                <a:latin typeface="Times New Roman" pitchFamily="18" charset="0"/>
              </a:rPr>
              <a:t>这种方法只适用于高速外设的成组传送。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5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62AF0EB-0578-4560-8C6B-A8C2D32B847B}" type="datetime3">
              <a:rPr kumimoji="0" lang="zh-CN" altLang="en-US" sz="1400" smtClean="0"/>
              <a:pPr eaLnBrk="1" hangingPunct="1"/>
              <a:t>2016年12月12日星期一</a:t>
            </a:fld>
            <a:endParaRPr kumimoji="0" lang="en-US" altLang="zh-CN" sz="1400" smtClean="0"/>
          </a:p>
        </p:txBody>
      </p:sp>
      <p:sp>
        <p:nvSpPr>
          <p:cNvPr id="1126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2644"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grpSp>
        <p:nvGrpSpPr>
          <p:cNvPr id="286724" name="Group 4"/>
          <p:cNvGrpSpPr>
            <a:grpSpLocks/>
          </p:cNvGrpSpPr>
          <p:nvPr/>
        </p:nvGrpSpPr>
        <p:grpSpPr bwMode="auto">
          <a:xfrm>
            <a:off x="2552700" y="2668588"/>
            <a:ext cx="1712913" cy="446087"/>
            <a:chOff x="1896" y="3121"/>
            <a:chExt cx="971" cy="281"/>
          </a:xfrm>
        </p:grpSpPr>
        <p:sp>
          <p:nvSpPr>
            <p:cNvPr id="112666" name="Line 5"/>
            <p:cNvSpPr>
              <a:spLocks noChangeShapeType="1"/>
            </p:cNvSpPr>
            <p:nvPr/>
          </p:nvSpPr>
          <p:spPr bwMode="auto">
            <a:xfrm>
              <a:off x="1916" y="3121"/>
              <a:ext cx="81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7" name="Line 6"/>
            <p:cNvSpPr>
              <a:spLocks noChangeShapeType="1"/>
            </p:cNvSpPr>
            <p:nvPr/>
          </p:nvSpPr>
          <p:spPr bwMode="auto">
            <a:xfrm>
              <a:off x="1916" y="3402"/>
              <a:ext cx="810"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8" name="Text Box 7"/>
            <p:cNvSpPr txBox="1">
              <a:spLocks noChangeArrowheads="1"/>
            </p:cNvSpPr>
            <p:nvPr/>
          </p:nvSpPr>
          <p:spPr bwMode="auto">
            <a:xfrm>
              <a:off x="1896" y="3144"/>
              <a:ext cx="9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DMA</a:t>
              </a:r>
              <a:r>
                <a:rPr lang="zh-CN" altLang="zh-CN" sz="1800"/>
                <a:t>不工作</a:t>
              </a:r>
              <a:endParaRPr lang="zh-CN" altLang="en-US" sz="1800"/>
            </a:p>
          </p:txBody>
        </p:sp>
      </p:grpSp>
      <p:grpSp>
        <p:nvGrpSpPr>
          <p:cNvPr id="286728" name="Group 8"/>
          <p:cNvGrpSpPr>
            <a:grpSpLocks/>
          </p:cNvGrpSpPr>
          <p:nvPr/>
        </p:nvGrpSpPr>
        <p:grpSpPr bwMode="auto">
          <a:xfrm>
            <a:off x="5375275" y="2687638"/>
            <a:ext cx="1751013" cy="446087"/>
            <a:chOff x="3434" y="3121"/>
            <a:chExt cx="971" cy="281"/>
          </a:xfrm>
        </p:grpSpPr>
        <p:sp>
          <p:nvSpPr>
            <p:cNvPr id="112663" name="Line 9"/>
            <p:cNvSpPr>
              <a:spLocks noChangeShapeType="1"/>
            </p:cNvSpPr>
            <p:nvPr/>
          </p:nvSpPr>
          <p:spPr bwMode="auto">
            <a:xfrm>
              <a:off x="3454" y="3121"/>
              <a:ext cx="809"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4" name="Line 10"/>
            <p:cNvSpPr>
              <a:spLocks noChangeShapeType="1"/>
            </p:cNvSpPr>
            <p:nvPr/>
          </p:nvSpPr>
          <p:spPr bwMode="auto">
            <a:xfrm>
              <a:off x="3454" y="3402"/>
              <a:ext cx="809"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5" name="Text Box 11"/>
            <p:cNvSpPr txBox="1">
              <a:spLocks noChangeArrowheads="1"/>
            </p:cNvSpPr>
            <p:nvPr/>
          </p:nvSpPr>
          <p:spPr bwMode="auto">
            <a:xfrm>
              <a:off x="3434" y="3144"/>
              <a:ext cx="9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DMA</a:t>
              </a:r>
              <a:r>
                <a:rPr lang="zh-CN" altLang="zh-CN" sz="1800"/>
                <a:t>不工作</a:t>
              </a:r>
              <a:endParaRPr lang="zh-CN" altLang="en-US" sz="1800"/>
            </a:p>
          </p:txBody>
        </p:sp>
      </p:grpSp>
      <p:grpSp>
        <p:nvGrpSpPr>
          <p:cNvPr id="286732" name="Group 12"/>
          <p:cNvGrpSpPr>
            <a:grpSpLocks/>
          </p:cNvGrpSpPr>
          <p:nvPr/>
        </p:nvGrpSpPr>
        <p:grpSpPr bwMode="auto">
          <a:xfrm>
            <a:off x="771525" y="2368550"/>
            <a:ext cx="7458075" cy="2260600"/>
            <a:chOff x="954" y="2968"/>
            <a:chExt cx="4038" cy="942"/>
          </a:xfrm>
        </p:grpSpPr>
        <p:sp>
          <p:nvSpPr>
            <p:cNvPr id="112652" name="Line 13"/>
            <p:cNvSpPr>
              <a:spLocks noChangeShapeType="1"/>
            </p:cNvSpPr>
            <p:nvPr/>
          </p:nvSpPr>
          <p:spPr bwMode="auto">
            <a:xfrm>
              <a:off x="1916" y="3872"/>
              <a:ext cx="2590"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3" name="Line 14"/>
            <p:cNvSpPr>
              <a:spLocks noChangeShapeType="1"/>
            </p:cNvSpPr>
            <p:nvPr/>
          </p:nvSpPr>
          <p:spPr bwMode="auto">
            <a:xfrm flipV="1">
              <a:off x="1916" y="3496"/>
              <a:ext cx="156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4" name="Line 15"/>
            <p:cNvSpPr>
              <a:spLocks noChangeShapeType="1"/>
            </p:cNvSpPr>
            <p:nvPr/>
          </p:nvSpPr>
          <p:spPr bwMode="auto">
            <a:xfrm>
              <a:off x="3454" y="3496"/>
              <a:ext cx="80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5" name="Line 16"/>
            <p:cNvSpPr>
              <a:spLocks noChangeShapeType="1"/>
            </p:cNvSpPr>
            <p:nvPr/>
          </p:nvSpPr>
          <p:spPr bwMode="auto">
            <a:xfrm>
              <a:off x="1916" y="3027"/>
              <a:ext cx="0" cy="84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6" name="Line 17"/>
            <p:cNvSpPr>
              <a:spLocks noChangeShapeType="1"/>
            </p:cNvSpPr>
            <p:nvPr/>
          </p:nvSpPr>
          <p:spPr bwMode="auto">
            <a:xfrm>
              <a:off x="2726" y="3027"/>
              <a:ext cx="0" cy="84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7" name="Line 18"/>
            <p:cNvSpPr>
              <a:spLocks noChangeShapeType="1"/>
            </p:cNvSpPr>
            <p:nvPr/>
          </p:nvSpPr>
          <p:spPr bwMode="auto">
            <a:xfrm>
              <a:off x="3454" y="3027"/>
              <a:ext cx="0" cy="84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8" name="Text Box 19"/>
            <p:cNvSpPr txBox="1">
              <a:spLocks noChangeArrowheads="1"/>
            </p:cNvSpPr>
            <p:nvPr/>
          </p:nvSpPr>
          <p:spPr bwMode="auto">
            <a:xfrm>
              <a:off x="1056" y="2968"/>
              <a:ext cx="97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  使用主存</a:t>
              </a:r>
            </a:p>
          </p:txBody>
        </p:sp>
        <p:sp>
          <p:nvSpPr>
            <p:cNvPr id="112659" name="Text Box 20"/>
            <p:cNvSpPr txBox="1">
              <a:spLocks noChangeArrowheads="1"/>
            </p:cNvSpPr>
            <p:nvPr/>
          </p:nvSpPr>
          <p:spPr bwMode="auto">
            <a:xfrm>
              <a:off x="1043" y="3320"/>
              <a:ext cx="9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1800">
                  <a:solidFill>
                    <a:srgbClr val="009900"/>
                  </a:solidFill>
                </a:rPr>
                <a:t>DMA</a:t>
              </a:r>
              <a:r>
                <a:rPr lang="zh-CN" altLang="en-US" sz="1800">
                  <a:solidFill>
                    <a:srgbClr val="009900"/>
                  </a:solidFill>
                </a:rPr>
                <a:t>控制并</a:t>
              </a:r>
            </a:p>
            <a:p>
              <a:pPr algn="ctr">
                <a:lnSpc>
                  <a:spcPct val="20000"/>
                </a:lnSpc>
                <a:spcBef>
                  <a:spcPct val="50000"/>
                </a:spcBef>
              </a:pPr>
              <a:r>
                <a:rPr lang="zh-CN" altLang="en-US" sz="1800">
                  <a:solidFill>
                    <a:srgbClr val="009900"/>
                  </a:solidFill>
                </a:rPr>
                <a:t>  使用主存</a:t>
              </a:r>
            </a:p>
          </p:txBody>
        </p:sp>
        <p:sp>
          <p:nvSpPr>
            <p:cNvPr id="112660" name="Text Box 21"/>
            <p:cNvSpPr txBox="1">
              <a:spLocks noChangeArrowheads="1"/>
            </p:cNvSpPr>
            <p:nvPr/>
          </p:nvSpPr>
          <p:spPr bwMode="auto">
            <a:xfrm>
              <a:off x="954" y="3743"/>
              <a:ext cx="1052"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1800"/>
                <a:t>主存工作时间</a:t>
              </a:r>
            </a:p>
          </p:txBody>
        </p:sp>
        <p:sp>
          <p:nvSpPr>
            <p:cNvPr id="112661" name="Line 22"/>
            <p:cNvSpPr>
              <a:spLocks noChangeShapeType="1"/>
            </p:cNvSpPr>
            <p:nvPr/>
          </p:nvSpPr>
          <p:spPr bwMode="auto">
            <a:xfrm>
              <a:off x="4263" y="3027"/>
              <a:ext cx="0" cy="84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2" name="Text Box 23"/>
            <p:cNvSpPr txBox="1">
              <a:spLocks noChangeArrowheads="1"/>
            </p:cNvSpPr>
            <p:nvPr/>
          </p:nvSpPr>
          <p:spPr bwMode="auto">
            <a:xfrm>
              <a:off x="4476" y="3720"/>
              <a:ext cx="51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400">
                  <a:ea typeface="隶书" pitchFamily="49" charset="-122"/>
                </a:rPr>
                <a:t>t</a:t>
              </a:r>
            </a:p>
          </p:txBody>
        </p:sp>
      </p:grpSp>
      <p:grpSp>
        <p:nvGrpSpPr>
          <p:cNvPr id="286744" name="Group 24"/>
          <p:cNvGrpSpPr>
            <a:grpSpLocks/>
          </p:cNvGrpSpPr>
          <p:nvPr/>
        </p:nvGrpSpPr>
        <p:grpSpPr bwMode="auto">
          <a:xfrm>
            <a:off x="4022725" y="3644900"/>
            <a:ext cx="1846263" cy="447675"/>
            <a:chOff x="2726" y="3496"/>
            <a:chExt cx="971" cy="282"/>
          </a:xfrm>
        </p:grpSpPr>
        <p:sp>
          <p:nvSpPr>
            <p:cNvPr id="112649" name="Line 25"/>
            <p:cNvSpPr>
              <a:spLocks noChangeShapeType="1"/>
            </p:cNvSpPr>
            <p:nvPr/>
          </p:nvSpPr>
          <p:spPr bwMode="auto">
            <a:xfrm>
              <a:off x="2726" y="3496"/>
              <a:ext cx="728"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0" name="Line 26"/>
            <p:cNvSpPr>
              <a:spLocks noChangeShapeType="1"/>
            </p:cNvSpPr>
            <p:nvPr/>
          </p:nvSpPr>
          <p:spPr bwMode="auto">
            <a:xfrm>
              <a:off x="2726" y="3778"/>
              <a:ext cx="728"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Text Box 27"/>
            <p:cNvSpPr txBox="1">
              <a:spLocks noChangeArrowheads="1"/>
            </p:cNvSpPr>
            <p:nvPr/>
          </p:nvSpPr>
          <p:spPr bwMode="auto">
            <a:xfrm>
              <a:off x="2726" y="3520"/>
              <a:ext cx="9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DMA</a:t>
              </a:r>
              <a:r>
                <a:rPr lang="zh-CN" altLang="zh-CN" sz="1800"/>
                <a:t>工作</a:t>
              </a:r>
              <a:endParaRPr lang="zh-CN" altLang="en-US"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6732"/>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1000"/>
                                  </p:stCondLst>
                                  <p:childTnLst>
                                    <p:set>
                                      <p:cBhvr>
                                        <p:cTn id="9" dur="1" fill="hold">
                                          <p:stCondLst>
                                            <p:cond delay="0"/>
                                          </p:stCondLst>
                                        </p:cTn>
                                        <p:tgtEl>
                                          <p:spTgt spid="286724"/>
                                        </p:tgtEl>
                                        <p:attrNameLst>
                                          <p:attrName>style.visibility</p:attrName>
                                        </p:attrNameLst>
                                      </p:cBhvr>
                                      <p:to>
                                        <p:strVal val="visible"/>
                                      </p:to>
                                    </p:set>
                                    <p:animEffect transition="in" filter="wipe(left)">
                                      <p:cBhvr>
                                        <p:cTn id="10" dur="500"/>
                                        <p:tgtEl>
                                          <p:spTgt spid="286724"/>
                                        </p:tgtEl>
                                      </p:cBhvr>
                                    </p:animEffect>
                                  </p:childTnLst>
                                </p:cTn>
                              </p:par>
                            </p:childTnLst>
                          </p:cTn>
                        </p:par>
                        <p:par>
                          <p:cTn id="11" fill="hold" nodeType="afterGroup">
                            <p:stCondLst>
                              <p:cond delay="2000"/>
                            </p:stCondLst>
                            <p:childTnLst>
                              <p:par>
                                <p:cTn id="12" presetID="22" presetClass="entr" presetSubtype="8" fill="hold" nodeType="afterEffect">
                                  <p:stCondLst>
                                    <p:cond delay="1000"/>
                                  </p:stCondLst>
                                  <p:childTnLst>
                                    <p:set>
                                      <p:cBhvr>
                                        <p:cTn id="13" dur="1" fill="hold">
                                          <p:stCondLst>
                                            <p:cond delay="0"/>
                                          </p:stCondLst>
                                        </p:cTn>
                                        <p:tgtEl>
                                          <p:spTgt spid="286744"/>
                                        </p:tgtEl>
                                        <p:attrNameLst>
                                          <p:attrName>style.visibility</p:attrName>
                                        </p:attrNameLst>
                                      </p:cBhvr>
                                      <p:to>
                                        <p:strVal val="visible"/>
                                      </p:to>
                                    </p:set>
                                    <p:animEffect transition="in" filter="wipe(left)">
                                      <p:cBhvr>
                                        <p:cTn id="14" dur="500"/>
                                        <p:tgtEl>
                                          <p:spTgt spid="286744"/>
                                        </p:tgtEl>
                                      </p:cBhvr>
                                    </p:animEffect>
                                  </p:childTnLst>
                                </p:cTn>
                              </p:par>
                            </p:childTnLst>
                          </p:cTn>
                        </p:par>
                        <p:par>
                          <p:cTn id="15" fill="hold" nodeType="afterGroup">
                            <p:stCondLst>
                              <p:cond delay="3500"/>
                            </p:stCondLst>
                            <p:childTnLst>
                              <p:par>
                                <p:cTn id="16" presetID="22" presetClass="entr" presetSubtype="8" fill="hold" nodeType="afterEffect">
                                  <p:stCondLst>
                                    <p:cond delay="1000"/>
                                  </p:stCondLst>
                                  <p:childTnLst>
                                    <p:set>
                                      <p:cBhvr>
                                        <p:cTn id="17" dur="1" fill="hold">
                                          <p:stCondLst>
                                            <p:cond delay="0"/>
                                          </p:stCondLst>
                                        </p:cTn>
                                        <p:tgtEl>
                                          <p:spTgt spid="286728"/>
                                        </p:tgtEl>
                                        <p:attrNameLst>
                                          <p:attrName>style.visibility</p:attrName>
                                        </p:attrNameLst>
                                      </p:cBhvr>
                                      <p:to>
                                        <p:strVal val="visible"/>
                                      </p:to>
                                    </p:set>
                                    <p:animEffect transition="in" filter="wipe(left)">
                                      <p:cBhvr>
                                        <p:cTn id="18" dur="500"/>
                                        <p:tgtEl>
                                          <p:spTgt spid="28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CCC7B03-621D-4C41-A85D-72956D66DA1B}" type="datetime3">
              <a:rPr kumimoji="0" lang="zh-CN" altLang="en-US" sz="1400" smtClean="0"/>
              <a:pPr eaLnBrk="1" hangingPunct="1"/>
              <a:t>2016年12月12日星期一</a:t>
            </a:fld>
            <a:endParaRPr kumimoji="0" lang="en-US" altLang="zh-CN" sz="1400" smtClean="0"/>
          </a:p>
        </p:txBody>
      </p:sp>
      <p:sp>
        <p:nvSpPr>
          <p:cNvPr id="1136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366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cs typeface="Times New Roman" pitchFamily="18" charset="0"/>
            </a:endParaRPr>
          </a:p>
        </p:txBody>
      </p:sp>
      <p:sp>
        <p:nvSpPr>
          <p:cNvPr id="287747" name="Rectangle 3"/>
          <p:cNvSpPr>
            <a:spLocks noGrp="1" noChangeArrowheads="1"/>
          </p:cNvSpPr>
          <p:nvPr>
            <p:ph type="body" idx="1"/>
          </p:nvPr>
        </p:nvSpPr>
        <p:spPr>
          <a:xfrm>
            <a:off x="231775" y="741363"/>
            <a:ext cx="8324850" cy="5562600"/>
          </a:xfrm>
        </p:spPr>
        <p:txBody>
          <a:bodyPr/>
          <a:lstStyle/>
          <a:p>
            <a:pPr algn="just" eaLnBrk="1" hangingPunct="1">
              <a:lnSpc>
                <a:spcPct val="110000"/>
              </a:lnSpc>
              <a:buFontTx/>
              <a:buNone/>
            </a:pPr>
            <a:r>
              <a:rPr lang="en-US" altLang="zh-CN" b="1" smtClean="0">
                <a:latin typeface="Times New Roman" pitchFamily="18" charset="0"/>
              </a:rPr>
              <a:t>(2) </a:t>
            </a:r>
            <a:r>
              <a:rPr lang="zh-CN" altLang="en-US" b="1" smtClean="0">
                <a:latin typeface="Times New Roman" pitchFamily="18" charset="0"/>
              </a:rPr>
              <a:t>存储器分时法</a:t>
            </a:r>
          </a:p>
          <a:p>
            <a:pPr algn="just" eaLnBrk="1" hangingPunct="1">
              <a:lnSpc>
                <a:spcPct val="90000"/>
              </a:lnSpc>
              <a:buFontTx/>
              <a:buNone/>
            </a:pPr>
            <a:r>
              <a:rPr lang="zh-CN" altLang="en-US" b="1" smtClean="0">
                <a:latin typeface="Times New Roman" pitchFamily="18" charset="0"/>
              </a:rPr>
              <a:t>            把原来的一个存取周期分成两个时间片，一片给</a:t>
            </a:r>
            <a:r>
              <a:rPr lang="en-US" altLang="zh-CN" b="1" smtClean="0">
                <a:latin typeface="Times New Roman" pitchFamily="18" charset="0"/>
              </a:rPr>
              <a:t>CPU</a:t>
            </a:r>
            <a:r>
              <a:rPr lang="zh-CN" altLang="en-US" b="1" smtClean="0">
                <a:latin typeface="Times New Roman" pitchFamily="18" charset="0"/>
              </a:rPr>
              <a:t>，一片给</a:t>
            </a:r>
            <a:r>
              <a:rPr lang="en-US" altLang="zh-CN" b="1" smtClean="0">
                <a:latin typeface="Times New Roman" pitchFamily="18" charset="0"/>
              </a:rPr>
              <a:t>DMA</a:t>
            </a:r>
            <a:r>
              <a:rPr lang="zh-CN" altLang="en-US" b="1" smtClean="0">
                <a:latin typeface="Times New Roman" pitchFamily="18" charset="0"/>
              </a:rPr>
              <a:t>，使</a:t>
            </a:r>
            <a:r>
              <a:rPr lang="en-US" altLang="zh-CN" b="1" smtClean="0">
                <a:latin typeface="Times New Roman" pitchFamily="18" charset="0"/>
              </a:rPr>
              <a:t>CPU</a:t>
            </a:r>
            <a:r>
              <a:rPr lang="zh-CN" altLang="en-US" b="1" smtClean="0">
                <a:latin typeface="Times New Roman" pitchFamily="18" charset="0"/>
              </a:rPr>
              <a:t>和</a:t>
            </a:r>
            <a:r>
              <a:rPr lang="en-US" altLang="zh-CN" b="1" smtClean="0">
                <a:latin typeface="Times New Roman" pitchFamily="18" charset="0"/>
              </a:rPr>
              <a:t>DMA</a:t>
            </a:r>
            <a:r>
              <a:rPr lang="zh-CN" altLang="en-US" b="1" smtClean="0">
                <a:latin typeface="Times New Roman" pitchFamily="18" charset="0"/>
              </a:rPr>
              <a:t>交替地访问主存。这种方法不需要申请和归还总线，使总线控制权的转移几乎不需要什么时间，所以对</a:t>
            </a:r>
            <a:r>
              <a:rPr lang="en-US" altLang="zh-CN" b="1" smtClean="0">
                <a:latin typeface="Times New Roman" pitchFamily="18" charset="0"/>
              </a:rPr>
              <a:t>DMA</a:t>
            </a:r>
            <a:r>
              <a:rPr lang="zh-CN" altLang="en-US" b="1" smtClean="0">
                <a:latin typeface="Times New Roman" pitchFamily="18" charset="0"/>
              </a:rPr>
              <a:t>传送来讲效率是很高的，而且</a:t>
            </a:r>
            <a:r>
              <a:rPr lang="en-US" altLang="zh-CN" b="1" smtClean="0">
                <a:latin typeface="Times New Roman" pitchFamily="18" charset="0"/>
              </a:rPr>
              <a:t>CPU</a:t>
            </a:r>
            <a:r>
              <a:rPr lang="zh-CN" altLang="en-US" b="1" smtClean="0">
                <a:latin typeface="Times New Roman" pitchFamily="18" charset="0"/>
              </a:rPr>
              <a:t>既不停止现行程序的运行，也不进入保持状态，在</a:t>
            </a:r>
            <a:r>
              <a:rPr lang="en-US" altLang="zh-CN" b="1" smtClean="0">
                <a:latin typeface="Times New Roman" pitchFamily="18" charset="0"/>
              </a:rPr>
              <a:t>CPU</a:t>
            </a:r>
            <a:r>
              <a:rPr lang="zh-CN" altLang="en-US" b="1" smtClean="0">
                <a:latin typeface="Times New Roman" pitchFamily="18" charset="0"/>
              </a:rPr>
              <a:t>不知不觉中便进行了</a:t>
            </a:r>
            <a:r>
              <a:rPr lang="en-US" altLang="zh-CN" b="1" smtClean="0">
                <a:latin typeface="Times New Roman" pitchFamily="18" charset="0"/>
              </a:rPr>
              <a:t>DMA</a:t>
            </a:r>
            <a:r>
              <a:rPr lang="zh-CN" altLang="en-US" b="1" smtClean="0">
                <a:latin typeface="Times New Roman" pitchFamily="18" charset="0"/>
              </a:rPr>
              <a:t>传送，</a:t>
            </a:r>
            <a:r>
              <a:rPr lang="zh-CN" altLang="en-US" b="1" smtClean="0">
                <a:solidFill>
                  <a:srgbClr val="FF0000"/>
                </a:solidFill>
                <a:latin typeface="Times New Roman" pitchFamily="18" charset="0"/>
              </a:rPr>
              <a:t>但这种方法需要主存在原来的存取周期内为两个部件服务，如果要维持</a:t>
            </a:r>
            <a:r>
              <a:rPr lang="en-US" altLang="zh-CN" b="1" smtClean="0">
                <a:solidFill>
                  <a:srgbClr val="FF0000"/>
                </a:solidFill>
                <a:latin typeface="Times New Roman" pitchFamily="18" charset="0"/>
              </a:rPr>
              <a:t>CPU</a:t>
            </a:r>
            <a:r>
              <a:rPr lang="zh-CN" altLang="en-US" b="1" smtClean="0">
                <a:solidFill>
                  <a:srgbClr val="FF0000"/>
                </a:solidFill>
                <a:latin typeface="Times New Roman" pitchFamily="18" charset="0"/>
              </a:rPr>
              <a:t>的访存速度不变，就要求主存的工作速度提高一倍。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9BF7363-F1E2-4C51-8DBA-2EAD59B5B98F}" type="datetime3">
              <a:rPr kumimoji="0" lang="zh-CN" altLang="en-US" sz="1400" smtClean="0"/>
              <a:pPr eaLnBrk="1" hangingPunct="1"/>
              <a:t>2016年12月12日星期一</a:t>
            </a:fld>
            <a:endParaRPr kumimoji="0" lang="en-US" altLang="zh-CN" sz="1400" smtClean="0"/>
          </a:p>
        </p:txBody>
      </p:sp>
      <p:sp>
        <p:nvSpPr>
          <p:cNvPr id="1146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469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88771" name="Rectangle 3"/>
          <p:cNvSpPr>
            <a:spLocks noGrp="1" noChangeArrowheads="1"/>
          </p:cNvSpPr>
          <p:nvPr>
            <p:ph type="body" idx="1"/>
          </p:nvPr>
        </p:nvSpPr>
        <p:spPr>
          <a:xfrm>
            <a:off x="441325" y="874713"/>
            <a:ext cx="8058150" cy="516255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另外，由于大多数外设的速度都不能与</a:t>
            </a:r>
            <a:r>
              <a:rPr lang="en-US" altLang="zh-CN" b="1" smtClean="0">
                <a:latin typeface="Times New Roman" pitchFamily="18" charset="0"/>
              </a:rPr>
              <a:t>CPU </a:t>
            </a:r>
            <a:r>
              <a:rPr lang="zh-CN" altLang="en-US" b="1" smtClean="0">
                <a:latin typeface="Times New Roman" pitchFamily="18" charset="0"/>
              </a:rPr>
              <a:t>相匹配，所以供</a:t>
            </a:r>
            <a:r>
              <a:rPr lang="en-US" altLang="zh-CN" b="1" smtClean="0">
                <a:latin typeface="Times New Roman" pitchFamily="18" charset="0"/>
              </a:rPr>
              <a:t>DMA</a:t>
            </a:r>
            <a:r>
              <a:rPr lang="zh-CN" altLang="en-US" b="1" smtClean="0">
                <a:latin typeface="Times New Roman" pitchFamily="18" charset="0"/>
              </a:rPr>
              <a:t>使用的时间片可能成为空操作，将会造成一些不必要的浪费。</a:t>
            </a:r>
          </a:p>
        </p:txBody>
      </p:sp>
      <p:sp>
        <p:nvSpPr>
          <p:cNvPr id="288772" name="Line 4"/>
          <p:cNvSpPr>
            <a:spLocks noChangeShapeType="1"/>
          </p:cNvSpPr>
          <p:nvPr/>
        </p:nvSpPr>
        <p:spPr bwMode="auto">
          <a:xfrm>
            <a:off x="3284538" y="3943350"/>
            <a:ext cx="422275" cy="15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3" name="Line 5"/>
          <p:cNvSpPr>
            <a:spLocks noChangeShapeType="1"/>
          </p:cNvSpPr>
          <p:nvPr/>
        </p:nvSpPr>
        <p:spPr bwMode="auto">
          <a:xfrm>
            <a:off x="5859463" y="3924300"/>
            <a:ext cx="423862" cy="15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4" name="Line 6"/>
          <p:cNvSpPr>
            <a:spLocks noChangeShapeType="1"/>
          </p:cNvSpPr>
          <p:nvPr/>
        </p:nvSpPr>
        <p:spPr bwMode="auto">
          <a:xfrm>
            <a:off x="5418138" y="4681538"/>
            <a:ext cx="422275" cy="158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5" name="Line 7"/>
          <p:cNvSpPr>
            <a:spLocks noChangeShapeType="1"/>
          </p:cNvSpPr>
          <p:nvPr/>
        </p:nvSpPr>
        <p:spPr bwMode="auto">
          <a:xfrm>
            <a:off x="3725863" y="4681538"/>
            <a:ext cx="423862" cy="158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6" name="Line 8"/>
          <p:cNvSpPr>
            <a:spLocks noChangeShapeType="1"/>
          </p:cNvSpPr>
          <p:nvPr/>
        </p:nvSpPr>
        <p:spPr bwMode="auto">
          <a:xfrm>
            <a:off x="4168775" y="3943350"/>
            <a:ext cx="420688" cy="15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7" name="Line 9"/>
          <p:cNvSpPr>
            <a:spLocks noChangeShapeType="1"/>
          </p:cNvSpPr>
          <p:nvPr/>
        </p:nvSpPr>
        <p:spPr bwMode="auto">
          <a:xfrm>
            <a:off x="4570413" y="4681538"/>
            <a:ext cx="423862" cy="158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8" name="Line 10"/>
          <p:cNvSpPr>
            <a:spLocks noChangeShapeType="1"/>
          </p:cNvSpPr>
          <p:nvPr/>
        </p:nvSpPr>
        <p:spPr bwMode="auto">
          <a:xfrm>
            <a:off x="5013325" y="3924300"/>
            <a:ext cx="423863" cy="15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79" name="Line 11"/>
          <p:cNvSpPr>
            <a:spLocks noChangeShapeType="1"/>
          </p:cNvSpPr>
          <p:nvPr/>
        </p:nvSpPr>
        <p:spPr bwMode="auto">
          <a:xfrm>
            <a:off x="6264275" y="4681538"/>
            <a:ext cx="423863" cy="158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80" name="Line 12"/>
          <p:cNvSpPr>
            <a:spLocks noChangeShapeType="1"/>
          </p:cNvSpPr>
          <p:nvPr/>
        </p:nvSpPr>
        <p:spPr bwMode="auto">
          <a:xfrm>
            <a:off x="6707188" y="3924300"/>
            <a:ext cx="422275" cy="1588"/>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781" name="Line 13"/>
          <p:cNvSpPr>
            <a:spLocks noChangeShapeType="1"/>
          </p:cNvSpPr>
          <p:nvPr/>
        </p:nvSpPr>
        <p:spPr bwMode="auto">
          <a:xfrm>
            <a:off x="7110413" y="4681538"/>
            <a:ext cx="423862" cy="1587"/>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8782" name="Group 14"/>
          <p:cNvGrpSpPr>
            <a:grpSpLocks/>
          </p:cNvGrpSpPr>
          <p:nvPr/>
        </p:nvGrpSpPr>
        <p:grpSpPr bwMode="auto">
          <a:xfrm>
            <a:off x="1257300" y="3530600"/>
            <a:ext cx="7210425" cy="2097088"/>
            <a:chOff x="780" y="3040"/>
            <a:chExt cx="3918" cy="852"/>
          </a:xfrm>
        </p:grpSpPr>
        <p:sp>
          <p:nvSpPr>
            <p:cNvPr id="114705" name="Line 15"/>
            <p:cNvSpPr>
              <a:spLocks noChangeShapeType="1"/>
            </p:cNvSpPr>
            <p:nvPr/>
          </p:nvSpPr>
          <p:spPr bwMode="auto">
            <a:xfrm>
              <a:off x="1889" y="3870"/>
              <a:ext cx="2459"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6" name="Line 16"/>
            <p:cNvSpPr>
              <a:spLocks noChangeShapeType="1"/>
            </p:cNvSpPr>
            <p:nvPr/>
          </p:nvSpPr>
          <p:spPr bwMode="auto">
            <a:xfrm>
              <a:off x="1889"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07" name="Text Box 17"/>
            <p:cNvSpPr txBox="1">
              <a:spLocks noChangeArrowheads="1"/>
            </p:cNvSpPr>
            <p:nvPr/>
          </p:nvSpPr>
          <p:spPr bwMode="auto">
            <a:xfrm>
              <a:off x="1030" y="3040"/>
              <a:ext cx="92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使用主存</a:t>
              </a:r>
            </a:p>
          </p:txBody>
        </p:sp>
        <p:sp>
          <p:nvSpPr>
            <p:cNvPr id="114708" name="Text Box 18"/>
            <p:cNvSpPr txBox="1">
              <a:spLocks noChangeArrowheads="1"/>
            </p:cNvSpPr>
            <p:nvPr/>
          </p:nvSpPr>
          <p:spPr bwMode="auto">
            <a:xfrm>
              <a:off x="780" y="3372"/>
              <a:ext cx="1319"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1800">
                  <a:solidFill>
                    <a:srgbClr val="009900"/>
                  </a:solidFill>
                </a:rPr>
                <a:t>DMA</a:t>
              </a:r>
              <a:r>
                <a:rPr lang="zh-CN" altLang="en-US" sz="1800">
                  <a:solidFill>
                    <a:srgbClr val="009900"/>
                  </a:solidFill>
                </a:rPr>
                <a:t>控制并</a:t>
              </a:r>
            </a:p>
            <a:p>
              <a:pPr algn="ctr">
                <a:lnSpc>
                  <a:spcPct val="20000"/>
                </a:lnSpc>
                <a:spcBef>
                  <a:spcPct val="50000"/>
                </a:spcBef>
              </a:pPr>
              <a:r>
                <a:rPr lang="zh-CN" altLang="en-US" sz="1800">
                  <a:solidFill>
                    <a:srgbClr val="009900"/>
                  </a:solidFill>
                </a:rPr>
                <a:t>  使用主存</a:t>
              </a:r>
            </a:p>
          </p:txBody>
        </p:sp>
        <p:sp>
          <p:nvSpPr>
            <p:cNvPr id="114709" name="Text Box 19"/>
            <p:cNvSpPr txBox="1">
              <a:spLocks noChangeArrowheads="1"/>
            </p:cNvSpPr>
            <p:nvPr/>
          </p:nvSpPr>
          <p:spPr bwMode="auto">
            <a:xfrm>
              <a:off x="812" y="3743"/>
              <a:ext cx="120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1800"/>
                <a:t>主存工作时间</a:t>
              </a:r>
            </a:p>
          </p:txBody>
        </p:sp>
        <p:sp>
          <p:nvSpPr>
            <p:cNvPr id="114710" name="Text Box 20"/>
            <p:cNvSpPr txBox="1">
              <a:spLocks noChangeArrowheads="1"/>
            </p:cNvSpPr>
            <p:nvPr/>
          </p:nvSpPr>
          <p:spPr bwMode="auto">
            <a:xfrm>
              <a:off x="4314" y="3740"/>
              <a:ext cx="384"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t</a:t>
              </a:r>
            </a:p>
          </p:txBody>
        </p:sp>
        <p:sp>
          <p:nvSpPr>
            <p:cNvPr id="114711" name="Line 21"/>
            <p:cNvSpPr>
              <a:spLocks noChangeShapeType="1"/>
            </p:cNvSpPr>
            <p:nvPr/>
          </p:nvSpPr>
          <p:spPr bwMode="auto">
            <a:xfrm>
              <a:off x="2119"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2" name="Line 22"/>
            <p:cNvSpPr>
              <a:spLocks noChangeShapeType="1"/>
            </p:cNvSpPr>
            <p:nvPr/>
          </p:nvSpPr>
          <p:spPr bwMode="auto">
            <a:xfrm>
              <a:off x="2350"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3" name="Line 23"/>
            <p:cNvSpPr>
              <a:spLocks noChangeShapeType="1"/>
            </p:cNvSpPr>
            <p:nvPr/>
          </p:nvSpPr>
          <p:spPr bwMode="auto">
            <a:xfrm>
              <a:off x="2579"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4" name="Line 24"/>
            <p:cNvSpPr>
              <a:spLocks noChangeShapeType="1"/>
            </p:cNvSpPr>
            <p:nvPr/>
          </p:nvSpPr>
          <p:spPr bwMode="auto">
            <a:xfrm>
              <a:off x="2810"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5" name="Line 25"/>
            <p:cNvSpPr>
              <a:spLocks noChangeShapeType="1"/>
            </p:cNvSpPr>
            <p:nvPr/>
          </p:nvSpPr>
          <p:spPr bwMode="auto">
            <a:xfrm>
              <a:off x="3041"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6" name="Line 26"/>
            <p:cNvSpPr>
              <a:spLocks noChangeShapeType="1"/>
            </p:cNvSpPr>
            <p:nvPr/>
          </p:nvSpPr>
          <p:spPr bwMode="auto">
            <a:xfrm>
              <a:off x="3271"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7" name="Line 27"/>
            <p:cNvSpPr>
              <a:spLocks noChangeShapeType="1"/>
            </p:cNvSpPr>
            <p:nvPr/>
          </p:nvSpPr>
          <p:spPr bwMode="auto">
            <a:xfrm>
              <a:off x="3502"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8" name="Line 28"/>
            <p:cNvSpPr>
              <a:spLocks noChangeShapeType="1"/>
            </p:cNvSpPr>
            <p:nvPr/>
          </p:nvSpPr>
          <p:spPr bwMode="auto">
            <a:xfrm>
              <a:off x="3733"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19" name="Line 29"/>
            <p:cNvSpPr>
              <a:spLocks noChangeShapeType="1"/>
            </p:cNvSpPr>
            <p:nvPr/>
          </p:nvSpPr>
          <p:spPr bwMode="auto">
            <a:xfrm>
              <a:off x="3963" y="3094"/>
              <a:ext cx="0" cy="7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8782"/>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grpId="0" nodeType="afterEffect">
                                  <p:stCondLst>
                                    <p:cond delay="1000"/>
                                  </p:stCondLst>
                                  <p:childTnLst>
                                    <p:set>
                                      <p:cBhvr>
                                        <p:cTn id="13" dur="1" fill="hold">
                                          <p:stCondLst>
                                            <p:cond delay="0"/>
                                          </p:stCondLst>
                                        </p:cTn>
                                        <p:tgtEl>
                                          <p:spTgt spid="288772"/>
                                        </p:tgtEl>
                                        <p:attrNameLst>
                                          <p:attrName>style.visibility</p:attrName>
                                        </p:attrNameLst>
                                      </p:cBhvr>
                                      <p:to>
                                        <p:strVal val="visible"/>
                                      </p:to>
                                    </p:set>
                                    <p:animEffect transition="in" filter="wipe(left)">
                                      <p:cBhvr>
                                        <p:cTn id="14" dur="500"/>
                                        <p:tgtEl>
                                          <p:spTgt spid="288772"/>
                                        </p:tgtEl>
                                      </p:cBhvr>
                                    </p:animEffect>
                                  </p:childTnLst>
                                </p:cTn>
                              </p:par>
                            </p:childTnLst>
                          </p:cTn>
                        </p:par>
                        <p:par>
                          <p:cTn id="15" fill="hold" nodeType="afterGroup">
                            <p:stCondLst>
                              <p:cond delay="2000"/>
                            </p:stCondLst>
                            <p:childTnLst>
                              <p:par>
                                <p:cTn id="16" presetID="22" presetClass="entr" presetSubtype="8" fill="hold" grpId="0" nodeType="afterEffect">
                                  <p:stCondLst>
                                    <p:cond delay="1000"/>
                                  </p:stCondLst>
                                  <p:childTnLst>
                                    <p:set>
                                      <p:cBhvr>
                                        <p:cTn id="17" dur="1" fill="hold">
                                          <p:stCondLst>
                                            <p:cond delay="0"/>
                                          </p:stCondLst>
                                        </p:cTn>
                                        <p:tgtEl>
                                          <p:spTgt spid="288775"/>
                                        </p:tgtEl>
                                        <p:attrNameLst>
                                          <p:attrName>style.visibility</p:attrName>
                                        </p:attrNameLst>
                                      </p:cBhvr>
                                      <p:to>
                                        <p:strVal val="visible"/>
                                      </p:to>
                                    </p:set>
                                    <p:animEffect transition="in" filter="wipe(left)">
                                      <p:cBhvr>
                                        <p:cTn id="18" dur="500"/>
                                        <p:tgtEl>
                                          <p:spTgt spid="288775"/>
                                        </p:tgtEl>
                                      </p:cBhvr>
                                    </p:animEffect>
                                  </p:childTnLst>
                                </p:cTn>
                              </p:par>
                            </p:childTnLst>
                          </p:cTn>
                        </p:par>
                        <p:par>
                          <p:cTn id="19" fill="hold" nodeType="afterGroup">
                            <p:stCondLst>
                              <p:cond delay="3500"/>
                            </p:stCondLst>
                            <p:childTnLst>
                              <p:par>
                                <p:cTn id="20" presetID="22" presetClass="entr" presetSubtype="8" fill="hold" grpId="0" nodeType="afterEffect">
                                  <p:stCondLst>
                                    <p:cond delay="1000"/>
                                  </p:stCondLst>
                                  <p:childTnLst>
                                    <p:set>
                                      <p:cBhvr>
                                        <p:cTn id="21" dur="1" fill="hold">
                                          <p:stCondLst>
                                            <p:cond delay="0"/>
                                          </p:stCondLst>
                                        </p:cTn>
                                        <p:tgtEl>
                                          <p:spTgt spid="288776"/>
                                        </p:tgtEl>
                                        <p:attrNameLst>
                                          <p:attrName>style.visibility</p:attrName>
                                        </p:attrNameLst>
                                      </p:cBhvr>
                                      <p:to>
                                        <p:strVal val="visible"/>
                                      </p:to>
                                    </p:set>
                                    <p:animEffect transition="in" filter="wipe(left)">
                                      <p:cBhvr>
                                        <p:cTn id="22" dur="500"/>
                                        <p:tgtEl>
                                          <p:spTgt spid="288776"/>
                                        </p:tgtEl>
                                      </p:cBhvr>
                                    </p:animEffect>
                                  </p:childTnLst>
                                </p:cTn>
                              </p:par>
                            </p:childTnLst>
                          </p:cTn>
                        </p:par>
                        <p:par>
                          <p:cTn id="23" fill="hold" nodeType="afterGroup">
                            <p:stCondLst>
                              <p:cond delay="5000"/>
                            </p:stCondLst>
                            <p:childTnLst>
                              <p:par>
                                <p:cTn id="24" presetID="22" presetClass="entr" presetSubtype="8" fill="hold" grpId="0" nodeType="afterEffect">
                                  <p:stCondLst>
                                    <p:cond delay="1000"/>
                                  </p:stCondLst>
                                  <p:childTnLst>
                                    <p:set>
                                      <p:cBhvr>
                                        <p:cTn id="25" dur="1" fill="hold">
                                          <p:stCondLst>
                                            <p:cond delay="0"/>
                                          </p:stCondLst>
                                        </p:cTn>
                                        <p:tgtEl>
                                          <p:spTgt spid="288777"/>
                                        </p:tgtEl>
                                        <p:attrNameLst>
                                          <p:attrName>style.visibility</p:attrName>
                                        </p:attrNameLst>
                                      </p:cBhvr>
                                      <p:to>
                                        <p:strVal val="visible"/>
                                      </p:to>
                                    </p:set>
                                    <p:animEffect transition="in" filter="wipe(left)">
                                      <p:cBhvr>
                                        <p:cTn id="26" dur="500"/>
                                        <p:tgtEl>
                                          <p:spTgt spid="288777"/>
                                        </p:tgtEl>
                                      </p:cBhvr>
                                    </p:animEffect>
                                  </p:childTnLst>
                                </p:cTn>
                              </p:par>
                            </p:childTnLst>
                          </p:cTn>
                        </p:par>
                        <p:par>
                          <p:cTn id="27" fill="hold" nodeType="afterGroup">
                            <p:stCondLst>
                              <p:cond delay="6500"/>
                            </p:stCondLst>
                            <p:childTnLst>
                              <p:par>
                                <p:cTn id="28" presetID="22" presetClass="entr" presetSubtype="8" fill="hold" grpId="0" nodeType="afterEffect">
                                  <p:stCondLst>
                                    <p:cond delay="1000"/>
                                  </p:stCondLst>
                                  <p:childTnLst>
                                    <p:set>
                                      <p:cBhvr>
                                        <p:cTn id="29" dur="1" fill="hold">
                                          <p:stCondLst>
                                            <p:cond delay="0"/>
                                          </p:stCondLst>
                                        </p:cTn>
                                        <p:tgtEl>
                                          <p:spTgt spid="288778"/>
                                        </p:tgtEl>
                                        <p:attrNameLst>
                                          <p:attrName>style.visibility</p:attrName>
                                        </p:attrNameLst>
                                      </p:cBhvr>
                                      <p:to>
                                        <p:strVal val="visible"/>
                                      </p:to>
                                    </p:set>
                                    <p:animEffect transition="in" filter="wipe(left)">
                                      <p:cBhvr>
                                        <p:cTn id="30" dur="500"/>
                                        <p:tgtEl>
                                          <p:spTgt spid="288778"/>
                                        </p:tgtEl>
                                      </p:cBhvr>
                                    </p:animEffect>
                                  </p:childTnLst>
                                </p:cTn>
                              </p:par>
                            </p:childTnLst>
                          </p:cTn>
                        </p:par>
                        <p:par>
                          <p:cTn id="31" fill="hold" nodeType="afterGroup">
                            <p:stCondLst>
                              <p:cond delay="8000"/>
                            </p:stCondLst>
                            <p:childTnLst>
                              <p:par>
                                <p:cTn id="32" presetID="22" presetClass="entr" presetSubtype="8" fill="hold" grpId="0" nodeType="afterEffect">
                                  <p:stCondLst>
                                    <p:cond delay="1000"/>
                                  </p:stCondLst>
                                  <p:childTnLst>
                                    <p:set>
                                      <p:cBhvr>
                                        <p:cTn id="33" dur="1" fill="hold">
                                          <p:stCondLst>
                                            <p:cond delay="0"/>
                                          </p:stCondLst>
                                        </p:cTn>
                                        <p:tgtEl>
                                          <p:spTgt spid="288774"/>
                                        </p:tgtEl>
                                        <p:attrNameLst>
                                          <p:attrName>style.visibility</p:attrName>
                                        </p:attrNameLst>
                                      </p:cBhvr>
                                      <p:to>
                                        <p:strVal val="visible"/>
                                      </p:to>
                                    </p:set>
                                    <p:animEffect transition="in" filter="wipe(left)">
                                      <p:cBhvr>
                                        <p:cTn id="34" dur="500"/>
                                        <p:tgtEl>
                                          <p:spTgt spid="288774"/>
                                        </p:tgtEl>
                                      </p:cBhvr>
                                    </p:animEffect>
                                  </p:childTnLst>
                                </p:cTn>
                              </p:par>
                            </p:childTnLst>
                          </p:cTn>
                        </p:par>
                        <p:par>
                          <p:cTn id="35" fill="hold" nodeType="afterGroup">
                            <p:stCondLst>
                              <p:cond delay="9500"/>
                            </p:stCondLst>
                            <p:childTnLst>
                              <p:par>
                                <p:cTn id="36" presetID="22" presetClass="entr" presetSubtype="8" fill="hold" grpId="0" nodeType="afterEffect">
                                  <p:stCondLst>
                                    <p:cond delay="1000"/>
                                  </p:stCondLst>
                                  <p:childTnLst>
                                    <p:set>
                                      <p:cBhvr>
                                        <p:cTn id="37" dur="1" fill="hold">
                                          <p:stCondLst>
                                            <p:cond delay="0"/>
                                          </p:stCondLst>
                                        </p:cTn>
                                        <p:tgtEl>
                                          <p:spTgt spid="288773"/>
                                        </p:tgtEl>
                                        <p:attrNameLst>
                                          <p:attrName>style.visibility</p:attrName>
                                        </p:attrNameLst>
                                      </p:cBhvr>
                                      <p:to>
                                        <p:strVal val="visible"/>
                                      </p:to>
                                    </p:set>
                                    <p:animEffect transition="in" filter="wipe(left)">
                                      <p:cBhvr>
                                        <p:cTn id="38" dur="500"/>
                                        <p:tgtEl>
                                          <p:spTgt spid="288773"/>
                                        </p:tgtEl>
                                      </p:cBhvr>
                                    </p:animEffect>
                                  </p:childTnLst>
                                </p:cTn>
                              </p:par>
                            </p:childTnLst>
                          </p:cTn>
                        </p:par>
                        <p:par>
                          <p:cTn id="39" fill="hold" nodeType="afterGroup">
                            <p:stCondLst>
                              <p:cond delay="11000"/>
                            </p:stCondLst>
                            <p:childTnLst>
                              <p:par>
                                <p:cTn id="40" presetID="22" presetClass="entr" presetSubtype="8" fill="hold" grpId="0" nodeType="afterEffect">
                                  <p:stCondLst>
                                    <p:cond delay="1000"/>
                                  </p:stCondLst>
                                  <p:childTnLst>
                                    <p:set>
                                      <p:cBhvr>
                                        <p:cTn id="41" dur="1" fill="hold">
                                          <p:stCondLst>
                                            <p:cond delay="0"/>
                                          </p:stCondLst>
                                        </p:cTn>
                                        <p:tgtEl>
                                          <p:spTgt spid="288779"/>
                                        </p:tgtEl>
                                        <p:attrNameLst>
                                          <p:attrName>style.visibility</p:attrName>
                                        </p:attrNameLst>
                                      </p:cBhvr>
                                      <p:to>
                                        <p:strVal val="visible"/>
                                      </p:to>
                                    </p:set>
                                    <p:animEffect transition="in" filter="wipe(left)">
                                      <p:cBhvr>
                                        <p:cTn id="42" dur="500"/>
                                        <p:tgtEl>
                                          <p:spTgt spid="288779"/>
                                        </p:tgtEl>
                                      </p:cBhvr>
                                    </p:animEffect>
                                  </p:childTnLst>
                                </p:cTn>
                              </p:par>
                            </p:childTnLst>
                          </p:cTn>
                        </p:par>
                        <p:par>
                          <p:cTn id="43" fill="hold" nodeType="afterGroup">
                            <p:stCondLst>
                              <p:cond delay="12500"/>
                            </p:stCondLst>
                            <p:childTnLst>
                              <p:par>
                                <p:cTn id="44" presetID="22" presetClass="entr" presetSubtype="8" fill="hold" grpId="0" nodeType="afterEffect">
                                  <p:stCondLst>
                                    <p:cond delay="1000"/>
                                  </p:stCondLst>
                                  <p:childTnLst>
                                    <p:set>
                                      <p:cBhvr>
                                        <p:cTn id="45" dur="1" fill="hold">
                                          <p:stCondLst>
                                            <p:cond delay="0"/>
                                          </p:stCondLst>
                                        </p:cTn>
                                        <p:tgtEl>
                                          <p:spTgt spid="288780"/>
                                        </p:tgtEl>
                                        <p:attrNameLst>
                                          <p:attrName>style.visibility</p:attrName>
                                        </p:attrNameLst>
                                      </p:cBhvr>
                                      <p:to>
                                        <p:strVal val="visible"/>
                                      </p:to>
                                    </p:set>
                                    <p:animEffect transition="in" filter="wipe(left)">
                                      <p:cBhvr>
                                        <p:cTn id="46" dur="500"/>
                                        <p:tgtEl>
                                          <p:spTgt spid="288780"/>
                                        </p:tgtEl>
                                      </p:cBhvr>
                                    </p:animEffect>
                                  </p:childTnLst>
                                </p:cTn>
                              </p:par>
                            </p:childTnLst>
                          </p:cTn>
                        </p:par>
                        <p:par>
                          <p:cTn id="47" fill="hold" nodeType="afterGroup">
                            <p:stCondLst>
                              <p:cond delay="14000"/>
                            </p:stCondLst>
                            <p:childTnLst>
                              <p:par>
                                <p:cTn id="48" presetID="22" presetClass="entr" presetSubtype="8" fill="hold" grpId="0" nodeType="afterEffect">
                                  <p:stCondLst>
                                    <p:cond delay="1000"/>
                                  </p:stCondLst>
                                  <p:childTnLst>
                                    <p:set>
                                      <p:cBhvr>
                                        <p:cTn id="49" dur="1" fill="hold">
                                          <p:stCondLst>
                                            <p:cond delay="0"/>
                                          </p:stCondLst>
                                        </p:cTn>
                                        <p:tgtEl>
                                          <p:spTgt spid="288781"/>
                                        </p:tgtEl>
                                        <p:attrNameLst>
                                          <p:attrName>style.visibility</p:attrName>
                                        </p:attrNameLst>
                                      </p:cBhvr>
                                      <p:to>
                                        <p:strVal val="visible"/>
                                      </p:to>
                                    </p:set>
                                    <p:animEffect transition="in" filter="wipe(left)">
                                      <p:cBhvr>
                                        <p:cTn id="50" dur="500"/>
                                        <p:tgtEl>
                                          <p:spTgt spid="288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P spid="288772" grpId="0" animBg="1"/>
      <p:bldP spid="288773" grpId="0" animBg="1"/>
      <p:bldP spid="288774" grpId="0" animBg="1"/>
      <p:bldP spid="288775" grpId="0" animBg="1"/>
      <p:bldP spid="288776" grpId="0" animBg="1"/>
      <p:bldP spid="288777" grpId="0" animBg="1"/>
      <p:bldP spid="288778" grpId="0" animBg="1"/>
      <p:bldP spid="288779" grpId="0" animBg="1"/>
      <p:bldP spid="288780" grpId="0" animBg="1"/>
      <p:bldP spid="288781"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D74FDC0-880F-4D0D-A5B2-287BA5B06E4C}" type="datetime3">
              <a:rPr kumimoji="0" lang="zh-CN" altLang="en-US" sz="1400" smtClean="0"/>
              <a:pPr eaLnBrk="1" hangingPunct="1"/>
              <a:t>2016年12月12日星期一</a:t>
            </a:fld>
            <a:endParaRPr kumimoji="0" lang="en-US" altLang="zh-CN" sz="1400" smtClean="0"/>
          </a:p>
        </p:txBody>
      </p:sp>
      <p:sp>
        <p:nvSpPr>
          <p:cNvPr id="1157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571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endParaRPr>
          </a:p>
        </p:txBody>
      </p:sp>
      <p:sp>
        <p:nvSpPr>
          <p:cNvPr id="289795" name="Rectangle 3"/>
          <p:cNvSpPr>
            <a:spLocks noGrp="1" noChangeArrowheads="1"/>
          </p:cNvSpPr>
          <p:nvPr>
            <p:ph type="body" idx="1"/>
          </p:nvPr>
        </p:nvSpPr>
        <p:spPr>
          <a:xfrm>
            <a:off x="327025" y="779463"/>
            <a:ext cx="8283575" cy="6078537"/>
          </a:xfrm>
        </p:spPr>
        <p:txBody>
          <a:bodyPr/>
          <a:lstStyle/>
          <a:p>
            <a:pPr algn="just" eaLnBrk="1" hangingPunct="1">
              <a:lnSpc>
                <a:spcPct val="110000"/>
              </a:lnSpc>
              <a:buFontTx/>
              <a:buNone/>
            </a:pPr>
            <a:r>
              <a:rPr lang="en-US" altLang="zh-CN" b="1" dirty="0" smtClean="0">
                <a:latin typeface="Times New Roman" pitchFamily="18" charset="0"/>
              </a:rPr>
              <a:t>(3) </a:t>
            </a:r>
            <a:r>
              <a:rPr lang="zh-CN" altLang="en-US" b="1" dirty="0" smtClean="0">
                <a:latin typeface="Times New Roman" pitchFamily="18" charset="0"/>
              </a:rPr>
              <a:t>周期挪用法</a:t>
            </a:r>
          </a:p>
          <a:p>
            <a:pPr algn="just" eaLnBrk="1" hangingPunct="1">
              <a:lnSpc>
                <a:spcPct val="80000"/>
              </a:lnSpc>
              <a:buFontTx/>
              <a:buNone/>
            </a:pPr>
            <a:r>
              <a:rPr lang="zh-CN" altLang="en-US" b="1" dirty="0" smtClean="0">
                <a:latin typeface="Times New Roman" pitchFamily="18" charset="0"/>
              </a:rPr>
              <a:t>            周期挪用法是前两种方法的折衷。一旦外设有</a:t>
            </a:r>
            <a:r>
              <a:rPr lang="en-US" altLang="zh-CN" b="1" dirty="0" smtClean="0">
                <a:latin typeface="Times New Roman" pitchFamily="18" charset="0"/>
              </a:rPr>
              <a:t>DMA</a:t>
            </a:r>
            <a:r>
              <a:rPr lang="zh-CN" altLang="en-US" b="1" dirty="0" smtClean="0">
                <a:latin typeface="Times New Roman" pitchFamily="18" charset="0"/>
              </a:rPr>
              <a:t>请求并获得</a:t>
            </a:r>
            <a:r>
              <a:rPr lang="en-US" altLang="zh-CN" b="1" dirty="0" smtClean="0">
                <a:latin typeface="Times New Roman" pitchFamily="18" charset="0"/>
              </a:rPr>
              <a:t>CPU</a:t>
            </a:r>
            <a:r>
              <a:rPr lang="zh-CN" altLang="en-US" b="1" dirty="0" smtClean="0">
                <a:latin typeface="Times New Roman" pitchFamily="18" charset="0"/>
              </a:rPr>
              <a:t>批准后，</a:t>
            </a:r>
            <a:r>
              <a:rPr lang="en-US" altLang="zh-CN" b="1" dirty="0" smtClean="0">
                <a:latin typeface="Times New Roman" pitchFamily="18" charset="0"/>
              </a:rPr>
              <a:t>CPU</a:t>
            </a:r>
            <a:r>
              <a:rPr lang="zh-CN" altLang="en-US" b="1" dirty="0" smtClean="0">
                <a:latin typeface="Times New Roman" pitchFamily="18" charset="0"/>
              </a:rPr>
              <a:t>让出一个周期的总线控制权，由</a:t>
            </a:r>
            <a:r>
              <a:rPr lang="en-US" altLang="zh-CN" b="1" dirty="0" smtClean="0">
                <a:latin typeface="Times New Roman" pitchFamily="18" charset="0"/>
              </a:rPr>
              <a:t>DMA</a:t>
            </a:r>
            <a:r>
              <a:rPr lang="zh-CN" altLang="en-US" b="1" dirty="0" smtClean="0">
                <a:latin typeface="Times New Roman" pitchFamily="18" charset="0"/>
              </a:rPr>
              <a:t>控制器控制系统总线，挪用一个存取周期进行一次数据传送，传送一个字节或一个字，然后，</a:t>
            </a:r>
            <a:r>
              <a:rPr lang="en-US" altLang="zh-CN" b="1" dirty="0" smtClean="0">
                <a:latin typeface="Times New Roman" pitchFamily="18" charset="0"/>
              </a:rPr>
              <a:t>DMA</a:t>
            </a:r>
            <a:r>
              <a:rPr lang="zh-CN" altLang="en-US" b="1" dirty="0" smtClean="0">
                <a:latin typeface="Times New Roman" pitchFamily="18" charset="0"/>
              </a:rPr>
              <a:t>控制器将总线控制权交回</a:t>
            </a:r>
            <a:r>
              <a:rPr lang="en-US" altLang="zh-CN" b="1" dirty="0" smtClean="0">
                <a:latin typeface="Times New Roman" pitchFamily="18" charset="0"/>
              </a:rPr>
              <a:t>CPU</a:t>
            </a:r>
            <a:r>
              <a:rPr lang="zh-CN" altLang="en-US" b="1" dirty="0" smtClean="0">
                <a:latin typeface="Times New Roman" pitchFamily="18" charset="0"/>
              </a:rPr>
              <a:t>，</a:t>
            </a:r>
            <a:r>
              <a:rPr lang="en-US" altLang="zh-CN" b="1" dirty="0" smtClean="0">
                <a:latin typeface="Times New Roman" pitchFamily="18" charset="0"/>
              </a:rPr>
              <a:t>CPU</a:t>
            </a:r>
            <a:r>
              <a:rPr lang="zh-CN" altLang="en-US" b="1" dirty="0" smtClean="0">
                <a:latin typeface="Times New Roman" pitchFamily="18" charset="0"/>
              </a:rPr>
              <a:t>继续进行自己的操作， 等待下一个</a:t>
            </a:r>
            <a:r>
              <a:rPr lang="en-US" altLang="zh-CN" b="1" dirty="0" smtClean="0">
                <a:latin typeface="Times New Roman" pitchFamily="18" charset="0"/>
              </a:rPr>
              <a:t>DMA</a:t>
            </a:r>
            <a:r>
              <a:rPr lang="zh-CN" altLang="en-US" b="1" dirty="0" smtClean="0">
                <a:latin typeface="Times New Roman" pitchFamily="18" charset="0"/>
              </a:rPr>
              <a:t>请求的到来；重复上述过程，直至数据块传送完毕。</a:t>
            </a:r>
            <a:r>
              <a:rPr lang="zh-CN" altLang="en-US" b="1" dirty="0" smtClean="0">
                <a:solidFill>
                  <a:srgbClr val="FF0000"/>
                </a:solidFill>
                <a:latin typeface="Times New Roman" pitchFamily="18" charset="0"/>
              </a:rPr>
              <a:t>如果在同一时刻，发生</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与</a:t>
            </a:r>
            <a:r>
              <a:rPr lang="en-US" altLang="zh-CN" b="1" dirty="0" smtClean="0">
                <a:solidFill>
                  <a:srgbClr val="FF0000"/>
                </a:solidFill>
                <a:latin typeface="Times New Roman" pitchFamily="18" charset="0"/>
              </a:rPr>
              <a:t>DMA</a:t>
            </a:r>
            <a:r>
              <a:rPr lang="zh-CN" altLang="en-US" b="1" dirty="0" smtClean="0">
                <a:solidFill>
                  <a:srgbClr val="FF0000"/>
                </a:solidFill>
                <a:latin typeface="Times New Roman" pitchFamily="18" charset="0"/>
              </a:rPr>
              <a:t>的访存冲突，那么优先保证</a:t>
            </a:r>
            <a:r>
              <a:rPr lang="en-US" altLang="zh-CN" b="1" dirty="0" smtClean="0">
                <a:solidFill>
                  <a:srgbClr val="FF0000"/>
                </a:solidFill>
                <a:latin typeface="Times New Roman" pitchFamily="18" charset="0"/>
              </a:rPr>
              <a:t>DMA</a:t>
            </a:r>
            <a:r>
              <a:rPr lang="zh-CN" altLang="en-US" b="1" dirty="0" smtClean="0">
                <a:solidFill>
                  <a:srgbClr val="FF0000"/>
                </a:solidFill>
                <a:latin typeface="Times New Roman" pitchFamily="18" charset="0"/>
              </a:rPr>
              <a:t>工作，而</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等待一个存取周期。</a:t>
            </a:r>
            <a:r>
              <a:rPr lang="zh-CN" altLang="en-US" b="1" dirty="0" smtClean="0">
                <a:latin typeface="Times New Roman" pitchFamily="18" charset="0"/>
              </a:rPr>
              <a:t>若</a:t>
            </a:r>
            <a:r>
              <a:rPr lang="en-US" altLang="zh-CN" b="1" dirty="0" smtClean="0">
                <a:latin typeface="Times New Roman" pitchFamily="18" charset="0"/>
              </a:rPr>
              <a:t>DMA</a:t>
            </a:r>
            <a:r>
              <a:rPr lang="zh-CN" altLang="en-US" b="1" dirty="0" smtClean="0">
                <a:latin typeface="Times New Roman" pitchFamily="18" charset="0"/>
              </a:rPr>
              <a:t>传送时</a:t>
            </a:r>
            <a:r>
              <a:rPr lang="en-US" altLang="zh-CN" b="1" dirty="0" smtClean="0">
                <a:latin typeface="Times New Roman" pitchFamily="18" charset="0"/>
              </a:rPr>
              <a:t>CPU</a:t>
            </a:r>
            <a:r>
              <a:rPr lang="zh-CN" altLang="en-US" b="1" dirty="0" smtClean="0">
                <a:latin typeface="Times New Roman" pitchFamily="18" charset="0"/>
              </a:rPr>
              <a:t>不需要访存，则外设的周期挪用对</a:t>
            </a:r>
            <a:r>
              <a:rPr lang="en-US" altLang="zh-CN" b="1" dirty="0" smtClean="0">
                <a:latin typeface="Times New Roman" pitchFamily="18" charset="0"/>
              </a:rPr>
              <a:t>CPU </a:t>
            </a:r>
            <a:r>
              <a:rPr lang="zh-CN" altLang="en-US" b="1" dirty="0" smtClean="0">
                <a:latin typeface="Times New Roman" pitchFamily="18" charset="0"/>
              </a:rPr>
              <a:t>执行程序无任何影响。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0F9C17E-484E-40C3-8090-0DE05B2244F4}" type="datetime3">
              <a:rPr kumimoji="0" lang="zh-CN" altLang="en-US" sz="1400" smtClean="0"/>
              <a:pPr eaLnBrk="1" hangingPunct="1"/>
              <a:t>2016年12月12日星期一</a:t>
            </a:fld>
            <a:endParaRPr kumimoji="0" lang="en-US" altLang="zh-CN" sz="1400" smtClean="0"/>
          </a:p>
        </p:txBody>
      </p:sp>
      <p:sp>
        <p:nvSpPr>
          <p:cNvPr id="1167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6740" name="Rectangle 2"/>
          <p:cNvSpPr>
            <a:spLocks noGrp="1" noChangeArrowheads="1"/>
          </p:cNvSpPr>
          <p:nvPr>
            <p:ph type="title"/>
          </p:nvPr>
        </p:nvSpPr>
        <p:spPr/>
        <p:txBody>
          <a:bodyPr/>
          <a:lstStyle/>
          <a:p>
            <a:pPr algn="just" eaLnBrk="1" hangingPunct="1">
              <a:lnSpc>
                <a:spcPct val="80000"/>
              </a:lnSpc>
            </a:pPr>
            <a:r>
              <a:rPr lang="en-US" altLang="zh-CN" sz="2400" dirty="0">
                <a:latin typeface="Times New Roman" pitchFamily="18" charset="0"/>
              </a:rPr>
              <a:t>9</a:t>
            </a:r>
            <a:r>
              <a:rPr lang="en-US" altLang="zh-CN" sz="2400" dirty="0" smtClean="0">
                <a:latin typeface="Times New Roman" pitchFamily="18" charset="0"/>
              </a:rPr>
              <a:t>.4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90820" name="Line 4"/>
          <p:cNvSpPr>
            <a:spLocks noChangeShapeType="1"/>
          </p:cNvSpPr>
          <p:nvPr/>
        </p:nvSpPr>
        <p:spPr bwMode="auto">
          <a:xfrm>
            <a:off x="2860675" y="2979738"/>
            <a:ext cx="436563"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1" name="Line 5"/>
          <p:cNvSpPr>
            <a:spLocks noChangeShapeType="1"/>
          </p:cNvSpPr>
          <p:nvPr/>
        </p:nvSpPr>
        <p:spPr bwMode="auto">
          <a:xfrm>
            <a:off x="5478463" y="2979738"/>
            <a:ext cx="400050"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2" name="Line 6"/>
          <p:cNvSpPr>
            <a:spLocks noChangeShapeType="1"/>
          </p:cNvSpPr>
          <p:nvPr/>
        </p:nvSpPr>
        <p:spPr bwMode="auto">
          <a:xfrm>
            <a:off x="5022850" y="3884613"/>
            <a:ext cx="436563" cy="317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3" name="Line 7"/>
          <p:cNvSpPr>
            <a:spLocks noChangeShapeType="1"/>
          </p:cNvSpPr>
          <p:nvPr/>
        </p:nvSpPr>
        <p:spPr bwMode="auto">
          <a:xfrm>
            <a:off x="3335338" y="3903663"/>
            <a:ext cx="436562" cy="317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4" name="Line 8"/>
          <p:cNvSpPr>
            <a:spLocks noChangeShapeType="1"/>
          </p:cNvSpPr>
          <p:nvPr/>
        </p:nvSpPr>
        <p:spPr bwMode="auto">
          <a:xfrm>
            <a:off x="3752850" y="2979738"/>
            <a:ext cx="381000"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5" name="Line 9"/>
          <p:cNvSpPr>
            <a:spLocks noChangeShapeType="1"/>
          </p:cNvSpPr>
          <p:nvPr/>
        </p:nvSpPr>
        <p:spPr bwMode="auto">
          <a:xfrm>
            <a:off x="4168775" y="2979738"/>
            <a:ext cx="400050"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6" name="Line 10"/>
          <p:cNvSpPr>
            <a:spLocks noChangeShapeType="1"/>
          </p:cNvSpPr>
          <p:nvPr/>
        </p:nvSpPr>
        <p:spPr bwMode="auto">
          <a:xfrm>
            <a:off x="4600575" y="2979738"/>
            <a:ext cx="417513"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7" name="Line 11"/>
          <p:cNvSpPr>
            <a:spLocks noChangeShapeType="1"/>
          </p:cNvSpPr>
          <p:nvPr/>
        </p:nvSpPr>
        <p:spPr bwMode="auto">
          <a:xfrm>
            <a:off x="5910263" y="2979738"/>
            <a:ext cx="417512"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8" name="Line 12"/>
          <p:cNvSpPr>
            <a:spLocks noChangeShapeType="1"/>
          </p:cNvSpPr>
          <p:nvPr/>
        </p:nvSpPr>
        <p:spPr bwMode="auto">
          <a:xfrm>
            <a:off x="6332538" y="3865563"/>
            <a:ext cx="436562" cy="3175"/>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9" name="Line 13"/>
          <p:cNvSpPr>
            <a:spLocks noChangeShapeType="1"/>
          </p:cNvSpPr>
          <p:nvPr/>
        </p:nvSpPr>
        <p:spPr bwMode="auto">
          <a:xfrm>
            <a:off x="6788150" y="2979738"/>
            <a:ext cx="434975" cy="317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0830" name="Group 14"/>
          <p:cNvGrpSpPr>
            <a:grpSpLocks/>
          </p:cNvGrpSpPr>
          <p:nvPr/>
        </p:nvGrpSpPr>
        <p:grpSpPr bwMode="auto">
          <a:xfrm>
            <a:off x="923925" y="2463800"/>
            <a:ext cx="7200900" cy="2813050"/>
            <a:chOff x="786" y="3004"/>
            <a:chExt cx="3552" cy="854"/>
          </a:xfrm>
        </p:grpSpPr>
        <p:sp>
          <p:nvSpPr>
            <p:cNvPr id="116752" name="Line 15"/>
            <p:cNvSpPr>
              <a:spLocks noChangeShapeType="1"/>
            </p:cNvSpPr>
            <p:nvPr/>
          </p:nvSpPr>
          <p:spPr bwMode="auto">
            <a:xfrm>
              <a:off x="1742" y="3858"/>
              <a:ext cx="2292"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3" name="Line 16"/>
            <p:cNvSpPr>
              <a:spLocks noChangeShapeType="1"/>
            </p:cNvSpPr>
            <p:nvPr/>
          </p:nvSpPr>
          <p:spPr bwMode="auto">
            <a:xfrm>
              <a:off x="1742" y="3116"/>
              <a:ext cx="0" cy="7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4" name="Text Box 17"/>
            <p:cNvSpPr txBox="1">
              <a:spLocks noChangeArrowheads="1"/>
            </p:cNvSpPr>
            <p:nvPr/>
          </p:nvSpPr>
          <p:spPr bwMode="auto">
            <a:xfrm>
              <a:off x="917" y="3004"/>
              <a:ext cx="860"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sz="1800">
                  <a:solidFill>
                    <a:srgbClr val="FF3300"/>
                  </a:solidFill>
                </a:rPr>
                <a:t>CPU</a:t>
              </a:r>
              <a:r>
                <a:rPr lang="zh-CN" altLang="en-US" sz="1800">
                  <a:solidFill>
                    <a:srgbClr val="FF3300"/>
                  </a:solidFill>
                </a:rPr>
                <a:t>控制并</a:t>
              </a:r>
            </a:p>
            <a:p>
              <a:pPr algn="ctr">
                <a:lnSpc>
                  <a:spcPct val="20000"/>
                </a:lnSpc>
                <a:spcBef>
                  <a:spcPct val="50000"/>
                </a:spcBef>
              </a:pPr>
              <a:r>
                <a:rPr lang="zh-CN" altLang="en-US" sz="1800">
                  <a:solidFill>
                    <a:srgbClr val="FF3300"/>
                  </a:solidFill>
                </a:rPr>
                <a:t>  使用主存</a:t>
              </a:r>
            </a:p>
          </p:txBody>
        </p:sp>
        <p:sp>
          <p:nvSpPr>
            <p:cNvPr id="116755" name="Text Box 18"/>
            <p:cNvSpPr txBox="1">
              <a:spLocks noChangeArrowheads="1"/>
            </p:cNvSpPr>
            <p:nvPr/>
          </p:nvSpPr>
          <p:spPr bwMode="auto">
            <a:xfrm>
              <a:off x="896" y="3358"/>
              <a:ext cx="86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lnSpc>
                  <a:spcPct val="90000"/>
                </a:lnSpc>
                <a:spcBef>
                  <a:spcPct val="50000"/>
                </a:spcBef>
              </a:pPr>
              <a:r>
                <a:rPr lang="en-US" altLang="zh-CN" sz="1800">
                  <a:solidFill>
                    <a:srgbClr val="009900"/>
                  </a:solidFill>
                </a:rPr>
                <a:t>DMA</a:t>
              </a:r>
              <a:r>
                <a:rPr lang="zh-CN" altLang="en-US" sz="1800">
                  <a:solidFill>
                    <a:srgbClr val="009900"/>
                  </a:solidFill>
                </a:rPr>
                <a:t>控制并使用主存</a:t>
              </a:r>
            </a:p>
          </p:txBody>
        </p:sp>
        <p:sp>
          <p:nvSpPr>
            <p:cNvPr id="116756" name="Text Box 19"/>
            <p:cNvSpPr txBox="1">
              <a:spLocks noChangeArrowheads="1"/>
            </p:cNvSpPr>
            <p:nvPr/>
          </p:nvSpPr>
          <p:spPr bwMode="auto">
            <a:xfrm>
              <a:off x="786" y="3724"/>
              <a:ext cx="1003" cy="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主存工作时间</a:t>
              </a:r>
            </a:p>
          </p:txBody>
        </p:sp>
        <p:sp>
          <p:nvSpPr>
            <p:cNvPr id="116757" name="Text Box 20"/>
            <p:cNvSpPr txBox="1">
              <a:spLocks noChangeArrowheads="1"/>
            </p:cNvSpPr>
            <p:nvPr/>
          </p:nvSpPr>
          <p:spPr bwMode="auto">
            <a:xfrm>
              <a:off x="3980" y="3735"/>
              <a:ext cx="358"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a:t>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08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1000"/>
                                  </p:stCondLst>
                                  <p:childTnLst>
                                    <p:set>
                                      <p:cBhvr>
                                        <p:cTn id="9" dur="1" fill="hold">
                                          <p:stCondLst>
                                            <p:cond delay="0"/>
                                          </p:stCondLst>
                                        </p:cTn>
                                        <p:tgtEl>
                                          <p:spTgt spid="290820"/>
                                        </p:tgtEl>
                                        <p:attrNameLst>
                                          <p:attrName>style.visibility</p:attrName>
                                        </p:attrNameLst>
                                      </p:cBhvr>
                                      <p:to>
                                        <p:strVal val="visible"/>
                                      </p:to>
                                    </p:set>
                                    <p:animEffect transition="in" filter="wipe(left)">
                                      <p:cBhvr>
                                        <p:cTn id="10" dur="500"/>
                                        <p:tgtEl>
                                          <p:spTgt spid="290820"/>
                                        </p:tgtEl>
                                      </p:cBhvr>
                                    </p:animEffect>
                                  </p:childTnLst>
                                </p:cTn>
                              </p:par>
                            </p:childTnLst>
                          </p:cTn>
                        </p:par>
                        <p:par>
                          <p:cTn id="11" fill="hold" nodeType="afterGroup">
                            <p:stCondLst>
                              <p:cond delay="2000"/>
                            </p:stCondLst>
                            <p:childTnLst>
                              <p:par>
                                <p:cTn id="12" presetID="22" presetClass="entr" presetSubtype="8" fill="hold" grpId="0" nodeType="afterEffect">
                                  <p:stCondLst>
                                    <p:cond delay="1000"/>
                                  </p:stCondLst>
                                  <p:childTnLst>
                                    <p:set>
                                      <p:cBhvr>
                                        <p:cTn id="13" dur="1" fill="hold">
                                          <p:stCondLst>
                                            <p:cond delay="0"/>
                                          </p:stCondLst>
                                        </p:cTn>
                                        <p:tgtEl>
                                          <p:spTgt spid="290823"/>
                                        </p:tgtEl>
                                        <p:attrNameLst>
                                          <p:attrName>style.visibility</p:attrName>
                                        </p:attrNameLst>
                                      </p:cBhvr>
                                      <p:to>
                                        <p:strVal val="visible"/>
                                      </p:to>
                                    </p:set>
                                    <p:animEffect transition="in" filter="wipe(left)">
                                      <p:cBhvr>
                                        <p:cTn id="14" dur="500"/>
                                        <p:tgtEl>
                                          <p:spTgt spid="290823"/>
                                        </p:tgtEl>
                                      </p:cBhvr>
                                    </p:animEffect>
                                  </p:childTnLst>
                                </p:cTn>
                              </p:par>
                            </p:childTnLst>
                          </p:cTn>
                        </p:par>
                        <p:par>
                          <p:cTn id="15" fill="hold" nodeType="afterGroup">
                            <p:stCondLst>
                              <p:cond delay="3500"/>
                            </p:stCondLst>
                            <p:childTnLst>
                              <p:par>
                                <p:cTn id="16" presetID="22" presetClass="entr" presetSubtype="8" fill="hold" grpId="0" nodeType="afterEffect">
                                  <p:stCondLst>
                                    <p:cond delay="1000"/>
                                  </p:stCondLst>
                                  <p:childTnLst>
                                    <p:set>
                                      <p:cBhvr>
                                        <p:cTn id="17" dur="1" fill="hold">
                                          <p:stCondLst>
                                            <p:cond delay="0"/>
                                          </p:stCondLst>
                                        </p:cTn>
                                        <p:tgtEl>
                                          <p:spTgt spid="290824"/>
                                        </p:tgtEl>
                                        <p:attrNameLst>
                                          <p:attrName>style.visibility</p:attrName>
                                        </p:attrNameLst>
                                      </p:cBhvr>
                                      <p:to>
                                        <p:strVal val="visible"/>
                                      </p:to>
                                    </p:set>
                                    <p:animEffect transition="in" filter="wipe(left)">
                                      <p:cBhvr>
                                        <p:cTn id="18" dur="500"/>
                                        <p:tgtEl>
                                          <p:spTgt spid="290824"/>
                                        </p:tgtEl>
                                      </p:cBhvr>
                                    </p:animEffect>
                                  </p:childTnLst>
                                </p:cTn>
                              </p:par>
                            </p:childTnLst>
                          </p:cTn>
                        </p:par>
                        <p:par>
                          <p:cTn id="19" fill="hold" nodeType="afterGroup">
                            <p:stCondLst>
                              <p:cond delay="5000"/>
                            </p:stCondLst>
                            <p:childTnLst>
                              <p:par>
                                <p:cTn id="20" presetID="22" presetClass="entr" presetSubtype="8" fill="hold" grpId="0" nodeType="afterEffect">
                                  <p:stCondLst>
                                    <p:cond delay="1000"/>
                                  </p:stCondLst>
                                  <p:childTnLst>
                                    <p:set>
                                      <p:cBhvr>
                                        <p:cTn id="21" dur="1" fill="hold">
                                          <p:stCondLst>
                                            <p:cond delay="0"/>
                                          </p:stCondLst>
                                        </p:cTn>
                                        <p:tgtEl>
                                          <p:spTgt spid="290825"/>
                                        </p:tgtEl>
                                        <p:attrNameLst>
                                          <p:attrName>style.visibility</p:attrName>
                                        </p:attrNameLst>
                                      </p:cBhvr>
                                      <p:to>
                                        <p:strVal val="visible"/>
                                      </p:to>
                                    </p:set>
                                    <p:animEffect transition="in" filter="wipe(left)">
                                      <p:cBhvr>
                                        <p:cTn id="22" dur="500"/>
                                        <p:tgtEl>
                                          <p:spTgt spid="290825"/>
                                        </p:tgtEl>
                                      </p:cBhvr>
                                    </p:animEffect>
                                  </p:childTnLst>
                                </p:cTn>
                              </p:par>
                            </p:childTnLst>
                          </p:cTn>
                        </p:par>
                        <p:par>
                          <p:cTn id="23" fill="hold" nodeType="afterGroup">
                            <p:stCondLst>
                              <p:cond delay="6500"/>
                            </p:stCondLst>
                            <p:childTnLst>
                              <p:par>
                                <p:cTn id="24" presetID="22" presetClass="entr" presetSubtype="8" fill="hold" grpId="0" nodeType="afterEffect">
                                  <p:stCondLst>
                                    <p:cond delay="1000"/>
                                  </p:stCondLst>
                                  <p:childTnLst>
                                    <p:set>
                                      <p:cBhvr>
                                        <p:cTn id="25" dur="1" fill="hold">
                                          <p:stCondLst>
                                            <p:cond delay="0"/>
                                          </p:stCondLst>
                                        </p:cTn>
                                        <p:tgtEl>
                                          <p:spTgt spid="290826"/>
                                        </p:tgtEl>
                                        <p:attrNameLst>
                                          <p:attrName>style.visibility</p:attrName>
                                        </p:attrNameLst>
                                      </p:cBhvr>
                                      <p:to>
                                        <p:strVal val="visible"/>
                                      </p:to>
                                    </p:set>
                                    <p:animEffect transition="in" filter="wipe(left)">
                                      <p:cBhvr>
                                        <p:cTn id="26" dur="500"/>
                                        <p:tgtEl>
                                          <p:spTgt spid="290826"/>
                                        </p:tgtEl>
                                      </p:cBhvr>
                                    </p:animEffect>
                                  </p:childTnLst>
                                </p:cTn>
                              </p:par>
                            </p:childTnLst>
                          </p:cTn>
                        </p:par>
                        <p:par>
                          <p:cTn id="27" fill="hold" nodeType="afterGroup">
                            <p:stCondLst>
                              <p:cond delay="8000"/>
                            </p:stCondLst>
                            <p:childTnLst>
                              <p:par>
                                <p:cTn id="28" presetID="22" presetClass="entr" presetSubtype="8" fill="hold" grpId="0" nodeType="afterEffect">
                                  <p:stCondLst>
                                    <p:cond delay="1000"/>
                                  </p:stCondLst>
                                  <p:childTnLst>
                                    <p:set>
                                      <p:cBhvr>
                                        <p:cTn id="29" dur="1" fill="hold">
                                          <p:stCondLst>
                                            <p:cond delay="0"/>
                                          </p:stCondLst>
                                        </p:cTn>
                                        <p:tgtEl>
                                          <p:spTgt spid="290822"/>
                                        </p:tgtEl>
                                        <p:attrNameLst>
                                          <p:attrName>style.visibility</p:attrName>
                                        </p:attrNameLst>
                                      </p:cBhvr>
                                      <p:to>
                                        <p:strVal val="visible"/>
                                      </p:to>
                                    </p:set>
                                    <p:animEffect transition="in" filter="wipe(left)">
                                      <p:cBhvr>
                                        <p:cTn id="30" dur="500"/>
                                        <p:tgtEl>
                                          <p:spTgt spid="290822"/>
                                        </p:tgtEl>
                                      </p:cBhvr>
                                    </p:animEffect>
                                  </p:childTnLst>
                                </p:cTn>
                              </p:par>
                            </p:childTnLst>
                          </p:cTn>
                        </p:par>
                        <p:par>
                          <p:cTn id="31" fill="hold" nodeType="afterGroup">
                            <p:stCondLst>
                              <p:cond delay="9500"/>
                            </p:stCondLst>
                            <p:childTnLst>
                              <p:par>
                                <p:cTn id="32" presetID="22" presetClass="entr" presetSubtype="8" fill="hold" grpId="0" nodeType="afterEffect">
                                  <p:stCondLst>
                                    <p:cond delay="1000"/>
                                  </p:stCondLst>
                                  <p:childTnLst>
                                    <p:set>
                                      <p:cBhvr>
                                        <p:cTn id="33" dur="1" fill="hold">
                                          <p:stCondLst>
                                            <p:cond delay="0"/>
                                          </p:stCondLst>
                                        </p:cTn>
                                        <p:tgtEl>
                                          <p:spTgt spid="290821"/>
                                        </p:tgtEl>
                                        <p:attrNameLst>
                                          <p:attrName>style.visibility</p:attrName>
                                        </p:attrNameLst>
                                      </p:cBhvr>
                                      <p:to>
                                        <p:strVal val="visible"/>
                                      </p:to>
                                    </p:set>
                                    <p:animEffect transition="in" filter="wipe(left)">
                                      <p:cBhvr>
                                        <p:cTn id="34" dur="500"/>
                                        <p:tgtEl>
                                          <p:spTgt spid="290821"/>
                                        </p:tgtEl>
                                      </p:cBhvr>
                                    </p:animEffect>
                                  </p:childTnLst>
                                </p:cTn>
                              </p:par>
                            </p:childTnLst>
                          </p:cTn>
                        </p:par>
                        <p:par>
                          <p:cTn id="35" fill="hold" nodeType="afterGroup">
                            <p:stCondLst>
                              <p:cond delay="11000"/>
                            </p:stCondLst>
                            <p:childTnLst>
                              <p:par>
                                <p:cTn id="36" presetID="22" presetClass="entr" presetSubtype="8" fill="hold" grpId="0" nodeType="afterEffect">
                                  <p:stCondLst>
                                    <p:cond delay="1000"/>
                                  </p:stCondLst>
                                  <p:childTnLst>
                                    <p:set>
                                      <p:cBhvr>
                                        <p:cTn id="37" dur="1" fill="hold">
                                          <p:stCondLst>
                                            <p:cond delay="0"/>
                                          </p:stCondLst>
                                        </p:cTn>
                                        <p:tgtEl>
                                          <p:spTgt spid="290827"/>
                                        </p:tgtEl>
                                        <p:attrNameLst>
                                          <p:attrName>style.visibility</p:attrName>
                                        </p:attrNameLst>
                                      </p:cBhvr>
                                      <p:to>
                                        <p:strVal val="visible"/>
                                      </p:to>
                                    </p:set>
                                    <p:animEffect transition="in" filter="wipe(left)">
                                      <p:cBhvr>
                                        <p:cTn id="38" dur="500"/>
                                        <p:tgtEl>
                                          <p:spTgt spid="290827"/>
                                        </p:tgtEl>
                                      </p:cBhvr>
                                    </p:animEffect>
                                  </p:childTnLst>
                                </p:cTn>
                              </p:par>
                            </p:childTnLst>
                          </p:cTn>
                        </p:par>
                        <p:par>
                          <p:cTn id="39" fill="hold" nodeType="afterGroup">
                            <p:stCondLst>
                              <p:cond delay="12500"/>
                            </p:stCondLst>
                            <p:childTnLst>
                              <p:par>
                                <p:cTn id="40" presetID="22" presetClass="entr" presetSubtype="8" fill="hold" grpId="0" nodeType="afterEffect">
                                  <p:stCondLst>
                                    <p:cond delay="1000"/>
                                  </p:stCondLst>
                                  <p:childTnLst>
                                    <p:set>
                                      <p:cBhvr>
                                        <p:cTn id="41" dur="1" fill="hold">
                                          <p:stCondLst>
                                            <p:cond delay="0"/>
                                          </p:stCondLst>
                                        </p:cTn>
                                        <p:tgtEl>
                                          <p:spTgt spid="290828"/>
                                        </p:tgtEl>
                                        <p:attrNameLst>
                                          <p:attrName>style.visibility</p:attrName>
                                        </p:attrNameLst>
                                      </p:cBhvr>
                                      <p:to>
                                        <p:strVal val="visible"/>
                                      </p:to>
                                    </p:set>
                                    <p:animEffect transition="in" filter="wipe(left)">
                                      <p:cBhvr>
                                        <p:cTn id="42" dur="500"/>
                                        <p:tgtEl>
                                          <p:spTgt spid="290828"/>
                                        </p:tgtEl>
                                      </p:cBhvr>
                                    </p:animEffect>
                                  </p:childTnLst>
                                </p:cTn>
                              </p:par>
                            </p:childTnLst>
                          </p:cTn>
                        </p:par>
                        <p:par>
                          <p:cTn id="43" fill="hold" nodeType="afterGroup">
                            <p:stCondLst>
                              <p:cond delay="14000"/>
                            </p:stCondLst>
                            <p:childTnLst>
                              <p:par>
                                <p:cTn id="44" presetID="22" presetClass="entr" presetSubtype="8" fill="hold" grpId="0" nodeType="afterEffect">
                                  <p:stCondLst>
                                    <p:cond delay="1000"/>
                                  </p:stCondLst>
                                  <p:childTnLst>
                                    <p:set>
                                      <p:cBhvr>
                                        <p:cTn id="45" dur="1" fill="hold">
                                          <p:stCondLst>
                                            <p:cond delay="0"/>
                                          </p:stCondLst>
                                        </p:cTn>
                                        <p:tgtEl>
                                          <p:spTgt spid="290829"/>
                                        </p:tgtEl>
                                        <p:attrNameLst>
                                          <p:attrName>style.visibility</p:attrName>
                                        </p:attrNameLst>
                                      </p:cBhvr>
                                      <p:to>
                                        <p:strVal val="visible"/>
                                      </p:to>
                                    </p:set>
                                    <p:animEffect transition="in" filter="wipe(left)">
                                      <p:cBhvr>
                                        <p:cTn id="46" dur="500"/>
                                        <p:tgtEl>
                                          <p:spTgt spid="290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P spid="290821" grpId="0" animBg="1"/>
      <p:bldP spid="290822" grpId="0" animBg="1"/>
      <p:bldP spid="290823" grpId="0" animBg="1"/>
      <p:bldP spid="290824" grpId="0" animBg="1"/>
      <p:bldP spid="290825" grpId="0" animBg="1"/>
      <p:bldP spid="290826" grpId="0" animBg="1"/>
      <p:bldP spid="290827" grpId="0" animBg="1"/>
      <p:bldP spid="290828" grpId="0" animBg="1"/>
      <p:bldP spid="2908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93AFDC3-441C-487E-8C93-8470F5DBA696}" type="datetime3">
              <a:rPr kumimoji="0" lang="zh-CN" altLang="en-US" sz="1400" smtClean="0"/>
              <a:pPr eaLnBrk="1" hangingPunct="1"/>
              <a:t>2016年12月12日星期一</a:t>
            </a:fld>
            <a:endParaRPr kumimoji="0" lang="en-US" altLang="zh-CN" sz="1400" smtClean="0"/>
          </a:p>
        </p:txBody>
      </p:sp>
      <p:sp>
        <p:nvSpPr>
          <p:cNvPr id="194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9460" name="Rectangle 2"/>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宋体" pitchFamily="2" charset="-122"/>
            </a:endParaRPr>
          </a:p>
        </p:txBody>
      </p:sp>
      <p:grpSp>
        <p:nvGrpSpPr>
          <p:cNvPr id="19461" name="Group 3"/>
          <p:cNvGrpSpPr>
            <a:grpSpLocks/>
          </p:cNvGrpSpPr>
          <p:nvPr/>
        </p:nvGrpSpPr>
        <p:grpSpPr bwMode="auto">
          <a:xfrm>
            <a:off x="1689100" y="1371600"/>
            <a:ext cx="6210300" cy="4171950"/>
            <a:chOff x="1220" y="2016"/>
            <a:chExt cx="3426" cy="1872"/>
          </a:xfrm>
        </p:grpSpPr>
        <p:sp>
          <p:nvSpPr>
            <p:cNvPr id="19464" name="Rectangle 4"/>
            <p:cNvSpPr>
              <a:spLocks noChangeArrowheads="1"/>
            </p:cNvSpPr>
            <p:nvPr/>
          </p:nvSpPr>
          <p:spPr bwMode="auto">
            <a:xfrm>
              <a:off x="1220" y="2241"/>
              <a:ext cx="514" cy="16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主</a:t>
              </a:r>
            </a:p>
            <a:p>
              <a:pPr algn="ctr" eaLnBrk="0" hangingPunct="0"/>
              <a:r>
                <a:rPr lang="zh-CN" altLang="en-US" sz="2000"/>
                <a:t>机</a:t>
              </a:r>
            </a:p>
          </p:txBody>
        </p:sp>
        <p:sp>
          <p:nvSpPr>
            <p:cNvPr id="19465" name="Rectangle 5"/>
            <p:cNvSpPr>
              <a:spLocks noChangeArrowheads="1"/>
            </p:cNvSpPr>
            <p:nvPr/>
          </p:nvSpPr>
          <p:spPr bwMode="auto">
            <a:xfrm>
              <a:off x="4058" y="2241"/>
              <a:ext cx="588" cy="16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Rectangle 6"/>
            <p:cNvSpPr>
              <a:spLocks noChangeArrowheads="1"/>
            </p:cNvSpPr>
            <p:nvPr/>
          </p:nvSpPr>
          <p:spPr bwMode="auto">
            <a:xfrm>
              <a:off x="2431" y="2241"/>
              <a:ext cx="966" cy="164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Rectangle 7"/>
            <p:cNvSpPr>
              <a:spLocks noChangeArrowheads="1"/>
            </p:cNvSpPr>
            <p:nvPr/>
          </p:nvSpPr>
          <p:spPr bwMode="auto">
            <a:xfrm>
              <a:off x="2580" y="2344"/>
              <a:ext cx="661"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外设识别</a:t>
              </a:r>
            </a:p>
          </p:txBody>
        </p:sp>
        <p:sp>
          <p:nvSpPr>
            <p:cNvPr id="19468" name="Rectangle 8"/>
            <p:cNvSpPr>
              <a:spLocks noChangeArrowheads="1"/>
            </p:cNvSpPr>
            <p:nvPr/>
          </p:nvSpPr>
          <p:spPr bwMode="auto">
            <a:xfrm>
              <a:off x="2456" y="2923"/>
              <a:ext cx="925" cy="2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10000"/>
                </a:lnSpc>
              </a:pPr>
              <a:r>
                <a:rPr lang="zh-CN" altLang="en-US" sz="1800"/>
                <a:t>数据</a:t>
              </a:r>
              <a:r>
                <a:rPr lang="en-US" altLang="zh-CN" sz="1800"/>
                <a:t>/</a:t>
              </a:r>
              <a:r>
                <a:rPr lang="zh-CN" altLang="en-US" sz="1800"/>
                <a:t>命令</a:t>
              </a:r>
              <a:r>
                <a:rPr lang="en-US" altLang="zh-CN" sz="1800"/>
                <a:t>/</a:t>
              </a:r>
              <a:r>
                <a:rPr lang="zh-CN" altLang="en-US" sz="1800"/>
                <a:t>状态</a:t>
              </a:r>
            </a:p>
          </p:txBody>
        </p:sp>
        <p:sp>
          <p:nvSpPr>
            <p:cNvPr id="19469" name="Rectangle 9"/>
            <p:cNvSpPr>
              <a:spLocks noChangeArrowheads="1"/>
            </p:cNvSpPr>
            <p:nvPr/>
          </p:nvSpPr>
          <p:spPr bwMode="auto">
            <a:xfrm>
              <a:off x="2580" y="3528"/>
              <a:ext cx="661" cy="2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控制电路</a:t>
              </a:r>
            </a:p>
          </p:txBody>
        </p:sp>
        <p:sp>
          <p:nvSpPr>
            <p:cNvPr id="19470" name="Line 10"/>
            <p:cNvSpPr>
              <a:spLocks noChangeShapeType="1"/>
            </p:cNvSpPr>
            <p:nvPr/>
          </p:nvSpPr>
          <p:spPr bwMode="auto">
            <a:xfrm>
              <a:off x="1744" y="2460"/>
              <a:ext cx="678"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11"/>
            <p:cNvSpPr>
              <a:spLocks noChangeShapeType="1"/>
            </p:cNvSpPr>
            <p:nvPr/>
          </p:nvSpPr>
          <p:spPr bwMode="auto">
            <a:xfrm flipH="1">
              <a:off x="1734" y="3064"/>
              <a:ext cx="697"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2"/>
            <p:cNvSpPr>
              <a:spLocks noChangeShapeType="1"/>
            </p:cNvSpPr>
            <p:nvPr/>
          </p:nvSpPr>
          <p:spPr bwMode="auto">
            <a:xfrm flipH="1">
              <a:off x="1734" y="3669"/>
              <a:ext cx="718"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13"/>
            <p:cNvSpPr>
              <a:spLocks noChangeShapeType="1"/>
            </p:cNvSpPr>
            <p:nvPr/>
          </p:nvSpPr>
          <p:spPr bwMode="auto">
            <a:xfrm flipH="1">
              <a:off x="3406" y="3064"/>
              <a:ext cx="661"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Line 14"/>
            <p:cNvSpPr>
              <a:spLocks noChangeShapeType="1"/>
            </p:cNvSpPr>
            <p:nvPr/>
          </p:nvSpPr>
          <p:spPr bwMode="auto">
            <a:xfrm flipH="1">
              <a:off x="3406" y="3682"/>
              <a:ext cx="661" cy="0"/>
            </a:xfrm>
            <a:prstGeom prst="line">
              <a:avLst/>
            </a:prstGeom>
            <a:noFill/>
            <a:ln w="19050">
              <a:solidFill>
                <a:schemeClr val="tx1"/>
              </a:solidFill>
              <a:round/>
              <a:headEnd type="stealth" w="sm" len="lg"/>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Line 15"/>
            <p:cNvSpPr>
              <a:spLocks noChangeShapeType="1"/>
            </p:cNvSpPr>
            <p:nvPr/>
          </p:nvSpPr>
          <p:spPr bwMode="auto">
            <a:xfrm>
              <a:off x="4233" y="2241"/>
              <a:ext cx="0" cy="16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Text Box 16"/>
            <p:cNvSpPr txBox="1">
              <a:spLocks noChangeArrowheads="1"/>
            </p:cNvSpPr>
            <p:nvPr/>
          </p:nvSpPr>
          <p:spPr bwMode="auto">
            <a:xfrm>
              <a:off x="1739" y="2249"/>
              <a:ext cx="827"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地址信息</a:t>
              </a:r>
            </a:p>
          </p:txBody>
        </p:sp>
        <p:sp>
          <p:nvSpPr>
            <p:cNvPr id="19477" name="Text Box 17"/>
            <p:cNvSpPr txBox="1">
              <a:spLocks noChangeArrowheads="1"/>
            </p:cNvSpPr>
            <p:nvPr/>
          </p:nvSpPr>
          <p:spPr bwMode="auto">
            <a:xfrm>
              <a:off x="1638" y="3277"/>
              <a:ext cx="9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1800"/>
                <a:t>控制联络</a:t>
              </a:r>
            </a:p>
            <a:p>
              <a:pPr algn="ctr">
                <a:lnSpc>
                  <a:spcPct val="50000"/>
                </a:lnSpc>
                <a:spcBef>
                  <a:spcPct val="50000"/>
                </a:spcBef>
              </a:pPr>
              <a:r>
                <a:rPr lang="zh-CN" altLang="en-US" sz="1800"/>
                <a:t>信息</a:t>
              </a:r>
            </a:p>
          </p:txBody>
        </p:sp>
        <p:sp>
          <p:nvSpPr>
            <p:cNvPr id="19478" name="Text Box 18"/>
            <p:cNvSpPr txBox="1">
              <a:spLocks noChangeArrowheads="1"/>
            </p:cNvSpPr>
            <p:nvPr/>
          </p:nvSpPr>
          <p:spPr bwMode="auto">
            <a:xfrm>
              <a:off x="1797" y="2841"/>
              <a:ext cx="772"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数据</a:t>
              </a:r>
              <a:r>
                <a:rPr lang="en-US" altLang="zh-CN" sz="1800"/>
                <a:t>(</a:t>
              </a:r>
              <a:r>
                <a:rPr lang="zh-CN" altLang="en-US" sz="1800"/>
                <a:t>并</a:t>
              </a:r>
              <a:r>
                <a:rPr lang="en-US" altLang="zh-CN" sz="1800"/>
                <a:t>)</a:t>
              </a:r>
            </a:p>
          </p:txBody>
        </p:sp>
        <p:sp>
          <p:nvSpPr>
            <p:cNvPr id="19479" name="Text Box 19"/>
            <p:cNvSpPr txBox="1">
              <a:spLocks noChangeArrowheads="1"/>
            </p:cNvSpPr>
            <p:nvPr/>
          </p:nvSpPr>
          <p:spPr bwMode="auto">
            <a:xfrm>
              <a:off x="4333" y="2859"/>
              <a:ext cx="270" cy="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外设</a:t>
              </a:r>
            </a:p>
          </p:txBody>
        </p:sp>
        <p:sp>
          <p:nvSpPr>
            <p:cNvPr id="19480" name="Text Box 20"/>
            <p:cNvSpPr txBox="1">
              <a:spLocks noChangeArrowheads="1"/>
            </p:cNvSpPr>
            <p:nvPr/>
          </p:nvSpPr>
          <p:spPr bwMode="auto">
            <a:xfrm>
              <a:off x="3373" y="3470"/>
              <a:ext cx="956"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a:t>控制联络</a:t>
              </a:r>
            </a:p>
          </p:txBody>
        </p:sp>
        <p:sp>
          <p:nvSpPr>
            <p:cNvPr id="19481" name="Text Box 21"/>
            <p:cNvSpPr txBox="1">
              <a:spLocks noChangeArrowheads="1"/>
            </p:cNvSpPr>
            <p:nvPr/>
          </p:nvSpPr>
          <p:spPr bwMode="auto">
            <a:xfrm>
              <a:off x="3445" y="2673"/>
              <a:ext cx="632"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zh-CN" altLang="en-US" sz="1800"/>
                <a:t>数据</a:t>
              </a:r>
            </a:p>
            <a:p>
              <a:pPr algn="ctr">
                <a:lnSpc>
                  <a:spcPct val="40000"/>
                </a:lnSpc>
                <a:spcBef>
                  <a:spcPct val="50000"/>
                </a:spcBef>
              </a:pPr>
              <a:r>
                <a:rPr lang="en-US" altLang="zh-CN" sz="1800"/>
                <a:t>(</a:t>
              </a:r>
              <a:r>
                <a:rPr lang="zh-CN" altLang="en-US" sz="1800"/>
                <a:t>并</a:t>
              </a:r>
              <a:r>
                <a:rPr lang="en-US" altLang="zh-CN" sz="1800"/>
                <a:t>/</a:t>
              </a:r>
              <a:r>
                <a:rPr lang="zh-CN" altLang="en-US" sz="1800"/>
                <a:t>串</a:t>
              </a:r>
              <a:r>
                <a:rPr lang="en-US" altLang="zh-CN" sz="1800"/>
                <a:t>)</a:t>
              </a:r>
            </a:p>
          </p:txBody>
        </p:sp>
        <p:sp>
          <p:nvSpPr>
            <p:cNvPr id="19482" name="Text Box 22"/>
            <p:cNvSpPr txBox="1">
              <a:spLocks noChangeArrowheads="1"/>
            </p:cNvSpPr>
            <p:nvPr/>
          </p:nvSpPr>
          <p:spPr bwMode="auto">
            <a:xfrm>
              <a:off x="2730" y="2016"/>
              <a:ext cx="744"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接口</a:t>
              </a:r>
            </a:p>
          </p:txBody>
        </p:sp>
      </p:grpSp>
      <p:sp>
        <p:nvSpPr>
          <p:cNvPr id="217111" name="Line 23"/>
          <p:cNvSpPr>
            <a:spLocks noChangeShapeType="1"/>
          </p:cNvSpPr>
          <p:nvPr/>
        </p:nvSpPr>
        <p:spPr bwMode="auto">
          <a:xfrm>
            <a:off x="2590800" y="3714750"/>
            <a:ext cx="1292225" cy="0"/>
          </a:xfrm>
          <a:prstGeom prst="line">
            <a:avLst/>
          </a:prstGeom>
          <a:noFill/>
          <a:ln w="76200" cap="sq">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7112" name="Line 24"/>
          <p:cNvSpPr>
            <a:spLocks noChangeShapeType="1"/>
          </p:cNvSpPr>
          <p:nvPr/>
        </p:nvSpPr>
        <p:spPr bwMode="auto">
          <a:xfrm>
            <a:off x="5657850" y="3705225"/>
            <a:ext cx="1162050" cy="0"/>
          </a:xfrm>
          <a:prstGeom prst="line">
            <a:avLst/>
          </a:prstGeom>
          <a:noFill/>
          <a:ln w="28575" cap="sq">
            <a:solidFill>
              <a:srgbClr val="51BB6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1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1" grpId="0" animBg="1"/>
      <p:bldP spid="2171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82818C9-DD67-4B48-820A-62508F9BCB5E}" type="datetime3">
              <a:rPr kumimoji="0" lang="zh-CN" altLang="en-US" sz="1400" smtClean="0"/>
              <a:pPr eaLnBrk="1" hangingPunct="1"/>
              <a:t>2016年12月12日星期一</a:t>
            </a:fld>
            <a:endParaRPr kumimoji="0" lang="en-US" altLang="zh-CN" sz="1400" smtClean="0"/>
          </a:p>
        </p:txBody>
      </p:sp>
      <p:sp>
        <p:nvSpPr>
          <p:cNvPr id="1177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7764"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91843" name="Rectangle 3"/>
          <p:cNvSpPr>
            <a:spLocks noGrp="1" noChangeArrowheads="1"/>
          </p:cNvSpPr>
          <p:nvPr>
            <p:ph type="body" idx="1"/>
          </p:nvPr>
        </p:nvSpPr>
        <p:spPr>
          <a:xfrm>
            <a:off x="307975" y="836613"/>
            <a:ext cx="8150225" cy="5640387"/>
          </a:xfrm>
        </p:spPr>
        <p:txBody>
          <a:bodyPr/>
          <a:lstStyle/>
          <a:p>
            <a:pPr marL="457200" indent="-457200" algn="just" eaLnBrk="1" hangingPunct="1">
              <a:lnSpc>
                <a:spcPct val="110000"/>
              </a:lnSpc>
              <a:buFontTx/>
              <a:buNone/>
            </a:pPr>
            <a:r>
              <a:rPr lang="en-US" altLang="zh-CN" b="1" dirty="0" smtClean="0">
                <a:latin typeface="Times New Roman" pitchFamily="18" charset="0"/>
              </a:rPr>
              <a:t>2. DMA</a:t>
            </a:r>
            <a:r>
              <a:rPr lang="zh-CN" altLang="en-US" b="1" dirty="0" smtClean="0">
                <a:latin typeface="Times New Roman" pitchFamily="18" charset="0"/>
              </a:rPr>
              <a:t>传送过程</a:t>
            </a:r>
          </a:p>
          <a:p>
            <a:pPr marL="457200" indent="-457200" algn="just" eaLnBrk="1" hangingPunct="1">
              <a:lnSpc>
                <a:spcPct val="70000"/>
              </a:lnSpc>
              <a:buFontTx/>
              <a:buNone/>
            </a:pPr>
            <a:r>
              <a:rPr lang="en-US" altLang="zh-CN" b="1" dirty="0" smtClean="0">
                <a:latin typeface="Times New Roman" pitchFamily="18" charset="0"/>
              </a:rPr>
              <a:t>(1) </a:t>
            </a:r>
            <a:r>
              <a:rPr lang="en-US" altLang="zh-CN" b="1" dirty="0" smtClean="0">
                <a:solidFill>
                  <a:srgbClr val="FF0000"/>
                </a:solidFill>
                <a:latin typeface="Times New Roman" pitchFamily="18" charset="0"/>
              </a:rPr>
              <a:t>DMA</a:t>
            </a:r>
            <a:r>
              <a:rPr lang="zh-CN" altLang="en-US" b="1" dirty="0" smtClean="0">
                <a:solidFill>
                  <a:srgbClr val="FF0000"/>
                </a:solidFill>
                <a:latin typeface="Times New Roman" pitchFamily="18" charset="0"/>
              </a:rPr>
              <a:t>预处理</a:t>
            </a:r>
          </a:p>
          <a:p>
            <a:pPr marL="457200" indent="-457200" algn="just" eaLnBrk="1" hangingPunct="1">
              <a:lnSpc>
                <a:spcPct val="90000"/>
              </a:lnSpc>
              <a:buFontTx/>
              <a:buNone/>
            </a:pPr>
            <a:r>
              <a:rPr lang="zh-CN" altLang="en-US" b="1" dirty="0" smtClean="0">
                <a:latin typeface="Times New Roman" pitchFamily="18" charset="0"/>
              </a:rPr>
              <a:t>             这是在</a:t>
            </a:r>
            <a:r>
              <a:rPr lang="en-US" altLang="zh-CN" b="1" dirty="0" smtClean="0">
                <a:latin typeface="Times New Roman" pitchFamily="18" charset="0"/>
              </a:rPr>
              <a:t>DMA</a:t>
            </a:r>
            <a:r>
              <a:rPr lang="zh-CN" altLang="en-US" b="1" dirty="0" smtClean="0">
                <a:latin typeface="Times New Roman" pitchFamily="18" charset="0"/>
              </a:rPr>
              <a:t>传送之前做的一些必要的</a:t>
            </a:r>
            <a:r>
              <a:rPr lang="zh-CN" altLang="en-US" b="1" dirty="0" smtClean="0">
                <a:solidFill>
                  <a:srgbClr val="FF0000"/>
                </a:solidFill>
                <a:latin typeface="Times New Roman" pitchFamily="18" charset="0"/>
              </a:rPr>
              <a:t>准备工作</a:t>
            </a:r>
            <a:r>
              <a:rPr lang="zh-CN" altLang="en-US" b="1" dirty="0" smtClean="0">
                <a:latin typeface="Times New Roman" pitchFamily="18" charset="0"/>
              </a:rPr>
              <a:t>，</a:t>
            </a:r>
            <a:r>
              <a:rPr lang="zh-CN" altLang="en-US" b="1" dirty="0" smtClean="0">
                <a:solidFill>
                  <a:srgbClr val="FF0000"/>
                </a:solidFill>
                <a:latin typeface="Times New Roman" pitchFamily="18" charset="0"/>
              </a:rPr>
              <a:t>是由</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来完成的</a:t>
            </a:r>
            <a:r>
              <a:rPr lang="zh-CN" altLang="en-US" b="1" dirty="0" smtClean="0">
                <a:latin typeface="Times New Roman" pitchFamily="18" charset="0"/>
              </a:rPr>
              <a:t>。</a:t>
            </a:r>
            <a:r>
              <a:rPr lang="en-US" altLang="zh-CN" b="1" dirty="0" smtClean="0">
                <a:solidFill>
                  <a:srgbClr val="0000CC"/>
                </a:solidFill>
                <a:latin typeface="Times New Roman" pitchFamily="18" charset="0"/>
              </a:rPr>
              <a:t>CPU </a:t>
            </a:r>
            <a:r>
              <a:rPr lang="zh-CN" altLang="en-US" b="1" dirty="0" smtClean="0">
                <a:solidFill>
                  <a:srgbClr val="0000CC"/>
                </a:solidFill>
                <a:latin typeface="Times New Roman" pitchFamily="18" charset="0"/>
              </a:rPr>
              <a:t>首先执行几条</a:t>
            </a:r>
            <a:r>
              <a:rPr lang="en-US" altLang="zh-CN" b="1" dirty="0" smtClean="0">
                <a:solidFill>
                  <a:srgbClr val="0000CC"/>
                </a:solidFill>
                <a:latin typeface="Times New Roman" pitchFamily="18" charset="0"/>
              </a:rPr>
              <a:t>I/O</a:t>
            </a:r>
            <a:r>
              <a:rPr lang="zh-CN" altLang="en-US" b="1" dirty="0" smtClean="0">
                <a:solidFill>
                  <a:srgbClr val="0000CC"/>
                </a:solidFill>
                <a:latin typeface="Times New Roman" pitchFamily="18" charset="0"/>
              </a:rPr>
              <a:t>指令，用于测试外设的状态、向</a:t>
            </a:r>
            <a:r>
              <a:rPr lang="en-US" altLang="zh-CN" b="1" dirty="0" smtClean="0">
                <a:solidFill>
                  <a:srgbClr val="0000CC"/>
                </a:solidFill>
                <a:latin typeface="Times New Roman" pitchFamily="18" charset="0"/>
              </a:rPr>
              <a:t>DMA</a:t>
            </a:r>
            <a:r>
              <a:rPr lang="zh-CN" altLang="en-US" b="1" dirty="0" smtClean="0">
                <a:solidFill>
                  <a:srgbClr val="0000CC"/>
                </a:solidFill>
                <a:latin typeface="Times New Roman" pitchFamily="18" charset="0"/>
              </a:rPr>
              <a:t>控制器的有关寄存器置初值、设置传送方向、启动该外部设备等。</a:t>
            </a:r>
          </a:p>
          <a:p>
            <a:pPr marL="457200" indent="-457200" algn="just" eaLnBrk="1" hangingPunct="1">
              <a:lnSpc>
                <a:spcPct val="80000"/>
              </a:lnSpc>
              <a:buFontTx/>
              <a:buNone/>
            </a:pPr>
            <a:r>
              <a:rPr lang="zh-CN" altLang="en-US" b="1" dirty="0" smtClean="0">
                <a:latin typeface="Times New Roman" pitchFamily="18" charset="0"/>
              </a:rPr>
              <a:t>             在这些工作完成之后，</a:t>
            </a:r>
            <a:r>
              <a:rPr lang="en-US" altLang="zh-CN" b="1" dirty="0" smtClean="0">
                <a:latin typeface="Times New Roman" pitchFamily="18" charset="0"/>
              </a:rPr>
              <a:t>CPU</a:t>
            </a:r>
            <a:r>
              <a:rPr lang="zh-CN" altLang="en-US" b="1" dirty="0" smtClean="0">
                <a:latin typeface="Times New Roman" pitchFamily="18" charset="0"/>
              </a:rPr>
              <a:t>继续执行原来的程序，在外设准备好发送的数据（输入时）或接收的数据已处理完毕（输出时），外设向</a:t>
            </a:r>
            <a:r>
              <a:rPr lang="en-US" altLang="zh-CN" b="1" dirty="0" smtClean="0">
                <a:latin typeface="Times New Roman" pitchFamily="18" charset="0"/>
              </a:rPr>
              <a:t>DMA</a:t>
            </a:r>
            <a:r>
              <a:rPr lang="zh-CN" altLang="en-US" b="1" dirty="0" smtClean="0">
                <a:latin typeface="Times New Roman" pitchFamily="18" charset="0"/>
              </a:rPr>
              <a:t>控制器发</a:t>
            </a:r>
            <a:r>
              <a:rPr lang="en-US" altLang="zh-CN" b="1" dirty="0" smtClean="0">
                <a:latin typeface="Times New Roman" pitchFamily="18" charset="0"/>
              </a:rPr>
              <a:t>DMA</a:t>
            </a:r>
            <a:r>
              <a:rPr lang="zh-CN" altLang="en-US" b="1" dirty="0" smtClean="0">
                <a:latin typeface="Times New Roman" pitchFamily="18" charset="0"/>
              </a:rPr>
              <a:t>请求，再由</a:t>
            </a:r>
            <a:r>
              <a:rPr lang="en-US" altLang="zh-CN" b="1" dirty="0" smtClean="0">
                <a:latin typeface="Times New Roman" pitchFamily="18" charset="0"/>
              </a:rPr>
              <a:t>DMA</a:t>
            </a:r>
            <a:r>
              <a:rPr lang="zh-CN" altLang="en-US" b="1" dirty="0" smtClean="0">
                <a:latin typeface="Times New Roman" pitchFamily="18" charset="0"/>
              </a:rPr>
              <a:t>控制器向</a:t>
            </a:r>
            <a:r>
              <a:rPr lang="en-US" altLang="zh-CN" b="1" dirty="0" smtClean="0">
                <a:latin typeface="Times New Roman" pitchFamily="18" charset="0"/>
              </a:rPr>
              <a:t>CPU</a:t>
            </a:r>
            <a:r>
              <a:rPr lang="zh-CN" altLang="en-US" b="1" dirty="0" smtClean="0">
                <a:latin typeface="Times New Roman" pitchFamily="18" charset="0"/>
              </a:rPr>
              <a:t>发总线请求。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1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1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6C093A7-6539-4DFB-8ED6-04E0ED1F807F}" type="datetime3">
              <a:rPr kumimoji="0" lang="zh-CN" altLang="en-US" sz="1400" smtClean="0"/>
              <a:pPr eaLnBrk="1" hangingPunct="1"/>
              <a:t>2016年12月12日星期一</a:t>
            </a:fld>
            <a:endParaRPr kumimoji="0" lang="en-US" altLang="zh-CN" sz="1400" smtClean="0"/>
          </a:p>
        </p:txBody>
      </p:sp>
      <p:sp>
        <p:nvSpPr>
          <p:cNvPr id="1187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878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cs typeface="Times New Roman" pitchFamily="18" charset="0"/>
            </a:endParaRPr>
          </a:p>
        </p:txBody>
      </p:sp>
      <p:sp>
        <p:nvSpPr>
          <p:cNvPr id="292867" name="Rectangle 3"/>
          <p:cNvSpPr>
            <a:spLocks noGrp="1" noChangeArrowheads="1"/>
          </p:cNvSpPr>
          <p:nvPr>
            <p:ph type="body" idx="1"/>
          </p:nvPr>
        </p:nvSpPr>
        <p:spPr>
          <a:xfrm>
            <a:off x="346075" y="912813"/>
            <a:ext cx="8188325" cy="5335587"/>
          </a:xfrm>
        </p:spPr>
        <p:txBody>
          <a:bodyPr/>
          <a:lstStyle/>
          <a:p>
            <a:pPr algn="just" eaLnBrk="1" hangingPunct="1">
              <a:lnSpc>
                <a:spcPct val="110000"/>
              </a:lnSpc>
              <a:buFontTx/>
              <a:buNone/>
            </a:pPr>
            <a:r>
              <a:rPr lang="en-US" altLang="zh-CN" b="1" dirty="0" smtClean="0">
                <a:latin typeface="Times New Roman" pitchFamily="18" charset="0"/>
              </a:rPr>
              <a:t>(2) </a:t>
            </a:r>
            <a:r>
              <a:rPr lang="zh-CN" altLang="en-US" b="1" dirty="0" smtClean="0">
                <a:latin typeface="Times New Roman" pitchFamily="18" charset="0"/>
              </a:rPr>
              <a:t>数据传送</a:t>
            </a:r>
          </a:p>
          <a:p>
            <a:pPr algn="just" eaLnBrk="1" hangingPunct="1">
              <a:lnSpc>
                <a:spcPct val="110000"/>
              </a:lnSpc>
              <a:buFontTx/>
              <a:buNone/>
            </a:pPr>
            <a:r>
              <a:rPr lang="zh-CN" altLang="en-US" b="1" dirty="0" smtClean="0">
                <a:latin typeface="Times New Roman" pitchFamily="18" charset="0"/>
              </a:rPr>
              <a:t>             </a:t>
            </a:r>
            <a:r>
              <a:rPr lang="en-US" altLang="zh-CN" b="1" dirty="0" smtClean="0">
                <a:latin typeface="Times New Roman" pitchFamily="18" charset="0"/>
              </a:rPr>
              <a:t>DMA</a:t>
            </a:r>
            <a:r>
              <a:rPr lang="zh-CN" altLang="en-US" b="1" dirty="0" smtClean="0">
                <a:latin typeface="Times New Roman" pitchFamily="18" charset="0"/>
              </a:rPr>
              <a:t>的数据传送可以是以单字节（或字）为基本单位，也可以以数据块为基本单位。对于以数据块为单位的传送，</a:t>
            </a:r>
            <a:r>
              <a:rPr lang="en-US" altLang="zh-CN" b="1" dirty="0" smtClean="0">
                <a:latin typeface="Times New Roman" pitchFamily="18" charset="0"/>
              </a:rPr>
              <a:t>DMA </a:t>
            </a:r>
            <a:r>
              <a:rPr lang="zh-CN" altLang="en-US" b="1" dirty="0" smtClean="0">
                <a:latin typeface="Times New Roman" pitchFamily="18" charset="0"/>
              </a:rPr>
              <a:t>占用总线后的数据输入和输出操作都是通过循环来实现的。</a:t>
            </a:r>
          </a:p>
          <a:p>
            <a:pPr algn="just" eaLnBrk="1" hangingPunct="1">
              <a:lnSpc>
                <a:spcPct val="110000"/>
              </a:lnSpc>
              <a:buFontTx/>
              <a:buNone/>
            </a:pPr>
            <a:r>
              <a:rPr lang="zh-CN" altLang="en-US" b="1" dirty="0" smtClean="0">
                <a:latin typeface="Times New Roman" pitchFamily="18" charset="0"/>
              </a:rPr>
              <a:t>            需要特别指出的是，这一循环不是由</a:t>
            </a:r>
            <a:r>
              <a:rPr lang="en-US" altLang="zh-CN" b="1" dirty="0" smtClean="0">
                <a:latin typeface="Times New Roman" pitchFamily="18" charset="0"/>
              </a:rPr>
              <a:t>CPU</a:t>
            </a:r>
            <a:r>
              <a:rPr lang="zh-CN" altLang="en-US" b="1" dirty="0" smtClean="0">
                <a:latin typeface="Times New Roman" pitchFamily="18" charset="0"/>
              </a:rPr>
              <a:t>执行程序实现的，而是由</a:t>
            </a:r>
            <a:r>
              <a:rPr lang="en-US" altLang="zh-CN" b="1" dirty="0" smtClean="0">
                <a:latin typeface="Times New Roman" pitchFamily="18" charset="0"/>
              </a:rPr>
              <a:t>DMA</a:t>
            </a:r>
            <a:r>
              <a:rPr lang="zh-CN" altLang="en-US" b="1" dirty="0" smtClean="0">
                <a:latin typeface="Times New Roman" pitchFamily="18" charset="0"/>
              </a:rPr>
              <a:t>控制器实现的。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11B1186-9B44-4EE3-93F9-FE746B0AAC7C}" type="datetime3">
              <a:rPr kumimoji="0" lang="zh-CN" altLang="en-US" sz="1400" smtClean="0"/>
              <a:pPr eaLnBrk="1" hangingPunct="1"/>
              <a:t>2016年12月12日星期一</a:t>
            </a:fld>
            <a:endParaRPr kumimoji="0" lang="en-US" altLang="zh-CN" sz="1400" smtClean="0"/>
          </a:p>
        </p:txBody>
      </p:sp>
      <p:sp>
        <p:nvSpPr>
          <p:cNvPr id="1198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9812"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cs typeface="Times New Roman" pitchFamily="18" charset="0"/>
            </a:endParaRPr>
          </a:p>
        </p:txBody>
      </p:sp>
      <p:sp>
        <p:nvSpPr>
          <p:cNvPr id="293891" name="Rectangle 3"/>
          <p:cNvSpPr>
            <a:spLocks noGrp="1" noChangeArrowheads="1"/>
          </p:cNvSpPr>
          <p:nvPr>
            <p:ph type="body" idx="1"/>
          </p:nvPr>
        </p:nvSpPr>
        <p:spPr>
          <a:xfrm>
            <a:off x="327025" y="950913"/>
            <a:ext cx="8283575" cy="5297487"/>
          </a:xfrm>
        </p:spPr>
        <p:txBody>
          <a:bodyPr/>
          <a:lstStyle/>
          <a:p>
            <a:pPr marL="0" lvl="0" indent="0" eaLnBrk="1" hangingPunct="1">
              <a:spcBef>
                <a:spcPct val="0"/>
              </a:spcBef>
              <a:buSzTx/>
              <a:buNone/>
            </a:pPr>
            <a:r>
              <a:rPr lang="en-US" altLang="zh-CN" b="1" u="sng" kern="1200" dirty="0">
                <a:solidFill>
                  <a:srgbClr val="0000FF"/>
                </a:solidFill>
                <a:latin typeface="Times New Roman" pitchFamily="18" charset="0"/>
                <a:ea typeface="楷体_GB2312" pitchFamily="49" charset="-122"/>
              </a:rPr>
              <a:t>DMA</a:t>
            </a:r>
            <a:r>
              <a:rPr lang="zh-CN" altLang="en-US" b="1" u="sng" kern="1200" dirty="0">
                <a:solidFill>
                  <a:srgbClr val="0000FF"/>
                </a:solidFill>
                <a:latin typeface="Times New Roman" pitchFamily="18" charset="0"/>
                <a:ea typeface="楷体_GB2312" pitchFamily="49" charset="-122"/>
              </a:rPr>
              <a:t>的数据传送过程</a:t>
            </a:r>
            <a:endParaRPr lang="en-US" altLang="zh-CN" b="1" u="sng" kern="1200" dirty="0">
              <a:solidFill>
                <a:srgbClr val="0000FF"/>
              </a:solidFill>
              <a:latin typeface="Times New Roman" pitchFamily="18" charset="0"/>
              <a:ea typeface="楷体_GB2312" pitchFamily="49" charset="-122"/>
            </a:endParaRPr>
          </a:p>
          <a:p>
            <a:pPr algn="just" eaLnBrk="1" hangingPunct="1">
              <a:lnSpc>
                <a:spcPct val="110000"/>
              </a:lnSpc>
              <a:buFontTx/>
              <a:buNone/>
            </a:pPr>
            <a:endParaRPr lang="zh-CN" altLang="en-US" b="1" dirty="0" smtClean="0">
              <a:latin typeface="Times New Roman" pitchFamily="18" charset="0"/>
            </a:endParaRPr>
          </a:p>
        </p:txBody>
      </p:sp>
      <p:graphicFrame>
        <p:nvGraphicFramePr>
          <p:cNvPr id="7" name="Object 5"/>
          <p:cNvGraphicFramePr>
            <a:graphicFrameLocks noChangeAspect="1"/>
          </p:cNvGraphicFramePr>
          <p:nvPr/>
        </p:nvGraphicFramePr>
        <p:xfrm>
          <a:off x="3352800" y="1143000"/>
          <a:ext cx="2662238" cy="5105400"/>
        </p:xfrm>
        <a:graphic>
          <a:graphicData uri="http://schemas.openxmlformats.org/presentationml/2006/ole">
            <mc:AlternateContent xmlns:mc="http://schemas.openxmlformats.org/markup-compatibility/2006">
              <mc:Choice xmlns:v="urn:schemas-microsoft-com:vml" Requires="v">
                <p:oleObj spid="_x0000_s95238" name="Visio" r:id="rId3" imgW="1495882" imgH="2864670" progId="Visio.Drawing.11">
                  <p:embed/>
                </p:oleObj>
              </mc:Choice>
              <mc:Fallback>
                <p:oleObj name="Visio" r:id="rId3" imgW="1495882" imgH="286467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143000"/>
                        <a:ext cx="2662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3409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11B1186-9B44-4EE3-93F9-FE746B0AAC7C}" type="datetime3">
              <a:rPr kumimoji="0" lang="zh-CN" altLang="en-US" sz="1400" smtClean="0"/>
              <a:pPr eaLnBrk="1" hangingPunct="1"/>
              <a:t>2016年12月12日星期一</a:t>
            </a:fld>
            <a:endParaRPr kumimoji="0" lang="en-US" altLang="zh-CN" sz="1400" smtClean="0"/>
          </a:p>
        </p:txBody>
      </p:sp>
      <p:sp>
        <p:nvSpPr>
          <p:cNvPr id="1198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9812"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宋体" pitchFamily="2" charset="-122"/>
              <a:cs typeface="Times New Roman" pitchFamily="18" charset="0"/>
            </a:endParaRPr>
          </a:p>
        </p:txBody>
      </p:sp>
      <p:sp>
        <p:nvSpPr>
          <p:cNvPr id="293891" name="Rectangle 3"/>
          <p:cNvSpPr>
            <a:spLocks noGrp="1" noChangeArrowheads="1"/>
          </p:cNvSpPr>
          <p:nvPr>
            <p:ph type="body" idx="1"/>
          </p:nvPr>
        </p:nvSpPr>
        <p:spPr>
          <a:xfrm>
            <a:off x="327025" y="950913"/>
            <a:ext cx="8283575" cy="5297487"/>
          </a:xfrm>
        </p:spPr>
        <p:txBody>
          <a:bodyPr/>
          <a:lstStyle/>
          <a:p>
            <a:pPr algn="just" eaLnBrk="1" hangingPunct="1">
              <a:lnSpc>
                <a:spcPct val="110000"/>
              </a:lnSpc>
              <a:buFontTx/>
              <a:buNone/>
            </a:pPr>
            <a:r>
              <a:rPr lang="en-US" altLang="zh-CN" b="1" smtClean="0">
                <a:latin typeface="Times New Roman" pitchFamily="18" charset="0"/>
              </a:rPr>
              <a:t>(3) DMA</a:t>
            </a:r>
            <a:r>
              <a:rPr lang="zh-CN" altLang="en-US" b="1" smtClean="0">
                <a:latin typeface="Times New Roman" pitchFamily="18" charset="0"/>
              </a:rPr>
              <a:t>后处理</a:t>
            </a:r>
          </a:p>
          <a:p>
            <a:pPr algn="just" eaLnBrk="1" hangingPunct="1">
              <a:lnSpc>
                <a:spcPct val="110000"/>
              </a:lnSpc>
              <a:buFontTx/>
              <a:buNone/>
            </a:pPr>
            <a:r>
              <a:rPr lang="zh-CN" altLang="en-US" b="1" smtClean="0">
                <a:latin typeface="Times New Roman" pitchFamily="18" charset="0"/>
              </a:rPr>
              <a:t>            当长度计数器计为</a:t>
            </a:r>
            <a:r>
              <a:rPr lang="en-US" altLang="zh-CN" b="1" smtClean="0">
                <a:latin typeface="Times New Roman" pitchFamily="18" charset="0"/>
              </a:rPr>
              <a:t>0</a:t>
            </a:r>
            <a:r>
              <a:rPr lang="zh-CN" altLang="en-US" b="1" smtClean="0">
                <a:latin typeface="Times New Roman" pitchFamily="18" charset="0"/>
              </a:rPr>
              <a:t>时，</a:t>
            </a:r>
            <a:r>
              <a:rPr lang="en-US" altLang="zh-CN" b="1" smtClean="0">
                <a:latin typeface="Times New Roman" pitchFamily="18" charset="0"/>
              </a:rPr>
              <a:t>DMA</a:t>
            </a:r>
            <a:r>
              <a:rPr lang="zh-CN" altLang="en-US" b="1" smtClean="0">
                <a:latin typeface="Times New Roman" pitchFamily="18" charset="0"/>
              </a:rPr>
              <a:t>操作结束，</a:t>
            </a:r>
            <a:r>
              <a:rPr lang="en-US" altLang="zh-CN" b="1" smtClean="0">
                <a:latin typeface="Times New Roman" pitchFamily="18" charset="0"/>
              </a:rPr>
              <a:t>DMA</a:t>
            </a:r>
            <a:r>
              <a:rPr lang="zh-CN" altLang="en-US" b="1" smtClean="0">
                <a:latin typeface="Times New Roman" pitchFamily="18" charset="0"/>
              </a:rPr>
              <a:t>控制器向</a:t>
            </a:r>
            <a:r>
              <a:rPr lang="en-US" altLang="zh-CN" b="1" smtClean="0">
                <a:latin typeface="Times New Roman" pitchFamily="18" charset="0"/>
              </a:rPr>
              <a:t>CPU</a:t>
            </a:r>
            <a:r>
              <a:rPr lang="zh-CN" altLang="en-US" b="1" smtClean="0">
                <a:latin typeface="Times New Roman" pitchFamily="18" charset="0"/>
              </a:rPr>
              <a:t>发中断请求，</a:t>
            </a:r>
            <a:r>
              <a:rPr lang="en-US" altLang="zh-CN" b="1" smtClean="0">
                <a:latin typeface="Times New Roman" pitchFamily="18" charset="0"/>
              </a:rPr>
              <a:t>CPU </a:t>
            </a:r>
            <a:r>
              <a:rPr lang="zh-CN" altLang="en-US" b="1" smtClean="0">
                <a:latin typeface="Times New Roman" pitchFamily="18" charset="0"/>
              </a:rPr>
              <a:t>停止原来程序的执行，转去执行中断服务程序做</a:t>
            </a:r>
            <a:r>
              <a:rPr lang="en-US" altLang="zh-CN" b="1" smtClean="0">
                <a:latin typeface="Times New Roman" pitchFamily="18" charset="0"/>
              </a:rPr>
              <a:t>DMA</a:t>
            </a:r>
            <a:r>
              <a:rPr lang="zh-CN" altLang="en-US" b="1" smtClean="0">
                <a:latin typeface="Times New Roman" pitchFamily="18" charset="0"/>
              </a:rPr>
              <a:t>结束处理工作。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567BE06-2B93-46D1-A4C8-A1477B8AFDBC}" type="datetime3">
              <a:rPr kumimoji="0" lang="zh-CN" altLang="en-US" sz="1400" smtClean="0"/>
              <a:pPr eaLnBrk="1" hangingPunct="1"/>
              <a:t>2016年12月12日星期一</a:t>
            </a:fld>
            <a:endParaRPr kumimoji="0" lang="en-US" altLang="zh-CN" sz="1400" smtClean="0"/>
          </a:p>
        </p:txBody>
      </p:sp>
      <p:sp>
        <p:nvSpPr>
          <p:cNvPr id="1208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083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295939" name="Rectangle 3"/>
          <p:cNvSpPr>
            <a:spLocks noGrp="1" noChangeArrowheads="1"/>
          </p:cNvSpPr>
          <p:nvPr>
            <p:ph type="body" idx="1"/>
          </p:nvPr>
        </p:nvSpPr>
        <p:spPr>
          <a:xfrm>
            <a:off x="288925" y="893763"/>
            <a:ext cx="8321675" cy="5430837"/>
          </a:xfrm>
        </p:spPr>
        <p:txBody>
          <a:bodyPr/>
          <a:lstStyle/>
          <a:p>
            <a:pPr algn="just" eaLnBrk="1" hangingPunct="1">
              <a:lnSpc>
                <a:spcPct val="110000"/>
              </a:lnSpc>
              <a:buFontTx/>
              <a:buNone/>
            </a:pPr>
            <a:r>
              <a:rPr lang="en-US" altLang="zh-CN" b="1" dirty="0" smtClean="0">
                <a:solidFill>
                  <a:srgbClr val="990033"/>
                </a:solidFill>
                <a:latin typeface="Times New Roman" pitchFamily="18" charset="0"/>
              </a:rPr>
              <a:t>8.5.1  </a:t>
            </a:r>
            <a:r>
              <a:rPr lang="zh-CN" altLang="en-US" b="1" dirty="0" smtClean="0">
                <a:solidFill>
                  <a:srgbClr val="990033"/>
                </a:solidFill>
                <a:latin typeface="Times New Roman" pitchFamily="18" charset="0"/>
              </a:rPr>
              <a:t>通道的基本概念</a:t>
            </a:r>
            <a:endParaRPr lang="zh-CN" altLang="en-US" b="1" dirty="0" smtClean="0">
              <a:latin typeface="Times New Roman" pitchFamily="18" charset="0"/>
            </a:endParaRPr>
          </a:p>
          <a:p>
            <a:pPr algn="just" eaLnBrk="1" hangingPunct="1">
              <a:buFontTx/>
              <a:buNone/>
            </a:pPr>
            <a:r>
              <a:rPr lang="zh-CN" altLang="en-US" b="1" dirty="0" smtClean="0">
                <a:latin typeface="Times New Roman" pitchFamily="18" charset="0"/>
              </a:rPr>
              <a:t>            在大型计算机系统中，所连接的</a:t>
            </a:r>
            <a:r>
              <a:rPr lang="en-US" altLang="zh-CN" b="1" dirty="0" smtClean="0">
                <a:latin typeface="Times New Roman" pitchFamily="18" charset="0"/>
              </a:rPr>
              <a:t>I/O</a:t>
            </a:r>
            <a:r>
              <a:rPr lang="zh-CN" altLang="en-US" b="1" dirty="0" smtClean="0">
                <a:latin typeface="Times New Roman" pitchFamily="18" charset="0"/>
              </a:rPr>
              <a:t>设备数量多，输入</a:t>
            </a:r>
            <a:r>
              <a:rPr lang="en-US" altLang="zh-CN" b="1" dirty="0" smtClean="0">
                <a:latin typeface="Times New Roman" pitchFamily="18" charset="0"/>
              </a:rPr>
              <a:t>/</a:t>
            </a:r>
            <a:r>
              <a:rPr lang="zh-CN" altLang="en-US" b="1" dirty="0" smtClean="0">
                <a:latin typeface="Times New Roman" pitchFamily="18" charset="0"/>
              </a:rPr>
              <a:t>输出频繁，要求整体的速度快，单纯依靠主</a:t>
            </a:r>
            <a:r>
              <a:rPr lang="en-US" altLang="zh-CN" b="1" dirty="0" smtClean="0">
                <a:latin typeface="Times New Roman" pitchFamily="18" charset="0"/>
              </a:rPr>
              <a:t>CPU</a:t>
            </a:r>
            <a:r>
              <a:rPr lang="zh-CN" altLang="en-US" b="1" dirty="0" smtClean="0">
                <a:latin typeface="Times New Roman" pitchFamily="18" charset="0"/>
              </a:rPr>
              <a:t>采取中断和</a:t>
            </a:r>
            <a:r>
              <a:rPr lang="en-US" altLang="zh-CN" b="1" dirty="0" smtClean="0">
                <a:latin typeface="Times New Roman" pitchFamily="18" charset="0"/>
              </a:rPr>
              <a:t>DMA</a:t>
            </a:r>
            <a:r>
              <a:rPr lang="zh-CN" altLang="en-US" b="1" dirty="0" smtClean="0">
                <a:latin typeface="Times New Roman" pitchFamily="18" charset="0"/>
              </a:rPr>
              <a:t>等控制方式已不能满足要求。</a:t>
            </a:r>
          </a:p>
          <a:p>
            <a:pPr algn="just" eaLnBrk="1" hangingPunct="1">
              <a:lnSpc>
                <a:spcPct val="110000"/>
              </a:lnSpc>
              <a:buFontTx/>
              <a:buNone/>
            </a:pPr>
            <a:r>
              <a:rPr lang="en-US" altLang="zh-CN" b="1" dirty="0" smtClean="0">
                <a:latin typeface="Times New Roman" pitchFamily="18" charset="0"/>
              </a:rPr>
              <a:t>1. </a:t>
            </a:r>
            <a:r>
              <a:rPr lang="zh-CN" altLang="en-US" b="1" dirty="0" smtClean="0">
                <a:latin typeface="Times New Roman" pitchFamily="18" charset="0"/>
              </a:rPr>
              <a:t>通道控制方式与</a:t>
            </a:r>
            <a:r>
              <a:rPr lang="en-US" altLang="zh-CN" b="1" dirty="0" smtClean="0">
                <a:latin typeface="Times New Roman" pitchFamily="18" charset="0"/>
              </a:rPr>
              <a:t>DMA</a:t>
            </a:r>
            <a:r>
              <a:rPr lang="zh-CN" altLang="en-US" b="1" dirty="0" smtClean="0">
                <a:latin typeface="Times New Roman" pitchFamily="18" charset="0"/>
              </a:rPr>
              <a:t>方式的区别</a:t>
            </a:r>
          </a:p>
          <a:p>
            <a:pPr algn="just" eaLnBrk="1" hangingPunct="1">
              <a:buFontTx/>
              <a:buNone/>
            </a:pPr>
            <a:r>
              <a:rPr lang="zh-CN" altLang="en-US" b="1" dirty="0" smtClean="0">
                <a:latin typeface="Times New Roman" pitchFamily="18" charset="0"/>
              </a:rPr>
              <a:t>            通道控制方式是</a:t>
            </a:r>
            <a:r>
              <a:rPr lang="en-US" altLang="zh-CN" b="1" dirty="0" smtClean="0">
                <a:latin typeface="Times New Roman" pitchFamily="18" charset="0"/>
              </a:rPr>
              <a:t>DMA</a:t>
            </a:r>
            <a:r>
              <a:rPr lang="zh-CN" altLang="en-US" b="1" dirty="0" smtClean="0">
                <a:latin typeface="Times New Roman" pitchFamily="18" charset="0"/>
              </a:rPr>
              <a:t>方式的进一步发展，实质上，通道也是实现外设和主存之间直接交换数据的控制器。两者的主要区别在于：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44246C3-D50E-4220-967E-B276FAB8FFED}" type="datetime3">
              <a:rPr kumimoji="0" lang="zh-CN" altLang="en-US" sz="1400" smtClean="0"/>
              <a:pPr eaLnBrk="1" hangingPunct="1"/>
              <a:t>2016年12月12日星期一</a:t>
            </a:fld>
            <a:endParaRPr kumimoji="0" lang="en-US" altLang="zh-CN" sz="1400" smtClean="0"/>
          </a:p>
        </p:txBody>
      </p:sp>
      <p:sp>
        <p:nvSpPr>
          <p:cNvPr id="1218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1860"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296963" name="Rectangle 3"/>
          <p:cNvSpPr>
            <a:spLocks noGrp="1" noChangeArrowheads="1"/>
          </p:cNvSpPr>
          <p:nvPr>
            <p:ph type="body" idx="1"/>
          </p:nvPr>
        </p:nvSpPr>
        <p:spPr>
          <a:xfrm>
            <a:off x="384175" y="855663"/>
            <a:ext cx="8226425" cy="5468937"/>
          </a:xfrm>
        </p:spPr>
        <p:txBody>
          <a:bodyPr/>
          <a:lstStyle/>
          <a:p>
            <a:pPr algn="just" eaLnBrk="1" hangingPunct="1">
              <a:buFontTx/>
              <a:buNone/>
            </a:pPr>
            <a:r>
              <a:rPr lang="en-US" altLang="zh-CN" b="1" dirty="0" smtClean="0">
                <a:latin typeface="Times New Roman" pitchFamily="18" charset="0"/>
              </a:rPr>
              <a:t>            ① DMA</a:t>
            </a:r>
            <a:r>
              <a:rPr lang="zh-CN" altLang="en-US" b="1" dirty="0" smtClean="0">
                <a:latin typeface="Times New Roman" pitchFamily="18" charset="0"/>
              </a:rPr>
              <a:t>控制器是通过专门设计的硬件控制逻辑来实现对数据传送的控制；而通道则是一个具有特殊功能的处理器，</a:t>
            </a:r>
            <a:r>
              <a:rPr lang="zh-CN" altLang="en-US" b="1" dirty="0" smtClean="0">
                <a:solidFill>
                  <a:srgbClr val="0000CC"/>
                </a:solidFill>
                <a:latin typeface="Times New Roman" pitchFamily="18" charset="0"/>
              </a:rPr>
              <a:t>它具有自己的指令和程序</a:t>
            </a:r>
            <a:r>
              <a:rPr lang="zh-CN" altLang="en-US" b="1" dirty="0" smtClean="0">
                <a:latin typeface="Times New Roman" pitchFamily="18" charset="0"/>
              </a:rPr>
              <a:t>，通过执行一个通道程序实现对数据传送的控制，故通道具有更强的独立处理数据输入</a:t>
            </a:r>
            <a:r>
              <a:rPr lang="en-US" altLang="zh-CN" b="1" dirty="0" smtClean="0">
                <a:latin typeface="Times New Roman" pitchFamily="18" charset="0"/>
              </a:rPr>
              <a:t>/</a:t>
            </a:r>
            <a:r>
              <a:rPr lang="zh-CN" altLang="en-US" b="1" dirty="0" smtClean="0">
                <a:latin typeface="Times New Roman" pitchFamily="18" charset="0"/>
              </a:rPr>
              <a:t>输出的功能。</a:t>
            </a:r>
          </a:p>
          <a:p>
            <a:pPr algn="just" eaLnBrk="1" hangingPunct="1">
              <a:buFontTx/>
              <a:buNone/>
            </a:pPr>
            <a:r>
              <a:rPr lang="zh-CN" altLang="en-US" b="1" dirty="0" smtClean="0">
                <a:latin typeface="Times New Roman" pitchFamily="18" charset="0"/>
              </a:rPr>
              <a:t>            ② </a:t>
            </a:r>
            <a:r>
              <a:rPr lang="en-US" altLang="zh-CN" b="1" dirty="0" smtClean="0">
                <a:latin typeface="Times New Roman" pitchFamily="18" charset="0"/>
              </a:rPr>
              <a:t>DMA</a:t>
            </a:r>
            <a:r>
              <a:rPr lang="zh-CN" altLang="en-US" b="1" dirty="0" smtClean="0">
                <a:latin typeface="Times New Roman" pitchFamily="18" charset="0"/>
              </a:rPr>
              <a:t>控制器通常只能控制一台或少数几台同类设备；而一个通道则可以同时控制许多台同类或不同类的设备。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629A28A-051E-4420-BF89-B5A63F524CA4}" type="datetime3">
              <a:rPr kumimoji="0" lang="zh-CN" altLang="en-US" sz="1400" smtClean="0"/>
              <a:pPr eaLnBrk="1" hangingPunct="1"/>
              <a:t>2016年12月12日星期一</a:t>
            </a:fld>
            <a:endParaRPr kumimoji="0" lang="en-US" altLang="zh-CN" sz="1400" smtClean="0"/>
          </a:p>
        </p:txBody>
      </p:sp>
      <p:sp>
        <p:nvSpPr>
          <p:cNvPr id="1228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2884"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9.5 </a:t>
            </a:r>
            <a:r>
              <a:rPr lang="zh-CN" altLang="en-US" sz="2400" dirty="0" smtClean="0">
                <a:latin typeface="Times New Roman" pitchFamily="18" charset="0"/>
              </a:rPr>
              <a:t>通道控制方式</a:t>
            </a:r>
            <a:endParaRPr lang="zh-CN" altLang="en-US" dirty="0" smtClean="0">
              <a:latin typeface="宋体" pitchFamily="2" charset="-122"/>
            </a:endParaRPr>
          </a:p>
        </p:txBody>
      </p:sp>
      <p:sp>
        <p:nvSpPr>
          <p:cNvPr id="297987" name="Rectangle 3"/>
          <p:cNvSpPr>
            <a:spLocks noGrp="1" noChangeArrowheads="1"/>
          </p:cNvSpPr>
          <p:nvPr>
            <p:ph type="body" idx="1"/>
          </p:nvPr>
        </p:nvSpPr>
        <p:spPr>
          <a:xfrm>
            <a:off x="228600" y="762000"/>
            <a:ext cx="8458200" cy="5657850"/>
          </a:xfrm>
        </p:spPr>
        <p:txBody>
          <a:bodyPr/>
          <a:lstStyle/>
          <a:p>
            <a:pPr algn="just" eaLnBrk="1" hangingPunct="1">
              <a:buFontTx/>
              <a:buNone/>
            </a:pPr>
            <a:r>
              <a:rPr lang="en-US" altLang="zh-CN" b="1" smtClean="0">
                <a:latin typeface="Times New Roman" pitchFamily="18" charset="0"/>
              </a:rPr>
              <a:t>2</a:t>
            </a: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通道的功能</a:t>
            </a:r>
          </a:p>
          <a:p>
            <a:pPr algn="just" eaLnBrk="1" hangingPunct="1">
              <a:buFontTx/>
              <a:buNone/>
            </a:pPr>
            <a:r>
              <a:rPr lang="zh-CN" altLang="en-US" b="1" smtClean="0">
                <a:latin typeface="Times New Roman" pitchFamily="18" charset="0"/>
                <a:cs typeface="Times New Roman" pitchFamily="18" charset="0"/>
              </a:rPr>
              <a:t>            通道在一定的硬件基础上利用软件手段实现对</a:t>
            </a:r>
            <a:r>
              <a:rPr lang="en-US" altLang="zh-CN" b="1" smtClean="0">
                <a:latin typeface="Times New Roman" pitchFamily="18" charset="0"/>
                <a:cs typeface="Times New Roman" pitchFamily="18" charset="0"/>
              </a:rPr>
              <a:t>I/O</a:t>
            </a:r>
            <a:r>
              <a:rPr lang="zh-CN" altLang="en-US" b="1" smtClean="0">
                <a:latin typeface="Times New Roman" pitchFamily="18" charset="0"/>
                <a:cs typeface="Times New Roman" pitchFamily="18" charset="0"/>
              </a:rPr>
              <a:t>的控制和传送，更多地免去了</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的介入，从而使主机和外设的并行工作程度更高。当然，通道并不能完全脱离</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，它还要受到</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的管理，而且通道还应该向</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报告自己的状态，以便</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决定下一步的处理。通道的功能：</a:t>
            </a:r>
          </a:p>
          <a:p>
            <a:pPr algn="just" eaLnBrk="1" hangingPunct="1">
              <a:buFontTx/>
              <a:buNone/>
            </a:pPr>
            <a:r>
              <a:rPr lang="zh-CN" altLang="en-US" b="1" smtClean="0">
                <a:latin typeface="Times New Roman" pitchFamily="18" charset="0"/>
                <a:cs typeface="Times New Roman" pitchFamily="18" charset="0"/>
              </a:rPr>
              <a:t>            ① 接受</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的</a:t>
            </a:r>
            <a:r>
              <a:rPr lang="en-US" altLang="zh-CN" b="1" smtClean="0">
                <a:latin typeface="Times New Roman" pitchFamily="18" charset="0"/>
                <a:cs typeface="Times New Roman" pitchFamily="18" charset="0"/>
              </a:rPr>
              <a:t>I/O</a:t>
            </a:r>
            <a:r>
              <a:rPr lang="zh-CN" altLang="en-US" b="1" smtClean="0">
                <a:latin typeface="Times New Roman" pitchFamily="18" charset="0"/>
                <a:cs typeface="Times New Roman" pitchFamily="18" charset="0"/>
              </a:rPr>
              <a:t>指令，按指令要求与指定的外设进行联系。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0195E42-B021-41DB-8FC1-168AE1158ED2}" type="datetime3">
              <a:rPr kumimoji="0" lang="zh-CN" altLang="en-US" sz="1400" smtClean="0"/>
              <a:pPr eaLnBrk="1" hangingPunct="1"/>
              <a:t>2016年12月12日星期一</a:t>
            </a:fld>
            <a:endParaRPr kumimoji="0" lang="en-US" altLang="zh-CN" sz="1400" smtClean="0"/>
          </a:p>
        </p:txBody>
      </p:sp>
      <p:sp>
        <p:nvSpPr>
          <p:cNvPr id="1239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390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9.5 </a:t>
            </a:r>
            <a:r>
              <a:rPr lang="zh-CN" altLang="en-US" sz="2400" dirty="0" smtClean="0">
                <a:latin typeface="Times New Roman" pitchFamily="18" charset="0"/>
              </a:rPr>
              <a:t>通道控制方式</a:t>
            </a:r>
            <a:endParaRPr lang="zh-CN" altLang="en-US" sz="3200" dirty="0" smtClean="0">
              <a:latin typeface="宋体" pitchFamily="2" charset="-122"/>
              <a:cs typeface="Times New Roman" pitchFamily="18" charset="0"/>
            </a:endParaRPr>
          </a:p>
        </p:txBody>
      </p:sp>
      <p:sp>
        <p:nvSpPr>
          <p:cNvPr id="299011" name="Rectangle 3"/>
          <p:cNvSpPr>
            <a:spLocks noGrp="1" noChangeArrowheads="1"/>
          </p:cNvSpPr>
          <p:nvPr>
            <p:ph type="body" idx="1"/>
          </p:nvPr>
        </p:nvSpPr>
        <p:spPr>
          <a:xfrm>
            <a:off x="228600" y="817563"/>
            <a:ext cx="8458200" cy="6040437"/>
          </a:xfrm>
        </p:spPr>
        <p:txBody>
          <a:bodyPr/>
          <a:lstStyle/>
          <a:p>
            <a:pPr algn="just" eaLnBrk="1" hangingPunct="1">
              <a:buFontTx/>
              <a:buNone/>
            </a:pPr>
            <a:r>
              <a:rPr lang="en-US" altLang="zh-CN" b="1" dirty="0" smtClean="0">
                <a:latin typeface="Times New Roman" pitchFamily="18" charset="0"/>
                <a:cs typeface="Times New Roman" pitchFamily="18" charset="0"/>
              </a:rPr>
              <a:t>             ② </a:t>
            </a:r>
            <a:r>
              <a:rPr lang="zh-CN" altLang="en-US" b="1" dirty="0" smtClean="0">
                <a:latin typeface="Times New Roman" pitchFamily="18" charset="0"/>
                <a:cs typeface="Times New Roman" pitchFamily="18" charset="0"/>
              </a:rPr>
              <a:t>从主存取出属于该通道程序的通道指令，经译码后向设备控制器和设备发送各种命令。</a:t>
            </a:r>
          </a:p>
          <a:p>
            <a:pPr algn="just" eaLnBrk="1" hangingPunct="1">
              <a:buFontTx/>
              <a:buNone/>
            </a:pPr>
            <a:r>
              <a:rPr lang="zh-CN" altLang="en-US" b="1" dirty="0" smtClean="0">
                <a:latin typeface="Times New Roman" pitchFamily="18" charset="0"/>
                <a:cs typeface="Times New Roman" pitchFamily="18" charset="0"/>
              </a:rPr>
              <a:t>             ③ 实施主存和外设间的数据传送。</a:t>
            </a:r>
          </a:p>
          <a:p>
            <a:pPr algn="just" eaLnBrk="1" hangingPunct="1">
              <a:buFontTx/>
              <a:buNone/>
            </a:pPr>
            <a:r>
              <a:rPr lang="zh-CN" altLang="en-US" b="1" dirty="0" smtClean="0">
                <a:latin typeface="Times New Roman" pitchFamily="18" charset="0"/>
                <a:cs typeface="Times New Roman" pitchFamily="18" charset="0"/>
              </a:rPr>
              <a:t>             ④ 从外设获得设备的状态信息，形成并保存通道本身的状态信息，根据要求将这些状态信息送到主存的指定单元，供</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使用。</a:t>
            </a:r>
          </a:p>
          <a:p>
            <a:pPr algn="just" eaLnBrk="1" hangingPunct="1">
              <a:buFontTx/>
              <a:buNone/>
            </a:pPr>
            <a:r>
              <a:rPr lang="zh-CN" altLang="en-US" b="1" dirty="0" smtClean="0">
                <a:latin typeface="Times New Roman" pitchFamily="18" charset="0"/>
                <a:cs typeface="Times New Roman" pitchFamily="18" charset="0"/>
              </a:rPr>
              <a:t>             ⑤ 将外设的中断请求和通道本身的中断请求按次序及时报告</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9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9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9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678437A-6814-44E6-8A4F-ED3839F8349F}" type="datetime3">
              <a:rPr kumimoji="0" lang="zh-CN" altLang="en-US" sz="1400" smtClean="0"/>
              <a:pPr eaLnBrk="1" hangingPunct="1"/>
              <a:t>2016年12月12日星期一</a:t>
            </a:fld>
            <a:endParaRPr kumimoji="0" lang="en-US" altLang="zh-CN" sz="1400" smtClean="0"/>
          </a:p>
        </p:txBody>
      </p:sp>
      <p:sp>
        <p:nvSpPr>
          <p:cNvPr id="1249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4932"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58403" name="Rectangle 3"/>
          <p:cNvSpPr>
            <a:spLocks noGrp="1" noChangeArrowheads="1"/>
          </p:cNvSpPr>
          <p:nvPr>
            <p:ph type="body" idx="1"/>
          </p:nvPr>
        </p:nvSpPr>
        <p:spPr>
          <a:xfrm>
            <a:off x="288925" y="893763"/>
            <a:ext cx="8321675" cy="5343525"/>
          </a:xfrm>
        </p:spPr>
        <p:txBody>
          <a:bodyPr/>
          <a:lstStyle/>
          <a:p>
            <a:pPr algn="just" eaLnBrk="1" hangingPunct="1">
              <a:lnSpc>
                <a:spcPct val="110000"/>
              </a:lnSpc>
              <a:buFontTx/>
              <a:buNone/>
            </a:pPr>
            <a:r>
              <a:rPr lang="en-US" altLang="zh-CN" sz="2800" b="1" dirty="0" smtClean="0">
                <a:solidFill>
                  <a:srgbClr val="990033"/>
                </a:solidFill>
                <a:latin typeface="Times New Roman" pitchFamily="18" charset="0"/>
              </a:rPr>
              <a:t>9.5.2  </a:t>
            </a:r>
            <a:r>
              <a:rPr lang="zh-CN" altLang="en-US" sz="2800" b="1" dirty="0" smtClean="0">
                <a:solidFill>
                  <a:srgbClr val="990033"/>
                </a:solidFill>
                <a:latin typeface="Times New Roman" pitchFamily="18" charset="0"/>
              </a:rPr>
              <a:t>通道的类型与结构</a:t>
            </a:r>
            <a:endParaRPr lang="zh-CN" altLang="en-US" sz="2800" b="1" dirty="0" smtClean="0">
              <a:latin typeface="Times New Roman" pitchFamily="18" charset="0"/>
            </a:endParaRPr>
          </a:p>
          <a:p>
            <a:pPr algn="just" eaLnBrk="1" hangingPunct="1">
              <a:lnSpc>
                <a:spcPct val="110000"/>
              </a:lnSpc>
              <a:buFontTx/>
              <a:buNone/>
            </a:pPr>
            <a:r>
              <a:rPr lang="zh-CN" altLang="en-US" sz="2800" b="1" dirty="0" smtClean="0">
                <a:latin typeface="Times New Roman" pitchFamily="18" charset="0"/>
              </a:rPr>
              <a:t>   按照通道独立于主机的程度，可分为结构型通道和独立型通道。</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1</a:t>
            </a:r>
            <a:r>
              <a:rPr lang="zh-CN" altLang="en-US" sz="2800" b="1" dirty="0" smtClean="0">
                <a:latin typeface="Times New Roman" pitchFamily="18" charset="0"/>
              </a:rPr>
              <a:t>）结构型通道在硬件结构上与</a:t>
            </a:r>
            <a:r>
              <a:rPr lang="en-US" altLang="zh-CN" sz="2800" b="1" dirty="0" smtClean="0">
                <a:latin typeface="Times New Roman" pitchFamily="18" charset="0"/>
              </a:rPr>
              <a:t>CPU</a:t>
            </a:r>
            <a:r>
              <a:rPr lang="zh-CN" altLang="en-US" sz="2800" b="1" dirty="0" smtClean="0">
                <a:latin typeface="Times New Roman" pitchFamily="18" charset="0"/>
              </a:rPr>
              <a:t>结合在一起，借助于</a:t>
            </a:r>
            <a:r>
              <a:rPr lang="en-US" altLang="zh-CN" sz="2800" b="1" dirty="0" smtClean="0">
                <a:latin typeface="Times New Roman" pitchFamily="18" charset="0"/>
              </a:rPr>
              <a:t>CPU</a:t>
            </a:r>
            <a:r>
              <a:rPr lang="zh-CN" altLang="en-US" sz="2800" b="1" dirty="0" smtClean="0">
                <a:latin typeface="Times New Roman" pitchFamily="18" charset="0"/>
              </a:rPr>
              <a:t>的某些部件作为通道的部件来完成信息交换的工作。这种通道结构简单，成本低，但功能较弱。</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2</a:t>
            </a:r>
            <a:r>
              <a:rPr lang="zh-CN" altLang="en-US" sz="2800" b="1" dirty="0" smtClean="0">
                <a:latin typeface="Times New Roman" pitchFamily="18" charset="0"/>
              </a:rPr>
              <a:t>）独立型通道完全独立于主机，单独对外设进行管理和控制。这种通道功能强大，但成本高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27D2371-BAE3-41BB-AFE5-2D209D44B12F}" type="datetime3">
              <a:rPr kumimoji="0" lang="zh-CN" altLang="en-US" sz="1400" smtClean="0"/>
              <a:pPr eaLnBrk="1" hangingPunct="1"/>
              <a:t>2016年12月12日星期一</a:t>
            </a:fld>
            <a:endParaRPr kumimoji="0" lang="en-US" altLang="zh-CN" sz="1400" smtClean="0"/>
          </a:p>
        </p:txBody>
      </p:sp>
      <p:sp>
        <p:nvSpPr>
          <p:cNvPr id="1259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595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0451" name="Rectangle 3"/>
          <p:cNvSpPr>
            <a:spLocks noGrp="1" noChangeArrowheads="1"/>
          </p:cNvSpPr>
          <p:nvPr>
            <p:ph type="body" idx="1"/>
          </p:nvPr>
        </p:nvSpPr>
        <p:spPr>
          <a:xfrm>
            <a:off x="288925" y="893763"/>
            <a:ext cx="8591550" cy="5343525"/>
          </a:xfrm>
        </p:spPr>
        <p:txBody>
          <a:bodyPr/>
          <a:lstStyle/>
          <a:p>
            <a:pPr algn="just" eaLnBrk="1" hangingPunct="1">
              <a:lnSpc>
                <a:spcPct val="110000"/>
              </a:lnSpc>
              <a:buFontTx/>
              <a:buNone/>
            </a:pPr>
            <a:r>
              <a:rPr lang="en-US" altLang="zh-CN" b="1" dirty="0" smtClean="0">
                <a:latin typeface="Times New Roman" pitchFamily="18" charset="0"/>
              </a:rPr>
              <a:t>1.</a:t>
            </a:r>
            <a:r>
              <a:rPr lang="zh-CN" altLang="en-US" b="1" dirty="0" smtClean="0">
                <a:latin typeface="Times New Roman" pitchFamily="18" charset="0"/>
              </a:rPr>
              <a:t>通道类型</a:t>
            </a:r>
          </a:p>
          <a:p>
            <a:pPr algn="just" eaLnBrk="1" hangingPunct="1">
              <a:lnSpc>
                <a:spcPct val="110000"/>
              </a:lnSpc>
              <a:buFontTx/>
              <a:buNone/>
            </a:pPr>
            <a:r>
              <a:rPr lang="zh-CN" altLang="en-US" sz="2800" b="1" dirty="0" smtClean="0">
                <a:latin typeface="Times New Roman" pitchFamily="18" charset="0"/>
              </a:rPr>
              <a:t>按照输入输出信息的传送方式，可分为下面三种通道：</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1</a:t>
            </a:r>
            <a:r>
              <a:rPr lang="zh-CN" altLang="en-US" sz="2800" b="1" dirty="0" smtClean="0">
                <a:latin typeface="Times New Roman" pitchFamily="18" charset="0"/>
              </a:rPr>
              <a:t>）字节多路通道</a:t>
            </a:r>
          </a:p>
          <a:p>
            <a:pPr algn="just" eaLnBrk="1" hangingPunct="1">
              <a:lnSpc>
                <a:spcPct val="110000"/>
              </a:lnSpc>
              <a:buFontTx/>
              <a:buNone/>
            </a:pPr>
            <a:r>
              <a:rPr lang="zh-CN" altLang="en-US" sz="2800" b="1" dirty="0" smtClean="0">
                <a:latin typeface="Times New Roman" pitchFamily="18" charset="0"/>
              </a:rPr>
              <a:t>          字节多路通道是一种简单的共享通道，用于连接与管理多台低速设备，</a:t>
            </a:r>
            <a:r>
              <a:rPr lang="zh-CN" altLang="en-US" sz="2800" b="1" dirty="0" smtClean="0">
                <a:solidFill>
                  <a:srgbClr val="0000CC"/>
                </a:solidFill>
                <a:latin typeface="Times New Roman" pitchFamily="18" charset="0"/>
              </a:rPr>
              <a:t>以字节交叉方式传送信息</a:t>
            </a:r>
            <a:r>
              <a:rPr lang="zh-CN" altLang="en-US" sz="2800" b="1" dirty="0" smtClean="0">
                <a:latin typeface="Times New Roman" pitchFamily="18" charset="0"/>
              </a:rPr>
              <a:t>。</a:t>
            </a:r>
          </a:p>
          <a:p>
            <a:pPr algn="just" eaLnBrk="1" hangingPunct="1">
              <a:lnSpc>
                <a:spcPct val="110000"/>
              </a:lnSpc>
              <a:buFontTx/>
              <a:buNone/>
            </a:pPr>
            <a:r>
              <a:rPr lang="zh-CN" altLang="en-US" sz="2800" b="1" dirty="0" smtClean="0">
                <a:latin typeface="Times New Roman" pitchFamily="18" charset="0"/>
              </a:rPr>
              <a:t>          一个字节多路通道包括多个按字节方式传送信息的子通道，每个子通道可以独立的执行通道程序。各个子通道可以并行工作，但是所有子通道的的控制部分是公用的，</a:t>
            </a:r>
            <a:r>
              <a:rPr lang="zh-CN" altLang="en-US" sz="2800" b="1" dirty="0" smtClean="0">
                <a:solidFill>
                  <a:srgbClr val="0000CC"/>
                </a:solidFill>
                <a:latin typeface="Times New Roman" pitchFamily="18" charset="0"/>
              </a:rPr>
              <a:t>各个子通道可以分时地使用控制部分。</a:t>
            </a:r>
            <a:r>
              <a:rPr lang="zh-CN" altLang="en-US" sz="2800" b="1" dirty="0" smtClean="0">
                <a:solidFill>
                  <a:srgbClr val="FF0000"/>
                </a:solidFill>
                <a:latin typeface="Times New Roman" pitchFamily="18" charset="0"/>
              </a:rPr>
              <a:t>字节多路通道不适合高速设备。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0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0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530FF5D-781E-4B37-A14A-4C1F6C4D591D}" type="datetime3">
              <a:rPr kumimoji="0" lang="zh-CN" altLang="en-US" sz="1400" smtClean="0"/>
              <a:pPr eaLnBrk="1" hangingPunct="1"/>
              <a:t>2016年12月12日星期一</a:t>
            </a:fld>
            <a:endParaRPr kumimoji="0" lang="en-US" altLang="zh-CN" sz="1400" smtClean="0"/>
          </a:p>
        </p:txBody>
      </p:sp>
      <p:sp>
        <p:nvSpPr>
          <p:cNvPr id="204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0484" name="Rectangle 1026"/>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321539" name="Rectangle 1027"/>
          <p:cNvSpPr>
            <a:spLocks noGrp="1" noChangeArrowheads="1"/>
          </p:cNvSpPr>
          <p:nvPr>
            <p:ph type="body" idx="1"/>
          </p:nvPr>
        </p:nvSpPr>
        <p:spPr>
          <a:xfrm>
            <a:off x="327025" y="893763"/>
            <a:ext cx="8283575" cy="5507037"/>
          </a:xfrm>
        </p:spPr>
        <p:txBody>
          <a:bodyPr/>
          <a:lstStyle/>
          <a:p>
            <a:pPr algn="just" eaLnBrk="1" hangingPunct="1">
              <a:lnSpc>
                <a:spcPct val="110000"/>
              </a:lnSpc>
              <a:buFontTx/>
              <a:buNone/>
            </a:pPr>
            <a:r>
              <a:rPr lang="en-US" altLang="zh-CN" b="1" dirty="0" smtClean="0">
                <a:latin typeface="Times New Roman" pitchFamily="18" charset="0"/>
              </a:rPr>
              <a:t>            </a:t>
            </a:r>
            <a:r>
              <a:rPr lang="zh-CN" altLang="en-US" b="1" dirty="0" smtClean="0">
                <a:latin typeface="Times New Roman" pitchFamily="18" charset="0"/>
              </a:rPr>
              <a:t>接口与端口是两个不同的概念。</a:t>
            </a:r>
            <a:r>
              <a:rPr lang="zh-CN" altLang="en-US" b="1" dirty="0" smtClean="0">
                <a:solidFill>
                  <a:srgbClr val="FF3300"/>
                </a:solidFill>
                <a:latin typeface="Times New Roman" pitchFamily="18" charset="0"/>
              </a:rPr>
              <a:t>端口是指接口电路中可以进行读</a:t>
            </a:r>
            <a:r>
              <a:rPr lang="en-US" altLang="zh-CN" b="1" dirty="0" smtClean="0">
                <a:solidFill>
                  <a:srgbClr val="FF3300"/>
                </a:solidFill>
                <a:latin typeface="Times New Roman" pitchFamily="18" charset="0"/>
              </a:rPr>
              <a:t>/</a:t>
            </a:r>
            <a:r>
              <a:rPr lang="zh-CN" altLang="en-US" b="1" dirty="0" smtClean="0">
                <a:solidFill>
                  <a:srgbClr val="FF3300"/>
                </a:solidFill>
                <a:latin typeface="Times New Roman" pitchFamily="18" charset="0"/>
              </a:rPr>
              <a:t>写的寄存器</a:t>
            </a:r>
            <a:r>
              <a:rPr lang="zh-CN" altLang="en-US" b="1" dirty="0" smtClean="0">
                <a:latin typeface="Times New Roman" pitchFamily="18" charset="0"/>
              </a:rPr>
              <a:t>，</a:t>
            </a:r>
            <a:r>
              <a:rPr lang="zh-CN" altLang="en-US" b="1" dirty="0" smtClean="0">
                <a:solidFill>
                  <a:srgbClr val="0000CC"/>
                </a:solidFill>
                <a:latin typeface="Times New Roman" pitchFamily="18" charset="0"/>
              </a:rPr>
              <a:t>若干个端口加上相应的</a:t>
            </a:r>
            <a:r>
              <a:rPr lang="zh-CN" altLang="en-US" b="1" dirty="0" smtClean="0">
                <a:solidFill>
                  <a:srgbClr val="1C7620"/>
                </a:solidFill>
                <a:latin typeface="Times New Roman" pitchFamily="18" charset="0"/>
              </a:rPr>
              <a:t>控制逻辑电路</a:t>
            </a:r>
            <a:r>
              <a:rPr lang="zh-CN" altLang="en-US" b="1" dirty="0" smtClean="0">
                <a:solidFill>
                  <a:srgbClr val="0000CC"/>
                </a:solidFill>
                <a:latin typeface="Times New Roman" pitchFamily="18" charset="0"/>
              </a:rPr>
              <a:t>和</a:t>
            </a:r>
            <a:r>
              <a:rPr lang="zh-CN" altLang="en-US" b="1" dirty="0" smtClean="0">
                <a:solidFill>
                  <a:srgbClr val="FF0000"/>
                </a:solidFill>
                <a:latin typeface="Times New Roman" pitchFamily="18" charset="0"/>
              </a:rPr>
              <a:t>译码电路</a:t>
            </a:r>
            <a:r>
              <a:rPr lang="zh-CN" altLang="en-US" b="1" dirty="0" smtClean="0">
                <a:solidFill>
                  <a:srgbClr val="0000CC"/>
                </a:solidFill>
                <a:latin typeface="Times New Roman" pitchFamily="18" charset="0"/>
              </a:rPr>
              <a:t>才组成接口。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27D2371-BAE3-41BB-AFE5-2D209D44B12F}" type="datetime3">
              <a:rPr kumimoji="0" lang="zh-CN" altLang="en-US" sz="1400" smtClean="0"/>
              <a:pPr eaLnBrk="1" hangingPunct="1"/>
              <a:t>2016年12月12日星期一</a:t>
            </a:fld>
            <a:endParaRPr kumimoji="0" lang="en-US" altLang="zh-CN" sz="1400" smtClean="0"/>
          </a:p>
        </p:txBody>
      </p:sp>
      <p:sp>
        <p:nvSpPr>
          <p:cNvPr id="1259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595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0451" name="Rectangle 3"/>
          <p:cNvSpPr>
            <a:spLocks noGrp="1" noChangeArrowheads="1"/>
          </p:cNvSpPr>
          <p:nvPr>
            <p:ph type="body" idx="1"/>
          </p:nvPr>
        </p:nvSpPr>
        <p:spPr>
          <a:xfrm>
            <a:off x="288925" y="893763"/>
            <a:ext cx="8591550" cy="5343525"/>
          </a:xfrm>
        </p:spPr>
        <p:txBody>
          <a:bodyPr/>
          <a:lstStyle/>
          <a:p>
            <a:pPr algn="just" eaLnBrk="1" hangingPunct="1">
              <a:lnSpc>
                <a:spcPct val="110000"/>
              </a:lnSpc>
              <a:buFontTx/>
              <a:buNone/>
            </a:pPr>
            <a:r>
              <a:rPr lang="en-US" altLang="zh-CN" b="1" dirty="0" smtClean="0">
                <a:latin typeface="Times New Roman" pitchFamily="18" charset="0"/>
              </a:rPr>
              <a:t>1.</a:t>
            </a:r>
            <a:r>
              <a:rPr lang="zh-CN" altLang="en-US" b="1" dirty="0" smtClean="0">
                <a:latin typeface="Times New Roman" pitchFamily="18" charset="0"/>
              </a:rPr>
              <a:t>通道类型</a:t>
            </a:r>
          </a:p>
          <a:p>
            <a:pPr algn="just" eaLnBrk="1" hangingPunct="1">
              <a:lnSpc>
                <a:spcPct val="110000"/>
              </a:lnSpc>
              <a:buFontTx/>
              <a:buNone/>
            </a:pPr>
            <a:r>
              <a:rPr lang="zh-CN" altLang="en-US" sz="2800" b="1" dirty="0" smtClean="0">
                <a:latin typeface="Times New Roman" pitchFamily="18" charset="0"/>
              </a:rPr>
              <a:t>按照输入输出信息的传送方式，可分为下面三种通道：</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1</a:t>
            </a:r>
            <a:r>
              <a:rPr lang="zh-CN" altLang="en-US" sz="2800" b="1" dirty="0" smtClean="0">
                <a:latin typeface="Times New Roman" pitchFamily="18" charset="0"/>
              </a:rPr>
              <a:t>）字节多路通道</a:t>
            </a:r>
          </a:p>
        </p:txBody>
      </p:sp>
      <p:graphicFrame>
        <p:nvGraphicFramePr>
          <p:cNvPr id="2" name="对象 1"/>
          <p:cNvGraphicFramePr>
            <a:graphicFrameLocks noChangeAspect="1"/>
          </p:cNvGraphicFramePr>
          <p:nvPr>
            <p:extLst>
              <p:ext uri="{D42A27DB-BD31-4B8C-83A1-F6EECF244321}">
                <p14:modId xmlns:p14="http://schemas.microsoft.com/office/powerpoint/2010/main" val="2043939784"/>
              </p:ext>
            </p:extLst>
          </p:nvPr>
        </p:nvGraphicFramePr>
        <p:xfrm>
          <a:off x="620713" y="3052763"/>
          <a:ext cx="8382000" cy="2316162"/>
        </p:xfrm>
        <a:graphic>
          <a:graphicData uri="http://schemas.openxmlformats.org/presentationml/2006/ole">
            <mc:AlternateContent xmlns:mc="http://schemas.openxmlformats.org/markup-compatibility/2006">
              <mc:Choice xmlns:v="urn:schemas-microsoft-com:vml" Requires="v">
                <p:oleObj spid="_x0000_s96263" name="Visio" r:id="rId3" imgW="4175760" imgH="1155700" progId="Visio.Drawing.11">
                  <p:embed/>
                </p:oleObj>
              </mc:Choice>
              <mc:Fallback>
                <p:oleObj name="Visio" r:id="rId3" imgW="4175760" imgH="115570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3052763"/>
                        <a:ext cx="8382000"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46974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0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0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CF4B155-8A86-48D8-9C23-EA49FC648072}" type="datetime3">
              <a:rPr kumimoji="0" lang="zh-CN" altLang="en-US" sz="1400" smtClean="0"/>
              <a:pPr eaLnBrk="1" hangingPunct="1"/>
              <a:t>2016年12月12日星期一</a:t>
            </a:fld>
            <a:endParaRPr kumimoji="0" lang="en-US" altLang="zh-CN" sz="1400" smtClean="0"/>
          </a:p>
        </p:txBody>
      </p:sp>
      <p:sp>
        <p:nvSpPr>
          <p:cNvPr id="1269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698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1475" name="Rectangle 3"/>
          <p:cNvSpPr>
            <a:spLocks noGrp="1" noChangeArrowheads="1"/>
          </p:cNvSpPr>
          <p:nvPr>
            <p:ph type="body" idx="1"/>
          </p:nvPr>
        </p:nvSpPr>
        <p:spPr>
          <a:xfrm>
            <a:off x="288925" y="893763"/>
            <a:ext cx="8591550" cy="5343525"/>
          </a:xfrm>
        </p:spPr>
        <p:txBody>
          <a:bodyPr/>
          <a:lstStyle/>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2</a:t>
            </a:r>
            <a:r>
              <a:rPr lang="zh-CN" altLang="en-US" sz="2800" b="1" dirty="0" smtClean="0">
                <a:latin typeface="Times New Roman" pitchFamily="18" charset="0"/>
              </a:rPr>
              <a:t>）选择通道</a:t>
            </a:r>
          </a:p>
          <a:p>
            <a:pPr algn="just" eaLnBrk="1" hangingPunct="1">
              <a:lnSpc>
                <a:spcPct val="110000"/>
              </a:lnSpc>
              <a:buFontTx/>
              <a:buNone/>
            </a:pPr>
            <a:r>
              <a:rPr lang="zh-CN" altLang="en-US" sz="2800" b="1" dirty="0" smtClean="0">
                <a:latin typeface="Times New Roman" pitchFamily="18" charset="0"/>
              </a:rPr>
              <a:t>          选择同道又称高速设备，在物理上它可以连接多个不能同时工作的设备，</a:t>
            </a:r>
            <a:r>
              <a:rPr lang="zh-CN" altLang="en-US" sz="2800" b="1" dirty="0" smtClean="0">
                <a:solidFill>
                  <a:srgbClr val="0000CC"/>
                </a:solidFill>
                <a:latin typeface="Times New Roman" pitchFamily="18" charset="0"/>
              </a:rPr>
              <a:t>在一段时间内，通道只能选择一台设备进行数据传说，此时该设备占用整个通道。</a:t>
            </a:r>
          </a:p>
          <a:p>
            <a:pPr algn="just" eaLnBrk="1" hangingPunct="1">
              <a:lnSpc>
                <a:spcPct val="110000"/>
              </a:lnSpc>
              <a:buFontTx/>
              <a:buNone/>
            </a:pPr>
            <a:r>
              <a:rPr lang="zh-CN" altLang="en-US" sz="2800" b="1" dirty="0" smtClean="0">
                <a:latin typeface="Times New Roman" pitchFamily="18" charset="0"/>
              </a:rPr>
              <a:t>          通道虽然用于连接高速设备，如磁盘等，但是磁盘本身的寻道和等待等辅助操作会令通道处于等待状态，导致通道的利用率并不高，浪费了通道的高速传输特性。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1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CF4B155-8A86-48D8-9C23-EA49FC648072}" type="datetime3">
              <a:rPr kumimoji="0" lang="zh-CN" altLang="en-US" sz="1400" smtClean="0"/>
              <a:pPr eaLnBrk="1" hangingPunct="1"/>
              <a:t>2016年12月12日星期一</a:t>
            </a:fld>
            <a:endParaRPr kumimoji="0" lang="en-US" altLang="zh-CN" sz="1400" smtClean="0"/>
          </a:p>
        </p:txBody>
      </p:sp>
      <p:sp>
        <p:nvSpPr>
          <p:cNvPr id="1269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698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1475" name="Rectangle 3"/>
          <p:cNvSpPr>
            <a:spLocks noGrp="1" noChangeArrowheads="1"/>
          </p:cNvSpPr>
          <p:nvPr>
            <p:ph type="body" idx="1"/>
          </p:nvPr>
        </p:nvSpPr>
        <p:spPr>
          <a:xfrm>
            <a:off x="288925" y="893763"/>
            <a:ext cx="8591550" cy="5343525"/>
          </a:xfrm>
        </p:spPr>
        <p:txBody>
          <a:bodyPr/>
          <a:lstStyle/>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2</a:t>
            </a:r>
            <a:r>
              <a:rPr lang="zh-CN" altLang="en-US" sz="2800" b="1" dirty="0" smtClean="0">
                <a:latin typeface="Times New Roman" pitchFamily="18" charset="0"/>
              </a:rPr>
              <a:t>）选择通道</a:t>
            </a:r>
          </a:p>
          <a:p>
            <a:pPr algn="just" eaLnBrk="1" hangingPunct="1">
              <a:lnSpc>
                <a:spcPct val="110000"/>
              </a:lnSpc>
              <a:buFontTx/>
              <a:buNone/>
            </a:pPr>
            <a:r>
              <a:rPr lang="zh-CN" altLang="en-US" sz="2800" b="1" dirty="0" smtClean="0">
                <a:latin typeface="Times New Roman" pitchFamily="18" charset="0"/>
              </a:rPr>
              <a:t>          选择同道又称高速设备，在物理上它可以连接多个不能同时工作的设备，</a:t>
            </a:r>
            <a:r>
              <a:rPr lang="zh-CN" altLang="en-US" sz="2800" b="1" dirty="0" smtClean="0">
                <a:solidFill>
                  <a:srgbClr val="0000CC"/>
                </a:solidFill>
                <a:latin typeface="Times New Roman" pitchFamily="18" charset="0"/>
              </a:rPr>
              <a:t>在一段时间内，通道只能选择一台设备进行数据传说，此时该设备占用整个通道。</a:t>
            </a:r>
          </a:p>
        </p:txBody>
      </p:sp>
      <p:graphicFrame>
        <p:nvGraphicFramePr>
          <p:cNvPr id="2" name="对象 1"/>
          <p:cNvGraphicFramePr>
            <a:graphicFrameLocks noChangeAspect="1"/>
          </p:cNvGraphicFramePr>
          <p:nvPr>
            <p:extLst>
              <p:ext uri="{D42A27DB-BD31-4B8C-83A1-F6EECF244321}">
                <p14:modId xmlns:p14="http://schemas.microsoft.com/office/powerpoint/2010/main" val="1011755071"/>
              </p:ext>
            </p:extLst>
          </p:nvPr>
        </p:nvGraphicFramePr>
        <p:xfrm>
          <a:off x="0" y="3328650"/>
          <a:ext cx="9144000" cy="2266950"/>
        </p:xfrm>
        <a:graphic>
          <a:graphicData uri="http://schemas.openxmlformats.org/presentationml/2006/ole">
            <mc:AlternateContent xmlns:mc="http://schemas.openxmlformats.org/markup-compatibility/2006">
              <mc:Choice xmlns:v="urn:schemas-microsoft-com:vml" Requires="v">
                <p:oleObj spid="_x0000_s97287" name="Visio" r:id="rId3" imgW="4798069" imgH="1192207" progId="Visio.Drawing.11">
                  <p:embed/>
                </p:oleObj>
              </mc:Choice>
              <mc:Fallback>
                <p:oleObj name="Visio" r:id="rId3" imgW="4798069" imgH="119220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28650"/>
                        <a:ext cx="91440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2638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1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14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A970869-A2B2-4104-82BC-58AEF2EA3784}" type="datetime3">
              <a:rPr kumimoji="0" lang="zh-CN" altLang="en-US" sz="1400" smtClean="0"/>
              <a:pPr eaLnBrk="1" hangingPunct="1"/>
              <a:t>2016年12月12日星期一</a:t>
            </a:fld>
            <a:endParaRPr kumimoji="0" lang="en-US" altLang="zh-CN" sz="1400" smtClean="0"/>
          </a:p>
        </p:txBody>
      </p:sp>
      <p:sp>
        <p:nvSpPr>
          <p:cNvPr id="1280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8004"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2499" name="Rectangle 3"/>
          <p:cNvSpPr>
            <a:spLocks noGrp="1" noChangeArrowheads="1"/>
          </p:cNvSpPr>
          <p:nvPr>
            <p:ph type="body" idx="1"/>
          </p:nvPr>
        </p:nvSpPr>
        <p:spPr>
          <a:xfrm>
            <a:off x="288925" y="893763"/>
            <a:ext cx="8591550" cy="5664200"/>
          </a:xfrm>
        </p:spPr>
        <p:txBody>
          <a:bodyPr/>
          <a:lstStyle/>
          <a:p>
            <a:pPr algn="just" eaLnBrk="1" hangingPunct="1">
              <a:lnSpc>
                <a:spcPct val="110000"/>
              </a:lnSpc>
              <a:buFontTx/>
              <a:buNone/>
            </a:pPr>
            <a:r>
              <a:rPr lang="zh-CN" altLang="en-US" sz="2800" b="1" smtClean="0">
                <a:latin typeface="Times New Roman" pitchFamily="18" charset="0"/>
              </a:rPr>
              <a:t>（</a:t>
            </a:r>
            <a:r>
              <a:rPr lang="en-US" altLang="zh-CN" sz="2800" b="1" smtClean="0">
                <a:latin typeface="Times New Roman" pitchFamily="18" charset="0"/>
              </a:rPr>
              <a:t>1</a:t>
            </a:r>
            <a:r>
              <a:rPr lang="zh-CN" altLang="en-US" sz="2800" b="1" smtClean="0">
                <a:latin typeface="Times New Roman" pitchFamily="18" charset="0"/>
              </a:rPr>
              <a:t>）数组多路通道</a:t>
            </a:r>
          </a:p>
          <a:p>
            <a:pPr algn="just" eaLnBrk="1" hangingPunct="1">
              <a:lnSpc>
                <a:spcPct val="110000"/>
              </a:lnSpc>
              <a:buFontTx/>
              <a:buNone/>
            </a:pPr>
            <a:r>
              <a:rPr lang="zh-CN" altLang="en-US" sz="2800" b="1" smtClean="0">
                <a:latin typeface="Times New Roman" pitchFamily="18" charset="0"/>
              </a:rPr>
              <a:t>          数组多路通道是把字节多路通道和选择通道的特点结合起来的一种通道结构。</a:t>
            </a:r>
          </a:p>
          <a:p>
            <a:pPr algn="just" eaLnBrk="1" hangingPunct="1">
              <a:lnSpc>
                <a:spcPct val="110000"/>
              </a:lnSpc>
              <a:buFontTx/>
              <a:buNone/>
            </a:pPr>
            <a:r>
              <a:rPr lang="zh-CN" altLang="en-US" sz="2800" b="1" smtClean="0">
                <a:latin typeface="Times New Roman" pitchFamily="18" charset="0"/>
              </a:rPr>
              <a:t>		基本思想是：当某设备进行数据传输时，通道只为该设备服务；当设备在执行辅助操作（例如磁盘寻道）时，通道暂时断开与这个设备的连接，挂起该设备的通道服务，去为其他设备服务。</a:t>
            </a:r>
          </a:p>
          <a:p>
            <a:pPr algn="just" eaLnBrk="1" hangingPunct="1">
              <a:lnSpc>
                <a:spcPct val="110000"/>
              </a:lnSpc>
              <a:buFontTx/>
              <a:buNone/>
            </a:pPr>
            <a:r>
              <a:rPr lang="zh-CN" altLang="en-US" sz="2800" b="1" smtClean="0">
                <a:latin typeface="Times New Roman" pitchFamily="18" charset="0"/>
              </a:rPr>
              <a:t>		数组多路通道有多个子通道，他们分时共享总通道，既可以执行多路通道程序，又可以像选择通道那样成组的传送数据，使通道的效率得以充分发挥。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2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CCF448D-7B66-4332-8CCA-0F16D17B24A4}" type="datetime3">
              <a:rPr kumimoji="0" lang="zh-CN" altLang="en-US" sz="1400" smtClean="0"/>
              <a:pPr eaLnBrk="1" hangingPunct="1"/>
              <a:t>2016年12月12日星期一</a:t>
            </a:fld>
            <a:endParaRPr kumimoji="0" lang="en-US" altLang="zh-CN" sz="1400" smtClean="0"/>
          </a:p>
        </p:txBody>
      </p:sp>
      <p:sp>
        <p:nvSpPr>
          <p:cNvPr id="1290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902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3523" name="Rectangle 3"/>
          <p:cNvSpPr>
            <a:spLocks noGrp="1" noChangeArrowheads="1"/>
          </p:cNvSpPr>
          <p:nvPr>
            <p:ph type="body" idx="1"/>
          </p:nvPr>
        </p:nvSpPr>
        <p:spPr>
          <a:xfrm>
            <a:off x="288925" y="893763"/>
            <a:ext cx="8321675" cy="5343525"/>
          </a:xfrm>
        </p:spPr>
        <p:txBody>
          <a:bodyPr/>
          <a:lstStyle/>
          <a:p>
            <a:pPr algn="just" eaLnBrk="1" hangingPunct="1">
              <a:lnSpc>
                <a:spcPct val="110000"/>
              </a:lnSpc>
              <a:buFontTx/>
              <a:buNone/>
            </a:pPr>
            <a:r>
              <a:rPr lang="en-US" altLang="zh-CN" sz="2800" b="1" dirty="0" smtClean="0">
                <a:solidFill>
                  <a:srgbClr val="990033"/>
                </a:solidFill>
                <a:latin typeface="Times New Roman" pitchFamily="18" charset="0"/>
              </a:rPr>
              <a:t>9.5.4  </a:t>
            </a:r>
            <a:r>
              <a:rPr lang="zh-CN" altLang="en-US" sz="2800" b="1" dirty="0" smtClean="0">
                <a:solidFill>
                  <a:srgbClr val="990033"/>
                </a:solidFill>
                <a:latin typeface="Times New Roman" pitchFamily="18" charset="0"/>
              </a:rPr>
              <a:t>通道工作过程</a:t>
            </a:r>
            <a:endParaRPr lang="zh-CN" altLang="en-US" sz="2800" b="1" dirty="0" smtClean="0">
              <a:latin typeface="Times New Roman" pitchFamily="18" charset="0"/>
            </a:endParaRPr>
          </a:p>
          <a:p>
            <a:pPr algn="just" eaLnBrk="1" hangingPunct="1">
              <a:lnSpc>
                <a:spcPct val="110000"/>
              </a:lnSpc>
              <a:buFontTx/>
              <a:buNone/>
            </a:pPr>
            <a:r>
              <a:rPr lang="zh-CN" altLang="en-US" sz="2800" b="1" dirty="0" smtClean="0">
                <a:latin typeface="Times New Roman" pitchFamily="18" charset="0"/>
              </a:rPr>
              <a:t>   通道完成一次数据传输分为</a:t>
            </a:r>
            <a:r>
              <a:rPr lang="en-US" altLang="zh-CN" sz="2800" b="1" dirty="0" smtClean="0">
                <a:latin typeface="Times New Roman" pitchFamily="18" charset="0"/>
              </a:rPr>
              <a:t>3</a:t>
            </a:r>
            <a:r>
              <a:rPr lang="zh-CN" altLang="en-US" sz="2800" b="1" dirty="0" smtClean="0">
                <a:latin typeface="Times New Roman" pitchFamily="18" charset="0"/>
              </a:rPr>
              <a:t>步：</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1</a:t>
            </a:r>
            <a:r>
              <a:rPr lang="zh-CN" altLang="en-US" sz="2800" b="1" dirty="0" smtClean="0">
                <a:latin typeface="Times New Roman" pitchFamily="18" charset="0"/>
              </a:rPr>
              <a:t>）在用户程序中使用访管指令进入管理程序，由</a:t>
            </a:r>
            <a:r>
              <a:rPr lang="en-US" altLang="zh-CN" sz="2800" b="1" dirty="0" smtClean="0">
                <a:latin typeface="Times New Roman" pitchFamily="18" charset="0"/>
              </a:rPr>
              <a:t>CPU</a:t>
            </a:r>
            <a:r>
              <a:rPr lang="zh-CN" altLang="en-US" sz="2800" b="1" dirty="0" smtClean="0">
                <a:latin typeface="Times New Roman" pitchFamily="18" charset="0"/>
              </a:rPr>
              <a:t>通过管理程序组织一个通道程序，并启动通道。</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2</a:t>
            </a:r>
            <a:r>
              <a:rPr lang="zh-CN" altLang="en-US" sz="2800" b="1" dirty="0" smtClean="0">
                <a:latin typeface="Times New Roman" pitchFamily="18" charset="0"/>
              </a:rPr>
              <a:t>）通道执行</a:t>
            </a:r>
            <a:r>
              <a:rPr lang="en-US" altLang="zh-CN" sz="2800" b="1" dirty="0" smtClean="0">
                <a:latin typeface="Times New Roman" pitchFamily="18" charset="0"/>
              </a:rPr>
              <a:t>CPU</a:t>
            </a:r>
            <a:r>
              <a:rPr lang="zh-CN" altLang="en-US" sz="2800" b="1" dirty="0" smtClean="0">
                <a:latin typeface="Times New Roman" pitchFamily="18" charset="0"/>
              </a:rPr>
              <a:t>为它组织的通道程序，完成数据的传输工作。</a:t>
            </a:r>
          </a:p>
          <a:p>
            <a:pPr algn="just" eaLnBrk="1" hangingPunct="1">
              <a:lnSpc>
                <a:spcPct val="110000"/>
              </a:lnSpc>
              <a:buFontTx/>
              <a:buNone/>
            </a:pPr>
            <a:r>
              <a:rPr lang="zh-CN" altLang="en-US" sz="2800" b="1" dirty="0" smtClean="0">
                <a:latin typeface="Times New Roman" pitchFamily="18" charset="0"/>
              </a:rPr>
              <a:t>（</a:t>
            </a:r>
            <a:r>
              <a:rPr lang="en-US" altLang="zh-CN" sz="2800" b="1" dirty="0" smtClean="0">
                <a:latin typeface="Times New Roman" pitchFamily="18" charset="0"/>
              </a:rPr>
              <a:t>3</a:t>
            </a:r>
            <a:r>
              <a:rPr lang="zh-CN" altLang="en-US" sz="2800" b="1" dirty="0" smtClean="0">
                <a:latin typeface="Times New Roman" pitchFamily="18" charset="0"/>
              </a:rPr>
              <a:t>）通道程序结束后向</a:t>
            </a:r>
            <a:r>
              <a:rPr lang="en-US" altLang="zh-CN" sz="2800" b="1" dirty="0" smtClean="0">
                <a:latin typeface="Times New Roman" pitchFamily="18" charset="0"/>
              </a:rPr>
              <a:t>CPU</a:t>
            </a:r>
            <a:r>
              <a:rPr lang="zh-CN" altLang="en-US" sz="2800" b="1" dirty="0" smtClean="0">
                <a:latin typeface="Times New Roman" pitchFamily="18" charset="0"/>
              </a:rPr>
              <a:t>发出中断请求。</a:t>
            </a:r>
            <a:r>
              <a:rPr lang="en-US" altLang="zh-CN" sz="2800" b="1" dirty="0" smtClean="0">
                <a:latin typeface="Times New Roman" pitchFamily="18" charset="0"/>
              </a:rPr>
              <a:t>CPU</a:t>
            </a:r>
            <a:r>
              <a:rPr lang="zh-CN" altLang="en-US" sz="2800" b="1" dirty="0" smtClean="0">
                <a:latin typeface="Times New Roman" pitchFamily="18" charset="0"/>
              </a:rPr>
              <a:t>响应这个中断请求后，第二次调用管理程序对中断请求进行处理。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3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3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3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3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3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576EAFE-5473-4575-83D2-7E268C5BA8E9}" type="datetime3">
              <a:rPr kumimoji="0" lang="zh-CN" altLang="en-US" sz="1400" smtClean="0"/>
              <a:pPr eaLnBrk="1" hangingPunct="1"/>
              <a:t>2016年12月12日星期一</a:t>
            </a:fld>
            <a:endParaRPr kumimoji="0" lang="en-US" altLang="zh-CN" sz="1400" smtClean="0"/>
          </a:p>
        </p:txBody>
      </p:sp>
      <p:sp>
        <p:nvSpPr>
          <p:cNvPr id="1300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0052"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9.5 </a:t>
            </a:r>
            <a:r>
              <a:rPr lang="zh-CN" altLang="en-US" sz="2400" dirty="0" smtClean="0">
                <a:latin typeface="Times New Roman" pitchFamily="18" charset="0"/>
              </a:rPr>
              <a:t>通道控制方式</a:t>
            </a:r>
          </a:p>
        </p:txBody>
      </p:sp>
      <p:sp>
        <p:nvSpPr>
          <p:cNvPr id="364547" name="Rectangle 3"/>
          <p:cNvSpPr>
            <a:spLocks noGrp="1" noChangeArrowheads="1"/>
          </p:cNvSpPr>
          <p:nvPr>
            <p:ph type="body" idx="1"/>
          </p:nvPr>
        </p:nvSpPr>
        <p:spPr>
          <a:xfrm>
            <a:off x="288925" y="893763"/>
            <a:ext cx="8321675" cy="2276475"/>
          </a:xfrm>
        </p:spPr>
        <p:txBody>
          <a:bodyPr/>
          <a:lstStyle/>
          <a:p>
            <a:pPr algn="just" eaLnBrk="1" hangingPunct="1">
              <a:lnSpc>
                <a:spcPct val="110000"/>
              </a:lnSpc>
              <a:buFontTx/>
              <a:buNone/>
            </a:pPr>
            <a:r>
              <a:rPr lang="en-US" altLang="zh-CN" sz="2800" b="1" dirty="0" smtClean="0">
                <a:solidFill>
                  <a:srgbClr val="990033"/>
                </a:solidFill>
                <a:latin typeface="Times New Roman" pitchFamily="18" charset="0"/>
              </a:rPr>
              <a:t>9.5.4  </a:t>
            </a:r>
            <a:r>
              <a:rPr lang="zh-CN" altLang="en-US" sz="2800" b="1" dirty="0" smtClean="0">
                <a:solidFill>
                  <a:srgbClr val="990033"/>
                </a:solidFill>
                <a:latin typeface="Times New Roman" pitchFamily="18" charset="0"/>
              </a:rPr>
              <a:t>通道工作过程</a:t>
            </a:r>
            <a:endParaRPr lang="zh-CN" altLang="en-US" sz="2800" b="1" dirty="0" smtClean="0">
              <a:latin typeface="Times New Roman" pitchFamily="18" charset="0"/>
            </a:endParaRPr>
          </a:p>
          <a:p>
            <a:pPr algn="just" eaLnBrk="1" hangingPunct="1">
              <a:lnSpc>
                <a:spcPct val="110000"/>
              </a:lnSpc>
              <a:buFontTx/>
              <a:buNone/>
            </a:pPr>
            <a:r>
              <a:rPr lang="zh-CN" altLang="en-US" sz="2800" b="1" dirty="0" smtClean="0">
                <a:latin typeface="Times New Roman" pitchFamily="18" charset="0"/>
              </a:rPr>
              <a:t>   通道每完成一次传输工作，</a:t>
            </a:r>
            <a:r>
              <a:rPr lang="en-US" altLang="zh-CN" sz="2800" b="1" dirty="0" smtClean="0">
                <a:latin typeface="Times New Roman" pitchFamily="18" charset="0"/>
              </a:rPr>
              <a:t>CPU</a:t>
            </a:r>
            <a:r>
              <a:rPr lang="zh-CN" altLang="en-US" sz="2800" b="1" dirty="0" smtClean="0">
                <a:latin typeface="Times New Roman" pitchFamily="18" charset="0"/>
              </a:rPr>
              <a:t>只需要两次调用管理程序，大大减少了对用户程序的打扰。</a:t>
            </a:r>
          </a:p>
        </p:txBody>
      </p:sp>
      <p:graphicFrame>
        <p:nvGraphicFramePr>
          <p:cNvPr id="2" name="对象 1"/>
          <p:cNvGraphicFramePr>
            <a:graphicFrameLocks noChangeAspect="1"/>
          </p:cNvGraphicFramePr>
          <p:nvPr>
            <p:extLst>
              <p:ext uri="{D42A27DB-BD31-4B8C-83A1-F6EECF244321}">
                <p14:modId xmlns:p14="http://schemas.microsoft.com/office/powerpoint/2010/main" val="1951550752"/>
              </p:ext>
            </p:extLst>
          </p:nvPr>
        </p:nvGraphicFramePr>
        <p:xfrm>
          <a:off x="990600" y="2410893"/>
          <a:ext cx="7010400" cy="3914775"/>
        </p:xfrm>
        <a:graphic>
          <a:graphicData uri="http://schemas.openxmlformats.org/presentationml/2006/ole">
            <mc:AlternateContent xmlns:mc="http://schemas.openxmlformats.org/markup-compatibility/2006">
              <mc:Choice xmlns:v="urn:schemas-microsoft-com:vml" Requires="v">
                <p:oleObj spid="_x0000_s94215" r:id="rId3" imgW="3581400" imgH="2001520" progId="Visio.Drawing.11">
                  <p:embed/>
                </p:oleObj>
              </mc:Choice>
              <mc:Fallback>
                <p:oleObj r:id="rId3" imgW="3581400" imgH="20015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10893"/>
                        <a:ext cx="70104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4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4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E17ACF6-B982-4936-A49C-E25E66641B98}" type="datetime3">
              <a:rPr kumimoji="0" lang="zh-CN" altLang="en-US" sz="1400" smtClean="0"/>
              <a:pPr eaLnBrk="1" hangingPunct="1"/>
              <a:t>2016年12月12日星期一</a:t>
            </a:fld>
            <a:endParaRPr kumimoji="0" lang="en-US" altLang="zh-CN" sz="1400" smtClean="0"/>
          </a:p>
        </p:txBody>
      </p:sp>
      <p:sp>
        <p:nvSpPr>
          <p:cNvPr id="1351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5172" name="Rectangle 2"/>
          <p:cNvSpPr>
            <a:spLocks noGrp="1" noChangeArrowheads="1"/>
          </p:cNvSpPr>
          <p:nvPr>
            <p:ph type="title"/>
          </p:nvPr>
        </p:nvSpPr>
        <p:spPr/>
        <p:txBody>
          <a:bodyPr/>
          <a:lstStyle/>
          <a:p>
            <a:pPr eaLnBrk="1" hangingPunct="1">
              <a:lnSpc>
                <a:spcPct val="90000"/>
              </a:lnSpc>
            </a:pPr>
            <a:r>
              <a:rPr lang="zh-CN" altLang="en-US" sz="2400" dirty="0" smtClean="0">
                <a:latin typeface="Times New Roman" pitchFamily="18" charset="0"/>
              </a:rPr>
              <a:t>第</a:t>
            </a:r>
            <a:r>
              <a:rPr lang="en-US" altLang="zh-CN" sz="2400" dirty="0" smtClean="0">
                <a:latin typeface="Times New Roman" pitchFamily="18" charset="0"/>
              </a:rPr>
              <a:t>9</a:t>
            </a:r>
            <a:r>
              <a:rPr lang="zh-CN" altLang="en-US" sz="2400" dirty="0" smtClean="0">
                <a:latin typeface="Times New Roman" pitchFamily="18" charset="0"/>
              </a:rPr>
              <a:t>章 小结</a:t>
            </a:r>
          </a:p>
        </p:txBody>
      </p:sp>
      <p:sp>
        <p:nvSpPr>
          <p:cNvPr id="315395" name="Rectangle 3"/>
          <p:cNvSpPr>
            <a:spLocks noGrp="1" noChangeArrowheads="1"/>
          </p:cNvSpPr>
          <p:nvPr>
            <p:ph type="body" idx="1"/>
          </p:nvPr>
        </p:nvSpPr>
        <p:spPr>
          <a:xfrm>
            <a:off x="685800" y="914400"/>
            <a:ext cx="7772400" cy="5548313"/>
          </a:xfrm>
        </p:spPr>
        <p:txBody>
          <a:bodyPr/>
          <a:lstStyle/>
          <a:p>
            <a:pPr eaLnBrk="1" hangingPunct="1">
              <a:lnSpc>
                <a:spcPct val="90000"/>
              </a:lnSpc>
              <a:buFontTx/>
              <a:buNone/>
            </a:pPr>
            <a:r>
              <a:rPr lang="en-US" altLang="zh-CN" sz="3600" b="1" dirty="0" smtClean="0">
                <a:latin typeface="Times New Roman" pitchFamily="18" charset="0"/>
              </a:rPr>
              <a:t>9.1 </a:t>
            </a:r>
            <a:r>
              <a:rPr lang="zh-CN" altLang="en-US" sz="3600" b="1" dirty="0" smtClean="0">
                <a:latin typeface="Times New Roman" pitchFamily="18" charset="0"/>
              </a:rPr>
              <a:t>主机与外设的连接</a:t>
            </a:r>
          </a:p>
          <a:p>
            <a:pPr eaLnBrk="1" hangingPunct="1">
              <a:lnSpc>
                <a:spcPct val="90000"/>
              </a:lnSpc>
            </a:pPr>
            <a:r>
              <a:rPr lang="zh-CN" altLang="en-US" sz="3600" b="1" dirty="0" smtClean="0">
                <a:latin typeface="Times New Roman" pitchFamily="18" charset="0"/>
                <a:cs typeface="Times New Roman" pitchFamily="18" charset="0"/>
              </a:rPr>
              <a:t>输入</a:t>
            </a:r>
            <a:r>
              <a:rPr lang="en-US" altLang="zh-CN" sz="3600" b="1" dirty="0" smtClean="0">
                <a:latin typeface="Times New Roman" pitchFamily="18" charset="0"/>
                <a:cs typeface="Times New Roman" pitchFamily="18" charset="0"/>
              </a:rPr>
              <a:t>/</a:t>
            </a:r>
            <a:r>
              <a:rPr lang="zh-CN" altLang="en-US" sz="3600" b="1" dirty="0" smtClean="0">
                <a:latin typeface="Times New Roman" pitchFamily="18" charset="0"/>
                <a:cs typeface="Times New Roman" pitchFamily="18" charset="0"/>
              </a:rPr>
              <a:t>输出接口</a:t>
            </a:r>
          </a:p>
          <a:p>
            <a:pPr eaLnBrk="1" hangingPunct="1">
              <a:lnSpc>
                <a:spcPct val="90000"/>
              </a:lnSpc>
            </a:pPr>
            <a:r>
              <a:rPr lang="zh-CN" altLang="en-US" sz="3600" b="1" dirty="0" smtClean="0">
                <a:latin typeface="Times New Roman" pitchFamily="18" charset="0"/>
              </a:rPr>
              <a:t>接口的基本组成</a:t>
            </a:r>
          </a:p>
          <a:p>
            <a:pPr eaLnBrk="1" hangingPunct="1">
              <a:lnSpc>
                <a:spcPct val="90000"/>
              </a:lnSpc>
              <a:buFontTx/>
              <a:buNone/>
            </a:pPr>
            <a:r>
              <a:rPr lang="zh-CN" altLang="en-US" sz="3600" b="1" dirty="0" smtClean="0">
                <a:solidFill>
                  <a:srgbClr val="FF0000"/>
                </a:solidFill>
                <a:latin typeface="Times New Roman" pitchFamily="18" charset="0"/>
              </a:rPr>
              <a:t>接口，端口</a:t>
            </a:r>
          </a:p>
          <a:p>
            <a:pPr eaLnBrk="1" hangingPunct="1">
              <a:lnSpc>
                <a:spcPct val="80000"/>
              </a:lnSpc>
              <a:buFontTx/>
              <a:buNone/>
            </a:pPr>
            <a:r>
              <a:rPr lang="en-US" altLang="zh-CN" sz="3600" b="1" dirty="0" smtClean="0">
                <a:latin typeface="Times New Roman" pitchFamily="18" charset="0"/>
              </a:rPr>
              <a:t>9.2 </a:t>
            </a:r>
            <a:r>
              <a:rPr lang="zh-CN" altLang="en-US" sz="3600" b="1" dirty="0" smtClean="0">
                <a:latin typeface="Times New Roman" pitchFamily="18" charset="0"/>
              </a:rPr>
              <a:t>程序查询方式及其接口</a:t>
            </a:r>
          </a:p>
          <a:p>
            <a:pPr eaLnBrk="1" hangingPunct="1">
              <a:lnSpc>
                <a:spcPct val="90000"/>
              </a:lnSpc>
            </a:pPr>
            <a:r>
              <a:rPr lang="zh-CN" altLang="en-US" sz="3600" b="1" dirty="0" smtClean="0">
                <a:latin typeface="Times New Roman" pitchFamily="18" charset="0"/>
                <a:cs typeface="Times New Roman" pitchFamily="18" charset="0"/>
              </a:rPr>
              <a:t>程序查询方式的工作流程</a:t>
            </a:r>
            <a:endParaRPr lang="zh-CN" altLang="en-US" sz="3600" b="1" dirty="0" smtClean="0">
              <a:latin typeface="Times New Roman" pitchFamily="18" charset="0"/>
            </a:endParaRPr>
          </a:p>
          <a:p>
            <a:pPr eaLnBrk="1" hangingPunct="1">
              <a:lnSpc>
                <a:spcPct val="90000"/>
              </a:lnSpc>
              <a:buFontTx/>
              <a:buNone/>
            </a:pPr>
            <a:r>
              <a:rPr lang="en-US" altLang="zh-CN" sz="3600" b="1" dirty="0" smtClean="0">
                <a:latin typeface="Times New Roman" pitchFamily="18" charset="0"/>
              </a:rPr>
              <a:t>9.3 </a:t>
            </a:r>
            <a:r>
              <a:rPr lang="zh-CN" altLang="en-US" sz="3600" b="1" dirty="0" smtClean="0">
                <a:latin typeface="Times New Roman" pitchFamily="18" charset="0"/>
              </a:rPr>
              <a:t>中断系统</a:t>
            </a:r>
            <a:r>
              <a:rPr lang="zh-CN" altLang="en-US" sz="3600" b="1" dirty="0" smtClean="0">
                <a:latin typeface="宋体" pitchFamily="2" charset="-122"/>
              </a:rPr>
              <a:t>和程序中断方式</a:t>
            </a:r>
            <a:endParaRPr lang="zh-CN" altLang="en-US" sz="3600" b="1" dirty="0" smtClean="0">
              <a:latin typeface="Times New Roman" pitchFamily="18" charset="0"/>
            </a:endParaRPr>
          </a:p>
          <a:p>
            <a:pPr eaLnBrk="1" hangingPunct="1">
              <a:lnSpc>
                <a:spcPct val="90000"/>
              </a:lnSpc>
            </a:pPr>
            <a:r>
              <a:rPr lang="zh-CN" altLang="en-US" sz="3600" b="1" dirty="0" smtClean="0">
                <a:latin typeface="Times New Roman" pitchFamily="18" charset="0"/>
              </a:rPr>
              <a:t>中断的基本概念</a:t>
            </a:r>
          </a:p>
          <a:p>
            <a:pPr eaLnBrk="1" hangingPunct="1">
              <a:lnSpc>
                <a:spcPct val="90000"/>
              </a:lnSpc>
            </a:pPr>
            <a:r>
              <a:rPr lang="zh-CN" altLang="en-US" sz="3600" b="1" dirty="0" smtClean="0">
                <a:solidFill>
                  <a:srgbClr val="FF0000"/>
                </a:solidFill>
                <a:latin typeface="Times New Roman" pitchFamily="18" charset="0"/>
              </a:rPr>
              <a:t>中断与调用子程序的区别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5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5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5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53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53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53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53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5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BCE7510-D32F-4A2C-911E-2A09581B26F6}" type="datetime3">
              <a:rPr kumimoji="0" lang="zh-CN" altLang="en-US" sz="1400" smtClean="0"/>
              <a:pPr eaLnBrk="1" hangingPunct="1"/>
              <a:t>2016年12月12日星期一</a:t>
            </a:fld>
            <a:endParaRPr kumimoji="0" lang="en-US" altLang="zh-CN" sz="1400" smtClean="0"/>
          </a:p>
        </p:txBody>
      </p:sp>
      <p:sp>
        <p:nvSpPr>
          <p:cNvPr id="1361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6196" name="Rectangle 2"/>
          <p:cNvSpPr>
            <a:spLocks noGrp="1" noChangeArrowheads="1"/>
          </p:cNvSpPr>
          <p:nvPr>
            <p:ph type="title"/>
          </p:nvPr>
        </p:nvSpPr>
        <p:spPr/>
        <p:txBody>
          <a:bodyPr/>
          <a:lstStyle/>
          <a:p>
            <a:pPr eaLnBrk="1" hangingPunct="1"/>
            <a:r>
              <a:rPr lang="zh-CN" altLang="en-US" sz="2400" dirty="0" smtClean="0">
                <a:latin typeface="Times New Roman" pitchFamily="18" charset="0"/>
              </a:rPr>
              <a:t>第</a:t>
            </a:r>
            <a:r>
              <a:rPr lang="en-US" altLang="zh-CN" sz="2400" dirty="0" smtClean="0">
                <a:latin typeface="Times New Roman" pitchFamily="18" charset="0"/>
              </a:rPr>
              <a:t>9</a:t>
            </a:r>
            <a:r>
              <a:rPr lang="zh-CN" altLang="en-US" sz="2400" dirty="0" smtClean="0">
                <a:latin typeface="Times New Roman" pitchFamily="18" charset="0"/>
              </a:rPr>
              <a:t>章 小结</a:t>
            </a:r>
            <a:endParaRPr lang="zh-CN" altLang="en-US" sz="3600" b="0" dirty="0" smtClean="0">
              <a:latin typeface="Times New Roman" pitchFamily="18" charset="0"/>
            </a:endParaRPr>
          </a:p>
        </p:txBody>
      </p:sp>
      <p:sp>
        <p:nvSpPr>
          <p:cNvPr id="136197" name="Rectangle 3"/>
          <p:cNvSpPr>
            <a:spLocks noGrp="1" noChangeArrowheads="1"/>
          </p:cNvSpPr>
          <p:nvPr>
            <p:ph type="body" idx="1"/>
          </p:nvPr>
        </p:nvSpPr>
        <p:spPr>
          <a:xfrm>
            <a:off x="685800" y="838200"/>
            <a:ext cx="7772400" cy="5105400"/>
          </a:xfrm>
        </p:spPr>
        <p:txBody>
          <a:bodyPr/>
          <a:lstStyle/>
          <a:p>
            <a:pPr eaLnBrk="1" hangingPunct="1">
              <a:lnSpc>
                <a:spcPct val="90000"/>
              </a:lnSpc>
            </a:pPr>
            <a:r>
              <a:rPr lang="zh-CN" altLang="en-US" sz="3600" b="1" smtClean="0">
                <a:latin typeface="Times New Roman" pitchFamily="18" charset="0"/>
              </a:rPr>
              <a:t>中断的基本类型</a:t>
            </a:r>
          </a:p>
          <a:p>
            <a:pPr eaLnBrk="1" hangingPunct="1">
              <a:lnSpc>
                <a:spcPct val="90000"/>
              </a:lnSpc>
            </a:pPr>
            <a:r>
              <a:rPr lang="en-US" altLang="zh-CN" sz="3600" b="1" smtClean="0">
                <a:solidFill>
                  <a:srgbClr val="FF0000"/>
                </a:solidFill>
                <a:latin typeface="Times New Roman" pitchFamily="18" charset="0"/>
              </a:rPr>
              <a:t>CPU</a:t>
            </a:r>
            <a:r>
              <a:rPr lang="zh-CN" altLang="en-US" sz="3600" b="1" smtClean="0">
                <a:solidFill>
                  <a:srgbClr val="FF0000"/>
                </a:solidFill>
                <a:latin typeface="Times New Roman" pitchFamily="18" charset="0"/>
              </a:rPr>
              <a:t>响应中断的条件</a:t>
            </a:r>
          </a:p>
          <a:p>
            <a:pPr eaLnBrk="1" hangingPunct="1">
              <a:lnSpc>
                <a:spcPct val="90000"/>
              </a:lnSpc>
            </a:pPr>
            <a:r>
              <a:rPr lang="zh-CN" altLang="en-US" sz="3600" b="1" smtClean="0">
                <a:solidFill>
                  <a:srgbClr val="FF0000"/>
                </a:solidFill>
                <a:latin typeface="Times New Roman" pitchFamily="18" charset="0"/>
              </a:rPr>
              <a:t>中断隐指令</a:t>
            </a:r>
          </a:p>
          <a:p>
            <a:pPr eaLnBrk="1" hangingPunct="1">
              <a:lnSpc>
                <a:spcPct val="90000"/>
              </a:lnSpc>
            </a:pPr>
            <a:r>
              <a:rPr lang="zh-CN" altLang="en-US" sz="3600" b="1" smtClean="0">
                <a:latin typeface="Times New Roman" pitchFamily="18" charset="0"/>
              </a:rPr>
              <a:t>进入中断服务程序（向量地址的形成）</a:t>
            </a:r>
          </a:p>
          <a:p>
            <a:pPr eaLnBrk="1" hangingPunct="1">
              <a:lnSpc>
                <a:spcPct val="90000"/>
              </a:lnSpc>
            </a:pPr>
            <a:r>
              <a:rPr lang="zh-CN" altLang="en-US" sz="3600" b="1" smtClean="0">
                <a:latin typeface="Times New Roman" pitchFamily="18" charset="0"/>
              </a:rPr>
              <a:t>中断现场的保护和恢复</a:t>
            </a:r>
          </a:p>
          <a:p>
            <a:pPr eaLnBrk="1" hangingPunct="1">
              <a:lnSpc>
                <a:spcPct val="90000"/>
              </a:lnSpc>
            </a:pPr>
            <a:r>
              <a:rPr lang="zh-CN" altLang="en-US" sz="3600" b="1" smtClean="0">
                <a:solidFill>
                  <a:srgbClr val="FF0000"/>
                </a:solidFill>
                <a:latin typeface="Times New Roman" pitchFamily="18" charset="0"/>
              </a:rPr>
              <a:t>允许和禁止中断</a:t>
            </a:r>
          </a:p>
          <a:p>
            <a:pPr eaLnBrk="1" hangingPunct="1">
              <a:lnSpc>
                <a:spcPct val="90000"/>
              </a:lnSpc>
            </a:pPr>
            <a:r>
              <a:rPr lang="zh-CN" altLang="en-US" sz="3600" b="1" smtClean="0">
                <a:latin typeface="Times New Roman" pitchFamily="18" charset="0"/>
              </a:rPr>
              <a:t>中断屏蔽</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0585DD0-B5AB-47C9-B98D-E4D324E97FE6}" type="datetime3">
              <a:rPr kumimoji="0" lang="zh-CN" altLang="en-US" sz="1400" smtClean="0"/>
              <a:pPr eaLnBrk="1" hangingPunct="1"/>
              <a:t>2016年12月12日星期一</a:t>
            </a:fld>
            <a:endParaRPr kumimoji="0" lang="en-US" altLang="zh-CN" sz="1400" smtClean="0"/>
          </a:p>
        </p:txBody>
      </p:sp>
      <p:sp>
        <p:nvSpPr>
          <p:cNvPr id="1372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7220" name="Rectangle 2"/>
          <p:cNvSpPr>
            <a:spLocks noGrp="1" noChangeArrowheads="1"/>
          </p:cNvSpPr>
          <p:nvPr>
            <p:ph type="title"/>
          </p:nvPr>
        </p:nvSpPr>
        <p:spPr/>
        <p:txBody>
          <a:bodyPr/>
          <a:lstStyle/>
          <a:p>
            <a:pPr eaLnBrk="1" hangingPunct="1"/>
            <a:r>
              <a:rPr lang="zh-CN" altLang="en-US" sz="2400" dirty="0" smtClean="0">
                <a:latin typeface="Times New Roman" pitchFamily="18" charset="0"/>
              </a:rPr>
              <a:t>第</a:t>
            </a:r>
            <a:r>
              <a:rPr lang="en-US" altLang="zh-CN" sz="2400" dirty="0" smtClean="0">
                <a:latin typeface="Times New Roman" pitchFamily="18" charset="0"/>
              </a:rPr>
              <a:t>9</a:t>
            </a:r>
            <a:r>
              <a:rPr lang="zh-CN" altLang="en-US" sz="2400" dirty="0" smtClean="0">
                <a:latin typeface="Times New Roman" pitchFamily="18" charset="0"/>
              </a:rPr>
              <a:t>章 小结</a:t>
            </a:r>
            <a:endParaRPr lang="zh-CN" altLang="en-US" b="0" dirty="0" smtClean="0">
              <a:solidFill>
                <a:srgbClr val="A50021"/>
              </a:solidFill>
              <a:latin typeface="Times New Roman" pitchFamily="18" charset="0"/>
            </a:endParaRPr>
          </a:p>
        </p:txBody>
      </p:sp>
      <p:sp>
        <p:nvSpPr>
          <p:cNvPr id="137221" name="Rectangle 3"/>
          <p:cNvSpPr>
            <a:spLocks noGrp="1" noChangeArrowheads="1"/>
          </p:cNvSpPr>
          <p:nvPr>
            <p:ph type="body" idx="1"/>
          </p:nvPr>
        </p:nvSpPr>
        <p:spPr>
          <a:xfrm>
            <a:off x="685800" y="914400"/>
            <a:ext cx="7772400" cy="5619750"/>
          </a:xfrm>
        </p:spPr>
        <p:txBody>
          <a:bodyPr/>
          <a:lstStyle/>
          <a:p>
            <a:pPr eaLnBrk="1" hangingPunct="1">
              <a:buFontTx/>
              <a:buNone/>
            </a:pPr>
            <a:r>
              <a:rPr lang="en-US" altLang="zh-CN" sz="3600" b="1" dirty="0" smtClean="0">
                <a:latin typeface="Times New Roman" pitchFamily="18" charset="0"/>
              </a:rPr>
              <a:t>9.4 DMA</a:t>
            </a:r>
            <a:r>
              <a:rPr lang="zh-CN" altLang="en-US" sz="3600" b="1" dirty="0" smtClean="0">
                <a:latin typeface="Times New Roman" pitchFamily="18" charset="0"/>
              </a:rPr>
              <a:t>方式及其接口</a:t>
            </a:r>
          </a:p>
          <a:p>
            <a:pPr eaLnBrk="1" hangingPunct="1"/>
            <a:r>
              <a:rPr lang="en-US" altLang="zh-CN" sz="3600" b="1" dirty="0" smtClean="0">
                <a:solidFill>
                  <a:srgbClr val="FF0000"/>
                </a:solidFill>
                <a:latin typeface="Times New Roman" pitchFamily="18" charset="0"/>
              </a:rPr>
              <a:t>DMA</a:t>
            </a:r>
            <a:r>
              <a:rPr lang="zh-CN" altLang="en-US" sz="3600" b="1" dirty="0" smtClean="0">
                <a:solidFill>
                  <a:srgbClr val="FF0000"/>
                </a:solidFill>
                <a:latin typeface="Times New Roman" pitchFamily="18" charset="0"/>
              </a:rPr>
              <a:t>方式的特点</a:t>
            </a:r>
          </a:p>
          <a:p>
            <a:pPr eaLnBrk="1" hangingPunct="1"/>
            <a:r>
              <a:rPr lang="en-US" altLang="zh-CN" sz="3600" b="1" dirty="0" smtClean="0">
                <a:latin typeface="Times New Roman" pitchFamily="18" charset="0"/>
              </a:rPr>
              <a:t>DMA</a:t>
            </a:r>
            <a:r>
              <a:rPr lang="zh-CN" altLang="en-US" sz="3600" b="1" dirty="0" smtClean="0">
                <a:latin typeface="Times New Roman" pitchFamily="18" charset="0"/>
              </a:rPr>
              <a:t>和中断的区别</a:t>
            </a:r>
          </a:p>
          <a:p>
            <a:pPr eaLnBrk="1" hangingPunct="1"/>
            <a:r>
              <a:rPr lang="en-US" altLang="zh-CN" sz="3600" b="1" dirty="0" smtClean="0">
                <a:latin typeface="Times New Roman" pitchFamily="18" charset="0"/>
              </a:rPr>
              <a:t>DMA</a:t>
            </a:r>
            <a:r>
              <a:rPr lang="zh-CN" altLang="en-US" sz="3600" b="1" dirty="0" smtClean="0">
                <a:latin typeface="Times New Roman" pitchFamily="18" charset="0"/>
              </a:rPr>
              <a:t>接口</a:t>
            </a:r>
          </a:p>
          <a:p>
            <a:pPr eaLnBrk="1" hangingPunct="1"/>
            <a:r>
              <a:rPr lang="en-US" altLang="zh-CN" sz="3600" b="1" dirty="0" smtClean="0">
                <a:latin typeface="Times New Roman" pitchFamily="18" charset="0"/>
              </a:rPr>
              <a:t>DMA</a:t>
            </a:r>
            <a:r>
              <a:rPr lang="zh-CN" altLang="en-US" sz="3600" b="1" dirty="0" smtClean="0">
                <a:latin typeface="Times New Roman" pitchFamily="18" charset="0"/>
              </a:rPr>
              <a:t>传送方法</a:t>
            </a:r>
          </a:p>
          <a:p>
            <a:pPr eaLnBrk="1" hangingPunct="1"/>
            <a:r>
              <a:rPr lang="en-US" altLang="zh-CN" sz="3600" b="1" dirty="0" smtClean="0">
                <a:latin typeface="Times New Roman" pitchFamily="18" charset="0"/>
              </a:rPr>
              <a:t>DMA</a:t>
            </a:r>
            <a:r>
              <a:rPr lang="zh-CN" altLang="en-US" sz="3600" b="1" dirty="0" smtClean="0">
                <a:latin typeface="Times New Roman" pitchFamily="18" charset="0"/>
              </a:rPr>
              <a:t>传送过程</a:t>
            </a:r>
          </a:p>
          <a:p>
            <a:pPr eaLnBrk="1" hangingPunct="1">
              <a:buFontTx/>
              <a:buNone/>
            </a:pPr>
            <a:r>
              <a:rPr lang="en-US" altLang="zh-CN" sz="3600" b="1" dirty="0" smtClean="0">
                <a:latin typeface="Times New Roman" pitchFamily="18" charset="0"/>
              </a:rPr>
              <a:t>9.5 </a:t>
            </a:r>
            <a:r>
              <a:rPr lang="zh-CN" altLang="en-US" sz="3600" b="1" dirty="0" smtClean="0">
                <a:latin typeface="Times New Roman" pitchFamily="18" charset="0"/>
              </a:rPr>
              <a:t>通道控制方式</a:t>
            </a:r>
          </a:p>
          <a:p>
            <a:pPr eaLnBrk="1" hangingPunct="1"/>
            <a:r>
              <a:rPr lang="zh-CN" altLang="en-US" sz="3600" b="1" dirty="0" smtClean="0">
                <a:latin typeface="Times New Roman" pitchFamily="18" charset="0"/>
              </a:rPr>
              <a:t>通道控制方式与</a:t>
            </a:r>
            <a:r>
              <a:rPr lang="en-US" altLang="zh-CN" sz="3600" b="1" dirty="0" smtClean="0">
                <a:latin typeface="Times New Roman" pitchFamily="18" charset="0"/>
              </a:rPr>
              <a:t>DMA</a:t>
            </a:r>
            <a:r>
              <a:rPr lang="zh-CN" altLang="en-US" sz="3600" b="1" dirty="0" smtClean="0">
                <a:latin typeface="Times New Roman" pitchFamily="18" charset="0"/>
              </a:rPr>
              <a:t>方式的区别</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59D38C2-623A-4B77-A258-4B1A01ED80F5}" type="datetime3">
              <a:rPr kumimoji="0" lang="zh-CN" altLang="en-US" sz="1400" smtClean="0"/>
              <a:pPr eaLnBrk="1" hangingPunct="1"/>
              <a:t>2016年12月12日星期一</a:t>
            </a:fld>
            <a:endParaRPr kumimoji="0" lang="en-US" altLang="zh-CN" sz="1400" smtClean="0"/>
          </a:p>
        </p:txBody>
      </p:sp>
      <p:sp>
        <p:nvSpPr>
          <p:cNvPr id="215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1508" name="Rectangle 2"/>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宋体" pitchFamily="2" charset="-122"/>
            </a:endParaRPr>
          </a:p>
        </p:txBody>
      </p:sp>
      <p:sp>
        <p:nvSpPr>
          <p:cNvPr id="216067" name="Rectangle 3"/>
          <p:cNvSpPr>
            <a:spLocks noGrp="1" noChangeArrowheads="1"/>
          </p:cNvSpPr>
          <p:nvPr>
            <p:ph type="body" idx="1"/>
          </p:nvPr>
        </p:nvSpPr>
        <p:spPr>
          <a:xfrm>
            <a:off x="346075" y="874713"/>
            <a:ext cx="8153400" cy="5457825"/>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通常，</a:t>
            </a:r>
            <a:r>
              <a:rPr lang="zh-CN" altLang="en-US" b="1" smtClean="0">
                <a:solidFill>
                  <a:srgbClr val="0000CC"/>
                </a:solidFill>
                <a:latin typeface="Times New Roman" pitchFamily="18" charset="0"/>
              </a:rPr>
              <a:t>一个接口中包含有数据端口、控制端口和状态端口。</a:t>
            </a:r>
            <a:r>
              <a:rPr lang="zh-CN" altLang="en-US" b="1" smtClean="0">
                <a:latin typeface="Times New Roman" pitchFamily="18" charset="0"/>
              </a:rPr>
              <a:t>存放数据信息的寄存器称为数据端口，存放控制命令的端口称为命令端口，存放状态信息的寄存器称为状态端口。</a:t>
            </a:r>
            <a:r>
              <a:rPr lang="en-US" altLang="zh-CN" b="1" smtClean="0">
                <a:latin typeface="Times New Roman" pitchFamily="18" charset="0"/>
              </a:rPr>
              <a:t>CPU</a:t>
            </a:r>
            <a:r>
              <a:rPr lang="zh-CN" altLang="en-US" b="1" smtClean="0">
                <a:latin typeface="Times New Roman" pitchFamily="18" charset="0"/>
              </a:rPr>
              <a:t>通过输入指令可以从有关端口中读出信息，通过输出指令可以把信息写入有关端口。</a:t>
            </a:r>
            <a:r>
              <a:rPr lang="zh-CN" altLang="en-US" b="1" smtClean="0">
                <a:solidFill>
                  <a:srgbClr val="FF0000"/>
                </a:solidFill>
                <a:latin typeface="Times New Roman" pitchFamily="18" charset="0"/>
              </a:rPr>
              <a:t>对状态端口只进行输入操作</a:t>
            </a:r>
            <a:r>
              <a:rPr lang="zh-CN" altLang="en-US" b="1" smtClean="0">
                <a:latin typeface="Times New Roman" pitchFamily="18" charset="0"/>
              </a:rPr>
              <a:t>，将设备状态标志送到</a:t>
            </a:r>
            <a:r>
              <a:rPr lang="en-US" altLang="zh-CN" b="1" smtClean="0">
                <a:latin typeface="Times New Roman" pitchFamily="18" charset="0"/>
              </a:rPr>
              <a:t>CPU </a:t>
            </a:r>
            <a:r>
              <a:rPr lang="zh-CN" altLang="en-US" b="1" smtClean="0">
                <a:latin typeface="Times New Roman" pitchFamily="18" charset="0"/>
              </a:rPr>
              <a:t>中去；</a:t>
            </a:r>
            <a:r>
              <a:rPr lang="zh-CN" altLang="en-US" b="1" smtClean="0">
                <a:solidFill>
                  <a:srgbClr val="FF0000"/>
                </a:solidFill>
                <a:latin typeface="Times New Roman" pitchFamily="18" charset="0"/>
              </a:rPr>
              <a:t>对命令</a:t>
            </a:r>
            <a:r>
              <a:rPr lang="en-US" altLang="zh-CN" b="1" smtClean="0">
                <a:solidFill>
                  <a:srgbClr val="FF0000"/>
                </a:solidFill>
                <a:latin typeface="Times New Roman" pitchFamily="18" charset="0"/>
              </a:rPr>
              <a:t>/</a:t>
            </a:r>
            <a:r>
              <a:rPr lang="zh-CN" altLang="en-US" b="1" smtClean="0">
                <a:solidFill>
                  <a:srgbClr val="FF0000"/>
                </a:solidFill>
                <a:latin typeface="Times New Roman" pitchFamily="18" charset="0"/>
              </a:rPr>
              <a:t>控制端口只进行输出操作</a:t>
            </a:r>
            <a:r>
              <a:rPr lang="zh-CN" altLang="en-US" b="1" smtClean="0">
                <a:latin typeface="Times New Roman" pitchFamily="18" charset="0"/>
              </a:rPr>
              <a:t>，</a:t>
            </a:r>
            <a:r>
              <a:rPr lang="en-US" altLang="zh-CN" b="1" smtClean="0">
                <a:latin typeface="Times New Roman" pitchFamily="18" charset="0"/>
              </a:rPr>
              <a:t>CPU</a:t>
            </a:r>
            <a:r>
              <a:rPr lang="zh-CN" altLang="en-US" b="1" smtClean="0">
                <a:latin typeface="Times New Roman" pitchFamily="18" charset="0"/>
              </a:rPr>
              <a:t>将向外设发送各种控制命令。因此，在有的接口电路中状态信息和控制信息共用一个寄存器，称之为设备的控制状态寄存器。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F0DA89C-B5DA-4849-A50D-518406B66E9A}" type="datetime3">
              <a:rPr kumimoji="0" lang="zh-CN" altLang="en-US" sz="1400" smtClean="0"/>
              <a:pPr eaLnBrk="1" hangingPunct="1"/>
              <a:t>2016年12月12日星期一</a:t>
            </a:fld>
            <a:endParaRPr kumimoji="0" lang="en-US" altLang="zh-CN" sz="1400" smtClean="0"/>
          </a:p>
        </p:txBody>
      </p:sp>
      <p:sp>
        <p:nvSpPr>
          <p:cNvPr id="225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2532" name="Rectangle 2"/>
          <p:cNvSpPr>
            <a:spLocks noGrp="1" noChangeArrowheads="1"/>
          </p:cNvSpPr>
          <p:nvPr>
            <p:ph type="title"/>
          </p:nvPr>
        </p:nvSpPr>
        <p:spPr/>
        <p:txBody>
          <a:bodyPr/>
          <a:lstStyle/>
          <a:p>
            <a:pPr eaLnBrk="1" hangingPunct="1">
              <a:lnSpc>
                <a:spcPct val="9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z="3200" smtClean="0">
              <a:latin typeface="宋体" pitchFamily="2" charset="-122"/>
            </a:endParaRPr>
          </a:p>
        </p:txBody>
      </p:sp>
      <p:sp>
        <p:nvSpPr>
          <p:cNvPr id="218115" name="Rectangle 3"/>
          <p:cNvSpPr>
            <a:spLocks noGrp="1" noChangeArrowheads="1"/>
          </p:cNvSpPr>
          <p:nvPr>
            <p:ph type="body" idx="1"/>
          </p:nvPr>
        </p:nvSpPr>
        <p:spPr>
          <a:xfrm>
            <a:off x="346075" y="912813"/>
            <a:ext cx="8188325" cy="5640387"/>
          </a:xfrm>
        </p:spPr>
        <p:txBody>
          <a:bodyPr/>
          <a:lstStyle/>
          <a:p>
            <a:pPr eaLnBrk="1" hangingPunct="1">
              <a:buFontTx/>
              <a:buNone/>
            </a:pPr>
            <a:r>
              <a:rPr lang="en-US" altLang="zh-CN" b="1" smtClean="0">
                <a:latin typeface="Times New Roman" pitchFamily="18" charset="0"/>
              </a:rPr>
              <a:t>3</a:t>
            </a: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接口的类型</a:t>
            </a:r>
          </a:p>
          <a:p>
            <a:pPr algn="just" eaLnBrk="1" hangingPunct="1">
              <a:lnSpc>
                <a:spcPct val="70000"/>
              </a:lnSpc>
              <a:buFontTx/>
              <a:buNone/>
            </a:pPr>
            <a:r>
              <a:rPr lang="en-US" altLang="zh-CN" b="1" smtClean="0">
                <a:latin typeface="Times New Roman" pitchFamily="18" charset="0"/>
                <a:cs typeface="Times New Roman" pitchFamily="18" charset="0"/>
              </a:rPr>
              <a:t>(1) </a:t>
            </a:r>
            <a:r>
              <a:rPr lang="zh-CN" altLang="en-US" b="1" smtClean="0">
                <a:latin typeface="Times New Roman" pitchFamily="18" charset="0"/>
                <a:cs typeface="Times New Roman" pitchFamily="18" charset="0"/>
              </a:rPr>
              <a:t>按数据传送方式分类</a:t>
            </a:r>
          </a:p>
          <a:p>
            <a:pPr algn="just"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solidFill>
                  <a:srgbClr val="0000CC"/>
                </a:solidFill>
                <a:latin typeface="Times New Roman" pitchFamily="18" charset="0"/>
                <a:cs typeface="Times New Roman" pitchFamily="18" charset="0"/>
              </a:rPr>
              <a:t>有串行接口和并行接口。</a:t>
            </a:r>
            <a:r>
              <a:rPr lang="zh-CN" altLang="en-US" b="1" smtClean="0">
                <a:solidFill>
                  <a:srgbClr val="FF0000"/>
                </a:solidFill>
                <a:latin typeface="宋体" pitchFamily="2" charset="-122"/>
              </a:rPr>
              <a:t>这里所说的数据传送方式指的是外设和接口一侧的传送方式，</a:t>
            </a:r>
            <a:r>
              <a:rPr lang="zh-CN" altLang="en-US" b="1" smtClean="0">
                <a:latin typeface="宋体" pitchFamily="2" charset="-122"/>
              </a:rPr>
              <a:t>而在主机和接口一侧，数据总是并行传送的。</a:t>
            </a:r>
            <a:r>
              <a:rPr lang="zh-CN" altLang="en-US" b="1" smtClean="0">
                <a:latin typeface="Times New Roman" pitchFamily="18" charset="0"/>
                <a:cs typeface="Times New Roman" pitchFamily="18" charset="0"/>
              </a:rPr>
              <a:t>  </a:t>
            </a:r>
          </a:p>
          <a:p>
            <a:pPr algn="just" eaLnBrk="1" hangingPunct="1">
              <a:lnSpc>
                <a:spcPct val="60000"/>
              </a:lnSpc>
              <a:buFontTx/>
              <a:buNone/>
            </a:pPr>
            <a:r>
              <a:rPr lang="en-US" altLang="zh-CN" b="1" smtClean="0">
                <a:latin typeface="Times New Roman" pitchFamily="18" charset="0"/>
                <a:cs typeface="Times New Roman" pitchFamily="18" charset="0"/>
              </a:rPr>
              <a:t>(2) </a:t>
            </a:r>
            <a:r>
              <a:rPr lang="zh-CN" altLang="en-US" b="1" smtClean="0">
                <a:latin typeface="Times New Roman" pitchFamily="18" charset="0"/>
                <a:cs typeface="Times New Roman" pitchFamily="18" charset="0"/>
              </a:rPr>
              <a:t>按主机访问</a:t>
            </a:r>
            <a:r>
              <a:rPr lang="en-US" altLang="zh-CN" b="1" smtClean="0">
                <a:latin typeface="Times New Roman" pitchFamily="18" charset="0"/>
                <a:cs typeface="Times New Roman" pitchFamily="18" charset="0"/>
              </a:rPr>
              <a:t>I/O</a:t>
            </a:r>
            <a:r>
              <a:rPr lang="zh-CN" altLang="en-US" b="1" smtClean="0">
                <a:latin typeface="Times New Roman" pitchFamily="18" charset="0"/>
                <a:cs typeface="Times New Roman" pitchFamily="18" charset="0"/>
              </a:rPr>
              <a:t>设备的控制方式分类</a:t>
            </a:r>
          </a:p>
          <a:p>
            <a:pPr algn="just" eaLnBrk="1" hangingPunct="1">
              <a:buFontTx/>
              <a:buNone/>
            </a:pPr>
            <a:r>
              <a:rPr lang="zh-CN" altLang="en-US" b="1" smtClean="0">
                <a:latin typeface="Times New Roman" pitchFamily="18" charset="0"/>
                <a:cs typeface="Times New Roman" pitchFamily="18" charset="0"/>
              </a:rPr>
              <a:t>            可分为程序查询式接口、中断接口、</a:t>
            </a:r>
            <a:r>
              <a:rPr lang="en-US" altLang="zh-CN" b="1" smtClean="0">
                <a:latin typeface="Times New Roman" pitchFamily="18" charset="0"/>
                <a:cs typeface="Times New Roman" pitchFamily="18" charset="0"/>
              </a:rPr>
              <a:t>DMA</a:t>
            </a:r>
            <a:r>
              <a:rPr lang="zh-CN" altLang="en-US" b="1" smtClean="0">
                <a:latin typeface="Times New Roman" pitchFamily="18" charset="0"/>
                <a:cs typeface="Times New Roman" pitchFamily="18" charset="0"/>
              </a:rPr>
              <a:t>接口</a:t>
            </a:r>
            <a:r>
              <a:rPr lang="zh-CN" altLang="en-US" b="1" smtClean="0">
                <a:latin typeface="Times New Roman" pitchFamily="18" charset="0"/>
              </a:rPr>
              <a:t>等</a:t>
            </a:r>
            <a:r>
              <a:rPr lang="zh-CN" altLang="en-US" b="1" smtClean="0">
                <a:latin typeface="Times New Roman" pitchFamily="18" charset="0"/>
                <a:cs typeface="Times New Roman" pitchFamily="18" charset="0"/>
              </a:rPr>
              <a:t>。</a:t>
            </a:r>
          </a:p>
          <a:p>
            <a:pPr algn="just" eaLnBrk="1" hangingPunct="1">
              <a:buFontTx/>
              <a:buNone/>
            </a:pPr>
            <a:r>
              <a:rPr lang="en-US" altLang="zh-CN" b="1" smtClean="0">
                <a:latin typeface="Times New Roman" pitchFamily="18" charset="0"/>
                <a:cs typeface="Times New Roman" pitchFamily="18" charset="0"/>
              </a:rPr>
              <a:t>(3) </a:t>
            </a:r>
            <a:r>
              <a:rPr lang="zh-CN" altLang="en-US" b="1" smtClean="0">
                <a:latin typeface="Times New Roman" pitchFamily="18" charset="0"/>
                <a:cs typeface="Times New Roman" pitchFamily="18" charset="0"/>
              </a:rPr>
              <a:t>按功能选择的灵活性分类</a:t>
            </a:r>
          </a:p>
          <a:p>
            <a:pPr algn="just" eaLnBrk="1" hangingPunct="1">
              <a:lnSpc>
                <a:spcPct val="70000"/>
              </a:lnSpc>
              <a:buFontTx/>
              <a:buNone/>
            </a:pPr>
            <a:r>
              <a:rPr lang="zh-CN" altLang="en-US" b="1" smtClean="0">
                <a:latin typeface="Times New Roman" pitchFamily="18" charset="0"/>
                <a:cs typeface="Times New Roman" pitchFamily="18" charset="0"/>
              </a:rPr>
              <a:t>            有可编程接口和不可编程接口。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8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271936A-E68E-40C2-92DD-63E3FC660AFE}" type="datetime3">
              <a:rPr kumimoji="0" lang="zh-CN" altLang="en-US" sz="1400" smtClean="0"/>
              <a:pPr eaLnBrk="1" hangingPunct="1"/>
              <a:t>2016年12月12日星期一</a:t>
            </a:fld>
            <a:endParaRPr kumimoji="0" lang="en-US" altLang="zh-CN" sz="1400" smtClean="0"/>
          </a:p>
        </p:txBody>
      </p:sp>
      <p:sp>
        <p:nvSpPr>
          <p:cNvPr id="235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3556" name="Rectangle 1026"/>
          <p:cNvSpPr>
            <a:spLocks noGrp="1" noChangeArrowheads="1"/>
          </p:cNvSpPr>
          <p:nvPr>
            <p:ph type="title"/>
          </p:nvPr>
        </p:nvSpPr>
        <p:spPr/>
        <p:txBody>
          <a:bodyPr/>
          <a:lstStyle/>
          <a:p>
            <a:pPr eaLnBrk="1" hangingPunct="1">
              <a:lnSpc>
                <a:spcPct val="9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z="3200" smtClean="0">
              <a:latin typeface="宋体" pitchFamily="2" charset="-122"/>
            </a:endParaRPr>
          </a:p>
        </p:txBody>
      </p:sp>
      <p:sp>
        <p:nvSpPr>
          <p:cNvPr id="322563" name="Rectangle 1027"/>
          <p:cNvSpPr>
            <a:spLocks noGrp="1" noChangeArrowheads="1"/>
          </p:cNvSpPr>
          <p:nvPr>
            <p:ph type="body" idx="1"/>
          </p:nvPr>
        </p:nvSpPr>
        <p:spPr>
          <a:xfrm>
            <a:off x="346075" y="912813"/>
            <a:ext cx="8188325" cy="5640387"/>
          </a:xfrm>
        </p:spPr>
        <p:txBody>
          <a:bodyPr/>
          <a:lstStyle/>
          <a:p>
            <a:pPr algn="just" eaLnBrk="1" hangingPunct="1">
              <a:buFontTx/>
              <a:buNone/>
            </a:pPr>
            <a:r>
              <a:rPr lang="en-US" altLang="zh-CN" b="1" smtClean="0">
                <a:latin typeface="Times New Roman" pitchFamily="18" charset="0"/>
                <a:cs typeface="Times New Roman" pitchFamily="18" charset="0"/>
              </a:rPr>
              <a:t>(4) </a:t>
            </a:r>
            <a:r>
              <a:rPr lang="zh-CN" altLang="en-US" b="1" smtClean="0">
                <a:latin typeface="Times New Roman" pitchFamily="18" charset="0"/>
                <a:cs typeface="Times New Roman" pitchFamily="18" charset="0"/>
              </a:rPr>
              <a:t>按通用性分类</a:t>
            </a:r>
          </a:p>
          <a:p>
            <a:pPr algn="just" eaLnBrk="1" hangingPunct="1">
              <a:lnSpc>
                <a:spcPct val="70000"/>
              </a:lnSpc>
              <a:buFontTx/>
              <a:buNone/>
            </a:pPr>
            <a:r>
              <a:rPr lang="zh-CN" altLang="en-US" b="1" smtClean="0">
                <a:latin typeface="Times New Roman" pitchFamily="18" charset="0"/>
                <a:cs typeface="Times New Roman" pitchFamily="18" charset="0"/>
              </a:rPr>
              <a:t>          有通用接口和专用接口。 </a:t>
            </a:r>
          </a:p>
          <a:p>
            <a:pPr algn="just" eaLnBrk="1" hangingPunct="1">
              <a:buFontTx/>
              <a:buNone/>
            </a:pPr>
            <a:r>
              <a:rPr lang="en-US" altLang="zh-CN" b="1" smtClean="0">
                <a:latin typeface="Times New Roman" pitchFamily="18" charset="0"/>
                <a:cs typeface="Times New Roman" pitchFamily="18" charset="0"/>
              </a:rPr>
              <a:t>(5) </a:t>
            </a:r>
            <a:r>
              <a:rPr lang="zh-CN" altLang="en-US" b="1" smtClean="0">
                <a:latin typeface="Times New Roman" pitchFamily="18" charset="0"/>
                <a:cs typeface="Times New Roman" pitchFamily="18" charset="0"/>
              </a:rPr>
              <a:t>按输入</a:t>
            </a:r>
            <a:r>
              <a:rPr lang="en-US" altLang="zh-CN" b="1" smtClean="0">
                <a:latin typeface="Times New Roman" pitchFamily="18" charset="0"/>
                <a:cs typeface="Times New Roman" pitchFamily="18" charset="0"/>
              </a:rPr>
              <a:t>/</a:t>
            </a:r>
            <a:r>
              <a:rPr lang="zh-CN" altLang="en-US" b="1" smtClean="0">
                <a:latin typeface="Times New Roman" pitchFamily="18" charset="0"/>
                <a:cs typeface="Times New Roman" pitchFamily="18" charset="0"/>
              </a:rPr>
              <a:t>输出的信号分类</a:t>
            </a:r>
          </a:p>
          <a:p>
            <a:pPr eaLnBrk="1" hangingPunct="1">
              <a:lnSpc>
                <a:spcPct val="80000"/>
              </a:lnSpc>
              <a:buFontTx/>
              <a:buNone/>
            </a:pPr>
            <a:r>
              <a:rPr lang="zh-CN" altLang="en-US" b="1" smtClean="0">
                <a:latin typeface="Times New Roman" pitchFamily="18" charset="0"/>
              </a:rPr>
              <a:t>          有数字接口和模拟接口。</a:t>
            </a:r>
          </a:p>
          <a:p>
            <a:pPr algn="just" eaLnBrk="1" hangingPunct="1">
              <a:lnSpc>
                <a:spcPct val="70000"/>
              </a:lnSpc>
              <a:buFontTx/>
              <a:buNone/>
            </a:pPr>
            <a:r>
              <a:rPr lang="en-US" altLang="zh-CN" b="1" smtClean="0">
                <a:latin typeface="Times New Roman" pitchFamily="18" charset="0"/>
                <a:cs typeface="Times New Roman" pitchFamily="18" charset="0"/>
              </a:rPr>
              <a:t>(6)</a:t>
            </a:r>
            <a:r>
              <a:rPr lang="en-US" altLang="zh-CN" b="1" smtClean="0">
                <a:latin typeface="Times New Roman" pitchFamily="18" charset="0"/>
              </a:rPr>
              <a:t>.</a:t>
            </a:r>
            <a:r>
              <a:rPr lang="zh-CN" altLang="en-US" b="1" smtClean="0">
                <a:latin typeface="Times New Roman" pitchFamily="18" charset="0"/>
              </a:rPr>
              <a:t>按应用来分类</a:t>
            </a:r>
            <a:endParaRPr lang="zh-CN" altLang="en-US" b="1" smtClean="0">
              <a:latin typeface="宋体" pitchFamily="2" charset="-122"/>
            </a:endParaRPr>
          </a:p>
          <a:p>
            <a:pPr algn="just"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①</a:t>
            </a:r>
            <a:r>
              <a:rPr lang="zh-CN" altLang="en-US" b="1" smtClean="0">
                <a:latin typeface="Times New Roman" pitchFamily="18" charset="0"/>
                <a:cs typeface="Times New Roman" pitchFamily="18" charset="0"/>
              </a:rPr>
              <a:t> </a:t>
            </a:r>
            <a:r>
              <a:rPr lang="zh-CN" altLang="en-US" b="1" smtClean="0">
                <a:latin typeface="Times New Roman" pitchFamily="18" charset="0"/>
              </a:rPr>
              <a:t>运行辅助接口。</a:t>
            </a:r>
          </a:p>
          <a:p>
            <a:pPr algn="just"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②</a:t>
            </a:r>
            <a:r>
              <a:rPr lang="zh-CN" altLang="en-US" b="1" smtClean="0">
                <a:latin typeface="Times New Roman" pitchFamily="18" charset="0"/>
                <a:cs typeface="Times New Roman" pitchFamily="18" charset="0"/>
              </a:rPr>
              <a:t> </a:t>
            </a:r>
            <a:r>
              <a:rPr lang="zh-CN" altLang="en-US" b="1" smtClean="0">
                <a:latin typeface="Times New Roman" pitchFamily="18" charset="0"/>
              </a:rPr>
              <a:t>用户交互接口。</a:t>
            </a:r>
            <a:endParaRPr lang="zh-CN" altLang="en-US" b="1" smtClean="0">
              <a:latin typeface="宋体" pitchFamily="2" charset="-122"/>
            </a:endParaRPr>
          </a:p>
          <a:p>
            <a:pPr algn="just" eaLnBrk="1" hangingPunct="1">
              <a:lnSpc>
                <a:spcPct val="8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③</a:t>
            </a:r>
            <a:r>
              <a:rPr lang="zh-CN" altLang="en-US" b="1" smtClean="0">
                <a:latin typeface="Times New Roman" pitchFamily="18" charset="0"/>
                <a:cs typeface="Times New Roman" pitchFamily="18" charset="0"/>
              </a:rPr>
              <a:t> </a:t>
            </a:r>
            <a:r>
              <a:rPr lang="zh-CN" altLang="en-US" b="1" smtClean="0">
                <a:latin typeface="Times New Roman" pitchFamily="18" charset="0"/>
              </a:rPr>
              <a:t>传感接口。</a:t>
            </a:r>
            <a:endParaRPr lang="zh-CN" altLang="en-US" b="1" smtClean="0">
              <a:latin typeface="宋体" pitchFamily="2" charset="-122"/>
            </a:endParaRPr>
          </a:p>
          <a:p>
            <a:pPr algn="just" eaLnBrk="1" hangingPunct="1">
              <a:lnSpc>
                <a:spcPct val="90000"/>
              </a:lnSpc>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④</a:t>
            </a:r>
            <a:r>
              <a:rPr lang="zh-CN" altLang="en-US" b="1" smtClean="0">
                <a:latin typeface="Times New Roman" pitchFamily="18" charset="0"/>
                <a:cs typeface="Times New Roman" pitchFamily="18" charset="0"/>
              </a:rPr>
              <a:t> </a:t>
            </a:r>
            <a:r>
              <a:rPr lang="zh-CN" altLang="en-US" b="1" smtClean="0">
                <a:latin typeface="Times New Roman" pitchFamily="18" charset="0"/>
              </a:rPr>
              <a:t>控制接口。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2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2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2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25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25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25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2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A4504C1-8098-437A-97E7-6B97E6AE42B6}" type="datetime3">
              <a:rPr kumimoji="0" lang="zh-CN" altLang="en-US" sz="1400" smtClean="0"/>
              <a:pPr eaLnBrk="1" hangingPunct="1"/>
              <a:t>2016年12月12日星期一</a:t>
            </a:fld>
            <a:endParaRPr kumimoji="0" lang="en-US" altLang="zh-CN" sz="1400" smtClean="0"/>
          </a:p>
        </p:txBody>
      </p:sp>
      <p:sp>
        <p:nvSpPr>
          <p:cNvPr id="245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4580" name="Rectangle 2"/>
          <p:cNvSpPr>
            <a:spLocks noGrp="1" noChangeArrowheads="1"/>
          </p:cNvSpPr>
          <p:nvPr>
            <p:ph type="title"/>
          </p:nvPr>
        </p:nvSpPr>
        <p:spPr/>
        <p:txBody>
          <a:bodyPr/>
          <a:lstStyle/>
          <a:p>
            <a:pPr eaLnBrk="1" hangingPunct="1">
              <a:lnSpc>
                <a:spcPct val="9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323587" name="Rectangle 3"/>
          <p:cNvSpPr>
            <a:spLocks noGrp="1" noChangeArrowheads="1"/>
          </p:cNvSpPr>
          <p:nvPr>
            <p:ph type="body" idx="1"/>
          </p:nvPr>
        </p:nvSpPr>
        <p:spPr>
          <a:xfrm>
            <a:off x="346075" y="912813"/>
            <a:ext cx="8286750" cy="5564187"/>
          </a:xfrm>
        </p:spPr>
        <p:txBody>
          <a:bodyPr/>
          <a:lstStyle/>
          <a:p>
            <a:pPr algn="just" eaLnBrk="1" hangingPunct="1">
              <a:lnSpc>
                <a:spcPct val="90000"/>
              </a:lnSpc>
              <a:buFontTx/>
              <a:buNone/>
            </a:pPr>
            <a:r>
              <a:rPr lang="en-US" altLang="zh-CN" b="1" smtClean="0">
                <a:solidFill>
                  <a:srgbClr val="990033"/>
                </a:solidFill>
                <a:latin typeface="Times New Roman" pitchFamily="18" charset="0"/>
              </a:rPr>
              <a:t>9.1.3  </a:t>
            </a:r>
            <a:r>
              <a:rPr lang="zh-CN" altLang="en-US" b="1" smtClean="0">
                <a:solidFill>
                  <a:srgbClr val="990033"/>
                </a:solidFill>
                <a:latin typeface="Times New Roman" pitchFamily="18" charset="0"/>
              </a:rPr>
              <a:t>外设的识别与端口寻址</a:t>
            </a:r>
            <a:endParaRPr lang="zh-CN" altLang="en-US" b="1" smtClean="0">
              <a:latin typeface="Times New Roman" pitchFamily="18" charset="0"/>
            </a:endParaRPr>
          </a:p>
          <a:p>
            <a:pPr algn="just" eaLnBrk="1" hangingPunct="1">
              <a:lnSpc>
                <a:spcPct val="90000"/>
              </a:lnSpc>
              <a:buFontTx/>
              <a:buNone/>
            </a:pPr>
            <a:r>
              <a:rPr lang="zh-CN" altLang="en-US" b="1" smtClean="0">
                <a:latin typeface="Times New Roman" pitchFamily="18" charset="0"/>
              </a:rPr>
              <a:t>            外设识别是通过地址总线和接口电路中的外设识别电路来实现的，</a:t>
            </a:r>
            <a:r>
              <a:rPr lang="en-US" altLang="zh-CN" b="1" smtClean="0">
                <a:latin typeface="Times New Roman" pitchFamily="18" charset="0"/>
              </a:rPr>
              <a:t>I/O</a:t>
            </a:r>
            <a:r>
              <a:rPr lang="zh-CN" altLang="en-US" b="1" smtClean="0">
                <a:latin typeface="Times New Roman" pitchFamily="18" charset="0"/>
              </a:rPr>
              <a:t>端口地址就是主机与外设直接通信的地址，</a:t>
            </a:r>
            <a:r>
              <a:rPr lang="en-US" altLang="zh-CN" b="1" smtClean="0">
                <a:latin typeface="Times New Roman" pitchFamily="18" charset="0"/>
              </a:rPr>
              <a:t>CPU</a:t>
            </a:r>
            <a:r>
              <a:rPr lang="zh-CN" altLang="en-US" b="1" smtClean="0">
                <a:latin typeface="Times New Roman" pitchFamily="18" charset="0"/>
              </a:rPr>
              <a:t>可以通过端口发送命令、读取状态和传送数据。</a:t>
            </a:r>
          </a:p>
          <a:p>
            <a:pPr algn="just" eaLnBrk="1" hangingPunct="1">
              <a:lnSpc>
                <a:spcPct val="80000"/>
              </a:lnSpc>
              <a:buFontTx/>
              <a:buNone/>
            </a:pPr>
            <a:r>
              <a:rPr lang="en-US" altLang="zh-CN" b="1" smtClean="0">
                <a:latin typeface="Times New Roman" pitchFamily="18" charset="0"/>
                <a:cs typeface="Times New Roman" pitchFamily="18" charset="0"/>
              </a:rPr>
              <a:t>1.</a:t>
            </a:r>
            <a:r>
              <a:rPr lang="zh-CN" altLang="en-US" b="1" smtClean="0">
                <a:latin typeface="Times New Roman" pitchFamily="18" charset="0"/>
                <a:cs typeface="Times New Roman" pitchFamily="18" charset="0"/>
              </a:rPr>
              <a:t>端口地址编址方式</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I/O</a:t>
            </a:r>
            <a:r>
              <a:rPr lang="zh-CN" altLang="en-US" b="1" smtClean="0">
                <a:latin typeface="Times New Roman" pitchFamily="18" charset="0"/>
              </a:rPr>
              <a:t>端口编址方式有两种：</a:t>
            </a:r>
            <a:r>
              <a:rPr lang="zh-CN" altLang="en-US" b="1" smtClean="0">
                <a:solidFill>
                  <a:srgbClr val="FF0000"/>
                </a:solidFill>
                <a:latin typeface="Times New Roman" pitchFamily="18" charset="0"/>
              </a:rPr>
              <a:t>一种是</a:t>
            </a:r>
            <a:r>
              <a:rPr lang="en-US" altLang="zh-CN" b="1" smtClean="0">
                <a:solidFill>
                  <a:srgbClr val="FF0000"/>
                </a:solidFill>
                <a:latin typeface="Times New Roman" pitchFamily="18" charset="0"/>
              </a:rPr>
              <a:t>I/O</a:t>
            </a:r>
            <a:r>
              <a:rPr lang="zh-CN" altLang="en-US" b="1" smtClean="0">
                <a:solidFill>
                  <a:srgbClr val="FF0000"/>
                </a:solidFill>
                <a:latin typeface="Times New Roman" pitchFamily="18" charset="0"/>
              </a:rPr>
              <a:t>映射方式</a:t>
            </a:r>
            <a:r>
              <a:rPr lang="zh-CN" altLang="en-US" b="1" smtClean="0">
                <a:latin typeface="Times New Roman" pitchFamily="18" charset="0"/>
              </a:rPr>
              <a:t>，即把</a:t>
            </a:r>
            <a:r>
              <a:rPr lang="en-US" altLang="zh-CN" b="1" smtClean="0">
                <a:latin typeface="Times New Roman" pitchFamily="18" charset="0"/>
              </a:rPr>
              <a:t>I/O</a:t>
            </a:r>
            <a:r>
              <a:rPr lang="zh-CN" altLang="en-US" b="1" smtClean="0">
                <a:latin typeface="Times New Roman" pitchFamily="18" charset="0"/>
              </a:rPr>
              <a:t>端口地址与主存单元地址分别进行</a:t>
            </a:r>
            <a:r>
              <a:rPr lang="zh-CN" altLang="en-US" b="1" smtClean="0">
                <a:solidFill>
                  <a:srgbClr val="FF0000"/>
                </a:solidFill>
                <a:latin typeface="Times New Roman" pitchFamily="18" charset="0"/>
              </a:rPr>
              <a:t>独立编址</a:t>
            </a:r>
            <a:r>
              <a:rPr lang="zh-CN" altLang="en-US" b="1" smtClean="0">
                <a:latin typeface="Times New Roman" pitchFamily="18" charset="0"/>
              </a:rPr>
              <a:t>；另一种是</a:t>
            </a:r>
            <a:r>
              <a:rPr lang="zh-CN" altLang="en-US" b="1" smtClean="0">
                <a:solidFill>
                  <a:srgbClr val="0000CC"/>
                </a:solidFill>
                <a:latin typeface="Times New Roman" pitchFamily="18" charset="0"/>
              </a:rPr>
              <a:t>存储器映射方式</a:t>
            </a:r>
            <a:r>
              <a:rPr lang="zh-CN" altLang="en-US" b="1" smtClean="0">
                <a:latin typeface="Times New Roman" pitchFamily="18" charset="0"/>
              </a:rPr>
              <a:t>，即把端口地址与主存单元地址</a:t>
            </a:r>
            <a:r>
              <a:rPr lang="zh-CN" altLang="en-US" b="1" smtClean="0">
                <a:solidFill>
                  <a:srgbClr val="0000CC"/>
                </a:solidFill>
                <a:latin typeface="Times New Roman" pitchFamily="18" charset="0"/>
              </a:rPr>
              <a:t>统一编址。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3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3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4931048-A8C8-4A37-A14F-60E89F20527C}" type="datetime3">
              <a:rPr kumimoji="0" lang="zh-CN" altLang="en-US" sz="1400" smtClean="0"/>
              <a:pPr eaLnBrk="1" hangingPunct="1"/>
              <a:t>2016年12月12日星期一</a:t>
            </a:fld>
            <a:endParaRPr kumimoji="0" lang="en-US" altLang="zh-CN" sz="1400" smtClean="0"/>
          </a:p>
        </p:txBody>
      </p:sp>
      <p:sp>
        <p:nvSpPr>
          <p:cNvPr id="256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5604" name="Rectangle 2"/>
          <p:cNvSpPr>
            <a:spLocks noGrp="1" noChangeArrowheads="1"/>
          </p:cNvSpPr>
          <p:nvPr>
            <p:ph type="title"/>
          </p:nvPr>
        </p:nvSpPr>
        <p:spPr/>
        <p:txBody>
          <a:bodyPr/>
          <a:lstStyle/>
          <a:p>
            <a:pPr eaLnBrk="1" hangingPunct="1">
              <a:lnSpc>
                <a:spcPct val="9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219139" name="Rectangle 3"/>
          <p:cNvSpPr>
            <a:spLocks noGrp="1" noChangeArrowheads="1"/>
          </p:cNvSpPr>
          <p:nvPr>
            <p:ph type="body" idx="1"/>
          </p:nvPr>
        </p:nvSpPr>
        <p:spPr>
          <a:xfrm>
            <a:off x="346075" y="912813"/>
            <a:ext cx="8286750" cy="5124450"/>
          </a:xfrm>
        </p:spPr>
        <p:txBody>
          <a:bodyPr/>
          <a:lstStyle/>
          <a:p>
            <a:pPr algn="just" eaLnBrk="1" hangingPunct="1">
              <a:lnSpc>
                <a:spcPct val="80000"/>
              </a:lnSpc>
              <a:buFontTx/>
              <a:buNone/>
            </a:pPr>
            <a:r>
              <a:rPr lang="en-US" altLang="zh-CN" b="1" smtClean="0">
                <a:latin typeface="Times New Roman" pitchFamily="18" charset="0"/>
              </a:rPr>
              <a:t>(1) </a:t>
            </a:r>
            <a:r>
              <a:rPr lang="zh-CN" altLang="en-US" b="1" smtClean="0">
                <a:latin typeface="Times New Roman" pitchFamily="18" charset="0"/>
              </a:rPr>
              <a:t>独立编址</a:t>
            </a:r>
          </a:p>
          <a:p>
            <a:pPr algn="just" eaLnBrk="1" hangingPunct="1">
              <a:lnSpc>
                <a:spcPct val="90000"/>
              </a:lnSpc>
              <a:buFontTx/>
              <a:buNone/>
            </a:pPr>
            <a:r>
              <a:rPr lang="zh-CN" altLang="en-US" b="1" smtClean="0">
                <a:latin typeface="宋体" pitchFamily="2" charset="-122"/>
              </a:rPr>
              <a:t>      主存地址空间和</a:t>
            </a:r>
            <a:r>
              <a:rPr lang="en-US" altLang="zh-CN" b="1" smtClean="0">
                <a:latin typeface="Times New Roman" pitchFamily="18" charset="0"/>
              </a:rPr>
              <a:t>I/O</a:t>
            </a:r>
            <a:r>
              <a:rPr lang="zh-CN" altLang="en-US" b="1" smtClean="0">
                <a:latin typeface="宋体" pitchFamily="2" charset="-122"/>
              </a:rPr>
              <a:t>端口地址空间是相对独立的，分别单独编址。比如，在</a:t>
            </a:r>
            <a:r>
              <a:rPr lang="en-US" altLang="zh-CN" b="1" smtClean="0">
                <a:latin typeface="Times New Roman" pitchFamily="18" charset="0"/>
              </a:rPr>
              <a:t>8086</a:t>
            </a:r>
            <a:r>
              <a:rPr lang="zh-CN" altLang="en-US" b="1" smtClean="0">
                <a:latin typeface="宋体" pitchFamily="2" charset="-122"/>
              </a:rPr>
              <a:t>中，其主存地址范围是从</a:t>
            </a:r>
            <a:r>
              <a:rPr lang="en-US" altLang="zh-CN" b="1" smtClean="0">
                <a:latin typeface="Times New Roman" pitchFamily="18" charset="0"/>
              </a:rPr>
              <a:t>00000H</a:t>
            </a:r>
            <a:r>
              <a:rPr lang="zh-CN" altLang="en-US" b="1" smtClean="0">
                <a:latin typeface="宋体" pitchFamily="2" charset="-122"/>
              </a:rPr>
              <a:t>～</a:t>
            </a:r>
            <a:r>
              <a:rPr lang="en-US" altLang="zh-CN" b="1" smtClean="0">
                <a:latin typeface="Times New Roman" pitchFamily="18" charset="0"/>
              </a:rPr>
              <a:t>FFFFFH</a:t>
            </a:r>
            <a:r>
              <a:rPr lang="zh-CN" altLang="en-US" b="1" smtClean="0">
                <a:latin typeface="宋体" pitchFamily="2" charset="-122"/>
              </a:rPr>
              <a:t>连续的</a:t>
            </a:r>
            <a:r>
              <a:rPr lang="en-US" altLang="zh-CN" b="1" smtClean="0">
                <a:latin typeface="Times New Roman" pitchFamily="18" charset="0"/>
              </a:rPr>
              <a:t>1MB</a:t>
            </a:r>
            <a:r>
              <a:rPr lang="zh-CN" altLang="en-US" b="1" smtClean="0">
                <a:latin typeface="宋体" pitchFamily="2" charset="-122"/>
              </a:rPr>
              <a:t>，其</a:t>
            </a:r>
            <a:r>
              <a:rPr lang="en-US" altLang="zh-CN" b="1" smtClean="0">
                <a:latin typeface="Times New Roman" pitchFamily="18" charset="0"/>
              </a:rPr>
              <a:t>I/O</a:t>
            </a:r>
            <a:r>
              <a:rPr lang="zh-CN" altLang="en-US" b="1" smtClean="0">
                <a:latin typeface="宋体" pitchFamily="2" charset="-122"/>
              </a:rPr>
              <a:t>端口的地址范围从</a:t>
            </a:r>
            <a:r>
              <a:rPr lang="en-US" altLang="zh-CN" b="1" smtClean="0">
                <a:latin typeface="Times New Roman" pitchFamily="18" charset="0"/>
              </a:rPr>
              <a:t>0000H</a:t>
            </a:r>
            <a:r>
              <a:rPr lang="zh-CN" altLang="en-US" b="1" smtClean="0">
                <a:latin typeface="宋体" pitchFamily="2" charset="-122"/>
              </a:rPr>
              <a:t>～</a:t>
            </a:r>
            <a:r>
              <a:rPr lang="en-US" altLang="zh-CN" b="1" smtClean="0">
                <a:latin typeface="Times New Roman" pitchFamily="18" charset="0"/>
              </a:rPr>
              <a:t>FFFFH</a:t>
            </a:r>
            <a:r>
              <a:rPr lang="zh-CN" altLang="en-US" b="1" smtClean="0">
                <a:latin typeface="宋体" pitchFamily="2" charset="-122"/>
              </a:rPr>
              <a:t>，它们互相独立，互不影响。</a:t>
            </a:r>
            <a:r>
              <a:rPr lang="en-US" altLang="zh-CN" b="1" smtClean="0">
                <a:latin typeface="Times New Roman" pitchFamily="18" charset="0"/>
              </a:rPr>
              <a:t>CPU</a:t>
            </a:r>
            <a:r>
              <a:rPr lang="zh-CN" altLang="en-US" b="1" smtClean="0">
                <a:latin typeface="宋体" pitchFamily="2" charset="-122"/>
              </a:rPr>
              <a:t>访问主存时，由主存读</a:t>
            </a:r>
            <a:r>
              <a:rPr lang="en-US" altLang="zh-CN" b="1" smtClean="0">
                <a:latin typeface="Times New Roman" pitchFamily="18" charset="0"/>
              </a:rPr>
              <a:t>/</a:t>
            </a:r>
            <a:r>
              <a:rPr lang="zh-CN" altLang="en-US" b="1" smtClean="0">
                <a:latin typeface="宋体" pitchFamily="2" charset="-122"/>
              </a:rPr>
              <a:t>写控制线控制；访问外设时，由</a:t>
            </a:r>
            <a:r>
              <a:rPr lang="en-US" altLang="zh-CN" b="1" smtClean="0">
                <a:latin typeface="Times New Roman" pitchFamily="18" charset="0"/>
              </a:rPr>
              <a:t>I/O</a:t>
            </a:r>
            <a:r>
              <a:rPr lang="zh-CN" altLang="en-US" b="1" smtClean="0">
                <a:latin typeface="宋体" pitchFamily="2" charset="-122"/>
              </a:rPr>
              <a:t>读</a:t>
            </a:r>
            <a:r>
              <a:rPr lang="en-US" altLang="zh-CN" b="1" smtClean="0">
                <a:latin typeface="Times New Roman" pitchFamily="18" charset="0"/>
              </a:rPr>
              <a:t>/</a:t>
            </a:r>
            <a:r>
              <a:rPr lang="zh-CN" altLang="en-US" b="1" smtClean="0">
                <a:latin typeface="宋体" pitchFamily="2" charset="-122"/>
              </a:rPr>
              <a:t>写控制线控制，所以在指令系统中必须</a:t>
            </a:r>
            <a:r>
              <a:rPr lang="zh-CN" altLang="en-US" b="1" smtClean="0">
                <a:solidFill>
                  <a:srgbClr val="FF0000"/>
                </a:solidFill>
                <a:latin typeface="宋体" pitchFamily="2" charset="-122"/>
              </a:rPr>
              <a:t>设置专门的</a:t>
            </a:r>
            <a:r>
              <a:rPr lang="en-US" altLang="zh-CN" b="1" smtClean="0">
                <a:solidFill>
                  <a:srgbClr val="FF0000"/>
                </a:solidFill>
                <a:latin typeface="Times New Roman" pitchFamily="18" charset="0"/>
              </a:rPr>
              <a:t>I/O</a:t>
            </a:r>
            <a:r>
              <a:rPr lang="zh-CN" altLang="en-US" b="1" smtClean="0">
                <a:solidFill>
                  <a:srgbClr val="FF0000"/>
                </a:solidFill>
                <a:latin typeface="宋体" pitchFamily="2" charset="-122"/>
              </a:rPr>
              <a:t>指令</a:t>
            </a:r>
            <a:r>
              <a:rPr lang="zh-CN" altLang="en-US" b="1" smtClean="0">
                <a:latin typeface="宋体" pitchFamily="2" charset="-122"/>
              </a:rPr>
              <a:t>。当</a:t>
            </a:r>
            <a:r>
              <a:rPr lang="en-US" altLang="zh-CN" b="1" smtClean="0">
                <a:latin typeface="Times New Roman" pitchFamily="18" charset="0"/>
              </a:rPr>
              <a:t>CPU</a:t>
            </a:r>
            <a:r>
              <a:rPr lang="zh-CN" altLang="en-US" b="1" smtClean="0">
                <a:latin typeface="宋体" pitchFamily="2" charset="-122"/>
              </a:rPr>
              <a:t>使用</a:t>
            </a:r>
            <a:r>
              <a:rPr lang="en-US" altLang="zh-CN" b="1" smtClean="0">
                <a:latin typeface="Times New Roman" pitchFamily="18" charset="0"/>
              </a:rPr>
              <a:t>I/O</a:t>
            </a:r>
            <a:r>
              <a:rPr lang="zh-CN" altLang="en-US" b="1" smtClean="0">
                <a:latin typeface="宋体" pitchFamily="2" charset="-122"/>
              </a:rPr>
              <a:t>指令时，其指令的地址字段直接或间接的指示出端口地址。</a:t>
            </a:r>
            <a:endParaRPr lang="zh-CN" altLang="en-US" b="1"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66FC394-6EBD-4140-BCAC-5A2A1A762AFC}" type="datetime3">
              <a:rPr kumimoji="0" lang="zh-CN" altLang="en-US" sz="1400" smtClean="0"/>
              <a:pPr eaLnBrk="1" hangingPunct="1"/>
              <a:t>2016年12月12日星期一</a:t>
            </a:fld>
            <a:endParaRPr kumimoji="0" lang="en-US" altLang="zh-CN" sz="1400" smtClean="0"/>
          </a:p>
        </p:txBody>
      </p:sp>
      <p:sp>
        <p:nvSpPr>
          <p:cNvPr id="266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6628"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223235" name="Rectangle 3"/>
          <p:cNvSpPr>
            <a:spLocks noGrp="1" noChangeArrowheads="1"/>
          </p:cNvSpPr>
          <p:nvPr>
            <p:ph type="body" idx="1"/>
          </p:nvPr>
        </p:nvSpPr>
        <p:spPr>
          <a:xfrm>
            <a:off x="346075" y="893763"/>
            <a:ext cx="8188325" cy="5143500"/>
          </a:xfrm>
        </p:spPr>
        <p:txBody>
          <a:bodyPr/>
          <a:lstStyle/>
          <a:p>
            <a:pPr algn="just" eaLnBrk="1" hangingPunct="1">
              <a:lnSpc>
                <a:spcPct val="90000"/>
              </a:lnSpc>
              <a:buFontTx/>
              <a:buNone/>
            </a:pPr>
            <a:r>
              <a:rPr lang="en-US" altLang="zh-CN" b="1" smtClean="0">
                <a:latin typeface="Times New Roman" pitchFamily="18" charset="0"/>
              </a:rPr>
              <a:t>(2) </a:t>
            </a:r>
            <a:r>
              <a:rPr lang="zh-CN" altLang="en-US" b="1" smtClean="0">
                <a:latin typeface="Times New Roman" pitchFamily="18" charset="0"/>
              </a:rPr>
              <a:t>统一编址</a:t>
            </a:r>
          </a:p>
          <a:p>
            <a:pPr algn="just" eaLnBrk="1" hangingPunct="1">
              <a:lnSpc>
                <a:spcPct val="90000"/>
              </a:lnSpc>
              <a:buFontTx/>
              <a:buNone/>
            </a:pPr>
            <a:r>
              <a:rPr lang="zh-CN" altLang="en-US" b="1" smtClean="0">
                <a:latin typeface="Times New Roman" pitchFamily="18" charset="0"/>
              </a:rPr>
              <a:t>            </a:t>
            </a:r>
            <a:r>
              <a:rPr lang="en-US" altLang="zh-CN" b="1" smtClean="0">
                <a:latin typeface="Times New Roman" pitchFamily="18" charset="0"/>
              </a:rPr>
              <a:t>I/O</a:t>
            </a:r>
            <a:r>
              <a:rPr lang="zh-CN" altLang="en-US" b="1" smtClean="0">
                <a:latin typeface="宋体" pitchFamily="2" charset="-122"/>
              </a:rPr>
              <a:t>端口地址和主存单元的地址是统一编址的，把</a:t>
            </a:r>
            <a:r>
              <a:rPr lang="en-US" altLang="zh-CN" b="1" smtClean="0">
                <a:latin typeface="Times New Roman" pitchFamily="18" charset="0"/>
              </a:rPr>
              <a:t>I/O</a:t>
            </a:r>
            <a:r>
              <a:rPr lang="zh-CN" altLang="en-US" b="1" smtClean="0">
                <a:latin typeface="宋体" pitchFamily="2" charset="-122"/>
              </a:rPr>
              <a:t>接口中的端口作为主存单元一样进行访问，</a:t>
            </a:r>
            <a:r>
              <a:rPr lang="zh-CN" altLang="en-US" b="1" smtClean="0">
                <a:solidFill>
                  <a:srgbClr val="FF0000"/>
                </a:solidFill>
                <a:latin typeface="宋体" pitchFamily="2" charset="-122"/>
              </a:rPr>
              <a:t>不设置专门的</a:t>
            </a:r>
            <a:r>
              <a:rPr lang="en-US" altLang="zh-CN" b="1" smtClean="0">
                <a:solidFill>
                  <a:srgbClr val="FF0000"/>
                </a:solidFill>
                <a:latin typeface="Times New Roman" pitchFamily="18" charset="0"/>
              </a:rPr>
              <a:t>I/O</a:t>
            </a:r>
            <a:r>
              <a:rPr lang="zh-CN" altLang="en-US" b="1" smtClean="0">
                <a:solidFill>
                  <a:srgbClr val="FF0000"/>
                </a:solidFill>
                <a:latin typeface="宋体" pitchFamily="2" charset="-122"/>
              </a:rPr>
              <a:t>指令</a:t>
            </a:r>
            <a:r>
              <a:rPr lang="zh-CN" altLang="en-US" b="1" smtClean="0">
                <a:latin typeface="宋体" pitchFamily="2" charset="-122"/>
              </a:rPr>
              <a:t>。</a:t>
            </a:r>
          </a:p>
          <a:p>
            <a:pPr algn="just" eaLnBrk="1" hangingPunct="1">
              <a:lnSpc>
                <a:spcPct val="90000"/>
              </a:lnSpc>
              <a:buFontTx/>
              <a:buNone/>
            </a:pPr>
            <a:r>
              <a:rPr lang="zh-CN" altLang="en-US" b="1" smtClean="0">
                <a:latin typeface="Times New Roman" pitchFamily="18" charset="0"/>
              </a:rPr>
              <a:t>            每个外设至少有两个寄存器：控制状态寄存器和数据缓冲寄存器，外设寄存器的地址码是连续的。在</a:t>
            </a:r>
            <a:r>
              <a:rPr lang="en-US" altLang="zh-CN" b="1" smtClean="0">
                <a:latin typeface="Times New Roman" pitchFamily="18" charset="0"/>
              </a:rPr>
              <a:t>PDP-11</a:t>
            </a:r>
            <a:r>
              <a:rPr lang="zh-CN" altLang="en-US" b="1" smtClean="0">
                <a:latin typeface="Times New Roman" pitchFamily="18" charset="0"/>
              </a:rPr>
              <a:t>中，把主存的高</a:t>
            </a:r>
            <a:r>
              <a:rPr lang="en-US" altLang="zh-CN" b="1" smtClean="0">
                <a:latin typeface="Times New Roman" pitchFamily="18" charset="0"/>
              </a:rPr>
              <a:t>4KB</a:t>
            </a:r>
            <a:r>
              <a:rPr lang="zh-CN" altLang="en-US" b="1" smtClean="0">
                <a:latin typeface="Times New Roman" pitchFamily="18" charset="0"/>
              </a:rPr>
              <a:t>地址空间留给外设接口寄存器和</a:t>
            </a:r>
            <a:r>
              <a:rPr lang="en-US" altLang="zh-CN" b="1" smtClean="0">
                <a:latin typeface="Times New Roman" pitchFamily="18" charset="0"/>
              </a:rPr>
              <a:t>CPU</a:t>
            </a:r>
            <a:r>
              <a:rPr lang="zh-CN" altLang="en-US" b="1" smtClean="0">
                <a:latin typeface="Times New Roman" pitchFamily="18" charset="0"/>
              </a:rPr>
              <a:t>内部寄存器使用，这</a:t>
            </a:r>
            <a:r>
              <a:rPr lang="en-US" altLang="zh-CN" b="1" smtClean="0">
                <a:latin typeface="Times New Roman" pitchFamily="18" charset="0"/>
              </a:rPr>
              <a:t>4KB</a:t>
            </a:r>
            <a:r>
              <a:rPr lang="zh-CN" altLang="en-US" b="1" smtClean="0">
                <a:latin typeface="Times New Roman" pitchFamily="18" charset="0"/>
              </a:rPr>
              <a:t>存储空间不允许用户再存放其他内容。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5EE7DF8-CE9E-42EA-9E68-4E8C8D5ED660}" type="datetime3">
              <a:rPr kumimoji="0" lang="zh-CN" altLang="en-US" sz="1400" smtClean="0"/>
              <a:pPr eaLnBrk="1" hangingPunct="1"/>
              <a:t>2016年12月12日星期一</a:t>
            </a:fld>
            <a:endParaRPr kumimoji="0" lang="en-US" altLang="zh-CN" sz="1400" smtClean="0"/>
          </a:p>
        </p:txBody>
      </p:sp>
      <p:sp>
        <p:nvSpPr>
          <p:cNvPr id="276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7652"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宋体" pitchFamily="2" charset="-122"/>
            </a:endParaRPr>
          </a:p>
        </p:txBody>
      </p:sp>
      <p:sp>
        <p:nvSpPr>
          <p:cNvPr id="220163" name="Rectangle 3"/>
          <p:cNvSpPr>
            <a:spLocks noGrp="1" noChangeArrowheads="1"/>
          </p:cNvSpPr>
          <p:nvPr>
            <p:ph type="body" idx="1"/>
          </p:nvPr>
        </p:nvSpPr>
        <p:spPr>
          <a:xfrm>
            <a:off x="403225" y="874713"/>
            <a:ext cx="8131175" cy="5526087"/>
          </a:xfrm>
        </p:spPr>
        <p:txBody>
          <a:bodyPr/>
          <a:lstStyle/>
          <a:p>
            <a:pPr algn="just" eaLnBrk="1" hangingPunct="1">
              <a:buFontTx/>
              <a:buNone/>
            </a:pPr>
            <a:r>
              <a:rPr lang="en-US" altLang="zh-CN" b="1" smtClean="0">
                <a:latin typeface="Times New Roman" pitchFamily="18" charset="0"/>
              </a:rPr>
              <a:t>2.</a:t>
            </a:r>
            <a:r>
              <a:rPr lang="zh-CN" altLang="en-US" b="1" smtClean="0">
                <a:latin typeface="Times New Roman" pitchFamily="18" charset="0"/>
              </a:rPr>
              <a:t>独立编址方式的端口访问     </a:t>
            </a:r>
          </a:p>
          <a:p>
            <a:pPr algn="just" eaLnBrk="1" hangingPunct="1">
              <a:buFontTx/>
              <a:buNone/>
            </a:pPr>
            <a:r>
              <a:rPr lang="zh-CN" altLang="en-US" b="1" smtClean="0">
                <a:latin typeface="Times New Roman" pitchFamily="18" charset="0"/>
                <a:cs typeface="Times New Roman" pitchFamily="18" charset="0"/>
              </a:rPr>
              <a:t>            </a:t>
            </a:r>
            <a:r>
              <a:rPr lang="en-US" altLang="zh-CN" b="1" smtClean="0">
                <a:latin typeface="Times New Roman" pitchFamily="18" charset="0"/>
                <a:cs typeface="Times New Roman" pitchFamily="18" charset="0"/>
              </a:rPr>
              <a:t>Intel 80x86</a:t>
            </a:r>
            <a:r>
              <a:rPr lang="zh-CN" altLang="en-US" b="1" smtClean="0">
                <a:latin typeface="Times New Roman" pitchFamily="18" charset="0"/>
                <a:cs typeface="Times New Roman" pitchFamily="18" charset="0"/>
              </a:rPr>
              <a:t>最多可直接寻址</a:t>
            </a:r>
            <a:r>
              <a:rPr lang="en-US" altLang="zh-CN" b="1" smtClean="0">
                <a:latin typeface="Times New Roman" pitchFamily="18" charset="0"/>
                <a:cs typeface="Times New Roman" pitchFamily="18" charset="0"/>
              </a:rPr>
              <a:t>256</a:t>
            </a:r>
            <a:r>
              <a:rPr lang="zh-CN" altLang="en-US" b="1" smtClean="0">
                <a:latin typeface="Times New Roman" pitchFamily="18" charset="0"/>
                <a:cs typeface="Times New Roman" pitchFamily="18" charset="0"/>
              </a:rPr>
              <a:t>个</a:t>
            </a:r>
            <a:r>
              <a:rPr lang="zh-CN" altLang="en-US" b="1" smtClean="0">
                <a:solidFill>
                  <a:srgbClr val="FF3300"/>
                </a:solidFill>
                <a:latin typeface="Times New Roman" pitchFamily="18" charset="0"/>
                <a:cs typeface="Times New Roman" pitchFamily="18" charset="0"/>
              </a:rPr>
              <a:t>字节端口</a:t>
            </a:r>
            <a:r>
              <a:rPr lang="zh-CN" altLang="en-US" b="1" smtClean="0">
                <a:latin typeface="Times New Roman" pitchFamily="18" charset="0"/>
                <a:cs typeface="Times New Roman" pitchFamily="18" charset="0"/>
              </a:rPr>
              <a:t>，可间接寻址</a:t>
            </a:r>
            <a:r>
              <a:rPr lang="en-US" altLang="zh-CN" b="1" smtClean="0">
                <a:latin typeface="Times New Roman" pitchFamily="18" charset="0"/>
                <a:cs typeface="Times New Roman" pitchFamily="18" charset="0"/>
              </a:rPr>
              <a:t>65536 </a:t>
            </a:r>
            <a:r>
              <a:rPr lang="zh-CN" altLang="en-US" b="1" smtClean="0">
                <a:latin typeface="Times New Roman" pitchFamily="18" charset="0"/>
                <a:cs typeface="Times New Roman" pitchFamily="18" charset="0"/>
              </a:rPr>
              <a:t>个</a:t>
            </a:r>
            <a:r>
              <a:rPr lang="zh-CN" altLang="en-US" b="1" smtClean="0">
                <a:solidFill>
                  <a:srgbClr val="FF3300"/>
                </a:solidFill>
                <a:latin typeface="Times New Roman" pitchFamily="18" charset="0"/>
              </a:rPr>
              <a:t>字节端口</a:t>
            </a:r>
            <a:r>
              <a:rPr lang="zh-CN" altLang="en-US" b="1" smtClean="0">
                <a:latin typeface="Times New Roman" pitchFamily="18" charset="0"/>
              </a:rPr>
              <a:t>。</a:t>
            </a:r>
          </a:p>
          <a:p>
            <a:pPr algn="just" eaLnBrk="1" hangingPunct="1">
              <a:buFontTx/>
              <a:buNone/>
            </a:pPr>
            <a:r>
              <a:rPr lang="zh-CN" altLang="en-US" b="1" smtClean="0">
                <a:latin typeface="Times New Roman" pitchFamily="18" charset="0"/>
              </a:rPr>
              <a:t>            任意两个连续的</a:t>
            </a:r>
            <a:r>
              <a:rPr lang="en-US" altLang="zh-CN" b="1" smtClean="0">
                <a:latin typeface="Times New Roman" pitchFamily="18" charset="0"/>
              </a:rPr>
              <a:t>8</a:t>
            </a:r>
            <a:r>
              <a:rPr lang="zh-CN" altLang="en-US" b="1" smtClean="0">
                <a:latin typeface="Times New Roman" pitchFamily="18" charset="0"/>
              </a:rPr>
              <a:t>位端口可作为</a:t>
            </a:r>
            <a:r>
              <a:rPr lang="en-US" altLang="zh-CN" b="1" smtClean="0">
                <a:latin typeface="Times New Roman" pitchFamily="18" charset="0"/>
              </a:rPr>
              <a:t>16</a:t>
            </a:r>
            <a:r>
              <a:rPr lang="zh-CN" altLang="en-US" b="1" smtClean="0">
                <a:latin typeface="Times New Roman" pitchFamily="18" charset="0"/>
              </a:rPr>
              <a:t>位端口处理；四个连续的</a:t>
            </a:r>
            <a:r>
              <a:rPr lang="en-US" altLang="zh-CN" b="1" smtClean="0">
                <a:latin typeface="Times New Roman" pitchFamily="18" charset="0"/>
              </a:rPr>
              <a:t>8</a:t>
            </a:r>
            <a:r>
              <a:rPr lang="zh-CN" altLang="en-US" b="1" smtClean="0">
                <a:latin typeface="Times New Roman" pitchFamily="18" charset="0"/>
              </a:rPr>
              <a:t>位端口可作为</a:t>
            </a:r>
            <a:r>
              <a:rPr lang="en-US" altLang="zh-CN" b="1" smtClean="0">
                <a:latin typeface="Times New Roman" pitchFamily="18" charset="0"/>
              </a:rPr>
              <a:t>32</a:t>
            </a:r>
            <a:r>
              <a:rPr lang="zh-CN" altLang="en-US" b="1" smtClean="0">
                <a:latin typeface="Times New Roman" pitchFamily="18" charset="0"/>
              </a:rPr>
              <a:t>位端口处理。因此，</a:t>
            </a:r>
            <a:r>
              <a:rPr lang="en-US" altLang="zh-CN" b="1" smtClean="0">
                <a:latin typeface="Times New Roman" pitchFamily="18" charset="0"/>
              </a:rPr>
              <a:t>I/O</a:t>
            </a:r>
            <a:r>
              <a:rPr lang="zh-CN" altLang="en-US" b="1" smtClean="0">
                <a:latin typeface="Times New Roman" pitchFamily="18" charset="0"/>
              </a:rPr>
              <a:t>地址空间最多能提供</a:t>
            </a:r>
            <a:r>
              <a:rPr lang="en-US" altLang="zh-CN" b="1" smtClean="0">
                <a:latin typeface="Times New Roman" pitchFamily="18" charset="0"/>
              </a:rPr>
              <a:t>64K</a:t>
            </a:r>
            <a:r>
              <a:rPr lang="zh-CN" altLang="en-US" b="1" smtClean="0">
                <a:latin typeface="Times New Roman" pitchFamily="18" charset="0"/>
              </a:rPr>
              <a:t>个</a:t>
            </a:r>
            <a:r>
              <a:rPr lang="en-US" altLang="zh-CN" b="1" smtClean="0">
                <a:latin typeface="Times New Roman" pitchFamily="18" charset="0"/>
              </a:rPr>
              <a:t>8</a:t>
            </a:r>
            <a:r>
              <a:rPr lang="zh-CN" altLang="en-US" b="1" smtClean="0">
                <a:latin typeface="Times New Roman" pitchFamily="18" charset="0"/>
              </a:rPr>
              <a:t>位端口、</a:t>
            </a:r>
            <a:r>
              <a:rPr lang="en-US" altLang="zh-CN" b="1" smtClean="0">
                <a:latin typeface="Times New Roman" pitchFamily="18" charset="0"/>
              </a:rPr>
              <a:t>32K</a:t>
            </a:r>
            <a:r>
              <a:rPr lang="zh-CN" altLang="en-US" b="1" smtClean="0">
                <a:latin typeface="Times New Roman" pitchFamily="18" charset="0"/>
              </a:rPr>
              <a:t>个</a:t>
            </a:r>
            <a:r>
              <a:rPr lang="en-US" altLang="zh-CN" b="1" smtClean="0">
                <a:latin typeface="Times New Roman" pitchFamily="18" charset="0"/>
              </a:rPr>
              <a:t>16</a:t>
            </a:r>
            <a:r>
              <a:rPr lang="zh-CN" altLang="en-US" b="1" smtClean="0">
                <a:latin typeface="Times New Roman" pitchFamily="18" charset="0"/>
              </a:rPr>
              <a:t>位端口、</a:t>
            </a:r>
            <a:r>
              <a:rPr lang="en-US" altLang="zh-CN" b="1" smtClean="0">
                <a:latin typeface="Times New Roman" pitchFamily="18" charset="0"/>
              </a:rPr>
              <a:t>16K</a:t>
            </a:r>
            <a:r>
              <a:rPr lang="zh-CN" altLang="en-US" b="1" smtClean="0">
                <a:latin typeface="Times New Roman" pitchFamily="18" charset="0"/>
              </a:rPr>
              <a:t>个</a:t>
            </a:r>
            <a:r>
              <a:rPr lang="en-US" altLang="zh-CN" b="1" smtClean="0">
                <a:latin typeface="Times New Roman" pitchFamily="18" charset="0"/>
              </a:rPr>
              <a:t>32</a:t>
            </a:r>
            <a:r>
              <a:rPr lang="zh-CN" altLang="en-US" b="1" smtClean="0">
                <a:latin typeface="Times New Roman" pitchFamily="18" charset="0"/>
              </a:rPr>
              <a:t>位端口或总容量不超过</a:t>
            </a:r>
            <a:r>
              <a:rPr lang="en-US" altLang="zh-CN" b="1" smtClean="0">
                <a:latin typeface="Times New Roman" pitchFamily="18" charset="0"/>
              </a:rPr>
              <a:t>64KB</a:t>
            </a:r>
            <a:r>
              <a:rPr lang="zh-CN" altLang="en-US" b="1" smtClean="0">
                <a:latin typeface="Times New Roman" pitchFamily="18" charset="0"/>
              </a:rPr>
              <a:t>的不同端口的组合。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515B88D-692B-48DC-92BC-2F62753FFB81}" type="datetime3">
              <a:rPr kumimoji="0" lang="zh-CN" altLang="en-US" sz="1400" smtClean="0"/>
              <a:pPr eaLnBrk="1" hangingPunct="1"/>
              <a:t>2016年12月12日星期一</a:t>
            </a:fld>
            <a:endParaRPr kumimoji="0" lang="en-US" altLang="zh-CN" sz="1400" smtClean="0"/>
          </a:p>
        </p:txBody>
      </p:sp>
      <p:sp>
        <p:nvSpPr>
          <p:cNvPr id="102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244" name="Rectangle 2"/>
          <p:cNvSpPr>
            <a:spLocks noGrp="1" noChangeArrowheads="1"/>
          </p:cNvSpPr>
          <p:nvPr>
            <p:ph type="title"/>
          </p:nvPr>
        </p:nvSpPr>
        <p:spPr/>
        <p:txBody>
          <a:bodyPr/>
          <a:lstStyle/>
          <a:p>
            <a:pPr eaLnBrk="1" hangingPunct="1">
              <a:lnSpc>
                <a:spcPct val="90000"/>
              </a:lnSpc>
            </a:pPr>
            <a:r>
              <a:rPr lang="zh-CN" altLang="en-US" sz="2400" smtClean="0">
                <a:solidFill>
                  <a:schemeClr val="tx1"/>
                </a:solidFill>
                <a:latin typeface="宋体" pitchFamily="2" charset="-122"/>
              </a:rPr>
              <a:t>第</a:t>
            </a:r>
            <a:r>
              <a:rPr lang="en-US" altLang="zh-CN" sz="2400" smtClean="0">
                <a:solidFill>
                  <a:schemeClr val="tx1"/>
                </a:solidFill>
                <a:latin typeface="Times New Roman" pitchFamily="18" charset="0"/>
              </a:rPr>
              <a:t>9</a:t>
            </a:r>
            <a:r>
              <a:rPr lang="zh-CN" altLang="en-US" sz="2400" smtClean="0">
                <a:solidFill>
                  <a:schemeClr val="tx1"/>
                </a:solidFill>
                <a:latin typeface="宋体" pitchFamily="2" charset="-122"/>
              </a:rPr>
              <a:t>章</a:t>
            </a:r>
          </a:p>
        </p:txBody>
      </p:sp>
      <p:sp>
        <p:nvSpPr>
          <p:cNvPr id="206851" name="Rectangle 3"/>
          <p:cNvSpPr>
            <a:spLocks noGrp="1" noChangeArrowheads="1"/>
          </p:cNvSpPr>
          <p:nvPr>
            <p:ph type="body" idx="1"/>
          </p:nvPr>
        </p:nvSpPr>
        <p:spPr>
          <a:xfrm>
            <a:off x="327025" y="1027113"/>
            <a:ext cx="8248650" cy="5010150"/>
          </a:xfrm>
        </p:spPr>
        <p:txBody>
          <a:bodyPr/>
          <a:lstStyle/>
          <a:p>
            <a:pPr eaLnBrk="1" hangingPunct="1">
              <a:lnSpc>
                <a:spcPct val="90000"/>
              </a:lnSpc>
              <a:buFontTx/>
              <a:buNone/>
            </a:pPr>
            <a:r>
              <a:rPr lang="en-US" altLang="zh-CN" sz="3600" b="1" smtClean="0">
                <a:latin typeface="Times New Roman" pitchFamily="18" charset="0"/>
              </a:rPr>
              <a:t>         </a:t>
            </a:r>
            <a:r>
              <a:rPr lang="zh-CN" altLang="en-US" sz="3600" b="1" smtClean="0">
                <a:latin typeface="Times New Roman" pitchFamily="18" charset="0"/>
              </a:rPr>
              <a:t>计算机的输入输出系统是整个计算机系统中最具有多样性和复杂性的部分，本章首先介绍主机与外设之间的连接问题，接着重点介绍</a:t>
            </a:r>
            <a:r>
              <a:rPr lang="zh-CN" altLang="en-US" sz="3600" b="1" smtClean="0">
                <a:solidFill>
                  <a:srgbClr val="FF0000"/>
                </a:solidFill>
                <a:latin typeface="Times New Roman" pitchFamily="18" charset="0"/>
              </a:rPr>
              <a:t>程序查询方式、程序中断方式、</a:t>
            </a:r>
            <a:r>
              <a:rPr lang="en-US" altLang="zh-CN" sz="3600" b="1" smtClean="0">
                <a:solidFill>
                  <a:srgbClr val="FF0000"/>
                </a:solidFill>
                <a:latin typeface="Times New Roman" pitchFamily="18" charset="0"/>
              </a:rPr>
              <a:t>DMA</a:t>
            </a:r>
            <a:r>
              <a:rPr lang="zh-CN" altLang="en-US" sz="3600" b="1" smtClean="0">
                <a:solidFill>
                  <a:srgbClr val="FF0000"/>
                </a:solidFill>
                <a:latin typeface="Times New Roman" pitchFamily="18" charset="0"/>
              </a:rPr>
              <a:t>方式</a:t>
            </a:r>
            <a:r>
              <a:rPr lang="zh-CN" altLang="en-US" sz="3600" b="1" smtClean="0">
                <a:latin typeface="Times New Roman" pitchFamily="18" charset="0"/>
              </a:rPr>
              <a:t>和</a:t>
            </a:r>
            <a:r>
              <a:rPr lang="zh-CN" altLang="en-US" sz="3600" b="1" smtClean="0">
                <a:solidFill>
                  <a:srgbClr val="FF0000"/>
                </a:solidFill>
                <a:latin typeface="Times New Roman" pitchFamily="18" charset="0"/>
              </a:rPr>
              <a:t>通道方式。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A9D170E-DB40-45EC-BD56-FB3E30EFFC50}" type="datetime3">
              <a:rPr kumimoji="0" lang="zh-CN" altLang="en-US" sz="1400" smtClean="0"/>
              <a:pPr eaLnBrk="1" hangingPunct="1"/>
              <a:t>2016年12月12日星期一</a:t>
            </a:fld>
            <a:endParaRPr kumimoji="0" lang="en-US" altLang="zh-CN" sz="1400" smtClean="0"/>
          </a:p>
        </p:txBody>
      </p:sp>
      <p:sp>
        <p:nvSpPr>
          <p:cNvPr id="286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8676" name="Rectangle 1026"/>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p>
        </p:txBody>
      </p:sp>
      <p:sp>
        <p:nvSpPr>
          <p:cNvPr id="324611" name="Rectangle 1027"/>
          <p:cNvSpPr>
            <a:spLocks noGrp="1" noChangeArrowheads="1"/>
          </p:cNvSpPr>
          <p:nvPr>
            <p:ph type="body" idx="1"/>
          </p:nvPr>
        </p:nvSpPr>
        <p:spPr>
          <a:xfrm>
            <a:off x="304800" y="876300"/>
            <a:ext cx="8191500" cy="5905500"/>
          </a:xfrm>
        </p:spPr>
        <p:txBody>
          <a:bodyPr/>
          <a:lstStyle/>
          <a:p>
            <a:pPr algn="just" eaLnBrk="1" hangingPunct="1">
              <a:buFontTx/>
              <a:buNone/>
            </a:pPr>
            <a:r>
              <a:rPr lang="en-US" altLang="zh-CN" b="1" smtClean="0">
                <a:latin typeface="Times New Roman" pitchFamily="18" charset="0"/>
              </a:rPr>
              <a:t>            80x86</a:t>
            </a:r>
            <a:r>
              <a:rPr lang="zh-CN" altLang="en-US" b="1" smtClean="0">
                <a:latin typeface="Times New Roman" pitchFamily="18" charset="0"/>
              </a:rPr>
              <a:t>的专用</a:t>
            </a:r>
            <a:r>
              <a:rPr lang="en-US" altLang="zh-CN" b="1" smtClean="0">
                <a:latin typeface="Times New Roman" pitchFamily="18" charset="0"/>
              </a:rPr>
              <a:t>I/O</a:t>
            </a:r>
            <a:r>
              <a:rPr lang="zh-CN" altLang="en-US" b="1" smtClean="0">
                <a:latin typeface="Times New Roman" pitchFamily="18" charset="0"/>
              </a:rPr>
              <a:t>指令</a:t>
            </a:r>
            <a:r>
              <a:rPr lang="en-US" altLang="zh-CN" b="1" smtClean="0">
                <a:latin typeface="Times New Roman" pitchFamily="18" charset="0"/>
              </a:rPr>
              <a:t>IN</a:t>
            </a:r>
            <a:r>
              <a:rPr lang="zh-CN" altLang="en-US" b="1" smtClean="0">
                <a:latin typeface="Times New Roman" pitchFamily="18" charset="0"/>
              </a:rPr>
              <a:t>和</a:t>
            </a:r>
            <a:r>
              <a:rPr lang="en-US" altLang="zh-CN" b="1" smtClean="0">
                <a:latin typeface="Times New Roman" pitchFamily="18" charset="0"/>
              </a:rPr>
              <a:t>OUT</a:t>
            </a:r>
            <a:r>
              <a:rPr lang="zh-CN" altLang="en-US" b="1" smtClean="0">
                <a:latin typeface="Times New Roman" pitchFamily="18" charset="0"/>
              </a:rPr>
              <a:t>有直接寻址和间接寻址两种类型。直接寻址</a:t>
            </a:r>
            <a:r>
              <a:rPr lang="en-US" altLang="zh-CN" b="1" smtClean="0">
                <a:latin typeface="Times New Roman" pitchFamily="18" charset="0"/>
              </a:rPr>
              <a:t>I/O</a:t>
            </a:r>
            <a:r>
              <a:rPr lang="zh-CN" altLang="en-US" b="1" smtClean="0">
                <a:latin typeface="Times New Roman" pitchFamily="18" charset="0"/>
              </a:rPr>
              <a:t>端口的寻址范围为</a:t>
            </a:r>
            <a:r>
              <a:rPr lang="en-US" altLang="zh-CN" b="1" smtClean="0">
                <a:latin typeface="Times New Roman" pitchFamily="18" charset="0"/>
              </a:rPr>
              <a:t>00</a:t>
            </a:r>
            <a:r>
              <a:rPr lang="zh-CN" altLang="en-US" b="1" smtClean="0">
                <a:latin typeface="Times New Roman" pitchFamily="18" charset="0"/>
              </a:rPr>
              <a:t>～</a:t>
            </a:r>
            <a:r>
              <a:rPr lang="en-US" altLang="zh-CN" b="1" smtClean="0">
                <a:latin typeface="Times New Roman" pitchFamily="18" charset="0"/>
              </a:rPr>
              <a:t>FFH</a:t>
            </a:r>
            <a:r>
              <a:rPr lang="zh-CN" altLang="en-US" b="1" smtClean="0">
                <a:latin typeface="Times New Roman" pitchFamily="18" charset="0"/>
              </a:rPr>
              <a:t>，至多为</a:t>
            </a:r>
            <a:r>
              <a:rPr lang="en-US" altLang="zh-CN" b="1" smtClean="0">
                <a:latin typeface="Times New Roman" pitchFamily="18" charset="0"/>
              </a:rPr>
              <a:t>256</a:t>
            </a:r>
            <a:r>
              <a:rPr lang="zh-CN" altLang="en-US" b="1" smtClean="0">
                <a:latin typeface="Times New Roman" pitchFamily="18" charset="0"/>
              </a:rPr>
              <a:t>个端口地址。这时程序可以指定：</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到</a:t>
            </a:r>
            <a:r>
              <a:rPr lang="en-US" altLang="zh-CN" b="1" smtClean="0">
                <a:latin typeface="Times New Roman" pitchFamily="18" charset="0"/>
              </a:rPr>
              <a:t>255</a:t>
            </a:r>
            <a:r>
              <a:rPr lang="zh-CN" altLang="en-US" b="1" smtClean="0">
                <a:latin typeface="Times New Roman" pitchFamily="18" charset="0"/>
              </a:rPr>
              <a:t>的</a:t>
            </a:r>
            <a:r>
              <a:rPr lang="en-US" altLang="zh-CN" b="1" smtClean="0">
                <a:latin typeface="Times New Roman" pitchFamily="18" charset="0"/>
              </a:rPr>
              <a:t>256</a:t>
            </a:r>
            <a:r>
              <a:rPr lang="zh-CN" altLang="en-US" b="1" smtClean="0">
                <a:latin typeface="Times New Roman" pitchFamily="18" charset="0"/>
              </a:rPr>
              <a:t>个</a:t>
            </a:r>
            <a:r>
              <a:rPr lang="en-US" altLang="zh-CN" b="1" smtClean="0">
                <a:latin typeface="Times New Roman" pitchFamily="18" charset="0"/>
              </a:rPr>
              <a:t>8</a:t>
            </a:r>
            <a:r>
              <a:rPr lang="zh-CN" altLang="en-US" b="1" smtClean="0">
                <a:latin typeface="Times New Roman" pitchFamily="18" charset="0"/>
              </a:rPr>
              <a:t>位端口；</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4 </a:t>
            </a:r>
            <a:r>
              <a:rPr lang="en-US" altLang="zh-CN" b="1" smtClean="0">
                <a:latin typeface="Courier New" pitchFamily="49" charset="0"/>
              </a:rPr>
              <a:t>…</a:t>
            </a:r>
            <a:r>
              <a:rPr lang="en-US" altLang="zh-CN" b="1" smtClean="0">
                <a:latin typeface="Times New Roman" pitchFamily="18" charset="0"/>
              </a:rPr>
              <a:t> 252</a:t>
            </a:r>
            <a:r>
              <a:rPr lang="zh-CN" altLang="en-US" b="1" smtClean="0">
                <a:latin typeface="Times New Roman" pitchFamily="18" charset="0"/>
              </a:rPr>
              <a:t>、</a:t>
            </a:r>
            <a:r>
              <a:rPr lang="en-US" altLang="zh-CN" b="1" smtClean="0">
                <a:latin typeface="Times New Roman" pitchFamily="18" charset="0"/>
              </a:rPr>
              <a:t>254</a:t>
            </a:r>
            <a:r>
              <a:rPr lang="zh-CN" altLang="en-US" b="1" smtClean="0">
                <a:latin typeface="Times New Roman" pitchFamily="18" charset="0"/>
              </a:rPr>
              <a:t>的</a:t>
            </a:r>
            <a:r>
              <a:rPr lang="en-US" altLang="zh-CN" b="1" smtClean="0">
                <a:latin typeface="Times New Roman" pitchFamily="18" charset="0"/>
              </a:rPr>
              <a:t>128</a:t>
            </a:r>
            <a:r>
              <a:rPr lang="zh-CN" altLang="en-US" b="1" smtClean="0">
                <a:latin typeface="Times New Roman" pitchFamily="18" charset="0"/>
              </a:rPr>
              <a:t>个</a:t>
            </a:r>
            <a:r>
              <a:rPr lang="en-US" altLang="zh-CN" b="1" smtClean="0">
                <a:latin typeface="Times New Roman" pitchFamily="18" charset="0"/>
              </a:rPr>
              <a:t>16</a:t>
            </a:r>
            <a:r>
              <a:rPr lang="zh-CN" altLang="en-US" b="1" smtClean="0">
                <a:latin typeface="Times New Roman" pitchFamily="18" charset="0"/>
              </a:rPr>
              <a:t>位端口；</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4</a:t>
            </a:r>
            <a:r>
              <a:rPr lang="zh-CN" altLang="en-US" b="1" smtClean="0">
                <a:latin typeface="Times New Roman" pitchFamily="18" charset="0"/>
              </a:rPr>
              <a:t>、</a:t>
            </a:r>
            <a:r>
              <a:rPr lang="en-US" altLang="zh-CN" b="1" smtClean="0">
                <a:latin typeface="Times New Roman" pitchFamily="18" charset="0"/>
              </a:rPr>
              <a:t>8 </a:t>
            </a:r>
            <a:r>
              <a:rPr lang="en-US" altLang="zh-CN" b="1" smtClean="0">
                <a:latin typeface="Courier New" pitchFamily="49" charset="0"/>
              </a:rPr>
              <a:t>…</a:t>
            </a:r>
            <a:r>
              <a:rPr lang="en-US" altLang="zh-CN" b="1" smtClean="0">
                <a:latin typeface="Times New Roman" pitchFamily="18" charset="0"/>
              </a:rPr>
              <a:t> 248</a:t>
            </a:r>
            <a:r>
              <a:rPr lang="zh-CN" altLang="en-US" b="1" smtClean="0">
                <a:latin typeface="Times New Roman" pitchFamily="18" charset="0"/>
              </a:rPr>
              <a:t>、</a:t>
            </a:r>
            <a:r>
              <a:rPr lang="en-US" altLang="zh-CN" b="1" smtClean="0">
                <a:latin typeface="Times New Roman" pitchFamily="18" charset="0"/>
              </a:rPr>
              <a:t>252</a:t>
            </a:r>
            <a:r>
              <a:rPr lang="zh-CN" altLang="en-US" b="1" smtClean="0">
                <a:latin typeface="Times New Roman" pitchFamily="18" charset="0"/>
              </a:rPr>
              <a:t>的</a:t>
            </a:r>
            <a:r>
              <a:rPr lang="en-US" altLang="zh-CN" b="1" smtClean="0">
                <a:latin typeface="Times New Roman" pitchFamily="18" charset="0"/>
              </a:rPr>
              <a:t>64</a:t>
            </a:r>
            <a:r>
              <a:rPr lang="zh-CN" altLang="en-US" b="1" smtClean="0">
                <a:latin typeface="Times New Roman" pitchFamily="18" charset="0"/>
              </a:rPr>
              <a:t>个</a:t>
            </a:r>
            <a:r>
              <a:rPr lang="en-US" altLang="zh-CN" b="1" smtClean="0">
                <a:latin typeface="Times New Roman" pitchFamily="18" charset="0"/>
              </a:rPr>
              <a:t>32</a:t>
            </a:r>
            <a:r>
              <a:rPr lang="zh-CN" altLang="en-US" b="1" smtClean="0">
                <a:latin typeface="Times New Roman" pitchFamily="18" charset="0"/>
              </a:rPr>
              <a:t>位端口。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4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4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4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2F09B9B-BCBC-40D0-B6B2-003025827738}" type="datetime3">
              <a:rPr kumimoji="0" lang="zh-CN" altLang="en-US" sz="1400" smtClean="0"/>
              <a:pPr eaLnBrk="1" hangingPunct="1"/>
              <a:t>2016年12月12日星期一</a:t>
            </a:fld>
            <a:endParaRPr kumimoji="0" lang="en-US" altLang="zh-CN" sz="1400" smtClean="0"/>
          </a:p>
        </p:txBody>
      </p:sp>
      <p:sp>
        <p:nvSpPr>
          <p:cNvPr id="296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9700"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p>
        </p:txBody>
      </p:sp>
      <p:sp>
        <p:nvSpPr>
          <p:cNvPr id="221187" name="Rectangle 3"/>
          <p:cNvSpPr>
            <a:spLocks noGrp="1" noChangeArrowheads="1"/>
          </p:cNvSpPr>
          <p:nvPr>
            <p:ph type="body" idx="1"/>
          </p:nvPr>
        </p:nvSpPr>
        <p:spPr>
          <a:xfrm>
            <a:off x="304800" y="914400"/>
            <a:ext cx="8191500" cy="5791200"/>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间接寻址由</a:t>
            </a:r>
            <a:r>
              <a:rPr lang="en-US" altLang="zh-CN" b="1" smtClean="0">
                <a:latin typeface="Times New Roman" pitchFamily="18" charset="0"/>
              </a:rPr>
              <a:t>DX</a:t>
            </a:r>
            <a:r>
              <a:rPr lang="zh-CN" altLang="en-US" b="1" smtClean="0">
                <a:latin typeface="Times New Roman" pitchFamily="18" charset="0"/>
              </a:rPr>
              <a:t>寄存器间接给出</a:t>
            </a:r>
            <a:r>
              <a:rPr lang="en-US" altLang="zh-CN" b="1" smtClean="0">
                <a:latin typeface="Times New Roman" pitchFamily="18" charset="0"/>
              </a:rPr>
              <a:t>I/O</a:t>
            </a:r>
            <a:r>
              <a:rPr lang="zh-CN" altLang="en-US" b="1" smtClean="0">
                <a:latin typeface="Times New Roman" pitchFamily="18" charset="0"/>
              </a:rPr>
              <a:t>端口地址。</a:t>
            </a:r>
            <a:r>
              <a:rPr lang="en-US" altLang="zh-CN" b="1" smtClean="0">
                <a:latin typeface="Times New Roman" pitchFamily="18" charset="0"/>
              </a:rPr>
              <a:t>DX</a:t>
            </a:r>
            <a:r>
              <a:rPr lang="zh-CN" altLang="en-US" b="1" smtClean="0">
                <a:latin typeface="Times New Roman" pitchFamily="18" charset="0"/>
              </a:rPr>
              <a:t>寄存器长</a:t>
            </a:r>
            <a:r>
              <a:rPr lang="en-US" altLang="zh-CN" b="1" smtClean="0">
                <a:latin typeface="Times New Roman" pitchFamily="18" charset="0"/>
              </a:rPr>
              <a:t>16</a:t>
            </a:r>
            <a:r>
              <a:rPr lang="zh-CN" altLang="en-US" b="1" smtClean="0">
                <a:latin typeface="Times New Roman" pitchFamily="18" charset="0"/>
              </a:rPr>
              <a:t>位，</a:t>
            </a:r>
            <a:r>
              <a:rPr lang="zh-CN" altLang="en-US" b="1" smtClean="0">
                <a:latin typeface="宋体" pitchFamily="2" charset="-122"/>
              </a:rPr>
              <a:t>寻址范围为</a:t>
            </a:r>
            <a:r>
              <a:rPr lang="en-US" altLang="zh-CN" b="1" smtClean="0">
                <a:latin typeface="Times New Roman" pitchFamily="18" charset="0"/>
              </a:rPr>
              <a:t>0000</a:t>
            </a:r>
            <a:r>
              <a:rPr lang="zh-CN" altLang="en-US" b="1" smtClean="0">
                <a:latin typeface="宋体" pitchFamily="2" charset="-122"/>
              </a:rPr>
              <a:t>～</a:t>
            </a:r>
            <a:r>
              <a:rPr lang="en-US" altLang="zh-CN" b="1" smtClean="0">
                <a:latin typeface="Times New Roman" pitchFamily="18" charset="0"/>
              </a:rPr>
              <a:t>FFFFH</a:t>
            </a:r>
            <a:r>
              <a:rPr lang="zh-CN" altLang="en-US" b="1" smtClean="0">
                <a:latin typeface="宋体" pitchFamily="2" charset="-122"/>
              </a:rPr>
              <a:t>，最多可</a:t>
            </a:r>
            <a:r>
              <a:rPr lang="zh-CN" altLang="en-US" b="1" smtClean="0">
                <a:latin typeface="Times New Roman" pitchFamily="18" charset="0"/>
              </a:rPr>
              <a:t>寻址</a:t>
            </a:r>
            <a:r>
              <a:rPr lang="en-US" altLang="zh-CN" b="1" smtClean="0">
                <a:latin typeface="Times New Roman" pitchFamily="18" charset="0"/>
              </a:rPr>
              <a:t>2</a:t>
            </a:r>
            <a:r>
              <a:rPr lang="en-US" altLang="zh-CN" b="1" baseline="30000" smtClean="0">
                <a:latin typeface="Times New Roman" pitchFamily="18" charset="0"/>
              </a:rPr>
              <a:t>16</a:t>
            </a:r>
            <a:r>
              <a:rPr lang="en-US" altLang="zh-CN" b="1" smtClean="0">
                <a:latin typeface="Times New Roman" pitchFamily="18" charset="0"/>
              </a:rPr>
              <a:t>=64K</a:t>
            </a:r>
            <a:r>
              <a:rPr lang="zh-CN" altLang="en-US" b="1" smtClean="0">
                <a:latin typeface="Times New Roman" pitchFamily="18" charset="0"/>
              </a:rPr>
              <a:t>个端口地址，这时程序可指定：</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到</a:t>
            </a:r>
            <a:r>
              <a:rPr lang="en-US" altLang="zh-CN" b="1" smtClean="0">
                <a:latin typeface="Times New Roman" pitchFamily="18" charset="0"/>
              </a:rPr>
              <a:t>65535</a:t>
            </a:r>
            <a:r>
              <a:rPr lang="zh-CN" altLang="en-US" b="1" smtClean="0">
                <a:latin typeface="Times New Roman" pitchFamily="18" charset="0"/>
              </a:rPr>
              <a:t>的</a:t>
            </a:r>
            <a:r>
              <a:rPr lang="en-US" altLang="zh-CN" b="1" smtClean="0">
                <a:latin typeface="Times New Roman" pitchFamily="18" charset="0"/>
              </a:rPr>
              <a:t>65536</a:t>
            </a:r>
            <a:r>
              <a:rPr lang="zh-CN" altLang="en-US" b="1" smtClean="0">
                <a:latin typeface="Times New Roman" pitchFamily="18" charset="0"/>
              </a:rPr>
              <a:t>个</a:t>
            </a:r>
            <a:r>
              <a:rPr lang="en-US" altLang="zh-CN" b="1" smtClean="0">
                <a:latin typeface="Times New Roman" pitchFamily="18" charset="0"/>
              </a:rPr>
              <a:t>8</a:t>
            </a:r>
            <a:r>
              <a:rPr lang="zh-CN" altLang="en-US" b="1" smtClean="0">
                <a:latin typeface="Times New Roman" pitchFamily="18" charset="0"/>
              </a:rPr>
              <a:t>位端口；</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2</a:t>
            </a:r>
            <a:r>
              <a:rPr lang="zh-CN" altLang="en-US" b="1" smtClean="0">
                <a:latin typeface="Times New Roman" pitchFamily="18" charset="0"/>
              </a:rPr>
              <a:t>、</a:t>
            </a:r>
            <a:r>
              <a:rPr lang="en-US" altLang="zh-CN" b="1" smtClean="0">
                <a:latin typeface="Times New Roman" pitchFamily="18" charset="0"/>
              </a:rPr>
              <a:t>4 </a:t>
            </a:r>
            <a:r>
              <a:rPr lang="en-US" altLang="zh-CN" b="1" smtClean="0">
                <a:latin typeface="Courier New" pitchFamily="49" charset="0"/>
              </a:rPr>
              <a:t>…</a:t>
            </a:r>
            <a:r>
              <a:rPr lang="en-US" altLang="zh-CN" b="1" smtClean="0">
                <a:latin typeface="Times New Roman" pitchFamily="18" charset="0"/>
              </a:rPr>
              <a:t> 65532</a:t>
            </a:r>
            <a:r>
              <a:rPr lang="zh-CN" altLang="en-US" b="1" smtClean="0">
                <a:latin typeface="Times New Roman" pitchFamily="18" charset="0"/>
              </a:rPr>
              <a:t>、</a:t>
            </a:r>
            <a:r>
              <a:rPr lang="en-US" altLang="zh-CN" b="1" smtClean="0">
                <a:latin typeface="Times New Roman" pitchFamily="18" charset="0"/>
              </a:rPr>
              <a:t>65534</a:t>
            </a:r>
            <a:r>
              <a:rPr lang="zh-CN" altLang="en-US" b="1" smtClean="0">
                <a:latin typeface="Times New Roman" pitchFamily="18" charset="0"/>
              </a:rPr>
              <a:t>的</a:t>
            </a:r>
            <a:r>
              <a:rPr lang="en-US" altLang="zh-CN" b="1" smtClean="0">
                <a:latin typeface="Times New Roman" pitchFamily="18" charset="0"/>
              </a:rPr>
              <a:t>32768</a:t>
            </a:r>
            <a:r>
              <a:rPr lang="zh-CN" altLang="en-US" b="1" smtClean="0">
                <a:latin typeface="Times New Roman" pitchFamily="18" charset="0"/>
              </a:rPr>
              <a:t>个</a:t>
            </a:r>
            <a:r>
              <a:rPr lang="en-US" altLang="zh-CN" b="1" smtClean="0">
                <a:latin typeface="Times New Roman" pitchFamily="18" charset="0"/>
              </a:rPr>
              <a:t>16</a:t>
            </a:r>
            <a:r>
              <a:rPr lang="zh-CN" altLang="en-US" b="1" smtClean="0">
                <a:latin typeface="Times New Roman" pitchFamily="18" charset="0"/>
              </a:rPr>
              <a:t>位端口；</a:t>
            </a:r>
          </a:p>
          <a:p>
            <a:pPr algn="just" eaLnBrk="1" hangingPunct="1">
              <a:buFontTx/>
              <a:buNone/>
            </a:pPr>
            <a:r>
              <a:rPr lang="zh-CN" altLang="en-US" b="1" smtClean="0">
                <a:latin typeface="Times New Roman" pitchFamily="18" charset="0"/>
              </a:rPr>
              <a:t>            编号</a:t>
            </a:r>
            <a:r>
              <a:rPr lang="en-US" altLang="zh-CN" b="1" smtClean="0">
                <a:latin typeface="Times New Roman" pitchFamily="18" charset="0"/>
              </a:rPr>
              <a:t>0</a:t>
            </a:r>
            <a:r>
              <a:rPr lang="zh-CN" altLang="en-US" b="1" smtClean="0">
                <a:latin typeface="Times New Roman" pitchFamily="18" charset="0"/>
              </a:rPr>
              <a:t>、</a:t>
            </a:r>
            <a:r>
              <a:rPr lang="en-US" altLang="zh-CN" b="1" smtClean="0">
                <a:latin typeface="Times New Roman" pitchFamily="18" charset="0"/>
              </a:rPr>
              <a:t>4</a:t>
            </a:r>
            <a:r>
              <a:rPr lang="zh-CN" altLang="en-US" b="1" smtClean="0">
                <a:latin typeface="Times New Roman" pitchFamily="18" charset="0"/>
              </a:rPr>
              <a:t>、</a:t>
            </a:r>
            <a:r>
              <a:rPr lang="en-US" altLang="zh-CN" b="1" smtClean="0">
                <a:latin typeface="Times New Roman" pitchFamily="18" charset="0"/>
              </a:rPr>
              <a:t>8 </a:t>
            </a:r>
            <a:r>
              <a:rPr lang="en-US" altLang="zh-CN" b="1" smtClean="0">
                <a:latin typeface="Courier New" pitchFamily="49" charset="0"/>
              </a:rPr>
              <a:t>…</a:t>
            </a:r>
            <a:r>
              <a:rPr lang="en-US" altLang="zh-CN" b="1" smtClean="0">
                <a:latin typeface="Times New Roman" pitchFamily="18" charset="0"/>
              </a:rPr>
              <a:t> 65528</a:t>
            </a:r>
            <a:r>
              <a:rPr lang="zh-CN" altLang="en-US" b="1" smtClean="0">
                <a:latin typeface="Times New Roman" pitchFamily="18" charset="0"/>
              </a:rPr>
              <a:t>、</a:t>
            </a:r>
            <a:r>
              <a:rPr lang="en-US" altLang="zh-CN" b="1" smtClean="0">
                <a:latin typeface="Times New Roman" pitchFamily="18" charset="0"/>
              </a:rPr>
              <a:t>65532</a:t>
            </a:r>
            <a:r>
              <a:rPr lang="zh-CN" altLang="en-US" b="1" smtClean="0">
                <a:latin typeface="Times New Roman" pitchFamily="18" charset="0"/>
              </a:rPr>
              <a:t>的</a:t>
            </a:r>
            <a:r>
              <a:rPr lang="en-US" altLang="zh-CN" b="1" smtClean="0">
                <a:latin typeface="Times New Roman" pitchFamily="18" charset="0"/>
              </a:rPr>
              <a:t>16384</a:t>
            </a:r>
            <a:r>
              <a:rPr lang="zh-CN" altLang="en-US" b="1" smtClean="0">
                <a:latin typeface="Times New Roman" pitchFamily="18" charset="0"/>
              </a:rPr>
              <a:t>个</a:t>
            </a:r>
            <a:r>
              <a:rPr lang="en-US" altLang="zh-CN" b="1" smtClean="0">
                <a:latin typeface="Times New Roman" pitchFamily="18" charset="0"/>
              </a:rPr>
              <a:t>32</a:t>
            </a:r>
            <a:r>
              <a:rPr lang="zh-CN" altLang="en-US" b="1" smtClean="0">
                <a:latin typeface="Times New Roman" pitchFamily="18" charset="0"/>
              </a:rPr>
              <a:t>位端口。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1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CA8D6A7-E91B-4782-9D14-C06F312E7465}" type="datetime3">
              <a:rPr kumimoji="0" lang="zh-CN" altLang="en-US" sz="1400" smtClean="0"/>
              <a:pPr eaLnBrk="1" hangingPunct="1"/>
              <a:t>2016年12月12日星期一</a:t>
            </a:fld>
            <a:endParaRPr kumimoji="0" lang="en-US" altLang="zh-CN" sz="1400" smtClean="0"/>
          </a:p>
        </p:txBody>
      </p:sp>
      <p:sp>
        <p:nvSpPr>
          <p:cNvPr id="307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0724"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p>
        </p:txBody>
      </p:sp>
      <p:sp>
        <p:nvSpPr>
          <p:cNvPr id="222211" name="Rectangle 3"/>
          <p:cNvSpPr>
            <a:spLocks noGrp="1" noChangeArrowheads="1"/>
          </p:cNvSpPr>
          <p:nvPr>
            <p:ph type="body" idx="1"/>
          </p:nvPr>
        </p:nvSpPr>
        <p:spPr>
          <a:xfrm>
            <a:off x="403225" y="874713"/>
            <a:ext cx="8096250" cy="5449887"/>
          </a:xfrm>
        </p:spPr>
        <p:txBody>
          <a:bodyPr/>
          <a:lstStyle/>
          <a:p>
            <a:pPr algn="just" eaLnBrk="1" hangingPunct="1">
              <a:buFontTx/>
              <a:buNone/>
            </a:pPr>
            <a:r>
              <a:rPr lang="en-US" altLang="zh-CN" b="1" smtClean="0">
                <a:latin typeface="Times New Roman" pitchFamily="18" charset="0"/>
              </a:rPr>
              <a:t>            CPU</a:t>
            </a:r>
            <a:r>
              <a:rPr lang="zh-CN" altLang="en-US" b="1" smtClean="0">
                <a:latin typeface="Times New Roman" pitchFamily="18" charset="0"/>
              </a:rPr>
              <a:t>一次可实现字节（</a:t>
            </a:r>
            <a:r>
              <a:rPr lang="en-US" altLang="zh-CN" b="1" smtClean="0">
                <a:latin typeface="Times New Roman" pitchFamily="18" charset="0"/>
              </a:rPr>
              <a:t>8</a:t>
            </a:r>
            <a:r>
              <a:rPr lang="zh-CN" altLang="en-US" b="1" smtClean="0">
                <a:latin typeface="Times New Roman" pitchFamily="18" charset="0"/>
              </a:rPr>
              <a:t>位）、字（</a:t>
            </a:r>
            <a:r>
              <a:rPr lang="en-US" altLang="zh-CN" b="1" smtClean="0">
                <a:latin typeface="Times New Roman" pitchFamily="18" charset="0"/>
              </a:rPr>
              <a:t>16</a:t>
            </a:r>
            <a:r>
              <a:rPr lang="zh-CN" altLang="en-US" b="1" smtClean="0">
                <a:latin typeface="Times New Roman" pitchFamily="18" charset="0"/>
              </a:rPr>
              <a:t>位）或双字（</a:t>
            </a:r>
            <a:r>
              <a:rPr lang="en-US" altLang="zh-CN" b="1" smtClean="0">
                <a:latin typeface="Times New Roman" pitchFamily="18" charset="0"/>
              </a:rPr>
              <a:t>32</a:t>
            </a:r>
            <a:r>
              <a:rPr lang="zh-CN" altLang="en-US" b="1" smtClean="0">
                <a:latin typeface="Times New Roman" pitchFamily="18" charset="0"/>
              </a:rPr>
              <a:t>位）的数据传送，与存储器中的双字一样。</a:t>
            </a:r>
            <a:r>
              <a:rPr lang="en-US" altLang="zh-CN" b="1" smtClean="0">
                <a:latin typeface="Times New Roman" pitchFamily="18" charset="0"/>
              </a:rPr>
              <a:t>32</a:t>
            </a:r>
            <a:r>
              <a:rPr lang="zh-CN" altLang="en-US" b="1" smtClean="0">
                <a:latin typeface="Times New Roman" pitchFamily="18" charset="0"/>
              </a:rPr>
              <a:t>位端口应对准可被</a:t>
            </a:r>
            <a:r>
              <a:rPr lang="en-US" altLang="zh-CN" b="1" smtClean="0">
                <a:latin typeface="Times New Roman" pitchFamily="18" charset="0"/>
              </a:rPr>
              <a:t>4</a:t>
            </a:r>
            <a:r>
              <a:rPr lang="zh-CN" altLang="en-US" b="1" smtClean="0">
                <a:latin typeface="Times New Roman" pitchFamily="18" charset="0"/>
              </a:rPr>
              <a:t>整除的偶地址，与存储器中的字一样，</a:t>
            </a:r>
            <a:r>
              <a:rPr lang="en-US" altLang="zh-CN" b="1" smtClean="0">
                <a:latin typeface="Times New Roman" pitchFamily="18" charset="0"/>
              </a:rPr>
              <a:t>16</a:t>
            </a:r>
            <a:r>
              <a:rPr lang="zh-CN" altLang="en-US" b="1" smtClean="0">
                <a:latin typeface="Times New Roman" pitchFamily="18" charset="0"/>
              </a:rPr>
              <a:t>位端口应对准偶地址，</a:t>
            </a:r>
            <a:r>
              <a:rPr lang="en-US" altLang="zh-CN" b="1" smtClean="0">
                <a:latin typeface="Times New Roman" pitchFamily="18" charset="0"/>
              </a:rPr>
              <a:t>8</a:t>
            </a:r>
            <a:r>
              <a:rPr lang="zh-CN" altLang="en-US" b="1" smtClean="0">
                <a:latin typeface="Times New Roman" pitchFamily="18" charset="0"/>
              </a:rPr>
              <a:t>位端口可定位在偶地址，也可定位在奇地址。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D475D15-FE61-47E6-8705-E4DD763A36C2}" type="datetime3">
              <a:rPr kumimoji="0" lang="zh-CN" altLang="en-US" sz="1400" smtClean="0"/>
              <a:pPr eaLnBrk="1" hangingPunct="1"/>
              <a:t>2016年12月12日星期一</a:t>
            </a:fld>
            <a:endParaRPr kumimoji="0" lang="en-US" altLang="zh-CN" sz="1400" smtClean="0"/>
          </a:p>
        </p:txBody>
      </p:sp>
      <p:sp>
        <p:nvSpPr>
          <p:cNvPr id="317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1748" name="Rectangle 1026"/>
          <p:cNvSpPr>
            <a:spLocks noGrp="1" noChangeArrowheads="1"/>
          </p:cNvSpPr>
          <p:nvPr>
            <p:ph type="title"/>
          </p:nvPr>
        </p:nvSpPr>
        <p:spPr/>
        <p:txBody>
          <a:bodyPr/>
          <a:lstStyle/>
          <a:p>
            <a:pPr algn="just" eaLnBrk="1" hangingPunct="1"/>
            <a:r>
              <a:rPr lang="en-US" altLang="zh-CN" sz="3200" smtClean="0">
                <a:latin typeface="Times New Roman" pitchFamily="18" charset="0"/>
              </a:rPr>
              <a:t> </a:t>
            </a: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z="3200" smtClean="0">
              <a:latin typeface="Times New Roman" pitchFamily="18" charset="0"/>
            </a:endParaRPr>
          </a:p>
        </p:txBody>
      </p:sp>
      <p:sp>
        <p:nvSpPr>
          <p:cNvPr id="328707" name="Rectangle 1027"/>
          <p:cNvSpPr>
            <a:spLocks noGrp="1" noChangeArrowheads="1"/>
          </p:cNvSpPr>
          <p:nvPr>
            <p:ph type="body" idx="1"/>
          </p:nvPr>
        </p:nvSpPr>
        <p:spPr>
          <a:xfrm>
            <a:off x="327025" y="874713"/>
            <a:ext cx="8283575" cy="5602287"/>
          </a:xfrm>
        </p:spPr>
        <p:txBody>
          <a:bodyPr/>
          <a:lstStyle/>
          <a:p>
            <a:pPr algn="just" eaLnBrk="1" hangingPunct="1">
              <a:buFontTx/>
              <a:buNone/>
            </a:pPr>
            <a:r>
              <a:rPr lang="en-US" altLang="zh-CN" b="1" dirty="0" smtClean="0">
                <a:solidFill>
                  <a:srgbClr val="990033"/>
                </a:solidFill>
                <a:latin typeface="Times New Roman" pitchFamily="18" charset="0"/>
              </a:rPr>
              <a:t>9.1.4  </a:t>
            </a:r>
            <a:r>
              <a:rPr lang="zh-CN" altLang="en-US" b="1" dirty="0" smtClean="0">
                <a:solidFill>
                  <a:srgbClr val="990033"/>
                </a:solidFill>
                <a:latin typeface="Times New Roman" pitchFamily="18" charset="0"/>
              </a:rPr>
              <a:t>输入</a:t>
            </a:r>
            <a:r>
              <a:rPr lang="en-US" altLang="zh-CN" b="1" dirty="0" smtClean="0">
                <a:solidFill>
                  <a:srgbClr val="990033"/>
                </a:solidFill>
                <a:latin typeface="Times New Roman" pitchFamily="18" charset="0"/>
              </a:rPr>
              <a:t>/</a:t>
            </a:r>
            <a:r>
              <a:rPr lang="zh-CN" altLang="en-US" b="1" dirty="0" smtClean="0">
                <a:solidFill>
                  <a:srgbClr val="990033"/>
                </a:solidFill>
                <a:latin typeface="Times New Roman" pitchFamily="18" charset="0"/>
              </a:rPr>
              <a:t>输出信息传送控制方式</a:t>
            </a:r>
          </a:p>
          <a:p>
            <a:pPr algn="just" eaLnBrk="1" hangingPunct="1">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主机和外设之间的信息传送控制方式，经历了由</a:t>
            </a:r>
            <a:r>
              <a:rPr lang="zh-CN" altLang="en-US" b="1" dirty="0" smtClean="0">
                <a:solidFill>
                  <a:srgbClr val="FF0000"/>
                </a:solidFill>
                <a:latin typeface="Times New Roman" pitchFamily="18" charset="0"/>
              </a:rPr>
              <a:t>低级到高级</a:t>
            </a:r>
            <a:r>
              <a:rPr lang="zh-CN" altLang="en-US" b="1" dirty="0" smtClean="0">
                <a:latin typeface="Times New Roman" pitchFamily="18" charset="0"/>
              </a:rPr>
              <a:t>、由</a:t>
            </a:r>
            <a:r>
              <a:rPr lang="zh-CN" altLang="en-US" b="1" dirty="0" smtClean="0">
                <a:solidFill>
                  <a:srgbClr val="0000CC"/>
                </a:solidFill>
                <a:latin typeface="Times New Roman" pitchFamily="18" charset="0"/>
              </a:rPr>
              <a:t>简单到复杂</a:t>
            </a:r>
            <a:r>
              <a:rPr lang="zh-CN" altLang="en-US" b="1" dirty="0" smtClean="0">
                <a:latin typeface="Times New Roman" pitchFamily="18" charset="0"/>
              </a:rPr>
              <a:t>、由</a:t>
            </a:r>
            <a:r>
              <a:rPr lang="zh-CN" altLang="en-US" b="1" dirty="0" smtClean="0">
                <a:solidFill>
                  <a:srgbClr val="1C7620"/>
                </a:solidFill>
                <a:latin typeface="Times New Roman" pitchFamily="18" charset="0"/>
              </a:rPr>
              <a:t>集中管理到各部件分散管理</a:t>
            </a:r>
            <a:r>
              <a:rPr lang="zh-CN" altLang="en-US" b="1" dirty="0" smtClean="0">
                <a:latin typeface="Times New Roman" pitchFamily="18" charset="0"/>
              </a:rPr>
              <a:t>的发展过程，按其发展的先后次序和主机与外设并行工作的程度，可以分为四种。</a:t>
            </a:r>
            <a:endParaRPr lang="zh-CN" altLang="en-US" b="1"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7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F2B548F-7CF3-476D-BF07-68AA34B63A55}" type="datetime3">
              <a:rPr kumimoji="0" lang="zh-CN" altLang="en-US" sz="1400" smtClean="0"/>
              <a:pPr eaLnBrk="1" hangingPunct="1"/>
              <a:t>2016年12月12日星期一</a:t>
            </a:fld>
            <a:endParaRPr kumimoji="0" lang="en-US" altLang="zh-CN" sz="1400" smtClean="0"/>
          </a:p>
        </p:txBody>
      </p:sp>
      <p:sp>
        <p:nvSpPr>
          <p:cNvPr id="327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2772" name="Rectangle 2"/>
          <p:cNvSpPr>
            <a:spLocks noGrp="1" noChangeArrowheads="1"/>
          </p:cNvSpPr>
          <p:nvPr>
            <p:ph type="title"/>
          </p:nvPr>
        </p:nvSpPr>
        <p:spPr/>
        <p:txBody>
          <a:bodyPr/>
          <a:lstStyle/>
          <a:p>
            <a:pPr algn="just" eaLnBrk="1" hangingPunct="1"/>
            <a:r>
              <a:rPr lang="en-US" altLang="zh-CN" sz="3200" dirty="0" smtClean="0">
                <a:latin typeface="Times New Roman" pitchFamily="18" charset="0"/>
              </a:rPr>
              <a:t> </a:t>
            </a:r>
            <a:r>
              <a:rPr lang="en-US" altLang="zh-CN" sz="2400" dirty="0" smtClean="0">
                <a:solidFill>
                  <a:schemeClr val="tx1"/>
                </a:solidFill>
                <a:latin typeface="Times New Roman" pitchFamily="18" charset="0"/>
              </a:rPr>
              <a:t>9.1 </a:t>
            </a:r>
            <a:r>
              <a:rPr lang="zh-CN" altLang="en-US" sz="2400" dirty="0" smtClean="0">
                <a:solidFill>
                  <a:schemeClr val="tx1"/>
                </a:solidFill>
                <a:latin typeface="宋体" pitchFamily="2" charset="-122"/>
              </a:rPr>
              <a:t>主机与外设的连接</a:t>
            </a:r>
            <a:endParaRPr lang="zh-CN" altLang="en-US" sz="3200" dirty="0" smtClean="0">
              <a:latin typeface="Times New Roman" pitchFamily="18" charset="0"/>
            </a:endParaRPr>
          </a:p>
        </p:txBody>
      </p:sp>
      <p:sp>
        <p:nvSpPr>
          <p:cNvPr id="225283" name="Rectangle 3"/>
          <p:cNvSpPr>
            <a:spLocks noGrp="1" noChangeArrowheads="1"/>
          </p:cNvSpPr>
          <p:nvPr>
            <p:ph type="body" idx="1"/>
          </p:nvPr>
        </p:nvSpPr>
        <p:spPr>
          <a:xfrm>
            <a:off x="327025" y="874713"/>
            <a:ext cx="8283575" cy="5602287"/>
          </a:xfrm>
        </p:spPr>
        <p:txBody>
          <a:bodyPr/>
          <a:lstStyle/>
          <a:p>
            <a:pPr algn="just" eaLnBrk="1" hangingPunct="1">
              <a:lnSpc>
                <a:spcPct val="90000"/>
              </a:lnSpc>
              <a:buFontTx/>
              <a:buNone/>
            </a:pPr>
            <a:r>
              <a:rPr lang="en-US" altLang="zh-CN" b="1" dirty="0" smtClean="0">
                <a:latin typeface="Times New Roman" pitchFamily="18" charset="0"/>
              </a:rPr>
              <a:t>1. </a:t>
            </a:r>
            <a:r>
              <a:rPr lang="zh-CN" altLang="en-US" b="1" dirty="0" smtClean="0">
                <a:latin typeface="Times New Roman" pitchFamily="18" charset="0"/>
              </a:rPr>
              <a:t>程序查询方式</a:t>
            </a:r>
          </a:p>
          <a:p>
            <a:pPr algn="just" eaLnBrk="1" hangingPunct="1">
              <a:lnSpc>
                <a:spcPct val="90000"/>
              </a:lnSpc>
              <a:buFontTx/>
              <a:buNone/>
            </a:pPr>
            <a:r>
              <a:rPr lang="zh-CN" altLang="en-US" b="1" dirty="0" smtClean="0">
                <a:latin typeface="Times New Roman" pitchFamily="18" charset="0"/>
              </a:rPr>
              <a:t>            程序查询方式是一种</a:t>
            </a:r>
            <a:r>
              <a:rPr lang="zh-CN" altLang="en-US" b="1" dirty="0" smtClean="0">
                <a:solidFill>
                  <a:srgbClr val="FF0000"/>
                </a:solidFill>
                <a:latin typeface="Times New Roman" pitchFamily="18" charset="0"/>
              </a:rPr>
              <a:t>程序直接控制方式</a:t>
            </a:r>
            <a:r>
              <a:rPr lang="zh-CN" altLang="en-US" b="1" dirty="0" smtClean="0">
                <a:latin typeface="Times New Roman" pitchFamily="18" charset="0"/>
              </a:rPr>
              <a:t>，这是主机与外设间进行信息交换的最简单方式，</a:t>
            </a:r>
            <a:r>
              <a:rPr lang="zh-CN" altLang="en-US" b="1" dirty="0" smtClean="0">
                <a:solidFill>
                  <a:srgbClr val="0000CC"/>
                </a:solidFill>
                <a:latin typeface="Times New Roman" pitchFamily="18" charset="0"/>
              </a:rPr>
              <a:t>输入和输出完全是通过</a:t>
            </a:r>
            <a:r>
              <a:rPr lang="en-US" altLang="zh-CN" b="1" dirty="0" smtClean="0">
                <a:solidFill>
                  <a:srgbClr val="0000CC"/>
                </a:solidFill>
                <a:latin typeface="Times New Roman" pitchFamily="18" charset="0"/>
              </a:rPr>
              <a:t>CPU</a:t>
            </a:r>
            <a:r>
              <a:rPr lang="zh-CN" altLang="en-US" b="1" dirty="0" smtClean="0">
                <a:solidFill>
                  <a:srgbClr val="0000CC"/>
                </a:solidFill>
                <a:latin typeface="Times New Roman" pitchFamily="18" charset="0"/>
              </a:rPr>
              <a:t>执行程序来完成的</a:t>
            </a:r>
            <a:r>
              <a:rPr lang="zh-CN" altLang="en-US" b="1" dirty="0" smtClean="0">
                <a:latin typeface="Times New Roman" pitchFamily="18" charset="0"/>
              </a:rPr>
              <a:t>。</a:t>
            </a: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这种方式控制简单，但</a:t>
            </a:r>
            <a:r>
              <a:rPr lang="zh-CN" altLang="en-US" b="1" dirty="0" smtClean="0">
                <a:solidFill>
                  <a:srgbClr val="FF0000"/>
                </a:solidFill>
                <a:latin typeface="Times New Roman" pitchFamily="18" charset="0"/>
              </a:rPr>
              <a:t>外设和主机不能同时工作，各外设之间也不能同时工作，</a:t>
            </a:r>
            <a:r>
              <a:rPr lang="zh-CN" altLang="en-US" b="1" dirty="0" smtClean="0">
                <a:latin typeface="Times New Roman" pitchFamily="18" charset="0"/>
              </a:rPr>
              <a:t>系统效率很低，因此，仅适用于外设的数目不多，</a:t>
            </a:r>
            <a:r>
              <a:rPr lang="zh-CN" altLang="en-US" b="1" dirty="0" smtClean="0">
                <a:solidFill>
                  <a:srgbClr val="FF0000"/>
                </a:solidFill>
                <a:latin typeface="Times New Roman" pitchFamily="18" charset="0"/>
              </a:rPr>
              <a:t>对</a:t>
            </a:r>
            <a:r>
              <a:rPr lang="en-US" altLang="zh-CN" b="1" dirty="0" smtClean="0">
                <a:solidFill>
                  <a:srgbClr val="FF0000"/>
                </a:solidFill>
                <a:latin typeface="Times New Roman" pitchFamily="18" charset="0"/>
                <a:cs typeface="Times New Roman" pitchFamily="18" charset="0"/>
              </a:rPr>
              <a:t>I/O</a:t>
            </a:r>
            <a:r>
              <a:rPr lang="zh-CN" altLang="en-US" b="1" dirty="0" smtClean="0">
                <a:solidFill>
                  <a:srgbClr val="FF0000"/>
                </a:solidFill>
                <a:latin typeface="Times New Roman" pitchFamily="18" charset="0"/>
              </a:rPr>
              <a:t>处理的实时要求不那么高</a:t>
            </a:r>
            <a:r>
              <a:rPr lang="zh-CN" altLang="en-US" b="1" dirty="0" smtClean="0">
                <a:latin typeface="Times New Roman" pitchFamily="18" charset="0"/>
              </a:rPr>
              <a:t>，</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的操作任务比较单一，并不很忙的情况。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2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8103B16-868B-4CC5-BE77-92D9994A7FA7}" type="datetime3">
              <a:rPr kumimoji="0" lang="zh-CN" altLang="en-US" sz="1400" smtClean="0"/>
              <a:pPr eaLnBrk="1" hangingPunct="1"/>
              <a:t>2016年12月12日星期一</a:t>
            </a:fld>
            <a:endParaRPr kumimoji="0" lang="en-US" altLang="zh-CN" sz="1400" smtClean="0"/>
          </a:p>
        </p:txBody>
      </p:sp>
      <p:sp>
        <p:nvSpPr>
          <p:cNvPr id="337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3796" name="Rectangle 1026"/>
          <p:cNvSpPr>
            <a:spLocks noGrp="1" noChangeArrowheads="1"/>
          </p:cNvSpPr>
          <p:nvPr>
            <p:ph type="title"/>
          </p:nvPr>
        </p:nvSpPr>
        <p:spPr/>
        <p:txBody>
          <a:bodyPr/>
          <a:lstStyle/>
          <a:p>
            <a:pPr algn="just" eaLnBrk="1" hangingPunct="1"/>
            <a:r>
              <a:rPr lang="en-US" altLang="zh-CN" sz="2400" dirty="0" smtClean="0">
                <a:latin typeface="Times New Roman" pitchFamily="18" charset="0"/>
              </a:rPr>
              <a:t>9</a:t>
            </a:r>
            <a:r>
              <a:rPr lang="en-US" altLang="zh-CN" sz="2400" dirty="0" smtClean="0">
                <a:solidFill>
                  <a:schemeClr val="tx1"/>
                </a:solidFill>
                <a:latin typeface="Times New Roman" pitchFamily="18" charset="0"/>
              </a:rPr>
              <a:t>.1 </a:t>
            </a:r>
            <a:r>
              <a:rPr lang="zh-CN" altLang="en-US" sz="2400" dirty="0" smtClean="0">
                <a:solidFill>
                  <a:schemeClr val="tx1"/>
                </a:solidFill>
                <a:latin typeface="宋体" pitchFamily="2" charset="-122"/>
              </a:rPr>
              <a:t>主机与外设的连接</a:t>
            </a:r>
            <a:endParaRPr lang="zh-CN" altLang="en-US" sz="3200" dirty="0" smtClean="0">
              <a:latin typeface="Times New Roman" pitchFamily="18" charset="0"/>
            </a:endParaRPr>
          </a:p>
        </p:txBody>
      </p:sp>
      <p:sp>
        <p:nvSpPr>
          <p:cNvPr id="326659" name="Rectangle 1027"/>
          <p:cNvSpPr>
            <a:spLocks noGrp="1" noChangeArrowheads="1"/>
          </p:cNvSpPr>
          <p:nvPr>
            <p:ph type="body" idx="1"/>
          </p:nvPr>
        </p:nvSpPr>
        <p:spPr>
          <a:xfrm>
            <a:off x="327025" y="874713"/>
            <a:ext cx="8283575" cy="5602287"/>
          </a:xfrm>
        </p:spPr>
        <p:txBody>
          <a:bodyPr/>
          <a:lstStyle/>
          <a:p>
            <a:pPr algn="just" eaLnBrk="1" hangingPunct="1">
              <a:lnSpc>
                <a:spcPct val="90000"/>
              </a:lnSpc>
              <a:buFontTx/>
              <a:buNone/>
            </a:pPr>
            <a:r>
              <a:rPr lang="en-US" altLang="zh-CN" b="1" dirty="0" smtClean="0">
                <a:latin typeface="Times New Roman" pitchFamily="18" charset="0"/>
              </a:rPr>
              <a:t>2. </a:t>
            </a:r>
            <a:r>
              <a:rPr lang="zh-CN" altLang="en-US" b="1" dirty="0" smtClean="0">
                <a:latin typeface="Times New Roman" pitchFamily="18" charset="0"/>
              </a:rPr>
              <a:t>程序中断方式</a:t>
            </a:r>
          </a:p>
          <a:p>
            <a:pPr algn="just" eaLnBrk="1" hangingPunct="1">
              <a:lnSpc>
                <a:spcPct val="90000"/>
              </a:lnSpc>
              <a:buFontTx/>
              <a:buNone/>
            </a:pPr>
            <a:r>
              <a:rPr lang="zh-CN" altLang="en-US" b="1" dirty="0" smtClean="0">
                <a:latin typeface="Times New Roman" pitchFamily="18" charset="0"/>
              </a:rPr>
              <a:t>            外设在作好输入</a:t>
            </a:r>
            <a:r>
              <a:rPr lang="en-US" altLang="zh-CN" b="1" dirty="0" smtClean="0">
                <a:latin typeface="Times New Roman" pitchFamily="18" charset="0"/>
              </a:rPr>
              <a:t>/</a:t>
            </a:r>
            <a:r>
              <a:rPr lang="zh-CN" altLang="en-US" b="1" dirty="0" smtClean="0">
                <a:latin typeface="Times New Roman" pitchFamily="18" charset="0"/>
              </a:rPr>
              <a:t>输出准备时，向主机发中断请求，主机接到请求后就暂时中止原来执行的程序，转去执行中断服务程序对外部请求进行处理，在中断处理完毕后返回原来的程序继续执行。</a:t>
            </a:r>
          </a:p>
          <a:p>
            <a:pPr algn="just" eaLnBrk="1" hangingPunct="1">
              <a:lnSpc>
                <a:spcPct val="90000"/>
              </a:lnSpc>
              <a:buFontTx/>
              <a:buNone/>
            </a:pPr>
            <a:r>
              <a:rPr lang="zh-CN" altLang="en-US" b="1" dirty="0" smtClean="0">
                <a:latin typeface="宋体" pitchFamily="2" charset="-122"/>
              </a:rPr>
              <a:t>      </a:t>
            </a:r>
            <a:r>
              <a:rPr lang="zh-CN" altLang="en-US" b="1" dirty="0" smtClean="0">
                <a:solidFill>
                  <a:srgbClr val="0000CC"/>
                </a:solidFill>
                <a:latin typeface="宋体" pitchFamily="2" charset="-122"/>
              </a:rPr>
              <a:t>程序中断不仅允许主机和外设同时并行工作，并且允许一台主机管理多台外设</a:t>
            </a:r>
            <a:r>
              <a:rPr lang="zh-CN" altLang="en-US" b="1" dirty="0" smtClean="0">
                <a:latin typeface="宋体" pitchFamily="2" charset="-122"/>
              </a:rPr>
              <a:t>。但是完成一次程序中断需要许多辅助操作，可能使</a:t>
            </a:r>
            <a:r>
              <a:rPr lang="en-US" altLang="zh-CN" b="1" dirty="0" smtClean="0">
                <a:latin typeface="Times New Roman" pitchFamily="18" charset="0"/>
              </a:rPr>
              <a:t>CPU</a:t>
            </a:r>
            <a:r>
              <a:rPr lang="zh-CN" altLang="en-US" b="1" dirty="0" smtClean="0">
                <a:latin typeface="宋体" pitchFamily="2" charset="-122"/>
              </a:rPr>
              <a:t>应接不暇；对于一些高速外设，可能会造成信息丢失，因此，它主要适用于中、低速外设。</a:t>
            </a:r>
            <a:r>
              <a:rPr lang="zh-CN" altLang="en-US" b="1" dirty="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6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66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127E243-1BC7-4684-AFD2-93D9A3B8B41B}" type="datetime3">
              <a:rPr kumimoji="0" lang="zh-CN" altLang="en-US" sz="1400" smtClean="0"/>
              <a:pPr eaLnBrk="1" hangingPunct="1"/>
              <a:t>2016年12月12日星期一</a:t>
            </a:fld>
            <a:endParaRPr kumimoji="0" lang="en-US" altLang="zh-CN" sz="1400" smtClean="0"/>
          </a:p>
        </p:txBody>
      </p:sp>
      <p:sp>
        <p:nvSpPr>
          <p:cNvPr id="348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4820" name="Rectangle 1026"/>
          <p:cNvSpPr>
            <a:spLocks noGrp="1" noChangeArrowheads="1"/>
          </p:cNvSpPr>
          <p:nvPr>
            <p:ph type="title"/>
          </p:nvPr>
        </p:nvSpPr>
        <p:spPr/>
        <p:txBody>
          <a:bodyPr/>
          <a:lstStyle/>
          <a:p>
            <a:pPr algn="just" eaLnBrk="1" hangingPunct="1"/>
            <a:r>
              <a:rPr lang="en-US" altLang="zh-CN" sz="2400" dirty="0" smtClean="0">
                <a:latin typeface="Times New Roman" pitchFamily="18" charset="0"/>
              </a:rPr>
              <a:t>9</a:t>
            </a:r>
            <a:r>
              <a:rPr lang="en-US" altLang="zh-CN" sz="2400" dirty="0" smtClean="0">
                <a:solidFill>
                  <a:schemeClr val="tx1"/>
                </a:solidFill>
                <a:latin typeface="Times New Roman" pitchFamily="18" charset="0"/>
              </a:rPr>
              <a:t>.1 </a:t>
            </a:r>
            <a:r>
              <a:rPr lang="zh-CN" altLang="en-US" sz="2400" dirty="0" smtClean="0">
                <a:solidFill>
                  <a:schemeClr val="tx1"/>
                </a:solidFill>
                <a:latin typeface="宋体" pitchFamily="2" charset="-122"/>
              </a:rPr>
              <a:t>主机与外设的连接</a:t>
            </a:r>
            <a:endParaRPr lang="zh-CN" altLang="en-US" sz="3200" dirty="0" smtClean="0">
              <a:latin typeface="Times New Roman" pitchFamily="18" charset="0"/>
            </a:endParaRPr>
          </a:p>
        </p:txBody>
      </p:sp>
      <p:sp>
        <p:nvSpPr>
          <p:cNvPr id="325635" name="Rectangle 1027"/>
          <p:cNvSpPr>
            <a:spLocks noGrp="1" noChangeArrowheads="1"/>
          </p:cNvSpPr>
          <p:nvPr>
            <p:ph type="body" idx="1"/>
          </p:nvPr>
        </p:nvSpPr>
        <p:spPr>
          <a:xfrm>
            <a:off x="327025" y="874713"/>
            <a:ext cx="8283575" cy="5602287"/>
          </a:xfrm>
        </p:spPr>
        <p:txBody>
          <a:bodyPr/>
          <a:lstStyle/>
          <a:p>
            <a:pPr algn="just" eaLnBrk="1" hangingPunct="1">
              <a:lnSpc>
                <a:spcPct val="80000"/>
              </a:lnSpc>
              <a:buFontTx/>
              <a:buNone/>
            </a:pPr>
            <a:r>
              <a:rPr lang="en-US" altLang="zh-CN" b="1" dirty="0" smtClean="0">
                <a:latin typeface="Times New Roman" pitchFamily="18" charset="0"/>
              </a:rPr>
              <a:t>3. </a:t>
            </a:r>
            <a:r>
              <a:rPr lang="zh-CN" altLang="en-US" b="1" dirty="0" smtClean="0">
                <a:latin typeface="Times New Roman" pitchFamily="18" charset="0"/>
              </a:rPr>
              <a:t>直接存储器存取（</a:t>
            </a:r>
            <a:r>
              <a:rPr lang="en-US" altLang="zh-CN" b="1" dirty="0" smtClean="0">
                <a:latin typeface="Times New Roman" pitchFamily="18" charset="0"/>
              </a:rPr>
              <a:t>DMA</a:t>
            </a:r>
            <a:r>
              <a:rPr lang="zh-CN" altLang="en-US" b="1" dirty="0" smtClean="0">
                <a:latin typeface="Times New Roman" pitchFamily="18" charset="0"/>
              </a:rPr>
              <a:t>）方式</a:t>
            </a:r>
          </a:p>
          <a:p>
            <a:pPr algn="just" eaLnBrk="1" hangingPunct="1">
              <a:lnSpc>
                <a:spcPct val="90000"/>
              </a:lnSpc>
              <a:buFontTx/>
              <a:buNone/>
            </a:pPr>
            <a:r>
              <a:rPr lang="zh-CN" altLang="en-US" b="1" dirty="0" smtClean="0">
                <a:latin typeface="Times New Roman" pitchFamily="18" charset="0"/>
              </a:rPr>
              <a:t>            </a:t>
            </a:r>
            <a:r>
              <a:rPr lang="en-US" altLang="zh-CN" b="1" dirty="0" smtClean="0">
                <a:latin typeface="Times New Roman" pitchFamily="18" charset="0"/>
              </a:rPr>
              <a:t>DMA</a:t>
            </a:r>
            <a:r>
              <a:rPr lang="zh-CN" altLang="en-US" b="1" dirty="0" smtClean="0">
                <a:latin typeface="Times New Roman" pitchFamily="18" charset="0"/>
              </a:rPr>
              <a:t>方式是在主存储器和外部设备之间开辟直接的数据通路，可以进行基本上不需要</a:t>
            </a:r>
            <a:r>
              <a:rPr lang="en-US" altLang="zh-CN" b="1" dirty="0" smtClean="0">
                <a:latin typeface="Times New Roman" pitchFamily="18" charset="0"/>
              </a:rPr>
              <a:t>CPU</a:t>
            </a:r>
            <a:r>
              <a:rPr lang="zh-CN" altLang="en-US" b="1" dirty="0" smtClean="0">
                <a:latin typeface="Times New Roman" pitchFamily="18" charset="0"/>
              </a:rPr>
              <a:t>介入的主存和外设之间的信息传送，这样不仅能保证</a:t>
            </a:r>
            <a:r>
              <a:rPr lang="en-US" altLang="zh-CN" b="1" dirty="0" smtClean="0">
                <a:latin typeface="Times New Roman" pitchFamily="18" charset="0"/>
              </a:rPr>
              <a:t>CPU</a:t>
            </a:r>
            <a:r>
              <a:rPr lang="zh-CN" altLang="en-US" b="1" dirty="0" smtClean="0">
                <a:latin typeface="Times New Roman" pitchFamily="18" charset="0"/>
              </a:rPr>
              <a:t>的高效率，而且能满足高速外设的需要。</a:t>
            </a:r>
          </a:p>
          <a:p>
            <a:pPr algn="just" eaLnBrk="1" hangingPunct="1">
              <a:buFontTx/>
              <a:buNone/>
            </a:pPr>
            <a:r>
              <a:rPr lang="zh-CN" altLang="en-US" b="1" dirty="0" smtClean="0">
                <a:latin typeface="Times New Roman" pitchFamily="18" charset="0"/>
              </a:rPr>
              <a:t>            </a:t>
            </a:r>
            <a:r>
              <a:rPr lang="en-US" altLang="zh-CN" b="1" dirty="0" smtClean="0">
                <a:latin typeface="Times New Roman" pitchFamily="18" charset="0"/>
              </a:rPr>
              <a:t>DMA</a:t>
            </a:r>
            <a:r>
              <a:rPr lang="zh-CN" altLang="en-US" b="1" dirty="0" smtClean="0">
                <a:latin typeface="宋体" pitchFamily="2" charset="-122"/>
              </a:rPr>
              <a:t>方式只能进行简单的数据传送操作，在</a:t>
            </a:r>
            <a:r>
              <a:rPr lang="zh-CN" altLang="en-US" b="1" dirty="0" smtClean="0">
                <a:solidFill>
                  <a:srgbClr val="FF0000"/>
                </a:solidFill>
                <a:latin typeface="宋体" pitchFamily="2" charset="-122"/>
              </a:rPr>
              <a:t>数据块</a:t>
            </a:r>
            <a:r>
              <a:rPr lang="zh-CN" altLang="en-US" b="1" dirty="0" smtClean="0">
                <a:solidFill>
                  <a:srgbClr val="0000CC"/>
                </a:solidFill>
                <a:latin typeface="宋体" pitchFamily="2" charset="-122"/>
              </a:rPr>
              <a:t>传送的起始和结束</a:t>
            </a:r>
            <a:r>
              <a:rPr lang="zh-CN" altLang="en-US" b="1" dirty="0" smtClean="0">
                <a:latin typeface="宋体" pitchFamily="2" charset="-122"/>
              </a:rPr>
              <a:t>时还需</a:t>
            </a:r>
            <a:r>
              <a:rPr lang="en-US" altLang="zh-CN" b="1" dirty="0" smtClean="0">
                <a:latin typeface="Times New Roman" pitchFamily="18" charset="0"/>
              </a:rPr>
              <a:t>CPU</a:t>
            </a:r>
            <a:r>
              <a:rPr lang="zh-CN" altLang="en-US" b="1" dirty="0" smtClean="0">
                <a:latin typeface="宋体" pitchFamily="2" charset="-122"/>
              </a:rPr>
              <a:t>及中断系统进行预处理和后处理。</a:t>
            </a:r>
            <a:r>
              <a:rPr lang="zh-CN" altLang="en-US" b="1" dirty="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B308F03-15BF-4F5A-8081-C8ADF98A1A3C}" type="datetime3">
              <a:rPr kumimoji="0" lang="zh-CN" altLang="en-US" sz="1400" smtClean="0"/>
              <a:pPr eaLnBrk="1" hangingPunct="1"/>
              <a:t>2016年12月12日星期一</a:t>
            </a:fld>
            <a:endParaRPr kumimoji="0" lang="en-US" altLang="zh-CN" sz="1400" smtClean="0"/>
          </a:p>
        </p:txBody>
      </p:sp>
      <p:sp>
        <p:nvSpPr>
          <p:cNvPr id="358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5844" name="Rectangle 2"/>
          <p:cNvSpPr>
            <a:spLocks noGrp="1" noChangeArrowheads="1"/>
          </p:cNvSpPr>
          <p:nvPr>
            <p:ph type="title"/>
          </p:nvPr>
        </p:nvSpPr>
        <p:spPr/>
        <p:txBody>
          <a:bodyPr/>
          <a:lstStyle/>
          <a:p>
            <a:pPr algn="just" eaLnBrk="1" hangingPunct="1"/>
            <a:r>
              <a:rPr lang="en-US" altLang="zh-CN" sz="2400" dirty="0" smtClean="0">
                <a:solidFill>
                  <a:schemeClr val="tx1"/>
                </a:solidFill>
                <a:latin typeface="Times New Roman" pitchFamily="18" charset="0"/>
              </a:rPr>
              <a:t>9.1 </a:t>
            </a:r>
            <a:r>
              <a:rPr lang="zh-CN" altLang="en-US" sz="2400" dirty="0" smtClean="0">
                <a:solidFill>
                  <a:schemeClr val="tx1"/>
                </a:solidFill>
                <a:latin typeface="宋体" pitchFamily="2" charset="-122"/>
              </a:rPr>
              <a:t>主机与外设的连接</a:t>
            </a:r>
            <a:endParaRPr lang="zh-CN" altLang="en-US" dirty="0" smtClean="0">
              <a:latin typeface="宋体" pitchFamily="2" charset="-122"/>
            </a:endParaRPr>
          </a:p>
        </p:txBody>
      </p:sp>
      <p:sp>
        <p:nvSpPr>
          <p:cNvPr id="226307" name="Rectangle 3"/>
          <p:cNvSpPr>
            <a:spLocks noGrp="1" noChangeArrowheads="1"/>
          </p:cNvSpPr>
          <p:nvPr>
            <p:ph type="body" idx="1"/>
          </p:nvPr>
        </p:nvSpPr>
        <p:spPr>
          <a:xfrm>
            <a:off x="327025" y="874713"/>
            <a:ext cx="8172450" cy="5678487"/>
          </a:xfrm>
        </p:spPr>
        <p:txBody>
          <a:bodyPr/>
          <a:lstStyle/>
          <a:p>
            <a:pPr algn="just" eaLnBrk="1" hangingPunct="1">
              <a:lnSpc>
                <a:spcPct val="90000"/>
              </a:lnSpc>
              <a:buFontTx/>
              <a:buNone/>
            </a:pPr>
            <a:r>
              <a:rPr lang="en-US" altLang="zh-CN" b="1" dirty="0" smtClean="0">
                <a:latin typeface="Times New Roman" pitchFamily="18" charset="0"/>
              </a:rPr>
              <a:t>4. I/O</a:t>
            </a:r>
            <a:r>
              <a:rPr lang="zh-CN" altLang="en-US" b="1" dirty="0" smtClean="0">
                <a:latin typeface="Times New Roman" pitchFamily="18" charset="0"/>
              </a:rPr>
              <a:t>通道控制方式</a:t>
            </a:r>
          </a:p>
          <a:p>
            <a:pPr algn="just" eaLnBrk="1" hangingPunct="1">
              <a:lnSpc>
                <a:spcPct val="90000"/>
              </a:lnSpc>
              <a:buFontTx/>
              <a:buNone/>
            </a:pPr>
            <a:r>
              <a:rPr lang="zh-CN" altLang="en-US" b="1" dirty="0" smtClean="0">
                <a:latin typeface="Times New Roman" pitchFamily="18" charset="0"/>
              </a:rPr>
              <a:t>            </a:t>
            </a:r>
            <a:r>
              <a:rPr lang="zh-CN" altLang="en-US" b="1" dirty="0" smtClean="0">
                <a:solidFill>
                  <a:srgbClr val="0000CC"/>
                </a:solidFill>
                <a:latin typeface="Times New Roman" pitchFamily="18" charset="0"/>
              </a:rPr>
              <a:t>通道是一个具有特殊功能的处理器</a:t>
            </a:r>
            <a:r>
              <a:rPr lang="zh-CN" altLang="en-US" b="1" dirty="0" smtClean="0">
                <a:latin typeface="Times New Roman" pitchFamily="18" charset="0"/>
              </a:rPr>
              <a:t>，它能独立地执行通道程序，产生相应的控制信号，实现对外设的统一管理和外设与主存之间的数据传送。但它不是一个完全独立的处理机，它要在</a:t>
            </a:r>
            <a:r>
              <a:rPr lang="en-US" altLang="zh-CN" b="1" dirty="0" smtClean="0">
                <a:latin typeface="Times New Roman" pitchFamily="18" charset="0"/>
              </a:rPr>
              <a:t>CPU</a:t>
            </a:r>
            <a:r>
              <a:rPr lang="zh-CN" altLang="en-US" b="1" dirty="0" smtClean="0">
                <a:latin typeface="Times New Roman" pitchFamily="18" charset="0"/>
              </a:rPr>
              <a:t>的</a:t>
            </a:r>
            <a:r>
              <a:rPr lang="en-US" altLang="zh-CN" b="1" dirty="0" smtClean="0">
                <a:latin typeface="Times New Roman" pitchFamily="18" charset="0"/>
              </a:rPr>
              <a:t>I/O</a:t>
            </a:r>
            <a:r>
              <a:rPr lang="zh-CN" altLang="en-US" b="1" dirty="0" smtClean="0">
                <a:latin typeface="Times New Roman" pitchFamily="18" charset="0"/>
              </a:rPr>
              <a:t>指令指挥下才能启动、停止或改变工作状态，是</a:t>
            </a:r>
            <a:r>
              <a:rPr lang="zh-CN" altLang="en-US" b="1" dirty="0" smtClean="0">
                <a:solidFill>
                  <a:srgbClr val="0000CC"/>
                </a:solidFill>
                <a:latin typeface="Times New Roman" pitchFamily="18" charset="0"/>
              </a:rPr>
              <a:t>从属于</a:t>
            </a:r>
            <a:r>
              <a:rPr lang="en-US" altLang="zh-CN" b="1" dirty="0" smtClean="0">
                <a:solidFill>
                  <a:srgbClr val="0000CC"/>
                </a:solidFill>
                <a:latin typeface="Times New Roman" pitchFamily="18" charset="0"/>
              </a:rPr>
              <a:t>CPU</a:t>
            </a:r>
            <a:r>
              <a:rPr lang="zh-CN" altLang="en-US" b="1" dirty="0" smtClean="0">
                <a:solidFill>
                  <a:srgbClr val="0000CC"/>
                </a:solidFill>
                <a:latin typeface="Times New Roman" pitchFamily="18" charset="0"/>
              </a:rPr>
              <a:t>的一个专用处理器</a:t>
            </a:r>
            <a:r>
              <a:rPr lang="zh-CN" altLang="en-US" b="1" dirty="0" smtClean="0">
                <a:latin typeface="Times New Roman" pitchFamily="18" charset="0"/>
              </a:rPr>
              <a:t>。</a:t>
            </a:r>
          </a:p>
          <a:p>
            <a:pPr algn="just" eaLnBrk="1" hangingPunct="1">
              <a:lnSpc>
                <a:spcPct val="90000"/>
              </a:lnSpc>
              <a:buFontTx/>
              <a:buNone/>
            </a:pPr>
            <a:r>
              <a:rPr lang="zh-CN" altLang="en-US" b="1" dirty="0" smtClean="0">
                <a:latin typeface="Times New Roman" pitchFamily="18" charset="0"/>
              </a:rPr>
              <a:t>            一个通道执行输入</a:t>
            </a:r>
            <a:r>
              <a:rPr lang="en-US" altLang="zh-CN" b="1" dirty="0" smtClean="0">
                <a:latin typeface="Times New Roman" pitchFamily="18" charset="0"/>
              </a:rPr>
              <a:t>/</a:t>
            </a:r>
            <a:r>
              <a:rPr lang="zh-CN" altLang="en-US" b="1" dirty="0" smtClean="0">
                <a:latin typeface="Times New Roman" pitchFamily="18" charset="0"/>
              </a:rPr>
              <a:t>输出过程全部由通道按照通道程序自行处理，不论交换信息多少，只打扰</a:t>
            </a:r>
            <a:r>
              <a:rPr lang="en-US" altLang="zh-CN" b="1" dirty="0" smtClean="0">
                <a:latin typeface="Times New Roman" pitchFamily="18" charset="0"/>
              </a:rPr>
              <a:t>CPU</a:t>
            </a:r>
            <a:r>
              <a:rPr lang="zh-CN" altLang="en-US" b="1" dirty="0" smtClean="0">
                <a:latin typeface="Times New Roman" pitchFamily="18" charset="0"/>
              </a:rPr>
              <a:t>两次（启动和停止时）</a:t>
            </a:r>
            <a:r>
              <a:rPr lang="zh-CN" altLang="en-US" b="1" dirty="0">
                <a:latin typeface="Times New Roman" pitchFamily="18" charset="0"/>
              </a:rPr>
              <a:t>。</a:t>
            </a:r>
            <a:endParaRPr lang="zh-CN" altLang="en-US" b="1"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6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ACB9DE1-F46E-4FA7-B396-386A20287DB0}" type="datetime3">
              <a:rPr kumimoji="0" lang="zh-CN" altLang="en-US" sz="1400" smtClean="0"/>
              <a:pPr eaLnBrk="1" hangingPunct="1"/>
              <a:t>2016年12月12日星期一</a:t>
            </a:fld>
            <a:endParaRPr kumimoji="0" lang="en-US" altLang="zh-CN" sz="1400" smtClean="0"/>
          </a:p>
        </p:txBody>
      </p:sp>
      <p:sp>
        <p:nvSpPr>
          <p:cNvPr id="368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6868" name="Rectangle 2"/>
          <p:cNvSpPr>
            <a:spLocks noGrp="1" noChangeArrowheads="1"/>
          </p:cNvSpPr>
          <p:nvPr>
            <p:ph type="title"/>
          </p:nvPr>
        </p:nvSpPr>
        <p:spPr/>
        <p:txBody>
          <a:bodyPr/>
          <a:lstStyle/>
          <a:p>
            <a:pPr algn="just" eaLnBrk="1" hangingPunct="1">
              <a:lnSpc>
                <a:spcPct val="90000"/>
              </a:lnSpc>
            </a:pPr>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Times New Roman" pitchFamily="18" charset="0"/>
            </a:endParaRPr>
          </a:p>
        </p:txBody>
      </p:sp>
      <p:sp>
        <p:nvSpPr>
          <p:cNvPr id="228355" name="Rectangle 3"/>
          <p:cNvSpPr>
            <a:spLocks noGrp="1" noChangeArrowheads="1"/>
          </p:cNvSpPr>
          <p:nvPr>
            <p:ph type="body" idx="1"/>
          </p:nvPr>
        </p:nvSpPr>
        <p:spPr>
          <a:xfrm>
            <a:off x="327025" y="912813"/>
            <a:ext cx="8283575" cy="5716587"/>
          </a:xfrm>
        </p:spPr>
        <p:txBody>
          <a:bodyPr/>
          <a:lstStyle/>
          <a:p>
            <a:pPr algn="just" eaLnBrk="1" hangingPunct="1">
              <a:lnSpc>
                <a:spcPct val="90000"/>
              </a:lnSpc>
              <a:buFontTx/>
              <a:buNone/>
            </a:pPr>
            <a:r>
              <a:rPr lang="en-US" altLang="zh-CN" b="1" dirty="0" smtClean="0">
                <a:solidFill>
                  <a:srgbClr val="990033"/>
                </a:solidFill>
                <a:latin typeface="Times New Roman" pitchFamily="18" charset="0"/>
              </a:rPr>
              <a:t>9.2.1  </a:t>
            </a:r>
            <a:r>
              <a:rPr lang="zh-CN" altLang="en-US" b="1" dirty="0" smtClean="0">
                <a:solidFill>
                  <a:srgbClr val="990033"/>
                </a:solidFill>
                <a:latin typeface="Times New Roman" pitchFamily="18" charset="0"/>
              </a:rPr>
              <a:t>程序查询方式</a:t>
            </a:r>
            <a:endParaRPr lang="zh-CN" altLang="en-US" b="1" dirty="0" smtClean="0">
              <a:latin typeface="Times New Roman" pitchFamily="18" charset="0"/>
            </a:endParaRPr>
          </a:p>
          <a:p>
            <a:pPr algn="just" eaLnBrk="1" hangingPunct="1">
              <a:lnSpc>
                <a:spcPct val="90000"/>
              </a:lnSpc>
              <a:buFontTx/>
              <a:buNone/>
            </a:pPr>
            <a:r>
              <a:rPr lang="en-US" altLang="zh-CN" b="1" dirty="0" smtClean="0">
                <a:latin typeface="Times New Roman" pitchFamily="18" charset="0"/>
              </a:rPr>
              <a:t>1. </a:t>
            </a:r>
            <a:r>
              <a:rPr lang="zh-CN" altLang="en-US" b="1" dirty="0" smtClean="0">
                <a:latin typeface="Times New Roman" pitchFamily="18" charset="0"/>
              </a:rPr>
              <a:t>程序查询的基本思想</a:t>
            </a:r>
          </a:p>
          <a:p>
            <a:pPr algn="just" eaLnBrk="1" hangingPunct="1">
              <a:lnSpc>
                <a:spcPct val="90000"/>
              </a:lnSpc>
              <a:buFontTx/>
              <a:buNone/>
            </a:pPr>
            <a:r>
              <a:rPr lang="zh-CN" altLang="en-US" b="1" dirty="0" smtClean="0">
                <a:latin typeface="Times New Roman" pitchFamily="18" charset="0"/>
              </a:rPr>
              <a:t>            由</a:t>
            </a:r>
            <a:r>
              <a:rPr lang="en-US" altLang="zh-CN" b="1" dirty="0" smtClean="0">
                <a:latin typeface="Times New Roman" pitchFamily="18" charset="0"/>
              </a:rPr>
              <a:t>CPU</a:t>
            </a:r>
            <a:r>
              <a:rPr lang="zh-CN" altLang="en-US" b="1" dirty="0" smtClean="0">
                <a:latin typeface="Times New Roman" pitchFamily="18" charset="0"/>
              </a:rPr>
              <a:t>执行一段输入、输出程序来实现主存与外设之间的数据传送方式，叫做程序直接控制方式。根据外设的不同性质，这种传送方式又可分为</a:t>
            </a:r>
            <a:r>
              <a:rPr lang="zh-CN" altLang="en-US" b="1" dirty="0" smtClean="0">
                <a:solidFill>
                  <a:srgbClr val="FF0000"/>
                </a:solidFill>
                <a:latin typeface="Times New Roman" pitchFamily="18" charset="0"/>
              </a:rPr>
              <a:t>无条件传送和程序查询方式两种。</a:t>
            </a:r>
          </a:p>
          <a:p>
            <a:pPr algn="just" eaLnBrk="1" hangingPunct="1">
              <a:lnSpc>
                <a:spcPct val="90000"/>
              </a:lnSpc>
              <a:buFontTx/>
              <a:buNone/>
            </a:pPr>
            <a:r>
              <a:rPr lang="zh-CN" altLang="en-US" b="1" dirty="0" smtClean="0">
                <a:latin typeface="Times New Roman" pitchFamily="18" charset="0"/>
              </a:rPr>
              <a:t>            在无条件传送方式中，</a:t>
            </a:r>
            <a:r>
              <a:rPr lang="en-US" altLang="zh-CN" b="1" dirty="0" smtClean="0">
                <a:latin typeface="Times New Roman" pitchFamily="18" charset="0"/>
              </a:rPr>
              <a:t>I/O</a:t>
            </a:r>
            <a:r>
              <a:rPr lang="zh-CN" altLang="en-US" b="1" dirty="0" smtClean="0">
                <a:latin typeface="Times New Roman" pitchFamily="18" charset="0"/>
              </a:rPr>
              <a:t>接口总是准备好接收主机的输出数据，或总是准备好向主机输入的数据，因而</a:t>
            </a:r>
            <a:r>
              <a:rPr lang="en-US" altLang="zh-CN" b="1" dirty="0" smtClean="0">
                <a:latin typeface="Times New Roman" pitchFamily="18" charset="0"/>
              </a:rPr>
              <a:t>CPU</a:t>
            </a:r>
            <a:r>
              <a:rPr lang="zh-CN" altLang="en-US" b="1" dirty="0" smtClean="0">
                <a:latin typeface="Times New Roman" pitchFamily="18" charset="0"/>
              </a:rPr>
              <a:t>无需查询外设的工作状态，而默认外设始终处于准备就绪状态。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8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8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FD92721-2561-4E9C-A4A8-CEEFDA934DC6}" type="datetime3">
              <a:rPr kumimoji="0" lang="zh-CN" altLang="en-US" sz="1400" smtClean="0"/>
              <a:pPr eaLnBrk="1" hangingPunct="1"/>
              <a:t>2016年12月12日星期一</a:t>
            </a:fld>
            <a:endParaRPr kumimoji="0" lang="en-US" altLang="zh-CN" sz="1400" smtClean="0"/>
          </a:p>
        </p:txBody>
      </p:sp>
      <p:sp>
        <p:nvSpPr>
          <p:cNvPr id="378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789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endParaRPr>
          </a:p>
        </p:txBody>
      </p:sp>
      <p:sp>
        <p:nvSpPr>
          <p:cNvPr id="229379" name="Rectangle 3"/>
          <p:cNvSpPr>
            <a:spLocks noGrp="1" noChangeArrowheads="1"/>
          </p:cNvSpPr>
          <p:nvPr>
            <p:ph type="body" idx="1"/>
          </p:nvPr>
        </p:nvSpPr>
        <p:spPr>
          <a:xfrm>
            <a:off x="384175" y="874713"/>
            <a:ext cx="8115300" cy="5526087"/>
          </a:xfrm>
        </p:spPr>
        <p:txBody>
          <a:bodyPr/>
          <a:lstStyle/>
          <a:p>
            <a:pPr algn="just" eaLnBrk="1" hangingPunct="1">
              <a:buFontTx/>
              <a:buNone/>
            </a:pPr>
            <a:r>
              <a:rPr lang="en-US" altLang="zh-CN" b="1" dirty="0" smtClean="0">
                <a:latin typeface="Times New Roman" pitchFamily="18" charset="0"/>
              </a:rPr>
              <a:t>      </a:t>
            </a:r>
            <a:r>
              <a:rPr lang="zh-CN" altLang="en-US" b="1" dirty="0" smtClean="0">
                <a:latin typeface="Times New Roman" pitchFamily="18" charset="0"/>
              </a:rPr>
              <a:t>许多外设的工作状态是很难事先预知的，为了保证数据传送的正确进行，就要求</a:t>
            </a:r>
            <a:r>
              <a:rPr lang="en-US" altLang="zh-CN" b="1" dirty="0" smtClean="0">
                <a:latin typeface="Times New Roman" pitchFamily="18" charset="0"/>
              </a:rPr>
              <a:t>CPU</a:t>
            </a:r>
            <a:r>
              <a:rPr lang="zh-CN" altLang="en-US" b="1" dirty="0" smtClean="0">
                <a:latin typeface="Times New Roman" pitchFamily="18" charset="0"/>
              </a:rPr>
              <a:t>在程序中查询外设的工作状态，如果外设尚未准备就绪，</a:t>
            </a:r>
            <a:r>
              <a:rPr lang="en-US" altLang="zh-CN" b="1" dirty="0" smtClean="0">
                <a:latin typeface="Times New Roman" pitchFamily="18" charset="0"/>
              </a:rPr>
              <a:t>CPU</a:t>
            </a:r>
            <a:r>
              <a:rPr lang="zh-CN" altLang="en-US" b="1" dirty="0" smtClean="0">
                <a:latin typeface="Times New Roman" pitchFamily="18" charset="0"/>
              </a:rPr>
              <a:t>就等待，只有外设已作好准备，</a:t>
            </a:r>
            <a:r>
              <a:rPr lang="en-US" altLang="zh-CN" b="1" dirty="0" smtClean="0">
                <a:latin typeface="Times New Roman" pitchFamily="18" charset="0"/>
              </a:rPr>
              <a:t>CPU</a:t>
            </a:r>
            <a:r>
              <a:rPr lang="zh-CN" altLang="en-US" b="1" dirty="0" smtClean="0">
                <a:latin typeface="Times New Roman" pitchFamily="18" charset="0"/>
              </a:rPr>
              <a:t>才能执行</a:t>
            </a:r>
            <a:r>
              <a:rPr lang="en-US" altLang="zh-CN" b="1" dirty="0" smtClean="0">
                <a:latin typeface="Times New Roman" pitchFamily="18" charset="0"/>
              </a:rPr>
              <a:t>I/O</a:t>
            </a:r>
            <a:r>
              <a:rPr lang="zh-CN" altLang="en-US" b="1" dirty="0" smtClean="0">
                <a:latin typeface="Times New Roman" pitchFamily="18" charset="0"/>
              </a:rPr>
              <a:t>指令，这就是程序查询方式。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B0E47B9-74AB-4BEF-83CF-726121CF12FC}" type="datetime3">
              <a:rPr kumimoji="0" lang="zh-CN" altLang="en-US" sz="1400" smtClean="0"/>
              <a:pPr eaLnBrk="1" hangingPunct="1"/>
              <a:t>2016年12月12日星期一</a:t>
            </a:fld>
            <a:endParaRPr kumimoji="0" lang="en-US" altLang="zh-CN" sz="1400" smtClean="0"/>
          </a:p>
        </p:txBody>
      </p:sp>
      <p:sp>
        <p:nvSpPr>
          <p:cNvPr id="112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1268"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p>
        </p:txBody>
      </p:sp>
      <p:sp>
        <p:nvSpPr>
          <p:cNvPr id="208899" name="Rectangle 3"/>
          <p:cNvSpPr>
            <a:spLocks noGrp="1" noChangeArrowheads="1"/>
          </p:cNvSpPr>
          <p:nvPr>
            <p:ph type="body" idx="1"/>
          </p:nvPr>
        </p:nvSpPr>
        <p:spPr>
          <a:xfrm>
            <a:off x="384175" y="893763"/>
            <a:ext cx="8115300" cy="5143500"/>
          </a:xfrm>
        </p:spPr>
        <p:txBody>
          <a:bodyPr/>
          <a:lstStyle/>
          <a:p>
            <a:pPr algn="just" eaLnBrk="1" hangingPunct="1">
              <a:buFontTx/>
              <a:buNone/>
            </a:pPr>
            <a:r>
              <a:rPr lang="en-US" altLang="zh-CN" b="1" smtClean="0">
                <a:solidFill>
                  <a:srgbClr val="990033"/>
                </a:solidFill>
                <a:latin typeface="Times New Roman" pitchFamily="18" charset="0"/>
                <a:cs typeface="Times New Roman" pitchFamily="18" charset="0"/>
              </a:rPr>
              <a:t>9.1</a:t>
            </a:r>
            <a:r>
              <a:rPr lang="en-US" altLang="zh-CN" b="1" smtClean="0">
                <a:solidFill>
                  <a:srgbClr val="990033"/>
                </a:solidFill>
                <a:latin typeface="Times New Roman" pitchFamily="18" charset="0"/>
              </a:rPr>
              <a:t>.1</a:t>
            </a:r>
            <a:r>
              <a:rPr lang="en-US" altLang="zh-CN" b="1" smtClean="0">
                <a:solidFill>
                  <a:srgbClr val="990033"/>
                </a:solidFill>
                <a:latin typeface="Times New Roman" pitchFamily="18" charset="0"/>
                <a:cs typeface="Times New Roman" pitchFamily="18" charset="0"/>
              </a:rPr>
              <a:t> </a:t>
            </a:r>
            <a:r>
              <a:rPr lang="zh-CN" altLang="en-US" b="1" smtClean="0">
                <a:solidFill>
                  <a:srgbClr val="990033"/>
                </a:solidFill>
                <a:latin typeface="Times New Roman" pitchFamily="18" charset="0"/>
                <a:cs typeface="Times New Roman" pitchFamily="18" charset="0"/>
              </a:rPr>
              <a:t>输入输出接口</a:t>
            </a: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主机和外设的连接方式有</a:t>
            </a:r>
            <a:r>
              <a:rPr lang="zh-CN" altLang="en-US" b="1" smtClean="0">
                <a:solidFill>
                  <a:srgbClr val="FF0000"/>
                </a:solidFill>
                <a:latin typeface="Times New Roman" pitchFamily="18" charset="0"/>
              </a:rPr>
              <a:t>辐射型连接、总线型连接等</a:t>
            </a:r>
            <a:r>
              <a:rPr lang="zh-CN" altLang="en-US" b="1" smtClean="0">
                <a:latin typeface="Times New Roman" pitchFamily="18" charset="0"/>
              </a:rPr>
              <a:t>。输入</a:t>
            </a:r>
            <a:r>
              <a:rPr lang="en-US" altLang="zh-CN" b="1" smtClean="0">
                <a:latin typeface="Times New Roman" pitchFamily="18" charset="0"/>
                <a:cs typeface="Times New Roman" pitchFamily="18" charset="0"/>
              </a:rPr>
              <a:t>/</a:t>
            </a:r>
            <a:r>
              <a:rPr lang="zh-CN" altLang="en-US" b="1" smtClean="0">
                <a:latin typeface="Times New Roman" pitchFamily="18" charset="0"/>
              </a:rPr>
              <a:t>输出接口（</a:t>
            </a:r>
            <a:r>
              <a:rPr lang="en-US" altLang="zh-CN" b="1" smtClean="0">
                <a:latin typeface="Times New Roman" pitchFamily="18" charset="0"/>
                <a:cs typeface="Times New Roman" pitchFamily="18" charset="0"/>
              </a:rPr>
              <a:t>I/O</a:t>
            </a:r>
            <a:r>
              <a:rPr lang="zh-CN" altLang="en-US" b="1" smtClean="0">
                <a:latin typeface="Times New Roman" pitchFamily="18" charset="0"/>
              </a:rPr>
              <a:t>接口）是主机和外设之间的交接界面，通过接口可以实现主机和外设之间的信息交换。</a:t>
            </a:r>
            <a:endParaRPr lang="zh-CN" altLang="en-US" b="1" smtClean="0">
              <a:latin typeface="宋体" pitchFamily="2" charset="-122"/>
            </a:endParaRPr>
          </a:p>
          <a:p>
            <a:pPr algn="just" eaLnBrk="1" hangingPunct="1">
              <a:buFontTx/>
              <a:buNone/>
            </a:pPr>
            <a:r>
              <a:rPr lang="zh-CN" altLang="en-US" b="1" smtClean="0">
                <a:latin typeface="宋体" pitchFamily="2" charset="-122"/>
              </a:rPr>
              <a:t>      </a:t>
            </a:r>
            <a:r>
              <a:rPr lang="zh-CN" altLang="en-US" b="1" smtClean="0">
                <a:solidFill>
                  <a:srgbClr val="FF0000"/>
                </a:solidFill>
                <a:latin typeface="宋体" pitchFamily="2" charset="-122"/>
              </a:rPr>
              <a:t>主机和外设各自具有自己的工作特点，它们在信息形式和工作速度上具有很大的差异，接口正是为了解决这些差异而设置的。</a:t>
            </a:r>
            <a:r>
              <a:rPr lang="zh-CN" altLang="en-US" b="1" smtClean="0">
                <a:solidFill>
                  <a:srgbClr val="FF0000"/>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5501E99-2F7C-4BF1-9AD2-F1BD1A37883B}" type="datetime3">
              <a:rPr kumimoji="0" lang="zh-CN" altLang="en-US" sz="1400" smtClean="0"/>
              <a:pPr eaLnBrk="1" hangingPunct="1"/>
              <a:t>2016年12月12日星期一</a:t>
            </a:fld>
            <a:endParaRPr kumimoji="0" lang="en-US" altLang="zh-CN" sz="1400" smtClean="0"/>
          </a:p>
        </p:txBody>
      </p:sp>
      <p:sp>
        <p:nvSpPr>
          <p:cNvPr id="389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8916" name="Rectangle 1026"/>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endParaRPr>
          </a:p>
        </p:txBody>
      </p:sp>
      <p:sp>
        <p:nvSpPr>
          <p:cNvPr id="329731" name="Rectangle 1027"/>
          <p:cNvSpPr>
            <a:spLocks noGrp="1" noChangeArrowheads="1"/>
          </p:cNvSpPr>
          <p:nvPr>
            <p:ph type="body" idx="1"/>
          </p:nvPr>
        </p:nvSpPr>
        <p:spPr>
          <a:xfrm>
            <a:off x="384175" y="874713"/>
            <a:ext cx="8115300" cy="5526087"/>
          </a:xfrm>
        </p:spPr>
        <p:txBody>
          <a:bodyPr/>
          <a:lstStyle/>
          <a:p>
            <a:pPr algn="just" eaLnBrk="1" hangingPunct="1">
              <a:buFontTx/>
              <a:buNone/>
            </a:pPr>
            <a:r>
              <a:rPr lang="en-US" altLang="zh-CN" b="1" dirty="0" smtClean="0">
                <a:latin typeface="Times New Roman" pitchFamily="18" charset="0"/>
              </a:rPr>
              <a:t>2</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程序查询方式的工作流程</a:t>
            </a:r>
          </a:p>
          <a:p>
            <a:pPr algn="just" eaLnBrk="1" hangingPunct="1">
              <a:buFontTx/>
              <a:buNone/>
            </a:pPr>
            <a:r>
              <a:rPr lang="en-US" altLang="zh-CN" b="1" dirty="0" smtClean="0">
                <a:latin typeface="Times New Roman" pitchFamily="18" charset="0"/>
                <a:cs typeface="Times New Roman" pitchFamily="18" charset="0"/>
              </a:rPr>
              <a:t>(1) </a:t>
            </a:r>
            <a:r>
              <a:rPr lang="zh-CN" altLang="en-US" b="1" dirty="0" smtClean="0">
                <a:latin typeface="Times New Roman" pitchFamily="18" charset="0"/>
                <a:cs typeface="Times New Roman" pitchFamily="18" charset="0"/>
              </a:rPr>
              <a:t>预置传送参数</a:t>
            </a:r>
          </a:p>
          <a:p>
            <a:pPr algn="just" eaLnBrk="1" hangingPunct="1">
              <a:buFontTx/>
              <a:buNone/>
            </a:pPr>
            <a:r>
              <a:rPr lang="zh-CN" altLang="en-US" b="1" dirty="0" smtClean="0">
                <a:latin typeface="Times New Roman" pitchFamily="18" charset="0"/>
                <a:cs typeface="Times New Roman" pitchFamily="18" charset="0"/>
              </a:rPr>
              <a:t>            在传送数据之前，由</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执行一段程序，预置传送参数。传送参数包括存取数据的主存缓冲区</a:t>
            </a:r>
            <a:r>
              <a:rPr lang="zh-CN" altLang="en-US" b="1" dirty="0" smtClean="0">
                <a:solidFill>
                  <a:srgbClr val="FF0000"/>
                </a:solidFill>
                <a:latin typeface="Times New Roman" pitchFamily="18" charset="0"/>
                <a:cs typeface="Times New Roman" pitchFamily="18" charset="0"/>
              </a:rPr>
              <a:t>首地址</a:t>
            </a:r>
            <a:r>
              <a:rPr lang="zh-CN" altLang="en-US" b="1" dirty="0" smtClean="0">
                <a:latin typeface="Times New Roman" pitchFamily="18" charset="0"/>
                <a:cs typeface="Times New Roman" pitchFamily="18" charset="0"/>
              </a:rPr>
              <a:t>和传送数据的</a:t>
            </a:r>
            <a:r>
              <a:rPr lang="zh-CN" altLang="en-US" b="1" dirty="0" smtClean="0">
                <a:solidFill>
                  <a:srgbClr val="FF0000"/>
                </a:solidFill>
                <a:latin typeface="Times New Roman" pitchFamily="18" charset="0"/>
                <a:cs typeface="Times New Roman" pitchFamily="18" charset="0"/>
              </a:rPr>
              <a:t>个数</a:t>
            </a:r>
            <a:r>
              <a:rPr lang="zh-CN" altLang="en-US" b="1" dirty="0" smtClean="0">
                <a:latin typeface="Times New Roman" pitchFamily="18" charset="0"/>
                <a:cs typeface="Times New Roman" pitchFamily="18" charset="0"/>
              </a:rPr>
              <a:t>。</a:t>
            </a:r>
          </a:p>
          <a:p>
            <a:pPr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向</a:t>
            </a:r>
            <a:r>
              <a:rPr lang="en-US" altLang="zh-CN" b="1" dirty="0" smtClean="0">
                <a:latin typeface="Times New Roman" pitchFamily="18" charset="0"/>
              </a:rPr>
              <a:t>I/O</a:t>
            </a:r>
            <a:r>
              <a:rPr lang="zh-CN" altLang="en-US" b="1" dirty="0" smtClean="0">
                <a:latin typeface="Times New Roman" pitchFamily="18" charset="0"/>
              </a:rPr>
              <a:t>接口发命令字</a:t>
            </a:r>
          </a:p>
          <a:p>
            <a:pPr algn="just" eaLnBrk="1" hangingPunct="1">
              <a:buFontTx/>
              <a:buNone/>
            </a:pPr>
            <a:r>
              <a:rPr lang="zh-CN" altLang="en-US" b="1" dirty="0" smtClean="0">
                <a:latin typeface="Times New Roman" pitchFamily="18" charset="0"/>
              </a:rPr>
              <a:t>            当</a:t>
            </a:r>
            <a:r>
              <a:rPr lang="en-US" altLang="zh-CN" b="1" dirty="0" smtClean="0">
                <a:latin typeface="Times New Roman" pitchFamily="18" charset="0"/>
              </a:rPr>
              <a:t>CPU</a:t>
            </a:r>
            <a:r>
              <a:rPr lang="zh-CN" altLang="en-US" b="1" dirty="0" smtClean="0">
                <a:latin typeface="Times New Roman" pitchFamily="18" charset="0"/>
              </a:rPr>
              <a:t>选中某台外设时，执行输出指令向</a:t>
            </a:r>
            <a:r>
              <a:rPr lang="en-US" altLang="zh-CN" b="1" dirty="0" smtClean="0">
                <a:latin typeface="Times New Roman" pitchFamily="18" charset="0"/>
              </a:rPr>
              <a:t>I/O</a:t>
            </a:r>
            <a:r>
              <a:rPr lang="zh-CN" altLang="en-US" b="1" dirty="0" smtClean="0">
                <a:latin typeface="Times New Roman" pitchFamily="18" charset="0"/>
              </a:rPr>
              <a:t>接口发出命令字，启动外设，为接收数据或发送数据的操作做准备。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9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9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9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9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13F25E5-72C2-46F2-8A5A-242B32ED89F4}" type="datetime3">
              <a:rPr kumimoji="0" lang="zh-CN" altLang="en-US" sz="1400" smtClean="0"/>
              <a:pPr eaLnBrk="1" hangingPunct="1"/>
              <a:t>2016年12月12日星期一</a:t>
            </a:fld>
            <a:endParaRPr kumimoji="0" lang="en-US" altLang="zh-CN" sz="1400" smtClean="0"/>
          </a:p>
        </p:txBody>
      </p:sp>
      <p:sp>
        <p:nvSpPr>
          <p:cNvPr id="399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39940"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endParaRPr>
          </a:p>
        </p:txBody>
      </p:sp>
      <p:sp>
        <p:nvSpPr>
          <p:cNvPr id="230403" name="Rectangle 3"/>
          <p:cNvSpPr>
            <a:spLocks noGrp="1" noChangeArrowheads="1"/>
          </p:cNvSpPr>
          <p:nvPr>
            <p:ph type="body" idx="1"/>
          </p:nvPr>
        </p:nvSpPr>
        <p:spPr>
          <a:xfrm>
            <a:off x="304800" y="914400"/>
            <a:ext cx="8302625" cy="5278438"/>
          </a:xfrm>
        </p:spPr>
        <p:txBody>
          <a:bodyPr/>
          <a:lstStyle/>
          <a:p>
            <a:pPr algn="just" eaLnBrk="1" hangingPunct="1">
              <a:buFontTx/>
              <a:buNone/>
            </a:pPr>
            <a:r>
              <a:rPr lang="en-US" altLang="zh-CN" b="1" smtClean="0">
                <a:latin typeface="Times New Roman" pitchFamily="18" charset="0"/>
              </a:rPr>
              <a:t>(3) </a:t>
            </a:r>
            <a:r>
              <a:rPr lang="zh-CN" altLang="en-US" b="1" smtClean="0">
                <a:latin typeface="Times New Roman" pitchFamily="18" charset="0"/>
              </a:rPr>
              <a:t>从</a:t>
            </a:r>
            <a:r>
              <a:rPr lang="en-US" altLang="zh-CN" b="1" smtClean="0">
                <a:latin typeface="Times New Roman" pitchFamily="18" charset="0"/>
              </a:rPr>
              <a:t>I/O</a:t>
            </a:r>
            <a:r>
              <a:rPr lang="zh-CN" altLang="en-US" b="1" smtClean="0">
                <a:latin typeface="Times New Roman" pitchFamily="18" charset="0"/>
              </a:rPr>
              <a:t>接口取回状态字</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执行输入指令，从</a:t>
            </a:r>
            <a:r>
              <a:rPr lang="en-US" altLang="zh-CN" b="1" smtClean="0">
                <a:latin typeface="Times New Roman" pitchFamily="18" charset="0"/>
              </a:rPr>
              <a:t>I/O</a:t>
            </a:r>
            <a:r>
              <a:rPr lang="zh-CN" altLang="en-US" b="1" smtClean="0">
                <a:latin typeface="Times New Roman" pitchFamily="18" charset="0"/>
              </a:rPr>
              <a:t>接口中取回状态字并进行测试，判断数据传送是否可以进行。</a:t>
            </a:r>
          </a:p>
          <a:p>
            <a:pPr algn="just" eaLnBrk="1" hangingPunct="1">
              <a:buFontTx/>
              <a:buNone/>
            </a:pPr>
            <a:r>
              <a:rPr lang="en-US" altLang="zh-CN" b="1" smtClean="0">
                <a:latin typeface="Times New Roman" pitchFamily="18" charset="0"/>
              </a:rPr>
              <a:t>(4) </a:t>
            </a:r>
            <a:r>
              <a:rPr lang="zh-CN" altLang="en-US" b="1" smtClean="0">
                <a:latin typeface="Times New Roman" pitchFamily="18" charset="0"/>
              </a:rPr>
              <a:t>查询外设标志</a:t>
            </a:r>
          </a:p>
          <a:p>
            <a:pPr algn="just" eaLnBrk="1" hangingPunct="1">
              <a:buFontTx/>
              <a:buNone/>
            </a:pPr>
            <a:r>
              <a:rPr lang="zh-CN" altLang="en-US" b="1" smtClean="0">
                <a:latin typeface="Times New Roman" pitchFamily="18" charset="0"/>
              </a:rPr>
              <a:t>            </a:t>
            </a:r>
            <a:r>
              <a:rPr lang="en-US" altLang="zh-CN" b="1" smtClean="0">
                <a:latin typeface="Times New Roman" pitchFamily="18" charset="0"/>
              </a:rPr>
              <a:t>CPU</a:t>
            </a:r>
            <a:r>
              <a:rPr lang="zh-CN" altLang="en-US" b="1" smtClean="0">
                <a:latin typeface="Times New Roman" pitchFamily="18" charset="0"/>
              </a:rPr>
              <a:t>不断查询状态标志，如果外设没有准备就绪，</a:t>
            </a:r>
            <a:r>
              <a:rPr lang="en-US" altLang="zh-CN" b="1" smtClean="0">
                <a:latin typeface="Times New Roman" pitchFamily="18" charset="0"/>
              </a:rPr>
              <a:t>CPU</a:t>
            </a:r>
            <a:r>
              <a:rPr lang="zh-CN" altLang="en-US" b="1" smtClean="0">
                <a:latin typeface="Times New Roman" pitchFamily="18" charset="0"/>
              </a:rPr>
              <a:t>就踏步进行等待，一直到这个外设准备就绪，并发出“准备就绪”信号为止。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0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0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0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04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061BC6A-CA7C-4D16-9B48-481201904364}" type="datetime3">
              <a:rPr kumimoji="0" lang="zh-CN" altLang="en-US" sz="1400" smtClean="0"/>
              <a:pPr eaLnBrk="1" hangingPunct="1"/>
              <a:t>2016年12月12日星期一</a:t>
            </a:fld>
            <a:endParaRPr kumimoji="0" lang="en-US" altLang="zh-CN" sz="1400" smtClean="0"/>
          </a:p>
        </p:txBody>
      </p:sp>
      <p:sp>
        <p:nvSpPr>
          <p:cNvPr id="409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0964"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cs typeface="Times New Roman" pitchFamily="18" charset="0"/>
            </a:endParaRPr>
          </a:p>
        </p:txBody>
      </p:sp>
      <p:sp>
        <p:nvSpPr>
          <p:cNvPr id="352259" name="Rectangle 3"/>
          <p:cNvSpPr>
            <a:spLocks noGrp="1" noChangeArrowheads="1"/>
          </p:cNvSpPr>
          <p:nvPr>
            <p:ph type="body" idx="1"/>
          </p:nvPr>
        </p:nvSpPr>
        <p:spPr>
          <a:xfrm>
            <a:off x="460375" y="871538"/>
            <a:ext cx="8074025" cy="5797550"/>
          </a:xfrm>
        </p:spPr>
        <p:txBody>
          <a:bodyPr/>
          <a:lstStyle/>
          <a:p>
            <a:pPr algn="just" eaLnBrk="1" hangingPunct="1">
              <a:buFontTx/>
              <a:buNone/>
            </a:pPr>
            <a:r>
              <a:rPr lang="en-US" altLang="zh-CN" b="1" dirty="0" smtClean="0">
                <a:latin typeface="Times New Roman" pitchFamily="18" charset="0"/>
              </a:rPr>
              <a:t>(5) </a:t>
            </a:r>
            <a:r>
              <a:rPr lang="zh-CN" altLang="en-US" b="1" dirty="0" smtClean="0">
                <a:latin typeface="Times New Roman" pitchFamily="18" charset="0"/>
              </a:rPr>
              <a:t>传送数据</a:t>
            </a:r>
          </a:p>
          <a:p>
            <a:pPr algn="just" eaLnBrk="1" hangingPunct="1">
              <a:lnSpc>
                <a:spcPct val="90000"/>
              </a:lnSpc>
              <a:buFontTx/>
              <a:buNone/>
            </a:pPr>
            <a:r>
              <a:rPr lang="zh-CN" altLang="en-US" b="1" dirty="0" smtClean="0">
                <a:latin typeface="Times New Roman" pitchFamily="18" charset="0"/>
              </a:rPr>
              <a:t>            只有外设准备好，才能实现主机与外设间的一次数据传送。输入时，</a:t>
            </a:r>
            <a:r>
              <a:rPr lang="en-US" altLang="zh-CN" b="1" dirty="0" smtClean="0">
                <a:latin typeface="Times New Roman" pitchFamily="18" charset="0"/>
              </a:rPr>
              <a:t>CPU</a:t>
            </a:r>
            <a:r>
              <a:rPr lang="zh-CN" altLang="en-US" b="1" dirty="0" smtClean="0">
                <a:latin typeface="Times New Roman" pitchFamily="18" charset="0"/>
              </a:rPr>
              <a:t>执行输入指令，从</a:t>
            </a:r>
            <a:r>
              <a:rPr lang="en-US" altLang="zh-CN" b="1" dirty="0" smtClean="0">
                <a:latin typeface="Times New Roman" pitchFamily="18" charset="0"/>
              </a:rPr>
              <a:t>I/O</a:t>
            </a:r>
            <a:r>
              <a:rPr lang="zh-CN" altLang="en-US" b="1" dirty="0" smtClean="0">
                <a:latin typeface="Times New Roman" pitchFamily="18" charset="0"/>
              </a:rPr>
              <a:t>接口的数据缓冲寄存器中接收数据；输出时，</a:t>
            </a:r>
            <a:r>
              <a:rPr lang="en-US" altLang="zh-CN" b="1" dirty="0" smtClean="0">
                <a:latin typeface="Times New Roman" pitchFamily="18" charset="0"/>
              </a:rPr>
              <a:t>CPU</a:t>
            </a:r>
            <a:r>
              <a:rPr lang="zh-CN" altLang="en-US" b="1" dirty="0" smtClean="0">
                <a:latin typeface="Times New Roman" pitchFamily="18" charset="0"/>
              </a:rPr>
              <a:t>执行输出指令，将数据写入</a:t>
            </a:r>
            <a:r>
              <a:rPr lang="en-US" altLang="zh-CN" b="1" dirty="0" smtClean="0">
                <a:latin typeface="Times New Roman" pitchFamily="18" charset="0"/>
              </a:rPr>
              <a:t>I/O</a:t>
            </a:r>
            <a:r>
              <a:rPr lang="zh-CN" altLang="en-US" b="1" dirty="0" smtClean="0">
                <a:latin typeface="Times New Roman" pitchFamily="18" charset="0"/>
              </a:rPr>
              <a:t>接口的数据缓冲寄存器。</a:t>
            </a:r>
          </a:p>
          <a:p>
            <a:pPr algn="just" eaLnBrk="1" hangingPunct="1">
              <a:buFontTx/>
              <a:buNone/>
            </a:pPr>
            <a:r>
              <a:rPr lang="en-US" altLang="zh-CN" b="1" dirty="0" smtClean="0">
                <a:latin typeface="Times New Roman" pitchFamily="18" charset="0"/>
              </a:rPr>
              <a:t>(6) </a:t>
            </a:r>
            <a:r>
              <a:rPr lang="zh-CN" altLang="en-US" b="1" dirty="0" smtClean="0">
                <a:latin typeface="Times New Roman" pitchFamily="18" charset="0"/>
              </a:rPr>
              <a:t>修改传送参数</a:t>
            </a:r>
          </a:p>
          <a:p>
            <a:pPr algn="just" eaLnBrk="1" hangingPunct="1">
              <a:buFontTx/>
              <a:buNone/>
            </a:pPr>
            <a:r>
              <a:rPr lang="zh-CN" altLang="en-US" b="1" dirty="0" smtClean="0">
                <a:latin typeface="Times New Roman" pitchFamily="18" charset="0"/>
              </a:rPr>
              <a:t>            每进行一次数据传送，需要修改传送参数，其中包括主存缓冲区地址加</a:t>
            </a:r>
            <a:r>
              <a:rPr lang="en-US" altLang="zh-CN" b="1" dirty="0" smtClean="0">
                <a:latin typeface="Times New Roman" pitchFamily="18" charset="0"/>
              </a:rPr>
              <a:t>1</a:t>
            </a:r>
            <a:r>
              <a:rPr lang="zh-CN" altLang="en-US" b="1" dirty="0" smtClean="0">
                <a:latin typeface="Times New Roman" pitchFamily="18" charset="0"/>
              </a:rPr>
              <a:t>，传送个数减</a:t>
            </a:r>
            <a:r>
              <a:rPr lang="en-US" altLang="zh-CN" b="1" dirty="0" smtClean="0">
                <a:latin typeface="Times New Roman" pitchFamily="18" charset="0"/>
              </a:rPr>
              <a:t>1</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22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2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B6A9A5B-8D01-490F-8480-1BD5C9BAF0B3}" type="datetime3">
              <a:rPr kumimoji="0" lang="zh-CN" altLang="en-US" sz="1400" smtClean="0"/>
              <a:pPr eaLnBrk="1" hangingPunct="1"/>
              <a:t>2016年12月12日星期一</a:t>
            </a:fld>
            <a:endParaRPr kumimoji="0" lang="en-US" altLang="zh-CN" sz="1400" smtClean="0"/>
          </a:p>
        </p:txBody>
      </p:sp>
      <p:sp>
        <p:nvSpPr>
          <p:cNvPr id="419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198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cs typeface="Times New Roman" pitchFamily="18" charset="0"/>
            </a:endParaRPr>
          </a:p>
        </p:txBody>
      </p:sp>
      <p:sp>
        <p:nvSpPr>
          <p:cNvPr id="231427" name="Rectangle 3"/>
          <p:cNvSpPr>
            <a:spLocks noGrp="1" noChangeArrowheads="1"/>
          </p:cNvSpPr>
          <p:nvPr>
            <p:ph type="body" idx="1"/>
          </p:nvPr>
        </p:nvSpPr>
        <p:spPr>
          <a:xfrm>
            <a:off x="460375" y="942975"/>
            <a:ext cx="8074025" cy="5726113"/>
          </a:xfrm>
        </p:spPr>
        <p:txBody>
          <a:bodyPr/>
          <a:lstStyle/>
          <a:p>
            <a:pPr algn="just" eaLnBrk="1" hangingPunct="1">
              <a:buFontTx/>
              <a:buNone/>
            </a:pPr>
            <a:r>
              <a:rPr lang="en-US" altLang="zh-CN" b="1" smtClean="0">
                <a:latin typeface="Times New Roman" pitchFamily="18" charset="0"/>
              </a:rPr>
              <a:t>(7) </a:t>
            </a:r>
            <a:r>
              <a:rPr lang="zh-CN" altLang="en-US" b="1" smtClean="0">
                <a:latin typeface="Times New Roman" pitchFamily="18" charset="0"/>
              </a:rPr>
              <a:t>判断传送是否结束  </a:t>
            </a:r>
          </a:p>
          <a:p>
            <a:pPr algn="just" eaLnBrk="1" hangingPunct="1">
              <a:lnSpc>
                <a:spcPct val="90000"/>
              </a:lnSpc>
              <a:buFontTx/>
              <a:buNone/>
            </a:pPr>
            <a:r>
              <a:rPr lang="zh-CN" altLang="en-US" b="1" smtClean="0">
                <a:latin typeface="Times New Roman" pitchFamily="18" charset="0"/>
              </a:rPr>
              <a:t>            如果传送个数不为</a:t>
            </a:r>
            <a:r>
              <a:rPr lang="en-US" altLang="zh-CN" b="1" smtClean="0">
                <a:latin typeface="Times New Roman" pitchFamily="18" charset="0"/>
              </a:rPr>
              <a:t>0</a:t>
            </a:r>
            <a:r>
              <a:rPr lang="zh-CN" altLang="en-US" b="1" smtClean="0">
                <a:latin typeface="Times New Roman" pitchFamily="18" charset="0"/>
              </a:rPr>
              <a:t>，则转第</a:t>
            </a:r>
            <a:r>
              <a:rPr lang="en-US" altLang="zh-CN" b="1" smtClean="0">
                <a:latin typeface="Times New Roman" pitchFamily="18" charset="0"/>
              </a:rPr>
              <a:t>3</a:t>
            </a:r>
            <a:r>
              <a:rPr lang="zh-CN" altLang="en-US" b="1" smtClean="0">
                <a:latin typeface="Times New Roman" pitchFamily="18" charset="0"/>
              </a:rPr>
              <a:t>步，继续传送，直到传送结束为止。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1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14C9537-0AAC-4556-AC03-0E70BC0BE5A9}" type="datetime3">
              <a:rPr kumimoji="0" lang="zh-CN" altLang="en-US" sz="1400" smtClean="0"/>
              <a:pPr eaLnBrk="1" hangingPunct="1"/>
              <a:t>2016年12月12日星期一</a:t>
            </a:fld>
            <a:endParaRPr kumimoji="0" lang="en-US" altLang="zh-CN" sz="1400" smtClean="0"/>
          </a:p>
        </p:txBody>
      </p:sp>
      <p:sp>
        <p:nvSpPr>
          <p:cNvPr id="430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3012"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sz="3600" dirty="0" smtClean="0">
              <a:latin typeface="Times New Roman" pitchFamily="18" charset="0"/>
            </a:endParaRPr>
          </a:p>
        </p:txBody>
      </p:sp>
      <p:grpSp>
        <p:nvGrpSpPr>
          <p:cNvPr id="43013" name="Group 3"/>
          <p:cNvGrpSpPr>
            <a:grpSpLocks/>
          </p:cNvGrpSpPr>
          <p:nvPr/>
        </p:nvGrpSpPr>
        <p:grpSpPr bwMode="auto">
          <a:xfrm>
            <a:off x="533400" y="857250"/>
            <a:ext cx="4410075" cy="5756275"/>
            <a:chOff x="2832" y="144"/>
            <a:chExt cx="1230" cy="2391"/>
          </a:xfrm>
        </p:grpSpPr>
        <p:sp>
          <p:nvSpPr>
            <p:cNvPr id="43017" name="Rectangle 4"/>
            <p:cNvSpPr>
              <a:spLocks noChangeArrowheads="1"/>
            </p:cNvSpPr>
            <p:nvPr/>
          </p:nvSpPr>
          <p:spPr bwMode="auto">
            <a:xfrm>
              <a:off x="3120" y="288"/>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预置传送参数</a:t>
              </a:r>
            </a:p>
          </p:txBody>
        </p:sp>
        <p:sp>
          <p:nvSpPr>
            <p:cNvPr id="43018" name="Rectangle 5"/>
            <p:cNvSpPr>
              <a:spLocks noChangeArrowheads="1"/>
            </p:cNvSpPr>
            <p:nvPr/>
          </p:nvSpPr>
          <p:spPr bwMode="auto">
            <a:xfrm>
              <a:off x="3120" y="528"/>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启动外设</a:t>
              </a:r>
            </a:p>
          </p:txBody>
        </p:sp>
        <p:sp>
          <p:nvSpPr>
            <p:cNvPr id="43019" name="Rectangle 6"/>
            <p:cNvSpPr>
              <a:spLocks noChangeArrowheads="1"/>
            </p:cNvSpPr>
            <p:nvPr/>
          </p:nvSpPr>
          <p:spPr bwMode="auto">
            <a:xfrm>
              <a:off x="3120" y="816"/>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取外设状态</a:t>
              </a:r>
            </a:p>
          </p:txBody>
        </p:sp>
        <p:sp>
          <p:nvSpPr>
            <p:cNvPr id="43020" name="Rectangle 7"/>
            <p:cNvSpPr>
              <a:spLocks noChangeArrowheads="1"/>
            </p:cNvSpPr>
            <p:nvPr/>
          </p:nvSpPr>
          <p:spPr bwMode="auto">
            <a:xfrm>
              <a:off x="3120" y="1488"/>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传送一次数据</a:t>
              </a:r>
            </a:p>
          </p:txBody>
        </p:sp>
        <p:sp>
          <p:nvSpPr>
            <p:cNvPr id="43021" name="Rectangle 8"/>
            <p:cNvSpPr>
              <a:spLocks noChangeArrowheads="1"/>
            </p:cNvSpPr>
            <p:nvPr/>
          </p:nvSpPr>
          <p:spPr bwMode="auto">
            <a:xfrm>
              <a:off x="3120" y="1728"/>
              <a:ext cx="576"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90000"/>
                </a:lnSpc>
              </a:pPr>
              <a:r>
                <a:rPr lang="zh-CN" altLang="en-US" sz="2000"/>
                <a:t>修改传送参数</a:t>
              </a:r>
            </a:p>
          </p:txBody>
        </p:sp>
        <p:sp>
          <p:nvSpPr>
            <p:cNvPr id="43022" name="AutoShape 9"/>
            <p:cNvSpPr>
              <a:spLocks noChangeArrowheads="1"/>
            </p:cNvSpPr>
            <p:nvPr/>
          </p:nvSpPr>
          <p:spPr bwMode="auto">
            <a:xfrm>
              <a:off x="3036" y="1056"/>
              <a:ext cx="738" cy="28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外设准备就绪</a:t>
              </a:r>
              <a:r>
                <a:rPr lang="en-US" altLang="zh-CN" sz="2000"/>
                <a:t>?</a:t>
              </a:r>
            </a:p>
          </p:txBody>
        </p:sp>
        <p:sp>
          <p:nvSpPr>
            <p:cNvPr id="43023" name="Line 10"/>
            <p:cNvSpPr>
              <a:spLocks noChangeShapeType="1"/>
            </p:cNvSpPr>
            <p:nvPr/>
          </p:nvSpPr>
          <p:spPr bwMode="auto">
            <a:xfrm>
              <a:off x="3408" y="672"/>
              <a:ext cx="0" cy="14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4" name="Line 11"/>
            <p:cNvSpPr>
              <a:spLocks noChangeShapeType="1"/>
            </p:cNvSpPr>
            <p:nvPr/>
          </p:nvSpPr>
          <p:spPr bwMode="auto">
            <a:xfrm>
              <a:off x="3408" y="960"/>
              <a:ext cx="0" cy="96"/>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5" name="Line 12"/>
            <p:cNvSpPr>
              <a:spLocks noChangeShapeType="1"/>
            </p:cNvSpPr>
            <p:nvPr/>
          </p:nvSpPr>
          <p:spPr bwMode="auto">
            <a:xfrm>
              <a:off x="3408" y="432"/>
              <a:ext cx="0" cy="96"/>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6" name="Line 13"/>
            <p:cNvSpPr>
              <a:spLocks noChangeShapeType="1"/>
            </p:cNvSpPr>
            <p:nvPr/>
          </p:nvSpPr>
          <p:spPr bwMode="auto">
            <a:xfrm>
              <a:off x="3408" y="144"/>
              <a:ext cx="0" cy="14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7" name="Line 14"/>
            <p:cNvSpPr>
              <a:spLocks noChangeShapeType="1"/>
            </p:cNvSpPr>
            <p:nvPr/>
          </p:nvSpPr>
          <p:spPr bwMode="auto">
            <a:xfrm>
              <a:off x="3408" y="1344"/>
              <a:ext cx="0" cy="14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8" name="Line 15"/>
            <p:cNvSpPr>
              <a:spLocks noChangeShapeType="1"/>
            </p:cNvSpPr>
            <p:nvPr/>
          </p:nvSpPr>
          <p:spPr bwMode="auto">
            <a:xfrm>
              <a:off x="3408" y="1632"/>
              <a:ext cx="0" cy="96"/>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AutoShape 16"/>
            <p:cNvSpPr>
              <a:spLocks noChangeArrowheads="1"/>
            </p:cNvSpPr>
            <p:nvPr/>
          </p:nvSpPr>
          <p:spPr bwMode="auto">
            <a:xfrm>
              <a:off x="3072" y="1968"/>
              <a:ext cx="672" cy="28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a:t>传送完否</a:t>
              </a:r>
              <a:r>
                <a:rPr lang="en-US" altLang="zh-CN" sz="2000"/>
                <a:t>?</a:t>
              </a:r>
            </a:p>
          </p:txBody>
        </p:sp>
        <p:sp>
          <p:nvSpPr>
            <p:cNvPr id="43030" name="Line 17"/>
            <p:cNvSpPr>
              <a:spLocks noChangeShapeType="1"/>
            </p:cNvSpPr>
            <p:nvPr/>
          </p:nvSpPr>
          <p:spPr bwMode="auto">
            <a:xfrm>
              <a:off x="3408" y="1872"/>
              <a:ext cx="0" cy="96"/>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8"/>
            <p:cNvSpPr>
              <a:spLocks noChangeShapeType="1"/>
            </p:cNvSpPr>
            <p:nvPr/>
          </p:nvSpPr>
          <p:spPr bwMode="auto">
            <a:xfrm>
              <a:off x="3408" y="2256"/>
              <a:ext cx="0" cy="144"/>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2" name="Line 19"/>
            <p:cNvSpPr>
              <a:spLocks noChangeShapeType="1"/>
            </p:cNvSpPr>
            <p:nvPr/>
          </p:nvSpPr>
          <p:spPr bwMode="auto">
            <a:xfrm flipH="1">
              <a:off x="2928" y="211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20"/>
            <p:cNvSpPr>
              <a:spLocks noChangeShapeType="1"/>
            </p:cNvSpPr>
            <p:nvPr/>
          </p:nvSpPr>
          <p:spPr bwMode="auto">
            <a:xfrm>
              <a:off x="3762" y="1200"/>
              <a:ext cx="1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Line 21"/>
            <p:cNvSpPr>
              <a:spLocks noChangeShapeType="1"/>
            </p:cNvSpPr>
            <p:nvPr/>
          </p:nvSpPr>
          <p:spPr bwMode="auto">
            <a:xfrm flipV="1">
              <a:off x="3888" y="768"/>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5" name="Line 22"/>
            <p:cNvSpPr>
              <a:spLocks noChangeShapeType="1"/>
            </p:cNvSpPr>
            <p:nvPr/>
          </p:nvSpPr>
          <p:spPr bwMode="auto">
            <a:xfrm flipH="1">
              <a:off x="3456" y="768"/>
              <a:ext cx="43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6" name="Line 23"/>
            <p:cNvSpPr>
              <a:spLocks noChangeShapeType="1"/>
            </p:cNvSpPr>
            <p:nvPr/>
          </p:nvSpPr>
          <p:spPr bwMode="auto">
            <a:xfrm>
              <a:off x="2928" y="768"/>
              <a:ext cx="432" cy="0"/>
            </a:xfrm>
            <a:prstGeom prst="line">
              <a:avLst/>
            </a:prstGeom>
            <a:noFill/>
            <a:ln w="9525">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7" name="Line 24"/>
            <p:cNvSpPr>
              <a:spLocks noChangeShapeType="1"/>
            </p:cNvSpPr>
            <p:nvPr/>
          </p:nvSpPr>
          <p:spPr bwMode="auto">
            <a:xfrm>
              <a:off x="2928" y="76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Line 25"/>
            <p:cNvSpPr>
              <a:spLocks noChangeShapeType="1"/>
            </p:cNvSpPr>
            <p:nvPr/>
          </p:nvSpPr>
          <p:spPr bwMode="auto">
            <a:xfrm>
              <a:off x="2832" y="720"/>
              <a:ext cx="115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Line 26"/>
            <p:cNvSpPr>
              <a:spLocks noChangeShapeType="1"/>
            </p:cNvSpPr>
            <p:nvPr/>
          </p:nvSpPr>
          <p:spPr bwMode="auto">
            <a:xfrm>
              <a:off x="2832" y="1392"/>
              <a:ext cx="115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0" name="Line 27"/>
            <p:cNvSpPr>
              <a:spLocks noChangeShapeType="1"/>
            </p:cNvSpPr>
            <p:nvPr/>
          </p:nvSpPr>
          <p:spPr bwMode="auto">
            <a:xfrm>
              <a:off x="3984" y="720"/>
              <a:ext cx="0" cy="6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Line 28"/>
            <p:cNvSpPr>
              <a:spLocks noChangeShapeType="1"/>
            </p:cNvSpPr>
            <p:nvPr/>
          </p:nvSpPr>
          <p:spPr bwMode="auto">
            <a:xfrm>
              <a:off x="2832" y="720"/>
              <a:ext cx="0" cy="67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2" name="Text Box 29"/>
            <p:cNvSpPr txBox="1">
              <a:spLocks noChangeArrowheads="1"/>
            </p:cNvSpPr>
            <p:nvPr/>
          </p:nvSpPr>
          <p:spPr bwMode="auto">
            <a:xfrm>
              <a:off x="3378" y="1363"/>
              <a:ext cx="33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Y</a:t>
              </a:r>
            </a:p>
          </p:txBody>
        </p:sp>
        <p:sp>
          <p:nvSpPr>
            <p:cNvPr id="43043" name="Text Box 30"/>
            <p:cNvSpPr txBox="1">
              <a:spLocks noChangeArrowheads="1"/>
            </p:cNvSpPr>
            <p:nvPr/>
          </p:nvSpPr>
          <p:spPr bwMode="auto">
            <a:xfrm>
              <a:off x="3378" y="2221"/>
              <a:ext cx="33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Y</a:t>
              </a:r>
            </a:p>
          </p:txBody>
        </p:sp>
        <p:sp>
          <p:nvSpPr>
            <p:cNvPr id="43044" name="Text Box 31"/>
            <p:cNvSpPr txBox="1">
              <a:spLocks noChangeArrowheads="1"/>
            </p:cNvSpPr>
            <p:nvPr/>
          </p:nvSpPr>
          <p:spPr bwMode="auto">
            <a:xfrm>
              <a:off x="3732" y="1081"/>
              <a:ext cx="33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N</a:t>
              </a:r>
            </a:p>
          </p:txBody>
        </p:sp>
        <p:sp>
          <p:nvSpPr>
            <p:cNvPr id="43045" name="Text Box 32"/>
            <p:cNvSpPr txBox="1">
              <a:spLocks noChangeArrowheads="1"/>
            </p:cNvSpPr>
            <p:nvPr/>
          </p:nvSpPr>
          <p:spPr bwMode="auto">
            <a:xfrm>
              <a:off x="2970" y="1987"/>
              <a:ext cx="33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N</a:t>
              </a:r>
            </a:p>
          </p:txBody>
        </p:sp>
        <p:sp>
          <p:nvSpPr>
            <p:cNvPr id="43046" name="Text Box 33"/>
            <p:cNvSpPr txBox="1">
              <a:spLocks noChangeArrowheads="1"/>
            </p:cNvSpPr>
            <p:nvPr/>
          </p:nvSpPr>
          <p:spPr bwMode="auto">
            <a:xfrm>
              <a:off x="3282" y="2370"/>
              <a:ext cx="342"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结束</a:t>
              </a:r>
            </a:p>
          </p:txBody>
        </p:sp>
      </p:grpSp>
      <p:sp>
        <p:nvSpPr>
          <p:cNvPr id="232482" name="Text Box 34"/>
          <p:cNvSpPr txBox="1">
            <a:spLocks noChangeArrowheads="1"/>
          </p:cNvSpPr>
          <p:nvPr/>
        </p:nvSpPr>
        <p:spPr bwMode="auto">
          <a:xfrm>
            <a:off x="4191000" y="16764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800">
                <a:solidFill>
                  <a:srgbClr val="FF3300"/>
                </a:solidFill>
              </a:rPr>
              <a:t>输出指令</a:t>
            </a:r>
            <a:r>
              <a:rPr lang="en-US" altLang="zh-CN" sz="2800">
                <a:solidFill>
                  <a:srgbClr val="FF3300"/>
                </a:solidFill>
              </a:rPr>
              <a:t>(OUT </a:t>
            </a:r>
            <a:r>
              <a:rPr lang="zh-CN" altLang="en-US" sz="2800">
                <a:solidFill>
                  <a:srgbClr val="FF3300"/>
                </a:solidFill>
              </a:rPr>
              <a:t>控制口</a:t>
            </a:r>
            <a:r>
              <a:rPr lang="en-US" altLang="zh-CN" sz="2800">
                <a:solidFill>
                  <a:srgbClr val="FF3300"/>
                </a:solidFill>
              </a:rPr>
              <a:t>,AL)</a:t>
            </a:r>
          </a:p>
        </p:txBody>
      </p:sp>
      <p:sp>
        <p:nvSpPr>
          <p:cNvPr id="232483" name="Text Box 35"/>
          <p:cNvSpPr txBox="1">
            <a:spLocks noChangeArrowheads="1"/>
          </p:cNvSpPr>
          <p:nvPr/>
        </p:nvSpPr>
        <p:spPr bwMode="auto">
          <a:xfrm>
            <a:off x="3714750" y="3790950"/>
            <a:ext cx="542925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800">
                <a:solidFill>
                  <a:srgbClr val="FF3300"/>
                </a:solidFill>
              </a:rPr>
              <a:t>输入</a:t>
            </a:r>
            <a:r>
              <a:rPr lang="en-US" altLang="zh-CN" sz="2800">
                <a:solidFill>
                  <a:srgbClr val="FF3300"/>
                </a:solidFill>
              </a:rPr>
              <a:t>/</a:t>
            </a:r>
            <a:r>
              <a:rPr lang="zh-CN" altLang="en-US" sz="2800">
                <a:solidFill>
                  <a:srgbClr val="FF3300"/>
                </a:solidFill>
              </a:rPr>
              <a:t>输出指令</a:t>
            </a:r>
          </a:p>
          <a:p>
            <a:pPr>
              <a:lnSpc>
                <a:spcPct val="50000"/>
              </a:lnSpc>
              <a:spcBef>
                <a:spcPct val="50000"/>
              </a:spcBef>
            </a:pPr>
            <a:r>
              <a:rPr lang="en-US" altLang="zh-CN" sz="2800">
                <a:solidFill>
                  <a:srgbClr val="FF3300"/>
                </a:solidFill>
              </a:rPr>
              <a:t>(IN AL,</a:t>
            </a:r>
            <a:r>
              <a:rPr lang="zh-CN" altLang="en-US" sz="2800">
                <a:solidFill>
                  <a:srgbClr val="FF3300"/>
                </a:solidFill>
              </a:rPr>
              <a:t>数据口</a:t>
            </a:r>
            <a:r>
              <a:rPr lang="en-US" altLang="zh-CN" sz="2800">
                <a:solidFill>
                  <a:srgbClr val="FF3300"/>
                </a:solidFill>
              </a:rPr>
              <a:t>/OUT </a:t>
            </a:r>
            <a:r>
              <a:rPr lang="zh-CN" altLang="en-US" sz="2800">
                <a:solidFill>
                  <a:srgbClr val="FF3300"/>
                </a:solidFill>
              </a:rPr>
              <a:t>数据口</a:t>
            </a:r>
            <a:r>
              <a:rPr lang="en-US" altLang="zh-CN" sz="2800">
                <a:solidFill>
                  <a:srgbClr val="FF3300"/>
                </a:solidFill>
              </a:rPr>
              <a:t>,AL)</a:t>
            </a:r>
          </a:p>
        </p:txBody>
      </p:sp>
      <p:sp>
        <p:nvSpPr>
          <p:cNvPr id="232484" name="Text Box 36"/>
          <p:cNvSpPr txBox="1">
            <a:spLocks noChangeArrowheads="1"/>
          </p:cNvSpPr>
          <p:nvPr/>
        </p:nvSpPr>
        <p:spPr bwMode="auto">
          <a:xfrm>
            <a:off x="4191000" y="234315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800">
                <a:solidFill>
                  <a:srgbClr val="FF3300"/>
                </a:solidFill>
              </a:rPr>
              <a:t>输入指令</a:t>
            </a:r>
            <a:r>
              <a:rPr lang="en-US" altLang="zh-CN" sz="2800">
                <a:solidFill>
                  <a:srgbClr val="FF3300"/>
                </a:solidFill>
              </a:rPr>
              <a:t>(IN AL,</a:t>
            </a:r>
            <a:r>
              <a:rPr lang="zh-CN" altLang="en-US" sz="2800">
                <a:solidFill>
                  <a:srgbClr val="FF3300"/>
                </a:solidFill>
              </a:rPr>
              <a:t>状态口</a:t>
            </a:r>
            <a:r>
              <a:rPr lang="en-US" altLang="zh-CN" sz="2800">
                <a:solidFill>
                  <a:srgbClr val="FF33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24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24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2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82" grpId="0" autoUpdateAnimBg="0"/>
      <p:bldP spid="232483" grpId="0" autoUpdateAnimBg="0"/>
      <p:bldP spid="23248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017C2F6-2129-4A51-BA32-4BBB8216DEEA}" type="datetime3">
              <a:rPr kumimoji="0" lang="zh-CN" altLang="en-US" sz="1400" smtClean="0"/>
              <a:pPr eaLnBrk="1" hangingPunct="1"/>
              <a:t>2016年12月12日星期一</a:t>
            </a:fld>
            <a:endParaRPr kumimoji="0" lang="en-US" altLang="zh-CN" sz="1400" smtClean="0"/>
          </a:p>
        </p:txBody>
      </p:sp>
      <p:sp>
        <p:nvSpPr>
          <p:cNvPr id="440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403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9.2 </a:t>
            </a:r>
            <a:r>
              <a:rPr lang="zh-CN" altLang="en-US" sz="2400" dirty="0" smtClean="0">
                <a:latin typeface="Times New Roman" pitchFamily="18" charset="0"/>
              </a:rPr>
              <a:t>程序查询方式及其接口</a:t>
            </a:r>
            <a:endParaRPr lang="zh-CN" altLang="en-US" dirty="0" smtClean="0">
              <a:latin typeface="宋体" pitchFamily="2" charset="-122"/>
            </a:endParaRPr>
          </a:p>
        </p:txBody>
      </p:sp>
      <p:sp>
        <p:nvSpPr>
          <p:cNvPr id="233475" name="Rectangle 3"/>
          <p:cNvSpPr>
            <a:spLocks noGrp="1" noChangeArrowheads="1"/>
          </p:cNvSpPr>
          <p:nvPr>
            <p:ph type="body" idx="1"/>
          </p:nvPr>
        </p:nvSpPr>
        <p:spPr>
          <a:xfrm>
            <a:off x="288925" y="912813"/>
            <a:ext cx="8397875" cy="5945187"/>
          </a:xfrm>
        </p:spPr>
        <p:txBody>
          <a:bodyPr/>
          <a:lstStyle/>
          <a:p>
            <a:pPr algn="just" eaLnBrk="1" hangingPunct="1">
              <a:buFontTx/>
              <a:buNone/>
            </a:pPr>
            <a:r>
              <a:rPr lang="en-US" altLang="zh-CN" b="1" dirty="0" smtClean="0">
                <a:solidFill>
                  <a:srgbClr val="990033"/>
                </a:solidFill>
                <a:latin typeface="Times New Roman" pitchFamily="18" charset="0"/>
                <a:cs typeface="Times New Roman" pitchFamily="18" charset="0"/>
              </a:rPr>
              <a:t>9</a:t>
            </a:r>
            <a:r>
              <a:rPr lang="en-US" altLang="zh-CN" b="1" dirty="0" smtClean="0">
                <a:solidFill>
                  <a:srgbClr val="990033"/>
                </a:solidFill>
                <a:latin typeface="Times New Roman" pitchFamily="18" charset="0"/>
              </a:rPr>
              <a:t>.</a:t>
            </a:r>
            <a:r>
              <a:rPr lang="en-US" altLang="zh-CN" b="1" dirty="0" smtClean="0">
                <a:solidFill>
                  <a:srgbClr val="990033"/>
                </a:solidFill>
                <a:latin typeface="Times New Roman" pitchFamily="18" charset="0"/>
                <a:cs typeface="Times New Roman" pitchFamily="18" charset="0"/>
              </a:rPr>
              <a:t>2.2 </a:t>
            </a:r>
            <a:r>
              <a:rPr lang="zh-CN" altLang="en-US" b="1" dirty="0" smtClean="0">
                <a:solidFill>
                  <a:srgbClr val="990033"/>
                </a:solidFill>
                <a:latin typeface="Times New Roman" pitchFamily="18" charset="0"/>
                <a:cs typeface="Times New Roman" pitchFamily="18" charset="0"/>
              </a:rPr>
              <a:t>程序查询方式接口</a:t>
            </a:r>
          </a:p>
          <a:p>
            <a:pPr algn="just" eaLnBrk="1" hangingPunct="1">
              <a:buFontTx/>
              <a:buNone/>
            </a:pPr>
            <a:r>
              <a:rPr lang="zh-CN" altLang="en-US" b="1" dirty="0" smtClean="0">
                <a:latin typeface="Times New Roman" pitchFamily="18" charset="0"/>
                <a:cs typeface="Times New Roman" pitchFamily="18" charset="0"/>
              </a:rPr>
              <a:t>            最简单、经济的</a:t>
            </a:r>
            <a:r>
              <a:rPr lang="en-US" altLang="zh-CN" b="1" dirty="0" smtClean="0">
                <a:latin typeface="Times New Roman" pitchFamily="18" charset="0"/>
                <a:cs typeface="Times New Roman" pitchFamily="18" charset="0"/>
              </a:rPr>
              <a:t>I/O</a:t>
            </a:r>
            <a:r>
              <a:rPr lang="zh-CN" altLang="en-US" b="1" dirty="0" smtClean="0">
                <a:latin typeface="Times New Roman" pitchFamily="18" charset="0"/>
                <a:cs typeface="Times New Roman" pitchFamily="18" charset="0"/>
              </a:rPr>
              <a:t>方式，只需很少的硬件。</a:t>
            </a:r>
          </a:p>
          <a:p>
            <a:pPr algn="just" eaLnBrk="1" hangingPunct="1">
              <a:lnSpc>
                <a:spcPct val="80000"/>
              </a:lnSpc>
              <a:buFontTx/>
              <a:buNone/>
            </a:pPr>
            <a:r>
              <a:rPr lang="zh-CN" altLang="en-US" b="1" dirty="0" smtClean="0">
                <a:latin typeface="Times New Roman" pitchFamily="18" charset="0"/>
                <a:cs typeface="Times New Roman" pitchFamily="18" charset="0"/>
              </a:rPr>
              <a:t>            通常接口中</a:t>
            </a:r>
            <a:r>
              <a:rPr lang="zh-CN" altLang="en-US" b="1" dirty="0" smtClean="0">
                <a:solidFill>
                  <a:srgbClr val="FF3300"/>
                </a:solidFill>
                <a:latin typeface="Times New Roman" pitchFamily="18" charset="0"/>
                <a:cs typeface="Times New Roman" pitchFamily="18" charset="0"/>
              </a:rPr>
              <a:t>至少有两个寄存器</a:t>
            </a:r>
            <a:r>
              <a:rPr lang="zh-CN" altLang="en-US" b="1" dirty="0" smtClean="0">
                <a:latin typeface="Times New Roman" pitchFamily="18" charset="0"/>
                <a:cs typeface="Times New Roman" pitchFamily="18" charset="0"/>
              </a:rPr>
              <a:t>，一个</a:t>
            </a:r>
            <a:r>
              <a:rPr lang="zh-CN" altLang="en-US" b="1" dirty="0" smtClean="0">
                <a:solidFill>
                  <a:schemeClr val="tx2"/>
                </a:solidFill>
                <a:latin typeface="Times New Roman" pitchFamily="18" charset="0"/>
                <a:cs typeface="Times New Roman" pitchFamily="18" charset="0"/>
              </a:rPr>
              <a:t>是数据缓冲寄存器</a:t>
            </a:r>
            <a:r>
              <a:rPr lang="zh-CN" altLang="en-US" b="1" dirty="0" smtClean="0">
                <a:latin typeface="Times New Roman" pitchFamily="18" charset="0"/>
                <a:cs typeface="Times New Roman" pitchFamily="18" charset="0"/>
              </a:rPr>
              <a:t>，即数据端口，用来存放与</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进行传送的数据信息，</a:t>
            </a:r>
            <a:r>
              <a:rPr lang="zh-CN" altLang="en-US" b="1" dirty="0" smtClean="0">
                <a:solidFill>
                  <a:schemeClr val="tx2"/>
                </a:solidFill>
                <a:latin typeface="Times New Roman" pitchFamily="18" charset="0"/>
                <a:cs typeface="Times New Roman" pitchFamily="18" charset="0"/>
              </a:rPr>
              <a:t>另一个是供</a:t>
            </a:r>
            <a:r>
              <a:rPr lang="en-US" altLang="zh-CN" b="1" dirty="0" smtClean="0">
                <a:solidFill>
                  <a:schemeClr val="tx2"/>
                </a:solidFill>
                <a:latin typeface="Times New Roman" pitchFamily="18" charset="0"/>
                <a:cs typeface="Times New Roman" pitchFamily="18" charset="0"/>
              </a:rPr>
              <a:t>CPU</a:t>
            </a:r>
            <a:r>
              <a:rPr lang="zh-CN" altLang="en-US" b="1" dirty="0" smtClean="0">
                <a:solidFill>
                  <a:schemeClr val="tx2"/>
                </a:solidFill>
                <a:latin typeface="Times New Roman" pitchFamily="18" charset="0"/>
                <a:cs typeface="Times New Roman" pitchFamily="18" charset="0"/>
              </a:rPr>
              <a:t>查询的设备状态寄存器</a:t>
            </a:r>
            <a:r>
              <a:rPr lang="zh-CN" altLang="en-US" b="1" dirty="0" smtClean="0">
                <a:latin typeface="Times New Roman" pitchFamily="18" charset="0"/>
                <a:cs typeface="Times New Roman" pitchFamily="18" charset="0"/>
              </a:rPr>
              <a:t>，即状态端口，这个寄存器由多个标志位组成，其中最重要的是设备准备就绪标志。当</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得到这位信息后就进行判断，以决定下一步是继续循环等待还是进行</a:t>
            </a:r>
            <a:r>
              <a:rPr lang="en-US" altLang="zh-CN" b="1" dirty="0" smtClean="0">
                <a:latin typeface="Times New Roman" pitchFamily="18" charset="0"/>
                <a:cs typeface="Times New Roman" pitchFamily="18" charset="0"/>
              </a:rPr>
              <a:t>I/O</a:t>
            </a:r>
            <a:r>
              <a:rPr lang="zh-CN" altLang="en-US" b="1" dirty="0" smtClean="0">
                <a:latin typeface="Times New Roman" pitchFamily="18" charset="0"/>
                <a:cs typeface="Times New Roman" pitchFamily="18" charset="0"/>
              </a:rPr>
              <a:t>传送，也有些计算机仅设置状态标志触发</a:t>
            </a:r>
            <a:r>
              <a:rPr lang="zh-CN" altLang="en-US" b="1" dirty="0" smtClean="0">
                <a:latin typeface="Times New Roman" pitchFamily="18" charset="0"/>
              </a:rPr>
              <a:t>器，其作用与设备状态寄存器相同。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AD7E22D-B702-40F3-875F-9FCBB98858BA}" type="datetime3">
              <a:rPr kumimoji="0" lang="zh-CN" altLang="en-US" sz="1400" smtClean="0"/>
              <a:pPr eaLnBrk="1" hangingPunct="1"/>
              <a:t>2016年12月12日星期一</a:t>
            </a:fld>
            <a:endParaRPr kumimoji="0" lang="en-US" altLang="zh-CN" sz="1400" smtClean="0"/>
          </a:p>
        </p:txBody>
      </p:sp>
      <p:sp>
        <p:nvSpPr>
          <p:cNvPr id="450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506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35523" name="Rectangle 3"/>
          <p:cNvSpPr>
            <a:spLocks noGrp="1" noChangeArrowheads="1"/>
          </p:cNvSpPr>
          <p:nvPr>
            <p:ph type="body" idx="1"/>
          </p:nvPr>
        </p:nvSpPr>
        <p:spPr>
          <a:xfrm>
            <a:off x="327025" y="855663"/>
            <a:ext cx="8207375" cy="5697537"/>
          </a:xfrm>
        </p:spPr>
        <p:txBody>
          <a:bodyPr/>
          <a:lstStyle/>
          <a:p>
            <a:pPr algn="just" eaLnBrk="1" hangingPunct="1">
              <a:lnSpc>
                <a:spcPct val="110000"/>
              </a:lnSpc>
              <a:buFontTx/>
              <a:buNone/>
            </a:pPr>
            <a:r>
              <a:rPr lang="en-US" altLang="zh-CN" b="1" dirty="0" smtClean="0">
                <a:solidFill>
                  <a:srgbClr val="990033"/>
                </a:solidFill>
                <a:latin typeface="Times New Roman" pitchFamily="18" charset="0"/>
              </a:rPr>
              <a:t>9.3.1  </a:t>
            </a:r>
            <a:r>
              <a:rPr lang="zh-CN" altLang="en-US" b="1" dirty="0" smtClean="0">
                <a:solidFill>
                  <a:srgbClr val="990033"/>
                </a:solidFill>
                <a:latin typeface="Times New Roman" pitchFamily="18" charset="0"/>
              </a:rPr>
              <a:t>中断的基本概念</a:t>
            </a:r>
          </a:p>
          <a:p>
            <a:pPr algn="just" eaLnBrk="1" hangingPunct="1">
              <a:lnSpc>
                <a:spcPct val="110000"/>
              </a:lnSpc>
              <a:buFontTx/>
              <a:buNone/>
            </a:pPr>
            <a:r>
              <a:rPr lang="en-US" altLang="zh-CN" b="1" dirty="0" smtClean="0">
                <a:latin typeface="Times New Roman" pitchFamily="18" charset="0"/>
              </a:rPr>
              <a:t>1. </a:t>
            </a:r>
            <a:r>
              <a:rPr lang="zh-CN" altLang="en-US" b="1" dirty="0" smtClean="0">
                <a:latin typeface="Times New Roman" pitchFamily="18" charset="0"/>
              </a:rPr>
              <a:t>中断的提出</a:t>
            </a:r>
          </a:p>
          <a:p>
            <a:pPr algn="just" eaLnBrk="1" hangingPunct="1">
              <a:lnSpc>
                <a:spcPct val="110000"/>
              </a:lnSpc>
              <a:buFontTx/>
              <a:buNone/>
            </a:pPr>
            <a:r>
              <a:rPr lang="zh-CN" altLang="en-US" b="1" dirty="0" smtClean="0">
                <a:latin typeface="Times New Roman" pitchFamily="18" charset="0"/>
              </a:rPr>
              <a:t>     程序查询方式存在着下列明显的缺点。</a:t>
            </a:r>
          </a:p>
          <a:p>
            <a:pPr algn="just" eaLnBrk="1" hangingPunct="1">
              <a:lnSpc>
                <a:spcPct val="110000"/>
              </a:lnSpc>
              <a:buFontTx/>
              <a:buNone/>
            </a:pPr>
            <a:r>
              <a:rPr lang="zh-CN" altLang="en-US" b="1" dirty="0" smtClean="0">
                <a:latin typeface="Times New Roman" pitchFamily="18" charset="0"/>
              </a:rPr>
              <a:t>    ① 在查询过程中，</a:t>
            </a:r>
            <a:r>
              <a:rPr lang="en-US" altLang="zh-CN" b="1" dirty="0" smtClean="0">
                <a:latin typeface="Times New Roman" pitchFamily="18" charset="0"/>
              </a:rPr>
              <a:t>CPU</a:t>
            </a:r>
            <a:r>
              <a:rPr lang="zh-CN" altLang="en-US" b="1" dirty="0" smtClean="0">
                <a:latin typeface="Times New Roman" pitchFamily="18" charset="0"/>
              </a:rPr>
              <a:t>长期处于踏步等待状态，使系统效率大大降低。</a:t>
            </a:r>
          </a:p>
          <a:p>
            <a:pPr algn="just" eaLnBrk="1" hangingPunct="1">
              <a:lnSpc>
                <a:spcPct val="110000"/>
              </a:lnSpc>
              <a:buFontTx/>
              <a:buNone/>
            </a:pPr>
            <a:r>
              <a:rPr lang="zh-CN" altLang="en-US" b="1" dirty="0" smtClean="0">
                <a:latin typeface="Times New Roman" pitchFamily="18" charset="0"/>
              </a:rPr>
              <a:t>    ② </a:t>
            </a:r>
            <a:r>
              <a:rPr lang="en-US" altLang="zh-CN" b="1" dirty="0" smtClean="0">
                <a:latin typeface="Times New Roman" pitchFamily="18" charset="0"/>
              </a:rPr>
              <a:t>CPU</a:t>
            </a:r>
            <a:r>
              <a:rPr lang="zh-CN" altLang="en-US" b="1" dirty="0" smtClean="0">
                <a:latin typeface="Times New Roman" pitchFamily="18" charset="0"/>
              </a:rPr>
              <a:t>在一段时间内只能和一台外设交换信息，其它设备不能同时工作。</a:t>
            </a:r>
          </a:p>
          <a:p>
            <a:pPr algn="just" eaLnBrk="1" hangingPunct="1">
              <a:lnSpc>
                <a:spcPct val="110000"/>
              </a:lnSpc>
              <a:buFontTx/>
              <a:buNone/>
            </a:pPr>
            <a:r>
              <a:rPr lang="zh-CN" altLang="en-US" b="1" dirty="0" smtClean="0">
                <a:latin typeface="Times New Roman" pitchFamily="18" charset="0"/>
              </a:rPr>
              <a:t>    ③ 不能发现和处理预先无法估计的错误和异常情况。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C328E75-8040-48EE-A3B4-526DFB9B5AC0}" type="datetime3">
              <a:rPr kumimoji="0" lang="zh-CN" altLang="en-US" sz="1400" smtClean="0"/>
              <a:pPr eaLnBrk="1" hangingPunct="1"/>
              <a:t>2016年12月12日星期一</a:t>
            </a:fld>
            <a:endParaRPr kumimoji="0" lang="en-US" altLang="zh-CN" sz="1400" smtClean="0"/>
          </a:p>
        </p:txBody>
      </p:sp>
      <p:sp>
        <p:nvSpPr>
          <p:cNvPr id="460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6084"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46085" name="Line 4"/>
          <p:cNvSpPr>
            <a:spLocks noChangeShapeType="1"/>
          </p:cNvSpPr>
          <p:nvPr/>
        </p:nvSpPr>
        <p:spPr bwMode="auto">
          <a:xfrm>
            <a:off x="2613025" y="5084763"/>
            <a:ext cx="226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5"/>
          <p:cNvSpPr>
            <a:spLocks noChangeShapeType="1"/>
          </p:cNvSpPr>
          <p:nvPr/>
        </p:nvSpPr>
        <p:spPr bwMode="auto">
          <a:xfrm>
            <a:off x="2946400" y="2371725"/>
            <a:ext cx="163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6"/>
          <p:cNvSpPr>
            <a:spLocks noChangeShapeType="1"/>
          </p:cNvSpPr>
          <p:nvPr/>
        </p:nvSpPr>
        <p:spPr bwMode="auto">
          <a:xfrm flipV="1">
            <a:off x="2946400" y="2371725"/>
            <a:ext cx="0" cy="2713038"/>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7"/>
          <p:cNvSpPr>
            <a:spLocks noChangeShapeType="1"/>
          </p:cNvSpPr>
          <p:nvPr/>
        </p:nvSpPr>
        <p:spPr bwMode="auto">
          <a:xfrm>
            <a:off x="4576763" y="2371725"/>
            <a:ext cx="0" cy="2713038"/>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8"/>
          <p:cNvSpPr>
            <a:spLocks noChangeShapeType="1"/>
          </p:cNvSpPr>
          <p:nvPr/>
        </p:nvSpPr>
        <p:spPr bwMode="auto">
          <a:xfrm flipV="1">
            <a:off x="4873625" y="3729038"/>
            <a:ext cx="0" cy="1355725"/>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Line 9"/>
          <p:cNvSpPr>
            <a:spLocks noChangeShapeType="1"/>
          </p:cNvSpPr>
          <p:nvPr/>
        </p:nvSpPr>
        <p:spPr bwMode="auto">
          <a:xfrm>
            <a:off x="4873625" y="3729038"/>
            <a:ext cx="592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Line 10"/>
          <p:cNvSpPr>
            <a:spLocks noChangeShapeType="1"/>
          </p:cNvSpPr>
          <p:nvPr/>
        </p:nvSpPr>
        <p:spPr bwMode="auto">
          <a:xfrm flipV="1">
            <a:off x="5168900" y="2371725"/>
            <a:ext cx="0" cy="1357313"/>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1"/>
          <p:cNvSpPr>
            <a:spLocks noChangeShapeType="1"/>
          </p:cNvSpPr>
          <p:nvPr/>
        </p:nvSpPr>
        <p:spPr bwMode="auto">
          <a:xfrm>
            <a:off x="5465763" y="3729038"/>
            <a:ext cx="0" cy="1355725"/>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2"/>
          <p:cNvSpPr>
            <a:spLocks noChangeShapeType="1"/>
          </p:cNvSpPr>
          <p:nvPr/>
        </p:nvSpPr>
        <p:spPr bwMode="auto">
          <a:xfrm>
            <a:off x="5465763" y="5084763"/>
            <a:ext cx="163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3"/>
          <p:cNvSpPr>
            <a:spLocks noChangeShapeType="1"/>
          </p:cNvSpPr>
          <p:nvPr/>
        </p:nvSpPr>
        <p:spPr bwMode="auto">
          <a:xfrm>
            <a:off x="5168900" y="2371725"/>
            <a:ext cx="163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14"/>
          <p:cNvSpPr>
            <a:spLocks noChangeShapeType="1"/>
          </p:cNvSpPr>
          <p:nvPr/>
        </p:nvSpPr>
        <p:spPr bwMode="auto">
          <a:xfrm>
            <a:off x="6799263" y="2371725"/>
            <a:ext cx="0" cy="2713038"/>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5"/>
          <p:cNvSpPr>
            <a:spLocks noChangeShapeType="1"/>
          </p:cNvSpPr>
          <p:nvPr/>
        </p:nvSpPr>
        <p:spPr bwMode="auto">
          <a:xfrm flipV="1">
            <a:off x="7096125" y="3729038"/>
            <a:ext cx="0" cy="1355725"/>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Line 16"/>
          <p:cNvSpPr>
            <a:spLocks noChangeShapeType="1"/>
          </p:cNvSpPr>
          <p:nvPr/>
        </p:nvSpPr>
        <p:spPr bwMode="auto">
          <a:xfrm>
            <a:off x="7096125" y="3729038"/>
            <a:ext cx="592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Line 18"/>
          <p:cNvSpPr>
            <a:spLocks noChangeShapeType="1"/>
          </p:cNvSpPr>
          <p:nvPr/>
        </p:nvSpPr>
        <p:spPr bwMode="auto">
          <a:xfrm>
            <a:off x="7688263" y="3729038"/>
            <a:ext cx="0" cy="1355725"/>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Line 19"/>
          <p:cNvSpPr>
            <a:spLocks noChangeShapeType="1"/>
          </p:cNvSpPr>
          <p:nvPr/>
        </p:nvSpPr>
        <p:spPr bwMode="auto">
          <a:xfrm flipV="1">
            <a:off x="7688263" y="5084763"/>
            <a:ext cx="722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0" name="Text Box 21"/>
          <p:cNvSpPr txBox="1">
            <a:spLocks noChangeArrowheads="1"/>
          </p:cNvSpPr>
          <p:nvPr/>
        </p:nvSpPr>
        <p:spPr bwMode="auto">
          <a:xfrm>
            <a:off x="2540000" y="5011738"/>
            <a:ext cx="101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启动</a:t>
            </a:r>
          </a:p>
        </p:txBody>
      </p:sp>
      <p:sp>
        <p:nvSpPr>
          <p:cNvPr id="46101" name="Text Box 22"/>
          <p:cNvSpPr txBox="1">
            <a:spLocks noChangeArrowheads="1"/>
          </p:cNvSpPr>
          <p:nvPr/>
        </p:nvSpPr>
        <p:spPr bwMode="auto">
          <a:xfrm>
            <a:off x="2881313" y="1838325"/>
            <a:ext cx="14636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600">
                <a:solidFill>
                  <a:srgbClr val="FF0000"/>
                </a:solidFill>
              </a:rPr>
              <a:t>外设初始化</a:t>
            </a:r>
          </a:p>
        </p:txBody>
      </p:sp>
      <p:sp>
        <p:nvSpPr>
          <p:cNvPr id="46102" name="Text Box 23"/>
          <p:cNvSpPr txBox="1">
            <a:spLocks noChangeArrowheads="1"/>
          </p:cNvSpPr>
          <p:nvPr/>
        </p:nvSpPr>
        <p:spPr bwMode="auto">
          <a:xfrm>
            <a:off x="4975225" y="1854200"/>
            <a:ext cx="18240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600">
                <a:solidFill>
                  <a:srgbClr val="FF0000"/>
                </a:solidFill>
              </a:rPr>
              <a:t>传第</a:t>
            </a:r>
            <a:r>
              <a:rPr lang="en-US" altLang="zh-CN" sz="1600">
                <a:solidFill>
                  <a:srgbClr val="FF0000"/>
                </a:solidFill>
              </a:rPr>
              <a:t>1</a:t>
            </a:r>
            <a:r>
              <a:rPr lang="zh-CN" altLang="en-US" sz="1600">
                <a:solidFill>
                  <a:srgbClr val="FF0000"/>
                </a:solidFill>
              </a:rPr>
              <a:t>个数据</a:t>
            </a:r>
          </a:p>
        </p:txBody>
      </p:sp>
      <p:sp>
        <p:nvSpPr>
          <p:cNvPr id="46103" name="Text Box 24"/>
          <p:cNvSpPr txBox="1">
            <a:spLocks noChangeArrowheads="1"/>
          </p:cNvSpPr>
          <p:nvPr/>
        </p:nvSpPr>
        <p:spPr bwMode="auto">
          <a:xfrm>
            <a:off x="4206875" y="1838325"/>
            <a:ext cx="101758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完成</a:t>
            </a:r>
          </a:p>
        </p:txBody>
      </p:sp>
      <p:sp>
        <p:nvSpPr>
          <p:cNvPr id="46104" name="Text Box 25"/>
          <p:cNvSpPr txBox="1">
            <a:spLocks noChangeArrowheads="1"/>
          </p:cNvSpPr>
          <p:nvPr/>
        </p:nvSpPr>
        <p:spPr bwMode="auto">
          <a:xfrm>
            <a:off x="6410325" y="1838325"/>
            <a:ext cx="101917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完成</a:t>
            </a:r>
          </a:p>
        </p:txBody>
      </p:sp>
      <p:sp>
        <p:nvSpPr>
          <p:cNvPr id="46105" name="Text Box 26"/>
          <p:cNvSpPr txBox="1">
            <a:spLocks noChangeArrowheads="1"/>
          </p:cNvSpPr>
          <p:nvPr/>
        </p:nvSpPr>
        <p:spPr bwMode="auto">
          <a:xfrm>
            <a:off x="4465638" y="501173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响应</a:t>
            </a:r>
          </a:p>
        </p:txBody>
      </p:sp>
      <p:sp>
        <p:nvSpPr>
          <p:cNvPr id="46106" name="Text Box 27"/>
          <p:cNvSpPr txBox="1">
            <a:spLocks noChangeArrowheads="1"/>
          </p:cNvSpPr>
          <p:nvPr/>
        </p:nvSpPr>
        <p:spPr bwMode="auto">
          <a:xfrm>
            <a:off x="6743700" y="5011738"/>
            <a:ext cx="1019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响应</a:t>
            </a:r>
          </a:p>
        </p:txBody>
      </p:sp>
      <p:sp>
        <p:nvSpPr>
          <p:cNvPr id="46107" name="Text Box 28"/>
          <p:cNvSpPr txBox="1">
            <a:spLocks noChangeArrowheads="1"/>
          </p:cNvSpPr>
          <p:nvPr/>
        </p:nvSpPr>
        <p:spPr bwMode="auto">
          <a:xfrm>
            <a:off x="4256088" y="2832100"/>
            <a:ext cx="487362"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中断请求</a:t>
            </a:r>
          </a:p>
        </p:txBody>
      </p:sp>
      <p:sp>
        <p:nvSpPr>
          <p:cNvPr id="46108" name="Text Box 29"/>
          <p:cNvSpPr txBox="1">
            <a:spLocks noChangeArrowheads="1"/>
          </p:cNvSpPr>
          <p:nvPr/>
        </p:nvSpPr>
        <p:spPr bwMode="auto">
          <a:xfrm>
            <a:off x="6478588" y="2905125"/>
            <a:ext cx="487362"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中断请求</a:t>
            </a:r>
          </a:p>
        </p:txBody>
      </p:sp>
      <p:sp>
        <p:nvSpPr>
          <p:cNvPr id="46109" name="Text Box 30"/>
          <p:cNvSpPr txBox="1">
            <a:spLocks noChangeArrowheads="1"/>
          </p:cNvSpPr>
          <p:nvPr/>
        </p:nvSpPr>
        <p:spPr bwMode="auto">
          <a:xfrm>
            <a:off x="5551488" y="3559175"/>
            <a:ext cx="488950" cy="239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中断返回</a:t>
            </a:r>
          </a:p>
        </p:txBody>
      </p:sp>
      <p:sp>
        <p:nvSpPr>
          <p:cNvPr id="46110" name="Text Box 31"/>
          <p:cNvSpPr txBox="1">
            <a:spLocks noChangeArrowheads="1"/>
          </p:cNvSpPr>
          <p:nvPr/>
        </p:nvSpPr>
        <p:spPr bwMode="auto">
          <a:xfrm>
            <a:off x="7756525" y="3582988"/>
            <a:ext cx="487363"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中断返回</a:t>
            </a:r>
          </a:p>
        </p:txBody>
      </p:sp>
      <p:sp>
        <p:nvSpPr>
          <p:cNvPr id="46111" name="Text Box 32"/>
          <p:cNvSpPr txBox="1">
            <a:spLocks noChangeArrowheads="1"/>
          </p:cNvSpPr>
          <p:nvPr/>
        </p:nvSpPr>
        <p:spPr bwMode="auto">
          <a:xfrm>
            <a:off x="1390650" y="2249488"/>
            <a:ext cx="168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外部设备</a:t>
            </a:r>
          </a:p>
        </p:txBody>
      </p:sp>
      <p:sp>
        <p:nvSpPr>
          <p:cNvPr id="46112" name="Text Box 33"/>
          <p:cNvSpPr txBox="1">
            <a:spLocks noChangeArrowheads="1"/>
          </p:cNvSpPr>
          <p:nvPr/>
        </p:nvSpPr>
        <p:spPr bwMode="auto">
          <a:xfrm>
            <a:off x="1168400" y="3509963"/>
            <a:ext cx="20002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中断服务程序</a:t>
            </a:r>
          </a:p>
        </p:txBody>
      </p:sp>
      <p:sp>
        <p:nvSpPr>
          <p:cNvPr id="46113" name="Text Box 34"/>
          <p:cNvSpPr txBox="1">
            <a:spLocks noChangeArrowheads="1"/>
          </p:cNvSpPr>
          <p:nvPr/>
        </p:nvSpPr>
        <p:spPr bwMode="auto">
          <a:xfrm>
            <a:off x="1390650" y="4721225"/>
            <a:ext cx="2000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现行程序</a:t>
            </a:r>
          </a:p>
        </p:txBody>
      </p:sp>
      <p:sp>
        <p:nvSpPr>
          <p:cNvPr id="46114" name="Text Box 35"/>
          <p:cNvSpPr txBox="1">
            <a:spLocks noChangeArrowheads="1"/>
          </p:cNvSpPr>
          <p:nvPr/>
        </p:nvSpPr>
        <p:spPr bwMode="auto">
          <a:xfrm>
            <a:off x="409575" y="4140200"/>
            <a:ext cx="10366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CPU</a:t>
            </a:r>
          </a:p>
        </p:txBody>
      </p:sp>
      <p:sp>
        <p:nvSpPr>
          <p:cNvPr id="46115" name="AutoShape 36"/>
          <p:cNvSpPr>
            <a:spLocks/>
          </p:cNvSpPr>
          <p:nvPr/>
        </p:nvSpPr>
        <p:spPr bwMode="auto">
          <a:xfrm>
            <a:off x="1095375" y="3752850"/>
            <a:ext cx="184150" cy="1284288"/>
          </a:xfrm>
          <a:prstGeom prst="leftBrace">
            <a:avLst>
              <a:gd name="adj1" fmla="val 5811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10"/>
          <p:cNvSpPr>
            <a:spLocks noChangeShapeType="1"/>
          </p:cNvSpPr>
          <p:nvPr/>
        </p:nvSpPr>
        <p:spPr bwMode="auto">
          <a:xfrm flipV="1">
            <a:off x="7392988" y="2378075"/>
            <a:ext cx="0" cy="1357313"/>
          </a:xfrm>
          <a:prstGeom prst="line">
            <a:avLst/>
          </a:prstGeom>
          <a:noFill/>
          <a:ln w="9525">
            <a:solidFill>
              <a:schemeClr val="tx1"/>
            </a:solidFill>
            <a:prstDash val="dash"/>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13"/>
          <p:cNvSpPr>
            <a:spLocks noChangeShapeType="1"/>
          </p:cNvSpPr>
          <p:nvPr/>
        </p:nvSpPr>
        <p:spPr bwMode="auto">
          <a:xfrm>
            <a:off x="7392988" y="2378075"/>
            <a:ext cx="16303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Text Box 23"/>
          <p:cNvSpPr txBox="1">
            <a:spLocks noChangeArrowheads="1"/>
          </p:cNvSpPr>
          <p:nvPr/>
        </p:nvSpPr>
        <p:spPr bwMode="auto">
          <a:xfrm>
            <a:off x="7294563" y="1860550"/>
            <a:ext cx="18256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600">
                <a:solidFill>
                  <a:srgbClr val="FF0000"/>
                </a:solidFill>
              </a:rPr>
              <a:t>传第</a:t>
            </a:r>
            <a:r>
              <a:rPr lang="en-US" altLang="zh-CN" sz="1600">
                <a:solidFill>
                  <a:srgbClr val="FF0000"/>
                </a:solidFill>
              </a:rPr>
              <a:t>2</a:t>
            </a:r>
            <a:r>
              <a:rPr lang="zh-CN" altLang="en-US" sz="1600">
                <a:solidFill>
                  <a:srgbClr val="FF0000"/>
                </a:solidFill>
              </a:rPr>
              <a:t>个数据</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8064320-DC1E-489F-A600-119BF09D6539}" type="datetime3">
              <a:rPr kumimoji="0" lang="zh-CN" altLang="en-US" sz="1400" smtClean="0"/>
              <a:pPr eaLnBrk="1" hangingPunct="1"/>
              <a:t>2016年12月12日星期一</a:t>
            </a:fld>
            <a:endParaRPr kumimoji="0" lang="en-US" altLang="zh-CN" sz="1400" smtClean="0"/>
          </a:p>
        </p:txBody>
      </p:sp>
      <p:sp>
        <p:nvSpPr>
          <p:cNvPr id="471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710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Times New Roman" pitchFamily="18" charset="0"/>
            </a:endParaRPr>
          </a:p>
        </p:txBody>
      </p:sp>
      <p:sp>
        <p:nvSpPr>
          <p:cNvPr id="236547" name="Rectangle 3"/>
          <p:cNvSpPr>
            <a:spLocks noGrp="1" noChangeArrowheads="1"/>
          </p:cNvSpPr>
          <p:nvPr>
            <p:ph type="body" idx="1"/>
          </p:nvPr>
        </p:nvSpPr>
        <p:spPr>
          <a:xfrm>
            <a:off x="269875" y="874713"/>
            <a:ext cx="8340725" cy="5297487"/>
          </a:xfrm>
        </p:spPr>
        <p:txBody>
          <a:bodyPr/>
          <a:lstStyle/>
          <a:p>
            <a:pPr algn="just" eaLnBrk="1" hangingPunct="1">
              <a:buFontTx/>
              <a:buNone/>
            </a:pPr>
            <a:r>
              <a:rPr lang="en-US" altLang="zh-CN" b="1" dirty="0" smtClean="0">
                <a:latin typeface="Times New Roman" pitchFamily="18" charset="0"/>
              </a:rPr>
              <a:t>            </a:t>
            </a:r>
            <a:r>
              <a:rPr lang="zh-CN" altLang="en-US" b="1" dirty="0" smtClean="0">
                <a:latin typeface="Times New Roman" pitchFamily="18" charset="0"/>
              </a:rPr>
              <a:t>为了提高输入</a:t>
            </a:r>
            <a:r>
              <a:rPr lang="en-US" altLang="zh-CN" b="1" dirty="0" smtClean="0">
                <a:latin typeface="Times New Roman" pitchFamily="18" charset="0"/>
              </a:rPr>
              <a:t>/</a:t>
            </a:r>
            <a:r>
              <a:rPr lang="zh-CN" altLang="en-US" b="1" dirty="0" smtClean="0">
                <a:latin typeface="Times New Roman" pitchFamily="18" charset="0"/>
              </a:rPr>
              <a:t>输出能力和</a:t>
            </a:r>
            <a:r>
              <a:rPr lang="en-US" altLang="zh-CN" b="1" dirty="0" smtClean="0">
                <a:latin typeface="Times New Roman" pitchFamily="18" charset="0"/>
              </a:rPr>
              <a:t>CPU</a:t>
            </a:r>
            <a:r>
              <a:rPr lang="zh-CN" altLang="en-US" b="1" dirty="0" smtClean="0">
                <a:latin typeface="Times New Roman" pitchFamily="18" charset="0"/>
              </a:rPr>
              <a:t>的效率，</a:t>
            </a:r>
            <a:r>
              <a:rPr lang="en-US" altLang="zh-CN" b="1" dirty="0" smtClean="0">
                <a:latin typeface="Times New Roman" pitchFamily="18" charset="0"/>
              </a:rPr>
              <a:t>50</a:t>
            </a:r>
            <a:r>
              <a:rPr lang="zh-CN" altLang="en-US" b="1" dirty="0" smtClean="0">
                <a:latin typeface="Times New Roman" pitchFamily="18" charset="0"/>
              </a:rPr>
              <a:t>年代中期，中断传送方式被引进计算机系统。</a:t>
            </a:r>
          </a:p>
          <a:p>
            <a:pPr algn="just" eaLnBrk="1" hangingPunct="1">
              <a:buFontTx/>
              <a:buNone/>
            </a:pPr>
            <a:r>
              <a:rPr lang="zh-CN" altLang="en-US" b="1" dirty="0" smtClean="0">
                <a:latin typeface="Times New Roman" pitchFamily="18" charset="0"/>
              </a:rPr>
              <a:t>            现代计算机，无论是巨型机、大型机、小型机还是微型机无不具有中断能力。</a:t>
            </a:r>
          </a:p>
          <a:p>
            <a:pPr>
              <a:spcBef>
                <a:spcPct val="0"/>
              </a:spcBef>
              <a:buSzTx/>
              <a:buFontTx/>
              <a:buNone/>
            </a:pPr>
            <a:r>
              <a:rPr lang="zh-CN" altLang="en-US" b="1" dirty="0" smtClean="0">
                <a:latin typeface="Times New Roman" pitchFamily="18" charset="0"/>
              </a:rPr>
              <a:t>            中断系统是计算机实现中断功能的软、硬件总称。</a:t>
            </a:r>
            <a:r>
              <a:rPr lang="zh-CN" altLang="en-US" b="1" dirty="0" smtClean="0">
                <a:solidFill>
                  <a:srgbClr val="FF0000"/>
                </a:solidFill>
                <a:latin typeface="Times New Roman" pitchFamily="18" charset="0"/>
              </a:rPr>
              <a:t>一般在</a:t>
            </a:r>
            <a:r>
              <a:rPr lang="en-US" altLang="zh-CN" b="1" dirty="0" smtClean="0">
                <a:solidFill>
                  <a:srgbClr val="FF0000"/>
                </a:solidFill>
                <a:latin typeface="Times New Roman" pitchFamily="18" charset="0"/>
              </a:rPr>
              <a:t>CPU</a:t>
            </a:r>
            <a:r>
              <a:rPr lang="zh-CN" altLang="en-US" b="1" dirty="0" smtClean="0">
                <a:solidFill>
                  <a:srgbClr val="FF0000"/>
                </a:solidFill>
                <a:latin typeface="Times New Roman" pitchFamily="18" charset="0"/>
              </a:rPr>
              <a:t>中配置中断机构，</a:t>
            </a:r>
            <a:r>
              <a:rPr lang="zh-CN" altLang="en-US" b="1" dirty="0" smtClean="0">
                <a:solidFill>
                  <a:srgbClr val="0000CC"/>
                </a:solidFill>
                <a:latin typeface="Times New Roman" pitchFamily="18" charset="0"/>
              </a:rPr>
              <a:t>在外设接口中配置中断控制器</a:t>
            </a:r>
            <a:r>
              <a:rPr lang="zh-CN" altLang="en-US" b="1" dirty="0" smtClean="0">
                <a:solidFill>
                  <a:srgbClr val="FF0000"/>
                </a:solidFill>
                <a:latin typeface="Times New Roman" pitchFamily="18" charset="0"/>
              </a:rPr>
              <a:t>，</a:t>
            </a:r>
            <a:r>
              <a:rPr lang="zh-CN" altLang="en-US" b="1" dirty="0" smtClean="0">
                <a:solidFill>
                  <a:srgbClr val="1C7620"/>
                </a:solidFill>
                <a:latin typeface="Times New Roman" pitchFamily="18" charset="0"/>
              </a:rPr>
              <a:t>在软件上设计相应的中断服务程序</a:t>
            </a:r>
            <a:r>
              <a:rPr lang="zh-CN" altLang="en-US" b="1" dirty="0" smtClean="0">
                <a:solidFill>
                  <a:srgbClr val="FF00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153EDD8-F10A-4D82-9DE3-C68DAFD05F3D}" type="datetime3">
              <a:rPr kumimoji="0" lang="zh-CN" altLang="en-US" sz="1400" smtClean="0"/>
              <a:pPr eaLnBrk="1" hangingPunct="1"/>
              <a:t>2016年12月12日星期一</a:t>
            </a:fld>
            <a:endParaRPr kumimoji="0" lang="en-US" altLang="zh-CN" sz="1400" smtClean="0"/>
          </a:p>
        </p:txBody>
      </p:sp>
      <p:sp>
        <p:nvSpPr>
          <p:cNvPr id="481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8132" name="Rectangle 2"/>
          <p:cNvSpPr>
            <a:spLocks noGrp="1" noChangeArrowheads="1"/>
          </p:cNvSpPr>
          <p:nvPr>
            <p:ph type="title"/>
          </p:nvPr>
        </p:nvSpPr>
        <p:spPr/>
        <p:txBody>
          <a:bodyPr/>
          <a:lstStyle/>
          <a:p>
            <a:pPr algn="just" eaLnBrk="1" hangingPunct="1">
              <a:lnSpc>
                <a:spcPct val="110000"/>
              </a:lnSpc>
            </a:pPr>
            <a:r>
              <a:rPr lang="en-US" altLang="zh-CN" sz="2400" dirty="0">
                <a:latin typeface="Times New Roman" pitchFamily="18" charset="0"/>
              </a:rPr>
              <a:t>9</a:t>
            </a:r>
            <a:r>
              <a:rPr lang="en-US" altLang="zh-CN" sz="2400" dirty="0" smtClean="0">
                <a:latin typeface="Times New Roman" pitchFamily="18" charset="0"/>
              </a:rPr>
              <a:t>.3 </a:t>
            </a:r>
            <a:r>
              <a:rPr lang="zh-CN" altLang="en-US" sz="2400" dirty="0" smtClean="0">
                <a:latin typeface="宋体" pitchFamily="2" charset="-122"/>
              </a:rPr>
              <a:t>中断系统和程序中断方式</a:t>
            </a:r>
          </a:p>
        </p:txBody>
      </p:sp>
      <p:sp>
        <p:nvSpPr>
          <p:cNvPr id="237571" name="Rectangle 3"/>
          <p:cNvSpPr>
            <a:spLocks noGrp="1" noChangeArrowheads="1"/>
          </p:cNvSpPr>
          <p:nvPr>
            <p:ph type="body" idx="1"/>
          </p:nvPr>
        </p:nvSpPr>
        <p:spPr>
          <a:xfrm>
            <a:off x="307975" y="855663"/>
            <a:ext cx="8226425" cy="5468937"/>
          </a:xfrm>
        </p:spPr>
        <p:txBody>
          <a:bodyPr/>
          <a:lstStyle/>
          <a:p>
            <a:pPr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程序中断与调用子程序的区别</a:t>
            </a:r>
          </a:p>
          <a:p>
            <a:pPr algn="just" eaLnBrk="1" hangingPunct="1">
              <a:buFontTx/>
              <a:buNone/>
            </a:pPr>
            <a:r>
              <a:rPr lang="zh-CN" altLang="en-US" b="1" dirty="0" smtClean="0">
                <a:latin typeface="Times New Roman" pitchFamily="18" charset="0"/>
              </a:rPr>
              <a:t>            表面上看起来，计算机的中断处理过程有点类似于调用子程序的过程，这里现行程序相当于主程序，中断服务程序相当于子程序。但是，它们之间却是有着本质上的区别的。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75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7451955-EA1C-4511-AF98-D333EB879F54}" type="datetime3">
              <a:rPr kumimoji="0" lang="zh-CN" altLang="en-US" sz="1400" smtClean="0"/>
              <a:pPr eaLnBrk="1" hangingPunct="1"/>
              <a:t>2016年12月12日星期一</a:t>
            </a:fld>
            <a:endParaRPr kumimoji="0" lang="en-US" altLang="zh-CN" sz="1400" smtClean="0"/>
          </a:p>
        </p:txBody>
      </p:sp>
      <p:sp>
        <p:nvSpPr>
          <p:cNvPr id="122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2292" name="Rectangle 2"/>
          <p:cNvSpPr>
            <a:spLocks noGrp="1" noChangeArrowheads="1"/>
          </p:cNvSpPr>
          <p:nvPr>
            <p:ph type="title"/>
          </p:nvPr>
        </p:nvSpPr>
        <p:spPr/>
        <p:txBody>
          <a:bodyPr/>
          <a:lstStyle/>
          <a:p>
            <a:pPr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宋体" pitchFamily="2" charset="-122"/>
            </a:endParaRPr>
          </a:p>
        </p:txBody>
      </p:sp>
      <p:sp>
        <p:nvSpPr>
          <p:cNvPr id="209923" name="Rectangle 3"/>
          <p:cNvSpPr>
            <a:spLocks noGrp="1" noChangeArrowheads="1"/>
          </p:cNvSpPr>
          <p:nvPr>
            <p:ph type="body" idx="1"/>
          </p:nvPr>
        </p:nvSpPr>
        <p:spPr>
          <a:xfrm>
            <a:off x="269875" y="817563"/>
            <a:ext cx="8340725" cy="5583237"/>
          </a:xfrm>
        </p:spPr>
        <p:txBody>
          <a:bodyPr/>
          <a:lstStyle/>
          <a:p>
            <a:pPr algn="just" eaLnBrk="1" hangingPunct="1">
              <a:lnSpc>
                <a:spcPct val="90000"/>
              </a:lnSpc>
              <a:buFontTx/>
              <a:buNone/>
            </a:pP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主机和外设之间需要交换的信息</a:t>
            </a:r>
            <a:r>
              <a:rPr lang="zh-CN" altLang="en-US" b="1" smtClean="0">
                <a:latin typeface="Times New Roman" pitchFamily="18" charset="0"/>
              </a:rPr>
              <a:t>有：</a:t>
            </a:r>
          </a:p>
          <a:p>
            <a:pPr algn="just" eaLnBrk="1" hangingPunct="1">
              <a:lnSpc>
                <a:spcPct val="90000"/>
              </a:lnSpc>
              <a:buFontTx/>
              <a:buNone/>
            </a:pPr>
            <a:r>
              <a:rPr lang="en-US" altLang="zh-CN" b="1" smtClean="0">
                <a:latin typeface="Times New Roman" pitchFamily="18" charset="0"/>
                <a:cs typeface="Times New Roman" pitchFamily="18" charset="0"/>
              </a:rPr>
              <a:t>1. </a:t>
            </a:r>
            <a:r>
              <a:rPr lang="zh-CN" altLang="en-US" b="1" smtClean="0">
                <a:latin typeface="Times New Roman" pitchFamily="18" charset="0"/>
                <a:cs typeface="Times New Roman" pitchFamily="18" charset="0"/>
              </a:rPr>
              <a:t>数据信息</a:t>
            </a:r>
          </a:p>
          <a:p>
            <a:pPr algn="just" eaLnBrk="1" hangingPunct="1">
              <a:lnSpc>
                <a:spcPct val="90000"/>
              </a:lnSpc>
              <a:buFontTx/>
              <a:buNone/>
            </a:pPr>
            <a:r>
              <a:rPr lang="zh-CN" altLang="en-US" b="1" smtClean="0">
                <a:latin typeface="Times New Roman" pitchFamily="18" charset="0"/>
                <a:cs typeface="Times New Roman" pitchFamily="18" charset="0"/>
              </a:rPr>
              <a:t>            这类信息可以是通过输入设备送到计算机的输入数据，也可以是经过计算机运算处理和加工后，送到输出设备的结果数据。</a:t>
            </a:r>
            <a:r>
              <a:rPr lang="zh-CN" altLang="en-US" b="1" smtClean="0">
                <a:solidFill>
                  <a:srgbClr val="FF0000"/>
                </a:solidFill>
                <a:latin typeface="Times New Roman" pitchFamily="18" charset="0"/>
                <a:cs typeface="Times New Roman" pitchFamily="18" charset="0"/>
              </a:rPr>
              <a:t>传送可以是并行的，也可以是串行的。</a:t>
            </a:r>
          </a:p>
          <a:p>
            <a:pPr algn="just" eaLnBrk="1" hangingPunct="1">
              <a:lnSpc>
                <a:spcPct val="90000"/>
              </a:lnSpc>
              <a:buFontTx/>
              <a:buNone/>
            </a:pPr>
            <a:r>
              <a:rPr lang="en-US" altLang="zh-CN" b="1" smtClean="0">
                <a:latin typeface="Times New Roman" pitchFamily="18" charset="0"/>
                <a:cs typeface="Times New Roman" pitchFamily="18" charset="0"/>
              </a:rPr>
              <a:t>2. </a:t>
            </a:r>
            <a:r>
              <a:rPr lang="zh-CN" altLang="en-US" b="1" smtClean="0">
                <a:latin typeface="Times New Roman" pitchFamily="18" charset="0"/>
                <a:cs typeface="Times New Roman" pitchFamily="18" charset="0"/>
              </a:rPr>
              <a:t>控制信息</a:t>
            </a:r>
          </a:p>
          <a:p>
            <a:pPr algn="just" eaLnBrk="1" hangingPunct="1">
              <a:lnSpc>
                <a:spcPct val="90000"/>
              </a:lnSpc>
              <a:buFontTx/>
              <a:buNone/>
            </a:pPr>
            <a:r>
              <a:rPr lang="zh-CN" altLang="en-US" b="1" smtClean="0">
                <a:latin typeface="Times New Roman" pitchFamily="18" charset="0"/>
                <a:cs typeface="Times New Roman" pitchFamily="18" charset="0"/>
              </a:rPr>
              <a:t>            这是</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对外设的控制信息或管理命令，如外设的</a:t>
            </a:r>
            <a:r>
              <a:rPr lang="zh-CN" altLang="en-US" b="1" smtClean="0">
                <a:solidFill>
                  <a:srgbClr val="FF0000"/>
                </a:solidFill>
                <a:latin typeface="Times New Roman" pitchFamily="18" charset="0"/>
                <a:cs typeface="Times New Roman" pitchFamily="18" charset="0"/>
              </a:rPr>
              <a:t>启动和停止控制</a:t>
            </a:r>
            <a:r>
              <a:rPr lang="zh-CN" altLang="en-US" b="1" smtClean="0">
                <a:latin typeface="Times New Roman" pitchFamily="18" charset="0"/>
                <a:cs typeface="Times New Roman" pitchFamily="18" charset="0"/>
              </a:rPr>
              <a:t>、 </a:t>
            </a:r>
            <a:r>
              <a:rPr lang="zh-CN" altLang="en-US" b="1" smtClean="0">
                <a:solidFill>
                  <a:srgbClr val="FF0000"/>
                </a:solidFill>
                <a:latin typeface="Times New Roman" pitchFamily="18" charset="0"/>
                <a:cs typeface="Times New Roman" pitchFamily="18" charset="0"/>
              </a:rPr>
              <a:t>输入或输出操作的指定</a:t>
            </a:r>
            <a:r>
              <a:rPr lang="zh-CN" altLang="en-US" b="1" smtClean="0">
                <a:latin typeface="Times New Roman" pitchFamily="18" charset="0"/>
                <a:cs typeface="Times New Roman" pitchFamily="18" charset="0"/>
              </a:rPr>
              <a:t>、</a:t>
            </a:r>
            <a:r>
              <a:rPr lang="zh-CN" altLang="en-US" b="1" smtClean="0">
                <a:solidFill>
                  <a:srgbClr val="FF0000"/>
                </a:solidFill>
                <a:latin typeface="Times New Roman" pitchFamily="18" charset="0"/>
                <a:cs typeface="Times New Roman" pitchFamily="18" charset="0"/>
              </a:rPr>
              <a:t>工作方式的选择</a:t>
            </a:r>
            <a:r>
              <a:rPr lang="zh-CN" altLang="en-US" b="1" smtClean="0">
                <a:latin typeface="Times New Roman" pitchFamily="18" charset="0"/>
                <a:cs typeface="Times New Roman" pitchFamily="18" charset="0"/>
              </a:rPr>
              <a:t>、</a:t>
            </a:r>
            <a:r>
              <a:rPr lang="zh-CN" altLang="en-US" b="1" smtClean="0">
                <a:solidFill>
                  <a:srgbClr val="FF0000"/>
                </a:solidFill>
                <a:latin typeface="Times New Roman" pitchFamily="18" charset="0"/>
                <a:cs typeface="Times New Roman" pitchFamily="18" charset="0"/>
              </a:rPr>
              <a:t>中断功能的允许和禁止等</a:t>
            </a:r>
            <a:r>
              <a:rPr lang="zh-CN" altLang="en-US" b="1" smtClean="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99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9D460A3-77E8-413F-B236-500382978F99}" type="datetime3">
              <a:rPr kumimoji="0" lang="zh-CN" altLang="en-US" sz="1400" smtClean="0"/>
              <a:pPr eaLnBrk="1" hangingPunct="1"/>
              <a:t>2016年12月12日星期一</a:t>
            </a:fld>
            <a:endParaRPr kumimoji="0" lang="en-US" altLang="zh-CN" sz="1400" smtClean="0"/>
          </a:p>
        </p:txBody>
      </p:sp>
      <p:sp>
        <p:nvSpPr>
          <p:cNvPr id="491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4915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38595" name="Rectangle 3"/>
          <p:cNvSpPr>
            <a:spLocks noGrp="1" noChangeArrowheads="1"/>
          </p:cNvSpPr>
          <p:nvPr>
            <p:ph type="body" idx="1"/>
          </p:nvPr>
        </p:nvSpPr>
        <p:spPr>
          <a:xfrm>
            <a:off x="307975" y="741363"/>
            <a:ext cx="8226425" cy="5888037"/>
          </a:xfrm>
        </p:spPr>
        <p:txBody>
          <a:bodyPr/>
          <a:lstStyle/>
          <a:p>
            <a:pPr algn="just" eaLnBrk="1" hangingPunct="1">
              <a:lnSpc>
                <a:spcPct val="110000"/>
              </a:lnSpc>
              <a:buFontTx/>
              <a:buNone/>
            </a:pPr>
            <a:r>
              <a:rPr lang="en-US" altLang="zh-CN" b="1" dirty="0" smtClean="0">
                <a:latin typeface="Times New Roman" pitchFamily="18" charset="0"/>
              </a:rPr>
              <a:t>    ⑴ </a:t>
            </a:r>
            <a:r>
              <a:rPr lang="zh-CN" altLang="en-US" b="1" dirty="0" smtClean="0">
                <a:latin typeface="Times New Roman" pitchFamily="18" charset="0"/>
              </a:rPr>
              <a:t>子程序的执行是由程序员事先安排好的（由一条调用子程序指令转入），而中断服务程序的执行则是由随机的中断事件引起的；</a:t>
            </a:r>
          </a:p>
          <a:p>
            <a:pPr algn="just" eaLnBrk="1" hangingPunct="1">
              <a:lnSpc>
                <a:spcPct val="110000"/>
              </a:lnSpc>
              <a:buFontTx/>
              <a:buNone/>
            </a:pPr>
            <a:r>
              <a:rPr lang="zh-CN" altLang="en-US" b="1" dirty="0" smtClean="0">
                <a:latin typeface="Times New Roman" pitchFamily="18" charset="0"/>
              </a:rPr>
              <a:t>    ⑵ 子程序的执行受到主程序或上层子程序的控制， 而中断服务程序一般与被中断的现行程序毫无关系；</a:t>
            </a:r>
          </a:p>
          <a:p>
            <a:pPr algn="just" eaLnBrk="1" hangingPunct="1">
              <a:lnSpc>
                <a:spcPct val="110000"/>
              </a:lnSpc>
              <a:buFontTx/>
              <a:buNone/>
            </a:pPr>
            <a:r>
              <a:rPr lang="zh-CN" altLang="en-US" b="1" dirty="0" smtClean="0">
                <a:latin typeface="Times New Roman" pitchFamily="18" charset="0"/>
              </a:rPr>
              <a:t>    ⑶ 不存在同时调用多个子程序的情况，但有可能发生多个外设同时请求</a:t>
            </a:r>
            <a:r>
              <a:rPr lang="en-US" altLang="zh-CN" b="1" dirty="0" smtClean="0">
                <a:latin typeface="Times New Roman" pitchFamily="18" charset="0"/>
              </a:rPr>
              <a:t>CPU</a:t>
            </a:r>
            <a:r>
              <a:rPr lang="zh-CN" altLang="en-US" b="1" dirty="0" smtClean="0">
                <a:latin typeface="Times New Roman" pitchFamily="18" charset="0"/>
              </a:rPr>
              <a:t>为自己服务的情况。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052C409-A1BA-4C59-B7E4-14CB42BD956C}" type="datetime3">
              <a:rPr kumimoji="0" lang="zh-CN" altLang="en-US" sz="1400" smtClean="0"/>
              <a:pPr eaLnBrk="1" hangingPunct="1"/>
              <a:t>2016年12月12日星期一</a:t>
            </a:fld>
            <a:endParaRPr kumimoji="0" lang="en-US" altLang="zh-CN" sz="1400" smtClean="0"/>
          </a:p>
        </p:txBody>
      </p:sp>
      <p:sp>
        <p:nvSpPr>
          <p:cNvPr id="501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018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39619" name="Rectangle 3"/>
          <p:cNvSpPr>
            <a:spLocks noGrp="1" noChangeArrowheads="1"/>
          </p:cNvSpPr>
          <p:nvPr>
            <p:ph type="body" idx="1"/>
          </p:nvPr>
        </p:nvSpPr>
        <p:spPr>
          <a:xfrm>
            <a:off x="365125" y="836613"/>
            <a:ext cx="8169275" cy="5411787"/>
          </a:xfrm>
        </p:spPr>
        <p:txBody>
          <a:bodyPr/>
          <a:lstStyle/>
          <a:p>
            <a:pPr algn="just" eaLnBrk="1" hangingPunct="1">
              <a:lnSpc>
                <a:spcPct val="110000"/>
              </a:lnSpc>
              <a:buFontTx/>
              <a:buNone/>
            </a:pPr>
            <a:r>
              <a:rPr lang="en-US" altLang="zh-CN" b="1" dirty="0" smtClean="0">
                <a:latin typeface="Times New Roman" pitchFamily="18" charset="0"/>
              </a:rPr>
              <a:t>3. </a:t>
            </a:r>
            <a:r>
              <a:rPr lang="zh-CN" altLang="en-US" b="1" dirty="0" smtClean="0">
                <a:latin typeface="Times New Roman" pitchFamily="18" charset="0"/>
              </a:rPr>
              <a:t>中断的基本类型</a:t>
            </a:r>
          </a:p>
          <a:p>
            <a:pPr algn="just" eaLnBrk="1" hangingPunct="1">
              <a:lnSpc>
                <a:spcPct val="110000"/>
              </a:lnSpc>
              <a:buFontTx/>
              <a:buNone/>
            </a:pPr>
            <a:r>
              <a:rPr lang="en-US" altLang="zh-CN" b="1" dirty="0" smtClean="0">
                <a:latin typeface="Times New Roman" pitchFamily="18" charset="0"/>
              </a:rPr>
              <a:t>(1) </a:t>
            </a:r>
            <a:r>
              <a:rPr lang="zh-CN" altLang="en-US" b="1" dirty="0" smtClean="0">
                <a:latin typeface="Times New Roman" pitchFamily="18" charset="0"/>
              </a:rPr>
              <a:t>自愿中断和强迫中断</a:t>
            </a:r>
          </a:p>
          <a:p>
            <a:pPr algn="just" eaLnBrk="1" hangingPunct="1">
              <a:lnSpc>
                <a:spcPct val="90000"/>
              </a:lnSpc>
              <a:buFontTx/>
              <a:buNone/>
            </a:pPr>
            <a:r>
              <a:rPr lang="zh-CN" altLang="en-US" b="1" dirty="0" smtClean="0">
                <a:latin typeface="Times New Roman" pitchFamily="18" charset="0"/>
              </a:rPr>
              <a:t>            自愿中断又称程序自中断，它不是随机产生的中断，而是在程序中安排的有关指令，这些指令可以使机器进入中断处理的过程，如：指令系统中的软件中断指令等。</a:t>
            </a:r>
          </a:p>
          <a:p>
            <a:pPr algn="just" eaLnBrk="1" hangingPunct="1">
              <a:lnSpc>
                <a:spcPct val="90000"/>
              </a:lnSpc>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强迫中断</a:t>
            </a:r>
            <a:r>
              <a:rPr lang="zh-CN" altLang="en-US" b="1" dirty="0" smtClean="0">
                <a:latin typeface="Times New Roman" pitchFamily="18" charset="0"/>
              </a:rPr>
              <a:t>是随机产生的中断，不是程序中事先安排好的。当这种中断产生后，由中断系统</a:t>
            </a:r>
            <a:r>
              <a:rPr lang="zh-CN" altLang="en-US" b="1" dirty="0" smtClean="0">
                <a:solidFill>
                  <a:srgbClr val="0000CC"/>
                </a:solidFill>
                <a:latin typeface="Times New Roman" pitchFamily="18" charset="0"/>
              </a:rPr>
              <a:t>强迫</a:t>
            </a:r>
            <a:r>
              <a:rPr lang="zh-CN" altLang="en-US" b="1" dirty="0" smtClean="0">
                <a:latin typeface="Times New Roman" pitchFamily="18" charset="0"/>
              </a:rPr>
              <a:t>计算机中止现行程序并转入中断服务程序。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9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9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D0F65A04-0DE8-471B-BCCB-33704BA5DD1F}" type="datetime3">
              <a:rPr kumimoji="0" lang="zh-CN" altLang="en-US" sz="1400" smtClean="0"/>
              <a:pPr eaLnBrk="1" hangingPunct="1"/>
              <a:t>2016年12月12日星期一</a:t>
            </a:fld>
            <a:endParaRPr kumimoji="0" lang="en-US" altLang="zh-CN" sz="1400" smtClean="0"/>
          </a:p>
        </p:txBody>
      </p:sp>
      <p:sp>
        <p:nvSpPr>
          <p:cNvPr id="512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1204"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40643" name="Rectangle 3"/>
          <p:cNvSpPr>
            <a:spLocks noGrp="1" noChangeArrowheads="1"/>
          </p:cNvSpPr>
          <p:nvPr>
            <p:ph type="body" idx="1"/>
          </p:nvPr>
        </p:nvSpPr>
        <p:spPr>
          <a:xfrm>
            <a:off x="384175" y="762000"/>
            <a:ext cx="8115300" cy="6002338"/>
          </a:xfrm>
        </p:spPr>
        <p:txBody>
          <a:bodyPr/>
          <a:lstStyle/>
          <a:p>
            <a:pPr algn="just" eaLnBrk="1" hangingPunct="1">
              <a:lnSpc>
                <a:spcPct val="110000"/>
              </a:lnSpc>
              <a:buFontTx/>
              <a:buNone/>
            </a:pPr>
            <a:r>
              <a:rPr lang="en-US" altLang="zh-CN" b="1" dirty="0" smtClean="0">
                <a:latin typeface="Times New Roman" pitchFamily="18" charset="0"/>
              </a:rPr>
              <a:t>(2) </a:t>
            </a:r>
            <a:r>
              <a:rPr lang="zh-CN" altLang="en-US" b="1" dirty="0" smtClean="0">
                <a:latin typeface="Times New Roman" pitchFamily="18" charset="0"/>
              </a:rPr>
              <a:t>程序中断和简单中断</a:t>
            </a:r>
          </a:p>
          <a:p>
            <a:pPr algn="just" eaLnBrk="1" hangingPunct="1">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程序中断</a:t>
            </a:r>
            <a:r>
              <a:rPr lang="zh-CN" altLang="en-US" b="1" dirty="0" smtClean="0">
                <a:latin typeface="Times New Roman" pitchFamily="18" charset="0"/>
              </a:rPr>
              <a:t>就是我们前面提到的中断，主机在响应中断请求后，通过执行一段中断服务程序来处理</a:t>
            </a:r>
            <a:r>
              <a:rPr lang="zh-CN" altLang="en-US" b="1" dirty="0" smtClean="0">
                <a:solidFill>
                  <a:srgbClr val="0000CC"/>
                </a:solidFill>
                <a:latin typeface="Times New Roman" pitchFamily="18" charset="0"/>
              </a:rPr>
              <a:t>更紧迫的任务</a:t>
            </a:r>
            <a:r>
              <a:rPr lang="zh-CN" altLang="en-US" b="1" dirty="0" smtClean="0">
                <a:latin typeface="Times New Roman" pitchFamily="18" charset="0"/>
              </a:rPr>
              <a:t>。</a:t>
            </a:r>
          </a:p>
          <a:p>
            <a:pPr algn="just" eaLnBrk="1" hangingPunct="1">
              <a:buFontTx/>
              <a:buNone/>
            </a:pPr>
            <a:r>
              <a:rPr lang="zh-CN" altLang="en-US" b="1" dirty="0" smtClean="0">
                <a:latin typeface="Times New Roman" pitchFamily="18" charset="0"/>
              </a:rPr>
              <a:t>      </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简单中断就是外设与主存间直接进行信息交换的方法，即</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方式。</a:t>
            </a:r>
            <a:r>
              <a:rPr lang="zh-CN" altLang="en-US" b="1" dirty="0" smtClean="0">
                <a:solidFill>
                  <a:srgbClr val="0000CC"/>
                </a:solidFill>
                <a:latin typeface="Times New Roman" pitchFamily="18" charset="0"/>
              </a:rPr>
              <a:t>这种“中断”不去执行中断服务程序，故不破坏现行程序的状态。</a:t>
            </a:r>
            <a:r>
              <a:rPr lang="zh-CN" altLang="en-US" b="1" dirty="0" smtClean="0">
                <a:latin typeface="Times New Roman" pitchFamily="18" charset="0"/>
              </a:rPr>
              <a:t>主机发现有简单中断请求（也就是</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请求）时，</a:t>
            </a:r>
            <a:r>
              <a:rPr lang="zh-CN" altLang="en-US" b="1" dirty="0" smtClean="0">
                <a:solidFill>
                  <a:srgbClr val="FF0000"/>
                </a:solidFill>
                <a:latin typeface="Times New Roman" pitchFamily="18" charset="0"/>
              </a:rPr>
              <a:t>将让出一个或几个存取周期为外设与主存交换信息做准备，然后继续执行程序。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06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51372C3-7FA1-4A0C-98DC-548FA6AE9327}" type="datetime3">
              <a:rPr kumimoji="0" lang="zh-CN" altLang="en-US" sz="1400" smtClean="0"/>
              <a:pPr eaLnBrk="1" hangingPunct="1"/>
              <a:t>2016年12月12日星期一</a:t>
            </a:fld>
            <a:endParaRPr kumimoji="0" lang="en-US" altLang="zh-CN" sz="1400" smtClean="0"/>
          </a:p>
        </p:txBody>
      </p:sp>
      <p:sp>
        <p:nvSpPr>
          <p:cNvPr id="522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2228" name="Rectangle 1026"/>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330755" name="Rectangle 1027"/>
          <p:cNvSpPr>
            <a:spLocks noGrp="1" noChangeArrowheads="1"/>
          </p:cNvSpPr>
          <p:nvPr>
            <p:ph type="body" idx="1"/>
          </p:nvPr>
        </p:nvSpPr>
        <p:spPr>
          <a:xfrm>
            <a:off x="384175" y="855663"/>
            <a:ext cx="8115300" cy="5553075"/>
          </a:xfrm>
        </p:spPr>
        <p:txBody>
          <a:bodyPr/>
          <a:lstStyle/>
          <a:p>
            <a:pPr algn="just" eaLnBrk="1" hangingPunct="1">
              <a:lnSpc>
                <a:spcPct val="90000"/>
              </a:lnSpc>
              <a:buFontTx/>
              <a:buNone/>
            </a:pPr>
            <a:r>
              <a:rPr lang="en-US" altLang="zh-CN" b="1" smtClean="0">
                <a:latin typeface="Times New Roman" pitchFamily="18" charset="0"/>
              </a:rPr>
              <a:t>(3)</a:t>
            </a:r>
            <a:r>
              <a:rPr lang="zh-CN" altLang="en-US" b="1" smtClean="0">
                <a:latin typeface="Times New Roman" pitchFamily="18" charset="0"/>
              </a:rPr>
              <a:t>内中断和外中断</a:t>
            </a:r>
          </a:p>
          <a:p>
            <a:pPr algn="just" eaLnBrk="1" hangingPunct="1">
              <a:lnSpc>
                <a:spcPct val="90000"/>
              </a:lnSpc>
              <a:buFontTx/>
              <a:buNone/>
            </a:pPr>
            <a:r>
              <a:rPr lang="zh-CN" altLang="en-US" b="1" smtClean="0">
                <a:latin typeface="Times New Roman" pitchFamily="18" charset="0"/>
              </a:rPr>
              <a:t>            内中断是指由于</a:t>
            </a:r>
            <a:r>
              <a:rPr lang="en-US" altLang="zh-CN" b="1" smtClean="0">
                <a:latin typeface="Times New Roman" pitchFamily="18" charset="0"/>
              </a:rPr>
              <a:t>CPU</a:t>
            </a:r>
            <a:r>
              <a:rPr lang="zh-CN" altLang="en-US" b="1" smtClean="0">
                <a:latin typeface="Times New Roman" pitchFamily="18" charset="0"/>
              </a:rPr>
              <a:t>内部硬件或软件原因引起的中断。</a:t>
            </a:r>
          </a:p>
          <a:p>
            <a:pPr algn="just" eaLnBrk="1" hangingPunct="1">
              <a:lnSpc>
                <a:spcPct val="9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外中断</a:t>
            </a:r>
            <a:r>
              <a:rPr lang="zh-CN" altLang="en-US" b="1" smtClean="0">
                <a:latin typeface="Times New Roman" pitchFamily="18" charset="0"/>
              </a:rPr>
              <a:t>是指</a:t>
            </a:r>
            <a:r>
              <a:rPr lang="en-US" altLang="zh-CN" b="1" smtClean="0">
                <a:latin typeface="Times New Roman" pitchFamily="18" charset="0"/>
              </a:rPr>
              <a:t>CPU</a:t>
            </a:r>
            <a:r>
              <a:rPr lang="zh-CN" altLang="en-US" b="1" smtClean="0">
                <a:latin typeface="Times New Roman" pitchFamily="18" charset="0"/>
              </a:rPr>
              <a:t>以外的部件引起的中断。</a:t>
            </a:r>
          </a:p>
          <a:p>
            <a:pPr algn="just" eaLnBrk="1" hangingPunct="1">
              <a:lnSpc>
                <a:spcPct val="90000"/>
              </a:lnSpc>
              <a:buFontTx/>
              <a:buNone/>
            </a:pPr>
            <a:r>
              <a:rPr lang="en-US" altLang="zh-CN" b="1" smtClean="0">
                <a:latin typeface="Times New Roman" pitchFamily="18" charset="0"/>
              </a:rPr>
              <a:t>(4) </a:t>
            </a:r>
            <a:r>
              <a:rPr lang="zh-CN" altLang="en-US" b="1" smtClean="0">
                <a:latin typeface="Times New Roman" pitchFamily="18" charset="0"/>
              </a:rPr>
              <a:t>向量中断和非向量中断</a:t>
            </a:r>
          </a:p>
          <a:p>
            <a:pPr algn="just" eaLnBrk="1" hangingPunct="1">
              <a:lnSpc>
                <a:spcPct val="9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向量中断</a:t>
            </a:r>
            <a:r>
              <a:rPr lang="zh-CN" altLang="en-US" b="1" smtClean="0">
                <a:latin typeface="Times New Roman" pitchFamily="18" charset="0"/>
              </a:rPr>
              <a:t>是指那些中断服务程序的入口地址是由中断事件自己提供的中断。中断事件在提出中断请求的同时，通过硬件向主机提供中断服务程序入口地址，即向量地址。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0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0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0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77ADB11-C8BE-4E63-A335-8C38C14C86B5}" type="datetime3">
              <a:rPr kumimoji="0" lang="zh-CN" altLang="en-US" sz="1400" smtClean="0"/>
              <a:pPr eaLnBrk="1" hangingPunct="1"/>
              <a:t>2016年12月12日星期一</a:t>
            </a:fld>
            <a:endParaRPr kumimoji="0" lang="en-US" altLang="zh-CN" sz="1400" smtClean="0"/>
          </a:p>
        </p:txBody>
      </p:sp>
      <p:sp>
        <p:nvSpPr>
          <p:cNvPr id="532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325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41667" name="Rectangle 3"/>
          <p:cNvSpPr>
            <a:spLocks noGrp="1" noChangeArrowheads="1"/>
          </p:cNvSpPr>
          <p:nvPr>
            <p:ph type="body" idx="1"/>
          </p:nvPr>
        </p:nvSpPr>
        <p:spPr>
          <a:xfrm>
            <a:off x="304800" y="990600"/>
            <a:ext cx="8308975" cy="5580063"/>
          </a:xfrm>
        </p:spPr>
        <p:txBody>
          <a:bodyPr/>
          <a:lstStyle/>
          <a:p>
            <a:pPr algn="just" eaLnBrk="1" hangingPunct="1">
              <a:buFontTx/>
              <a:buNone/>
            </a:pPr>
            <a:r>
              <a:rPr lang="en-US" altLang="zh-CN" b="1" smtClean="0">
                <a:latin typeface="Times New Roman" pitchFamily="18" charset="0"/>
              </a:rPr>
              <a:t>            </a:t>
            </a:r>
            <a:r>
              <a:rPr lang="zh-CN" altLang="en-US" b="1" smtClean="0">
                <a:solidFill>
                  <a:srgbClr val="FF3300"/>
                </a:solidFill>
                <a:latin typeface="Times New Roman" pitchFamily="18" charset="0"/>
              </a:rPr>
              <a:t>非向量中断</a:t>
            </a:r>
            <a:r>
              <a:rPr lang="zh-CN" altLang="en-US" b="1" smtClean="0">
                <a:latin typeface="Times New Roman" pitchFamily="18" charset="0"/>
              </a:rPr>
              <a:t>的中断事件不能直接提供中断服务程序的入口地址，而由</a:t>
            </a:r>
            <a:r>
              <a:rPr lang="en-US" altLang="zh-CN" b="1" smtClean="0">
                <a:latin typeface="Times New Roman" pitchFamily="18" charset="0"/>
              </a:rPr>
              <a:t>CPU </a:t>
            </a:r>
            <a:r>
              <a:rPr lang="zh-CN" altLang="en-US" b="1" smtClean="0">
                <a:latin typeface="Times New Roman" pitchFamily="18" charset="0"/>
              </a:rPr>
              <a:t>查询之后得到。</a:t>
            </a:r>
          </a:p>
          <a:p>
            <a:pPr algn="just" eaLnBrk="1" hangingPunct="1">
              <a:lnSpc>
                <a:spcPct val="80000"/>
              </a:lnSpc>
              <a:buFontTx/>
              <a:buNone/>
            </a:pPr>
            <a:r>
              <a:rPr lang="en-US" altLang="zh-CN" b="1" smtClean="0">
                <a:latin typeface="Times New Roman" pitchFamily="18" charset="0"/>
              </a:rPr>
              <a:t>(5) </a:t>
            </a:r>
            <a:r>
              <a:rPr lang="zh-CN" altLang="en-US" b="1" smtClean="0">
                <a:latin typeface="Times New Roman" pitchFamily="18" charset="0"/>
              </a:rPr>
              <a:t>单重中断和多重中断</a:t>
            </a:r>
          </a:p>
          <a:p>
            <a:pPr algn="just" eaLnBrk="1" hangingPunct="1">
              <a:lnSpc>
                <a:spcPct val="9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单重中断</a:t>
            </a:r>
            <a:r>
              <a:rPr lang="zh-CN" altLang="en-US" b="1" smtClean="0">
                <a:latin typeface="Times New Roman" pitchFamily="18" charset="0"/>
              </a:rPr>
              <a:t>在</a:t>
            </a:r>
            <a:r>
              <a:rPr lang="en-US" altLang="zh-CN" b="1" smtClean="0">
                <a:latin typeface="Times New Roman" pitchFamily="18" charset="0"/>
              </a:rPr>
              <a:t>CPU</a:t>
            </a:r>
            <a:r>
              <a:rPr lang="zh-CN" altLang="en-US" b="1" smtClean="0">
                <a:latin typeface="Times New Roman" pitchFamily="18" charset="0"/>
              </a:rPr>
              <a:t>执行中断服务程序的过程中不能被再打断。</a:t>
            </a:r>
          </a:p>
          <a:p>
            <a:pPr algn="just" eaLnBrk="1" hangingPunct="1">
              <a:lnSpc>
                <a:spcPct val="90000"/>
              </a:lnSpc>
              <a:buFontTx/>
              <a:buNone/>
            </a:pPr>
            <a:r>
              <a:rPr lang="zh-CN" altLang="en-US" b="1" smtClean="0">
                <a:latin typeface="Times New Roman" pitchFamily="18" charset="0"/>
              </a:rPr>
              <a:t>            </a:t>
            </a:r>
            <a:r>
              <a:rPr lang="zh-CN" altLang="en-US" b="1" smtClean="0">
                <a:solidFill>
                  <a:srgbClr val="FF3300"/>
                </a:solidFill>
                <a:latin typeface="Times New Roman" pitchFamily="18" charset="0"/>
              </a:rPr>
              <a:t>多重中断</a:t>
            </a:r>
            <a:r>
              <a:rPr lang="zh-CN" altLang="en-US" b="1" smtClean="0">
                <a:latin typeface="Times New Roman" pitchFamily="18" charset="0"/>
              </a:rPr>
              <a:t>在执行某个中断服务程序的过程中，</a:t>
            </a:r>
            <a:r>
              <a:rPr lang="en-US" altLang="zh-CN" b="1" smtClean="0">
                <a:latin typeface="Times New Roman" pitchFamily="18" charset="0"/>
              </a:rPr>
              <a:t>CPU </a:t>
            </a:r>
            <a:r>
              <a:rPr lang="zh-CN" altLang="en-US" b="1" smtClean="0">
                <a:latin typeface="Times New Roman" pitchFamily="18" charset="0"/>
              </a:rPr>
              <a:t>可去响应级别更高的中断请求，又称为中断嵌套。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414B65F-951E-41B8-9392-B0BEF3F475C9}" type="datetime3">
              <a:rPr kumimoji="0" lang="zh-CN" altLang="en-US" sz="1400" smtClean="0"/>
              <a:pPr eaLnBrk="1" hangingPunct="1"/>
              <a:t>2016年12月12日星期一</a:t>
            </a:fld>
            <a:endParaRPr kumimoji="0" lang="en-US" altLang="zh-CN" sz="1400" smtClean="0"/>
          </a:p>
        </p:txBody>
      </p:sp>
      <p:sp>
        <p:nvSpPr>
          <p:cNvPr id="542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427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43715" name="Rectangle 3"/>
          <p:cNvSpPr>
            <a:spLocks noGrp="1" noChangeArrowheads="1"/>
          </p:cNvSpPr>
          <p:nvPr>
            <p:ph type="body" idx="1"/>
          </p:nvPr>
        </p:nvSpPr>
        <p:spPr>
          <a:xfrm>
            <a:off x="250825" y="836613"/>
            <a:ext cx="8420100" cy="5619750"/>
          </a:xfrm>
        </p:spPr>
        <p:txBody>
          <a:bodyPr/>
          <a:lstStyle/>
          <a:p>
            <a:pPr algn="just" eaLnBrk="1" hangingPunct="1">
              <a:lnSpc>
                <a:spcPct val="90000"/>
              </a:lnSpc>
              <a:buFontTx/>
              <a:buNone/>
            </a:pPr>
            <a:r>
              <a:rPr lang="en-US" altLang="zh-CN" b="1" dirty="0" smtClean="0">
                <a:solidFill>
                  <a:srgbClr val="990033"/>
                </a:solidFill>
                <a:latin typeface="Times New Roman" pitchFamily="18" charset="0"/>
                <a:cs typeface="Times New Roman" pitchFamily="18" charset="0"/>
              </a:rPr>
              <a:t>9</a:t>
            </a:r>
            <a:r>
              <a:rPr lang="en-US" altLang="zh-CN" b="1" dirty="0" smtClean="0">
                <a:solidFill>
                  <a:srgbClr val="990033"/>
                </a:solidFill>
                <a:latin typeface="Times New Roman" pitchFamily="18" charset="0"/>
              </a:rPr>
              <a:t>.</a:t>
            </a:r>
            <a:r>
              <a:rPr lang="en-US" altLang="zh-CN" b="1" dirty="0" smtClean="0">
                <a:solidFill>
                  <a:srgbClr val="990033"/>
                </a:solidFill>
                <a:latin typeface="Times New Roman" pitchFamily="18" charset="0"/>
                <a:cs typeface="Times New Roman" pitchFamily="18" charset="0"/>
              </a:rPr>
              <a:t>3.2  </a:t>
            </a:r>
            <a:r>
              <a:rPr lang="zh-CN" altLang="en-US" b="1" dirty="0" smtClean="0">
                <a:solidFill>
                  <a:srgbClr val="990033"/>
                </a:solidFill>
                <a:latin typeface="Times New Roman" pitchFamily="18" charset="0"/>
                <a:cs typeface="Times New Roman" pitchFamily="18" charset="0"/>
              </a:rPr>
              <a:t>中断请求</a:t>
            </a:r>
            <a:r>
              <a:rPr lang="zh-CN" altLang="en-US" b="1" dirty="0" smtClean="0">
                <a:solidFill>
                  <a:srgbClr val="990033"/>
                </a:solidFill>
                <a:latin typeface="Times New Roman" pitchFamily="18" charset="0"/>
              </a:rPr>
              <a:t>和中断判优</a:t>
            </a:r>
          </a:p>
          <a:p>
            <a:pPr algn="just" eaLnBrk="1" hangingPunct="1">
              <a:lnSpc>
                <a:spcPct val="90000"/>
              </a:lnSpc>
              <a:buFontTx/>
              <a:buNone/>
            </a:pPr>
            <a:r>
              <a:rPr lang="en-US" altLang="zh-CN" b="1" dirty="0" smtClean="0">
                <a:latin typeface="Times New Roman" pitchFamily="18" charset="0"/>
              </a:rPr>
              <a:t>1</a:t>
            </a:r>
            <a:r>
              <a:rPr lang="en-US" altLang="zh-CN"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中断源和中断请求</a:t>
            </a:r>
            <a:r>
              <a:rPr lang="zh-CN" altLang="en-US" b="1" dirty="0" smtClean="0">
                <a:latin typeface="Times New Roman" pitchFamily="18" charset="0"/>
              </a:rPr>
              <a:t>信号</a:t>
            </a: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solidFill>
                  <a:srgbClr val="FF3300"/>
                </a:solidFill>
                <a:latin typeface="Times New Roman" pitchFamily="18" charset="0"/>
                <a:cs typeface="Times New Roman" pitchFamily="18" charset="0"/>
              </a:rPr>
              <a:t>中断源是指中断的来源，即任何引起计算机中断的事件</a:t>
            </a:r>
            <a:r>
              <a:rPr lang="zh-CN" altLang="en-US" b="1" dirty="0" smtClean="0">
                <a:latin typeface="Times New Roman" pitchFamily="18" charset="0"/>
                <a:cs typeface="Times New Roman" pitchFamily="18" charset="0"/>
              </a:rPr>
              <a:t>，一般计算机都有多个中断源。由于每个中断源向</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cs typeface="Times New Roman" pitchFamily="18" charset="0"/>
              </a:rPr>
              <a:t>发出中断请求的时间是随机的，为了记录中断事件并区分不同的中断源，可采用具有存储功能的触发器来记录中断源，称为中断请求触发器。当某一个中断源有中断请求时，其相应的中断请求触发器置成</a:t>
            </a:r>
            <a:r>
              <a:rPr lang="zh-CN" altLang="en-US" b="1" dirty="0" smtClean="0">
                <a:latin typeface="Times New Roman" pitchFamily="18" charset="0"/>
                <a:ea typeface="隶书" pitchFamily="49" charset="-122"/>
              </a:rPr>
              <a:t>“</a:t>
            </a:r>
            <a:r>
              <a:rPr lang="en-US" altLang="zh-CN" b="1" dirty="0" smtClean="0">
                <a:latin typeface="Times New Roman" pitchFamily="18" charset="0"/>
                <a:cs typeface="Times New Roman" pitchFamily="18" charset="0"/>
              </a:rPr>
              <a:t>1</a:t>
            </a:r>
            <a:r>
              <a:rPr lang="en-US" altLang="zh-CN" b="1" dirty="0" smtClean="0">
                <a:latin typeface="Times New Roman" pitchFamily="18" charset="0"/>
                <a:ea typeface="隶书" pitchFamily="49" charset="-122"/>
              </a:rPr>
              <a:t>”</a:t>
            </a:r>
            <a:r>
              <a:rPr lang="zh-CN" altLang="en-US" b="1" dirty="0" smtClean="0">
                <a:latin typeface="Times New Roman" pitchFamily="18" charset="0"/>
                <a:cs typeface="Times New Roman" pitchFamily="18" charset="0"/>
              </a:rPr>
              <a:t>状态，</a:t>
            </a:r>
            <a:r>
              <a:rPr lang="zh-CN" altLang="en-US" b="1" dirty="0" smtClean="0">
                <a:latin typeface="Times New Roman" pitchFamily="18" charset="0"/>
              </a:rPr>
              <a:t>此时，该中断源向</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发出中断请求信号。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1D9EB5B-A80A-4082-999C-1ECC94293D42}" type="datetime3">
              <a:rPr kumimoji="0" lang="zh-CN" altLang="en-US" sz="1400" smtClean="0"/>
              <a:pPr eaLnBrk="1" hangingPunct="1"/>
              <a:t>2016年12月12日星期一</a:t>
            </a:fld>
            <a:endParaRPr kumimoji="0" lang="en-US" altLang="zh-CN" sz="1400" smtClean="0"/>
          </a:p>
        </p:txBody>
      </p:sp>
      <p:sp>
        <p:nvSpPr>
          <p:cNvPr id="552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530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44739" name="Rectangle 3"/>
          <p:cNvSpPr>
            <a:spLocks noGrp="1" noChangeArrowheads="1"/>
          </p:cNvSpPr>
          <p:nvPr>
            <p:ph type="body" idx="1"/>
          </p:nvPr>
        </p:nvSpPr>
        <p:spPr>
          <a:xfrm>
            <a:off x="422275" y="914400"/>
            <a:ext cx="8210550" cy="5122863"/>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多个中断请求触发器构成一个中断请求寄存器，其中每一位对应一个中断源，中断请求寄存器的内容称为中断字或中断码，中断字中为</a:t>
            </a:r>
            <a:r>
              <a:rPr lang="zh-CN" altLang="en-US" b="1" smtClean="0">
                <a:latin typeface="Times New Roman" pitchFamily="18" charset="0"/>
                <a:ea typeface="隶书" pitchFamily="49" charset="-122"/>
              </a:rPr>
              <a:t>“</a:t>
            </a:r>
            <a:r>
              <a:rPr lang="en-US" altLang="zh-CN" b="1" smtClean="0">
                <a:latin typeface="Times New Roman" pitchFamily="18" charset="0"/>
              </a:rPr>
              <a:t>1</a:t>
            </a:r>
            <a:r>
              <a:rPr lang="en-US" altLang="zh-CN" b="1" smtClean="0">
                <a:latin typeface="Times New Roman" pitchFamily="18" charset="0"/>
                <a:ea typeface="隶书" pitchFamily="49" charset="-122"/>
              </a:rPr>
              <a:t>”</a:t>
            </a:r>
            <a:r>
              <a:rPr lang="zh-CN" altLang="en-US" b="1" smtClean="0">
                <a:latin typeface="Times New Roman" pitchFamily="18" charset="0"/>
              </a:rPr>
              <a:t>的位就表示对应的中断源有中断请求。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0F959DD-76E7-4469-9719-7BA888A2EF26}" type="datetime3">
              <a:rPr kumimoji="0" lang="zh-CN" altLang="en-US" sz="1400" smtClean="0"/>
              <a:pPr eaLnBrk="1" hangingPunct="1"/>
              <a:t>2016年12月12日星期一</a:t>
            </a:fld>
            <a:endParaRPr kumimoji="0" lang="en-US" altLang="zh-CN" sz="1400" smtClean="0"/>
          </a:p>
        </p:txBody>
      </p:sp>
      <p:sp>
        <p:nvSpPr>
          <p:cNvPr id="563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6324" name="Rectangle 1026"/>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331779" name="Rectangle 1027"/>
          <p:cNvSpPr>
            <a:spLocks noGrp="1" noChangeArrowheads="1"/>
          </p:cNvSpPr>
          <p:nvPr>
            <p:ph type="body" idx="1"/>
          </p:nvPr>
        </p:nvSpPr>
        <p:spPr>
          <a:xfrm>
            <a:off x="422275" y="817563"/>
            <a:ext cx="8210550" cy="5219700"/>
          </a:xfrm>
        </p:spPr>
        <p:txBody>
          <a:bodyPr/>
          <a:lstStyle/>
          <a:p>
            <a:pPr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中断请求信号的传送</a:t>
            </a:r>
          </a:p>
          <a:p>
            <a:pPr algn="just" eaLnBrk="1" hangingPunct="1">
              <a:buFontTx/>
              <a:buNone/>
            </a:pPr>
            <a:r>
              <a:rPr lang="en-US" altLang="zh-CN" b="1" dirty="0" smtClean="0">
                <a:latin typeface="Times New Roman" pitchFamily="18" charset="0"/>
              </a:rPr>
              <a:t>(1)</a:t>
            </a:r>
            <a:r>
              <a:rPr lang="zh-CN" altLang="en-US" b="1" dirty="0" smtClean="0">
                <a:latin typeface="Times New Roman" pitchFamily="18" charset="0"/>
              </a:rPr>
              <a:t>独立请求线 </a:t>
            </a:r>
          </a:p>
          <a:p>
            <a:pPr algn="just" eaLnBrk="1" hangingPunct="1">
              <a:buFontTx/>
              <a:buNone/>
            </a:pPr>
            <a:r>
              <a:rPr lang="zh-CN" altLang="en-US" b="1" dirty="0" smtClean="0">
                <a:latin typeface="Times New Roman" pitchFamily="18" charset="0"/>
              </a:rPr>
              <a:t>            每个中断源单独设置中断请求线，将中断请求信号直接送往</a:t>
            </a:r>
            <a:r>
              <a:rPr lang="en-US" altLang="zh-CN" b="1" dirty="0" smtClean="0">
                <a:latin typeface="Times New Roman" pitchFamily="18" charset="0"/>
              </a:rPr>
              <a:t>CPU</a:t>
            </a:r>
            <a:r>
              <a:rPr lang="zh-CN" altLang="en-US" b="1" dirty="0" smtClean="0">
                <a:latin typeface="Times New Roman" pitchFamily="18" charset="0"/>
              </a:rPr>
              <a:t>，这种方式的特点是</a:t>
            </a:r>
            <a:r>
              <a:rPr lang="en-US" altLang="zh-CN" b="1" dirty="0" smtClean="0">
                <a:latin typeface="Times New Roman" pitchFamily="18" charset="0"/>
              </a:rPr>
              <a:t>CPU</a:t>
            </a:r>
            <a:r>
              <a:rPr lang="zh-CN" altLang="en-US" b="1" dirty="0" smtClean="0">
                <a:latin typeface="Times New Roman" pitchFamily="18" charset="0"/>
              </a:rPr>
              <a:t>在接到中断请求的同时也就知道了中断源是谁，其中断服务程序的入口地址在哪里。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1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5AEAACA-583A-49CC-800D-18CA46A07B19}" type="datetime3">
              <a:rPr kumimoji="0" lang="zh-CN" altLang="en-US" sz="1400" smtClean="0"/>
              <a:pPr eaLnBrk="1" hangingPunct="1"/>
              <a:t>2016年12月12日星期一</a:t>
            </a:fld>
            <a:endParaRPr kumimoji="0" lang="en-US" altLang="zh-CN" sz="1400" smtClean="0"/>
          </a:p>
        </p:txBody>
      </p:sp>
      <p:sp>
        <p:nvSpPr>
          <p:cNvPr id="573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734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45763" name="Rectangle 3"/>
          <p:cNvSpPr>
            <a:spLocks noGrp="1" noChangeArrowheads="1"/>
          </p:cNvSpPr>
          <p:nvPr>
            <p:ph type="body" idx="1"/>
          </p:nvPr>
        </p:nvSpPr>
        <p:spPr>
          <a:xfrm>
            <a:off x="327025" y="838200"/>
            <a:ext cx="8283575" cy="5638800"/>
          </a:xfrm>
        </p:spPr>
        <p:txBody>
          <a:bodyPr/>
          <a:lstStyle/>
          <a:p>
            <a:pPr marL="533400" indent="-533400" algn="just" eaLnBrk="1" hangingPunct="1">
              <a:lnSpc>
                <a:spcPct val="90000"/>
              </a:lnSpc>
              <a:buFontTx/>
              <a:buNone/>
            </a:pPr>
            <a:r>
              <a:rPr lang="en-US" altLang="zh-CN" b="1" smtClean="0">
                <a:latin typeface="Times New Roman" pitchFamily="18" charset="0"/>
              </a:rPr>
              <a:t>(2) </a:t>
            </a:r>
            <a:r>
              <a:rPr lang="zh-CN" altLang="en-US" b="1" smtClean="0">
                <a:latin typeface="Times New Roman" pitchFamily="18" charset="0"/>
              </a:rPr>
              <a:t>公共请求线</a:t>
            </a:r>
          </a:p>
          <a:p>
            <a:pPr marL="533400" indent="-533400" algn="just" eaLnBrk="1" hangingPunct="1">
              <a:lnSpc>
                <a:spcPct val="80000"/>
              </a:lnSpc>
              <a:buFontTx/>
              <a:buNone/>
            </a:pPr>
            <a:r>
              <a:rPr lang="zh-CN" altLang="en-US" b="1" smtClean="0">
                <a:latin typeface="Times New Roman" pitchFamily="18" charset="0"/>
              </a:rPr>
              <a:t>              多个中断源共有一根公共请求线，这种方式的特点是在负载允许的情况下，中断源的数目可随意扩充，但</a:t>
            </a:r>
            <a:r>
              <a:rPr lang="en-US" altLang="zh-CN" b="1" smtClean="0">
                <a:latin typeface="Times New Roman" pitchFamily="18" charset="0"/>
              </a:rPr>
              <a:t>CPU</a:t>
            </a:r>
            <a:r>
              <a:rPr lang="zh-CN" altLang="en-US" b="1" smtClean="0">
                <a:latin typeface="Times New Roman" pitchFamily="18" charset="0"/>
              </a:rPr>
              <a:t>在接到中断请求后，必须通过软件或硬件的方法来识别中断源，然后再找出中断服务程序的入口地址。</a:t>
            </a:r>
          </a:p>
          <a:p>
            <a:pPr marL="533400" indent="-533400" algn="just" eaLnBrk="1" hangingPunct="1">
              <a:lnSpc>
                <a:spcPct val="90000"/>
              </a:lnSpc>
              <a:buFontTx/>
              <a:buNone/>
            </a:pPr>
            <a:r>
              <a:rPr lang="en-US" altLang="zh-CN" b="1" smtClean="0">
                <a:latin typeface="Times New Roman" pitchFamily="18" charset="0"/>
              </a:rPr>
              <a:t>(3) </a:t>
            </a:r>
            <a:r>
              <a:rPr lang="zh-CN" altLang="en-US" b="1" smtClean="0">
                <a:latin typeface="Times New Roman" pitchFamily="18" charset="0"/>
              </a:rPr>
              <a:t>二维结构</a:t>
            </a:r>
          </a:p>
          <a:p>
            <a:pPr marL="533400" indent="-533400" algn="just" eaLnBrk="1" hangingPunct="1">
              <a:lnSpc>
                <a:spcPct val="80000"/>
              </a:lnSpc>
              <a:buFontTx/>
              <a:buNone/>
            </a:pPr>
            <a:r>
              <a:rPr lang="zh-CN" altLang="en-US" b="1" smtClean="0">
                <a:latin typeface="Times New Roman" pitchFamily="18" charset="0"/>
              </a:rPr>
              <a:t>              将中断请求线连成二维结构，同一优先级别的中断源， 采用一根公共的请求线，不同请求线上的中断源优先级别不同，这种方式综合了前两种方式的优点，在中断源较多的系统中常采用这种方式。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60681FC-5305-4619-9D29-15768B13D4A2}" type="datetime3">
              <a:rPr kumimoji="0" lang="zh-CN" altLang="en-US" sz="1400" smtClean="0"/>
              <a:pPr eaLnBrk="1" hangingPunct="1"/>
              <a:t>2016年12月12日星期一</a:t>
            </a:fld>
            <a:endParaRPr kumimoji="0" lang="en-US" altLang="zh-CN" sz="1400" smtClean="0"/>
          </a:p>
        </p:txBody>
      </p:sp>
      <p:sp>
        <p:nvSpPr>
          <p:cNvPr id="583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8372" name="Rectangle 2"/>
          <p:cNvSpPr>
            <a:spLocks noGrp="1" noChangeArrowheads="1"/>
          </p:cNvSpPr>
          <p:nvPr>
            <p:ph type="title"/>
          </p:nvPr>
        </p:nvSpPr>
        <p:spPr/>
        <p:txBody>
          <a:bodyPr/>
          <a:lstStyle/>
          <a:p>
            <a:pPr algn="just" eaLnBrk="1" hangingPunct="1">
              <a:lnSpc>
                <a:spcPct val="80000"/>
              </a:lnSpc>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46787" name="Rectangle 3"/>
          <p:cNvSpPr>
            <a:spLocks noGrp="1" noChangeArrowheads="1"/>
          </p:cNvSpPr>
          <p:nvPr>
            <p:ph type="body" idx="1"/>
          </p:nvPr>
        </p:nvSpPr>
        <p:spPr>
          <a:xfrm>
            <a:off x="304800" y="874713"/>
            <a:ext cx="8305800" cy="5449887"/>
          </a:xfrm>
        </p:spPr>
        <p:txBody>
          <a:bodyPr/>
          <a:lstStyle/>
          <a:p>
            <a:pPr algn="just" eaLnBrk="1" hangingPunct="1">
              <a:lnSpc>
                <a:spcPct val="80000"/>
              </a:lnSpc>
              <a:buFontTx/>
              <a:buNone/>
            </a:pPr>
            <a:r>
              <a:rPr lang="en-US" altLang="zh-CN" b="1" smtClean="0">
                <a:latin typeface="Times New Roman" pitchFamily="18" charset="0"/>
              </a:rPr>
              <a:t>3. </a:t>
            </a:r>
            <a:r>
              <a:rPr lang="zh-CN" altLang="en-US" b="1" smtClean="0">
                <a:latin typeface="Times New Roman" pitchFamily="18" charset="0"/>
              </a:rPr>
              <a:t>中断优先级与判优方法</a:t>
            </a:r>
          </a:p>
          <a:p>
            <a:pPr algn="just" eaLnBrk="1" hangingPunct="1">
              <a:lnSpc>
                <a:spcPct val="80000"/>
              </a:lnSpc>
              <a:buFontTx/>
              <a:buNone/>
            </a:pPr>
            <a:r>
              <a:rPr lang="zh-CN" altLang="en-US" b="1" smtClean="0">
                <a:latin typeface="Times New Roman" pitchFamily="18" charset="0"/>
              </a:rPr>
              <a:t>            当多个中断源同时发出中断请求时，</a:t>
            </a:r>
            <a:r>
              <a:rPr lang="en-US" altLang="zh-CN" b="1" smtClean="0">
                <a:latin typeface="Times New Roman" pitchFamily="18" charset="0"/>
                <a:cs typeface="Times New Roman" pitchFamily="18" charset="0"/>
              </a:rPr>
              <a:t>CPU</a:t>
            </a:r>
            <a:r>
              <a:rPr lang="zh-CN" altLang="en-US" b="1" smtClean="0">
                <a:latin typeface="Times New Roman" pitchFamily="18" charset="0"/>
              </a:rPr>
              <a:t>在任何瞬间只能接受一个中断源的请求。通常，把全部中断源按中断的性质和处理的轻重缓急安排优先级，并进行排队。</a:t>
            </a:r>
          </a:p>
          <a:p>
            <a:pPr algn="just" eaLnBrk="1" hangingPunct="1">
              <a:lnSpc>
                <a:spcPct val="80000"/>
              </a:lnSpc>
              <a:buFontTx/>
              <a:buNone/>
            </a:pPr>
            <a:r>
              <a:rPr lang="zh-CN" altLang="en-US" b="1" smtClean="0">
                <a:latin typeface="宋体" pitchFamily="2" charset="-122"/>
              </a:rPr>
              <a:t>      确定中断优先级的原则是：对那些提出中断请求后需要立刻处理，否则就会造成严重后果的中断源规定最高的优先级；而对那些可以延迟响应和处理的中断源规定较低的优先级。如故障中断一般优先级较高，接着才是</a:t>
            </a:r>
            <a:r>
              <a:rPr lang="en-US" altLang="zh-CN" b="1" smtClean="0">
                <a:latin typeface="Times New Roman" pitchFamily="18" charset="0"/>
              </a:rPr>
              <a:t>I/O</a:t>
            </a:r>
            <a:r>
              <a:rPr lang="zh-CN" altLang="en-US" b="1" smtClean="0">
                <a:latin typeface="宋体" pitchFamily="2" charset="-122"/>
              </a:rPr>
              <a:t>设备中断。而在</a:t>
            </a:r>
            <a:r>
              <a:rPr lang="en-US" altLang="zh-CN" b="1" smtClean="0">
                <a:latin typeface="Times New Roman" pitchFamily="18" charset="0"/>
              </a:rPr>
              <a:t>I/O</a:t>
            </a:r>
            <a:r>
              <a:rPr lang="zh-CN" altLang="en-US" b="1" smtClean="0">
                <a:latin typeface="宋体" pitchFamily="2" charset="-122"/>
              </a:rPr>
              <a:t>设备中又可以根据各个设备的速度来决定优先级。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9D1D0F8-5AAC-4F36-9D5D-8DF5D36AB29A}" type="datetime3">
              <a:rPr kumimoji="0" lang="zh-CN" altLang="en-US" sz="1400" smtClean="0"/>
              <a:pPr eaLnBrk="1" hangingPunct="1"/>
              <a:t>2016年12月12日星期一</a:t>
            </a:fld>
            <a:endParaRPr kumimoji="0" lang="en-US" altLang="zh-CN" sz="1400" smtClean="0"/>
          </a:p>
        </p:txBody>
      </p:sp>
      <p:sp>
        <p:nvSpPr>
          <p:cNvPr id="133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3316"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宋体" pitchFamily="2" charset="-122"/>
              <a:cs typeface="Times New Roman" pitchFamily="18" charset="0"/>
            </a:endParaRPr>
          </a:p>
        </p:txBody>
      </p:sp>
      <p:sp>
        <p:nvSpPr>
          <p:cNvPr id="210947" name="Rectangle 3"/>
          <p:cNvSpPr>
            <a:spLocks noGrp="1" noChangeArrowheads="1"/>
          </p:cNvSpPr>
          <p:nvPr>
            <p:ph type="body" idx="1"/>
          </p:nvPr>
        </p:nvSpPr>
        <p:spPr>
          <a:xfrm>
            <a:off x="288925" y="893763"/>
            <a:ext cx="8321675" cy="5507037"/>
          </a:xfrm>
        </p:spPr>
        <p:txBody>
          <a:bodyPr/>
          <a:lstStyle/>
          <a:p>
            <a:pPr algn="just" eaLnBrk="1" hangingPunct="1">
              <a:lnSpc>
                <a:spcPct val="90000"/>
              </a:lnSpc>
              <a:buFontTx/>
              <a:buNone/>
            </a:pPr>
            <a:r>
              <a:rPr lang="en-US" altLang="zh-CN" b="1" smtClean="0">
                <a:latin typeface="Times New Roman" pitchFamily="18" charset="0"/>
                <a:cs typeface="Times New Roman" pitchFamily="18" charset="0"/>
              </a:rPr>
              <a:t>3. </a:t>
            </a:r>
            <a:r>
              <a:rPr lang="zh-CN" altLang="en-US" b="1" smtClean="0">
                <a:latin typeface="Times New Roman" pitchFamily="18" charset="0"/>
                <a:cs typeface="Times New Roman" pitchFamily="18" charset="0"/>
              </a:rPr>
              <a:t>状态信息</a:t>
            </a:r>
          </a:p>
          <a:p>
            <a:pPr algn="just" eaLnBrk="1" hangingPunct="1">
              <a:lnSpc>
                <a:spcPct val="90000"/>
              </a:lnSpc>
              <a:buFontTx/>
              <a:buNone/>
            </a:pPr>
            <a:r>
              <a:rPr lang="zh-CN" altLang="en-US" b="1" smtClean="0">
                <a:latin typeface="Times New Roman" pitchFamily="18" charset="0"/>
                <a:cs typeface="Times New Roman" pitchFamily="18" charset="0"/>
              </a:rPr>
              <a:t>            这类信息用来标志外设的工作状态，比如，</a:t>
            </a:r>
            <a:r>
              <a:rPr lang="zh-CN" altLang="en-US" b="1" smtClean="0">
                <a:solidFill>
                  <a:srgbClr val="FF0000"/>
                </a:solidFill>
                <a:latin typeface="Times New Roman" pitchFamily="18" charset="0"/>
                <a:cs typeface="Times New Roman" pitchFamily="18" charset="0"/>
              </a:rPr>
              <a:t>输入设备数据准备好标志，输出设备忙闲标志等</a:t>
            </a:r>
            <a:r>
              <a:rPr lang="zh-CN" altLang="en-US" b="1" smtClean="0">
                <a:latin typeface="Times New Roman" pitchFamily="18" charset="0"/>
                <a:cs typeface="Times New Roman" pitchFamily="18" charset="0"/>
              </a:rPr>
              <a:t>。</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在必要时可通过对它的查询来决定下一步的操作。</a:t>
            </a:r>
          </a:p>
          <a:p>
            <a:pPr algn="just" eaLnBrk="1" hangingPunct="1">
              <a:lnSpc>
                <a:spcPct val="90000"/>
              </a:lnSpc>
              <a:buFontTx/>
              <a:buNone/>
            </a:pPr>
            <a:r>
              <a:rPr lang="en-US" altLang="zh-CN" b="1" smtClean="0">
                <a:latin typeface="Times New Roman" pitchFamily="18" charset="0"/>
                <a:cs typeface="Times New Roman" pitchFamily="18" charset="0"/>
              </a:rPr>
              <a:t>4</a:t>
            </a:r>
            <a:r>
              <a:rPr lang="en-US" altLang="zh-CN" b="1" smtClean="0">
                <a:latin typeface="Times New Roman" pitchFamily="18" charset="0"/>
              </a:rPr>
              <a:t>.</a:t>
            </a:r>
            <a:r>
              <a:rPr lang="en-US" altLang="zh-CN" b="1" smtClean="0">
                <a:latin typeface="Times New Roman" pitchFamily="18" charset="0"/>
                <a:cs typeface="Times New Roman" pitchFamily="18" charset="0"/>
              </a:rPr>
              <a:t> </a:t>
            </a:r>
            <a:r>
              <a:rPr lang="zh-CN" altLang="en-US" b="1" smtClean="0">
                <a:latin typeface="Times New Roman" pitchFamily="18" charset="0"/>
                <a:cs typeface="Times New Roman" pitchFamily="18" charset="0"/>
              </a:rPr>
              <a:t>联络信息</a:t>
            </a:r>
          </a:p>
          <a:p>
            <a:pPr algn="just" eaLnBrk="1" hangingPunct="1">
              <a:lnSpc>
                <a:spcPct val="90000"/>
              </a:lnSpc>
              <a:buFontTx/>
              <a:buNone/>
            </a:pPr>
            <a:r>
              <a:rPr lang="zh-CN" altLang="en-US" b="1" smtClean="0">
                <a:latin typeface="Times New Roman" pitchFamily="18" charset="0"/>
                <a:cs typeface="Times New Roman" pitchFamily="18" charset="0"/>
              </a:rPr>
              <a:t>            这是主机和外设间工作的时间配合信息，它与主机和外设间的信息交换方式密切相关。</a:t>
            </a:r>
            <a:r>
              <a:rPr lang="zh-CN" altLang="en-US" b="1" smtClean="0">
                <a:solidFill>
                  <a:srgbClr val="FF0000"/>
                </a:solidFill>
                <a:latin typeface="Times New Roman" pitchFamily="18" charset="0"/>
                <a:cs typeface="Times New Roman" pitchFamily="18" charset="0"/>
              </a:rPr>
              <a:t>通过联络信息可以决定不同工作速度的外设和主机之间交换信息的最佳时刻，以保证整个计算机系统能统一协调地工作</a:t>
            </a:r>
            <a:r>
              <a:rPr lang="zh-CN" altLang="en-US" b="1" smtClean="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BE86355-C56E-4F6F-985F-C5AAE476779B}" type="datetime3">
              <a:rPr kumimoji="0" lang="zh-CN" altLang="en-US" sz="1400" smtClean="0"/>
              <a:pPr eaLnBrk="1" hangingPunct="1"/>
              <a:t>2016年12月12日星期一</a:t>
            </a:fld>
            <a:endParaRPr kumimoji="0" lang="en-US" altLang="zh-CN" sz="1400" smtClean="0"/>
          </a:p>
        </p:txBody>
      </p:sp>
      <p:sp>
        <p:nvSpPr>
          <p:cNvPr id="593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59396" name="Rectangle 1026"/>
          <p:cNvSpPr>
            <a:spLocks noGrp="1" noChangeArrowheads="1"/>
          </p:cNvSpPr>
          <p:nvPr>
            <p:ph type="title"/>
          </p:nvPr>
        </p:nvSpPr>
        <p:spPr/>
        <p:txBody>
          <a:bodyPr/>
          <a:lstStyle/>
          <a:p>
            <a:pPr algn="just" eaLnBrk="1" hangingPunct="1">
              <a:lnSpc>
                <a:spcPct val="80000"/>
              </a:lnSpc>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333827" name="Rectangle 1027"/>
          <p:cNvSpPr>
            <a:spLocks noGrp="1" noChangeArrowheads="1"/>
          </p:cNvSpPr>
          <p:nvPr>
            <p:ph type="body" idx="1"/>
          </p:nvPr>
        </p:nvSpPr>
        <p:spPr>
          <a:xfrm>
            <a:off x="304800" y="874713"/>
            <a:ext cx="8305800" cy="4687887"/>
          </a:xfrm>
        </p:spPr>
        <p:txBody>
          <a:bodyPr/>
          <a:lstStyle/>
          <a:p>
            <a:pPr algn="just" eaLnBrk="1" hangingPunct="1">
              <a:buFontTx/>
              <a:buNone/>
            </a:pPr>
            <a:r>
              <a:rPr lang="en-US" altLang="zh-CN" b="1" smtClean="0">
                <a:latin typeface="Times New Roman" pitchFamily="18" charset="0"/>
              </a:rPr>
              <a:t>           </a:t>
            </a:r>
            <a:r>
              <a:rPr lang="zh-CN" altLang="en-US" b="1" smtClean="0">
                <a:latin typeface="Times New Roman" pitchFamily="18" charset="0"/>
              </a:rPr>
              <a:t>每个中断源均有一个为其服务的中断服务程序，每个中断服务程序都有与之对应的优先级别。另外，</a:t>
            </a:r>
            <a:r>
              <a:rPr lang="en-US" altLang="zh-CN" b="1" smtClean="0">
                <a:latin typeface="Times New Roman" pitchFamily="18" charset="0"/>
                <a:cs typeface="Times New Roman" pitchFamily="18" charset="0"/>
              </a:rPr>
              <a:t>CPU</a:t>
            </a:r>
            <a:r>
              <a:rPr lang="zh-CN" altLang="en-US" b="1" smtClean="0">
                <a:latin typeface="Times New Roman" pitchFamily="18" charset="0"/>
              </a:rPr>
              <a:t>正在执行的程序也有优先级。只有当某个中断源的优先级别高于</a:t>
            </a:r>
            <a:r>
              <a:rPr lang="en-US" altLang="zh-CN" b="1" smtClean="0">
                <a:latin typeface="Times New Roman" pitchFamily="18" charset="0"/>
                <a:cs typeface="Times New Roman" pitchFamily="18" charset="0"/>
              </a:rPr>
              <a:t>CPU</a:t>
            </a:r>
            <a:r>
              <a:rPr lang="zh-CN" altLang="en-US" b="1" smtClean="0">
                <a:latin typeface="Times New Roman" pitchFamily="18" charset="0"/>
              </a:rPr>
              <a:t>现在的优先级时，才能中止</a:t>
            </a:r>
            <a:r>
              <a:rPr lang="en-US" altLang="zh-CN" b="1" smtClean="0">
                <a:latin typeface="Times New Roman" pitchFamily="18" charset="0"/>
                <a:cs typeface="Times New Roman" pitchFamily="18" charset="0"/>
              </a:rPr>
              <a:t>CPU</a:t>
            </a:r>
            <a:r>
              <a:rPr lang="zh-CN" altLang="en-US" b="1" smtClean="0">
                <a:latin typeface="Times New Roman" pitchFamily="18" charset="0"/>
              </a:rPr>
              <a:t>执行现在的程序。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38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DB2B28A-ADE7-4D4C-B3F6-21EF01516C76}" type="datetime3">
              <a:rPr kumimoji="0" lang="zh-CN" altLang="en-US" sz="1400" smtClean="0"/>
              <a:pPr eaLnBrk="1" hangingPunct="1"/>
              <a:t>2016年12月12日星期一</a:t>
            </a:fld>
            <a:endParaRPr kumimoji="0" lang="en-US" altLang="zh-CN" sz="1400" smtClean="0"/>
          </a:p>
        </p:txBody>
      </p:sp>
      <p:sp>
        <p:nvSpPr>
          <p:cNvPr id="604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0420" name="Rectangle 2"/>
          <p:cNvSpPr>
            <a:spLocks noGrp="1" noChangeArrowheads="1"/>
          </p:cNvSpPr>
          <p:nvPr>
            <p:ph type="title"/>
          </p:nvPr>
        </p:nvSpPr>
        <p:spPr/>
        <p:txBody>
          <a:bodyPr/>
          <a:lstStyle/>
          <a:p>
            <a:pPr algn="just" eaLnBrk="1" hangingPunct="1">
              <a:lnSpc>
                <a:spcPct val="80000"/>
              </a:lnSpc>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332803" name="Rectangle 3"/>
          <p:cNvSpPr>
            <a:spLocks noGrp="1" noChangeArrowheads="1"/>
          </p:cNvSpPr>
          <p:nvPr>
            <p:ph type="body" idx="1"/>
          </p:nvPr>
        </p:nvSpPr>
        <p:spPr>
          <a:xfrm>
            <a:off x="327025" y="874713"/>
            <a:ext cx="3863975" cy="5162550"/>
          </a:xfrm>
        </p:spPr>
        <p:txBody>
          <a:bodyPr/>
          <a:lstStyle/>
          <a:p>
            <a:pPr algn="just" eaLnBrk="1" hangingPunct="1">
              <a:lnSpc>
                <a:spcPct val="80000"/>
              </a:lnSpc>
              <a:buFontTx/>
              <a:buNone/>
            </a:pPr>
            <a:r>
              <a:rPr lang="en-US" altLang="zh-CN" b="1" smtClean="0">
                <a:latin typeface="Times New Roman" pitchFamily="18" charset="0"/>
              </a:rPr>
              <a:t>(1) </a:t>
            </a:r>
            <a:r>
              <a:rPr lang="zh-CN" altLang="en-US" b="1" smtClean="0">
                <a:latin typeface="Times New Roman" pitchFamily="18" charset="0"/>
              </a:rPr>
              <a:t>软件判优法</a:t>
            </a:r>
          </a:p>
          <a:p>
            <a:pPr algn="just" eaLnBrk="1" hangingPunct="1">
              <a:buFontTx/>
              <a:buNone/>
            </a:pPr>
            <a:r>
              <a:rPr lang="zh-CN" altLang="en-US" b="1" smtClean="0">
                <a:latin typeface="Times New Roman" pitchFamily="18" charset="0"/>
              </a:rPr>
              <a:t>            软件判优法，就是用程序来判别优先级，这是最简单的中断判优方法。</a:t>
            </a:r>
          </a:p>
        </p:txBody>
      </p:sp>
      <p:graphicFrame>
        <p:nvGraphicFramePr>
          <p:cNvPr id="332804" name="Object 4"/>
          <p:cNvGraphicFramePr>
            <a:graphicFrameLocks noChangeAspect="1"/>
          </p:cNvGraphicFramePr>
          <p:nvPr/>
        </p:nvGraphicFramePr>
        <p:xfrm>
          <a:off x="4572000" y="990600"/>
          <a:ext cx="3919538" cy="5562600"/>
        </p:xfrm>
        <a:graphic>
          <a:graphicData uri="http://schemas.openxmlformats.org/presentationml/2006/ole">
            <mc:AlternateContent xmlns:mc="http://schemas.openxmlformats.org/markup-compatibility/2006">
              <mc:Choice xmlns:v="urn:schemas-microsoft-com:vml" Requires="v">
                <p:oleObj spid="_x0000_s60443" r:id="rId3" imgW="2364740" imgH="3352800" progId="Visio.Drawing.6">
                  <p:embed/>
                </p:oleObj>
              </mc:Choice>
              <mc:Fallback>
                <p:oleObj r:id="rId3" imgW="2364740" imgH="33528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990600"/>
                        <a:ext cx="3919538"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2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2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2E434C5-D8AA-4DC4-8BAC-77EEACC5CA04}" type="datetime3">
              <a:rPr kumimoji="0" lang="zh-CN" altLang="en-US" sz="1400" smtClean="0"/>
              <a:pPr eaLnBrk="1" hangingPunct="1"/>
              <a:t>2016年12月12日星期一</a:t>
            </a:fld>
            <a:endParaRPr kumimoji="0" lang="en-US" altLang="zh-CN" sz="1400" smtClean="0"/>
          </a:p>
        </p:txBody>
      </p:sp>
      <p:sp>
        <p:nvSpPr>
          <p:cNvPr id="614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1444"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47811" name="Rectangle 3"/>
          <p:cNvSpPr>
            <a:spLocks noGrp="1" noChangeArrowheads="1"/>
          </p:cNvSpPr>
          <p:nvPr>
            <p:ph type="body" idx="1"/>
          </p:nvPr>
        </p:nvSpPr>
        <p:spPr>
          <a:xfrm>
            <a:off x="403225" y="855663"/>
            <a:ext cx="8229600" cy="51816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当</a:t>
            </a:r>
            <a:r>
              <a:rPr lang="en-US" altLang="zh-CN" b="1" smtClean="0">
                <a:latin typeface="Times New Roman" pitchFamily="18" charset="0"/>
              </a:rPr>
              <a:t>CPU</a:t>
            </a:r>
            <a:r>
              <a:rPr lang="zh-CN" altLang="en-US" b="1" smtClean="0">
                <a:latin typeface="Times New Roman" pitchFamily="18" charset="0"/>
              </a:rPr>
              <a:t>接到中断请求信号后，就执行查询程序，逐个检测中断请求寄存器的各位状态，检测顺序是按优先级的大小排列的，最先检测的中断源具有最高的优先级，其次检测的中断源具有次高优先级，如此下去，最后检测的中断源具有最低的优先级。</a:t>
            </a:r>
          </a:p>
          <a:p>
            <a:pPr algn="just" eaLnBrk="1" hangingPunct="1">
              <a:lnSpc>
                <a:spcPct val="90000"/>
              </a:lnSpc>
              <a:buFontTx/>
              <a:buNone/>
            </a:pPr>
            <a:r>
              <a:rPr lang="zh-CN" altLang="en-US" b="1" smtClean="0">
                <a:latin typeface="Times New Roman" pitchFamily="18" charset="0"/>
              </a:rPr>
              <a:t>            显然，软件判优是与识别中断源结合在一起的，当查询到中断请求信号的发出者，也就是找到了中断源，程序立即可以转入对应的中断服务程序中去。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00C7BCE-3129-4836-AA38-70851C568B1D}" type="datetime3">
              <a:rPr kumimoji="0" lang="zh-CN" altLang="en-US" sz="1400" smtClean="0"/>
              <a:pPr eaLnBrk="1" hangingPunct="1"/>
              <a:t>2016年12月12日星期一</a:t>
            </a:fld>
            <a:endParaRPr kumimoji="0" lang="en-US" altLang="zh-CN" sz="1400" smtClean="0"/>
          </a:p>
        </p:txBody>
      </p:sp>
      <p:sp>
        <p:nvSpPr>
          <p:cNvPr id="624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2468"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48835" name="Rectangle 3"/>
          <p:cNvSpPr>
            <a:spLocks noGrp="1" noChangeArrowheads="1"/>
          </p:cNvSpPr>
          <p:nvPr>
            <p:ph type="body" idx="1"/>
          </p:nvPr>
        </p:nvSpPr>
        <p:spPr>
          <a:xfrm>
            <a:off x="346075" y="855663"/>
            <a:ext cx="8267700" cy="5181600"/>
          </a:xfrm>
        </p:spPr>
        <p:txBody>
          <a:bodyPr/>
          <a:lstStyle/>
          <a:p>
            <a:pPr marL="533400" indent="-533400"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硬件判优电路</a:t>
            </a:r>
          </a:p>
          <a:p>
            <a:pPr marL="533400" indent="-533400" algn="just" eaLnBrk="1" hangingPunct="1">
              <a:buFontTx/>
              <a:buNone/>
            </a:pPr>
            <a:r>
              <a:rPr lang="zh-CN" altLang="en-US" b="1" dirty="0" smtClean="0">
                <a:latin typeface="Times New Roman" pitchFamily="18" charset="0"/>
              </a:rPr>
              <a:t>              采用硬件实现中断优先级判定可节省</a:t>
            </a:r>
            <a:r>
              <a:rPr lang="en-US" altLang="zh-CN" b="1" dirty="0" smtClean="0">
                <a:latin typeface="Times New Roman" pitchFamily="18" charset="0"/>
              </a:rPr>
              <a:t>CPU</a:t>
            </a:r>
            <a:r>
              <a:rPr lang="zh-CN" altLang="en-US" b="1" dirty="0" smtClean="0">
                <a:latin typeface="Times New Roman" pitchFamily="18" charset="0"/>
              </a:rPr>
              <a:t>时间，而且速度快，但是成本较高。</a:t>
            </a:r>
          </a:p>
          <a:p>
            <a:pPr marL="533400" indent="-533400" algn="just" eaLnBrk="1" hangingPunct="1">
              <a:buFontTx/>
              <a:buNone/>
            </a:pPr>
            <a:r>
              <a:rPr lang="zh-CN" altLang="en-US" b="1" dirty="0" smtClean="0">
                <a:latin typeface="Times New Roman" pitchFamily="18" charset="0"/>
              </a:rPr>
              <a:t>              根据中断请求信号的传送方式不同，有不同的优先排队电路，常见的有以下几种方案。</a:t>
            </a:r>
          </a:p>
          <a:p>
            <a:pPr marL="533400" indent="-533400" algn="just" eaLnBrk="1" hangingPunct="1">
              <a:buFontTx/>
              <a:buNone/>
            </a:pPr>
            <a:r>
              <a:rPr lang="zh-CN" altLang="en-US" b="1" dirty="0" smtClean="0">
                <a:latin typeface="Times New Roman" pitchFamily="18" charset="0"/>
              </a:rPr>
              <a:t>              独立请求线的优先排队电路 </a:t>
            </a:r>
          </a:p>
          <a:p>
            <a:pPr marL="533400" indent="-533400" algn="just" eaLnBrk="1" hangingPunct="1">
              <a:buFontTx/>
              <a:buNone/>
            </a:pPr>
            <a:r>
              <a:rPr lang="zh-CN" altLang="en-US" b="1" dirty="0" smtClean="0">
                <a:latin typeface="Times New Roman" pitchFamily="18" charset="0"/>
              </a:rPr>
              <a:t>              公共请求线的优先排队电路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8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55B59E8-2425-4C1B-B808-DDFA7A80F82E}" type="datetime3">
              <a:rPr kumimoji="0" lang="zh-CN" altLang="en-US" sz="1400" smtClean="0"/>
              <a:pPr eaLnBrk="1" hangingPunct="1"/>
              <a:t>2016年12月12日星期一</a:t>
            </a:fld>
            <a:endParaRPr kumimoji="0" lang="en-US" altLang="zh-CN" sz="1400" smtClean="0"/>
          </a:p>
        </p:txBody>
      </p:sp>
      <p:sp>
        <p:nvSpPr>
          <p:cNvPr id="634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3492"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49859" name="Rectangle 3"/>
          <p:cNvSpPr>
            <a:spLocks noGrp="1" noChangeArrowheads="1"/>
          </p:cNvSpPr>
          <p:nvPr>
            <p:ph type="body" idx="1"/>
          </p:nvPr>
        </p:nvSpPr>
        <p:spPr>
          <a:xfrm>
            <a:off x="365125" y="874713"/>
            <a:ext cx="8245475" cy="5983287"/>
          </a:xfrm>
        </p:spPr>
        <p:txBody>
          <a:bodyPr/>
          <a:lstStyle/>
          <a:p>
            <a:pPr algn="just" eaLnBrk="1" hangingPunct="1">
              <a:lnSpc>
                <a:spcPct val="90000"/>
              </a:lnSpc>
              <a:buFontTx/>
              <a:buNone/>
            </a:pPr>
            <a:r>
              <a:rPr lang="en-US" altLang="zh-CN" b="1" dirty="0" smtClean="0">
                <a:solidFill>
                  <a:srgbClr val="990033"/>
                </a:solidFill>
                <a:latin typeface="Times New Roman" pitchFamily="18" charset="0"/>
              </a:rPr>
              <a:t>9.3.3  </a:t>
            </a:r>
            <a:r>
              <a:rPr lang="zh-CN" altLang="en-US" b="1" dirty="0" smtClean="0">
                <a:solidFill>
                  <a:srgbClr val="990033"/>
                </a:solidFill>
                <a:latin typeface="Times New Roman" pitchFamily="18" charset="0"/>
              </a:rPr>
              <a:t>中断响应和中断处理</a:t>
            </a:r>
            <a:endParaRPr lang="zh-CN" altLang="en-US" b="1" dirty="0" smtClean="0">
              <a:latin typeface="Times New Roman" pitchFamily="18" charset="0"/>
            </a:endParaRPr>
          </a:p>
          <a:p>
            <a:pPr algn="just" eaLnBrk="1" hangingPunct="1">
              <a:lnSpc>
                <a:spcPct val="90000"/>
              </a:lnSpc>
              <a:buFontTx/>
              <a:buNone/>
            </a:pPr>
            <a:r>
              <a:rPr lang="en-US" altLang="zh-CN" b="1" dirty="0" smtClean="0">
                <a:latin typeface="Times New Roman" pitchFamily="18" charset="0"/>
              </a:rPr>
              <a:t>1. CPU</a:t>
            </a:r>
            <a:r>
              <a:rPr lang="zh-CN" altLang="en-US" b="1" dirty="0" smtClean="0">
                <a:latin typeface="Times New Roman" pitchFamily="18" charset="0"/>
              </a:rPr>
              <a:t>响应中断的条件</a:t>
            </a:r>
          </a:p>
          <a:p>
            <a:pPr algn="just" eaLnBrk="1" hangingPunct="1">
              <a:lnSpc>
                <a:spcPct val="90000"/>
              </a:lnSpc>
              <a:buFontTx/>
              <a:buNone/>
            </a:pPr>
            <a:r>
              <a:rPr lang="en-US" altLang="zh-CN" b="1" dirty="0" smtClean="0">
                <a:latin typeface="Times New Roman" pitchFamily="18" charset="0"/>
              </a:rPr>
              <a:t>(1) </a:t>
            </a:r>
            <a:r>
              <a:rPr lang="en-US" altLang="zh-CN" b="1" dirty="0" smtClean="0">
                <a:solidFill>
                  <a:srgbClr val="FF3300"/>
                </a:solidFill>
                <a:latin typeface="Times New Roman" pitchFamily="18" charset="0"/>
              </a:rPr>
              <a:t>CPU</a:t>
            </a:r>
            <a:r>
              <a:rPr lang="zh-CN" altLang="en-US" b="1" dirty="0" smtClean="0">
                <a:solidFill>
                  <a:srgbClr val="FF3300"/>
                </a:solidFill>
                <a:latin typeface="Times New Roman" pitchFamily="18" charset="0"/>
              </a:rPr>
              <a:t>接收到中断请求信号</a:t>
            </a:r>
          </a:p>
          <a:p>
            <a:pPr algn="just" eaLnBrk="1" hangingPunct="1">
              <a:lnSpc>
                <a:spcPct val="90000"/>
              </a:lnSpc>
              <a:buFontTx/>
              <a:buNone/>
            </a:pPr>
            <a:r>
              <a:rPr lang="zh-CN" altLang="en-US" b="1" dirty="0" smtClean="0">
                <a:latin typeface="Times New Roman" pitchFamily="18" charset="0"/>
              </a:rPr>
              <a:t>            首先中断源要发出中断请求，同时</a:t>
            </a:r>
            <a:r>
              <a:rPr lang="en-US" altLang="zh-CN" b="1" dirty="0" smtClean="0">
                <a:latin typeface="Times New Roman" pitchFamily="18" charset="0"/>
              </a:rPr>
              <a:t>CPU</a:t>
            </a:r>
            <a:r>
              <a:rPr lang="zh-CN" altLang="en-US" b="1" dirty="0" smtClean="0">
                <a:latin typeface="Times New Roman" pitchFamily="18" charset="0"/>
              </a:rPr>
              <a:t>还要接收到这个中断请求信号。</a:t>
            </a:r>
          </a:p>
          <a:p>
            <a:pPr algn="just" eaLnBrk="1" hangingPunct="1">
              <a:lnSpc>
                <a:spcPct val="90000"/>
              </a:lnSpc>
              <a:buFontTx/>
              <a:buNone/>
            </a:pPr>
            <a:r>
              <a:rPr lang="en-US" altLang="zh-CN" b="1" dirty="0" smtClean="0">
                <a:latin typeface="Times New Roman" pitchFamily="18" charset="0"/>
              </a:rPr>
              <a:t>(2) </a:t>
            </a:r>
            <a:r>
              <a:rPr lang="en-US" altLang="zh-CN" b="1" dirty="0" smtClean="0">
                <a:solidFill>
                  <a:srgbClr val="FF3300"/>
                </a:solidFill>
                <a:latin typeface="Times New Roman" pitchFamily="18" charset="0"/>
              </a:rPr>
              <a:t>CPU</a:t>
            </a:r>
            <a:r>
              <a:rPr lang="zh-CN" altLang="en-US" b="1" dirty="0" smtClean="0">
                <a:solidFill>
                  <a:srgbClr val="FF3300"/>
                </a:solidFill>
                <a:latin typeface="Times New Roman" pitchFamily="18" charset="0"/>
              </a:rPr>
              <a:t>允许中断</a:t>
            </a:r>
          </a:p>
          <a:p>
            <a:pPr algn="just" eaLnBrk="1" hangingPunct="1">
              <a:lnSpc>
                <a:spcPct val="90000"/>
              </a:lnSpc>
              <a:buFontTx/>
              <a:buNone/>
            </a:pPr>
            <a:r>
              <a:rPr lang="zh-CN" altLang="en-US" b="1" dirty="0" smtClean="0">
                <a:latin typeface="Times New Roman" pitchFamily="18" charset="0"/>
              </a:rPr>
              <a:t>            </a:t>
            </a:r>
            <a:r>
              <a:rPr lang="en-US" altLang="zh-CN" b="1" dirty="0" smtClean="0">
                <a:latin typeface="Times New Roman" pitchFamily="18" charset="0"/>
              </a:rPr>
              <a:t>CPU</a:t>
            </a:r>
            <a:r>
              <a:rPr lang="zh-CN" altLang="en-US" b="1" dirty="0" smtClean="0">
                <a:latin typeface="Times New Roman" pitchFamily="18" charset="0"/>
              </a:rPr>
              <a:t>允许中断即</a:t>
            </a:r>
            <a:r>
              <a:rPr lang="zh-CN" altLang="en-US" b="1" dirty="0" smtClean="0">
                <a:solidFill>
                  <a:srgbClr val="1C7620"/>
                </a:solidFill>
                <a:latin typeface="Times New Roman" pitchFamily="18" charset="0"/>
              </a:rPr>
              <a:t>开中断</a:t>
            </a:r>
            <a:r>
              <a:rPr lang="zh-CN" altLang="en-US" b="1" dirty="0" smtClean="0">
                <a:latin typeface="Times New Roman" pitchFamily="18" charset="0"/>
              </a:rPr>
              <a:t>。</a:t>
            </a:r>
            <a:r>
              <a:rPr lang="en-US" altLang="zh-CN" b="1" dirty="0" smtClean="0">
                <a:latin typeface="Times New Roman" pitchFamily="18" charset="0"/>
              </a:rPr>
              <a:t>CPU</a:t>
            </a:r>
            <a:r>
              <a:rPr lang="zh-CN" altLang="en-US" b="1" dirty="0" smtClean="0">
                <a:latin typeface="Times New Roman" pitchFamily="18" charset="0"/>
              </a:rPr>
              <a:t>内部有一个中断允许触发器，只有当其被置位时，</a:t>
            </a:r>
            <a:r>
              <a:rPr lang="en-US" altLang="zh-CN" b="1" dirty="0" smtClean="0">
                <a:latin typeface="Times New Roman" pitchFamily="18" charset="0"/>
              </a:rPr>
              <a:t>CPU</a:t>
            </a:r>
            <a:r>
              <a:rPr lang="zh-CN" altLang="en-US" b="1" dirty="0" smtClean="0">
                <a:latin typeface="Times New Roman" pitchFamily="18" charset="0"/>
              </a:rPr>
              <a:t>才可能响应中断源的中断请求（中断开放）。如其被复位，</a:t>
            </a:r>
            <a:r>
              <a:rPr lang="en-US" altLang="zh-CN" b="1" dirty="0" smtClean="0">
                <a:latin typeface="Times New Roman" pitchFamily="18" charset="0"/>
              </a:rPr>
              <a:t>CPU</a:t>
            </a:r>
            <a:r>
              <a:rPr lang="zh-CN" altLang="en-US" b="1" dirty="0" smtClean="0">
                <a:latin typeface="Times New Roman" pitchFamily="18" charset="0"/>
              </a:rPr>
              <a:t>处于不可中断状态，即使中断源有中断请求，</a:t>
            </a:r>
            <a:r>
              <a:rPr lang="en-US" altLang="zh-CN" b="1" dirty="0" smtClean="0">
                <a:latin typeface="Times New Roman" pitchFamily="18" charset="0"/>
              </a:rPr>
              <a:t>CPU</a:t>
            </a:r>
            <a:r>
              <a:rPr lang="zh-CN" altLang="en-US" b="1" dirty="0" smtClean="0">
                <a:latin typeface="Times New Roman" pitchFamily="18" charset="0"/>
              </a:rPr>
              <a:t>也不响应（中断关闭）。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98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9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82138E0-CB0D-4463-91B1-F68516690374}" type="datetime3">
              <a:rPr kumimoji="0" lang="zh-CN" altLang="en-US" sz="1400" smtClean="0"/>
              <a:pPr eaLnBrk="1" hangingPunct="1"/>
              <a:t>2016年12月12日星期一</a:t>
            </a:fld>
            <a:endParaRPr kumimoji="0" lang="en-US" altLang="zh-CN" sz="1400" smtClean="0"/>
          </a:p>
        </p:txBody>
      </p:sp>
      <p:sp>
        <p:nvSpPr>
          <p:cNvPr id="645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451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50883" name="Rectangle 3"/>
          <p:cNvSpPr>
            <a:spLocks noGrp="1" noChangeArrowheads="1"/>
          </p:cNvSpPr>
          <p:nvPr>
            <p:ph type="body" idx="1"/>
          </p:nvPr>
        </p:nvSpPr>
        <p:spPr>
          <a:xfrm>
            <a:off x="384175" y="874713"/>
            <a:ext cx="8267700" cy="5678487"/>
          </a:xfrm>
        </p:spPr>
        <p:txBody>
          <a:bodyPr/>
          <a:lstStyle/>
          <a:p>
            <a:pPr algn="just" eaLnBrk="1" hangingPunct="1">
              <a:buFontTx/>
              <a:buNone/>
            </a:pPr>
            <a:r>
              <a:rPr lang="en-US" altLang="zh-CN" b="1" dirty="0" smtClean="0">
                <a:latin typeface="Times New Roman" pitchFamily="18" charset="0"/>
              </a:rPr>
              <a:t>(3) </a:t>
            </a:r>
            <a:r>
              <a:rPr lang="zh-CN" altLang="en-US" b="1" dirty="0" smtClean="0">
                <a:solidFill>
                  <a:srgbClr val="FF3300"/>
                </a:solidFill>
                <a:latin typeface="Times New Roman" pitchFamily="18" charset="0"/>
              </a:rPr>
              <a:t>一条指令执行完毕</a:t>
            </a:r>
          </a:p>
          <a:p>
            <a:pPr algn="just" eaLnBrk="1" hangingPunct="1">
              <a:buFontTx/>
              <a:buNone/>
            </a:pPr>
            <a:r>
              <a:rPr lang="zh-CN" altLang="en-US" b="1" dirty="0" smtClean="0">
                <a:latin typeface="Times New Roman" pitchFamily="18" charset="0"/>
              </a:rPr>
              <a:t>            一般情况下，</a:t>
            </a:r>
            <a:r>
              <a:rPr lang="en-US" altLang="zh-CN" b="1" dirty="0" smtClean="0">
                <a:solidFill>
                  <a:schemeClr val="tx2"/>
                </a:solidFill>
                <a:latin typeface="Times New Roman" pitchFamily="18" charset="0"/>
              </a:rPr>
              <a:t>CPU</a:t>
            </a:r>
            <a:r>
              <a:rPr lang="zh-CN" altLang="en-US" b="1" dirty="0" smtClean="0">
                <a:solidFill>
                  <a:schemeClr val="tx2"/>
                </a:solidFill>
                <a:latin typeface="Times New Roman" pitchFamily="18" charset="0"/>
              </a:rPr>
              <a:t>在一条指令执行完毕，且没有更紧迫的任务时才能响应中断请求。</a:t>
            </a:r>
          </a:p>
          <a:p>
            <a:pPr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中断隐指令</a:t>
            </a:r>
          </a:p>
          <a:p>
            <a:pPr algn="just" eaLnBrk="1" hangingPunct="1">
              <a:lnSpc>
                <a:spcPct val="80000"/>
              </a:lnSpc>
              <a:buFontTx/>
              <a:buNone/>
            </a:pPr>
            <a:r>
              <a:rPr lang="zh-CN" altLang="en-US" b="1" dirty="0" smtClean="0">
                <a:latin typeface="Times New Roman" pitchFamily="18" charset="0"/>
              </a:rPr>
              <a:t>            </a:t>
            </a:r>
            <a:r>
              <a:rPr lang="en-US" altLang="zh-CN" b="1" dirty="0" smtClean="0">
                <a:latin typeface="Times New Roman" pitchFamily="18" charset="0"/>
              </a:rPr>
              <a:t>CPU</a:t>
            </a:r>
            <a:r>
              <a:rPr lang="zh-CN" altLang="en-US" b="1" dirty="0" smtClean="0">
                <a:latin typeface="Times New Roman" pitchFamily="18" charset="0"/>
              </a:rPr>
              <a:t>响应中断之后，经过某些操作，转去执行中断服务程序。 这些操作是由硬件直接实现的，我们把它称为中断隐指令。</a:t>
            </a:r>
            <a:r>
              <a:rPr lang="zh-CN" altLang="en-US" b="1" dirty="0" smtClean="0">
                <a:solidFill>
                  <a:srgbClr val="FF3300"/>
                </a:solidFill>
                <a:latin typeface="Times New Roman" pitchFamily="18" charset="0"/>
              </a:rPr>
              <a:t>中断隐指令并不是指令系统中的一条真正的指令，它没有操作码，所以中断隐指令是一种不允许、也不可能为用户使用的特殊指令</a:t>
            </a:r>
            <a:r>
              <a:rPr lang="zh-CN" altLang="en-US" b="1" dirty="0" smtClean="0">
                <a:latin typeface="Times New Roman" pitchFamily="18" charset="0"/>
              </a:rPr>
              <a:t>。其所完成的操作主要有：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08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1E0FC9A-2D42-4ACE-BFED-595F2B84D68B}" type="datetime3">
              <a:rPr kumimoji="0" lang="zh-CN" altLang="en-US" sz="1400" smtClean="0"/>
              <a:pPr eaLnBrk="1" hangingPunct="1"/>
              <a:t>2016年12月12日星期一</a:t>
            </a:fld>
            <a:endParaRPr kumimoji="0" lang="en-US" altLang="zh-CN" sz="1400" smtClean="0"/>
          </a:p>
        </p:txBody>
      </p:sp>
      <p:sp>
        <p:nvSpPr>
          <p:cNvPr id="655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5540"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51907" name="Rectangle 3"/>
          <p:cNvSpPr>
            <a:spLocks noGrp="1" noChangeArrowheads="1"/>
          </p:cNvSpPr>
          <p:nvPr>
            <p:ph type="body" idx="1"/>
          </p:nvPr>
        </p:nvSpPr>
        <p:spPr>
          <a:xfrm>
            <a:off x="422275" y="836613"/>
            <a:ext cx="8134350" cy="5200650"/>
          </a:xfrm>
        </p:spPr>
        <p:txBody>
          <a:bodyPr/>
          <a:lstStyle/>
          <a:p>
            <a:pPr algn="just" eaLnBrk="1" hangingPunct="1">
              <a:lnSpc>
                <a:spcPct val="90000"/>
              </a:lnSpc>
              <a:buFontTx/>
              <a:buNone/>
            </a:pPr>
            <a:r>
              <a:rPr lang="en-US" altLang="zh-CN" b="1" dirty="0" smtClean="0">
                <a:latin typeface="Times New Roman" pitchFamily="18" charset="0"/>
              </a:rPr>
              <a:t>(1) </a:t>
            </a:r>
            <a:r>
              <a:rPr lang="zh-CN" altLang="en-US" b="1" dirty="0" smtClean="0">
                <a:solidFill>
                  <a:srgbClr val="FF3300"/>
                </a:solidFill>
                <a:latin typeface="Times New Roman" pitchFamily="18" charset="0"/>
              </a:rPr>
              <a:t>保存断点</a:t>
            </a:r>
          </a:p>
          <a:p>
            <a:pPr algn="just" eaLnBrk="1" hangingPunct="1">
              <a:lnSpc>
                <a:spcPct val="80000"/>
              </a:lnSpc>
              <a:buFontTx/>
              <a:buNone/>
            </a:pPr>
            <a:r>
              <a:rPr lang="zh-CN" altLang="en-US" b="1" dirty="0" smtClean="0">
                <a:latin typeface="Times New Roman" pitchFamily="18" charset="0"/>
              </a:rPr>
              <a:t>            将原来程序的断点（即程序计数器</a:t>
            </a:r>
            <a:r>
              <a:rPr lang="en-US" altLang="zh-CN" b="1" dirty="0" smtClean="0">
                <a:latin typeface="Times New Roman" pitchFamily="18" charset="0"/>
              </a:rPr>
              <a:t>PC</a:t>
            </a:r>
            <a:r>
              <a:rPr lang="zh-CN" altLang="en-US" b="1" dirty="0" smtClean="0">
                <a:latin typeface="Times New Roman" pitchFamily="18" charset="0"/>
              </a:rPr>
              <a:t>的内容）保存起来。</a:t>
            </a:r>
          </a:p>
          <a:p>
            <a:pPr algn="just" eaLnBrk="1" hangingPunct="1">
              <a:lnSpc>
                <a:spcPct val="90000"/>
              </a:lnSpc>
              <a:buFontTx/>
              <a:buNone/>
            </a:pPr>
            <a:r>
              <a:rPr lang="en-US" altLang="zh-CN" b="1" dirty="0" smtClean="0">
                <a:latin typeface="Times New Roman" pitchFamily="18" charset="0"/>
              </a:rPr>
              <a:t>(2) </a:t>
            </a:r>
            <a:r>
              <a:rPr lang="zh-CN" altLang="en-US" b="1" dirty="0" smtClean="0">
                <a:solidFill>
                  <a:srgbClr val="FF3300"/>
                </a:solidFill>
                <a:latin typeface="Times New Roman" pitchFamily="18" charset="0"/>
              </a:rPr>
              <a:t>暂不允许中断</a:t>
            </a:r>
            <a:r>
              <a:rPr lang="en-US" altLang="zh-CN" b="1" dirty="0" smtClean="0">
                <a:solidFill>
                  <a:srgbClr val="FF3300"/>
                </a:solidFill>
                <a:latin typeface="Times New Roman" pitchFamily="18" charset="0"/>
              </a:rPr>
              <a:t>(</a:t>
            </a:r>
            <a:r>
              <a:rPr lang="zh-CN" altLang="en-US" b="1" dirty="0" smtClean="0">
                <a:solidFill>
                  <a:srgbClr val="FF3300"/>
                </a:solidFill>
                <a:latin typeface="Times New Roman" pitchFamily="18" charset="0"/>
              </a:rPr>
              <a:t>关中断</a:t>
            </a:r>
            <a:r>
              <a:rPr lang="en-US" altLang="zh-CN" b="1" dirty="0" smtClean="0">
                <a:solidFill>
                  <a:srgbClr val="FF3300"/>
                </a:solidFill>
                <a:latin typeface="Times New Roman" pitchFamily="18" charset="0"/>
              </a:rPr>
              <a:t>)</a:t>
            </a:r>
          </a:p>
          <a:p>
            <a:pPr algn="just" eaLnBrk="1" hangingPunct="1">
              <a:lnSpc>
                <a:spcPct val="80000"/>
              </a:lnSpc>
              <a:buFontTx/>
              <a:buNone/>
            </a:pPr>
            <a:r>
              <a:rPr lang="en-US" altLang="zh-CN" b="1" dirty="0" smtClean="0">
                <a:latin typeface="Times New Roman" pitchFamily="18" charset="0"/>
              </a:rPr>
              <a:t>            </a:t>
            </a:r>
            <a:r>
              <a:rPr lang="zh-CN" altLang="en-US" b="1" dirty="0" smtClean="0">
                <a:latin typeface="Times New Roman" pitchFamily="18" charset="0"/>
              </a:rPr>
              <a:t>为了在用软件保护中断现场（即</a:t>
            </a:r>
            <a:r>
              <a:rPr lang="en-US" altLang="zh-CN" b="1" dirty="0" smtClean="0">
                <a:latin typeface="Times New Roman" pitchFamily="18" charset="0"/>
              </a:rPr>
              <a:t>CPU </a:t>
            </a:r>
            <a:r>
              <a:rPr lang="zh-CN" altLang="en-US" b="1" dirty="0" smtClean="0">
                <a:latin typeface="Times New Roman" pitchFamily="18" charset="0"/>
              </a:rPr>
              <a:t>的主要寄存器状态）时，不被新的中断所打断，从而保证被中断的程序在中断服务程序执行完毕之后能接着正确地执行下去。</a:t>
            </a:r>
          </a:p>
          <a:p>
            <a:pPr algn="just" eaLnBrk="1" hangingPunct="1">
              <a:lnSpc>
                <a:spcPct val="90000"/>
              </a:lnSpc>
              <a:buFontTx/>
              <a:buNone/>
            </a:pPr>
            <a:r>
              <a:rPr lang="en-US" altLang="zh-CN" b="1" dirty="0" smtClean="0">
                <a:latin typeface="Times New Roman" pitchFamily="18" charset="0"/>
              </a:rPr>
              <a:t>(3)</a:t>
            </a:r>
            <a:r>
              <a:rPr lang="zh-CN" altLang="en-US" b="1" dirty="0" smtClean="0">
                <a:solidFill>
                  <a:srgbClr val="FF3300"/>
                </a:solidFill>
                <a:latin typeface="Times New Roman" pitchFamily="18" charset="0"/>
              </a:rPr>
              <a:t>引出中断服务程序</a:t>
            </a:r>
          </a:p>
          <a:p>
            <a:pPr algn="just" eaLnBrk="1" hangingPunct="1">
              <a:lnSpc>
                <a:spcPct val="90000"/>
              </a:lnSpc>
              <a:buFontTx/>
              <a:buNone/>
            </a:pPr>
            <a:r>
              <a:rPr lang="zh-CN" altLang="en-US" b="1" dirty="0" smtClean="0">
                <a:latin typeface="Times New Roman" pitchFamily="18" charset="0"/>
              </a:rPr>
              <a:t>             引出中断服务程序的实质就是取出中断服务程序的入口地址送程序计数器。（</a:t>
            </a:r>
            <a:r>
              <a:rPr lang="zh-CN" altLang="en-US" b="1" dirty="0" smtClean="0">
                <a:solidFill>
                  <a:srgbClr val="1C7620"/>
                </a:solidFill>
                <a:latin typeface="Times New Roman" pitchFamily="18" charset="0"/>
              </a:rPr>
              <a:t>向量中断？</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1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1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19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1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AC8A8F2-DF50-4447-ABB8-3279F160CC87}" type="datetime3">
              <a:rPr kumimoji="0" lang="zh-CN" altLang="en-US" sz="1400" smtClean="0"/>
              <a:pPr eaLnBrk="1" hangingPunct="1"/>
              <a:t>2016年12月12日星期一</a:t>
            </a:fld>
            <a:endParaRPr kumimoji="0" lang="en-US" altLang="zh-CN" sz="1400" smtClean="0"/>
          </a:p>
        </p:txBody>
      </p:sp>
      <p:sp>
        <p:nvSpPr>
          <p:cNvPr id="665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6564" name="Rectangle 1026"/>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334851" name="Rectangle 1027"/>
          <p:cNvSpPr>
            <a:spLocks noGrp="1" noChangeArrowheads="1"/>
          </p:cNvSpPr>
          <p:nvPr>
            <p:ph type="body" idx="1"/>
          </p:nvPr>
        </p:nvSpPr>
        <p:spPr>
          <a:xfrm>
            <a:off x="384175" y="874713"/>
            <a:ext cx="8267700" cy="5678487"/>
          </a:xfrm>
        </p:spPr>
        <p:txBody>
          <a:bodyPr/>
          <a:lstStyle/>
          <a:p>
            <a:pPr algn="just" eaLnBrk="1" hangingPunct="1">
              <a:buFontTx/>
              <a:buNone/>
            </a:pPr>
            <a:r>
              <a:rPr lang="en-US" altLang="zh-CN" b="1" dirty="0" smtClean="0">
                <a:latin typeface="Times New Roman" pitchFamily="18" charset="0"/>
              </a:rPr>
              <a:t>3. </a:t>
            </a:r>
            <a:r>
              <a:rPr lang="zh-CN" altLang="en-US" b="1" dirty="0" smtClean="0">
                <a:latin typeface="Times New Roman" pitchFamily="18" charset="0"/>
              </a:rPr>
              <a:t>中断周期</a:t>
            </a:r>
            <a:r>
              <a:rPr lang="zh-CN" altLang="en-US" sz="2400" b="1" dirty="0" smtClean="0">
                <a:solidFill>
                  <a:srgbClr val="FF0000"/>
                </a:solidFill>
                <a:latin typeface="Times New Roman" pitchFamily="18" charset="0"/>
              </a:rPr>
              <a:t>（将断点即</a:t>
            </a:r>
            <a:r>
              <a:rPr lang="en-US" altLang="zh-CN" sz="2400" b="1" dirty="0" smtClean="0">
                <a:solidFill>
                  <a:srgbClr val="FF0000"/>
                </a:solidFill>
                <a:latin typeface="Times New Roman" pitchFamily="18" charset="0"/>
              </a:rPr>
              <a:t>PC</a:t>
            </a:r>
            <a:r>
              <a:rPr lang="zh-CN" altLang="en-US" sz="2400" b="1" dirty="0" smtClean="0">
                <a:solidFill>
                  <a:srgbClr val="FF0000"/>
                </a:solidFill>
                <a:latin typeface="Times New Roman" pitchFamily="18" charset="0"/>
              </a:rPr>
              <a:t>的内容放入</a:t>
            </a:r>
            <a:r>
              <a:rPr lang="zh-CN" altLang="en-US" sz="2400" b="1" dirty="0" smtClean="0">
                <a:solidFill>
                  <a:srgbClr val="FF0000"/>
                </a:solidFill>
                <a:latin typeface="Courier New" pitchFamily="49" charset="0"/>
              </a:rPr>
              <a:t>“</a:t>
            </a:r>
            <a:r>
              <a:rPr lang="en-US" altLang="zh-CN" sz="2400" b="1" dirty="0" smtClean="0">
                <a:solidFill>
                  <a:srgbClr val="FF0000"/>
                </a:solidFill>
                <a:latin typeface="Times New Roman" pitchFamily="18" charset="0"/>
              </a:rPr>
              <a:t>0</a:t>
            </a:r>
            <a:r>
              <a:rPr lang="en-US" altLang="zh-CN" sz="2400" b="1" dirty="0" smtClean="0">
                <a:solidFill>
                  <a:srgbClr val="FF0000"/>
                </a:solidFill>
                <a:latin typeface="Courier New" pitchFamily="49" charset="0"/>
              </a:rPr>
              <a:t>”</a:t>
            </a:r>
            <a:r>
              <a:rPr lang="zh-CN" altLang="en-US" sz="2400" b="1" dirty="0" smtClean="0">
                <a:solidFill>
                  <a:srgbClr val="FF0000"/>
                </a:solidFill>
                <a:latin typeface="Times New Roman" pitchFamily="18" charset="0"/>
              </a:rPr>
              <a:t>号存储单元，并将中断程序的起始地址送入</a:t>
            </a:r>
            <a:r>
              <a:rPr lang="en-US" altLang="zh-CN" sz="2400" b="1" dirty="0" smtClean="0">
                <a:solidFill>
                  <a:srgbClr val="FF0000"/>
                </a:solidFill>
                <a:latin typeface="Times New Roman" pitchFamily="18" charset="0"/>
              </a:rPr>
              <a:t>PC</a:t>
            </a:r>
            <a:r>
              <a:rPr lang="zh-CN" altLang="en-US" sz="2400" b="1" dirty="0" smtClean="0">
                <a:solidFill>
                  <a:srgbClr val="FF0000"/>
                </a:solidFill>
                <a:latin typeface="Times New Roman" pitchFamily="18" charset="0"/>
              </a:rPr>
              <a:t>，然后关中断）</a:t>
            </a:r>
            <a:endParaRPr lang="zh-CN" altLang="en-US" b="1" dirty="0" smtClean="0">
              <a:latin typeface="Times New Roman" pitchFamily="18" charset="0"/>
            </a:endParaRPr>
          </a:p>
          <a:p>
            <a:pPr algn="just" eaLnBrk="1" hangingPunct="1">
              <a:lnSpc>
                <a:spcPct val="80000"/>
              </a:lnSpc>
              <a:buFontTx/>
              <a:buNone/>
            </a:pPr>
            <a:r>
              <a:rPr lang="zh-CN" altLang="en-US" b="1" dirty="0" smtClean="0">
                <a:latin typeface="Times New Roman" pitchFamily="18" charset="0"/>
              </a:rPr>
              <a:t>中断周期需完成如下操作：</a:t>
            </a:r>
            <a:endParaRPr lang="zh-CN" altLang="en-US" b="1" dirty="0" smtClean="0">
              <a:latin typeface="宋体" pitchFamily="2" charset="-122"/>
            </a:endParaRPr>
          </a:p>
          <a:p>
            <a:pPr algn="just" eaLnBrk="1" hangingPunct="1">
              <a:lnSpc>
                <a:spcPct val="80000"/>
              </a:lnSpc>
              <a:buFontTx/>
              <a:buNone/>
            </a:pPr>
            <a:r>
              <a:rPr lang="zh-CN" altLang="en-US" b="1" dirty="0" smtClean="0">
                <a:latin typeface="宋体" pitchFamily="2" charset="-122"/>
              </a:rPr>
              <a:t>⑴ </a:t>
            </a:r>
            <a:r>
              <a:rPr lang="zh-CN" altLang="en-US" b="1" dirty="0" smtClean="0">
                <a:latin typeface="Times New Roman" pitchFamily="18" charset="0"/>
              </a:rPr>
              <a:t>将特定地址“</a:t>
            </a:r>
            <a:r>
              <a:rPr lang="en-US" altLang="zh-CN" b="1" dirty="0" smtClean="0">
                <a:latin typeface="Times New Roman" pitchFamily="18" charset="0"/>
                <a:cs typeface="Times New Roman" pitchFamily="18" charset="0"/>
              </a:rPr>
              <a:t>0</a:t>
            </a:r>
            <a:r>
              <a:rPr lang="en-US" altLang="zh-CN" b="1" dirty="0" smtClean="0">
                <a:latin typeface="Times New Roman" pitchFamily="18" charset="0"/>
              </a:rPr>
              <a:t>”</a:t>
            </a:r>
            <a:r>
              <a:rPr lang="zh-CN" altLang="en-US" b="1" dirty="0" smtClean="0">
                <a:latin typeface="Times New Roman" pitchFamily="18" charset="0"/>
              </a:rPr>
              <a:t>送至存储器地址寄存器，记作</a:t>
            </a:r>
            <a:r>
              <a:rPr lang="en-US" altLang="zh-CN" b="1" dirty="0" smtClean="0">
                <a:latin typeface="Times New Roman" pitchFamily="18" charset="0"/>
                <a:cs typeface="Times New Roman" pitchFamily="18" charset="0"/>
              </a:rPr>
              <a:t>0</a:t>
            </a:r>
            <a:r>
              <a:rPr lang="en-US" altLang="zh-CN" b="1" dirty="0" smtClean="0">
                <a:latin typeface="宋体" pitchFamily="2" charset="-122"/>
              </a:rPr>
              <a:t>→</a:t>
            </a:r>
            <a:r>
              <a:rPr lang="en-US" altLang="zh-CN" b="1" dirty="0" smtClean="0">
                <a:latin typeface="Times New Roman" pitchFamily="18" charset="0"/>
                <a:cs typeface="Times New Roman" pitchFamily="18" charset="0"/>
              </a:rPr>
              <a:t>MAR</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80000"/>
              </a:lnSpc>
              <a:buFontTx/>
              <a:buNone/>
            </a:pPr>
            <a:r>
              <a:rPr lang="zh-CN" altLang="en-US" b="1" dirty="0" smtClean="0">
                <a:latin typeface="宋体" pitchFamily="2" charset="-122"/>
              </a:rPr>
              <a:t>⑵ </a:t>
            </a:r>
            <a:r>
              <a:rPr lang="zh-CN" altLang="en-US" b="1" dirty="0" smtClean="0">
                <a:latin typeface="Times New Roman" pitchFamily="18" charset="0"/>
              </a:rPr>
              <a:t>将</a:t>
            </a:r>
            <a:r>
              <a:rPr lang="en-US" altLang="zh-CN" b="1" dirty="0" smtClean="0">
                <a:latin typeface="Times New Roman" pitchFamily="18" charset="0"/>
                <a:cs typeface="Times New Roman" pitchFamily="18" charset="0"/>
              </a:rPr>
              <a:t>PC</a:t>
            </a:r>
            <a:r>
              <a:rPr lang="zh-CN" altLang="en-US" b="1" dirty="0" smtClean="0">
                <a:latin typeface="Times New Roman" pitchFamily="18" charset="0"/>
              </a:rPr>
              <a:t>的内容（断点）送至</a:t>
            </a:r>
            <a:r>
              <a:rPr lang="en-US" altLang="zh-CN" b="1" dirty="0" smtClean="0">
                <a:latin typeface="Times New Roman" pitchFamily="18" charset="0"/>
                <a:cs typeface="Times New Roman" pitchFamily="18" charset="0"/>
              </a:rPr>
              <a:t>MDR</a:t>
            </a:r>
            <a:r>
              <a:rPr lang="zh-CN" altLang="en-US" b="1" dirty="0" smtClean="0">
                <a:latin typeface="Times New Roman" pitchFamily="18" charset="0"/>
              </a:rPr>
              <a:t>，记作</a:t>
            </a:r>
            <a:r>
              <a:rPr lang="en-US" altLang="zh-CN" b="1" dirty="0" smtClean="0">
                <a:latin typeface="Times New Roman" pitchFamily="18" charset="0"/>
                <a:cs typeface="Times New Roman" pitchFamily="18" charset="0"/>
              </a:rPr>
              <a:t>(PC)</a:t>
            </a:r>
            <a:r>
              <a:rPr lang="en-US" altLang="zh-CN" b="1" dirty="0" smtClean="0">
                <a:latin typeface="宋体" pitchFamily="2" charset="-122"/>
              </a:rPr>
              <a:t>→</a:t>
            </a:r>
            <a:r>
              <a:rPr lang="en-US" altLang="zh-CN" b="1" dirty="0" smtClean="0">
                <a:latin typeface="Times New Roman" pitchFamily="18" charset="0"/>
                <a:cs typeface="Times New Roman" pitchFamily="18" charset="0"/>
              </a:rPr>
              <a:t>MDR</a:t>
            </a:r>
            <a:r>
              <a:rPr lang="zh-CN" altLang="en-US" b="1" dirty="0" smtClean="0">
                <a:latin typeface="Times New Roman" pitchFamily="18" charset="0"/>
              </a:rPr>
              <a:t>；</a:t>
            </a:r>
            <a:r>
              <a:rPr lang="zh-CN" altLang="en-US" b="1" dirty="0" smtClean="0">
                <a:latin typeface="Times New Roman" pitchFamily="18" charset="0"/>
                <a:cs typeface="Times New Roman" pitchFamily="18" charset="0"/>
              </a:rPr>
              <a:t> </a:t>
            </a:r>
            <a:endParaRPr lang="zh-CN" altLang="en-US" b="1" dirty="0" smtClean="0">
              <a:latin typeface="宋体" pitchFamily="2" charset="-122"/>
            </a:endParaRPr>
          </a:p>
          <a:p>
            <a:pPr algn="just" eaLnBrk="1" hangingPunct="1">
              <a:lnSpc>
                <a:spcPct val="80000"/>
              </a:lnSpc>
              <a:buFontTx/>
              <a:buNone/>
            </a:pPr>
            <a:r>
              <a:rPr lang="zh-CN" altLang="en-US" b="1" dirty="0" smtClean="0">
                <a:latin typeface="宋体" pitchFamily="2" charset="-122"/>
              </a:rPr>
              <a:t>⑶ </a:t>
            </a:r>
            <a:r>
              <a:rPr lang="zh-CN" altLang="en-US" b="1" dirty="0" smtClean="0">
                <a:latin typeface="Times New Roman" pitchFamily="18" charset="0"/>
              </a:rPr>
              <a:t>向主存发写命令，启动存储器做写操作，记作</a:t>
            </a:r>
            <a:r>
              <a:rPr lang="en-US" altLang="zh-CN" b="1" dirty="0" smtClean="0">
                <a:latin typeface="Times New Roman" pitchFamily="18" charset="0"/>
                <a:cs typeface="Times New Roman" pitchFamily="18" charset="0"/>
              </a:rPr>
              <a:t>Write</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80000"/>
              </a:lnSpc>
              <a:buFontTx/>
              <a:buNone/>
            </a:pPr>
            <a:r>
              <a:rPr lang="zh-CN" altLang="en-US" b="1" dirty="0" smtClean="0">
                <a:latin typeface="宋体" pitchFamily="2" charset="-122"/>
              </a:rPr>
              <a:t>⑷ </a:t>
            </a:r>
            <a:r>
              <a:rPr lang="zh-CN" altLang="en-US" b="1" dirty="0" smtClean="0">
                <a:latin typeface="Times New Roman" pitchFamily="18" charset="0"/>
              </a:rPr>
              <a:t>将</a:t>
            </a:r>
            <a:r>
              <a:rPr lang="en-US" altLang="zh-CN" b="1" dirty="0" smtClean="0">
                <a:latin typeface="Times New Roman" pitchFamily="18" charset="0"/>
                <a:cs typeface="Times New Roman" pitchFamily="18" charset="0"/>
              </a:rPr>
              <a:t>MDR</a:t>
            </a:r>
            <a:r>
              <a:rPr lang="zh-CN" altLang="en-US" b="1" dirty="0" smtClean="0">
                <a:latin typeface="Times New Roman" pitchFamily="18" charset="0"/>
              </a:rPr>
              <a:t>的内容通过数据总线写入到</a:t>
            </a:r>
            <a:r>
              <a:rPr lang="en-US" altLang="zh-CN" b="1" dirty="0" smtClean="0">
                <a:latin typeface="Times New Roman" pitchFamily="18" charset="0"/>
                <a:cs typeface="Times New Roman" pitchFamily="18" charset="0"/>
              </a:rPr>
              <a:t>MAR</a:t>
            </a:r>
            <a:r>
              <a:rPr lang="zh-CN" altLang="en-US" b="1" dirty="0" smtClean="0">
                <a:latin typeface="Times New Roman" pitchFamily="18" charset="0"/>
              </a:rPr>
              <a:t>所指示的主存单元（</a:t>
            </a:r>
            <a:r>
              <a:rPr lang="en-US" altLang="zh-CN" b="1" dirty="0" smtClean="0">
                <a:latin typeface="Times New Roman" pitchFamily="18" charset="0"/>
                <a:cs typeface="Times New Roman" pitchFamily="18" charset="0"/>
              </a:rPr>
              <a:t>0</a:t>
            </a:r>
            <a:r>
              <a:rPr lang="zh-CN" altLang="en-US" b="1" dirty="0" smtClean="0">
                <a:latin typeface="Times New Roman" pitchFamily="18" charset="0"/>
              </a:rPr>
              <a:t>号）中，记作</a:t>
            </a:r>
            <a:r>
              <a:rPr lang="en-US" altLang="zh-CN" b="1" dirty="0" smtClean="0">
                <a:latin typeface="Times New Roman" pitchFamily="18" charset="0"/>
                <a:cs typeface="Times New Roman" pitchFamily="18" charset="0"/>
              </a:rPr>
              <a:t>MDR</a:t>
            </a:r>
            <a:r>
              <a:rPr lang="en-US" altLang="zh-CN" b="1" dirty="0" smtClean="0">
                <a:latin typeface="宋体" pitchFamily="2" charset="-122"/>
              </a:rPr>
              <a:t>→</a:t>
            </a:r>
            <a:r>
              <a:rPr lang="en-US" altLang="zh-CN" b="1" dirty="0" smtClean="0">
                <a:latin typeface="Times New Roman" pitchFamily="18" charset="0"/>
                <a:cs typeface="Times New Roman" pitchFamily="18" charset="0"/>
              </a:rPr>
              <a:t>M(MAR)</a:t>
            </a:r>
            <a:r>
              <a:rPr lang="zh-CN" altLang="en-US" b="1" dirty="0" smtClean="0">
                <a:latin typeface="Times New Roman" pitchFamily="18" charset="0"/>
              </a:rPr>
              <a:t>；</a:t>
            </a:r>
            <a:endParaRPr lang="zh-CN" altLang="en-US" b="1"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4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32497BF-AEC3-493F-94D8-DB1208FE8299}" type="datetime3">
              <a:rPr kumimoji="0" lang="zh-CN" altLang="en-US" sz="1400" smtClean="0"/>
              <a:pPr eaLnBrk="1" hangingPunct="1"/>
              <a:t>2016年12月12日星期一</a:t>
            </a:fld>
            <a:endParaRPr kumimoji="0" lang="en-US" altLang="zh-CN" sz="1400" smtClean="0"/>
          </a:p>
        </p:txBody>
      </p:sp>
      <p:sp>
        <p:nvSpPr>
          <p:cNvPr id="675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758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335875" name="Rectangle 3"/>
          <p:cNvSpPr>
            <a:spLocks noGrp="1" noChangeArrowheads="1"/>
          </p:cNvSpPr>
          <p:nvPr>
            <p:ph type="body" idx="1"/>
          </p:nvPr>
        </p:nvSpPr>
        <p:spPr>
          <a:xfrm>
            <a:off x="384175" y="874713"/>
            <a:ext cx="8267700" cy="5678487"/>
          </a:xfrm>
        </p:spPr>
        <p:txBody>
          <a:bodyPr/>
          <a:lstStyle/>
          <a:p>
            <a:pPr algn="just" eaLnBrk="1" hangingPunct="1">
              <a:buFontTx/>
              <a:buNone/>
            </a:pPr>
            <a:r>
              <a:rPr lang="en-US" altLang="zh-CN" b="1" dirty="0" smtClean="0">
                <a:latin typeface="宋体" pitchFamily="2" charset="-122"/>
              </a:rPr>
              <a:t> ⑸ </a:t>
            </a:r>
            <a:r>
              <a:rPr lang="zh-CN" altLang="en-US" b="1" dirty="0" smtClean="0">
                <a:latin typeface="Times New Roman" pitchFamily="18" charset="0"/>
              </a:rPr>
              <a:t>向量地址形成部件的输出送至</a:t>
            </a:r>
            <a:r>
              <a:rPr lang="en-US" altLang="zh-CN" b="1" dirty="0" smtClean="0">
                <a:latin typeface="Times New Roman" pitchFamily="18" charset="0"/>
                <a:cs typeface="Times New Roman" pitchFamily="18" charset="0"/>
              </a:rPr>
              <a:t>PC</a:t>
            </a:r>
            <a:r>
              <a:rPr lang="zh-CN" altLang="en-US" b="1" dirty="0" smtClean="0">
                <a:latin typeface="Times New Roman" pitchFamily="18" charset="0"/>
              </a:rPr>
              <a:t>，为进入中断服务程序作准备，记作向量地址</a:t>
            </a:r>
            <a:r>
              <a:rPr lang="zh-CN" altLang="en-US" b="1" dirty="0" smtClean="0">
                <a:latin typeface="宋体" pitchFamily="2" charset="-122"/>
              </a:rPr>
              <a:t>→</a:t>
            </a:r>
            <a:r>
              <a:rPr lang="en-US" altLang="zh-CN" b="1" dirty="0" smtClean="0">
                <a:latin typeface="Times New Roman" pitchFamily="18" charset="0"/>
                <a:cs typeface="Times New Roman" pitchFamily="18" charset="0"/>
              </a:rPr>
              <a:t>PC</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80000"/>
              </a:lnSpc>
              <a:buFontTx/>
              <a:buNone/>
            </a:pPr>
            <a:r>
              <a:rPr lang="zh-CN" altLang="en-US" b="1" dirty="0" smtClean="0">
                <a:latin typeface="宋体" pitchFamily="2" charset="-122"/>
              </a:rPr>
              <a:t> ⑹</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关中断，将中断允许触发器清</a:t>
            </a:r>
            <a:r>
              <a:rPr lang="en-US" altLang="zh-CN" b="1" dirty="0" smtClean="0">
                <a:latin typeface="Times New Roman" pitchFamily="18" charset="0"/>
                <a:cs typeface="Times New Roman" pitchFamily="18" charset="0"/>
              </a:rPr>
              <a:t>0</a:t>
            </a:r>
            <a:r>
              <a:rPr lang="zh-CN" altLang="en-US" b="1" dirty="0" smtClean="0">
                <a:latin typeface="Times New Roman" pitchFamily="18" charset="0"/>
              </a:rPr>
              <a:t>，记作</a:t>
            </a:r>
            <a:r>
              <a:rPr lang="en-US" altLang="zh-CN" b="1" dirty="0" smtClean="0">
                <a:latin typeface="Times New Roman" pitchFamily="18" charset="0"/>
                <a:cs typeface="Times New Roman" pitchFamily="18" charset="0"/>
              </a:rPr>
              <a:t>0</a:t>
            </a:r>
            <a:r>
              <a:rPr lang="en-US" altLang="zh-CN" b="1" dirty="0" smtClean="0">
                <a:latin typeface="宋体" pitchFamily="2" charset="-122"/>
              </a:rPr>
              <a:t>→</a:t>
            </a:r>
            <a:r>
              <a:rPr lang="en-US" altLang="zh-CN" b="1" dirty="0" smtClean="0">
                <a:latin typeface="Times New Roman" pitchFamily="18" charset="0"/>
                <a:cs typeface="Times New Roman" pitchFamily="18" charset="0"/>
              </a:rPr>
              <a:t>EINT</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rPr>
              <a:t>            如果断点存入堆栈，只需将上述</a:t>
            </a:r>
            <a:r>
              <a:rPr lang="zh-CN" altLang="en-US" b="1" dirty="0" smtClean="0">
                <a:latin typeface="宋体" pitchFamily="2" charset="-122"/>
              </a:rPr>
              <a:t>⑴</a:t>
            </a:r>
            <a:r>
              <a:rPr lang="zh-CN" altLang="en-US" b="1" dirty="0" smtClean="0">
                <a:latin typeface="Times New Roman" pitchFamily="18" charset="0"/>
              </a:rPr>
              <a:t>改为堆栈指针</a:t>
            </a:r>
            <a:r>
              <a:rPr lang="en-US" altLang="zh-CN" b="1" dirty="0" smtClean="0">
                <a:latin typeface="Times New Roman" pitchFamily="18" charset="0"/>
                <a:cs typeface="Times New Roman" pitchFamily="18" charset="0"/>
              </a:rPr>
              <a:t>SP</a:t>
            </a:r>
            <a:r>
              <a:rPr lang="en-US" altLang="zh-CN" b="1" dirty="0" smtClean="0">
                <a:latin typeface="宋体" pitchFamily="2" charset="-122"/>
              </a:rPr>
              <a:t>→</a:t>
            </a:r>
            <a:r>
              <a:rPr lang="en-US" altLang="zh-CN" b="1" dirty="0" smtClean="0">
                <a:latin typeface="Times New Roman" pitchFamily="18" charset="0"/>
                <a:cs typeface="Times New Roman" pitchFamily="18" charset="0"/>
              </a:rPr>
              <a:t>MAR</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5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5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3014110-1213-4F0B-9105-1A82F7916B98}" type="datetime3">
              <a:rPr kumimoji="0" lang="zh-CN" altLang="en-US" sz="1400" smtClean="0"/>
              <a:pPr eaLnBrk="1" hangingPunct="1"/>
              <a:t>2016年12月12日星期一</a:t>
            </a:fld>
            <a:endParaRPr kumimoji="0" lang="en-US" altLang="zh-CN" sz="1400" smtClean="0"/>
          </a:p>
        </p:txBody>
      </p:sp>
      <p:sp>
        <p:nvSpPr>
          <p:cNvPr id="686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8612"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52931" name="Rectangle 3"/>
          <p:cNvSpPr>
            <a:spLocks noGrp="1" noChangeArrowheads="1"/>
          </p:cNvSpPr>
          <p:nvPr>
            <p:ph type="body" idx="1"/>
          </p:nvPr>
        </p:nvSpPr>
        <p:spPr>
          <a:xfrm>
            <a:off x="288925" y="855663"/>
            <a:ext cx="8267700" cy="5181600"/>
          </a:xfrm>
        </p:spPr>
        <p:txBody>
          <a:bodyPr/>
          <a:lstStyle/>
          <a:p>
            <a:pPr algn="just" eaLnBrk="1" hangingPunct="1">
              <a:buFontTx/>
              <a:buNone/>
            </a:pPr>
            <a:r>
              <a:rPr lang="en-US" altLang="zh-CN" b="1" dirty="0" smtClean="0">
                <a:latin typeface="Times New Roman" pitchFamily="18" charset="0"/>
              </a:rPr>
              <a:t>4. </a:t>
            </a:r>
            <a:r>
              <a:rPr lang="zh-CN" altLang="en-US" b="1" dirty="0" smtClean="0">
                <a:latin typeface="Times New Roman" pitchFamily="18" charset="0"/>
              </a:rPr>
              <a:t>进入中断服务程序</a:t>
            </a:r>
          </a:p>
          <a:p>
            <a:pPr algn="just" eaLnBrk="1" hangingPunct="1">
              <a:buFontTx/>
              <a:buNone/>
            </a:pPr>
            <a:r>
              <a:rPr lang="zh-CN" altLang="en-US" b="1" dirty="0" smtClean="0">
                <a:latin typeface="Times New Roman" pitchFamily="18" charset="0"/>
              </a:rPr>
              <a:t>            识别中断源的目的在于使</a:t>
            </a:r>
            <a:r>
              <a:rPr lang="en-US" altLang="zh-CN" b="1" dirty="0" smtClean="0">
                <a:latin typeface="Times New Roman" pitchFamily="18" charset="0"/>
              </a:rPr>
              <a:t>CPU</a:t>
            </a:r>
            <a:r>
              <a:rPr lang="zh-CN" altLang="en-US" b="1" dirty="0" smtClean="0">
                <a:latin typeface="Times New Roman" pitchFamily="18" charset="0"/>
              </a:rPr>
              <a:t>转入为该中断源专门设置的中断服务程序。 </a:t>
            </a:r>
          </a:p>
          <a:p>
            <a:pPr algn="just" eaLnBrk="1" hangingPunct="1">
              <a:buFontTx/>
              <a:buNone/>
            </a:pPr>
            <a:r>
              <a:rPr lang="zh-CN" altLang="en-US" b="1" dirty="0" smtClean="0">
                <a:latin typeface="Times New Roman" pitchFamily="18" charset="0"/>
              </a:rPr>
              <a:t>             向量中断时，中断源向</a:t>
            </a:r>
            <a:r>
              <a:rPr lang="en-US" altLang="zh-CN" b="1" dirty="0" smtClean="0">
                <a:latin typeface="Times New Roman" pitchFamily="18" charset="0"/>
              </a:rPr>
              <a:t>CPU</a:t>
            </a:r>
            <a:r>
              <a:rPr lang="zh-CN" altLang="en-US" b="1" dirty="0" smtClean="0">
                <a:latin typeface="Times New Roman" pitchFamily="18" charset="0"/>
              </a:rPr>
              <a:t>发出中断请求信号之后，</a:t>
            </a:r>
            <a:r>
              <a:rPr lang="en-US" altLang="zh-CN" b="1" dirty="0" smtClean="0">
                <a:latin typeface="Times New Roman" pitchFamily="18" charset="0"/>
              </a:rPr>
              <a:t>CPU</a:t>
            </a:r>
            <a:r>
              <a:rPr lang="zh-CN" altLang="en-US" b="1" dirty="0" smtClean="0">
                <a:latin typeface="Times New Roman" pitchFamily="18" charset="0"/>
              </a:rPr>
              <a:t>经过一定的判优处理，若决定响应这个中断请求，则向中断源发出中断响应信号。中断源接到中断响应信号后就通过自己的向量地址发生器向</a:t>
            </a:r>
            <a:r>
              <a:rPr lang="en-US" altLang="zh-CN" b="1" dirty="0" smtClean="0">
                <a:latin typeface="Times New Roman" pitchFamily="18" charset="0"/>
              </a:rPr>
              <a:t>CPU</a:t>
            </a:r>
            <a:r>
              <a:rPr lang="zh-CN" altLang="en-US" b="1" dirty="0" smtClean="0">
                <a:latin typeface="Times New Roman" pitchFamily="18" charset="0"/>
              </a:rPr>
              <a:t>发送向量地址。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2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909C6F4-D618-427C-8C01-B3AFE02B0C16}" type="datetime3">
              <a:rPr kumimoji="0" lang="zh-CN" altLang="en-US" sz="1400" smtClean="0"/>
              <a:pPr eaLnBrk="1" hangingPunct="1"/>
              <a:t>2016年12月12日星期一</a:t>
            </a:fld>
            <a:endParaRPr kumimoji="0" lang="en-US" altLang="zh-CN" sz="1400" smtClean="0"/>
          </a:p>
        </p:txBody>
      </p:sp>
      <p:sp>
        <p:nvSpPr>
          <p:cNvPr id="143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4340" name="Rectangle 2"/>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p>
        </p:txBody>
      </p:sp>
      <p:sp>
        <p:nvSpPr>
          <p:cNvPr id="211971" name="Rectangle 3"/>
          <p:cNvSpPr>
            <a:spLocks noGrp="1" noChangeArrowheads="1"/>
          </p:cNvSpPr>
          <p:nvPr>
            <p:ph type="body" idx="1"/>
          </p:nvPr>
        </p:nvSpPr>
        <p:spPr>
          <a:xfrm>
            <a:off x="422275" y="855663"/>
            <a:ext cx="8077200" cy="5181600"/>
          </a:xfrm>
        </p:spPr>
        <p:txBody>
          <a:bodyPr/>
          <a:lstStyle/>
          <a:p>
            <a:pPr algn="just" eaLnBrk="1" hangingPunct="1">
              <a:buFontTx/>
              <a:buNone/>
            </a:pPr>
            <a:r>
              <a:rPr lang="en-US" altLang="zh-CN" b="1" smtClean="0">
                <a:latin typeface="Times New Roman" pitchFamily="18" charset="0"/>
                <a:cs typeface="Times New Roman" pitchFamily="18" charset="0"/>
              </a:rPr>
              <a:t>5. </a:t>
            </a:r>
            <a:r>
              <a:rPr lang="zh-CN" altLang="en-US" b="1" smtClean="0">
                <a:latin typeface="Times New Roman" pitchFamily="18" charset="0"/>
                <a:cs typeface="Times New Roman" pitchFamily="18" charset="0"/>
              </a:rPr>
              <a:t>外设识别信息</a:t>
            </a:r>
          </a:p>
          <a:p>
            <a:pPr algn="just" eaLnBrk="1" hangingPunct="1">
              <a:lnSpc>
                <a:spcPct val="110000"/>
              </a:lnSpc>
              <a:buFontTx/>
              <a:buNone/>
            </a:pPr>
            <a:r>
              <a:rPr lang="zh-CN" altLang="en-US" b="1" smtClean="0">
                <a:latin typeface="Times New Roman" pitchFamily="18" charset="0"/>
                <a:cs typeface="Times New Roman" pitchFamily="18" charset="0"/>
              </a:rPr>
              <a:t>            这是</a:t>
            </a:r>
            <a:r>
              <a:rPr lang="en-US" altLang="zh-CN" b="1" smtClean="0">
                <a:latin typeface="Times New Roman" pitchFamily="18" charset="0"/>
                <a:cs typeface="Times New Roman" pitchFamily="18" charset="0"/>
              </a:rPr>
              <a:t>I/O</a:t>
            </a:r>
            <a:r>
              <a:rPr lang="zh-CN" altLang="en-US" b="1" smtClean="0">
                <a:latin typeface="Times New Roman" pitchFamily="18" charset="0"/>
                <a:cs typeface="Times New Roman" pitchFamily="18" charset="0"/>
              </a:rPr>
              <a:t>寻址的信息，使</a:t>
            </a:r>
            <a:r>
              <a:rPr lang="en-US" altLang="zh-CN" b="1" smtClean="0">
                <a:latin typeface="Times New Roman" pitchFamily="18" charset="0"/>
                <a:cs typeface="Times New Roman" pitchFamily="18" charset="0"/>
              </a:rPr>
              <a:t>CPU</a:t>
            </a:r>
            <a:r>
              <a:rPr lang="zh-CN" altLang="en-US" b="1" smtClean="0">
                <a:latin typeface="Times New Roman" pitchFamily="18" charset="0"/>
                <a:cs typeface="Times New Roman" pitchFamily="18" charset="0"/>
              </a:rPr>
              <a:t>能从众多的外设中寻找出与自己进行信息交换的唯</a:t>
            </a:r>
            <a:r>
              <a:rPr lang="zh-CN" altLang="en-US" b="1" smtClean="0">
                <a:latin typeface="Times New Roman" pitchFamily="18" charset="0"/>
              </a:rPr>
              <a:t>一外部设备。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022DB66-1711-4C23-8D2F-AB0986C0551F}" type="datetime3">
              <a:rPr kumimoji="0" lang="zh-CN" altLang="en-US" sz="1400" smtClean="0"/>
              <a:pPr eaLnBrk="1" hangingPunct="1"/>
              <a:t>2016年12月12日星期一</a:t>
            </a:fld>
            <a:endParaRPr kumimoji="0" lang="en-US" altLang="zh-CN" sz="1400" smtClean="0"/>
          </a:p>
        </p:txBody>
      </p:sp>
      <p:sp>
        <p:nvSpPr>
          <p:cNvPr id="696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6963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600" dirty="0" smtClean="0">
              <a:latin typeface="宋体" pitchFamily="2" charset="-122"/>
            </a:endParaRPr>
          </a:p>
        </p:txBody>
      </p:sp>
      <p:grpSp>
        <p:nvGrpSpPr>
          <p:cNvPr id="253955" name="Group 3"/>
          <p:cNvGrpSpPr>
            <a:grpSpLocks/>
          </p:cNvGrpSpPr>
          <p:nvPr/>
        </p:nvGrpSpPr>
        <p:grpSpPr bwMode="auto">
          <a:xfrm>
            <a:off x="2295525" y="1304925"/>
            <a:ext cx="5286375" cy="4491038"/>
            <a:chOff x="2736" y="1050"/>
            <a:chExt cx="2604" cy="2394"/>
          </a:xfrm>
        </p:grpSpPr>
        <p:sp>
          <p:nvSpPr>
            <p:cNvPr id="69645" name="Oval 4"/>
            <p:cNvSpPr>
              <a:spLocks noChangeArrowheads="1"/>
            </p:cNvSpPr>
            <p:nvPr/>
          </p:nvSpPr>
          <p:spPr bwMode="auto">
            <a:xfrm>
              <a:off x="2746" y="1284"/>
              <a:ext cx="851" cy="88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准备工作完成</a:t>
              </a:r>
            </a:p>
            <a:p>
              <a:pPr algn="ctr" eaLnBrk="0" hangingPunct="0"/>
              <a:r>
                <a:rPr lang="zh-CN" altLang="en-US" sz="1800"/>
                <a:t>允许中断</a:t>
              </a:r>
            </a:p>
            <a:p>
              <a:pPr algn="ctr" eaLnBrk="0" hangingPunct="0"/>
              <a:r>
                <a:rPr lang="zh-CN" altLang="en-US" sz="1800"/>
                <a:t>发中断请求</a:t>
              </a:r>
            </a:p>
          </p:txBody>
        </p:sp>
        <p:sp>
          <p:nvSpPr>
            <p:cNvPr id="69646" name="Oval 5"/>
            <p:cNvSpPr>
              <a:spLocks noChangeArrowheads="1"/>
            </p:cNvSpPr>
            <p:nvPr/>
          </p:nvSpPr>
          <p:spPr bwMode="auto">
            <a:xfrm>
              <a:off x="4417" y="1273"/>
              <a:ext cx="851" cy="89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中断优先级</a:t>
              </a:r>
            </a:p>
            <a:p>
              <a:pPr algn="ctr" eaLnBrk="0" hangingPunct="0"/>
              <a:r>
                <a:rPr lang="zh-CN" altLang="en-US" sz="1800"/>
                <a:t>判定选优</a:t>
              </a:r>
            </a:p>
            <a:p>
              <a:pPr algn="ctr" eaLnBrk="0" hangingPunct="0"/>
              <a:r>
                <a:rPr lang="zh-CN" altLang="en-US" sz="1800"/>
                <a:t>中断响应</a:t>
              </a:r>
            </a:p>
          </p:txBody>
        </p:sp>
        <p:sp>
          <p:nvSpPr>
            <p:cNvPr id="69647" name="Oval 6"/>
            <p:cNvSpPr>
              <a:spLocks noChangeArrowheads="1"/>
            </p:cNvSpPr>
            <p:nvPr/>
          </p:nvSpPr>
          <p:spPr bwMode="auto">
            <a:xfrm>
              <a:off x="2736" y="2540"/>
              <a:ext cx="861" cy="90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识别中断源</a:t>
              </a:r>
            </a:p>
            <a:p>
              <a:pPr algn="ctr" eaLnBrk="0" hangingPunct="0"/>
              <a:r>
                <a:rPr lang="zh-CN" altLang="en-US" sz="1800"/>
                <a:t>向量地址</a:t>
              </a:r>
            </a:p>
            <a:p>
              <a:pPr algn="ctr" eaLnBrk="0" hangingPunct="0"/>
              <a:r>
                <a:rPr lang="zh-CN" altLang="en-US" sz="1800"/>
                <a:t>形成</a:t>
              </a:r>
            </a:p>
          </p:txBody>
        </p:sp>
        <p:sp>
          <p:nvSpPr>
            <p:cNvPr id="69648" name="Oval 7"/>
            <p:cNvSpPr>
              <a:spLocks noChangeArrowheads="1"/>
            </p:cNvSpPr>
            <p:nvPr/>
          </p:nvSpPr>
          <p:spPr bwMode="auto">
            <a:xfrm>
              <a:off x="4417" y="2550"/>
              <a:ext cx="867" cy="894"/>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t>现场处理</a:t>
              </a:r>
            </a:p>
            <a:p>
              <a:pPr algn="ctr" eaLnBrk="0" hangingPunct="0"/>
              <a:r>
                <a:rPr lang="zh-CN" altLang="en-US" sz="1800"/>
                <a:t>启动中断</a:t>
              </a:r>
            </a:p>
            <a:p>
              <a:pPr algn="ctr" eaLnBrk="0" hangingPunct="0"/>
              <a:r>
                <a:rPr lang="zh-CN" altLang="en-US" sz="1800"/>
                <a:t>服务程序</a:t>
              </a:r>
            </a:p>
          </p:txBody>
        </p:sp>
        <p:sp>
          <p:nvSpPr>
            <p:cNvPr id="69649" name="Line 8"/>
            <p:cNvSpPr>
              <a:spLocks noChangeShapeType="1"/>
            </p:cNvSpPr>
            <p:nvPr/>
          </p:nvSpPr>
          <p:spPr bwMode="auto">
            <a:xfrm>
              <a:off x="3597" y="1720"/>
              <a:ext cx="820" cy="2"/>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0" name="Line 9"/>
            <p:cNvSpPr>
              <a:spLocks noChangeShapeType="1"/>
            </p:cNvSpPr>
            <p:nvPr/>
          </p:nvSpPr>
          <p:spPr bwMode="auto">
            <a:xfrm>
              <a:off x="3597" y="3008"/>
              <a:ext cx="820" cy="2"/>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1" name="Line 10"/>
            <p:cNvSpPr>
              <a:spLocks noChangeShapeType="1"/>
            </p:cNvSpPr>
            <p:nvPr/>
          </p:nvSpPr>
          <p:spPr bwMode="auto">
            <a:xfrm flipH="1">
              <a:off x="3597" y="1912"/>
              <a:ext cx="820" cy="936"/>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2" name="Text Box 11"/>
            <p:cNvSpPr txBox="1">
              <a:spLocks noChangeArrowheads="1"/>
            </p:cNvSpPr>
            <p:nvPr/>
          </p:nvSpPr>
          <p:spPr bwMode="auto">
            <a:xfrm>
              <a:off x="3638" y="2774"/>
              <a:ext cx="8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向量地址</a:t>
              </a:r>
            </a:p>
          </p:txBody>
        </p:sp>
        <p:sp>
          <p:nvSpPr>
            <p:cNvPr id="69653" name="Text Box 12"/>
            <p:cNvSpPr txBox="1">
              <a:spLocks noChangeArrowheads="1"/>
            </p:cNvSpPr>
            <p:nvPr/>
          </p:nvSpPr>
          <p:spPr bwMode="auto">
            <a:xfrm>
              <a:off x="3761" y="1344"/>
              <a:ext cx="656"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_____</a:t>
              </a:r>
            </a:p>
            <a:p>
              <a:pPr>
                <a:lnSpc>
                  <a:spcPct val="20000"/>
                </a:lnSpc>
                <a:spcBef>
                  <a:spcPct val="50000"/>
                </a:spcBef>
              </a:pPr>
              <a:r>
                <a:rPr lang="en-US" altLang="zh-CN" sz="2000"/>
                <a:t>INTR</a:t>
              </a:r>
            </a:p>
          </p:txBody>
        </p:sp>
        <p:sp>
          <p:nvSpPr>
            <p:cNvPr id="69654" name="Text Box 13"/>
            <p:cNvSpPr txBox="1">
              <a:spLocks noChangeArrowheads="1"/>
            </p:cNvSpPr>
            <p:nvPr/>
          </p:nvSpPr>
          <p:spPr bwMode="auto">
            <a:xfrm rot="-2815855">
              <a:off x="3595" y="1991"/>
              <a:ext cx="681"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endParaRPr lang="en-US" altLang="zh-CN" sz="2000"/>
            </a:p>
            <a:p>
              <a:pPr>
                <a:lnSpc>
                  <a:spcPct val="20000"/>
                </a:lnSpc>
                <a:spcBef>
                  <a:spcPct val="50000"/>
                </a:spcBef>
              </a:pPr>
              <a:r>
                <a:rPr lang="en-US" altLang="zh-CN" sz="2000"/>
                <a:t>INTA</a:t>
              </a:r>
            </a:p>
          </p:txBody>
        </p:sp>
        <p:sp>
          <p:nvSpPr>
            <p:cNvPr id="69655" name="Text Box 14"/>
            <p:cNvSpPr txBox="1">
              <a:spLocks noChangeArrowheads="1"/>
            </p:cNvSpPr>
            <p:nvPr/>
          </p:nvSpPr>
          <p:spPr bwMode="auto">
            <a:xfrm>
              <a:off x="2859" y="1061"/>
              <a:ext cx="7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中断源</a:t>
              </a:r>
            </a:p>
          </p:txBody>
        </p:sp>
        <p:sp>
          <p:nvSpPr>
            <p:cNvPr id="69656" name="Text Box 15"/>
            <p:cNvSpPr txBox="1">
              <a:spLocks noChangeArrowheads="1"/>
            </p:cNvSpPr>
            <p:nvPr/>
          </p:nvSpPr>
          <p:spPr bwMode="auto">
            <a:xfrm>
              <a:off x="4592" y="1050"/>
              <a:ext cx="7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 CPU</a:t>
              </a:r>
            </a:p>
          </p:txBody>
        </p:sp>
      </p:grpSp>
      <p:sp>
        <p:nvSpPr>
          <p:cNvPr id="253968" name="Line 16"/>
          <p:cNvSpPr>
            <a:spLocks noChangeShapeType="1"/>
          </p:cNvSpPr>
          <p:nvPr/>
        </p:nvSpPr>
        <p:spPr bwMode="auto">
          <a:xfrm>
            <a:off x="4083050" y="4991100"/>
            <a:ext cx="1631950" cy="1588"/>
          </a:xfrm>
          <a:prstGeom prst="line">
            <a:avLst/>
          </a:prstGeom>
          <a:noFill/>
          <a:ln w="57150" cap="sq">
            <a:solidFill>
              <a:srgbClr val="99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3969" name="Line 17"/>
          <p:cNvSpPr>
            <a:spLocks noChangeShapeType="1"/>
          </p:cNvSpPr>
          <p:nvPr/>
        </p:nvSpPr>
        <p:spPr bwMode="auto">
          <a:xfrm flipH="1">
            <a:off x="4048125" y="2890838"/>
            <a:ext cx="1704975" cy="1801812"/>
          </a:xfrm>
          <a:prstGeom prst="line">
            <a:avLst/>
          </a:prstGeom>
          <a:noFill/>
          <a:ln w="57150" cap="sq">
            <a:solidFill>
              <a:srgbClr val="99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3970" name="Line 18"/>
          <p:cNvSpPr>
            <a:spLocks noChangeShapeType="1"/>
          </p:cNvSpPr>
          <p:nvPr/>
        </p:nvSpPr>
        <p:spPr bwMode="auto">
          <a:xfrm flipV="1">
            <a:off x="4064000" y="2552700"/>
            <a:ext cx="1631950" cy="1588"/>
          </a:xfrm>
          <a:prstGeom prst="line">
            <a:avLst/>
          </a:prstGeom>
          <a:noFill/>
          <a:ln w="57150" cap="sq">
            <a:solidFill>
              <a:srgbClr val="99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3971" name="Oval 19"/>
          <p:cNvSpPr>
            <a:spLocks noChangeArrowheads="1"/>
          </p:cNvSpPr>
          <p:nvPr/>
        </p:nvSpPr>
        <p:spPr bwMode="auto">
          <a:xfrm>
            <a:off x="2316163" y="1743075"/>
            <a:ext cx="1727200" cy="1657350"/>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solidFill>
                  <a:srgbClr val="FF3300"/>
                </a:solidFill>
              </a:rPr>
              <a:t>准备工作完成</a:t>
            </a:r>
          </a:p>
          <a:p>
            <a:pPr algn="ctr" eaLnBrk="0" hangingPunct="0"/>
            <a:r>
              <a:rPr lang="zh-CN" altLang="en-US" sz="1800">
                <a:solidFill>
                  <a:srgbClr val="FF3300"/>
                </a:solidFill>
              </a:rPr>
              <a:t>允许中断</a:t>
            </a:r>
          </a:p>
          <a:p>
            <a:pPr algn="ctr" eaLnBrk="0" hangingPunct="0"/>
            <a:r>
              <a:rPr lang="zh-CN" altLang="en-US" sz="1800">
                <a:solidFill>
                  <a:srgbClr val="FF3300"/>
                </a:solidFill>
              </a:rPr>
              <a:t>发中断请求</a:t>
            </a:r>
          </a:p>
        </p:txBody>
      </p:sp>
      <p:sp>
        <p:nvSpPr>
          <p:cNvPr id="253972" name="Oval 20"/>
          <p:cNvSpPr>
            <a:spLocks noChangeArrowheads="1"/>
          </p:cNvSpPr>
          <p:nvPr/>
        </p:nvSpPr>
        <p:spPr bwMode="auto">
          <a:xfrm>
            <a:off x="5721350" y="1722438"/>
            <a:ext cx="1714500" cy="1676400"/>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solidFill>
                  <a:srgbClr val="FF3300"/>
                </a:solidFill>
              </a:rPr>
              <a:t>中断优先级</a:t>
            </a:r>
          </a:p>
          <a:p>
            <a:pPr algn="ctr" eaLnBrk="0" hangingPunct="0"/>
            <a:r>
              <a:rPr lang="zh-CN" altLang="en-US" sz="1800">
                <a:solidFill>
                  <a:srgbClr val="FF3300"/>
                </a:solidFill>
              </a:rPr>
              <a:t>判定选优</a:t>
            </a:r>
          </a:p>
          <a:p>
            <a:pPr algn="ctr" eaLnBrk="0" hangingPunct="0"/>
            <a:r>
              <a:rPr lang="zh-CN" altLang="en-US" sz="1800">
                <a:solidFill>
                  <a:srgbClr val="FF3300"/>
                </a:solidFill>
              </a:rPr>
              <a:t>中断响应</a:t>
            </a:r>
          </a:p>
        </p:txBody>
      </p:sp>
      <p:sp>
        <p:nvSpPr>
          <p:cNvPr id="253973" name="Oval 21"/>
          <p:cNvSpPr>
            <a:spLocks noChangeArrowheads="1"/>
          </p:cNvSpPr>
          <p:nvPr/>
        </p:nvSpPr>
        <p:spPr bwMode="auto">
          <a:xfrm>
            <a:off x="2305050" y="4095750"/>
            <a:ext cx="1747838" cy="1695450"/>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solidFill>
                  <a:srgbClr val="FF3300"/>
                </a:solidFill>
              </a:rPr>
              <a:t>识别中断源</a:t>
            </a:r>
          </a:p>
          <a:p>
            <a:pPr algn="ctr" eaLnBrk="0" hangingPunct="0"/>
            <a:r>
              <a:rPr lang="zh-CN" altLang="en-US" sz="1800">
                <a:solidFill>
                  <a:srgbClr val="FF3300"/>
                </a:solidFill>
              </a:rPr>
              <a:t>向量地址</a:t>
            </a:r>
          </a:p>
          <a:p>
            <a:pPr algn="ctr" eaLnBrk="0" hangingPunct="0"/>
            <a:r>
              <a:rPr lang="zh-CN" altLang="en-US" sz="1800">
                <a:solidFill>
                  <a:srgbClr val="FF3300"/>
                </a:solidFill>
              </a:rPr>
              <a:t>形成</a:t>
            </a:r>
          </a:p>
        </p:txBody>
      </p:sp>
      <p:sp>
        <p:nvSpPr>
          <p:cNvPr id="253974" name="Oval 22"/>
          <p:cNvSpPr>
            <a:spLocks noChangeArrowheads="1"/>
          </p:cNvSpPr>
          <p:nvPr/>
        </p:nvSpPr>
        <p:spPr bwMode="auto">
          <a:xfrm>
            <a:off x="5715000" y="4113213"/>
            <a:ext cx="1758950" cy="1676400"/>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a:solidFill>
                  <a:srgbClr val="FF3300"/>
                </a:solidFill>
              </a:rPr>
              <a:t>现场处理</a:t>
            </a:r>
          </a:p>
          <a:p>
            <a:pPr algn="ctr" eaLnBrk="0" hangingPunct="0"/>
            <a:r>
              <a:rPr lang="zh-CN" altLang="en-US" sz="1800">
                <a:solidFill>
                  <a:srgbClr val="FF3300"/>
                </a:solidFill>
              </a:rPr>
              <a:t>启动中断</a:t>
            </a:r>
          </a:p>
          <a:p>
            <a:pPr algn="ctr" eaLnBrk="0" hangingPunct="0"/>
            <a:r>
              <a:rPr lang="zh-CN" altLang="en-US" sz="1800">
                <a:solidFill>
                  <a:srgbClr val="FF3300"/>
                </a:solidFill>
              </a:rPr>
              <a:t>服务程序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3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71"/>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grpId="0" nodeType="afterEffect">
                                  <p:stCondLst>
                                    <p:cond delay="1000"/>
                                  </p:stCondLst>
                                  <p:childTnLst>
                                    <p:set>
                                      <p:cBhvr>
                                        <p:cTn id="13" dur="1" fill="hold">
                                          <p:stCondLst>
                                            <p:cond delay="0"/>
                                          </p:stCondLst>
                                        </p:cTn>
                                        <p:tgtEl>
                                          <p:spTgt spid="253970"/>
                                        </p:tgtEl>
                                        <p:attrNameLst>
                                          <p:attrName>style.visibility</p:attrName>
                                        </p:attrNameLst>
                                      </p:cBhvr>
                                      <p:to>
                                        <p:strVal val="visible"/>
                                      </p:to>
                                    </p:set>
                                    <p:animEffect transition="in" filter="wipe(left)">
                                      <p:cBhvr>
                                        <p:cTn id="14" dur="500"/>
                                        <p:tgtEl>
                                          <p:spTgt spid="253970"/>
                                        </p:tgtEl>
                                      </p:cBhvr>
                                    </p:animEffect>
                                  </p:childTnLst>
                                </p:cTn>
                              </p:par>
                            </p:childTnLst>
                          </p:cTn>
                        </p:par>
                        <p:par>
                          <p:cTn id="15" fill="hold" nodeType="afterGroup">
                            <p:stCondLst>
                              <p:cond delay="2000"/>
                            </p:stCondLst>
                            <p:childTnLst>
                              <p:par>
                                <p:cTn id="16" presetID="1" presetClass="entr" presetSubtype="0" fill="hold" grpId="0" nodeType="afterEffect">
                                  <p:stCondLst>
                                    <p:cond delay="1000"/>
                                  </p:stCondLst>
                                  <p:childTnLst>
                                    <p:set>
                                      <p:cBhvr>
                                        <p:cTn id="17" dur="1" fill="hold">
                                          <p:stCondLst>
                                            <p:cond delay="499"/>
                                          </p:stCondLst>
                                        </p:cTn>
                                        <p:tgtEl>
                                          <p:spTgt spid="253972"/>
                                        </p:tgtEl>
                                        <p:attrNameLst>
                                          <p:attrName>style.visibility</p:attrName>
                                        </p:attrNameLst>
                                      </p:cBhvr>
                                      <p:to>
                                        <p:strVal val="visible"/>
                                      </p:to>
                                    </p:set>
                                  </p:childTnLst>
                                </p:cTn>
                              </p:par>
                            </p:childTnLst>
                          </p:cTn>
                        </p:par>
                        <p:par>
                          <p:cTn id="18" fill="hold" nodeType="afterGroup">
                            <p:stCondLst>
                              <p:cond delay="3500"/>
                            </p:stCondLst>
                            <p:childTnLst>
                              <p:par>
                                <p:cTn id="19" presetID="22" presetClass="entr" presetSubtype="1" fill="hold" grpId="0" nodeType="afterEffect">
                                  <p:stCondLst>
                                    <p:cond delay="1000"/>
                                  </p:stCondLst>
                                  <p:childTnLst>
                                    <p:set>
                                      <p:cBhvr>
                                        <p:cTn id="20" dur="1" fill="hold">
                                          <p:stCondLst>
                                            <p:cond delay="0"/>
                                          </p:stCondLst>
                                        </p:cTn>
                                        <p:tgtEl>
                                          <p:spTgt spid="253969"/>
                                        </p:tgtEl>
                                        <p:attrNameLst>
                                          <p:attrName>style.visibility</p:attrName>
                                        </p:attrNameLst>
                                      </p:cBhvr>
                                      <p:to>
                                        <p:strVal val="visible"/>
                                      </p:to>
                                    </p:set>
                                    <p:animEffect transition="in" filter="wipe(up)">
                                      <p:cBhvr>
                                        <p:cTn id="21" dur="500"/>
                                        <p:tgtEl>
                                          <p:spTgt spid="253969"/>
                                        </p:tgtEl>
                                      </p:cBhvr>
                                    </p:animEffec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499"/>
                                          </p:stCondLst>
                                        </p:cTn>
                                        <p:tgtEl>
                                          <p:spTgt spid="253973"/>
                                        </p:tgtEl>
                                        <p:attrNameLst>
                                          <p:attrName>style.visibility</p:attrName>
                                        </p:attrNameLst>
                                      </p:cBhvr>
                                      <p:to>
                                        <p:strVal val="visible"/>
                                      </p:to>
                                    </p:set>
                                  </p:childTnLst>
                                </p:cTn>
                              </p:par>
                            </p:childTnLst>
                          </p:cTn>
                        </p:par>
                        <p:par>
                          <p:cTn id="25" fill="hold" nodeType="afterGroup">
                            <p:stCondLst>
                              <p:cond delay="6500"/>
                            </p:stCondLst>
                            <p:childTnLst>
                              <p:par>
                                <p:cTn id="26" presetID="22" presetClass="entr" presetSubtype="8" fill="hold" grpId="0" nodeType="afterEffect">
                                  <p:stCondLst>
                                    <p:cond delay="1000"/>
                                  </p:stCondLst>
                                  <p:childTnLst>
                                    <p:set>
                                      <p:cBhvr>
                                        <p:cTn id="27" dur="1" fill="hold">
                                          <p:stCondLst>
                                            <p:cond delay="0"/>
                                          </p:stCondLst>
                                        </p:cTn>
                                        <p:tgtEl>
                                          <p:spTgt spid="253968"/>
                                        </p:tgtEl>
                                        <p:attrNameLst>
                                          <p:attrName>style.visibility</p:attrName>
                                        </p:attrNameLst>
                                      </p:cBhvr>
                                      <p:to>
                                        <p:strVal val="visible"/>
                                      </p:to>
                                    </p:set>
                                    <p:animEffect transition="in" filter="wipe(left)">
                                      <p:cBhvr>
                                        <p:cTn id="28" dur="500"/>
                                        <p:tgtEl>
                                          <p:spTgt spid="253968"/>
                                        </p:tgtEl>
                                      </p:cBhvr>
                                    </p:animEffect>
                                  </p:childTnLst>
                                </p:cTn>
                              </p:par>
                            </p:childTnLst>
                          </p:cTn>
                        </p:par>
                        <p:par>
                          <p:cTn id="29" fill="hold" nodeType="afterGroup">
                            <p:stCondLst>
                              <p:cond delay="8000"/>
                            </p:stCondLst>
                            <p:childTnLst>
                              <p:par>
                                <p:cTn id="30" presetID="1" presetClass="entr" presetSubtype="0" fill="hold" grpId="0" nodeType="afterEffect">
                                  <p:stCondLst>
                                    <p:cond delay="1000"/>
                                  </p:stCondLst>
                                  <p:childTnLst>
                                    <p:set>
                                      <p:cBhvr>
                                        <p:cTn id="31" dur="1" fill="hold">
                                          <p:stCondLst>
                                            <p:cond delay="499"/>
                                          </p:stCondLst>
                                        </p:cTn>
                                        <p:tgtEl>
                                          <p:spTgt spid="25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8" grpId="0" animBg="1"/>
      <p:bldP spid="253969" grpId="0" animBg="1"/>
      <p:bldP spid="253970" grpId="0" animBg="1"/>
      <p:bldP spid="253971" grpId="0" animBg="1" autoUpdateAnimBg="0"/>
      <p:bldP spid="253972" grpId="0" animBg="1" autoUpdateAnimBg="0"/>
      <p:bldP spid="253973" grpId="0" animBg="1" autoUpdateAnimBg="0"/>
      <p:bldP spid="25397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0284F27-3789-448E-98AB-048BDFB3BBA3}" type="datetime3">
              <a:rPr kumimoji="0" lang="zh-CN" altLang="en-US" sz="1400" smtClean="0"/>
              <a:pPr eaLnBrk="1" hangingPunct="1"/>
              <a:t>2016年12月12日星期一</a:t>
            </a:fld>
            <a:endParaRPr kumimoji="0" lang="en-US" altLang="zh-CN" sz="1400" smtClean="0"/>
          </a:p>
        </p:txBody>
      </p:sp>
      <p:sp>
        <p:nvSpPr>
          <p:cNvPr id="706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0660"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54979" name="Rectangle 3"/>
          <p:cNvSpPr>
            <a:spLocks noGrp="1" noChangeArrowheads="1"/>
          </p:cNvSpPr>
          <p:nvPr>
            <p:ph type="body" idx="1"/>
          </p:nvPr>
        </p:nvSpPr>
        <p:spPr>
          <a:xfrm>
            <a:off x="346075" y="855663"/>
            <a:ext cx="8188325" cy="5316537"/>
          </a:xfrm>
        </p:spPr>
        <p:txBody>
          <a:bodyPr/>
          <a:lstStyle/>
          <a:p>
            <a:pPr algn="just" eaLnBrk="1" hangingPunct="1">
              <a:lnSpc>
                <a:spcPct val="80000"/>
              </a:lnSpc>
              <a:buFontTx/>
              <a:buNone/>
            </a:pPr>
            <a:r>
              <a:rPr lang="zh-CN" altLang="en-US" b="1" dirty="0" smtClean="0">
                <a:latin typeface="Times New Roman" pitchFamily="18" charset="0"/>
              </a:rPr>
              <a:t>向量地址通常有两种情况：</a:t>
            </a:r>
          </a:p>
          <a:p>
            <a:pPr algn="just" eaLnBrk="1" hangingPunct="1">
              <a:buFontTx/>
              <a:buNone/>
            </a:pPr>
            <a:r>
              <a:rPr lang="en-US" altLang="zh-CN" b="1" dirty="0" smtClean="0">
                <a:latin typeface="Times New Roman" pitchFamily="18" charset="0"/>
              </a:rPr>
              <a:t>(1) </a:t>
            </a:r>
            <a:r>
              <a:rPr lang="zh-CN" altLang="en-US" b="1" dirty="0" smtClean="0">
                <a:solidFill>
                  <a:srgbClr val="FF3300"/>
                </a:solidFill>
                <a:latin typeface="Times New Roman" pitchFamily="18" charset="0"/>
              </a:rPr>
              <a:t>向量地址是中断服务程序的入口地址</a:t>
            </a:r>
          </a:p>
          <a:p>
            <a:pPr algn="just" eaLnBrk="1" hangingPunct="1">
              <a:buFontTx/>
              <a:buNone/>
            </a:pPr>
            <a:r>
              <a:rPr lang="zh-CN" altLang="en-US" b="1" dirty="0" smtClean="0">
                <a:latin typeface="Times New Roman" pitchFamily="18" charset="0"/>
              </a:rPr>
              <a:t>             如果向量地址就是中断服务程序的入口地址，则</a:t>
            </a:r>
            <a:r>
              <a:rPr lang="en-US" altLang="zh-CN" b="1" dirty="0" smtClean="0">
                <a:latin typeface="Times New Roman" pitchFamily="18" charset="0"/>
              </a:rPr>
              <a:t>CPU </a:t>
            </a:r>
            <a:r>
              <a:rPr lang="zh-CN" altLang="en-US" b="1" dirty="0" smtClean="0">
                <a:latin typeface="Times New Roman" pitchFamily="18" charset="0"/>
              </a:rPr>
              <a:t>不需要再经过处理就可以进入相应的中断服务程序。</a:t>
            </a:r>
          </a:p>
          <a:p>
            <a:pPr algn="just" eaLnBrk="1" hangingPunct="1">
              <a:buFontTx/>
              <a:buNone/>
            </a:pPr>
            <a:r>
              <a:rPr lang="zh-CN" altLang="en-US" b="1" dirty="0" smtClean="0">
                <a:latin typeface="Times New Roman" pitchFamily="18" charset="0"/>
              </a:rPr>
              <a:t>             </a:t>
            </a:r>
            <a:r>
              <a:rPr lang="en-US" altLang="zh-CN" b="1" dirty="0" smtClean="0">
                <a:latin typeface="Times New Roman" pitchFamily="18" charset="0"/>
              </a:rPr>
              <a:t>PC←8×NNN     </a:t>
            </a:r>
            <a:r>
              <a:rPr lang="zh-CN" altLang="en-US" b="1" dirty="0" smtClean="0">
                <a:latin typeface="Times New Roman" pitchFamily="18" charset="0"/>
              </a:rPr>
              <a:t>转中断服务程序入口地址</a:t>
            </a:r>
          </a:p>
          <a:p>
            <a:pPr algn="just" eaLnBrk="1" hangingPunct="1">
              <a:buFontTx/>
              <a:buNone/>
            </a:pPr>
            <a:r>
              <a:rPr lang="zh-CN" altLang="en-US" b="1" dirty="0" smtClean="0">
                <a:latin typeface="Times New Roman" pitchFamily="18" charset="0"/>
              </a:rPr>
              <a:t>            由此可见，中断服务程序的入口地址依次是</a:t>
            </a:r>
            <a:r>
              <a:rPr lang="en-US" altLang="zh-CN" b="1" dirty="0" smtClean="0">
                <a:latin typeface="Times New Roman" pitchFamily="18" charset="0"/>
              </a:rPr>
              <a:t>00H</a:t>
            </a:r>
            <a:r>
              <a:rPr lang="zh-CN" altLang="en-US" b="1" dirty="0" smtClean="0">
                <a:latin typeface="Times New Roman" pitchFamily="18" charset="0"/>
              </a:rPr>
              <a:t>、</a:t>
            </a:r>
            <a:r>
              <a:rPr lang="en-US" altLang="zh-CN" b="1" dirty="0" smtClean="0">
                <a:latin typeface="Times New Roman" pitchFamily="18" charset="0"/>
              </a:rPr>
              <a:t>08H</a:t>
            </a:r>
            <a:r>
              <a:rPr lang="zh-CN" altLang="en-US" b="1" dirty="0" smtClean="0">
                <a:latin typeface="Times New Roman" pitchFamily="18" charset="0"/>
              </a:rPr>
              <a:t>、</a:t>
            </a:r>
            <a:r>
              <a:rPr lang="en-US" altLang="zh-CN" b="1" dirty="0" smtClean="0">
                <a:latin typeface="Times New Roman" pitchFamily="18" charset="0"/>
              </a:rPr>
              <a:t>10H</a:t>
            </a:r>
            <a:r>
              <a:rPr lang="zh-CN" altLang="en-US" b="1" dirty="0" smtClean="0">
                <a:latin typeface="Times New Roman" pitchFamily="18" charset="0"/>
              </a:rPr>
              <a:t>、</a:t>
            </a:r>
            <a:r>
              <a:rPr lang="en-US" altLang="zh-CN" b="1" dirty="0" smtClean="0">
                <a:latin typeface="Courier New" pitchFamily="49" charset="0"/>
              </a:rPr>
              <a:t>……</a:t>
            </a:r>
            <a:r>
              <a:rPr lang="zh-CN" altLang="en-US" b="1" dirty="0" smtClean="0">
                <a:latin typeface="Times New Roman" pitchFamily="18" charset="0"/>
              </a:rPr>
              <a:t>、 </a:t>
            </a:r>
            <a:r>
              <a:rPr lang="en-US" altLang="zh-CN" b="1" dirty="0" smtClean="0">
                <a:latin typeface="Times New Roman" pitchFamily="18" charset="0"/>
              </a:rPr>
              <a:t>38H</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4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4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E6F07C4-B7E0-4D9A-8BC8-974B1257965D}" type="datetime3">
              <a:rPr kumimoji="0" lang="zh-CN" altLang="en-US" sz="1400" smtClean="0"/>
              <a:pPr eaLnBrk="1" hangingPunct="1"/>
              <a:t>2016年12月12日星期一</a:t>
            </a:fld>
            <a:endParaRPr kumimoji="0" lang="en-US" altLang="zh-CN" sz="1400" smtClean="0"/>
          </a:p>
        </p:txBody>
      </p:sp>
      <p:sp>
        <p:nvSpPr>
          <p:cNvPr id="716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1684"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56003" name="Rectangle 3"/>
          <p:cNvSpPr>
            <a:spLocks noGrp="1" noChangeArrowheads="1"/>
          </p:cNvSpPr>
          <p:nvPr>
            <p:ph type="body" idx="1"/>
          </p:nvPr>
        </p:nvSpPr>
        <p:spPr>
          <a:xfrm>
            <a:off x="365125" y="855663"/>
            <a:ext cx="8134350" cy="5181600"/>
          </a:xfrm>
        </p:spPr>
        <p:txBody>
          <a:bodyPr/>
          <a:lstStyle/>
          <a:p>
            <a:pPr algn="just" eaLnBrk="1" hangingPunct="1">
              <a:buFontTx/>
              <a:buNone/>
            </a:pPr>
            <a:r>
              <a:rPr lang="en-US" altLang="zh-CN" b="1" smtClean="0">
                <a:latin typeface="Times New Roman" pitchFamily="18" charset="0"/>
              </a:rPr>
              <a:t>(2) </a:t>
            </a:r>
            <a:r>
              <a:rPr lang="zh-CN" altLang="en-US" b="1" smtClean="0">
                <a:solidFill>
                  <a:srgbClr val="FF3300"/>
                </a:solidFill>
                <a:latin typeface="Times New Roman" pitchFamily="18" charset="0"/>
              </a:rPr>
              <a:t>向量地址是中断向量表的指针</a:t>
            </a:r>
          </a:p>
          <a:p>
            <a:pPr algn="just" eaLnBrk="1" hangingPunct="1">
              <a:buFontTx/>
              <a:buNone/>
            </a:pPr>
            <a:r>
              <a:rPr lang="zh-CN" altLang="en-US" b="1" smtClean="0">
                <a:latin typeface="Times New Roman" pitchFamily="18" charset="0"/>
              </a:rPr>
              <a:t>            如果向量地址是中断向量表的指针，则向量地址指向一个中断向量表，从中断向量表的相应单元中再取出中断服务程序的入口地址，此时中断源给出的向量地址是中断服务程序入口地址的地址。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D8E683E-628F-469E-9A88-020892BDF29D}" type="datetime3">
              <a:rPr kumimoji="0" lang="zh-CN" altLang="en-US" sz="1400" smtClean="0"/>
              <a:pPr eaLnBrk="1" hangingPunct="1"/>
              <a:t>2016年12月12日星期一</a:t>
            </a:fld>
            <a:endParaRPr kumimoji="0" lang="en-US" altLang="zh-CN" sz="1400" smtClean="0"/>
          </a:p>
        </p:txBody>
      </p:sp>
      <p:sp>
        <p:nvSpPr>
          <p:cNvPr id="727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270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graphicFrame>
        <p:nvGraphicFramePr>
          <p:cNvPr id="72709" name="Object 4"/>
          <p:cNvGraphicFramePr>
            <a:graphicFrameLocks noChangeAspect="1"/>
          </p:cNvGraphicFramePr>
          <p:nvPr/>
        </p:nvGraphicFramePr>
        <p:xfrm>
          <a:off x="1524000" y="914400"/>
          <a:ext cx="6553200" cy="5060950"/>
        </p:xfrm>
        <a:graphic>
          <a:graphicData uri="http://schemas.openxmlformats.org/presentationml/2006/ole">
            <mc:AlternateContent xmlns:mc="http://schemas.openxmlformats.org/markup-compatibility/2006">
              <mc:Choice xmlns:v="urn:schemas-microsoft-com:vml" Requires="v">
                <p:oleObj spid="_x0000_s72729" r:id="rId3" imgW="3007360" imgH="2324100" progId="Visio.Drawing.6">
                  <p:embed/>
                </p:oleObj>
              </mc:Choice>
              <mc:Fallback>
                <p:oleObj r:id="rId3" imgW="3007360" imgH="23241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14400"/>
                        <a:ext cx="65532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B16C686B-43E4-451B-940F-61E75B88BE8A}" type="datetime3">
              <a:rPr kumimoji="0" lang="zh-CN" altLang="en-US" sz="1400" smtClean="0"/>
              <a:pPr eaLnBrk="1" hangingPunct="1"/>
              <a:t>2016年12月12日星期一</a:t>
            </a:fld>
            <a:endParaRPr kumimoji="0" lang="en-US" altLang="zh-CN" sz="1400" smtClean="0"/>
          </a:p>
        </p:txBody>
      </p:sp>
      <p:sp>
        <p:nvSpPr>
          <p:cNvPr id="737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373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337923" name="Rectangle 3"/>
          <p:cNvSpPr>
            <a:spLocks noGrp="1" noChangeArrowheads="1"/>
          </p:cNvSpPr>
          <p:nvPr>
            <p:ph type="body" idx="1"/>
          </p:nvPr>
        </p:nvSpPr>
        <p:spPr>
          <a:xfrm>
            <a:off x="384175" y="836613"/>
            <a:ext cx="8077200" cy="5791200"/>
          </a:xfrm>
        </p:spPr>
        <p:txBody>
          <a:bodyPr/>
          <a:lstStyle/>
          <a:p>
            <a:pPr algn="just" eaLnBrk="1" hangingPunct="1">
              <a:buFontTx/>
              <a:buNone/>
            </a:pPr>
            <a:r>
              <a:rPr lang="en-US" altLang="zh-CN" b="1" dirty="0" smtClean="0">
                <a:latin typeface="Times New Roman" pitchFamily="18" charset="0"/>
              </a:rPr>
              <a:t>5. </a:t>
            </a:r>
            <a:r>
              <a:rPr lang="zh-CN" altLang="en-US" b="1" dirty="0" smtClean="0">
                <a:latin typeface="Times New Roman" pitchFamily="18" charset="0"/>
              </a:rPr>
              <a:t>中断现场的保护和恢复</a:t>
            </a:r>
          </a:p>
          <a:p>
            <a:pPr algn="just" eaLnBrk="1" hangingPunct="1">
              <a:lnSpc>
                <a:spcPct val="80000"/>
              </a:lnSpc>
              <a:buFontTx/>
              <a:buNone/>
            </a:pPr>
            <a:r>
              <a:rPr lang="zh-CN" altLang="en-US" b="1" dirty="0" smtClean="0">
                <a:latin typeface="宋体" pitchFamily="2" charset="-122"/>
              </a:rPr>
              <a:t>      中断现场指的是发生中断时</a:t>
            </a:r>
            <a:r>
              <a:rPr lang="en-US" altLang="zh-CN" b="1" dirty="0" smtClean="0">
                <a:latin typeface="Times New Roman" pitchFamily="18" charset="0"/>
              </a:rPr>
              <a:t>CPU</a:t>
            </a:r>
            <a:r>
              <a:rPr lang="zh-CN" altLang="en-US" b="1" dirty="0" smtClean="0">
                <a:latin typeface="宋体" pitchFamily="2" charset="-122"/>
              </a:rPr>
              <a:t>的主要状态，</a:t>
            </a:r>
            <a:r>
              <a:rPr lang="zh-CN" altLang="en-US" b="1" dirty="0" smtClean="0">
                <a:solidFill>
                  <a:srgbClr val="FF0000"/>
                </a:solidFill>
                <a:latin typeface="宋体" pitchFamily="2" charset="-122"/>
              </a:rPr>
              <a:t>其中最重要的是断点，另外还有一些通用寄存器的状态。</a:t>
            </a:r>
            <a:r>
              <a:rPr lang="zh-CN" altLang="en-US" b="1" dirty="0" smtClean="0">
                <a:latin typeface="宋体" pitchFamily="2" charset="-122"/>
              </a:rPr>
              <a:t>之所以需要保护和恢复现场的原因是因为</a:t>
            </a:r>
            <a:r>
              <a:rPr lang="en-US" altLang="zh-CN" b="1" dirty="0" smtClean="0">
                <a:latin typeface="Times New Roman" pitchFamily="18" charset="0"/>
              </a:rPr>
              <a:t>CPU</a:t>
            </a:r>
            <a:r>
              <a:rPr lang="zh-CN" altLang="en-US" b="1" dirty="0" smtClean="0">
                <a:latin typeface="宋体" pitchFamily="2" charset="-122"/>
              </a:rPr>
              <a:t>要先后执行两个完全不同的程序（现行程序和中断服务程序），必须进行两种程序运行状态的转换。一般来说，在中断隐指令中，</a:t>
            </a:r>
            <a:r>
              <a:rPr lang="en-US" altLang="zh-CN" b="1" dirty="0" smtClean="0">
                <a:latin typeface="Times New Roman" pitchFamily="18" charset="0"/>
              </a:rPr>
              <a:t>CPU</a:t>
            </a:r>
            <a:r>
              <a:rPr lang="zh-CN" altLang="en-US" b="1" dirty="0" smtClean="0">
                <a:latin typeface="宋体" pitchFamily="2" charset="-122"/>
              </a:rPr>
              <a:t>硬件将自动保存断点，有些计算机还自动保存程序状态寄存器的内容。但是，在许多应用中，要保证中断返回后原来的程序能正确地继续运行，仅保存这一、二个寄存器的内容是不够的。</a:t>
            </a:r>
            <a:endParaRPr lang="zh-CN" altLang="en-US" b="1"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C9FE091-D1C6-46B0-A928-87FE4D887C0C}" type="datetime3">
              <a:rPr kumimoji="0" lang="zh-CN" altLang="en-US" sz="1400" smtClean="0"/>
              <a:pPr eaLnBrk="1" hangingPunct="1"/>
              <a:t>2016年12月12日星期一</a:t>
            </a:fld>
            <a:endParaRPr kumimoji="0" lang="en-US" altLang="zh-CN" sz="1400" smtClean="0"/>
          </a:p>
        </p:txBody>
      </p:sp>
      <p:sp>
        <p:nvSpPr>
          <p:cNvPr id="747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475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57027" name="Rectangle 3"/>
          <p:cNvSpPr>
            <a:spLocks noGrp="1" noChangeArrowheads="1"/>
          </p:cNvSpPr>
          <p:nvPr>
            <p:ph type="body" idx="1"/>
          </p:nvPr>
        </p:nvSpPr>
        <p:spPr>
          <a:xfrm>
            <a:off x="384175" y="836613"/>
            <a:ext cx="8077200" cy="5791200"/>
          </a:xfrm>
        </p:spPr>
        <p:txBody>
          <a:bodyPr/>
          <a:lstStyle/>
          <a:p>
            <a:pPr algn="just" eaLnBrk="1" hangingPunct="1">
              <a:buFontTx/>
              <a:buNone/>
            </a:pPr>
            <a:r>
              <a:rPr lang="en-US" altLang="zh-CN" b="1" dirty="0" smtClean="0">
                <a:latin typeface="宋体" pitchFamily="2" charset="-122"/>
              </a:rPr>
              <a:t>      </a:t>
            </a:r>
            <a:r>
              <a:rPr lang="zh-CN" altLang="en-US" b="1" dirty="0" smtClean="0">
                <a:latin typeface="宋体" pitchFamily="2" charset="-122"/>
              </a:rPr>
              <a:t>为此，在中断服务程序开始时，应由软件去保存那些硬件没有保存，而在中断服务程序中又可能用到的寄存器（如某些通用寄存器）的内容，在中断返回之前，这些内容还应该被恢复。</a:t>
            </a:r>
          </a:p>
          <a:p>
            <a:pPr algn="just" eaLnBrk="1" hangingPunct="1">
              <a:buFontTx/>
              <a:buNone/>
            </a:pPr>
            <a:r>
              <a:rPr lang="zh-CN" altLang="en-US" b="1" dirty="0" smtClean="0">
                <a:latin typeface="宋体" pitchFamily="2" charset="-122"/>
              </a:rPr>
              <a:t>      </a:t>
            </a:r>
            <a:r>
              <a:rPr lang="zh-CN" altLang="en-US" b="1" dirty="0" smtClean="0">
                <a:solidFill>
                  <a:srgbClr val="FF0000"/>
                </a:solidFill>
                <a:latin typeface="宋体" pitchFamily="2" charset="-122"/>
              </a:rPr>
              <a:t>现代计算机一般都先采用硬件方法来自动快速的保护和恢复部分重要的现场，</a:t>
            </a:r>
            <a:r>
              <a:rPr lang="zh-CN" altLang="en-US" b="1" dirty="0" smtClean="0">
                <a:solidFill>
                  <a:srgbClr val="0000CC"/>
                </a:solidFill>
                <a:latin typeface="宋体" pitchFamily="2" charset="-122"/>
              </a:rPr>
              <a:t>其余寄存器的内容再由软件完成保护和恢复</a:t>
            </a:r>
            <a:r>
              <a:rPr lang="zh-CN" altLang="en-US" b="1" dirty="0" smtClean="0">
                <a:latin typeface="宋体" pitchFamily="2" charset="-122"/>
              </a:rPr>
              <a:t>，</a:t>
            </a:r>
            <a:r>
              <a:rPr lang="zh-CN" altLang="en-US" b="1" dirty="0" smtClean="0">
                <a:solidFill>
                  <a:srgbClr val="1C7620"/>
                </a:solidFill>
                <a:latin typeface="宋体" pitchFamily="2" charset="-122"/>
              </a:rPr>
              <a:t>这种方法的硬件支持是堆栈</a:t>
            </a:r>
            <a:r>
              <a:rPr lang="zh-CN" altLang="en-US" b="1" dirty="0" smtClean="0">
                <a:latin typeface="宋体" pitchFamily="2" charset="-122"/>
              </a:rPr>
              <a:t>。 </a:t>
            </a:r>
            <a:r>
              <a:rPr lang="zh-CN" altLang="en-US" b="1" dirty="0" smtClean="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AC50957-9069-49B0-B1C0-F64A6B7F0CA5}" type="datetime3">
              <a:rPr kumimoji="0" lang="zh-CN" altLang="en-US" sz="1400" smtClean="0"/>
              <a:pPr eaLnBrk="1" hangingPunct="1"/>
              <a:t>2016年12月12日星期一</a:t>
            </a:fld>
            <a:endParaRPr kumimoji="0" lang="en-US" altLang="zh-CN" sz="1400" smtClean="0"/>
          </a:p>
        </p:txBody>
      </p:sp>
      <p:sp>
        <p:nvSpPr>
          <p:cNvPr id="757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5780"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75781" name="Rectangle 5"/>
          <p:cNvSpPr>
            <a:spLocks noChangeArrowheads="1"/>
          </p:cNvSpPr>
          <p:nvPr/>
        </p:nvSpPr>
        <p:spPr bwMode="auto">
          <a:xfrm>
            <a:off x="3033713" y="2389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5782" name="Object 4"/>
          <p:cNvGraphicFramePr>
            <a:graphicFrameLocks noChangeAspect="1"/>
          </p:cNvGraphicFramePr>
          <p:nvPr/>
        </p:nvGraphicFramePr>
        <p:xfrm>
          <a:off x="1143000" y="1111250"/>
          <a:ext cx="6858000" cy="4633913"/>
        </p:xfrm>
        <a:graphic>
          <a:graphicData uri="http://schemas.openxmlformats.org/presentationml/2006/ole">
            <mc:AlternateContent xmlns:mc="http://schemas.openxmlformats.org/markup-compatibility/2006">
              <mc:Choice xmlns:v="urn:schemas-microsoft-com:vml" Requires="v">
                <p:oleObj spid="_x0000_s75804" name="Visio" r:id="rId3" imgW="3718804" imgH="2363785" progId="Visio.Drawing.11">
                  <p:embed/>
                </p:oleObj>
              </mc:Choice>
              <mc:Fallback>
                <p:oleObj name="Visio" r:id="rId3" imgW="3718804" imgH="236378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11250"/>
                        <a:ext cx="68580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951" name="Oval 7"/>
          <p:cNvSpPr>
            <a:spLocks noChangeArrowheads="1"/>
          </p:cNvSpPr>
          <p:nvPr/>
        </p:nvSpPr>
        <p:spPr bwMode="auto">
          <a:xfrm>
            <a:off x="4856163" y="3786188"/>
            <a:ext cx="1673225" cy="2730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52" name="Oval 8"/>
          <p:cNvSpPr>
            <a:spLocks noChangeArrowheads="1"/>
          </p:cNvSpPr>
          <p:nvPr/>
        </p:nvSpPr>
        <p:spPr bwMode="auto">
          <a:xfrm>
            <a:off x="4792663" y="2314575"/>
            <a:ext cx="1673225" cy="2730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1" grpId="0" animBg="1"/>
      <p:bldP spid="338952"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EFA0DE1-F952-4DF7-9B54-C5BAAA878051}" type="datetime3">
              <a:rPr kumimoji="0" lang="zh-CN" altLang="en-US" sz="1400" smtClean="0"/>
              <a:pPr eaLnBrk="1" hangingPunct="1"/>
              <a:t>2016年12月12日星期一</a:t>
            </a:fld>
            <a:endParaRPr kumimoji="0" lang="en-US" altLang="zh-CN" sz="1400" smtClean="0"/>
          </a:p>
        </p:txBody>
      </p:sp>
      <p:sp>
        <p:nvSpPr>
          <p:cNvPr id="768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6804"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58051" name="Rectangle 3"/>
          <p:cNvSpPr>
            <a:spLocks noGrp="1" noChangeArrowheads="1"/>
          </p:cNvSpPr>
          <p:nvPr>
            <p:ph type="body" idx="1"/>
          </p:nvPr>
        </p:nvSpPr>
        <p:spPr>
          <a:xfrm>
            <a:off x="365125" y="855663"/>
            <a:ext cx="8172450" cy="6002337"/>
          </a:xfrm>
        </p:spPr>
        <p:txBody>
          <a:bodyPr/>
          <a:lstStyle/>
          <a:p>
            <a:pPr algn="just" eaLnBrk="1" hangingPunct="1">
              <a:buFontTx/>
              <a:buNone/>
            </a:pPr>
            <a:r>
              <a:rPr lang="en-US" altLang="zh-CN" b="1" dirty="0" smtClean="0">
                <a:solidFill>
                  <a:srgbClr val="990033"/>
                </a:solidFill>
                <a:latin typeface="Times New Roman" pitchFamily="18" charset="0"/>
              </a:rPr>
              <a:t>9.3.4  </a:t>
            </a:r>
            <a:r>
              <a:rPr lang="zh-CN" altLang="en-US" b="1" dirty="0" smtClean="0">
                <a:solidFill>
                  <a:srgbClr val="990033"/>
                </a:solidFill>
                <a:latin typeface="Times New Roman" pitchFamily="18" charset="0"/>
              </a:rPr>
              <a:t>多重中断与中断屏蔽</a:t>
            </a:r>
            <a:endParaRPr lang="zh-CN" altLang="en-US" b="1" dirty="0" smtClean="0">
              <a:latin typeface="Times New Roman" pitchFamily="18" charset="0"/>
            </a:endParaRPr>
          </a:p>
          <a:p>
            <a:pPr algn="just" eaLnBrk="1" hangingPunct="1">
              <a:lnSpc>
                <a:spcPct val="70000"/>
              </a:lnSpc>
              <a:buFontTx/>
              <a:buNone/>
            </a:pPr>
            <a:r>
              <a:rPr lang="en-US" altLang="zh-CN" b="1" dirty="0" smtClean="0">
                <a:latin typeface="Times New Roman" pitchFamily="18" charset="0"/>
              </a:rPr>
              <a:t>1. </a:t>
            </a:r>
            <a:r>
              <a:rPr lang="zh-CN" altLang="en-US" b="1" dirty="0" smtClean="0">
                <a:latin typeface="Times New Roman" pitchFamily="18" charset="0"/>
              </a:rPr>
              <a:t>中断嵌套</a:t>
            </a:r>
          </a:p>
          <a:p>
            <a:pPr algn="just" eaLnBrk="1" hangingPunct="1">
              <a:lnSpc>
                <a:spcPct val="80000"/>
              </a:lnSpc>
              <a:buFontTx/>
              <a:buNone/>
            </a:pPr>
            <a:r>
              <a:rPr lang="zh-CN" altLang="en-US" b="1" dirty="0" smtClean="0">
                <a:latin typeface="Times New Roman" pitchFamily="18" charset="0"/>
              </a:rPr>
              <a:t>            中断嵌套的层次可以有多层， 越在里层的中断越急迫，优先级越高，因此优先得到</a:t>
            </a:r>
            <a:r>
              <a:rPr lang="en-US" altLang="zh-CN" b="1" dirty="0" smtClean="0">
                <a:latin typeface="Times New Roman" pitchFamily="18" charset="0"/>
              </a:rPr>
              <a:t>CPU</a:t>
            </a:r>
            <a:r>
              <a:rPr lang="zh-CN" altLang="en-US" b="1" dirty="0" smtClean="0">
                <a:latin typeface="Times New Roman" pitchFamily="18" charset="0"/>
              </a:rPr>
              <a:t>的服务。</a:t>
            </a:r>
          </a:p>
          <a:p>
            <a:pPr algn="just" eaLnBrk="1" hangingPunct="1">
              <a:lnSpc>
                <a:spcPct val="80000"/>
              </a:lnSpc>
              <a:buFontTx/>
              <a:buNone/>
            </a:pPr>
            <a:r>
              <a:rPr lang="zh-CN" altLang="en-US" b="1" dirty="0" smtClean="0">
                <a:latin typeface="Times New Roman" pitchFamily="18" charset="0"/>
              </a:rPr>
              <a:t>            要使计算机具有多重中断的能力，</a:t>
            </a:r>
            <a:r>
              <a:rPr lang="zh-CN" altLang="en-US" b="1" dirty="0" smtClean="0">
                <a:solidFill>
                  <a:srgbClr val="FF0000"/>
                </a:solidFill>
                <a:latin typeface="Times New Roman" pitchFamily="18" charset="0"/>
              </a:rPr>
              <a:t>首先</a:t>
            </a:r>
            <a:r>
              <a:rPr lang="zh-CN" altLang="en-US" b="1" dirty="0" smtClean="0">
                <a:latin typeface="Times New Roman" pitchFamily="18" charset="0"/>
              </a:rPr>
              <a:t>要能保护多个断点，</a:t>
            </a:r>
            <a:r>
              <a:rPr lang="zh-CN" altLang="en-US" b="1" dirty="0" smtClean="0">
                <a:solidFill>
                  <a:srgbClr val="1C7620"/>
                </a:solidFill>
                <a:latin typeface="Times New Roman" pitchFamily="18" charset="0"/>
              </a:rPr>
              <a:t>先发生的中断请求的断点，先保护后恢复；后发生的中断请求的断点，后保护先恢复，</a:t>
            </a:r>
            <a:r>
              <a:rPr lang="zh-CN" altLang="en-US" b="1" dirty="0" smtClean="0">
                <a:latin typeface="Times New Roman" pitchFamily="18" charset="0"/>
              </a:rPr>
              <a:t>堆栈的先进后出特点正好满足多重中断这一先后次序的需要。</a:t>
            </a:r>
            <a:r>
              <a:rPr lang="zh-CN" altLang="en-US" b="1" dirty="0" smtClean="0">
                <a:solidFill>
                  <a:srgbClr val="FF0000"/>
                </a:solidFill>
                <a:latin typeface="Times New Roman" pitchFamily="18" charset="0"/>
              </a:rPr>
              <a:t>同时</a:t>
            </a:r>
            <a:r>
              <a:rPr lang="zh-CN" altLang="en-US" b="1" dirty="0" smtClean="0">
                <a:latin typeface="Times New Roman" pitchFamily="18" charset="0"/>
              </a:rPr>
              <a:t>在</a:t>
            </a:r>
            <a:r>
              <a:rPr lang="en-US" altLang="zh-CN" b="1" dirty="0" smtClean="0">
                <a:latin typeface="Times New Roman" pitchFamily="18" charset="0"/>
              </a:rPr>
              <a:t>CPU</a:t>
            </a:r>
            <a:r>
              <a:rPr lang="zh-CN" altLang="en-US" b="1" dirty="0" smtClean="0">
                <a:latin typeface="Times New Roman" pitchFamily="18" charset="0"/>
              </a:rPr>
              <a:t>进入某一中断服务程序之后，系统必须处于开中断状态，否则中断嵌套是不可能实现的。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8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8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C694802-3EB1-48AC-9754-B42BE13F4DB3}" type="datetime3">
              <a:rPr kumimoji="0" lang="zh-CN" altLang="en-US" sz="1400" smtClean="0"/>
              <a:pPr eaLnBrk="1" hangingPunct="1"/>
              <a:t>2016年12月12日星期一</a:t>
            </a:fld>
            <a:endParaRPr kumimoji="0" lang="en-US" altLang="zh-CN" sz="1400" smtClean="0"/>
          </a:p>
        </p:txBody>
      </p:sp>
      <p:sp>
        <p:nvSpPr>
          <p:cNvPr id="778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grpSp>
        <p:nvGrpSpPr>
          <p:cNvPr id="259074" name="Group 2"/>
          <p:cNvGrpSpPr>
            <a:grpSpLocks/>
          </p:cNvGrpSpPr>
          <p:nvPr/>
        </p:nvGrpSpPr>
        <p:grpSpPr bwMode="auto">
          <a:xfrm>
            <a:off x="1990725" y="1123950"/>
            <a:ext cx="5478463" cy="4667250"/>
            <a:chOff x="3042" y="900"/>
            <a:chExt cx="2371" cy="2532"/>
          </a:xfrm>
        </p:grpSpPr>
        <p:sp>
          <p:nvSpPr>
            <p:cNvPr id="77841" name="Line 3"/>
            <p:cNvSpPr>
              <a:spLocks noChangeShapeType="1"/>
            </p:cNvSpPr>
            <p:nvPr/>
          </p:nvSpPr>
          <p:spPr bwMode="auto">
            <a:xfrm>
              <a:off x="3827" y="1261"/>
              <a:ext cx="0" cy="1027"/>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Line 4"/>
            <p:cNvSpPr>
              <a:spLocks noChangeShapeType="1"/>
            </p:cNvSpPr>
            <p:nvPr/>
          </p:nvSpPr>
          <p:spPr bwMode="auto">
            <a:xfrm>
              <a:off x="3827" y="2491"/>
              <a:ext cx="0" cy="941"/>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5"/>
            <p:cNvSpPr>
              <a:spLocks noChangeShapeType="1"/>
            </p:cNvSpPr>
            <p:nvPr/>
          </p:nvSpPr>
          <p:spPr bwMode="auto">
            <a:xfrm flipV="1">
              <a:off x="3827" y="1346"/>
              <a:ext cx="656" cy="856"/>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Line 6"/>
            <p:cNvSpPr>
              <a:spLocks noChangeShapeType="1"/>
            </p:cNvSpPr>
            <p:nvPr/>
          </p:nvSpPr>
          <p:spPr bwMode="auto">
            <a:xfrm>
              <a:off x="4483" y="1346"/>
              <a:ext cx="0" cy="77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5" name="Line 7"/>
            <p:cNvSpPr>
              <a:spLocks noChangeShapeType="1"/>
            </p:cNvSpPr>
            <p:nvPr/>
          </p:nvSpPr>
          <p:spPr bwMode="auto">
            <a:xfrm flipV="1">
              <a:off x="4483" y="1346"/>
              <a:ext cx="655" cy="77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6" name="Line 8"/>
            <p:cNvSpPr>
              <a:spLocks noChangeShapeType="1"/>
            </p:cNvSpPr>
            <p:nvPr/>
          </p:nvSpPr>
          <p:spPr bwMode="auto">
            <a:xfrm>
              <a:off x="5138" y="1346"/>
              <a:ext cx="0" cy="2011"/>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9"/>
            <p:cNvSpPr>
              <a:spLocks noChangeShapeType="1"/>
            </p:cNvSpPr>
            <p:nvPr/>
          </p:nvSpPr>
          <p:spPr bwMode="auto">
            <a:xfrm flipH="1" flipV="1">
              <a:off x="4483" y="2320"/>
              <a:ext cx="655" cy="1026"/>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Line 10"/>
            <p:cNvSpPr>
              <a:spLocks noChangeShapeType="1"/>
            </p:cNvSpPr>
            <p:nvPr/>
          </p:nvSpPr>
          <p:spPr bwMode="auto">
            <a:xfrm>
              <a:off x="4483" y="2320"/>
              <a:ext cx="0" cy="1026"/>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9" name="Line 11"/>
            <p:cNvSpPr>
              <a:spLocks noChangeShapeType="1"/>
            </p:cNvSpPr>
            <p:nvPr/>
          </p:nvSpPr>
          <p:spPr bwMode="auto">
            <a:xfrm flipH="1" flipV="1">
              <a:off x="3827" y="2491"/>
              <a:ext cx="656" cy="855"/>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0" name="Text Box 12"/>
            <p:cNvSpPr txBox="1">
              <a:spLocks noChangeArrowheads="1"/>
            </p:cNvSpPr>
            <p:nvPr/>
          </p:nvSpPr>
          <p:spPr bwMode="auto">
            <a:xfrm>
              <a:off x="3906" y="1197"/>
              <a:ext cx="198"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b="0"/>
                <a:t>现行程序</a:t>
              </a:r>
            </a:p>
          </p:txBody>
        </p:sp>
        <p:sp>
          <p:nvSpPr>
            <p:cNvPr id="77851" name="Text Box 13"/>
            <p:cNvSpPr txBox="1">
              <a:spLocks noChangeArrowheads="1"/>
            </p:cNvSpPr>
            <p:nvPr/>
          </p:nvSpPr>
          <p:spPr bwMode="auto">
            <a:xfrm>
              <a:off x="4569" y="900"/>
              <a:ext cx="198"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b="0"/>
                <a:t>中断服务程序</a:t>
              </a:r>
              <a:r>
                <a:rPr lang="en-US" altLang="zh-CN" sz="1800" b="0"/>
                <a:t>1</a:t>
              </a:r>
            </a:p>
          </p:txBody>
        </p:sp>
        <p:sp>
          <p:nvSpPr>
            <p:cNvPr id="77852" name="Text Box 14"/>
            <p:cNvSpPr txBox="1">
              <a:spLocks noChangeArrowheads="1"/>
            </p:cNvSpPr>
            <p:nvPr/>
          </p:nvSpPr>
          <p:spPr bwMode="auto">
            <a:xfrm>
              <a:off x="5214" y="900"/>
              <a:ext cx="199"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1800" b="0"/>
                <a:t>中断服务程序</a:t>
              </a:r>
              <a:r>
                <a:rPr lang="en-US" altLang="zh-CN" sz="1800" b="0"/>
                <a:t>2</a:t>
              </a:r>
            </a:p>
          </p:txBody>
        </p:sp>
        <p:sp>
          <p:nvSpPr>
            <p:cNvPr id="77853" name="Text Box 15"/>
            <p:cNvSpPr txBox="1">
              <a:spLocks noChangeArrowheads="1"/>
            </p:cNvSpPr>
            <p:nvPr/>
          </p:nvSpPr>
          <p:spPr bwMode="auto">
            <a:xfrm>
              <a:off x="3042" y="2087"/>
              <a:ext cx="81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  </a:t>
              </a:r>
              <a:r>
                <a:rPr lang="zh-CN" altLang="en-US" sz="1800" b="0"/>
                <a:t>第一次</a:t>
              </a:r>
            </a:p>
            <a:p>
              <a:pPr>
                <a:lnSpc>
                  <a:spcPct val="20000"/>
                </a:lnSpc>
                <a:spcBef>
                  <a:spcPct val="50000"/>
                </a:spcBef>
              </a:pPr>
              <a:r>
                <a:rPr lang="zh-CN" altLang="en-US" sz="1800" b="0"/>
                <a:t>中断请求</a:t>
              </a:r>
            </a:p>
          </p:txBody>
        </p:sp>
        <p:sp>
          <p:nvSpPr>
            <p:cNvPr id="77854" name="Line 16"/>
            <p:cNvSpPr>
              <a:spLocks noChangeShapeType="1"/>
            </p:cNvSpPr>
            <p:nvPr/>
          </p:nvSpPr>
          <p:spPr bwMode="auto">
            <a:xfrm>
              <a:off x="3645" y="2245"/>
              <a:ext cx="155"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5" name="Line 17"/>
            <p:cNvSpPr>
              <a:spLocks noChangeShapeType="1"/>
            </p:cNvSpPr>
            <p:nvPr/>
          </p:nvSpPr>
          <p:spPr bwMode="auto">
            <a:xfrm>
              <a:off x="4319" y="2127"/>
              <a:ext cx="155" cy="0"/>
            </a:xfrm>
            <a:prstGeom prst="line">
              <a:avLst/>
            </a:prstGeom>
            <a:noFill/>
            <a:ln w="19050">
              <a:solidFill>
                <a:schemeClr val="tx1"/>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6" name="Text Box 18"/>
            <p:cNvSpPr txBox="1">
              <a:spLocks noChangeArrowheads="1"/>
            </p:cNvSpPr>
            <p:nvPr/>
          </p:nvSpPr>
          <p:spPr bwMode="auto">
            <a:xfrm>
              <a:off x="3755" y="1886"/>
              <a:ext cx="1011"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1800" b="0"/>
                <a:t>     </a:t>
              </a:r>
              <a:r>
                <a:rPr lang="zh-CN" altLang="en-US" sz="1800" b="0"/>
                <a:t>优先</a:t>
              </a:r>
            </a:p>
            <a:p>
              <a:pPr>
                <a:lnSpc>
                  <a:spcPct val="30000"/>
                </a:lnSpc>
                <a:spcBef>
                  <a:spcPct val="50000"/>
                </a:spcBef>
              </a:pPr>
              <a:r>
                <a:rPr lang="zh-CN" altLang="en-US" sz="1800" b="0"/>
                <a:t>     级别</a:t>
              </a:r>
            </a:p>
            <a:p>
              <a:pPr>
                <a:lnSpc>
                  <a:spcPct val="40000"/>
                </a:lnSpc>
                <a:spcBef>
                  <a:spcPct val="50000"/>
                </a:spcBef>
              </a:pPr>
              <a:r>
                <a:rPr lang="zh-CN" altLang="en-US" sz="1800" b="0"/>
                <a:t>   更高的</a:t>
              </a:r>
            </a:p>
            <a:p>
              <a:pPr>
                <a:lnSpc>
                  <a:spcPct val="40000"/>
                </a:lnSpc>
                <a:spcBef>
                  <a:spcPct val="50000"/>
                </a:spcBef>
              </a:pPr>
              <a:r>
                <a:rPr lang="zh-CN" altLang="en-US" sz="1800" b="0"/>
                <a:t> 中断请求</a:t>
              </a:r>
            </a:p>
          </p:txBody>
        </p:sp>
      </p:grpSp>
      <p:sp>
        <p:nvSpPr>
          <p:cNvPr id="259091" name="Line 19"/>
          <p:cNvSpPr>
            <a:spLocks noChangeShapeType="1"/>
          </p:cNvSpPr>
          <p:nvPr/>
        </p:nvSpPr>
        <p:spPr bwMode="auto">
          <a:xfrm>
            <a:off x="3328988" y="3600450"/>
            <a:ext cx="442912" cy="1588"/>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2" name="Line 20"/>
          <p:cNvSpPr>
            <a:spLocks noChangeShapeType="1"/>
          </p:cNvSpPr>
          <p:nvPr/>
        </p:nvSpPr>
        <p:spPr bwMode="auto">
          <a:xfrm>
            <a:off x="4891088" y="3371850"/>
            <a:ext cx="442912" cy="1588"/>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3" name="Line 21"/>
          <p:cNvSpPr>
            <a:spLocks noChangeShapeType="1"/>
          </p:cNvSpPr>
          <p:nvPr/>
        </p:nvSpPr>
        <p:spPr bwMode="auto">
          <a:xfrm flipV="1">
            <a:off x="3787775" y="2019300"/>
            <a:ext cx="1470025" cy="1549400"/>
          </a:xfrm>
          <a:prstGeom prst="line">
            <a:avLst/>
          </a:prstGeom>
          <a:noFill/>
          <a:ln w="57150">
            <a:solidFill>
              <a:srgbClr val="99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4" name="Line 22"/>
          <p:cNvSpPr>
            <a:spLocks noChangeShapeType="1"/>
          </p:cNvSpPr>
          <p:nvPr/>
        </p:nvSpPr>
        <p:spPr bwMode="auto">
          <a:xfrm>
            <a:off x="5314950" y="2038350"/>
            <a:ext cx="1588" cy="1262063"/>
          </a:xfrm>
          <a:prstGeom prst="line">
            <a:avLst/>
          </a:prstGeom>
          <a:noFill/>
          <a:ln w="76200" cap="sq">
            <a:solidFill>
              <a:srgbClr val="99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5" name="Line 23"/>
          <p:cNvSpPr>
            <a:spLocks noChangeShapeType="1"/>
          </p:cNvSpPr>
          <p:nvPr/>
        </p:nvSpPr>
        <p:spPr bwMode="auto">
          <a:xfrm>
            <a:off x="6858000" y="2057400"/>
            <a:ext cx="1588" cy="3605213"/>
          </a:xfrm>
          <a:prstGeom prst="line">
            <a:avLst/>
          </a:prstGeom>
          <a:noFill/>
          <a:ln w="76200" cap="sq">
            <a:solidFill>
              <a:srgbClr val="0066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6" name="Line 24"/>
          <p:cNvSpPr>
            <a:spLocks noChangeShapeType="1"/>
          </p:cNvSpPr>
          <p:nvPr/>
        </p:nvSpPr>
        <p:spPr bwMode="auto">
          <a:xfrm flipV="1">
            <a:off x="5348288" y="2019300"/>
            <a:ext cx="1414462" cy="1327150"/>
          </a:xfrm>
          <a:prstGeom prst="line">
            <a:avLst/>
          </a:prstGeom>
          <a:noFill/>
          <a:ln w="57150">
            <a:solidFill>
              <a:srgbClr val="99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7" name="Line 25"/>
          <p:cNvSpPr>
            <a:spLocks noChangeShapeType="1"/>
          </p:cNvSpPr>
          <p:nvPr/>
        </p:nvSpPr>
        <p:spPr bwMode="auto">
          <a:xfrm flipH="1" flipV="1">
            <a:off x="5359400" y="3771900"/>
            <a:ext cx="1441450" cy="1792288"/>
          </a:xfrm>
          <a:prstGeom prst="line">
            <a:avLst/>
          </a:prstGeom>
          <a:noFill/>
          <a:ln w="57150">
            <a:solidFill>
              <a:srgbClr val="99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8" name="Line 26"/>
          <p:cNvSpPr>
            <a:spLocks noChangeShapeType="1"/>
          </p:cNvSpPr>
          <p:nvPr/>
        </p:nvSpPr>
        <p:spPr bwMode="auto">
          <a:xfrm>
            <a:off x="5314950" y="3790950"/>
            <a:ext cx="1588" cy="1836738"/>
          </a:xfrm>
          <a:prstGeom prst="line">
            <a:avLst/>
          </a:prstGeom>
          <a:noFill/>
          <a:ln w="76200" cap="sq">
            <a:solidFill>
              <a:srgbClr val="99CC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099" name="Line 27"/>
          <p:cNvSpPr>
            <a:spLocks noChangeShapeType="1"/>
          </p:cNvSpPr>
          <p:nvPr/>
        </p:nvSpPr>
        <p:spPr bwMode="auto">
          <a:xfrm flipH="1" flipV="1">
            <a:off x="3862388" y="4133850"/>
            <a:ext cx="1414462" cy="1436688"/>
          </a:xfrm>
          <a:prstGeom prst="line">
            <a:avLst/>
          </a:prstGeom>
          <a:noFill/>
          <a:ln w="57150">
            <a:solidFill>
              <a:srgbClr val="99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100" name="Line 28"/>
          <p:cNvSpPr>
            <a:spLocks noChangeShapeType="1"/>
          </p:cNvSpPr>
          <p:nvPr/>
        </p:nvSpPr>
        <p:spPr bwMode="auto">
          <a:xfrm>
            <a:off x="3829050" y="4152900"/>
            <a:ext cx="1588" cy="1549400"/>
          </a:xfrm>
          <a:prstGeom prst="line">
            <a:avLst/>
          </a:prstGeom>
          <a:noFill/>
          <a:ln w="762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9101" name="Line 29"/>
          <p:cNvSpPr>
            <a:spLocks noChangeShapeType="1"/>
          </p:cNvSpPr>
          <p:nvPr/>
        </p:nvSpPr>
        <p:spPr bwMode="auto">
          <a:xfrm flipH="1">
            <a:off x="3829050" y="1828800"/>
            <a:ext cx="1588" cy="1746250"/>
          </a:xfrm>
          <a:prstGeom prst="line">
            <a:avLst/>
          </a:prstGeom>
          <a:noFill/>
          <a:ln w="7620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40" name="Rectangle 30"/>
          <p:cNvSpPr>
            <a:spLocks noGrp="1" noChangeArrowheads="1"/>
          </p:cNvSpPr>
          <p:nvPr>
            <p:ph type="title"/>
          </p:nvPr>
        </p:nvSpPr>
        <p:spPr>
          <a:gradFill>
            <a:gsLst>
              <a:gs pos="0">
                <a:srgbClr val="3333FF"/>
              </a:gs>
              <a:gs pos="100000">
                <a:srgbClr val="D0F8FC"/>
              </a:gs>
            </a:gsLst>
          </a:gradFill>
        </p:spPr>
        <p:txBody>
          <a:bodyPr lIns="92075" tIns="46038" rIns="92075" bIns="46038"/>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9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59101"/>
                                        </p:tgtEl>
                                        <p:attrNameLst>
                                          <p:attrName>style.visibility</p:attrName>
                                        </p:attrNameLst>
                                      </p:cBhvr>
                                      <p:to>
                                        <p:strVal val="visible"/>
                                      </p:to>
                                    </p:set>
                                    <p:animEffect transition="in" filter="wipe(up)">
                                      <p:cBhvr>
                                        <p:cTn id="11" dur="500"/>
                                        <p:tgtEl>
                                          <p:spTgt spid="2591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59091"/>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grpId="0" nodeType="afterEffect">
                                  <p:stCondLst>
                                    <p:cond delay="1000"/>
                                  </p:stCondLst>
                                  <p:childTnLst>
                                    <p:set>
                                      <p:cBhvr>
                                        <p:cTn id="18" dur="1" fill="hold">
                                          <p:stCondLst>
                                            <p:cond delay="0"/>
                                          </p:stCondLst>
                                        </p:cTn>
                                        <p:tgtEl>
                                          <p:spTgt spid="259093"/>
                                        </p:tgtEl>
                                        <p:attrNameLst>
                                          <p:attrName>style.visibility</p:attrName>
                                        </p:attrNameLst>
                                      </p:cBhvr>
                                      <p:to>
                                        <p:strVal val="visible"/>
                                      </p:to>
                                    </p:set>
                                    <p:animEffect transition="in" filter="wipe(left)">
                                      <p:cBhvr>
                                        <p:cTn id="19" dur="500"/>
                                        <p:tgtEl>
                                          <p:spTgt spid="25909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1000"/>
                                  </p:stCondLst>
                                  <p:childTnLst>
                                    <p:set>
                                      <p:cBhvr>
                                        <p:cTn id="22" dur="1" fill="hold">
                                          <p:stCondLst>
                                            <p:cond delay="0"/>
                                          </p:stCondLst>
                                        </p:cTn>
                                        <p:tgtEl>
                                          <p:spTgt spid="259094"/>
                                        </p:tgtEl>
                                        <p:attrNameLst>
                                          <p:attrName>style.visibility</p:attrName>
                                        </p:attrNameLst>
                                      </p:cBhvr>
                                      <p:to>
                                        <p:strVal val="visible"/>
                                      </p:to>
                                    </p:set>
                                    <p:animEffect transition="in" filter="wipe(up)">
                                      <p:cBhvr>
                                        <p:cTn id="23" dur="500"/>
                                        <p:tgtEl>
                                          <p:spTgt spid="2590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9092"/>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259096"/>
                                        </p:tgtEl>
                                        <p:attrNameLst>
                                          <p:attrName>style.visibility</p:attrName>
                                        </p:attrNameLst>
                                      </p:cBhvr>
                                      <p:to>
                                        <p:strVal val="visible"/>
                                      </p:to>
                                    </p:set>
                                    <p:animEffect transition="in" filter="wipe(left)">
                                      <p:cBhvr>
                                        <p:cTn id="31" dur="500"/>
                                        <p:tgtEl>
                                          <p:spTgt spid="259096"/>
                                        </p:tgtEl>
                                      </p:cBhvr>
                                    </p:animEffect>
                                  </p:childTnLst>
                                </p:cTn>
                              </p:par>
                            </p:childTnLst>
                          </p:cTn>
                        </p:par>
                        <p:par>
                          <p:cTn id="32" fill="hold" nodeType="afterGroup">
                            <p:stCondLst>
                              <p:cond delay="2000"/>
                            </p:stCondLst>
                            <p:childTnLst>
                              <p:par>
                                <p:cTn id="33" presetID="22" presetClass="entr" presetSubtype="1" fill="hold" grpId="0" nodeType="afterEffect">
                                  <p:stCondLst>
                                    <p:cond delay="1000"/>
                                  </p:stCondLst>
                                  <p:childTnLst>
                                    <p:set>
                                      <p:cBhvr>
                                        <p:cTn id="34" dur="1" fill="hold">
                                          <p:stCondLst>
                                            <p:cond delay="0"/>
                                          </p:stCondLst>
                                        </p:cTn>
                                        <p:tgtEl>
                                          <p:spTgt spid="259095"/>
                                        </p:tgtEl>
                                        <p:attrNameLst>
                                          <p:attrName>style.visibility</p:attrName>
                                        </p:attrNameLst>
                                      </p:cBhvr>
                                      <p:to>
                                        <p:strVal val="visible"/>
                                      </p:to>
                                    </p:set>
                                    <p:animEffect transition="in" filter="wipe(up)">
                                      <p:cBhvr>
                                        <p:cTn id="35" dur="500"/>
                                        <p:tgtEl>
                                          <p:spTgt spid="259095"/>
                                        </p:tgtEl>
                                      </p:cBhvr>
                                    </p:animEffect>
                                  </p:childTnLst>
                                </p:cTn>
                              </p:par>
                            </p:childTnLst>
                          </p:cTn>
                        </p:par>
                        <p:par>
                          <p:cTn id="36" fill="hold" nodeType="afterGroup">
                            <p:stCondLst>
                              <p:cond delay="3500"/>
                            </p:stCondLst>
                            <p:childTnLst>
                              <p:par>
                                <p:cTn id="37" presetID="22" presetClass="entr" presetSubtype="4" fill="hold" grpId="0" nodeType="afterEffect">
                                  <p:stCondLst>
                                    <p:cond delay="1000"/>
                                  </p:stCondLst>
                                  <p:childTnLst>
                                    <p:set>
                                      <p:cBhvr>
                                        <p:cTn id="38" dur="1" fill="hold">
                                          <p:stCondLst>
                                            <p:cond delay="0"/>
                                          </p:stCondLst>
                                        </p:cTn>
                                        <p:tgtEl>
                                          <p:spTgt spid="259097"/>
                                        </p:tgtEl>
                                        <p:attrNameLst>
                                          <p:attrName>style.visibility</p:attrName>
                                        </p:attrNameLst>
                                      </p:cBhvr>
                                      <p:to>
                                        <p:strVal val="visible"/>
                                      </p:to>
                                    </p:set>
                                    <p:animEffect transition="in" filter="wipe(down)">
                                      <p:cBhvr>
                                        <p:cTn id="39" dur="500"/>
                                        <p:tgtEl>
                                          <p:spTgt spid="259097"/>
                                        </p:tgtEl>
                                      </p:cBhvr>
                                    </p:animEffect>
                                  </p:childTnLst>
                                </p:cTn>
                              </p:par>
                            </p:childTnLst>
                          </p:cTn>
                        </p:par>
                        <p:par>
                          <p:cTn id="40" fill="hold" nodeType="afterGroup">
                            <p:stCondLst>
                              <p:cond delay="5000"/>
                            </p:stCondLst>
                            <p:childTnLst>
                              <p:par>
                                <p:cTn id="41" presetID="22" presetClass="entr" presetSubtype="1" fill="hold" grpId="0" nodeType="afterEffect">
                                  <p:stCondLst>
                                    <p:cond delay="1000"/>
                                  </p:stCondLst>
                                  <p:childTnLst>
                                    <p:set>
                                      <p:cBhvr>
                                        <p:cTn id="42" dur="1" fill="hold">
                                          <p:stCondLst>
                                            <p:cond delay="0"/>
                                          </p:stCondLst>
                                        </p:cTn>
                                        <p:tgtEl>
                                          <p:spTgt spid="259098"/>
                                        </p:tgtEl>
                                        <p:attrNameLst>
                                          <p:attrName>style.visibility</p:attrName>
                                        </p:attrNameLst>
                                      </p:cBhvr>
                                      <p:to>
                                        <p:strVal val="visible"/>
                                      </p:to>
                                    </p:set>
                                    <p:animEffect transition="in" filter="wipe(up)">
                                      <p:cBhvr>
                                        <p:cTn id="43" dur="500"/>
                                        <p:tgtEl>
                                          <p:spTgt spid="259098"/>
                                        </p:tgtEl>
                                      </p:cBhvr>
                                    </p:animEffect>
                                  </p:childTnLst>
                                </p:cTn>
                              </p:par>
                            </p:childTnLst>
                          </p:cTn>
                        </p:par>
                        <p:par>
                          <p:cTn id="44" fill="hold" nodeType="afterGroup">
                            <p:stCondLst>
                              <p:cond delay="6500"/>
                            </p:stCondLst>
                            <p:childTnLst>
                              <p:par>
                                <p:cTn id="45" presetID="22" presetClass="entr" presetSubtype="2" fill="hold" grpId="0" nodeType="afterEffect">
                                  <p:stCondLst>
                                    <p:cond delay="1000"/>
                                  </p:stCondLst>
                                  <p:childTnLst>
                                    <p:set>
                                      <p:cBhvr>
                                        <p:cTn id="46" dur="1" fill="hold">
                                          <p:stCondLst>
                                            <p:cond delay="0"/>
                                          </p:stCondLst>
                                        </p:cTn>
                                        <p:tgtEl>
                                          <p:spTgt spid="259099"/>
                                        </p:tgtEl>
                                        <p:attrNameLst>
                                          <p:attrName>style.visibility</p:attrName>
                                        </p:attrNameLst>
                                      </p:cBhvr>
                                      <p:to>
                                        <p:strVal val="visible"/>
                                      </p:to>
                                    </p:set>
                                    <p:animEffect transition="in" filter="wipe(right)">
                                      <p:cBhvr>
                                        <p:cTn id="47" dur="500"/>
                                        <p:tgtEl>
                                          <p:spTgt spid="259099"/>
                                        </p:tgtEl>
                                      </p:cBhvr>
                                    </p:animEffect>
                                  </p:childTnLst>
                                </p:cTn>
                              </p:par>
                            </p:childTnLst>
                          </p:cTn>
                        </p:par>
                        <p:par>
                          <p:cTn id="48" fill="hold" nodeType="afterGroup">
                            <p:stCondLst>
                              <p:cond delay="8000"/>
                            </p:stCondLst>
                            <p:childTnLst>
                              <p:par>
                                <p:cTn id="49" presetID="22" presetClass="entr" presetSubtype="1" fill="hold" grpId="0" nodeType="afterEffect">
                                  <p:stCondLst>
                                    <p:cond delay="1000"/>
                                  </p:stCondLst>
                                  <p:childTnLst>
                                    <p:set>
                                      <p:cBhvr>
                                        <p:cTn id="50" dur="1" fill="hold">
                                          <p:stCondLst>
                                            <p:cond delay="0"/>
                                          </p:stCondLst>
                                        </p:cTn>
                                        <p:tgtEl>
                                          <p:spTgt spid="259100"/>
                                        </p:tgtEl>
                                        <p:attrNameLst>
                                          <p:attrName>style.visibility</p:attrName>
                                        </p:attrNameLst>
                                      </p:cBhvr>
                                      <p:to>
                                        <p:strVal val="visible"/>
                                      </p:to>
                                    </p:set>
                                    <p:animEffect transition="in" filter="wipe(up)">
                                      <p:cBhvr>
                                        <p:cTn id="51" dur="500"/>
                                        <p:tgtEl>
                                          <p:spTgt spid="25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1" grpId="0" animBg="1"/>
      <p:bldP spid="259092" grpId="0" animBg="1"/>
      <p:bldP spid="259093" grpId="0" animBg="1"/>
      <p:bldP spid="259094" grpId="0" animBg="1"/>
      <p:bldP spid="259095" grpId="0" animBg="1"/>
      <p:bldP spid="259096" grpId="0" animBg="1"/>
      <p:bldP spid="259097" grpId="0" animBg="1"/>
      <p:bldP spid="259098" grpId="0" animBg="1"/>
      <p:bldP spid="259099" grpId="0" animBg="1"/>
      <p:bldP spid="259100" grpId="0" animBg="1"/>
      <p:bldP spid="259101"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97120A2-E622-45D4-8771-03D1F1AD80EC}" type="datetime3">
              <a:rPr kumimoji="0" lang="zh-CN" altLang="en-US" sz="1400" smtClean="0"/>
              <a:pPr eaLnBrk="1" hangingPunct="1"/>
              <a:t>2016年12月12日星期一</a:t>
            </a:fld>
            <a:endParaRPr kumimoji="0" lang="en-US" altLang="zh-CN" sz="1400" smtClean="0"/>
          </a:p>
        </p:txBody>
      </p:sp>
      <p:sp>
        <p:nvSpPr>
          <p:cNvPr id="788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78852"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60099" name="Rectangle 3"/>
          <p:cNvSpPr>
            <a:spLocks noGrp="1" noChangeArrowheads="1"/>
          </p:cNvSpPr>
          <p:nvPr>
            <p:ph type="body" idx="1"/>
          </p:nvPr>
        </p:nvSpPr>
        <p:spPr>
          <a:xfrm>
            <a:off x="365125" y="855663"/>
            <a:ext cx="8245475" cy="6002337"/>
          </a:xfrm>
        </p:spPr>
        <p:txBody>
          <a:bodyPr/>
          <a:lstStyle/>
          <a:p>
            <a:pPr algn="just" eaLnBrk="1" hangingPunct="1">
              <a:buFontTx/>
              <a:buNone/>
            </a:pPr>
            <a:r>
              <a:rPr lang="en-US" altLang="zh-CN" b="1" dirty="0" smtClean="0">
                <a:latin typeface="Times New Roman" pitchFamily="18" charset="0"/>
              </a:rPr>
              <a:t>2. </a:t>
            </a:r>
            <a:r>
              <a:rPr lang="zh-CN" altLang="en-US" b="1" dirty="0" smtClean="0">
                <a:latin typeface="Times New Roman" pitchFamily="18" charset="0"/>
              </a:rPr>
              <a:t>允许和禁止中断</a:t>
            </a:r>
          </a:p>
          <a:p>
            <a:pPr algn="just" eaLnBrk="1" hangingPunct="1">
              <a:lnSpc>
                <a:spcPct val="80000"/>
              </a:lnSpc>
              <a:buFontTx/>
              <a:buNone/>
            </a:pPr>
            <a:r>
              <a:rPr lang="zh-CN" altLang="en-US" b="1" dirty="0" smtClean="0">
                <a:latin typeface="Times New Roman" pitchFamily="18" charset="0"/>
              </a:rPr>
              <a:t>            允许中断还是禁止中断是用</a:t>
            </a:r>
            <a:r>
              <a:rPr lang="en-US" altLang="zh-CN" b="1" dirty="0" smtClean="0">
                <a:latin typeface="Times New Roman" pitchFamily="18" charset="0"/>
              </a:rPr>
              <a:t>CPU</a:t>
            </a:r>
            <a:r>
              <a:rPr lang="zh-CN" altLang="en-US" b="1" dirty="0" smtClean="0">
                <a:latin typeface="Times New Roman" pitchFamily="18" charset="0"/>
              </a:rPr>
              <a:t>中的中断允许触发器控制的，当中断允许触发器被置</a:t>
            </a:r>
            <a:r>
              <a:rPr lang="zh-CN" altLang="en-US" b="1" dirty="0" smtClean="0">
                <a:latin typeface="Times New Roman" pitchFamily="18" charset="0"/>
                <a:ea typeface="隶书" pitchFamily="49" charset="-122"/>
              </a:rPr>
              <a:t>“</a:t>
            </a:r>
            <a:r>
              <a:rPr lang="en-US" altLang="zh-CN" b="1" dirty="0" smtClean="0">
                <a:latin typeface="Times New Roman" pitchFamily="18" charset="0"/>
              </a:rPr>
              <a:t>1</a:t>
            </a:r>
            <a:r>
              <a:rPr lang="en-US" altLang="zh-CN" b="1" dirty="0" smtClean="0">
                <a:latin typeface="Times New Roman" pitchFamily="18" charset="0"/>
                <a:ea typeface="隶书" pitchFamily="49" charset="-122"/>
              </a:rPr>
              <a:t>”</a:t>
            </a:r>
            <a:r>
              <a:rPr lang="zh-CN" altLang="en-US" b="1" dirty="0" smtClean="0">
                <a:latin typeface="Times New Roman" pitchFamily="18" charset="0"/>
              </a:rPr>
              <a:t>，则允许中断，当中断允许触发器被置</a:t>
            </a:r>
            <a:r>
              <a:rPr lang="zh-CN" altLang="en-US" b="1" dirty="0" smtClean="0">
                <a:latin typeface="Times New Roman" pitchFamily="18" charset="0"/>
                <a:ea typeface="隶书" pitchFamily="49" charset="-122"/>
              </a:rPr>
              <a:t>“</a:t>
            </a:r>
            <a:r>
              <a:rPr lang="en-US" altLang="zh-CN" b="1" dirty="0" smtClean="0">
                <a:latin typeface="Times New Roman" pitchFamily="18" charset="0"/>
              </a:rPr>
              <a:t>0</a:t>
            </a:r>
            <a:r>
              <a:rPr lang="en-US" altLang="zh-CN" b="1" dirty="0" smtClean="0">
                <a:latin typeface="Times New Roman" pitchFamily="18" charset="0"/>
                <a:ea typeface="隶书" pitchFamily="49" charset="-122"/>
              </a:rPr>
              <a:t>”</a:t>
            </a:r>
            <a:r>
              <a:rPr lang="zh-CN" altLang="en-US" b="1" dirty="0" smtClean="0">
                <a:latin typeface="Times New Roman" pitchFamily="18" charset="0"/>
              </a:rPr>
              <a:t>，则禁止中断。</a:t>
            </a:r>
          </a:p>
          <a:p>
            <a:pPr algn="just" eaLnBrk="1" hangingPunct="1">
              <a:buFontTx/>
              <a:buNone/>
            </a:pPr>
            <a:r>
              <a:rPr lang="zh-CN" altLang="en-US" b="1" dirty="0" smtClean="0">
                <a:latin typeface="Times New Roman" pitchFamily="18" charset="0"/>
              </a:rPr>
              <a:t>            </a:t>
            </a:r>
            <a:r>
              <a:rPr lang="zh-CN" altLang="en-US" b="1" dirty="0" smtClean="0">
                <a:solidFill>
                  <a:srgbClr val="FF0000"/>
                </a:solidFill>
                <a:latin typeface="Times New Roman" pitchFamily="18" charset="0"/>
              </a:rPr>
              <a:t>允许中断即开中断，下列情况时应开中断：</a:t>
            </a:r>
          </a:p>
          <a:p>
            <a:pPr algn="just" eaLnBrk="1" hangingPunct="1">
              <a:lnSpc>
                <a:spcPct val="80000"/>
              </a:lnSpc>
              <a:buFontTx/>
              <a:buNone/>
            </a:pPr>
            <a:r>
              <a:rPr lang="zh-CN" altLang="en-US" b="1" dirty="0" smtClean="0">
                <a:solidFill>
                  <a:srgbClr val="FF0000"/>
                </a:solidFill>
                <a:latin typeface="Times New Roman" pitchFamily="18" charset="0"/>
              </a:rPr>
              <a:t>           </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⑴</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在中断服务程序执行完毕，恢复中断现场之后；</a:t>
            </a:r>
            <a:r>
              <a:rPr lang="zh-CN" altLang="en-US" b="1" dirty="0" smtClean="0">
                <a:solidFill>
                  <a:srgbClr val="FF0000"/>
                </a:solidFill>
                <a:latin typeface="Times New Roman" pitchFamily="18" charset="0"/>
                <a:cs typeface="Times New Roman" pitchFamily="18" charset="0"/>
              </a:rPr>
              <a:t> </a:t>
            </a:r>
            <a:endParaRPr lang="zh-CN" altLang="en-US" b="1" dirty="0" smtClean="0">
              <a:solidFill>
                <a:srgbClr val="FF0000"/>
              </a:solidFill>
              <a:latin typeface="宋体" pitchFamily="2" charset="-122"/>
            </a:endParaRPr>
          </a:p>
          <a:p>
            <a:pPr algn="just" eaLnBrk="1" hangingPunct="1">
              <a:lnSpc>
                <a:spcPct val="80000"/>
              </a:lnSpc>
              <a:buFontTx/>
              <a:buNone/>
            </a:pP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⑵</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在多重中断的情况下，保护中断现场之后。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0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F9B5D30-C420-4051-9941-C91777AD3BA3}" type="datetime3">
              <a:rPr kumimoji="0" lang="zh-CN" altLang="en-US" sz="1400" smtClean="0"/>
              <a:pPr eaLnBrk="1" hangingPunct="1"/>
              <a:t>2016年12月12日星期一</a:t>
            </a:fld>
            <a:endParaRPr kumimoji="0" lang="en-US" altLang="zh-CN" sz="1400" smtClean="0"/>
          </a:p>
        </p:txBody>
      </p:sp>
      <p:sp>
        <p:nvSpPr>
          <p:cNvPr id="153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5364" name="Rectangle 1026"/>
          <p:cNvSpPr>
            <a:spLocks noGrp="1" noChangeArrowheads="1"/>
          </p:cNvSpPr>
          <p:nvPr>
            <p:ph type="title"/>
          </p:nvPr>
        </p:nvSpPr>
        <p:spPr/>
        <p:txBody>
          <a:bodyPr/>
          <a:lstStyle/>
          <a:p>
            <a:pPr algn="just" eaLnBrk="1" hangingPunct="1"/>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p>
        </p:txBody>
      </p:sp>
      <p:sp>
        <p:nvSpPr>
          <p:cNvPr id="320515" name="Rectangle 1027"/>
          <p:cNvSpPr>
            <a:spLocks noGrp="1" noChangeArrowheads="1"/>
          </p:cNvSpPr>
          <p:nvPr>
            <p:ph type="body" idx="1"/>
          </p:nvPr>
        </p:nvSpPr>
        <p:spPr>
          <a:xfrm>
            <a:off x="422275" y="855663"/>
            <a:ext cx="8077200" cy="5181600"/>
          </a:xfrm>
        </p:spPr>
        <p:txBody>
          <a:bodyPr/>
          <a:lstStyle/>
          <a:p>
            <a:pPr algn="just" eaLnBrk="1" hangingPunct="1">
              <a:lnSpc>
                <a:spcPct val="110000"/>
              </a:lnSpc>
              <a:buFontTx/>
              <a:buNone/>
            </a:pPr>
            <a:r>
              <a:rPr lang="en-US" altLang="zh-CN" b="1" smtClean="0">
                <a:solidFill>
                  <a:srgbClr val="990033"/>
                </a:solidFill>
                <a:latin typeface="Times New Roman" pitchFamily="18" charset="0"/>
              </a:rPr>
              <a:t>9.1.2  </a:t>
            </a:r>
            <a:r>
              <a:rPr lang="zh-CN" altLang="en-US" b="1" smtClean="0">
                <a:solidFill>
                  <a:srgbClr val="990033"/>
                </a:solidFill>
                <a:latin typeface="Times New Roman" pitchFamily="18" charset="0"/>
              </a:rPr>
              <a:t>接口的功能和基本组成</a:t>
            </a:r>
            <a:endParaRPr lang="zh-CN" altLang="en-US" b="1" smtClean="0">
              <a:latin typeface="Times New Roman" pitchFamily="18" charset="0"/>
            </a:endParaRPr>
          </a:p>
          <a:p>
            <a:pPr algn="just" eaLnBrk="1" hangingPunct="1">
              <a:lnSpc>
                <a:spcPct val="110000"/>
              </a:lnSpc>
              <a:buFontTx/>
              <a:buNone/>
            </a:pPr>
            <a:r>
              <a:rPr lang="en-US" altLang="zh-CN" b="1" smtClean="0">
                <a:latin typeface="Times New Roman" pitchFamily="18" charset="0"/>
              </a:rPr>
              <a:t>1. </a:t>
            </a:r>
            <a:r>
              <a:rPr lang="zh-CN" altLang="en-US" b="1" smtClean="0">
                <a:latin typeface="Times New Roman" pitchFamily="18" charset="0"/>
              </a:rPr>
              <a:t>接口的功能</a:t>
            </a:r>
          </a:p>
          <a:p>
            <a:pPr algn="just" eaLnBrk="1" hangingPunct="1">
              <a:lnSpc>
                <a:spcPct val="110000"/>
              </a:lnSpc>
              <a:buFontTx/>
              <a:buNone/>
            </a:pPr>
            <a:r>
              <a:rPr lang="en-US" altLang="zh-CN" b="1" smtClean="0">
                <a:latin typeface="Times New Roman" pitchFamily="18" charset="0"/>
              </a:rPr>
              <a:t>(1) </a:t>
            </a:r>
            <a:r>
              <a:rPr lang="zh-CN" altLang="en-US" b="1" smtClean="0">
                <a:latin typeface="Times New Roman" pitchFamily="18" charset="0"/>
              </a:rPr>
              <a:t>实现主机和外设的通信联络控制</a:t>
            </a:r>
          </a:p>
          <a:p>
            <a:pPr algn="just" eaLnBrk="1" hangingPunct="1">
              <a:lnSpc>
                <a:spcPct val="110000"/>
              </a:lnSpc>
              <a:buFontTx/>
              <a:buNone/>
            </a:pPr>
            <a:r>
              <a:rPr lang="zh-CN" altLang="en-US" b="1" smtClean="0">
                <a:latin typeface="Times New Roman" pitchFamily="18" charset="0"/>
              </a:rPr>
              <a:t>            接口中的</a:t>
            </a:r>
            <a:r>
              <a:rPr lang="zh-CN" altLang="en-US" b="1" smtClean="0">
                <a:solidFill>
                  <a:srgbClr val="FF0000"/>
                </a:solidFill>
                <a:latin typeface="Times New Roman" pitchFamily="18" charset="0"/>
              </a:rPr>
              <a:t>同步</a:t>
            </a:r>
            <a:r>
              <a:rPr lang="zh-CN" altLang="en-US" b="1" smtClean="0">
                <a:latin typeface="Times New Roman" pitchFamily="18" charset="0"/>
              </a:rPr>
              <a:t>控制电路用来解决主机与外设的</a:t>
            </a:r>
            <a:r>
              <a:rPr lang="zh-CN" altLang="en-US" b="1" smtClean="0">
                <a:solidFill>
                  <a:srgbClr val="FF0000"/>
                </a:solidFill>
                <a:latin typeface="Times New Roman" pitchFamily="18" charset="0"/>
              </a:rPr>
              <a:t>时间配合</a:t>
            </a:r>
            <a:r>
              <a:rPr lang="zh-CN" altLang="en-US" b="1" smtClean="0">
                <a:latin typeface="Times New Roman" pitchFamily="18" charset="0"/>
              </a:rPr>
              <a:t>问题。</a:t>
            </a:r>
          </a:p>
          <a:p>
            <a:pPr algn="just" eaLnBrk="1" hangingPunct="1">
              <a:lnSpc>
                <a:spcPct val="110000"/>
              </a:lnSpc>
              <a:buFontTx/>
              <a:buNone/>
            </a:pPr>
            <a:r>
              <a:rPr lang="en-US" altLang="zh-CN" b="1" smtClean="0">
                <a:latin typeface="Times New Roman" pitchFamily="18" charset="0"/>
              </a:rPr>
              <a:t>(2) </a:t>
            </a:r>
            <a:r>
              <a:rPr lang="zh-CN" altLang="en-US" b="1" smtClean="0">
                <a:latin typeface="Times New Roman" pitchFamily="18" charset="0"/>
              </a:rPr>
              <a:t>进行地址译码和设备选择</a:t>
            </a:r>
          </a:p>
          <a:p>
            <a:pPr algn="just" eaLnBrk="1" hangingPunct="1">
              <a:lnSpc>
                <a:spcPct val="90000"/>
              </a:lnSpc>
              <a:buFontTx/>
              <a:buNone/>
            </a:pPr>
            <a:r>
              <a:rPr lang="zh-CN" altLang="en-US" b="1" smtClean="0">
                <a:latin typeface="Times New Roman" pitchFamily="18" charset="0"/>
              </a:rPr>
              <a:t>            当</a:t>
            </a:r>
            <a:r>
              <a:rPr lang="en-US" altLang="zh-CN" b="1" smtClean="0">
                <a:latin typeface="Times New Roman" pitchFamily="18" charset="0"/>
              </a:rPr>
              <a:t>CPU</a:t>
            </a:r>
            <a:r>
              <a:rPr lang="zh-CN" altLang="en-US" b="1" smtClean="0">
                <a:latin typeface="Times New Roman" pitchFamily="18" charset="0"/>
              </a:rPr>
              <a:t>送来选择外设的地址码后，接口必须对地址进行译码以产生设备选择信息，使主机能和指定外设交换信息。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0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791280B2-78B7-4E49-9774-9353F3DED8AA}" type="datetime3">
              <a:rPr kumimoji="0" lang="zh-CN" altLang="en-US" sz="1400" smtClean="0"/>
              <a:pPr eaLnBrk="1" hangingPunct="1"/>
              <a:t>2016年12月12日星期一</a:t>
            </a:fld>
            <a:endParaRPr kumimoji="0" lang="en-US" altLang="zh-CN" sz="1400" smtClean="0"/>
          </a:p>
        </p:txBody>
      </p:sp>
      <p:sp>
        <p:nvSpPr>
          <p:cNvPr id="798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61122" name="Rectangle 2"/>
          <p:cNvSpPr>
            <a:spLocks noGrp="1" noChangeArrowheads="1"/>
          </p:cNvSpPr>
          <p:nvPr>
            <p:ph type="body" idx="1"/>
          </p:nvPr>
        </p:nvSpPr>
        <p:spPr>
          <a:xfrm>
            <a:off x="403225" y="874713"/>
            <a:ext cx="8229600" cy="5526087"/>
          </a:xfrm>
        </p:spPr>
        <p:txBody>
          <a:bodyPr/>
          <a:lstStyle/>
          <a:p>
            <a:pPr algn="just" eaLnBrk="1" hangingPunct="1">
              <a:lnSpc>
                <a:spcPct val="90000"/>
              </a:lnSpc>
              <a:buFontTx/>
              <a:buNone/>
            </a:pPr>
            <a:r>
              <a:rPr lang="en-US" altLang="zh-CN" b="1" dirty="0" smtClean="0">
                <a:latin typeface="Times New Roman" pitchFamily="18" charset="0"/>
              </a:rPr>
              <a:t>            </a:t>
            </a:r>
            <a:r>
              <a:rPr lang="zh-CN" altLang="en-US" b="1" dirty="0" smtClean="0">
                <a:solidFill>
                  <a:srgbClr val="FF0000"/>
                </a:solidFill>
                <a:latin typeface="Times New Roman" pitchFamily="18" charset="0"/>
              </a:rPr>
              <a:t>禁止中断即关中断，下列情况时应关中断：</a:t>
            </a:r>
          </a:p>
          <a:p>
            <a:pPr algn="just" eaLnBrk="1" hangingPunct="1">
              <a:lnSpc>
                <a:spcPct val="90000"/>
              </a:lnSpc>
              <a:buFontTx/>
              <a:buNone/>
            </a:pPr>
            <a:r>
              <a:rPr lang="zh-CN" altLang="en-US" b="1" dirty="0" smtClean="0">
                <a:solidFill>
                  <a:srgbClr val="FF0000"/>
                </a:solidFill>
                <a:latin typeface="Times New Roman" pitchFamily="18" charset="0"/>
              </a:rPr>
              <a:t>    </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⑴</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当响应某一级中断请求，不再允许被其他中断请求打断时；</a:t>
            </a:r>
            <a:endParaRPr lang="zh-CN" altLang="en-US" b="1" dirty="0" smtClean="0">
              <a:solidFill>
                <a:srgbClr val="FF0000"/>
              </a:solidFill>
              <a:latin typeface="宋体" pitchFamily="2" charset="-122"/>
            </a:endParaRPr>
          </a:p>
          <a:p>
            <a:pPr algn="just" eaLnBrk="1" hangingPunct="1">
              <a:lnSpc>
                <a:spcPct val="90000"/>
              </a:lnSpc>
              <a:buFontTx/>
              <a:buNone/>
            </a:pP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⑵</a:t>
            </a:r>
            <a:r>
              <a:rPr lang="zh-CN" altLang="en-US" b="1" dirty="0" smtClean="0">
                <a:solidFill>
                  <a:srgbClr val="FF0000"/>
                </a:solidFill>
                <a:latin typeface="Times New Roman" pitchFamily="18" charset="0"/>
                <a:cs typeface="Times New Roman" pitchFamily="18" charset="0"/>
              </a:rPr>
              <a:t> </a:t>
            </a:r>
            <a:r>
              <a:rPr lang="zh-CN" altLang="en-US" b="1" dirty="0" smtClean="0">
                <a:solidFill>
                  <a:srgbClr val="FF0000"/>
                </a:solidFill>
                <a:latin typeface="Times New Roman" pitchFamily="18" charset="0"/>
              </a:rPr>
              <a:t>在中断服务程序的保护和恢复现场的过程中。</a:t>
            </a:r>
            <a:endParaRPr lang="zh-CN" altLang="en-US" b="1" dirty="0" smtClean="0">
              <a:solidFill>
                <a:srgbClr val="FF0000"/>
              </a:solidFill>
              <a:latin typeface="宋体" pitchFamily="2" charset="-122"/>
            </a:endParaRPr>
          </a:p>
          <a:p>
            <a:pPr algn="just" eaLnBrk="1" hangingPunct="1">
              <a:lnSpc>
                <a:spcPct val="80000"/>
              </a:lnSpc>
              <a:buFontTx/>
              <a:buNone/>
            </a:pPr>
            <a:r>
              <a:rPr lang="en-US" altLang="zh-CN" b="1" dirty="0" smtClean="0">
                <a:latin typeface="Times New Roman" pitchFamily="18" charset="0"/>
              </a:rPr>
              <a:t>3.</a:t>
            </a:r>
            <a:r>
              <a:rPr lang="zh-CN" altLang="en-US" b="1" dirty="0" smtClean="0">
                <a:latin typeface="Times New Roman" pitchFamily="18" charset="0"/>
              </a:rPr>
              <a:t>中断屏蔽</a:t>
            </a:r>
          </a:p>
          <a:p>
            <a:pPr algn="just" eaLnBrk="1" hangingPunct="1">
              <a:lnSpc>
                <a:spcPct val="90000"/>
              </a:lnSpc>
              <a:buFontTx/>
              <a:buNone/>
            </a:pPr>
            <a:r>
              <a:rPr lang="zh-CN" altLang="en-US" b="1" dirty="0" smtClean="0">
                <a:latin typeface="Times New Roman" pitchFamily="18" charset="0"/>
              </a:rPr>
              <a:t>            中断源发出中断请求之后，这个中断请求并不一定能真正送到</a:t>
            </a:r>
            <a:r>
              <a:rPr lang="en-US" altLang="zh-CN" b="1" dirty="0" smtClean="0">
                <a:latin typeface="Times New Roman" pitchFamily="18" charset="0"/>
              </a:rPr>
              <a:t>CPU</a:t>
            </a:r>
            <a:r>
              <a:rPr lang="zh-CN" altLang="en-US" b="1" dirty="0" smtClean="0">
                <a:latin typeface="Times New Roman" pitchFamily="18" charset="0"/>
              </a:rPr>
              <a:t>去，在有些情况下，可以用程序方式有选择地封锁部分中断，这就是中断屏蔽。</a:t>
            </a:r>
          </a:p>
        </p:txBody>
      </p:sp>
      <p:sp>
        <p:nvSpPr>
          <p:cNvPr id="79877" name="Rectangle 3"/>
          <p:cNvSpPr>
            <a:spLocks noGrp="1" noChangeArrowheads="1"/>
          </p:cNvSpPr>
          <p:nvPr>
            <p:ph type="title"/>
          </p:nvPr>
        </p:nvSpPr>
        <p:spPr>
          <a:xfrm>
            <a:off x="0" y="247650"/>
            <a:ext cx="4953000" cy="446088"/>
          </a:xfrm>
          <a:gradFill>
            <a:gsLst>
              <a:gs pos="0">
                <a:srgbClr val="3333FF"/>
              </a:gs>
              <a:gs pos="100000">
                <a:srgbClr val="D0F8FC"/>
              </a:gs>
            </a:gsLst>
          </a:gradFill>
        </p:spPr>
        <p:txBody>
          <a:bodyPr lIns="92075" tIns="46038" rIns="92075" bIns="46038"/>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11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EEDFBC79-E8DF-4CC6-A078-555B4DFE3F0C}" type="datetime3">
              <a:rPr kumimoji="0" lang="zh-CN" altLang="en-US" sz="1400" smtClean="0"/>
              <a:pPr eaLnBrk="1" hangingPunct="1"/>
              <a:t>2016年12月12日星期一</a:t>
            </a:fld>
            <a:endParaRPr kumimoji="0" lang="en-US" altLang="zh-CN" sz="1400" smtClean="0"/>
          </a:p>
        </p:txBody>
      </p:sp>
      <p:sp>
        <p:nvSpPr>
          <p:cNvPr id="808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0900" name="Rectangle 2"/>
          <p:cNvSpPr>
            <a:spLocks noGrp="1" noChangeArrowheads="1"/>
          </p:cNvSpPr>
          <p:nvPr>
            <p:ph type="title"/>
          </p:nvPr>
        </p:nvSpPr>
        <p:spPr/>
        <p:txBody>
          <a:bodyPr/>
          <a:lstStyle/>
          <a:p>
            <a:pPr algn="just" eaLnBrk="1" hangingPunct="1">
              <a:lnSpc>
                <a:spcPct val="80000"/>
              </a:lnSpc>
            </a:pPr>
            <a:r>
              <a:rPr lang="en-US" altLang="zh-CN" sz="2400" dirty="0">
                <a:latin typeface="Times New Roman" pitchFamily="18" charset="0"/>
              </a:rPr>
              <a:t>9</a:t>
            </a:r>
            <a:r>
              <a:rPr lang="en-US" altLang="zh-CN" sz="2400" dirty="0" smtClean="0">
                <a:latin typeface="Times New Roman" pitchFamily="18" charset="0"/>
              </a:rPr>
              <a:t>.3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319491" name="Rectangle 3"/>
          <p:cNvSpPr>
            <a:spLocks noGrp="1" noChangeArrowheads="1"/>
          </p:cNvSpPr>
          <p:nvPr>
            <p:ph type="body" idx="1"/>
          </p:nvPr>
        </p:nvSpPr>
        <p:spPr>
          <a:xfrm>
            <a:off x="304800" y="874713"/>
            <a:ext cx="5638800" cy="5983287"/>
          </a:xfrm>
        </p:spPr>
        <p:txBody>
          <a:bodyPr/>
          <a:lstStyle/>
          <a:p>
            <a:pPr algn="just" eaLnBrk="1" hangingPunct="1">
              <a:lnSpc>
                <a:spcPct val="80000"/>
              </a:lnSpc>
              <a:buFontTx/>
              <a:buNone/>
            </a:pPr>
            <a:r>
              <a:rPr lang="en-US" altLang="zh-CN" b="1" smtClean="0">
                <a:latin typeface="宋体" pitchFamily="2" charset="-122"/>
              </a:rPr>
              <a:t>      </a:t>
            </a:r>
            <a:r>
              <a:rPr lang="zh-CN" altLang="en-US" b="1" smtClean="0">
                <a:latin typeface="宋体" pitchFamily="2" charset="-122"/>
              </a:rPr>
              <a:t>如果给每个中断源都相应地配备一个中断屏蔽触发器</a:t>
            </a:r>
            <a:r>
              <a:rPr lang="en-US" altLang="zh-CN" b="1" smtClean="0">
                <a:latin typeface="Times New Roman" pitchFamily="18" charset="0"/>
              </a:rPr>
              <a:t>MASK</a:t>
            </a:r>
            <a:r>
              <a:rPr lang="zh-CN" altLang="en-US" b="1" smtClean="0">
                <a:latin typeface="宋体" pitchFamily="2" charset="-122"/>
              </a:rPr>
              <a:t>，则每个中断请求信号在送往判优电路之前，还要受到屏蔽触发器的控制。当</a:t>
            </a:r>
            <a:r>
              <a:rPr lang="en-US" altLang="zh-CN" b="1" smtClean="0">
                <a:latin typeface="Times New Roman" pitchFamily="18" charset="0"/>
              </a:rPr>
              <a:t>MASK=1</a:t>
            </a:r>
            <a:r>
              <a:rPr lang="zh-CN" altLang="en-US" b="1" smtClean="0">
                <a:latin typeface="宋体" pitchFamily="2" charset="-122"/>
              </a:rPr>
              <a:t>，表示对应中断源的请求被屏蔽（封锁其中断源的请求），可见中断请求触发器和中断屏蔽触发器是成对出现的，只有当</a:t>
            </a:r>
            <a:r>
              <a:rPr lang="en-US" altLang="zh-CN" b="1" smtClean="0">
                <a:latin typeface="Times New Roman" pitchFamily="18" charset="0"/>
              </a:rPr>
              <a:t>INTR</a:t>
            </a:r>
            <a:r>
              <a:rPr lang="en-US" altLang="zh-CN" b="1" baseline="-30000" smtClean="0">
                <a:latin typeface="Times New Roman" pitchFamily="18" charset="0"/>
              </a:rPr>
              <a:t>i</a:t>
            </a:r>
            <a:r>
              <a:rPr lang="en-US" altLang="zh-CN" b="1" smtClean="0">
                <a:latin typeface="Times New Roman" pitchFamily="18" charset="0"/>
              </a:rPr>
              <a:t>=1</a:t>
            </a:r>
            <a:r>
              <a:rPr lang="zh-CN" altLang="en-US" b="1" smtClean="0">
                <a:latin typeface="宋体" pitchFamily="2" charset="-122"/>
              </a:rPr>
              <a:t>（中断源有中断请求），</a:t>
            </a:r>
            <a:r>
              <a:rPr lang="en-US" altLang="zh-CN" b="1" smtClean="0">
                <a:latin typeface="Times New Roman" pitchFamily="18" charset="0"/>
              </a:rPr>
              <a:t>MASK</a:t>
            </a:r>
            <a:r>
              <a:rPr lang="en-US" altLang="zh-CN" b="1" baseline="-30000" smtClean="0">
                <a:latin typeface="Times New Roman" pitchFamily="18" charset="0"/>
              </a:rPr>
              <a:t>i</a:t>
            </a:r>
            <a:r>
              <a:rPr lang="en-US" altLang="zh-CN" b="1" smtClean="0">
                <a:latin typeface="Times New Roman" pitchFamily="18" charset="0"/>
              </a:rPr>
              <a:t>=0</a:t>
            </a:r>
            <a:r>
              <a:rPr lang="zh-CN" altLang="en-US" b="1" smtClean="0">
                <a:latin typeface="宋体" pitchFamily="2" charset="-122"/>
              </a:rPr>
              <a:t>（该级中断未被屏蔽），才允许对应的中断请求送往</a:t>
            </a:r>
            <a:r>
              <a:rPr lang="en-US" altLang="zh-CN" b="1" smtClean="0">
                <a:latin typeface="Times New Roman" pitchFamily="18" charset="0"/>
              </a:rPr>
              <a:t>CPU</a:t>
            </a:r>
            <a:r>
              <a:rPr lang="zh-CN" altLang="en-US" b="1" smtClean="0">
                <a:latin typeface="宋体" pitchFamily="2" charset="-122"/>
              </a:rPr>
              <a:t>。</a:t>
            </a:r>
            <a:r>
              <a:rPr lang="zh-CN" altLang="en-US" b="1" smtClean="0">
                <a:latin typeface="Times New Roman" pitchFamily="18" charset="0"/>
              </a:rPr>
              <a:t> </a:t>
            </a:r>
          </a:p>
        </p:txBody>
      </p:sp>
      <p:graphicFrame>
        <p:nvGraphicFramePr>
          <p:cNvPr id="319493" name="Object 5"/>
          <p:cNvGraphicFramePr>
            <a:graphicFrameLocks noChangeAspect="1"/>
          </p:cNvGraphicFramePr>
          <p:nvPr/>
        </p:nvGraphicFramePr>
        <p:xfrm>
          <a:off x="5867400" y="1868488"/>
          <a:ext cx="3276600" cy="2851150"/>
        </p:xfrm>
        <a:graphic>
          <a:graphicData uri="http://schemas.openxmlformats.org/presentationml/2006/ole">
            <mc:AlternateContent xmlns:mc="http://schemas.openxmlformats.org/markup-compatibility/2006">
              <mc:Choice xmlns:v="urn:schemas-microsoft-com:vml" Requires="v">
                <p:oleObj spid="_x0000_s80922" name="VISIO" r:id="rId3" imgW="1641987" imgH="1435510" progId="Visio.Drawing.6">
                  <p:embed/>
                </p:oleObj>
              </mc:Choice>
              <mc:Fallback>
                <p:oleObj name="VISIO" r:id="rId3" imgW="1641987" imgH="143551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868488"/>
                        <a:ext cx="32766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9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4509979-3D0E-4E67-9830-E27B56B7EE9F}" type="datetime3">
              <a:rPr kumimoji="0" lang="zh-CN" altLang="en-US" sz="1400" smtClean="0"/>
              <a:pPr eaLnBrk="1" hangingPunct="1"/>
              <a:t>2016年12月12日星期一</a:t>
            </a:fld>
            <a:endParaRPr kumimoji="0" lang="en-US" altLang="zh-CN" sz="1400" smtClean="0"/>
          </a:p>
        </p:txBody>
      </p:sp>
      <p:sp>
        <p:nvSpPr>
          <p:cNvPr id="8192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1924"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340995" name="Rectangle 3"/>
          <p:cNvSpPr>
            <a:spLocks noGrp="1" noChangeArrowheads="1"/>
          </p:cNvSpPr>
          <p:nvPr>
            <p:ph type="body" idx="1"/>
          </p:nvPr>
        </p:nvSpPr>
        <p:spPr>
          <a:xfrm>
            <a:off x="304800" y="874713"/>
            <a:ext cx="8188325" cy="5754687"/>
          </a:xfrm>
        </p:spPr>
        <p:txBody>
          <a:bodyPr/>
          <a:lstStyle/>
          <a:p>
            <a:pPr algn="just" eaLnBrk="1" hangingPunct="1">
              <a:lnSpc>
                <a:spcPct val="90000"/>
              </a:lnSpc>
              <a:buFontTx/>
              <a:buNone/>
            </a:pPr>
            <a:r>
              <a:rPr lang="en-US" altLang="zh-CN" b="1" smtClean="0">
                <a:latin typeface="宋体" pitchFamily="2" charset="-122"/>
              </a:rPr>
              <a:t>      </a:t>
            </a:r>
            <a:r>
              <a:rPr lang="zh-CN" altLang="en-US" b="1" smtClean="0">
                <a:latin typeface="宋体" pitchFamily="2" charset="-122"/>
              </a:rPr>
              <a:t>在中断接口电路中，多个屏蔽触发器组成一个屏蔽寄存器，其内容称为屏蔽字或屏蔽码，由程序来设置。屏蔽字某一位的状态将成为本中断源能否真正发出中断请求信号的必要条件之一。</a:t>
            </a:r>
          </a:p>
          <a:p>
            <a:pPr algn="just" eaLnBrk="1" hangingPunct="1">
              <a:lnSpc>
                <a:spcPct val="90000"/>
              </a:lnSpc>
              <a:buFontTx/>
              <a:buNone/>
            </a:pPr>
            <a:r>
              <a:rPr lang="zh-CN" altLang="en-US" b="1" smtClean="0">
                <a:latin typeface="Times New Roman" pitchFamily="18" charset="0"/>
              </a:rPr>
              <a:t>            这样，就可实现</a:t>
            </a:r>
            <a:r>
              <a:rPr lang="en-US" altLang="zh-CN" b="1" smtClean="0">
                <a:latin typeface="Times New Roman" pitchFamily="18" charset="0"/>
              </a:rPr>
              <a:t>CPU</a:t>
            </a:r>
            <a:r>
              <a:rPr lang="zh-CN" altLang="en-US" b="1" smtClean="0">
                <a:latin typeface="Times New Roman" pitchFamily="18" charset="0"/>
              </a:rPr>
              <a:t>对中断处理的控制，使中断能在系统中合理协调地进行。中断屏蔽寄存器的作用：用程序设置的方法将屏蔽寄存器中的某一位置“</a:t>
            </a:r>
            <a:r>
              <a:rPr lang="en-US" altLang="zh-CN" b="1" smtClean="0">
                <a:latin typeface="Times New Roman" pitchFamily="18" charset="0"/>
              </a:rPr>
              <a:t>1”</a:t>
            </a:r>
            <a:r>
              <a:rPr lang="zh-CN" altLang="en-US" b="1" smtClean="0">
                <a:latin typeface="Times New Roman" pitchFamily="18" charset="0"/>
              </a:rPr>
              <a:t>，则对应的中断请求被封锁，无法去参加排队判优；若屏蔽寄存器中的某一位置“</a:t>
            </a:r>
            <a:r>
              <a:rPr lang="en-US" altLang="zh-CN" b="1" smtClean="0">
                <a:latin typeface="Times New Roman" pitchFamily="18" charset="0"/>
              </a:rPr>
              <a:t>0”</a:t>
            </a:r>
            <a:r>
              <a:rPr lang="zh-CN" altLang="en-US" b="1" smtClean="0">
                <a:latin typeface="Times New Roman" pitchFamily="18" charset="0"/>
              </a:rPr>
              <a:t>，才允许对应的中断请求送往</a:t>
            </a:r>
            <a:r>
              <a:rPr lang="en-US" altLang="zh-CN" b="1" smtClean="0">
                <a:latin typeface="Times New Roman" pitchFamily="18" charset="0"/>
              </a:rPr>
              <a:t>CPU</a:t>
            </a:r>
            <a:r>
              <a:rPr lang="zh-CN" altLang="en-US" b="1"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A0F95843-DD39-4A21-AD4A-448A793BEE4B}" type="datetime3">
              <a:rPr kumimoji="0" lang="zh-CN" altLang="en-US" sz="1400" smtClean="0"/>
              <a:pPr eaLnBrk="1" hangingPunct="1"/>
              <a:t>2016年12月12日星期一</a:t>
            </a:fld>
            <a:endParaRPr kumimoji="0" lang="en-US" altLang="zh-CN" sz="1400" smtClean="0"/>
          </a:p>
        </p:txBody>
      </p:sp>
      <p:sp>
        <p:nvSpPr>
          <p:cNvPr id="8294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2948"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graphicFrame>
        <p:nvGraphicFramePr>
          <p:cNvPr id="82949" name="Object 4"/>
          <p:cNvGraphicFramePr>
            <a:graphicFrameLocks noChangeAspect="1"/>
          </p:cNvGraphicFramePr>
          <p:nvPr/>
        </p:nvGraphicFramePr>
        <p:xfrm>
          <a:off x="914400" y="1095375"/>
          <a:ext cx="7543800" cy="5118100"/>
        </p:xfrm>
        <a:graphic>
          <a:graphicData uri="http://schemas.openxmlformats.org/presentationml/2006/ole">
            <mc:AlternateContent xmlns:mc="http://schemas.openxmlformats.org/markup-compatibility/2006">
              <mc:Choice xmlns:v="urn:schemas-microsoft-com:vml" Requires="v">
                <p:oleObj spid="_x0000_s82979" name="VISIO" r:id="rId3" imgW="4300220" imgH="2918460" progId="Visio.Drawing.6">
                  <p:embed/>
                </p:oleObj>
              </mc:Choice>
              <mc:Fallback>
                <p:oleObj name="VISIO" r:id="rId3" imgW="4300220" imgH="29184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95375"/>
                        <a:ext cx="75438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0" name="Rectangle 6"/>
          <p:cNvSpPr>
            <a:spLocks noChangeArrowheads="1"/>
          </p:cNvSpPr>
          <p:nvPr/>
        </p:nvSpPr>
        <p:spPr bwMode="auto">
          <a:xfrm>
            <a:off x="2681288" y="1676400"/>
            <a:ext cx="609600" cy="6858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Rectangle 7"/>
          <p:cNvSpPr>
            <a:spLocks noChangeArrowheads="1"/>
          </p:cNvSpPr>
          <p:nvPr/>
        </p:nvSpPr>
        <p:spPr bwMode="auto">
          <a:xfrm>
            <a:off x="4800600" y="4191000"/>
            <a:ext cx="5334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Rectangle 11"/>
          <p:cNvSpPr>
            <a:spLocks noChangeArrowheads="1"/>
          </p:cNvSpPr>
          <p:nvPr/>
        </p:nvSpPr>
        <p:spPr bwMode="auto">
          <a:xfrm>
            <a:off x="4800600" y="3657600"/>
            <a:ext cx="5334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3" name="Rectangle 12"/>
          <p:cNvSpPr>
            <a:spLocks noChangeArrowheads="1"/>
          </p:cNvSpPr>
          <p:nvPr/>
        </p:nvSpPr>
        <p:spPr bwMode="auto">
          <a:xfrm>
            <a:off x="4800600" y="3152775"/>
            <a:ext cx="5334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4" name="Rectangle 13"/>
          <p:cNvSpPr>
            <a:spLocks noChangeArrowheads="1"/>
          </p:cNvSpPr>
          <p:nvPr/>
        </p:nvSpPr>
        <p:spPr bwMode="auto">
          <a:xfrm>
            <a:off x="4800600" y="2662238"/>
            <a:ext cx="533400" cy="457200"/>
          </a:xfrm>
          <a:prstGeom prst="rect">
            <a:avLst/>
          </a:prstGeom>
          <a:solidFill>
            <a:srgbClr val="F4F1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Rectangle 14"/>
          <p:cNvSpPr>
            <a:spLocks noChangeArrowheads="1"/>
          </p:cNvSpPr>
          <p:nvPr/>
        </p:nvSpPr>
        <p:spPr bwMode="auto">
          <a:xfrm>
            <a:off x="4814888" y="262731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latin typeface="宋体" pitchFamily="2" charset="-122"/>
              </a:rPr>
              <a:t>＆</a:t>
            </a:r>
            <a:r>
              <a:rPr lang="zh-CN" altLang="en-US" sz="2400" b="0"/>
              <a:t> </a:t>
            </a:r>
          </a:p>
        </p:txBody>
      </p:sp>
      <p:sp>
        <p:nvSpPr>
          <p:cNvPr id="82956" name="Rectangle 15"/>
          <p:cNvSpPr>
            <a:spLocks noChangeArrowheads="1"/>
          </p:cNvSpPr>
          <p:nvPr/>
        </p:nvSpPr>
        <p:spPr bwMode="auto">
          <a:xfrm>
            <a:off x="4824413" y="312261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latin typeface="宋体" pitchFamily="2" charset="-122"/>
              </a:rPr>
              <a:t>＆</a:t>
            </a:r>
            <a:r>
              <a:rPr lang="zh-CN" altLang="en-US" sz="2400" b="0"/>
              <a:t> </a:t>
            </a:r>
          </a:p>
        </p:txBody>
      </p:sp>
      <p:sp>
        <p:nvSpPr>
          <p:cNvPr id="82957" name="Rectangle 16"/>
          <p:cNvSpPr>
            <a:spLocks noChangeArrowheads="1"/>
          </p:cNvSpPr>
          <p:nvPr/>
        </p:nvSpPr>
        <p:spPr bwMode="auto">
          <a:xfrm>
            <a:off x="4810125" y="36369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latin typeface="宋体" pitchFamily="2" charset="-122"/>
              </a:rPr>
              <a:t>＆</a:t>
            </a:r>
            <a:r>
              <a:rPr lang="zh-CN" altLang="en-US" sz="2400" b="0"/>
              <a:t> </a:t>
            </a:r>
          </a:p>
        </p:txBody>
      </p:sp>
      <p:sp>
        <p:nvSpPr>
          <p:cNvPr id="82958" name="Rectangle 17"/>
          <p:cNvSpPr>
            <a:spLocks noChangeArrowheads="1"/>
          </p:cNvSpPr>
          <p:nvPr/>
        </p:nvSpPr>
        <p:spPr bwMode="auto">
          <a:xfrm>
            <a:off x="4795838" y="41941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0">
                <a:latin typeface="宋体" pitchFamily="2" charset="-122"/>
              </a:rPr>
              <a:t>＆</a:t>
            </a:r>
            <a:r>
              <a:rPr lang="zh-CN" altLang="en-US" sz="2400" b="0"/>
              <a:t> </a:t>
            </a:r>
          </a:p>
        </p:txBody>
      </p:sp>
      <p:sp>
        <p:nvSpPr>
          <p:cNvPr id="82959" name="Rectangle 18"/>
          <p:cNvSpPr>
            <a:spLocks noChangeArrowheads="1"/>
          </p:cNvSpPr>
          <p:nvPr/>
        </p:nvSpPr>
        <p:spPr bwMode="auto">
          <a:xfrm>
            <a:off x="2686050" y="1712913"/>
            <a:ext cx="77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latin typeface="宋体" pitchFamily="2" charset="-122"/>
              </a:rPr>
              <a:t>≥</a:t>
            </a:r>
            <a:r>
              <a:rPr lang="en-US" altLang="zh-CN" sz="2400" b="0"/>
              <a:t>1 </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5CA5C0E-9D44-4179-B04F-134BD5F78D8F}" type="datetime3">
              <a:rPr kumimoji="0" lang="zh-CN" altLang="en-US" sz="1400" smtClean="0"/>
              <a:pPr eaLnBrk="1" hangingPunct="1"/>
              <a:t>2016年12月12日星期一</a:t>
            </a:fld>
            <a:endParaRPr kumimoji="0" lang="en-US" altLang="zh-CN" sz="1400" smtClean="0"/>
          </a:p>
        </p:txBody>
      </p:sp>
      <p:sp>
        <p:nvSpPr>
          <p:cNvPr id="8397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3972" name="Rectangle 2"/>
          <p:cNvSpPr>
            <a:spLocks noGrp="1" noChangeArrowheads="1"/>
          </p:cNvSpPr>
          <p:nvPr>
            <p:ph type="title"/>
          </p:nvPr>
        </p:nvSpPr>
        <p:spPr/>
        <p:txBody>
          <a:bodyPr/>
          <a:lstStyle/>
          <a:p>
            <a:pPr algn="just" eaLnBrk="1" hangingPunct="1">
              <a:lnSpc>
                <a:spcPct val="9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63171" name="Rectangle 3"/>
          <p:cNvSpPr>
            <a:spLocks noGrp="1" noChangeArrowheads="1"/>
          </p:cNvSpPr>
          <p:nvPr>
            <p:ph type="body" idx="1"/>
          </p:nvPr>
        </p:nvSpPr>
        <p:spPr>
          <a:xfrm>
            <a:off x="57150" y="989013"/>
            <a:ext cx="3127375" cy="4876800"/>
          </a:xfrm>
        </p:spPr>
        <p:txBody>
          <a:bodyPr/>
          <a:lstStyle/>
          <a:p>
            <a:pPr algn="just" eaLnBrk="1" hangingPunct="1">
              <a:lnSpc>
                <a:spcPct val="80000"/>
              </a:lnSpc>
              <a:buFontTx/>
              <a:buNone/>
            </a:pPr>
            <a:r>
              <a:rPr lang="en-US" altLang="zh-CN" b="1" dirty="0" smtClean="0">
                <a:latin typeface="Times New Roman" pitchFamily="18" charset="0"/>
              </a:rPr>
              <a:t>            </a:t>
            </a:r>
            <a:r>
              <a:rPr lang="zh-CN" altLang="en-US" b="1" dirty="0" smtClean="0">
                <a:latin typeface="Times New Roman" pitchFamily="18" charset="0"/>
              </a:rPr>
              <a:t>如一个中断系统有</a:t>
            </a:r>
            <a:r>
              <a:rPr lang="en-US" altLang="zh-CN" b="1" dirty="0" smtClean="0">
                <a:latin typeface="Times New Roman" pitchFamily="18" charset="0"/>
              </a:rPr>
              <a:t>16</a:t>
            </a:r>
            <a:r>
              <a:rPr lang="zh-CN" altLang="en-US" b="1" dirty="0" smtClean="0">
                <a:latin typeface="Times New Roman" pitchFamily="18" charset="0"/>
              </a:rPr>
              <a:t>个中断源，每一个中断源按其优先级别赋予一个屏蔽字。</a:t>
            </a:r>
            <a:r>
              <a:rPr lang="zh-CN" altLang="en-US" b="1" dirty="0" smtClean="0">
                <a:solidFill>
                  <a:srgbClr val="1C7620"/>
                </a:solidFill>
                <a:latin typeface="Times New Roman" pitchFamily="18" charset="0"/>
              </a:rPr>
              <a:t>“</a:t>
            </a:r>
            <a:r>
              <a:rPr lang="en-US" altLang="zh-CN" b="1" dirty="0" smtClean="0">
                <a:solidFill>
                  <a:srgbClr val="1C7620"/>
                </a:solidFill>
                <a:latin typeface="Times New Roman" pitchFamily="18" charset="0"/>
              </a:rPr>
              <a:t>0”</a:t>
            </a:r>
            <a:r>
              <a:rPr lang="zh-CN" altLang="en-US" b="1" dirty="0" smtClean="0">
                <a:solidFill>
                  <a:srgbClr val="1C7620"/>
                </a:solidFill>
                <a:latin typeface="Times New Roman" pitchFamily="18" charset="0"/>
              </a:rPr>
              <a:t>表示开放</a:t>
            </a:r>
            <a:r>
              <a:rPr lang="zh-CN" altLang="en-US" b="1" dirty="0" smtClean="0">
                <a:latin typeface="Times New Roman" pitchFamily="18" charset="0"/>
              </a:rPr>
              <a:t>，</a:t>
            </a:r>
            <a:r>
              <a:rPr lang="zh-CN" altLang="en-US" b="1" dirty="0" smtClean="0">
                <a:solidFill>
                  <a:srgbClr val="FF0000"/>
                </a:solidFill>
                <a:latin typeface="Times New Roman" pitchFamily="18" charset="0"/>
              </a:rPr>
              <a:t>“</a:t>
            </a:r>
            <a:r>
              <a:rPr lang="en-US" altLang="zh-CN" b="1" dirty="0" smtClean="0">
                <a:solidFill>
                  <a:srgbClr val="FF0000"/>
                </a:solidFill>
                <a:latin typeface="Times New Roman" pitchFamily="18" charset="0"/>
              </a:rPr>
              <a:t>1”</a:t>
            </a:r>
            <a:r>
              <a:rPr lang="zh-CN" altLang="en-US" b="1" dirty="0" smtClean="0">
                <a:solidFill>
                  <a:srgbClr val="FF0000"/>
                </a:solidFill>
                <a:latin typeface="Times New Roman" pitchFamily="18" charset="0"/>
              </a:rPr>
              <a:t>表示屏蔽</a:t>
            </a:r>
            <a:r>
              <a:rPr lang="zh-CN" altLang="en-US" b="1" dirty="0" smtClean="0">
                <a:latin typeface="Times New Roman" pitchFamily="18" charset="0"/>
              </a:rPr>
              <a:t>。</a:t>
            </a:r>
          </a:p>
        </p:txBody>
      </p:sp>
      <p:sp>
        <p:nvSpPr>
          <p:cNvPr id="263172" name="Text Box 4"/>
          <p:cNvSpPr txBox="1">
            <a:spLocks noChangeArrowheads="1"/>
          </p:cNvSpPr>
          <p:nvPr/>
        </p:nvSpPr>
        <p:spPr bwMode="auto">
          <a:xfrm>
            <a:off x="514350" y="4362450"/>
            <a:ext cx="80200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a:t>        </a:t>
            </a:r>
            <a:r>
              <a:rPr lang="zh-CN" altLang="en-US"/>
              <a:t>第</a:t>
            </a:r>
            <a:r>
              <a:rPr lang="en-US" altLang="zh-CN"/>
              <a:t>1</a:t>
            </a:r>
            <a:r>
              <a:rPr lang="zh-CN" altLang="en-US"/>
              <a:t>级中断源的优先级别最高，它禁止本级和更低级的中断请求；第</a:t>
            </a:r>
            <a:r>
              <a:rPr lang="en-US" altLang="zh-CN"/>
              <a:t>16</a:t>
            </a:r>
            <a:r>
              <a:rPr lang="zh-CN" altLang="en-US"/>
              <a:t>级中断源的优先级别最低，它仅禁止本级的中断请求，而对其他高级的中断请求全部开放。</a:t>
            </a:r>
            <a:r>
              <a:rPr lang="zh-CN" altLang="en-US">
                <a:ea typeface="隶书" pitchFamily="49" charset="-122"/>
              </a:rPr>
              <a:t> </a:t>
            </a:r>
          </a:p>
        </p:txBody>
      </p:sp>
      <p:grpSp>
        <p:nvGrpSpPr>
          <p:cNvPr id="263173" name="Group 5"/>
          <p:cNvGrpSpPr>
            <a:grpSpLocks/>
          </p:cNvGrpSpPr>
          <p:nvPr/>
        </p:nvGrpSpPr>
        <p:grpSpPr bwMode="auto">
          <a:xfrm>
            <a:off x="3325813" y="1404938"/>
            <a:ext cx="5540375" cy="2867025"/>
            <a:chOff x="2095" y="885"/>
            <a:chExt cx="3490" cy="1806"/>
          </a:xfrm>
        </p:grpSpPr>
        <p:grpSp>
          <p:nvGrpSpPr>
            <p:cNvPr id="83976" name="Group 6"/>
            <p:cNvGrpSpPr>
              <a:grpSpLocks/>
            </p:cNvGrpSpPr>
            <p:nvPr/>
          </p:nvGrpSpPr>
          <p:grpSpPr bwMode="auto">
            <a:xfrm>
              <a:off x="2095" y="885"/>
              <a:ext cx="3490" cy="1806"/>
              <a:chOff x="2095" y="885"/>
              <a:chExt cx="3490" cy="1806"/>
            </a:xfrm>
          </p:grpSpPr>
          <p:grpSp>
            <p:nvGrpSpPr>
              <p:cNvPr id="83979" name="Group 7"/>
              <p:cNvGrpSpPr>
                <a:grpSpLocks/>
              </p:cNvGrpSpPr>
              <p:nvPr/>
            </p:nvGrpSpPr>
            <p:grpSpPr bwMode="auto">
              <a:xfrm>
                <a:off x="2101" y="891"/>
                <a:ext cx="1739" cy="339"/>
                <a:chOff x="0" y="0"/>
                <a:chExt cx="830" cy="384"/>
              </a:xfrm>
            </p:grpSpPr>
            <p:sp>
              <p:nvSpPr>
                <p:cNvPr id="83990" name="Rectangle 8"/>
                <p:cNvSpPr>
                  <a:spLocks noChangeArrowheads="1"/>
                </p:cNvSpPr>
                <p:nvPr/>
              </p:nvSpPr>
              <p:spPr bwMode="auto">
                <a:xfrm>
                  <a:off x="43" y="0"/>
                  <a:ext cx="7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中断源的优先级</a:t>
                  </a:r>
                </a:p>
                <a:p>
                  <a:pPr algn="ctr" eaLnBrk="0" hangingPunct="0"/>
                  <a:endParaRPr lang="en-US" altLang="zh-CN" sz="2400"/>
                </a:p>
              </p:txBody>
            </p:sp>
            <p:sp>
              <p:nvSpPr>
                <p:cNvPr id="83991" name="Rectangle 9"/>
                <p:cNvSpPr>
                  <a:spLocks noChangeArrowheads="1"/>
                </p:cNvSpPr>
                <p:nvPr/>
              </p:nvSpPr>
              <p:spPr bwMode="auto">
                <a:xfrm>
                  <a:off x="0" y="0"/>
                  <a:ext cx="830"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3980" name="Group 10"/>
              <p:cNvGrpSpPr>
                <a:grpSpLocks/>
              </p:cNvGrpSpPr>
              <p:nvPr/>
            </p:nvGrpSpPr>
            <p:grpSpPr bwMode="auto">
              <a:xfrm>
                <a:off x="3840" y="891"/>
                <a:ext cx="1739" cy="339"/>
                <a:chOff x="830" y="0"/>
                <a:chExt cx="830" cy="384"/>
              </a:xfrm>
            </p:grpSpPr>
            <p:sp>
              <p:nvSpPr>
                <p:cNvPr id="83988" name="Rectangle 11"/>
                <p:cNvSpPr>
                  <a:spLocks noChangeArrowheads="1"/>
                </p:cNvSpPr>
                <p:nvPr/>
              </p:nvSpPr>
              <p:spPr bwMode="auto">
                <a:xfrm>
                  <a:off x="873" y="0"/>
                  <a:ext cx="7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屏蔽字（</a:t>
                  </a:r>
                  <a:r>
                    <a:rPr lang="en-US" altLang="zh-CN" sz="2400"/>
                    <a:t>16</a:t>
                  </a:r>
                  <a:r>
                    <a:rPr lang="zh-CN" altLang="en-US" sz="2400"/>
                    <a:t>位）</a:t>
                  </a:r>
                </a:p>
                <a:p>
                  <a:pPr algn="ctr" eaLnBrk="0" hangingPunct="0"/>
                  <a:endParaRPr lang="en-US" altLang="zh-CN" sz="2400"/>
                </a:p>
              </p:txBody>
            </p:sp>
            <p:sp>
              <p:nvSpPr>
                <p:cNvPr id="83989" name="Rectangle 12"/>
                <p:cNvSpPr>
                  <a:spLocks noChangeArrowheads="1"/>
                </p:cNvSpPr>
                <p:nvPr/>
              </p:nvSpPr>
              <p:spPr bwMode="auto">
                <a:xfrm>
                  <a:off x="830" y="0"/>
                  <a:ext cx="830"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3981" name="Group 13"/>
              <p:cNvGrpSpPr>
                <a:grpSpLocks/>
              </p:cNvGrpSpPr>
              <p:nvPr/>
            </p:nvGrpSpPr>
            <p:grpSpPr bwMode="auto">
              <a:xfrm>
                <a:off x="2101" y="1230"/>
                <a:ext cx="1739" cy="1455"/>
                <a:chOff x="0" y="384"/>
                <a:chExt cx="830" cy="864"/>
              </a:xfrm>
            </p:grpSpPr>
            <p:sp>
              <p:nvSpPr>
                <p:cNvPr id="83986" name="Rectangle 14"/>
                <p:cNvSpPr>
                  <a:spLocks noChangeArrowheads="1"/>
                </p:cNvSpPr>
                <p:nvPr/>
              </p:nvSpPr>
              <p:spPr bwMode="auto">
                <a:xfrm>
                  <a:off x="43" y="384"/>
                  <a:ext cx="74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1</a:t>
                  </a:r>
                </a:p>
                <a:p>
                  <a:pPr algn="ctr" eaLnBrk="0" hangingPunct="0"/>
                  <a:r>
                    <a:rPr lang="en-US" altLang="zh-CN" sz="2400"/>
                    <a:t>2</a:t>
                  </a:r>
                </a:p>
                <a:p>
                  <a:pPr algn="ctr" eaLnBrk="0" hangingPunct="0"/>
                  <a:r>
                    <a:rPr lang="en-US" altLang="zh-CN" sz="2400"/>
                    <a:t>3</a:t>
                  </a:r>
                </a:p>
                <a:p>
                  <a:pPr algn="ctr" eaLnBrk="0" hangingPunct="0"/>
                  <a:r>
                    <a:rPr lang="en-US" altLang="zh-CN" sz="2400">
                      <a:latin typeface="Courier New" pitchFamily="49" charset="0"/>
                    </a:rPr>
                    <a:t> </a:t>
                  </a:r>
                  <a:endParaRPr lang="en-US" altLang="zh-CN" sz="2400"/>
                </a:p>
                <a:p>
                  <a:pPr algn="ctr" eaLnBrk="0" hangingPunct="0"/>
                  <a:r>
                    <a:rPr lang="en-US" altLang="zh-CN" sz="2400"/>
                    <a:t>15</a:t>
                  </a:r>
                </a:p>
                <a:p>
                  <a:pPr algn="ctr" eaLnBrk="0" hangingPunct="0"/>
                  <a:r>
                    <a:rPr lang="en-US" altLang="zh-CN" sz="2400"/>
                    <a:t>16</a:t>
                  </a:r>
                </a:p>
              </p:txBody>
            </p:sp>
            <p:sp>
              <p:nvSpPr>
                <p:cNvPr id="83987" name="Rectangle 15"/>
                <p:cNvSpPr>
                  <a:spLocks noChangeArrowheads="1"/>
                </p:cNvSpPr>
                <p:nvPr/>
              </p:nvSpPr>
              <p:spPr bwMode="auto">
                <a:xfrm>
                  <a:off x="0" y="384"/>
                  <a:ext cx="830" cy="86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3982" name="Group 16"/>
              <p:cNvGrpSpPr>
                <a:grpSpLocks/>
              </p:cNvGrpSpPr>
              <p:nvPr/>
            </p:nvGrpSpPr>
            <p:grpSpPr bwMode="auto">
              <a:xfrm>
                <a:off x="3840" y="1230"/>
                <a:ext cx="1739" cy="1455"/>
                <a:chOff x="830" y="384"/>
                <a:chExt cx="830" cy="864"/>
              </a:xfrm>
            </p:grpSpPr>
            <p:sp>
              <p:nvSpPr>
                <p:cNvPr id="83984" name="Rectangle 17"/>
                <p:cNvSpPr>
                  <a:spLocks noChangeArrowheads="1"/>
                </p:cNvSpPr>
                <p:nvPr/>
              </p:nvSpPr>
              <p:spPr bwMode="auto">
                <a:xfrm>
                  <a:off x="873" y="384"/>
                  <a:ext cx="74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111</a:t>
                  </a:r>
                  <a:r>
                    <a:rPr lang="en-US" altLang="zh-CN" sz="2400">
                      <a:solidFill>
                        <a:srgbClr val="FF0000"/>
                      </a:solidFill>
                      <a:latin typeface="Courier New" pitchFamily="49" charset="0"/>
                    </a:rPr>
                    <a:t>…</a:t>
                  </a:r>
                  <a:r>
                    <a:rPr lang="en-US" altLang="zh-CN" sz="2400">
                      <a:solidFill>
                        <a:srgbClr val="FF0000"/>
                      </a:solidFill>
                    </a:rPr>
                    <a:t>111</a:t>
                  </a:r>
                </a:p>
                <a:p>
                  <a:pPr algn="ctr" eaLnBrk="0" hangingPunct="0"/>
                  <a:r>
                    <a:rPr lang="en-US" altLang="zh-CN" sz="2400">
                      <a:solidFill>
                        <a:srgbClr val="1C7620"/>
                      </a:solidFill>
                    </a:rPr>
                    <a:t>0</a:t>
                  </a:r>
                  <a:r>
                    <a:rPr lang="en-US" altLang="zh-CN" sz="2400">
                      <a:solidFill>
                        <a:srgbClr val="FF0000"/>
                      </a:solidFill>
                    </a:rPr>
                    <a:t>11</a:t>
                  </a:r>
                  <a:r>
                    <a:rPr lang="en-US" altLang="zh-CN" sz="2400">
                      <a:solidFill>
                        <a:srgbClr val="FF0000"/>
                      </a:solidFill>
                      <a:latin typeface="Courier New" pitchFamily="49" charset="0"/>
                    </a:rPr>
                    <a:t>…</a:t>
                  </a:r>
                  <a:r>
                    <a:rPr lang="en-US" altLang="zh-CN" sz="2400">
                      <a:solidFill>
                        <a:srgbClr val="FF0000"/>
                      </a:solidFill>
                    </a:rPr>
                    <a:t>111</a:t>
                  </a:r>
                </a:p>
                <a:p>
                  <a:pPr algn="ctr" eaLnBrk="0" hangingPunct="0"/>
                  <a:r>
                    <a:rPr lang="en-US" altLang="zh-CN" sz="2400">
                      <a:solidFill>
                        <a:srgbClr val="1C7620"/>
                      </a:solidFill>
                    </a:rPr>
                    <a:t>00</a:t>
                  </a:r>
                  <a:r>
                    <a:rPr lang="en-US" altLang="zh-CN" sz="2400">
                      <a:solidFill>
                        <a:srgbClr val="FF0000"/>
                      </a:solidFill>
                    </a:rPr>
                    <a:t>1</a:t>
                  </a:r>
                  <a:r>
                    <a:rPr lang="en-US" altLang="zh-CN" sz="2400">
                      <a:solidFill>
                        <a:srgbClr val="FF0000"/>
                      </a:solidFill>
                      <a:latin typeface="Courier New" pitchFamily="49" charset="0"/>
                    </a:rPr>
                    <a:t>…</a:t>
                  </a:r>
                  <a:r>
                    <a:rPr lang="en-US" altLang="zh-CN" sz="2400">
                      <a:solidFill>
                        <a:srgbClr val="FF0000"/>
                      </a:solidFill>
                    </a:rPr>
                    <a:t>111</a:t>
                  </a:r>
                </a:p>
                <a:p>
                  <a:pPr algn="ctr" eaLnBrk="0" hangingPunct="0"/>
                  <a:r>
                    <a:rPr lang="en-US" altLang="zh-CN" sz="2400">
                      <a:latin typeface="Courier New" pitchFamily="49" charset="0"/>
                    </a:rPr>
                    <a:t> </a:t>
                  </a:r>
                  <a:endParaRPr lang="en-US" altLang="zh-CN" sz="2400"/>
                </a:p>
                <a:p>
                  <a:pPr algn="ctr" eaLnBrk="0" hangingPunct="0"/>
                  <a:r>
                    <a:rPr lang="en-US" altLang="zh-CN" sz="2400">
                      <a:solidFill>
                        <a:srgbClr val="1C7620"/>
                      </a:solidFill>
                    </a:rPr>
                    <a:t>000</a:t>
                  </a:r>
                  <a:r>
                    <a:rPr lang="en-US" altLang="zh-CN" sz="2400">
                      <a:solidFill>
                        <a:srgbClr val="1C7620"/>
                      </a:solidFill>
                      <a:latin typeface="Courier New" pitchFamily="49" charset="0"/>
                    </a:rPr>
                    <a:t>…</a:t>
                  </a:r>
                  <a:r>
                    <a:rPr lang="en-US" altLang="zh-CN" sz="2400">
                      <a:solidFill>
                        <a:srgbClr val="1C7620"/>
                      </a:solidFill>
                    </a:rPr>
                    <a:t>0</a:t>
                  </a:r>
                  <a:r>
                    <a:rPr lang="en-US" altLang="zh-CN" sz="2400">
                      <a:solidFill>
                        <a:srgbClr val="FF0000"/>
                      </a:solidFill>
                    </a:rPr>
                    <a:t>11</a:t>
                  </a:r>
                </a:p>
                <a:p>
                  <a:pPr algn="ctr" eaLnBrk="0" hangingPunct="0"/>
                  <a:r>
                    <a:rPr lang="en-US" altLang="zh-CN" sz="2400">
                      <a:solidFill>
                        <a:srgbClr val="1C7620"/>
                      </a:solidFill>
                    </a:rPr>
                    <a:t>000</a:t>
                  </a:r>
                  <a:r>
                    <a:rPr lang="en-US" altLang="zh-CN" sz="2400">
                      <a:solidFill>
                        <a:srgbClr val="1C7620"/>
                      </a:solidFill>
                      <a:latin typeface="Courier New" pitchFamily="49" charset="0"/>
                    </a:rPr>
                    <a:t>…</a:t>
                  </a:r>
                  <a:r>
                    <a:rPr lang="en-US" altLang="zh-CN" sz="2400">
                      <a:solidFill>
                        <a:srgbClr val="1C7620"/>
                      </a:solidFill>
                    </a:rPr>
                    <a:t>00</a:t>
                  </a:r>
                  <a:r>
                    <a:rPr lang="en-US" altLang="zh-CN" sz="2400">
                      <a:solidFill>
                        <a:srgbClr val="FF0000"/>
                      </a:solidFill>
                    </a:rPr>
                    <a:t>1</a:t>
                  </a:r>
                </a:p>
              </p:txBody>
            </p:sp>
            <p:sp>
              <p:nvSpPr>
                <p:cNvPr id="83985" name="Rectangle 18"/>
                <p:cNvSpPr>
                  <a:spLocks noChangeArrowheads="1"/>
                </p:cNvSpPr>
                <p:nvPr/>
              </p:nvSpPr>
              <p:spPr bwMode="auto">
                <a:xfrm>
                  <a:off x="830" y="384"/>
                  <a:ext cx="830" cy="86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3983" name="Rectangle 19"/>
              <p:cNvSpPr>
                <a:spLocks noChangeArrowheads="1"/>
              </p:cNvSpPr>
              <p:nvPr/>
            </p:nvSpPr>
            <p:spPr bwMode="auto">
              <a:xfrm>
                <a:off x="2095" y="885"/>
                <a:ext cx="3490" cy="1806"/>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3977" name="Text Box 20"/>
            <p:cNvSpPr txBox="1">
              <a:spLocks noChangeArrowheads="1"/>
            </p:cNvSpPr>
            <p:nvPr/>
          </p:nvSpPr>
          <p:spPr bwMode="auto">
            <a:xfrm rot="-5392659">
              <a:off x="2652" y="1848"/>
              <a:ext cx="4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b="0">
                  <a:ea typeface="隶书" pitchFamily="49" charset="-122"/>
                </a:rPr>
                <a:t>…</a:t>
              </a:r>
            </a:p>
          </p:txBody>
        </p:sp>
        <p:sp>
          <p:nvSpPr>
            <p:cNvPr id="83978" name="Text Box 21"/>
            <p:cNvSpPr txBox="1">
              <a:spLocks noChangeArrowheads="1"/>
            </p:cNvSpPr>
            <p:nvPr/>
          </p:nvSpPr>
          <p:spPr bwMode="auto">
            <a:xfrm rot="-5392659">
              <a:off x="4428" y="1860"/>
              <a:ext cx="4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a:spcBef>
                  <a:spcPct val="50000"/>
                </a:spcBef>
              </a:pPr>
              <a:r>
                <a:rPr lang="en-US" altLang="zh-CN" b="0">
                  <a:ea typeface="隶书"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3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3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7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6079203-0176-4F5B-8C22-25CE98007003}" type="datetime3">
              <a:rPr kumimoji="0" lang="zh-CN" altLang="en-US" sz="1400" smtClean="0"/>
              <a:pPr eaLnBrk="1" hangingPunct="1"/>
              <a:t>2016年12月12日星期一</a:t>
            </a:fld>
            <a:endParaRPr kumimoji="0" lang="en-US" altLang="zh-CN" sz="1400" smtClean="0"/>
          </a:p>
        </p:txBody>
      </p:sp>
      <p:sp>
        <p:nvSpPr>
          <p:cNvPr id="8499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4996"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64195" name="Rectangle 3"/>
          <p:cNvSpPr>
            <a:spLocks noGrp="1" noChangeArrowheads="1"/>
          </p:cNvSpPr>
          <p:nvPr>
            <p:ph type="body" idx="1"/>
          </p:nvPr>
        </p:nvSpPr>
        <p:spPr>
          <a:xfrm>
            <a:off x="365125" y="874713"/>
            <a:ext cx="8169275" cy="5565775"/>
          </a:xfrm>
        </p:spPr>
        <p:txBody>
          <a:bodyPr/>
          <a:lstStyle/>
          <a:p>
            <a:pPr algn="just" eaLnBrk="1" hangingPunct="1">
              <a:lnSpc>
                <a:spcPct val="90000"/>
              </a:lnSpc>
              <a:buFontTx/>
              <a:buNone/>
            </a:pPr>
            <a:r>
              <a:rPr lang="en-US" altLang="zh-CN" b="1" dirty="0" smtClean="0">
                <a:latin typeface="Times New Roman" pitchFamily="18" charset="0"/>
              </a:rPr>
              <a:t>4.</a:t>
            </a:r>
            <a:r>
              <a:rPr lang="zh-CN" altLang="en-US" b="1" dirty="0" smtClean="0">
                <a:latin typeface="Times New Roman" pitchFamily="18" charset="0"/>
              </a:rPr>
              <a:t>中断升级</a:t>
            </a:r>
          </a:p>
          <a:p>
            <a:pPr algn="just" eaLnBrk="1" hangingPunct="1">
              <a:lnSpc>
                <a:spcPct val="90000"/>
              </a:lnSpc>
              <a:buFontTx/>
              <a:buNone/>
            </a:pPr>
            <a:r>
              <a:rPr lang="zh-CN" altLang="en-US" b="1" dirty="0" smtClean="0">
                <a:latin typeface="Times New Roman" pitchFamily="18" charset="0"/>
              </a:rPr>
              <a:t>            中断屏蔽字的另一个作用是可以改变中断优先级，将原级别较低的中断源变成较高的级别，我们称之为</a:t>
            </a:r>
            <a:r>
              <a:rPr lang="zh-CN" altLang="en-US" b="1" dirty="0" smtClean="0">
                <a:solidFill>
                  <a:srgbClr val="FF0000"/>
                </a:solidFill>
                <a:latin typeface="Times New Roman" pitchFamily="18" charset="0"/>
              </a:rPr>
              <a:t>中断升级</a:t>
            </a:r>
            <a:r>
              <a:rPr lang="zh-CN" altLang="en-US" b="1" dirty="0" smtClean="0">
                <a:latin typeface="Times New Roman" pitchFamily="18" charset="0"/>
              </a:rPr>
              <a:t>。这实际上是一种动态改变优先级的方法。</a:t>
            </a:r>
          </a:p>
          <a:p>
            <a:pPr algn="just" eaLnBrk="1" hangingPunct="1">
              <a:lnSpc>
                <a:spcPct val="90000"/>
              </a:lnSpc>
              <a:buFontTx/>
              <a:buNone/>
            </a:pPr>
            <a:r>
              <a:rPr lang="zh-CN" altLang="en-US" b="1" dirty="0" smtClean="0">
                <a:latin typeface="Times New Roman" pitchFamily="18" charset="0"/>
              </a:rPr>
              <a:t>            这里所说的改变优先次序是指</a:t>
            </a:r>
            <a:r>
              <a:rPr lang="zh-CN" altLang="en-US" b="1" dirty="0" smtClean="0">
                <a:solidFill>
                  <a:srgbClr val="0000CC"/>
                </a:solidFill>
                <a:latin typeface="Times New Roman" pitchFamily="18" charset="0"/>
              </a:rPr>
              <a:t>改变中断的处理次序</a:t>
            </a:r>
            <a:r>
              <a:rPr lang="zh-CN" altLang="en-US" b="1" dirty="0" smtClean="0">
                <a:latin typeface="Times New Roman" pitchFamily="18" charset="0"/>
              </a:rPr>
              <a:t>。中断</a:t>
            </a:r>
            <a:r>
              <a:rPr lang="zh-CN" altLang="en-US" b="1" dirty="0" smtClean="0">
                <a:solidFill>
                  <a:srgbClr val="0000CC"/>
                </a:solidFill>
                <a:latin typeface="Times New Roman" pitchFamily="18" charset="0"/>
              </a:rPr>
              <a:t>实际处理次序</a:t>
            </a:r>
            <a:r>
              <a:rPr lang="zh-CN" altLang="en-US" b="1" dirty="0" smtClean="0">
                <a:latin typeface="Times New Roman" pitchFamily="18" charset="0"/>
              </a:rPr>
              <a:t>和</a:t>
            </a:r>
            <a:r>
              <a:rPr lang="zh-CN" altLang="en-US" b="1" dirty="0" smtClean="0">
                <a:solidFill>
                  <a:srgbClr val="1C7620"/>
                </a:solidFill>
                <a:latin typeface="Times New Roman" pitchFamily="18" charset="0"/>
              </a:rPr>
              <a:t>中断响应次序</a:t>
            </a:r>
            <a:r>
              <a:rPr lang="zh-CN" altLang="en-US" b="1" dirty="0" smtClean="0">
                <a:latin typeface="Times New Roman" pitchFamily="18" charset="0"/>
              </a:rPr>
              <a:t>是两个不同的概念，</a:t>
            </a:r>
            <a:r>
              <a:rPr lang="zh-CN" altLang="en-US" b="1" dirty="0" smtClean="0">
                <a:solidFill>
                  <a:srgbClr val="FF3300"/>
                </a:solidFill>
                <a:latin typeface="Times New Roman" pitchFamily="18" charset="0"/>
              </a:rPr>
              <a:t>中断响应次序是由硬件排队电路决定的，无法改变</a:t>
            </a:r>
            <a:r>
              <a:rPr lang="zh-CN" altLang="en-US" b="1" dirty="0" smtClean="0">
                <a:latin typeface="Times New Roman" pitchFamily="18" charset="0"/>
              </a:rPr>
              <a:t>。但是，</a:t>
            </a:r>
            <a:r>
              <a:rPr lang="zh-CN" altLang="en-US" b="1" dirty="0" smtClean="0">
                <a:solidFill>
                  <a:srgbClr val="FF3300"/>
                </a:solidFill>
                <a:latin typeface="Times New Roman" pitchFamily="18" charset="0"/>
              </a:rPr>
              <a:t>中断处理次序是可以由屏蔽码来改变的</a:t>
            </a:r>
            <a:r>
              <a:rPr lang="zh-CN" altLang="en-US" b="1" dirty="0" smtClean="0">
                <a:latin typeface="Times New Roman" pitchFamily="18" charset="0"/>
              </a:rPr>
              <a:t>，故把屏蔽码看成软排队器。中断处理次序可以不同于中断响应次序。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4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4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4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3E2B314-59CE-4C7E-A0E4-BD1E23A3F82B}" type="datetime3">
              <a:rPr kumimoji="0" lang="zh-CN" altLang="en-US" sz="1400" smtClean="0"/>
              <a:pPr eaLnBrk="1" hangingPunct="1"/>
              <a:t>2016年12月12日星期一</a:t>
            </a:fld>
            <a:endParaRPr kumimoji="0" lang="en-US" altLang="zh-CN" sz="1400" smtClean="0"/>
          </a:p>
        </p:txBody>
      </p:sp>
      <p:sp>
        <p:nvSpPr>
          <p:cNvPr id="8601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6020"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65219" name="Rectangle 3"/>
          <p:cNvSpPr>
            <a:spLocks noGrp="1" noChangeArrowheads="1"/>
          </p:cNvSpPr>
          <p:nvPr>
            <p:ph type="body" idx="1"/>
          </p:nvPr>
        </p:nvSpPr>
        <p:spPr>
          <a:xfrm>
            <a:off x="250825" y="1008063"/>
            <a:ext cx="3486150" cy="5124450"/>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例如，某计算机的中断系统有</a:t>
            </a:r>
            <a:r>
              <a:rPr lang="en-US" altLang="zh-CN" b="1" smtClean="0">
                <a:latin typeface="Times New Roman" pitchFamily="18" charset="0"/>
              </a:rPr>
              <a:t>4</a:t>
            </a:r>
            <a:r>
              <a:rPr lang="zh-CN" altLang="en-US" b="1" smtClean="0">
                <a:latin typeface="Times New Roman" pitchFamily="18" charset="0"/>
              </a:rPr>
              <a:t>个中断源，每个中断源对应一个屏蔽码。中断响应的优先次序为</a:t>
            </a:r>
            <a:r>
              <a:rPr lang="en-US" altLang="zh-CN" b="1" smtClean="0">
                <a:latin typeface="Times New Roman" pitchFamily="18" charset="0"/>
              </a:rPr>
              <a:t>1→2→3→4</a:t>
            </a:r>
            <a:r>
              <a:rPr lang="zh-CN" altLang="en-US" b="1" smtClean="0">
                <a:latin typeface="Times New Roman" pitchFamily="18" charset="0"/>
              </a:rPr>
              <a:t>。中断的处理次序和中断的响应次序是一致的。</a:t>
            </a:r>
          </a:p>
        </p:txBody>
      </p:sp>
      <p:grpSp>
        <p:nvGrpSpPr>
          <p:cNvPr id="265220" name="Group 4"/>
          <p:cNvGrpSpPr>
            <a:grpSpLocks/>
          </p:cNvGrpSpPr>
          <p:nvPr/>
        </p:nvGrpSpPr>
        <p:grpSpPr bwMode="auto">
          <a:xfrm>
            <a:off x="3832225" y="1735138"/>
            <a:ext cx="4889500" cy="3197225"/>
            <a:chOff x="0" y="0"/>
            <a:chExt cx="2086" cy="1440"/>
          </a:xfrm>
        </p:grpSpPr>
        <p:grpSp>
          <p:nvGrpSpPr>
            <p:cNvPr id="86023" name="Group 5"/>
            <p:cNvGrpSpPr>
              <a:grpSpLocks/>
            </p:cNvGrpSpPr>
            <p:nvPr/>
          </p:nvGrpSpPr>
          <p:grpSpPr bwMode="auto">
            <a:xfrm>
              <a:off x="0" y="0"/>
              <a:ext cx="542" cy="768"/>
              <a:chOff x="0" y="0"/>
              <a:chExt cx="542" cy="768"/>
            </a:xfrm>
          </p:grpSpPr>
          <p:sp>
            <p:nvSpPr>
              <p:cNvPr id="86054" name="Rectangle 6"/>
              <p:cNvSpPr>
                <a:spLocks noChangeArrowheads="1"/>
              </p:cNvSpPr>
              <p:nvPr/>
            </p:nvSpPr>
            <p:spPr bwMode="auto">
              <a:xfrm>
                <a:off x="43" y="0"/>
                <a:ext cx="4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程序级别</a:t>
                </a:r>
              </a:p>
              <a:p>
                <a:pPr algn="ctr" eaLnBrk="0" hangingPunct="0"/>
                <a:r>
                  <a:rPr lang="zh-CN" altLang="en-US" sz="2400">
                    <a:latin typeface="Courier New" pitchFamily="49" charset="0"/>
                  </a:rPr>
                  <a:t> </a:t>
                </a:r>
                <a:endParaRPr lang="zh-CN" altLang="en-US" sz="2400"/>
              </a:p>
              <a:p>
                <a:pPr algn="ctr" eaLnBrk="0" hangingPunct="0"/>
                <a:endParaRPr lang="en-US" altLang="zh-CN" sz="2400"/>
              </a:p>
            </p:txBody>
          </p:sp>
          <p:sp>
            <p:nvSpPr>
              <p:cNvPr id="86055" name="Rectangle 7"/>
              <p:cNvSpPr>
                <a:spLocks noChangeArrowheads="1"/>
              </p:cNvSpPr>
              <p:nvPr/>
            </p:nvSpPr>
            <p:spPr bwMode="auto">
              <a:xfrm>
                <a:off x="0" y="0"/>
                <a:ext cx="542" cy="76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4" name="Group 8"/>
            <p:cNvGrpSpPr>
              <a:grpSpLocks/>
            </p:cNvGrpSpPr>
            <p:nvPr/>
          </p:nvGrpSpPr>
          <p:grpSpPr bwMode="auto">
            <a:xfrm>
              <a:off x="542" y="0"/>
              <a:ext cx="1544" cy="384"/>
              <a:chOff x="542" y="0"/>
              <a:chExt cx="1544" cy="384"/>
            </a:xfrm>
          </p:grpSpPr>
          <p:sp>
            <p:nvSpPr>
              <p:cNvPr id="86052" name="Rectangle 9"/>
              <p:cNvSpPr>
                <a:spLocks noChangeArrowheads="1"/>
              </p:cNvSpPr>
              <p:nvPr/>
            </p:nvSpPr>
            <p:spPr bwMode="auto">
              <a:xfrm>
                <a:off x="585" y="0"/>
                <a:ext cx="1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屏  蔽  码</a:t>
                </a:r>
              </a:p>
              <a:p>
                <a:pPr algn="ctr" eaLnBrk="0" hangingPunct="0"/>
                <a:endParaRPr lang="en-US" altLang="zh-CN" sz="2400"/>
              </a:p>
            </p:txBody>
          </p:sp>
          <p:sp>
            <p:nvSpPr>
              <p:cNvPr id="86053" name="Rectangle 10"/>
              <p:cNvSpPr>
                <a:spLocks noChangeArrowheads="1"/>
              </p:cNvSpPr>
              <p:nvPr/>
            </p:nvSpPr>
            <p:spPr bwMode="auto">
              <a:xfrm>
                <a:off x="542" y="0"/>
                <a:ext cx="1544"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5" name="Group 11"/>
            <p:cNvGrpSpPr>
              <a:grpSpLocks/>
            </p:cNvGrpSpPr>
            <p:nvPr/>
          </p:nvGrpSpPr>
          <p:grpSpPr bwMode="auto">
            <a:xfrm>
              <a:off x="542" y="384"/>
              <a:ext cx="398" cy="384"/>
              <a:chOff x="542" y="384"/>
              <a:chExt cx="398" cy="384"/>
            </a:xfrm>
          </p:grpSpPr>
          <p:sp>
            <p:nvSpPr>
              <p:cNvPr id="86050" name="Rectangle 12"/>
              <p:cNvSpPr>
                <a:spLocks noChangeArrowheads="1"/>
              </p:cNvSpPr>
              <p:nvPr/>
            </p:nvSpPr>
            <p:spPr bwMode="auto">
              <a:xfrm>
                <a:off x="585" y="384"/>
                <a:ext cx="3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1</a:t>
                </a:r>
                <a:r>
                  <a:rPr lang="zh-CN" altLang="en-US" sz="2400"/>
                  <a:t>级</a:t>
                </a:r>
              </a:p>
              <a:p>
                <a:pPr algn="ctr" eaLnBrk="0" hangingPunct="0"/>
                <a:endParaRPr lang="en-US" altLang="zh-CN" sz="2400"/>
              </a:p>
            </p:txBody>
          </p:sp>
          <p:sp>
            <p:nvSpPr>
              <p:cNvPr id="86051" name="Rectangle 13"/>
              <p:cNvSpPr>
                <a:spLocks noChangeArrowheads="1"/>
              </p:cNvSpPr>
              <p:nvPr/>
            </p:nvSpPr>
            <p:spPr bwMode="auto">
              <a:xfrm>
                <a:off x="542" y="384"/>
                <a:ext cx="398"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6" name="Group 14"/>
            <p:cNvGrpSpPr>
              <a:grpSpLocks/>
            </p:cNvGrpSpPr>
            <p:nvPr/>
          </p:nvGrpSpPr>
          <p:grpSpPr bwMode="auto">
            <a:xfrm>
              <a:off x="940" y="384"/>
              <a:ext cx="398" cy="384"/>
              <a:chOff x="940" y="384"/>
              <a:chExt cx="398" cy="384"/>
            </a:xfrm>
          </p:grpSpPr>
          <p:sp>
            <p:nvSpPr>
              <p:cNvPr id="86048" name="Rectangle 15"/>
              <p:cNvSpPr>
                <a:spLocks noChangeArrowheads="1"/>
              </p:cNvSpPr>
              <p:nvPr/>
            </p:nvSpPr>
            <p:spPr bwMode="auto">
              <a:xfrm>
                <a:off x="983" y="384"/>
                <a:ext cx="3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2</a:t>
                </a:r>
                <a:r>
                  <a:rPr lang="zh-CN" altLang="en-US" sz="2400"/>
                  <a:t>级</a:t>
                </a:r>
              </a:p>
              <a:p>
                <a:pPr algn="ctr" eaLnBrk="0" hangingPunct="0"/>
                <a:endParaRPr lang="en-US" altLang="zh-CN" sz="2400"/>
              </a:p>
            </p:txBody>
          </p:sp>
          <p:sp>
            <p:nvSpPr>
              <p:cNvPr id="86049" name="Rectangle 16"/>
              <p:cNvSpPr>
                <a:spLocks noChangeArrowheads="1"/>
              </p:cNvSpPr>
              <p:nvPr/>
            </p:nvSpPr>
            <p:spPr bwMode="auto">
              <a:xfrm>
                <a:off x="940" y="384"/>
                <a:ext cx="398"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7" name="Group 17"/>
            <p:cNvGrpSpPr>
              <a:grpSpLocks/>
            </p:cNvGrpSpPr>
            <p:nvPr/>
          </p:nvGrpSpPr>
          <p:grpSpPr bwMode="auto">
            <a:xfrm>
              <a:off x="1338" y="384"/>
              <a:ext cx="374" cy="384"/>
              <a:chOff x="1338" y="384"/>
              <a:chExt cx="374" cy="384"/>
            </a:xfrm>
          </p:grpSpPr>
          <p:sp>
            <p:nvSpPr>
              <p:cNvPr id="86046" name="Rectangle 18"/>
              <p:cNvSpPr>
                <a:spLocks noChangeArrowheads="1"/>
              </p:cNvSpPr>
              <p:nvPr/>
            </p:nvSpPr>
            <p:spPr bwMode="auto">
              <a:xfrm>
                <a:off x="1381"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3</a:t>
                </a:r>
                <a:r>
                  <a:rPr lang="zh-CN" altLang="en-US" sz="2400"/>
                  <a:t>级</a:t>
                </a:r>
              </a:p>
              <a:p>
                <a:pPr algn="ctr" eaLnBrk="0" hangingPunct="0"/>
                <a:endParaRPr lang="en-US" altLang="zh-CN" sz="2400"/>
              </a:p>
            </p:txBody>
          </p:sp>
          <p:sp>
            <p:nvSpPr>
              <p:cNvPr id="86047" name="Rectangle 19"/>
              <p:cNvSpPr>
                <a:spLocks noChangeArrowheads="1"/>
              </p:cNvSpPr>
              <p:nvPr/>
            </p:nvSpPr>
            <p:spPr bwMode="auto">
              <a:xfrm>
                <a:off x="1338" y="384"/>
                <a:ext cx="374"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8" name="Group 20"/>
            <p:cNvGrpSpPr>
              <a:grpSpLocks/>
            </p:cNvGrpSpPr>
            <p:nvPr/>
          </p:nvGrpSpPr>
          <p:grpSpPr bwMode="auto">
            <a:xfrm>
              <a:off x="1712" y="384"/>
              <a:ext cx="374" cy="384"/>
              <a:chOff x="1712" y="384"/>
              <a:chExt cx="374" cy="384"/>
            </a:xfrm>
          </p:grpSpPr>
          <p:sp>
            <p:nvSpPr>
              <p:cNvPr id="86044" name="Rectangle 21"/>
              <p:cNvSpPr>
                <a:spLocks noChangeArrowheads="1"/>
              </p:cNvSpPr>
              <p:nvPr/>
            </p:nvSpPr>
            <p:spPr bwMode="auto">
              <a:xfrm>
                <a:off x="1755"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4</a:t>
                </a:r>
                <a:r>
                  <a:rPr lang="zh-CN" altLang="en-US" sz="2400"/>
                  <a:t>级</a:t>
                </a:r>
              </a:p>
              <a:p>
                <a:pPr algn="ctr" eaLnBrk="0" hangingPunct="0"/>
                <a:endParaRPr lang="en-US" altLang="zh-CN" sz="2400"/>
              </a:p>
            </p:txBody>
          </p:sp>
          <p:sp>
            <p:nvSpPr>
              <p:cNvPr id="86045" name="Rectangle 22"/>
              <p:cNvSpPr>
                <a:spLocks noChangeArrowheads="1"/>
              </p:cNvSpPr>
              <p:nvPr/>
            </p:nvSpPr>
            <p:spPr bwMode="auto">
              <a:xfrm>
                <a:off x="1712" y="384"/>
                <a:ext cx="374"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29" name="Group 23"/>
            <p:cNvGrpSpPr>
              <a:grpSpLocks/>
            </p:cNvGrpSpPr>
            <p:nvPr/>
          </p:nvGrpSpPr>
          <p:grpSpPr bwMode="auto">
            <a:xfrm>
              <a:off x="0" y="768"/>
              <a:ext cx="542" cy="672"/>
              <a:chOff x="0" y="768"/>
              <a:chExt cx="542" cy="672"/>
            </a:xfrm>
          </p:grpSpPr>
          <p:sp>
            <p:nvSpPr>
              <p:cNvPr id="86042" name="Rectangle 24"/>
              <p:cNvSpPr>
                <a:spLocks noChangeArrowheads="1"/>
              </p:cNvSpPr>
              <p:nvPr/>
            </p:nvSpPr>
            <p:spPr bwMode="auto">
              <a:xfrm>
                <a:off x="43" y="768"/>
                <a:ext cx="4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第</a:t>
                </a:r>
                <a:r>
                  <a:rPr lang="en-US" altLang="zh-CN" sz="2400"/>
                  <a:t>1</a:t>
                </a:r>
                <a:r>
                  <a:rPr lang="zh-CN" altLang="en-US" sz="2400"/>
                  <a:t>级</a:t>
                </a:r>
              </a:p>
              <a:p>
                <a:pPr algn="ctr" eaLnBrk="0" hangingPunct="0"/>
                <a:r>
                  <a:rPr lang="zh-CN" altLang="en-US" sz="2400"/>
                  <a:t>第</a:t>
                </a:r>
                <a:r>
                  <a:rPr lang="en-US" altLang="zh-CN" sz="2400"/>
                  <a:t>2</a:t>
                </a:r>
                <a:r>
                  <a:rPr lang="zh-CN" altLang="en-US" sz="2400"/>
                  <a:t>级</a:t>
                </a:r>
              </a:p>
              <a:p>
                <a:pPr algn="ctr" eaLnBrk="0" hangingPunct="0"/>
                <a:r>
                  <a:rPr lang="zh-CN" altLang="en-US" sz="2400"/>
                  <a:t>第</a:t>
                </a:r>
                <a:r>
                  <a:rPr lang="en-US" altLang="zh-CN" sz="2400"/>
                  <a:t>3</a:t>
                </a:r>
                <a:r>
                  <a:rPr lang="zh-CN" altLang="en-US" sz="2400"/>
                  <a:t>级</a:t>
                </a:r>
              </a:p>
              <a:p>
                <a:pPr algn="ctr" eaLnBrk="0" hangingPunct="0"/>
                <a:r>
                  <a:rPr lang="zh-CN" altLang="en-US" sz="2400"/>
                  <a:t>第</a:t>
                </a:r>
                <a:r>
                  <a:rPr lang="en-US" altLang="zh-CN" sz="2400"/>
                  <a:t>4</a:t>
                </a:r>
                <a:r>
                  <a:rPr lang="zh-CN" altLang="en-US" sz="2400"/>
                  <a:t>级</a:t>
                </a:r>
              </a:p>
              <a:p>
                <a:pPr algn="ctr" eaLnBrk="0" hangingPunct="0"/>
                <a:endParaRPr lang="en-US" altLang="zh-CN" sz="2400"/>
              </a:p>
            </p:txBody>
          </p:sp>
          <p:sp>
            <p:nvSpPr>
              <p:cNvPr id="86043" name="Rectangle 25"/>
              <p:cNvSpPr>
                <a:spLocks noChangeArrowheads="1"/>
              </p:cNvSpPr>
              <p:nvPr/>
            </p:nvSpPr>
            <p:spPr bwMode="auto">
              <a:xfrm>
                <a:off x="0" y="768"/>
                <a:ext cx="542"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30" name="Group 26"/>
            <p:cNvGrpSpPr>
              <a:grpSpLocks/>
            </p:cNvGrpSpPr>
            <p:nvPr/>
          </p:nvGrpSpPr>
          <p:grpSpPr bwMode="auto">
            <a:xfrm>
              <a:off x="542" y="768"/>
              <a:ext cx="398" cy="672"/>
              <a:chOff x="542" y="768"/>
              <a:chExt cx="398" cy="672"/>
            </a:xfrm>
          </p:grpSpPr>
          <p:sp>
            <p:nvSpPr>
              <p:cNvPr id="86040" name="Rectangle 27"/>
              <p:cNvSpPr>
                <a:spLocks noChangeArrowheads="1"/>
              </p:cNvSpPr>
              <p:nvPr/>
            </p:nvSpPr>
            <p:spPr bwMode="auto">
              <a:xfrm>
                <a:off x="585" y="768"/>
                <a:ext cx="31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endParaRPr lang="en-US" altLang="zh-CN" sz="2400"/>
              </a:p>
            </p:txBody>
          </p:sp>
          <p:sp>
            <p:nvSpPr>
              <p:cNvPr id="86041" name="Rectangle 28"/>
              <p:cNvSpPr>
                <a:spLocks noChangeArrowheads="1"/>
              </p:cNvSpPr>
              <p:nvPr/>
            </p:nvSpPr>
            <p:spPr bwMode="auto">
              <a:xfrm>
                <a:off x="542" y="768"/>
                <a:ext cx="398"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31" name="Group 29"/>
            <p:cNvGrpSpPr>
              <a:grpSpLocks/>
            </p:cNvGrpSpPr>
            <p:nvPr/>
          </p:nvGrpSpPr>
          <p:grpSpPr bwMode="auto">
            <a:xfrm>
              <a:off x="940" y="768"/>
              <a:ext cx="398" cy="672"/>
              <a:chOff x="940" y="768"/>
              <a:chExt cx="398" cy="672"/>
            </a:xfrm>
          </p:grpSpPr>
          <p:sp>
            <p:nvSpPr>
              <p:cNvPr id="86038" name="Rectangle 30"/>
              <p:cNvSpPr>
                <a:spLocks noChangeArrowheads="1"/>
              </p:cNvSpPr>
              <p:nvPr/>
            </p:nvSpPr>
            <p:spPr bwMode="auto">
              <a:xfrm>
                <a:off x="983" y="768"/>
                <a:ext cx="31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endParaRPr lang="en-US" altLang="zh-CN" sz="2400"/>
              </a:p>
            </p:txBody>
          </p:sp>
          <p:sp>
            <p:nvSpPr>
              <p:cNvPr id="86039" name="Rectangle 31"/>
              <p:cNvSpPr>
                <a:spLocks noChangeArrowheads="1"/>
              </p:cNvSpPr>
              <p:nvPr/>
            </p:nvSpPr>
            <p:spPr bwMode="auto">
              <a:xfrm>
                <a:off x="940" y="768"/>
                <a:ext cx="398"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32" name="Group 32"/>
            <p:cNvGrpSpPr>
              <a:grpSpLocks/>
            </p:cNvGrpSpPr>
            <p:nvPr/>
          </p:nvGrpSpPr>
          <p:grpSpPr bwMode="auto">
            <a:xfrm>
              <a:off x="1338" y="768"/>
              <a:ext cx="374" cy="672"/>
              <a:chOff x="1338" y="768"/>
              <a:chExt cx="374" cy="672"/>
            </a:xfrm>
          </p:grpSpPr>
          <p:sp>
            <p:nvSpPr>
              <p:cNvPr id="86036" name="Rectangle 33"/>
              <p:cNvSpPr>
                <a:spLocks noChangeArrowheads="1"/>
              </p:cNvSpPr>
              <p:nvPr/>
            </p:nvSpPr>
            <p:spPr bwMode="auto">
              <a:xfrm>
                <a:off x="1381" y="768"/>
                <a:ext cx="28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endParaRPr lang="en-US" altLang="zh-CN" sz="2400"/>
              </a:p>
            </p:txBody>
          </p:sp>
          <p:sp>
            <p:nvSpPr>
              <p:cNvPr id="86037" name="Rectangle 34"/>
              <p:cNvSpPr>
                <a:spLocks noChangeArrowheads="1"/>
              </p:cNvSpPr>
              <p:nvPr/>
            </p:nvSpPr>
            <p:spPr bwMode="auto">
              <a:xfrm>
                <a:off x="1338" y="768"/>
                <a:ext cx="374"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6033" name="Group 35"/>
            <p:cNvGrpSpPr>
              <a:grpSpLocks/>
            </p:cNvGrpSpPr>
            <p:nvPr/>
          </p:nvGrpSpPr>
          <p:grpSpPr bwMode="auto">
            <a:xfrm>
              <a:off x="1712" y="768"/>
              <a:ext cx="374" cy="672"/>
              <a:chOff x="1712" y="768"/>
              <a:chExt cx="374" cy="672"/>
            </a:xfrm>
          </p:grpSpPr>
          <p:sp>
            <p:nvSpPr>
              <p:cNvPr id="86034" name="Rectangle 36"/>
              <p:cNvSpPr>
                <a:spLocks noChangeArrowheads="1"/>
              </p:cNvSpPr>
              <p:nvPr/>
            </p:nvSpPr>
            <p:spPr bwMode="auto">
              <a:xfrm>
                <a:off x="1755" y="768"/>
                <a:ext cx="28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endParaRPr lang="en-US" altLang="zh-CN" sz="2400"/>
              </a:p>
            </p:txBody>
          </p:sp>
          <p:sp>
            <p:nvSpPr>
              <p:cNvPr id="86035" name="Rectangle 37"/>
              <p:cNvSpPr>
                <a:spLocks noChangeArrowheads="1"/>
              </p:cNvSpPr>
              <p:nvPr/>
            </p:nvSpPr>
            <p:spPr bwMode="auto">
              <a:xfrm>
                <a:off x="1712" y="768"/>
                <a:ext cx="374"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5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F23B91F9-76DD-4EEE-9386-3054BFBB5B41}" type="datetime3">
              <a:rPr kumimoji="0" lang="zh-CN" altLang="en-US" sz="1400" smtClean="0"/>
              <a:pPr eaLnBrk="1" hangingPunct="1"/>
              <a:t>2016年12月12日星期一</a:t>
            </a:fld>
            <a:endParaRPr kumimoji="0" lang="en-US" altLang="zh-CN" sz="1400" smtClean="0"/>
          </a:p>
        </p:txBody>
      </p:sp>
      <p:sp>
        <p:nvSpPr>
          <p:cNvPr id="8704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7044"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66243" name="Rectangle 3"/>
          <p:cNvSpPr>
            <a:spLocks noGrp="1" noChangeArrowheads="1"/>
          </p:cNvSpPr>
          <p:nvPr>
            <p:ph type="body" idx="1"/>
          </p:nvPr>
        </p:nvSpPr>
        <p:spPr>
          <a:xfrm>
            <a:off x="365125" y="855663"/>
            <a:ext cx="8324850" cy="2381250"/>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根据这一次序，可以看到</a:t>
            </a:r>
            <a:r>
              <a:rPr lang="en-US" altLang="zh-CN" b="1" smtClean="0">
                <a:latin typeface="Times New Roman" pitchFamily="18" charset="0"/>
              </a:rPr>
              <a:t>CPU</a:t>
            </a:r>
            <a:r>
              <a:rPr lang="zh-CN" altLang="en-US" b="1" smtClean="0">
                <a:latin typeface="Times New Roman" pitchFamily="18" charset="0"/>
              </a:rPr>
              <a:t>运动的轨迹，当多个中断请求同时出现时，处理次序与响应次序一致；当中断请求先后出现时，允许优先级别高的中断请求打断优先级别低的中断服务程序，实现中断嵌套。</a:t>
            </a:r>
          </a:p>
        </p:txBody>
      </p:sp>
      <p:grpSp>
        <p:nvGrpSpPr>
          <p:cNvPr id="266244" name="Group 4"/>
          <p:cNvGrpSpPr>
            <a:grpSpLocks/>
          </p:cNvGrpSpPr>
          <p:nvPr/>
        </p:nvGrpSpPr>
        <p:grpSpPr bwMode="auto">
          <a:xfrm>
            <a:off x="1543050" y="3238500"/>
            <a:ext cx="6229350" cy="3036888"/>
            <a:chOff x="1968" y="3156"/>
            <a:chExt cx="2256" cy="1173"/>
          </a:xfrm>
        </p:grpSpPr>
        <p:sp>
          <p:nvSpPr>
            <p:cNvPr id="87048" name="Line 5"/>
            <p:cNvSpPr>
              <a:spLocks noChangeShapeType="1"/>
            </p:cNvSpPr>
            <p:nvPr/>
          </p:nvSpPr>
          <p:spPr bwMode="auto">
            <a:xfrm>
              <a:off x="2448" y="3258"/>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49" name="Line 6"/>
            <p:cNvSpPr>
              <a:spLocks noChangeShapeType="1"/>
            </p:cNvSpPr>
            <p:nvPr/>
          </p:nvSpPr>
          <p:spPr bwMode="auto">
            <a:xfrm>
              <a:off x="2448" y="3450"/>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0" name="Line 7"/>
            <p:cNvSpPr>
              <a:spLocks noChangeShapeType="1"/>
            </p:cNvSpPr>
            <p:nvPr/>
          </p:nvSpPr>
          <p:spPr bwMode="auto">
            <a:xfrm>
              <a:off x="2448" y="3642"/>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1" name="Line 8"/>
            <p:cNvSpPr>
              <a:spLocks noChangeShapeType="1"/>
            </p:cNvSpPr>
            <p:nvPr/>
          </p:nvSpPr>
          <p:spPr bwMode="auto">
            <a:xfrm>
              <a:off x="2424" y="4026"/>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2" name="Line 9"/>
            <p:cNvSpPr>
              <a:spLocks noChangeShapeType="1"/>
            </p:cNvSpPr>
            <p:nvPr/>
          </p:nvSpPr>
          <p:spPr bwMode="auto">
            <a:xfrm>
              <a:off x="2448" y="3834"/>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3" name="Line 10"/>
            <p:cNvSpPr>
              <a:spLocks noChangeShapeType="1"/>
            </p:cNvSpPr>
            <p:nvPr/>
          </p:nvSpPr>
          <p:spPr bwMode="auto">
            <a:xfrm>
              <a:off x="2448" y="402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4" name="Line 11"/>
            <p:cNvSpPr>
              <a:spLocks noChangeShapeType="1"/>
            </p:cNvSpPr>
            <p:nvPr/>
          </p:nvSpPr>
          <p:spPr bwMode="auto">
            <a:xfrm flipV="1">
              <a:off x="2592" y="3258"/>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5" name="Line 12"/>
            <p:cNvSpPr>
              <a:spLocks noChangeShapeType="1"/>
            </p:cNvSpPr>
            <p:nvPr/>
          </p:nvSpPr>
          <p:spPr bwMode="auto">
            <a:xfrm>
              <a:off x="2592" y="325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6" name="Line 13"/>
            <p:cNvSpPr>
              <a:spLocks noChangeShapeType="1"/>
            </p:cNvSpPr>
            <p:nvPr/>
          </p:nvSpPr>
          <p:spPr bwMode="auto">
            <a:xfrm>
              <a:off x="2784" y="3258"/>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7" name="Line 14"/>
            <p:cNvSpPr>
              <a:spLocks noChangeShapeType="1"/>
            </p:cNvSpPr>
            <p:nvPr/>
          </p:nvSpPr>
          <p:spPr bwMode="auto">
            <a:xfrm>
              <a:off x="2784" y="402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8" name="Line 15"/>
            <p:cNvSpPr>
              <a:spLocks noChangeShapeType="1"/>
            </p:cNvSpPr>
            <p:nvPr/>
          </p:nvSpPr>
          <p:spPr bwMode="auto">
            <a:xfrm flipV="1">
              <a:off x="2832"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Line 16"/>
            <p:cNvSpPr>
              <a:spLocks noChangeShapeType="1"/>
            </p:cNvSpPr>
            <p:nvPr/>
          </p:nvSpPr>
          <p:spPr bwMode="auto">
            <a:xfrm>
              <a:off x="2832" y="34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0" name="Line 17"/>
            <p:cNvSpPr>
              <a:spLocks noChangeShapeType="1"/>
            </p:cNvSpPr>
            <p:nvPr/>
          </p:nvSpPr>
          <p:spPr bwMode="auto">
            <a:xfrm>
              <a:off x="3024"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1" name="Line 18"/>
            <p:cNvSpPr>
              <a:spLocks noChangeShapeType="1"/>
            </p:cNvSpPr>
            <p:nvPr/>
          </p:nvSpPr>
          <p:spPr bwMode="auto">
            <a:xfrm>
              <a:off x="3024" y="402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2" name="Line 19"/>
            <p:cNvSpPr>
              <a:spLocks noChangeShapeType="1"/>
            </p:cNvSpPr>
            <p:nvPr/>
          </p:nvSpPr>
          <p:spPr bwMode="auto">
            <a:xfrm flipV="1">
              <a:off x="3072" y="383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3" name="Line 20"/>
            <p:cNvSpPr>
              <a:spLocks noChangeShapeType="1"/>
            </p:cNvSpPr>
            <p:nvPr/>
          </p:nvSpPr>
          <p:spPr bwMode="auto">
            <a:xfrm>
              <a:off x="3072" y="383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4" name="Line 21"/>
            <p:cNvSpPr>
              <a:spLocks noChangeShapeType="1"/>
            </p:cNvSpPr>
            <p:nvPr/>
          </p:nvSpPr>
          <p:spPr bwMode="auto">
            <a:xfrm>
              <a:off x="3264" y="383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5" name="Line 22"/>
            <p:cNvSpPr>
              <a:spLocks noChangeShapeType="1"/>
            </p:cNvSpPr>
            <p:nvPr/>
          </p:nvSpPr>
          <p:spPr bwMode="auto">
            <a:xfrm>
              <a:off x="3264" y="402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6" name="Line 23"/>
            <p:cNvSpPr>
              <a:spLocks noChangeShapeType="1"/>
            </p:cNvSpPr>
            <p:nvPr/>
          </p:nvSpPr>
          <p:spPr bwMode="auto">
            <a:xfrm flipV="1">
              <a:off x="3408" y="364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7" name="Line 24"/>
            <p:cNvSpPr>
              <a:spLocks noChangeShapeType="1"/>
            </p:cNvSpPr>
            <p:nvPr/>
          </p:nvSpPr>
          <p:spPr bwMode="auto">
            <a:xfrm>
              <a:off x="3408" y="364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8" name="Line 25"/>
            <p:cNvSpPr>
              <a:spLocks noChangeShapeType="1"/>
            </p:cNvSpPr>
            <p:nvPr/>
          </p:nvSpPr>
          <p:spPr bwMode="auto">
            <a:xfrm flipV="1">
              <a:off x="3504" y="325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9" name="Line 26"/>
            <p:cNvSpPr>
              <a:spLocks noChangeShapeType="1"/>
            </p:cNvSpPr>
            <p:nvPr/>
          </p:nvSpPr>
          <p:spPr bwMode="auto">
            <a:xfrm>
              <a:off x="3504" y="325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0" name="Line 27"/>
            <p:cNvSpPr>
              <a:spLocks noChangeShapeType="1"/>
            </p:cNvSpPr>
            <p:nvPr/>
          </p:nvSpPr>
          <p:spPr bwMode="auto">
            <a:xfrm>
              <a:off x="3696" y="325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1" name="Line 28"/>
            <p:cNvSpPr>
              <a:spLocks noChangeShapeType="1"/>
            </p:cNvSpPr>
            <p:nvPr/>
          </p:nvSpPr>
          <p:spPr bwMode="auto">
            <a:xfrm>
              <a:off x="3696" y="3642"/>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2" name="Line 29"/>
            <p:cNvSpPr>
              <a:spLocks noChangeShapeType="1"/>
            </p:cNvSpPr>
            <p:nvPr/>
          </p:nvSpPr>
          <p:spPr bwMode="auto">
            <a:xfrm>
              <a:off x="3744" y="345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3" name="Line 30"/>
            <p:cNvSpPr>
              <a:spLocks noChangeShapeType="1"/>
            </p:cNvSpPr>
            <p:nvPr/>
          </p:nvSpPr>
          <p:spPr bwMode="auto">
            <a:xfrm>
              <a:off x="3744" y="34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4" name="Line 31"/>
            <p:cNvSpPr>
              <a:spLocks noChangeShapeType="1"/>
            </p:cNvSpPr>
            <p:nvPr/>
          </p:nvSpPr>
          <p:spPr bwMode="auto">
            <a:xfrm>
              <a:off x="3936" y="345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5" name="Line 32"/>
            <p:cNvSpPr>
              <a:spLocks noChangeShapeType="1"/>
            </p:cNvSpPr>
            <p:nvPr/>
          </p:nvSpPr>
          <p:spPr bwMode="auto">
            <a:xfrm>
              <a:off x="3936" y="364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6" name="Line 33"/>
            <p:cNvSpPr>
              <a:spLocks noChangeShapeType="1"/>
            </p:cNvSpPr>
            <p:nvPr/>
          </p:nvSpPr>
          <p:spPr bwMode="auto">
            <a:xfrm>
              <a:off x="4080" y="364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7" name="Line 34"/>
            <p:cNvSpPr>
              <a:spLocks noChangeShapeType="1"/>
            </p:cNvSpPr>
            <p:nvPr/>
          </p:nvSpPr>
          <p:spPr bwMode="auto">
            <a:xfrm>
              <a:off x="4080" y="402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8" name="Text Box 35"/>
            <p:cNvSpPr txBox="1">
              <a:spLocks noChangeArrowheads="1"/>
            </p:cNvSpPr>
            <p:nvPr/>
          </p:nvSpPr>
          <p:spPr bwMode="auto">
            <a:xfrm>
              <a:off x="1968" y="3156"/>
              <a:ext cx="50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中断服务</a:t>
              </a:r>
            </a:p>
            <a:p>
              <a:pPr>
                <a:lnSpc>
                  <a:spcPct val="30000"/>
                </a:lnSpc>
                <a:spcBef>
                  <a:spcPct val="50000"/>
                </a:spcBef>
              </a:pPr>
              <a:r>
                <a:rPr lang="zh-CN" altLang="en-US" sz="2000"/>
                <a:t>    程序</a:t>
              </a:r>
            </a:p>
          </p:txBody>
        </p:sp>
        <p:sp>
          <p:nvSpPr>
            <p:cNvPr id="87079" name="Text Box 36"/>
            <p:cNvSpPr txBox="1">
              <a:spLocks noChangeArrowheads="1"/>
            </p:cNvSpPr>
            <p:nvPr/>
          </p:nvSpPr>
          <p:spPr bwMode="auto">
            <a:xfrm>
              <a:off x="2028" y="3954"/>
              <a:ext cx="504"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现行程序</a:t>
              </a:r>
            </a:p>
          </p:txBody>
        </p:sp>
        <p:sp>
          <p:nvSpPr>
            <p:cNvPr id="87080" name="Text Box 37"/>
            <p:cNvSpPr txBox="1">
              <a:spLocks noChangeArrowheads="1"/>
            </p:cNvSpPr>
            <p:nvPr/>
          </p:nvSpPr>
          <p:spPr bwMode="auto">
            <a:xfrm>
              <a:off x="2304" y="3186"/>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7081" name="Text Box 38"/>
            <p:cNvSpPr txBox="1">
              <a:spLocks noChangeArrowheads="1"/>
            </p:cNvSpPr>
            <p:nvPr/>
          </p:nvSpPr>
          <p:spPr bwMode="auto">
            <a:xfrm>
              <a:off x="2304" y="3378"/>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7082" name="Text Box 39"/>
            <p:cNvSpPr txBox="1">
              <a:spLocks noChangeArrowheads="1"/>
            </p:cNvSpPr>
            <p:nvPr/>
          </p:nvSpPr>
          <p:spPr bwMode="auto">
            <a:xfrm>
              <a:off x="2502" y="4002"/>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7083" name="Text Box 40"/>
            <p:cNvSpPr txBox="1">
              <a:spLocks noChangeArrowheads="1"/>
            </p:cNvSpPr>
            <p:nvPr/>
          </p:nvSpPr>
          <p:spPr bwMode="auto">
            <a:xfrm>
              <a:off x="2304" y="3570"/>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③</a:t>
              </a:r>
            </a:p>
          </p:txBody>
        </p:sp>
        <p:sp>
          <p:nvSpPr>
            <p:cNvPr id="87084" name="Text Box 41"/>
            <p:cNvSpPr txBox="1">
              <a:spLocks noChangeArrowheads="1"/>
            </p:cNvSpPr>
            <p:nvPr/>
          </p:nvSpPr>
          <p:spPr bwMode="auto">
            <a:xfrm>
              <a:off x="3318" y="4002"/>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③</a:t>
              </a:r>
            </a:p>
          </p:txBody>
        </p:sp>
        <p:sp>
          <p:nvSpPr>
            <p:cNvPr id="87085" name="Text Box 42"/>
            <p:cNvSpPr txBox="1">
              <a:spLocks noChangeArrowheads="1"/>
            </p:cNvSpPr>
            <p:nvPr/>
          </p:nvSpPr>
          <p:spPr bwMode="auto">
            <a:xfrm>
              <a:off x="2502" y="4086"/>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7086" name="Text Box 43"/>
            <p:cNvSpPr txBox="1">
              <a:spLocks noChangeArrowheads="1"/>
            </p:cNvSpPr>
            <p:nvPr/>
          </p:nvSpPr>
          <p:spPr bwMode="auto">
            <a:xfrm>
              <a:off x="3540" y="4002"/>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7087" name="Text Box 44"/>
            <p:cNvSpPr txBox="1">
              <a:spLocks noChangeArrowheads="1"/>
            </p:cNvSpPr>
            <p:nvPr/>
          </p:nvSpPr>
          <p:spPr bwMode="auto">
            <a:xfrm>
              <a:off x="2502" y="4176"/>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④</a:t>
              </a:r>
            </a:p>
          </p:txBody>
        </p:sp>
        <p:sp>
          <p:nvSpPr>
            <p:cNvPr id="87088" name="Text Box 45"/>
            <p:cNvSpPr txBox="1">
              <a:spLocks noChangeArrowheads="1"/>
            </p:cNvSpPr>
            <p:nvPr/>
          </p:nvSpPr>
          <p:spPr bwMode="auto">
            <a:xfrm>
              <a:off x="2304" y="3762"/>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④</a:t>
              </a:r>
            </a:p>
          </p:txBody>
        </p:sp>
        <p:sp>
          <p:nvSpPr>
            <p:cNvPr id="87089" name="Text Box 46"/>
            <p:cNvSpPr txBox="1">
              <a:spLocks noChangeArrowheads="1"/>
            </p:cNvSpPr>
            <p:nvPr/>
          </p:nvSpPr>
          <p:spPr bwMode="auto">
            <a:xfrm>
              <a:off x="3414" y="4002"/>
              <a:ext cx="480"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7090" name="Line 47"/>
            <p:cNvSpPr>
              <a:spLocks noChangeShapeType="1"/>
            </p:cNvSpPr>
            <p:nvPr/>
          </p:nvSpPr>
          <p:spPr bwMode="auto">
            <a:xfrm>
              <a:off x="3630" y="3264"/>
              <a:ext cx="0" cy="762"/>
            </a:xfrm>
            <a:prstGeom prst="line">
              <a:avLst/>
            </a:prstGeom>
            <a:noFill/>
            <a:ln w="6350"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1" name="Line 47"/>
            <p:cNvSpPr>
              <a:spLocks noChangeShapeType="1"/>
            </p:cNvSpPr>
            <p:nvPr/>
          </p:nvSpPr>
          <p:spPr bwMode="auto">
            <a:xfrm>
              <a:off x="3504" y="3642"/>
              <a:ext cx="2" cy="384"/>
            </a:xfrm>
            <a:prstGeom prst="line">
              <a:avLst/>
            </a:prstGeom>
            <a:noFill/>
            <a:ln w="6350" cap="rnd">
              <a:solidFill>
                <a:srgbClr val="C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47" name="TextBox 1"/>
          <p:cNvSpPr txBox="1">
            <a:spLocks noChangeArrowheads="1"/>
          </p:cNvSpPr>
          <p:nvPr/>
        </p:nvSpPr>
        <p:spPr bwMode="auto">
          <a:xfrm>
            <a:off x="112713" y="3238500"/>
            <a:ext cx="14303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2400">
                <a:solidFill>
                  <a:srgbClr val="FF0000"/>
                </a:solidFill>
              </a:rPr>
              <a:t>从哪一级中断，返回时就返回哪一级。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6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E4FDDD4-49DA-4083-8AA4-C86A7137CA65}" type="datetime3">
              <a:rPr kumimoji="0" lang="zh-CN" altLang="en-US" sz="1400" smtClean="0"/>
              <a:pPr eaLnBrk="1" hangingPunct="1"/>
              <a:t>2016年12月12日星期一</a:t>
            </a:fld>
            <a:endParaRPr kumimoji="0" lang="en-US" altLang="zh-CN" sz="1400" smtClean="0"/>
          </a:p>
        </p:txBody>
      </p:sp>
      <p:sp>
        <p:nvSpPr>
          <p:cNvPr id="8806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8068"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p>
        </p:txBody>
      </p:sp>
      <p:sp>
        <p:nvSpPr>
          <p:cNvPr id="267267" name="Rectangle 3"/>
          <p:cNvSpPr>
            <a:spLocks noGrp="1" noChangeArrowheads="1"/>
          </p:cNvSpPr>
          <p:nvPr>
            <p:ph type="body" idx="1"/>
          </p:nvPr>
        </p:nvSpPr>
        <p:spPr>
          <a:xfrm>
            <a:off x="250825" y="1160463"/>
            <a:ext cx="3254375" cy="5048250"/>
          </a:xfrm>
        </p:spPr>
        <p:txBody>
          <a:bodyPr/>
          <a:lstStyle/>
          <a:p>
            <a:pPr algn="just" eaLnBrk="1" hangingPunct="1">
              <a:lnSpc>
                <a:spcPct val="80000"/>
              </a:lnSpc>
              <a:buFontTx/>
              <a:buNone/>
            </a:pPr>
            <a:r>
              <a:rPr lang="en-US" altLang="zh-CN" b="1" smtClean="0">
                <a:latin typeface="Times New Roman" pitchFamily="18" charset="0"/>
              </a:rPr>
              <a:t>             </a:t>
            </a:r>
            <a:r>
              <a:rPr lang="zh-CN" altLang="en-US" b="1" smtClean="0">
                <a:latin typeface="Times New Roman" pitchFamily="18" charset="0"/>
              </a:rPr>
              <a:t>在不改变中断响应次序的条件下，通过改写屏蔽码可以改变中断处理次序，例如，要使中断处理次序改为</a:t>
            </a:r>
            <a:r>
              <a:rPr lang="en-US" altLang="zh-CN" b="1" smtClean="0">
                <a:latin typeface="Times New Roman" pitchFamily="18" charset="0"/>
              </a:rPr>
              <a:t>1→4→3→2</a:t>
            </a:r>
            <a:r>
              <a:rPr lang="zh-CN" altLang="en-US" b="1" smtClean="0">
                <a:latin typeface="Times New Roman" pitchFamily="18" charset="0"/>
              </a:rPr>
              <a:t>。</a:t>
            </a:r>
          </a:p>
        </p:txBody>
      </p:sp>
      <p:grpSp>
        <p:nvGrpSpPr>
          <p:cNvPr id="267268" name="Group 4"/>
          <p:cNvGrpSpPr>
            <a:grpSpLocks/>
          </p:cNvGrpSpPr>
          <p:nvPr/>
        </p:nvGrpSpPr>
        <p:grpSpPr bwMode="auto">
          <a:xfrm>
            <a:off x="3692525" y="1576388"/>
            <a:ext cx="5203825" cy="3724275"/>
            <a:chOff x="-3" y="-3"/>
            <a:chExt cx="1996" cy="1446"/>
          </a:xfrm>
        </p:grpSpPr>
        <p:grpSp>
          <p:nvGrpSpPr>
            <p:cNvPr id="88071" name="Group 5"/>
            <p:cNvGrpSpPr>
              <a:grpSpLocks/>
            </p:cNvGrpSpPr>
            <p:nvPr/>
          </p:nvGrpSpPr>
          <p:grpSpPr bwMode="auto">
            <a:xfrm>
              <a:off x="0" y="0"/>
              <a:ext cx="1990" cy="1440"/>
              <a:chOff x="0" y="0"/>
              <a:chExt cx="1990" cy="1440"/>
            </a:xfrm>
          </p:grpSpPr>
          <p:grpSp>
            <p:nvGrpSpPr>
              <p:cNvPr id="88073" name="Group 6"/>
              <p:cNvGrpSpPr>
                <a:grpSpLocks/>
              </p:cNvGrpSpPr>
              <p:nvPr/>
            </p:nvGrpSpPr>
            <p:grpSpPr bwMode="auto">
              <a:xfrm>
                <a:off x="0" y="0"/>
                <a:ext cx="514" cy="768"/>
                <a:chOff x="0" y="0"/>
                <a:chExt cx="514" cy="768"/>
              </a:xfrm>
            </p:grpSpPr>
            <p:sp>
              <p:nvSpPr>
                <p:cNvPr id="88104" name="Rectangle 7"/>
                <p:cNvSpPr>
                  <a:spLocks noChangeArrowheads="1"/>
                </p:cNvSpPr>
                <p:nvPr/>
              </p:nvSpPr>
              <p:spPr bwMode="auto">
                <a:xfrm>
                  <a:off x="43" y="0"/>
                  <a:ext cx="42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程序级别</a:t>
                  </a:r>
                </a:p>
                <a:p>
                  <a:pPr algn="ctr" eaLnBrk="0" hangingPunct="0"/>
                  <a:r>
                    <a:rPr lang="zh-CN" altLang="en-US" sz="2400">
                      <a:latin typeface="Courier New" pitchFamily="49" charset="0"/>
                    </a:rPr>
                    <a:t> </a:t>
                  </a:r>
                  <a:endParaRPr lang="zh-CN" altLang="en-US" sz="2400"/>
                </a:p>
                <a:p>
                  <a:pPr algn="ctr" eaLnBrk="0" hangingPunct="0"/>
                  <a:endParaRPr lang="en-US" altLang="zh-CN" sz="2400"/>
                </a:p>
              </p:txBody>
            </p:sp>
            <p:sp>
              <p:nvSpPr>
                <p:cNvPr id="88105" name="Rectangle 8"/>
                <p:cNvSpPr>
                  <a:spLocks noChangeArrowheads="1"/>
                </p:cNvSpPr>
                <p:nvPr/>
              </p:nvSpPr>
              <p:spPr bwMode="auto">
                <a:xfrm>
                  <a:off x="0" y="0"/>
                  <a:ext cx="514" cy="768"/>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4" name="Group 9"/>
              <p:cNvGrpSpPr>
                <a:grpSpLocks/>
              </p:cNvGrpSpPr>
              <p:nvPr/>
            </p:nvGrpSpPr>
            <p:grpSpPr bwMode="auto">
              <a:xfrm>
                <a:off x="514" y="0"/>
                <a:ext cx="1476" cy="384"/>
                <a:chOff x="514" y="0"/>
                <a:chExt cx="1476" cy="384"/>
              </a:xfrm>
            </p:grpSpPr>
            <p:sp>
              <p:nvSpPr>
                <p:cNvPr id="88102" name="Rectangle 10"/>
                <p:cNvSpPr>
                  <a:spLocks noChangeArrowheads="1"/>
                </p:cNvSpPr>
                <p:nvPr/>
              </p:nvSpPr>
              <p:spPr bwMode="auto">
                <a:xfrm>
                  <a:off x="557" y="0"/>
                  <a:ext cx="139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屏  蔽  码</a:t>
                  </a:r>
                </a:p>
                <a:p>
                  <a:pPr algn="ctr" eaLnBrk="0" hangingPunct="0"/>
                  <a:endParaRPr lang="en-US" altLang="zh-CN" sz="2400"/>
                </a:p>
              </p:txBody>
            </p:sp>
            <p:sp>
              <p:nvSpPr>
                <p:cNvPr id="88103" name="Rectangle 11"/>
                <p:cNvSpPr>
                  <a:spLocks noChangeArrowheads="1"/>
                </p:cNvSpPr>
                <p:nvPr/>
              </p:nvSpPr>
              <p:spPr bwMode="auto">
                <a:xfrm>
                  <a:off x="514" y="0"/>
                  <a:ext cx="1476"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5" name="Group 12"/>
              <p:cNvGrpSpPr>
                <a:grpSpLocks/>
              </p:cNvGrpSpPr>
              <p:nvPr/>
            </p:nvGrpSpPr>
            <p:grpSpPr bwMode="auto">
              <a:xfrm>
                <a:off x="514" y="384"/>
                <a:ext cx="378" cy="384"/>
                <a:chOff x="514" y="384"/>
                <a:chExt cx="378" cy="384"/>
              </a:xfrm>
            </p:grpSpPr>
            <p:sp>
              <p:nvSpPr>
                <p:cNvPr id="88100" name="Rectangle 13"/>
                <p:cNvSpPr>
                  <a:spLocks noChangeArrowheads="1"/>
                </p:cNvSpPr>
                <p:nvPr/>
              </p:nvSpPr>
              <p:spPr bwMode="auto">
                <a:xfrm>
                  <a:off x="557" y="384"/>
                  <a:ext cx="2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1</a:t>
                  </a:r>
                  <a:r>
                    <a:rPr lang="zh-CN" altLang="en-US" sz="2400"/>
                    <a:t>级</a:t>
                  </a:r>
                </a:p>
                <a:p>
                  <a:pPr algn="ctr" eaLnBrk="0" hangingPunct="0"/>
                  <a:endParaRPr lang="en-US" altLang="zh-CN" sz="2400"/>
                </a:p>
              </p:txBody>
            </p:sp>
            <p:sp>
              <p:nvSpPr>
                <p:cNvPr id="88101" name="Rectangle 14"/>
                <p:cNvSpPr>
                  <a:spLocks noChangeArrowheads="1"/>
                </p:cNvSpPr>
                <p:nvPr/>
              </p:nvSpPr>
              <p:spPr bwMode="auto">
                <a:xfrm>
                  <a:off x="514" y="384"/>
                  <a:ext cx="378"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6" name="Group 15"/>
              <p:cNvGrpSpPr>
                <a:grpSpLocks/>
              </p:cNvGrpSpPr>
              <p:nvPr/>
            </p:nvGrpSpPr>
            <p:grpSpPr bwMode="auto">
              <a:xfrm>
                <a:off x="892" y="384"/>
                <a:ext cx="350" cy="384"/>
                <a:chOff x="892" y="384"/>
                <a:chExt cx="350" cy="384"/>
              </a:xfrm>
            </p:grpSpPr>
            <p:sp>
              <p:nvSpPr>
                <p:cNvPr id="88098" name="Rectangle 16"/>
                <p:cNvSpPr>
                  <a:spLocks noChangeArrowheads="1"/>
                </p:cNvSpPr>
                <p:nvPr/>
              </p:nvSpPr>
              <p:spPr bwMode="auto">
                <a:xfrm>
                  <a:off x="935" y="384"/>
                  <a:ext cx="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2</a:t>
                  </a:r>
                  <a:r>
                    <a:rPr lang="zh-CN" altLang="en-US" sz="2400"/>
                    <a:t>级</a:t>
                  </a:r>
                </a:p>
                <a:p>
                  <a:pPr algn="ctr" eaLnBrk="0" hangingPunct="0"/>
                  <a:endParaRPr lang="en-US" altLang="zh-CN" sz="2400"/>
                </a:p>
              </p:txBody>
            </p:sp>
            <p:sp>
              <p:nvSpPr>
                <p:cNvPr id="88099" name="Rectangle 17"/>
                <p:cNvSpPr>
                  <a:spLocks noChangeArrowheads="1"/>
                </p:cNvSpPr>
                <p:nvPr/>
              </p:nvSpPr>
              <p:spPr bwMode="auto">
                <a:xfrm>
                  <a:off x="892" y="384"/>
                  <a:ext cx="350"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7" name="Group 18"/>
              <p:cNvGrpSpPr>
                <a:grpSpLocks/>
              </p:cNvGrpSpPr>
              <p:nvPr/>
            </p:nvGrpSpPr>
            <p:grpSpPr bwMode="auto">
              <a:xfrm>
                <a:off x="1242" y="384"/>
                <a:ext cx="374" cy="384"/>
                <a:chOff x="1242" y="384"/>
                <a:chExt cx="374" cy="384"/>
              </a:xfrm>
            </p:grpSpPr>
            <p:sp>
              <p:nvSpPr>
                <p:cNvPr id="88096" name="Rectangle 19"/>
                <p:cNvSpPr>
                  <a:spLocks noChangeArrowheads="1"/>
                </p:cNvSpPr>
                <p:nvPr/>
              </p:nvSpPr>
              <p:spPr bwMode="auto">
                <a:xfrm>
                  <a:off x="1285"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3</a:t>
                  </a:r>
                  <a:r>
                    <a:rPr lang="zh-CN" altLang="en-US" sz="2400"/>
                    <a:t>级</a:t>
                  </a:r>
                </a:p>
                <a:p>
                  <a:pPr algn="ctr" eaLnBrk="0" hangingPunct="0"/>
                  <a:endParaRPr lang="en-US" altLang="zh-CN" sz="2400"/>
                </a:p>
              </p:txBody>
            </p:sp>
            <p:sp>
              <p:nvSpPr>
                <p:cNvPr id="88097" name="Rectangle 20"/>
                <p:cNvSpPr>
                  <a:spLocks noChangeArrowheads="1"/>
                </p:cNvSpPr>
                <p:nvPr/>
              </p:nvSpPr>
              <p:spPr bwMode="auto">
                <a:xfrm>
                  <a:off x="1242" y="384"/>
                  <a:ext cx="374"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8" name="Group 21"/>
              <p:cNvGrpSpPr>
                <a:grpSpLocks/>
              </p:cNvGrpSpPr>
              <p:nvPr/>
            </p:nvGrpSpPr>
            <p:grpSpPr bwMode="auto">
              <a:xfrm>
                <a:off x="1616" y="384"/>
                <a:ext cx="374" cy="384"/>
                <a:chOff x="1616" y="384"/>
                <a:chExt cx="374" cy="384"/>
              </a:xfrm>
            </p:grpSpPr>
            <p:sp>
              <p:nvSpPr>
                <p:cNvPr id="88094" name="Rectangle 22"/>
                <p:cNvSpPr>
                  <a:spLocks noChangeArrowheads="1"/>
                </p:cNvSpPr>
                <p:nvPr/>
              </p:nvSpPr>
              <p:spPr bwMode="auto">
                <a:xfrm>
                  <a:off x="1659" y="384"/>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t>4</a:t>
                  </a:r>
                  <a:r>
                    <a:rPr lang="zh-CN" altLang="en-US" sz="2400"/>
                    <a:t>级</a:t>
                  </a:r>
                </a:p>
                <a:p>
                  <a:pPr algn="ctr" eaLnBrk="0" hangingPunct="0"/>
                  <a:endParaRPr lang="en-US" altLang="zh-CN" sz="2400"/>
                </a:p>
              </p:txBody>
            </p:sp>
            <p:sp>
              <p:nvSpPr>
                <p:cNvPr id="88095" name="Rectangle 23"/>
                <p:cNvSpPr>
                  <a:spLocks noChangeArrowheads="1"/>
                </p:cNvSpPr>
                <p:nvPr/>
              </p:nvSpPr>
              <p:spPr bwMode="auto">
                <a:xfrm>
                  <a:off x="1616" y="384"/>
                  <a:ext cx="374" cy="384"/>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79" name="Group 24"/>
              <p:cNvGrpSpPr>
                <a:grpSpLocks/>
              </p:cNvGrpSpPr>
              <p:nvPr/>
            </p:nvGrpSpPr>
            <p:grpSpPr bwMode="auto">
              <a:xfrm>
                <a:off x="0" y="768"/>
                <a:ext cx="514" cy="672"/>
                <a:chOff x="0" y="768"/>
                <a:chExt cx="514" cy="672"/>
              </a:xfrm>
            </p:grpSpPr>
            <p:sp>
              <p:nvSpPr>
                <p:cNvPr id="88092" name="Rectangle 25"/>
                <p:cNvSpPr>
                  <a:spLocks noChangeArrowheads="1"/>
                </p:cNvSpPr>
                <p:nvPr/>
              </p:nvSpPr>
              <p:spPr bwMode="auto">
                <a:xfrm>
                  <a:off x="43" y="768"/>
                  <a:ext cx="42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t>第</a:t>
                  </a:r>
                  <a:r>
                    <a:rPr lang="en-US" altLang="zh-CN" sz="2400"/>
                    <a:t>1</a:t>
                  </a:r>
                  <a:r>
                    <a:rPr lang="zh-CN" altLang="en-US" sz="2400"/>
                    <a:t>级</a:t>
                  </a:r>
                </a:p>
                <a:p>
                  <a:pPr algn="ctr" eaLnBrk="0" hangingPunct="0"/>
                  <a:r>
                    <a:rPr lang="zh-CN" altLang="en-US" sz="2400"/>
                    <a:t>第</a:t>
                  </a:r>
                  <a:r>
                    <a:rPr lang="en-US" altLang="zh-CN" sz="2400"/>
                    <a:t>2</a:t>
                  </a:r>
                  <a:r>
                    <a:rPr lang="zh-CN" altLang="en-US" sz="2400"/>
                    <a:t>级</a:t>
                  </a:r>
                </a:p>
                <a:p>
                  <a:pPr algn="ctr" eaLnBrk="0" hangingPunct="0"/>
                  <a:r>
                    <a:rPr lang="zh-CN" altLang="en-US" sz="2400"/>
                    <a:t>第</a:t>
                  </a:r>
                  <a:r>
                    <a:rPr lang="en-US" altLang="zh-CN" sz="2400"/>
                    <a:t>3</a:t>
                  </a:r>
                  <a:r>
                    <a:rPr lang="zh-CN" altLang="en-US" sz="2400"/>
                    <a:t>级</a:t>
                  </a:r>
                </a:p>
                <a:p>
                  <a:pPr algn="ctr" eaLnBrk="0" hangingPunct="0"/>
                  <a:r>
                    <a:rPr lang="zh-CN" altLang="en-US" sz="2400"/>
                    <a:t>第</a:t>
                  </a:r>
                  <a:r>
                    <a:rPr lang="en-US" altLang="zh-CN" sz="2400"/>
                    <a:t>4</a:t>
                  </a:r>
                  <a:r>
                    <a:rPr lang="zh-CN" altLang="en-US" sz="2400"/>
                    <a:t>级</a:t>
                  </a:r>
                </a:p>
                <a:p>
                  <a:pPr algn="ctr" eaLnBrk="0" hangingPunct="0"/>
                  <a:endParaRPr lang="en-US" altLang="zh-CN" sz="2400"/>
                </a:p>
              </p:txBody>
            </p:sp>
            <p:sp>
              <p:nvSpPr>
                <p:cNvPr id="88093" name="Rectangle 26"/>
                <p:cNvSpPr>
                  <a:spLocks noChangeArrowheads="1"/>
                </p:cNvSpPr>
                <p:nvPr/>
              </p:nvSpPr>
              <p:spPr bwMode="auto">
                <a:xfrm>
                  <a:off x="0" y="768"/>
                  <a:ext cx="514"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80" name="Group 27"/>
              <p:cNvGrpSpPr>
                <a:grpSpLocks/>
              </p:cNvGrpSpPr>
              <p:nvPr/>
            </p:nvGrpSpPr>
            <p:grpSpPr bwMode="auto">
              <a:xfrm>
                <a:off x="514" y="768"/>
                <a:ext cx="378" cy="672"/>
                <a:chOff x="514" y="768"/>
                <a:chExt cx="378" cy="672"/>
              </a:xfrm>
            </p:grpSpPr>
            <p:sp>
              <p:nvSpPr>
                <p:cNvPr id="88090" name="Rectangle 28"/>
                <p:cNvSpPr>
                  <a:spLocks noChangeArrowheads="1"/>
                </p:cNvSpPr>
                <p:nvPr/>
              </p:nvSpPr>
              <p:spPr bwMode="auto">
                <a:xfrm>
                  <a:off x="557" y="768"/>
                  <a:ext cx="29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endParaRPr lang="en-US" altLang="zh-CN" sz="2400"/>
                </a:p>
              </p:txBody>
            </p:sp>
            <p:sp>
              <p:nvSpPr>
                <p:cNvPr id="88091" name="Rectangle 29"/>
                <p:cNvSpPr>
                  <a:spLocks noChangeArrowheads="1"/>
                </p:cNvSpPr>
                <p:nvPr/>
              </p:nvSpPr>
              <p:spPr bwMode="auto">
                <a:xfrm>
                  <a:off x="514" y="768"/>
                  <a:ext cx="378"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81" name="Group 30"/>
              <p:cNvGrpSpPr>
                <a:grpSpLocks/>
              </p:cNvGrpSpPr>
              <p:nvPr/>
            </p:nvGrpSpPr>
            <p:grpSpPr bwMode="auto">
              <a:xfrm>
                <a:off x="892" y="768"/>
                <a:ext cx="350" cy="672"/>
                <a:chOff x="892" y="768"/>
                <a:chExt cx="350" cy="672"/>
              </a:xfrm>
            </p:grpSpPr>
            <p:sp>
              <p:nvSpPr>
                <p:cNvPr id="88088" name="Rectangle 31"/>
                <p:cNvSpPr>
                  <a:spLocks noChangeArrowheads="1"/>
                </p:cNvSpPr>
                <p:nvPr/>
              </p:nvSpPr>
              <p:spPr bwMode="auto">
                <a:xfrm>
                  <a:off x="935" y="768"/>
                  <a:ext cx="2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endParaRPr lang="en-US" altLang="zh-CN" sz="2400"/>
                </a:p>
              </p:txBody>
            </p:sp>
            <p:sp>
              <p:nvSpPr>
                <p:cNvPr id="88089" name="Rectangle 32"/>
                <p:cNvSpPr>
                  <a:spLocks noChangeArrowheads="1"/>
                </p:cNvSpPr>
                <p:nvPr/>
              </p:nvSpPr>
              <p:spPr bwMode="auto">
                <a:xfrm>
                  <a:off x="892" y="768"/>
                  <a:ext cx="350"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82" name="Group 33"/>
              <p:cNvGrpSpPr>
                <a:grpSpLocks/>
              </p:cNvGrpSpPr>
              <p:nvPr/>
            </p:nvGrpSpPr>
            <p:grpSpPr bwMode="auto">
              <a:xfrm>
                <a:off x="1242" y="768"/>
                <a:ext cx="374" cy="672"/>
                <a:chOff x="1242" y="768"/>
                <a:chExt cx="374" cy="672"/>
              </a:xfrm>
            </p:grpSpPr>
            <p:sp>
              <p:nvSpPr>
                <p:cNvPr id="88086" name="Rectangle 34"/>
                <p:cNvSpPr>
                  <a:spLocks noChangeArrowheads="1"/>
                </p:cNvSpPr>
                <p:nvPr/>
              </p:nvSpPr>
              <p:spPr bwMode="auto">
                <a:xfrm>
                  <a:off x="1285" y="768"/>
                  <a:ext cx="28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r>
                    <a:rPr lang="en-US" altLang="zh-CN" sz="2400">
                      <a:solidFill>
                        <a:srgbClr val="FF0000"/>
                      </a:solidFill>
                    </a:rPr>
                    <a:t>1</a:t>
                  </a:r>
                </a:p>
                <a:p>
                  <a:pPr algn="ctr" eaLnBrk="0" hangingPunct="0"/>
                  <a:r>
                    <a:rPr lang="en-US" altLang="zh-CN" sz="2400">
                      <a:solidFill>
                        <a:srgbClr val="FF0000"/>
                      </a:solidFill>
                    </a:rPr>
                    <a:t>1</a:t>
                  </a:r>
                </a:p>
                <a:p>
                  <a:pPr algn="ctr" eaLnBrk="0" hangingPunct="0"/>
                  <a:endParaRPr lang="en-US" altLang="zh-CN" sz="2400"/>
                </a:p>
              </p:txBody>
            </p:sp>
            <p:sp>
              <p:nvSpPr>
                <p:cNvPr id="88087" name="Rectangle 35"/>
                <p:cNvSpPr>
                  <a:spLocks noChangeArrowheads="1"/>
                </p:cNvSpPr>
                <p:nvPr/>
              </p:nvSpPr>
              <p:spPr bwMode="auto">
                <a:xfrm>
                  <a:off x="1242" y="768"/>
                  <a:ext cx="374"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8083" name="Group 36"/>
              <p:cNvGrpSpPr>
                <a:grpSpLocks/>
              </p:cNvGrpSpPr>
              <p:nvPr/>
            </p:nvGrpSpPr>
            <p:grpSpPr bwMode="auto">
              <a:xfrm>
                <a:off x="1616" y="768"/>
                <a:ext cx="374" cy="672"/>
                <a:chOff x="1616" y="768"/>
                <a:chExt cx="374" cy="672"/>
              </a:xfrm>
            </p:grpSpPr>
            <p:sp>
              <p:nvSpPr>
                <p:cNvPr id="88084" name="Rectangle 37"/>
                <p:cNvSpPr>
                  <a:spLocks noChangeArrowheads="1"/>
                </p:cNvSpPr>
                <p:nvPr/>
              </p:nvSpPr>
              <p:spPr bwMode="auto">
                <a:xfrm>
                  <a:off x="1659" y="768"/>
                  <a:ext cx="28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rgbClr val="7A48C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400">
                      <a:solidFill>
                        <a:srgbClr val="FF0000"/>
                      </a:solidFill>
                    </a:rPr>
                    <a:t>1</a:t>
                  </a:r>
                </a:p>
                <a:p>
                  <a:pPr algn="ctr" eaLnBrk="0" hangingPunct="0"/>
                  <a:r>
                    <a:rPr lang="en-US" altLang="zh-CN" sz="2400">
                      <a:solidFill>
                        <a:srgbClr val="1C7620"/>
                      </a:solidFill>
                    </a:rPr>
                    <a:t>0</a:t>
                  </a:r>
                </a:p>
                <a:p>
                  <a:pPr algn="ctr" eaLnBrk="0" hangingPunct="0"/>
                  <a:r>
                    <a:rPr lang="en-US" altLang="zh-CN" sz="2400">
                      <a:solidFill>
                        <a:srgbClr val="1C7620"/>
                      </a:solidFill>
                    </a:rPr>
                    <a:t>0</a:t>
                  </a:r>
                </a:p>
                <a:p>
                  <a:pPr algn="ctr" eaLnBrk="0" hangingPunct="0"/>
                  <a:r>
                    <a:rPr lang="en-US" altLang="zh-CN" sz="2400">
                      <a:solidFill>
                        <a:srgbClr val="FF0000"/>
                      </a:solidFill>
                    </a:rPr>
                    <a:t>1</a:t>
                  </a:r>
                </a:p>
                <a:p>
                  <a:pPr algn="ctr" eaLnBrk="0" hangingPunct="0"/>
                  <a:endParaRPr lang="en-US" altLang="zh-CN" sz="2400"/>
                </a:p>
              </p:txBody>
            </p:sp>
            <p:sp>
              <p:nvSpPr>
                <p:cNvPr id="88085" name="Rectangle 38"/>
                <p:cNvSpPr>
                  <a:spLocks noChangeArrowheads="1"/>
                </p:cNvSpPr>
                <p:nvPr/>
              </p:nvSpPr>
              <p:spPr bwMode="auto">
                <a:xfrm>
                  <a:off x="1616" y="768"/>
                  <a:ext cx="374" cy="67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88072" name="Rectangle 39"/>
            <p:cNvSpPr>
              <a:spLocks noChangeArrowheads="1"/>
            </p:cNvSpPr>
            <p:nvPr/>
          </p:nvSpPr>
          <p:spPr bwMode="auto">
            <a:xfrm>
              <a:off x="-3" y="-3"/>
              <a:ext cx="1996" cy="1446"/>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7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1F00831-DA25-4E83-943B-709EDEDA1935}" type="datetime3">
              <a:rPr kumimoji="0" lang="zh-CN" altLang="en-US" sz="1400" smtClean="0"/>
              <a:pPr eaLnBrk="1" hangingPunct="1"/>
              <a:t>2016年12月12日星期一</a:t>
            </a:fld>
            <a:endParaRPr kumimoji="0" lang="en-US" altLang="zh-CN" sz="1400" smtClean="0"/>
          </a:p>
        </p:txBody>
      </p:sp>
      <p:sp>
        <p:nvSpPr>
          <p:cNvPr id="8909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89092" name="Rectangle 2"/>
          <p:cNvSpPr>
            <a:spLocks noGrp="1" noChangeArrowheads="1"/>
          </p:cNvSpPr>
          <p:nvPr>
            <p:ph type="title"/>
          </p:nvPr>
        </p:nvSpPr>
        <p:spPr/>
        <p:txBody>
          <a:bodyPr/>
          <a:lstStyle/>
          <a:p>
            <a:pPr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p>
        </p:txBody>
      </p:sp>
      <p:sp>
        <p:nvSpPr>
          <p:cNvPr id="268291" name="Rectangle 3"/>
          <p:cNvSpPr>
            <a:spLocks noGrp="1" noChangeArrowheads="1"/>
          </p:cNvSpPr>
          <p:nvPr>
            <p:ph type="body" idx="1"/>
          </p:nvPr>
        </p:nvSpPr>
        <p:spPr>
          <a:xfrm>
            <a:off x="403225" y="893763"/>
            <a:ext cx="8058150" cy="514350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在同样中断请求的情况下，</a:t>
            </a:r>
            <a:r>
              <a:rPr lang="en-US" altLang="zh-CN" b="1" smtClean="0">
                <a:latin typeface="Times New Roman" pitchFamily="18" charset="0"/>
              </a:rPr>
              <a:t>CPU</a:t>
            </a:r>
            <a:r>
              <a:rPr lang="zh-CN" altLang="en-US" b="1" smtClean="0">
                <a:latin typeface="Times New Roman" pitchFamily="18" charset="0"/>
              </a:rPr>
              <a:t>的运动轨迹发生了变化。  </a:t>
            </a:r>
          </a:p>
        </p:txBody>
      </p:sp>
      <p:grpSp>
        <p:nvGrpSpPr>
          <p:cNvPr id="268292" name="Group 4"/>
          <p:cNvGrpSpPr>
            <a:grpSpLocks/>
          </p:cNvGrpSpPr>
          <p:nvPr/>
        </p:nvGrpSpPr>
        <p:grpSpPr bwMode="auto">
          <a:xfrm>
            <a:off x="1695450" y="2371725"/>
            <a:ext cx="6305550" cy="3660775"/>
            <a:chOff x="1944" y="3138"/>
            <a:chExt cx="2268" cy="1164"/>
          </a:xfrm>
        </p:grpSpPr>
        <p:sp>
          <p:nvSpPr>
            <p:cNvPr id="89095" name="Line 5"/>
            <p:cNvSpPr>
              <a:spLocks noChangeShapeType="1"/>
            </p:cNvSpPr>
            <p:nvPr/>
          </p:nvSpPr>
          <p:spPr bwMode="auto">
            <a:xfrm>
              <a:off x="2436" y="3258"/>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6" name="Line 6"/>
            <p:cNvSpPr>
              <a:spLocks noChangeShapeType="1"/>
            </p:cNvSpPr>
            <p:nvPr/>
          </p:nvSpPr>
          <p:spPr bwMode="auto">
            <a:xfrm>
              <a:off x="2436" y="3450"/>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7" name="Line 7"/>
            <p:cNvSpPr>
              <a:spLocks noChangeShapeType="1"/>
            </p:cNvSpPr>
            <p:nvPr/>
          </p:nvSpPr>
          <p:spPr bwMode="auto">
            <a:xfrm>
              <a:off x="2436" y="3642"/>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Line 8"/>
            <p:cNvSpPr>
              <a:spLocks noChangeShapeType="1"/>
            </p:cNvSpPr>
            <p:nvPr/>
          </p:nvSpPr>
          <p:spPr bwMode="auto">
            <a:xfrm>
              <a:off x="2436" y="4026"/>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Line 9"/>
            <p:cNvSpPr>
              <a:spLocks noChangeShapeType="1"/>
            </p:cNvSpPr>
            <p:nvPr/>
          </p:nvSpPr>
          <p:spPr bwMode="auto">
            <a:xfrm>
              <a:off x="2436" y="3834"/>
              <a:ext cx="17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0" name="Line 10"/>
            <p:cNvSpPr>
              <a:spLocks noChangeShapeType="1"/>
            </p:cNvSpPr>
            <p:nvPr/>
          </p:nvSpPr>
          <p:spPr bwMode="auto">
            <a:xfrm>
              <a:off x="2436" y="402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Line 11"/>
            <p:cNvSpPr>
              <a:spLocks noChangeShapeType="1"/>
            </p:cNvSpPr>
            <p:nvPr/>
          </p:nvSpPr>
          <p:spPr bwMode="auto">
            <a:xfrm flipV="1">
              <a:off x="2580" y="3258"/>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2" name="Line 12"/>
            <p:cNvSpPr>
              <a:spLocks noChangeShapeType="1"/>
            </p:cNvSpPr>
            <p:nvPr/>
          </p:nvSpPr>
          <p:spPr bwMode="auto">
            <a:xfrm>
              <a:off x="2580" y="325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3" name="Line 13"/>
            <p:cNvSpPr>
              <a:spLocks noChangeShapeType="1"/>
            </p:cNvSpPr>
            <p:nvPr/>
          </p:nvSpPr>
          <p:spPr bwMode="auto">
            <a:xfrm>
              <a:off x="2772" y="3258"/>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4" name="Line 14"/>
            <p:cNvSpPr>
              <a:spLocks noChangeShapeType="1"/>
            </p:cNvSpPr>
            <p:nvPr/>
          </p:nvSpPr>
          <p:spPr bwMode="auto">
            <a:xfrm>
              <a:off x="2772" y="402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5" name="Line 15"/>
            <p:cNvSpPr>
              <a:spLocks noChangeShapeType="1"/>
            </p:cNvSpPr>
            <p:nvPr/>
          </p:nvSpPr>
          <p:spPr bwMode="auto">
            <a:xfrm flipV="1">
              <a:off x="2820"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6" name="Line 16"/>
            <p:cNvSpPr>
              <a:spLocks noChangeShapeType="1"/>
            </p:cNvSpPr>
            <p:nvPr/>
          </p:nvSpPr>
          <p:spPr bwMode="auto">
            <a:xfrm>
              <a:off x="2820" y="345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7" name="Line 17"/>
            <p:cNvSpPr>
              <a:spLocks noChangeShapeType="1"/>
            </p:cNvSpPr>
            <p:nvPr/>
          </p:nvSpPr>
          <p:spPr bwMode="auto">
            <a:xfrm>
              <a:off x="2868" y="345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8" name="Line 18"/>
            <p:cNvSpPr>
              <a:spLocks noChangeShapeType="1"/>
            </p:cNvSpPr>
            <p:nvPr/>
          </p:nvSpPr>
          <p:spPr bwMode="auto">
            <a:xfrm flipV="1">
              <a:off x="3060" y="345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9" name="Line 19"/>
            <p:cNvSpPr>
              <a:spLocks noChangeShapeType="1"/>
            </p:cNvSpPr>
            <p:nvPr/>
          </p:nvSpPr>
          <p:spPr bwMode="auto">
            <a:xfrm>
              <a:off x="2868" y="383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0" name="Line 20"/>
            <p:cNvSpPr>
              <a:spLocks noChangeShapeType="1"/>
            </p:cNvSpPr>
            <p:nvPr/>
          </p:nvSpPr>
          <p:spPr bwMode="auto">
            <a:xfrm>
              <a:off x="3252"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1" name="Line 21"/>
            <p:cNvSpPr>
              <a:spLocks noChangeShapeType="1"/>
            </p:cNvSpPr>
            <p:nvPr/>
          </p:nvSpPr>
          <p:spPr bwMode="auto">
            <a:xfrm>
              <a:off x="3252" y="402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2" name="Line 22"/>
            <p:cNvSpPr>
              <a:spLocks noChangeShapeType="1"/>
            </p:cNvSpPr>
            <p:nvPr/>
          </p:nvSpPr>
          <p:spPr bwMode="auto">
            <a:xfrm flipV="1">
              <a:off x="3396" y="364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Line 23"/>
            <p:cNvSpPr>
              <a:spLocks noChangeShapeType="1"/>
            </p:cNvSpPr>
            <p:nvPr/>
          </p:nvSpPr>
          <p:spPr bwMode="auto">
            <a:xfrm>
              <a:off x="3396" y="364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4" name="Line 24"/>
            <p:cNvSpPr>
              <a:spLocks noChangeShapeType="1"/>
            </p:cNvSpPr>
            <p:nvPr/>
          </p:nvSpPr>
          <p:spPr bwMode="auto">
            <a:xfrm flipV="1">
              <a:off x="3492" y="325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5" name="Line 25"/>
            <p:cNvSpPr>
              <a:spLocks noChangeShapeType="1"/>
            </p:cNvSpPr>
            <p:nvPr/>
          </p:nvSpPr>
          <p:spPr bwMode="auto">
            <a:xfrm>
              <a:off x="3492" y="325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6" name="Line 26"/>
            <p:cNvSpPr>
              <a:spLocks noChangeShapeType="1"/>
            </p:cNvSpPr>
            <p:nvPr/>
          </p:nvSpPr>
          <p:spPr bwMode="auto">
            <a:xfrm>
              <a:off x="3684" y="325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7" name="Line 27"/>
            <p:cNvSpPr>
              <a:spLocks noChangeShapeType="1"/>
            </p:cNvSpPr>
            <p:nvPr/>
          </p:nvSpPr>
          <p:spPr bwMode="auto">
            <a:xfrm>
              <a:off x="3684" y="364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8" name="Line 28"/>
            <p:cNvSpPr>
              <a:spLocks noChangeShapeType="1"/>
            </p:cNvSpPr>
            <p:nvPr/>
          </p:nvSpPr>
          <p:spPr bwMode="auto">
            <a:xfrm>
              <a:off x="3876"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9" name="Line 29"/>
            <p:cNvSpPr>
              <a:spLocks noChangeShapeType="1"/>
            </p:cNvSpPr>
            <p:nvPr/>
          </p:nvSpPr>
          <p:spPr bwMode="auto">
            <a:xfrm>
              <a:off x="3876" y="34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0" name="Line 30"/>
            <p:cNvSpPr>
              <a:spLocks noChangeShapeType="1"/>
            </p:cNvSpPr>
            <p:nvPr/>
          </p:nvSpPr>
          <p:spPr bwMode="auto">
            <a:xfrm>
              <a:off x="3828" y="3642"/>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1" name="Line 31"/>
            <p:cNvSpPr>
              <a:spLocks noChangeShapeType="1"/>
            </p:cNvSpPr>
            <p:nvPr/>
          </p:nvSpPr>
          <p:spPr bwMode="auto">
            <a:xfrm>
              <a:off x="3828" y="402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2" name="Line 32"/>
            <p:cNvSpPr>
              <a:spLocks noChangeShapeType="1"/>
            </p:cNvSpPr>
            <p:nvPr/>
          </p:nvSpPr>
          <p:spPr bwMode="auto">
            <a:xfrm>
              <a:off x="4068" y="345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3" name="Line 33"/>
            <p:cNvSpPr>
              <a:spLocks noChangeShapeType="1"/>
            </p:cNvSpPr>
            <p:nvPr/>
          </p:nvSpPr>
          <p:spPr bwMode="auto">
            <a:xfrm>
              <a:off x="4068" y="402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4" name="Line 34"/>
            <p:cNvSpPr>
              <a:spLocks noChangeShapeType="1"/>
            </p:cNvSpPr>
            <p:nvPr/>
          </p:nvSpPr>
          <p:spPr bwMode="auto">
            <a:xfrm>
              <a:off x="3060" y="345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5" name="Text Box 35"/>
            <p:cNvSpPr txBox="1">
              <a:spLocks noChangeArrowheads="1"/>
            </p:cNvSpPr>
            <p:nvPr/>
          </p:nvSpPr>
          <p:spPr bwMode="auto">
            <a:xfrm>
              <a:off x="1944" y="3138"/>
              <a:ext cx="5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中断服务</a:t>
              </a:r>
            </a:p>
            <a:p>
              <a:pPr>
                <a:lnSpc>
                  <a:spcPct val="30000"/>
                </a:lnSpc>
                <a:spcBef>
                  <a:spcPct val="50000"/>
                </a:spcBef>
              </a:pPr>
              <a:r>
                <a:rPr lang="zh-CN" altLang="en-US" sz="2000"/>
                <a:t>    程序</a:t>
              </a:r>
            </a:p>
          </p:txBody>
        </p:sp>
        <p:sp>
          <p:nvSpPr>
            <p:cNvPr id="89126" name="Text Box 36"/>
            <p:cNvSpPr txBox="1">
              <a:spLocks noChangeArrowheads="1"/>
            </p:cNvSpPr>
            <p:nvPr/>
          </p:nvSpPr>
          <p:spPr bwMode="auto">
            <a:xfrm>
              <a:off x="2034" y="3948"/>
              <a:ext cx="504"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t>现行程序</a:t>
              </a:r>
            </a:p>
          </p:txBody>
        </p:sp>
        <p:sp>
          <p:nvSpPr>
            <p:cNvPr id="89127" name="Text Box 37"/>
            <p:cNvSpPr txBox="1">
              <a:spLocks noChangeArrowheads="1"/>
            </p:cNvSpPr>
            <p:nvPr/>
          </p:nvSpPr>
          <p:spPr bwMode="auto">
            <a:xfrm>
              <a:off x="2292" y="3186"/>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9128" name="Text Box 38"/>
            <p:cNvSpPr txBox="1">
              <a:spLocks noChangeArrowheads="1"/>
            </p:cNvSpPr>
            <p:nvPr/>
          </p:nvSpPr>
          <p:spPr bwMode="auto">
            <a:xfrm>
              <a:off x="2484" y="400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9129" name="Text Box 39"/>
            <p:cNvSpPr txBox="1">
              <a:spLocks noChangeArrowheads="1"/>
            </p:cNvSpPr>
            <p:nvPr/>
          </p:nvSpPr>
          <p:spPr bwMode="auto">
            <a:xfrm>
              <a:off x="2292" y="3558"/>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③</a:t>
              </a:r>
            </a:p>
          </p:txBody>
        </p:sp>
        <p:sp>
          <p:nvSpPr>
            <p:cNvPr id="89130" name="Text Box 40"/>
            <p:cNvSpPr txBox="1">
              <a:spLocks noChangeArrowheads="1"/>
            </p:cNvSpPr>
            <p:nvPr/>
          </p:nvSpPr>
          <p:spPr bwMode="auto">
            <a:xfrm>
              <a:off x="3312" y="400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③</a:t>
              </a:r>
            </a:p>
          </p:txBody>
        </p:sp>
        <p:sp>
          <p:nvSpPr>
            <p:cNvPr id="89131" name="Text Box 41"/>
            <p:cNvSpPr txBox="1">
              <a:spLocks noChangeArrowheads="1"/>
            </p:cNvSpPr>
            <p:nvPr/>
          </p:nvSpPr>
          <p:spPr bwMode="auto">
            <a:xfrm>
              <a:off x="2484" y="409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9132" name="Text Box 42"/>
            <p:cNvSpPr txBox="1">
              <a:spLocks noChangeArrowheads="1"/>
            </p:cNvSpPr>
            <p:nvPr/>
          </p:nvSpPr>
          <p:spPr bwMode="auto">
            <a:xfrm>
              <a:off x="3510" y="400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9133" name="Text Box 43"/>
            <p:cNvSpPr txBox="1">
              <a:spLocks noChangeArrowheads="1"/>
            </p:cNvSpPr>
            <p:nvPr/>
          </p:nvSpPr>
          <p:spPr bwMode="auto">
            <a:xfrm>
              <a:off x="2484" y="4176"/>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④</a:t>
              </a:r>
            </a:p>
          </p:txBody>
        </p:sp>
        <p:sp>
          <p:nvSpPr>
            <p:cNvPr id="89134" name="Text Box 44"/>
            <p:cNvSpPr txBox="1">
              <a:spLocks noChangeArrowheads="1"/>
            </p:cNvSpPr>
            <p:nvPr/>
          </p:nvSpPr>
          <p:spPr bwMode="auto">
            <a:xfrm>
              <a:off x="2292" y="3750"/>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④</a:t>
              </a:r>
            </a:p>
          </p:txBody>
        </p:sp>
        <p:sp>
          <p:nvSpPr>
            <p:cNvPr id="89135" name="Text Box 45"/>
            <p:cNvSpPr txBox="1">
              <a:spLocks noChangeArrowheads="1"/>
            </p:cNvSpPr>
            <p:nvPr/>
          </p:nvSpPr>
          <p:spPr bwMode="auto">
            <a:xfrm>
              <a:off x="2292" y="337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②</a:t>
              </a:r>
            </a:p>
          </p:txBody>
        </p:sp>
        <p:sp>
          <p:nvSpPr>
            <p:cNvPr id="89136" name="Text Box 46"/>
            <p:cNvSpPr txBox="1">
              <a:spLocks noChangeArrowheads="1"/>
            </p:cNvSpPr>
            <p:nvPr/>
          </p:nvSpPr>
          <p:spPr bwMode="auto">
            <a:xfrm>
              <a:off x="3402" y="4002"/>
              <a:ext cx="480"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t>①</a:t>
              </a:r>
            </a:p>
          </p:txBody>
        </p:sp>
        <p:sp>
          <p:nvSpPr>
            <p:cNvPr id="89137" name="Line 47"/>
            <p:cNvSpPr>
              <a:spLocks noChangeShapeType="1"/>
            </p:cNvSpPr>
            <p:nvPr/>
          </p:nvSpPr>
          <p:spPr bwMode="auto">
            <a:xfrm>
              <a:off x="3600" y="3264"/>
              <a:ext cx="0" cy="762"/>
            </a:xfrm>
            <a:prstGeom prst="line">
              <a:avLst/>
            </a:prstGeom>
            <a:noFill/>
            <a:ln w="63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38" name="Line 47"/>
            <p:cNvSpPr>
              <a:spLocks noChangeShapeType="1"/>
            </p:cNvSpPr>
            <p:nvPr/>
          </p:nvSpPr>
          <p:spPr bwMode="auto">
            <a:xfrm>
              <a:off x="3492" y="3645"/>
              <a:ext cx="1" cy="381"/>
            </a:xfrm>
            <a:prstGeom prst="line">
              <a:avLst/>
            </a:prstGeom>
            <a:noFill/>
            <a:ln w="6350"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610F991-CD46-4BB3-82C5-D12DE5539809}" type="datetime3">
              <a:rPr kumimoji="0" lang="zh-CN" altLang="en-US" sz="1400" smtClean="0"/>
              <a:pPr eaLnBrk="1" hangingPunct="1"/>
              <a:t>2016年12月12日星期一</a:t>
            </a:fld>
            <a:endParaRPr kumimoji="0" lang="en-US" altLang="zh-CN" sz="1400" smtClean="0"/>
          </a:p>
        </p:txBody>
      </p:sp>
      <p:sp>
        <p:nvSpPr>
          <p:cNvPr id="163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6388" name="Rectangle 2"/>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212995" name="Rectangle 3"/>
          <p:cNvSpPr>
            <a:spLocks noGrp="1" noChangeArrowheads="1"/>
          </p:cNvSpPr>
          <p:nvPr>
            <p:ph type="body" idx="1"/>
          </p:nvPr>
        </p:nvSpPr>
        <p:spPr>
          <a:xfrm>
            <a:off x="457200" y="912813"/>
            <a:ext cx="8153400" cy="5564187"/>
          </a:xfrm>
        </p:spPr>
        <p:txBody>
          <a:bodyPr/>
          <a:lstStyle/>
          <a:p>
            <a:pPr algn="just" eaLnBrk="1" hangingPunct="1">
              <a:lnSpc>
                <a:spcPct val="110000"/>
              </a:lnSpc>
              <a:buFontTx/>
              <a:buNone/>
            </a:pPr>
            <a:r>
              <a:rPr lang="en-US" altLang="zh-CN" b="1" smtClean="0">
                <a:latin typeface="Times New Roman" pitchFamily="18" charset="0"/>
              </a:rPr>
              <a:t>(3) </a:t>
            </a:r>
            <a:r>
              <a:rPr lang="zh-CN" altLang="en-US" b="1" smtClean="0">
                <a:latin typeface="Times New Roman" pitchFamily="18" charset="0"/>
              </a:rPr>
              <a:t>实现数据缓冲</a:t>
            </a:r>
          </a:p>
          <a:p>
            <a:pPr algn="just" eaLnBrk="1" hangingPunct="1">
              <a:lnSpc>
                <a:spcPct val="90000"/>
              </a:lnSpc>
              <a:buFontTx/>
              <a:buNone/>
            </a:pPr>
            <a:r>
              <a:rPr lang="zh-CN" altLang="en-US" b="1" smtClean="0">
                <a:latin typeface="宋体" pitchFamily="2" charset="-122"/>
              </a:rPr>
              <a:t>      在接口电路中，一般设置有一个或几个数据缓冲寄存器，用于数据的暂存，以避免因速度不一致而丢失数据。</a:t>
            </a:r>
            <a:r>
              <a:rPr lang="zh-CN" altLang="en-US" b="1" smtClean="0">
                <a:latin typeface="Times New Roman" pitchFamily="18" charset="0"/>
              </a:rPr>
              <a:t>在传送过程中，先将数据送入数据缓冲寄存器中，然后再送到输出设备或主机中去。</a:t>
            </a:r>
          </a:p>
          <a:p>
            <a:pPr algn="just" eaLnBrk="1" hangingPunct="1">
              <a:lnSpc>
                <a:spcPct val="110000"/>
              </a:lnSpc>
              <a:buFontTx/>
              <a:buNone/>
            </a:pPr>
            <a:r>
              <a:rPr lang="en-US" altLang="zh-CN" b="1" smtClean="0">
                <a:latin typeface="Times New Roman" pitchFamily="18" charset="0"/>
              </a:rPr>
              <a:t>(4) </a:t>
            </a:r>
            <a:r>
              <a:rPr lang="zh-CN" altLang="en-US" b="1" smtClean="0">
                <a:latin typeface="Times New Roman" pitchFamily="18" charset="0"/>
              </a:rPr>
              <a:t>数据格式的变换</a:t>
            </a:r>
          </a:p>
          <a:p>
            <a:pPr algn="just" eaLnBrk="1" hangingPunct="1">
              <a:buFontTx/>
              <a:buNone/>
            </a:pPr>
            <a:r>
              <a:rPr lang="zh-CN" altLang="en-US" b="1" smtClean="0">
                <a:latin typeface="Times New Roman" pitchFamily="18" charset="0"/>
              </a:rPr>
              <a:t>            在输入或输出操作过程中，为了满足主机或外设的各自要求，接口电路中必须具有完成各类数据相互转换的功能。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2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FD814FC-5609-4D74-8757-06FE141D577C}" type="datetime3">
              <a:rPr kumimoji="0" lang="zh-CN" altLang="en-US" sz="1400" smtClean="0"/>
              <a:pPr eaLnBrk="1" hangingPunct="1"/>
              <a:t>2016年12月12日星期一</a:t>
            </a:fld>
            <a:endParaRPr kumimoji="0" lang="en-US" altLang="zh-CN" sz="1400" smtClean="0"/>
          </a:p>
        </p:txBody>
      </p:sp>
      <p:sp>
        <p:nvSpPr>
          <p:cNvPr id="901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0116" name="Rectangle 3"/>
          <p:cNvSpPr>
            <a:spLocks noGrp="1" noChangeArrowheads="1"/>
          </p:cNvSpPr>
          <p:nvPr>
            <p:ph type="body" idx="1"/>
          </p:nvPr>
        </p:nvSpPr>
        <p:spPr/>
        <p:txBody>
          <a:bodyPr/>
          <a:lstStyle/>
          <a:p>
            <a:pPr eaLnBrk="1" hangingPunct="1"/>
            <a:endParaRPr lang="zh-CN" altLang="zh-CN" smtClean="0"/>
          </a:p>
        </p:txBody>
      </p:sp>
      <p:pic>
        <p:nvPicPr>
          <p:cNvPr id="901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076325"/>
            <a:ext cx="916305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8" name="Rectangle 6"/>
          <p:cNvSpPr>
            <a:spLocks noGrp="1" noChangeArrowheads="1"/>
          </p:cNvSpPr>
          <p:nvPr>
            <p:ph type="title"/>
          </p:nvPr>
        </p:nvSpPr>
        <p:spPr/>
        <p:txBody>
          <a:bodyPr/>
          <a:lstStyle/>
          <a:p>
            <a:pPr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FD814FC-5609-4D74-8757-06FE141D577C}" type="datetime3">
              <a:rPr kumimoji="0" lang="zh-CN" altLang="en-US" sz="1400" smtClean="0"/>
              <a:pPr eaLnBrk="1" hangingPunct="1"/>
              <a:t>2016年12月12日星期一</a:t>
            </a:fld>
            <a:endParaRPr kumimoji="0" lang="en-US" altLang="zh-CN" sz="1400" smtClean="0"/>
          </a:p>
        </p:txBody>
      </p:sp>
      <p:sp>
        <p:nvSpPr>
          <p:cNvPr id="901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0116" name="Rectangle 3"/>
          <p:cNvSpPr>
            <a:spLocks noGrp="1" noChangeArrowheads="1"/>
          </p:cNvSpPr>
          <p:nvPr>
            <p:ph type="body" idx="1"/>
          </p:nvPr>
        </p:nvSpPr>
        <p:spPr>
          <a:xfrm>
            <a:off x="369651" y="990600"/>
            <a:ext cx="8443609" cy="5105400"/>
          </a:xfrm>
        </p:spPr>
        <p:txBody>
          <a:bodyPr/>
          <a:lstStyle/>
          <a:p>
            <a:pPr marL="0" indent="0" eaLnBrk="1" hangingPunct="1">
              <a:buNone/>
            </a:pPr>
            <a:r>
              <a:rPr lang="zh-CN" altLang="en-US" sz="2400" b="1" dirty="0" smtClean="0">
                <a:latin typeface="Times New Roman" pitchFamily="18" charset="0"/>
                <a:ea typeface="宋体" pitchFamily="2" charset="-122"/>
              </a:rPr>
              <a:t>中断处理算法（画</a:t>
            </a:r>
            <a:r>
              <a:rPr lang="en-US" altLang="zh-CN" sz="2400" b="1" dirty="0" smtClean="0">
                <a:latin typeface="Times New Roman" pitchFamily="18" charset="0"/>
                <a:ea typeface="宋体" pitchFamily="2" charset="-122"/>
              </a:rPr>
              <a:t>CPU</a:t>
            </a:r>
            <a:r>
              <a:rPr lang="zh-CN" altLang="en-US" sz="2400" b="1" dirty="0" smtClean="0">
                <a:latin typeface="Times New Roman" pitchFamily="18" charset="0"/>
                <a:ea typeface="宋体" pitchFamily="2" charset="-122"/>
              </a:rPr>
              <a:t>运行轨迹的时候用）</a:t>
            </a:r>
            <a:endParaRPr lang="en-US" altLang="zh-CN" sz="2400" b="1" dirty="0" smtClean="0">
              <a:latin typeface="Times New Roman" pitchFamily="18" charset="0"/>
              <a:ea typeface="宋体" pitchFamily="2" charset="-122"/>
            </a:endParaRPr>
          </a:p>
          <a:p>
            <a:pPr marL="0" indent="0" eaLnBrk="1" hangingPunct="1">
              <a:buNone/>
            </a:pP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、将中断请求按照响应顺序入队，栈初始化为空；</a:t>
            </a:r>
            <a:endParaRPr lang="en-US" altLang="zh-CN" sz="2400" b="1" dirty="0" smtClean="0">
              <a:latin typeface="Times New Roman" pitchFamily="18" charset="0"/>
              <a:ea typeface="宋体" pitchFamily="2" charset="-122"/>
            </a:endParaRPr>
          </a:p>
          <a:p>
            <a:pPr marL="0" indent="0" eaLnBrk="1" hangingPunct="1">
              <a:buNone/>
            </a:pPr>
            <a:r>
              <a:rPr lang="en-US" altLang="zh-CN" sz="2400" b="1" dirty="0" smtClean="0">
                <a:latin typeface="Times New Roman" pitchFamily="18" charset="0"/>
                <a:ea typeface="宋体" pitchFamily="2" charset="-122"/>
              </a:rPr>
              <a:t>2</a:t>
            </a:r>
            <a:r>
              <a:rPr lang="zh-CN" altLang="en-US" sz="2400" b="1" dirty="0" smtClean="0">
                <a:latin typeface="Times New Roman" pitchFamily="18" charset="0"/>
                <a:ea typeface="宋体" pitchFamily="2" charset="-122"/>
              </a:rPr>
              <a:t>、取队头的中断程序，压入栈</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栈顶为当前正在处理的中断程序</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0" indent="0" eaLnBrk="1" hangingPunct="1">
              <a:buNone/>
            </a:pPr>
            <a:r>
              <a:rPr lang="en-US" altLang="zh-CN" sz="2400" b="1" dirty="0" smtClean="0">
                <a:latin typeface="Times New Roman" pitchFamily="18" charset="0"/>
                <a:ea typeface="宋体" pitchFamily="2" charset="-122"/>
              </a:rPr>
              <a:t>3</a:t>
            </a:r>
            <a:r>
              <a:rPr lang="zh-CN" altLang="en-US" sz="2400" b="1" dirty="0" smtClean="0">
                <a:latin typeface="Times New Roman" pitchFamily="18" charset="0"/>
                <a:ea typeface="宋体" pitchFamily="2" charset="-122"/>
              </a:rPr>
              <a:t>、检查当前栈顶程序如果是当前未处理完毕的程序中的优先级最高的程序，如果是，</a:t>
            </a:r>
            <a:r>
              <a:rPr lang="en-US" altLang="zh-CN" sz="2400" b="1" dirty="0" err="1" smtClean="0">
                <a:latin typeface="Times New Roman" pitchFamily="18" charset="0"/>
                <a:ea typeface="宋体" pitchFamily="2" charset="-122"/>
              </a:rPr>
              <a:t>goto</a:t>
            </a:r>
            <a:r>
              <a:rPr lang="en-US" altLang="zh-CN" sz="2400" b="1" dirty="0" smtClean="0">
                <a:latin typeface="Times New Roman" pitchFamily="18" charset="0"/>
                <a:ea typeface="宋体" pitchFamily="2" charset="-122"/>
              </a:rPr>
              <a:t> 5</a:t>
            </a:r>
            <a:r>
              <a:rPr lang="zh-CN" altLang="en-US" sz="2400" b="1" dirty="0" smtClean="0">
                <a:latin typeface="Times New Roman" pitchFamily="18" charset="0"/>
                <a:ea typeface="宋体" pitchFamily="2" charset="-122"/>
              </a:rPr>
              <a:t>。否则</a:t>
            </a:r>
            <a:r>
              <a:rPr lang="en-US" altLang="zh-CN" sz="2400" b="1" dirty="0" err="1" smtClean="0">
                <a:latin typeface="Times New Roman" pitchFamily="18" charset="0"/>
                <a:ea typeface="宋体" pitchFamily="2" charset="-122"/>
              </a:rPr>
              <a:t>goto</a:t>
            </a:r>
            <a:r>
              <a:rPr lang="en-US" altLang="zh-CN" sz="2400" b="1" dirty="0" smtClean="0">
                <a:latin typeface="Times New Roman" pitchFamily="18" charset="0"/>
                <a:ea typeface="宋体" pitchFamily="2" charset="-122"/>
              </a:rPr>
              <a:t> 4</a:t>
            </a:r>
          </a:p>
          <a:p>
            <a:pPr marL="0" indent="0" eaLnBrk="1" hangingPunct="1">
              <a:buNone/>
            </a:pPr>
            <a:r>
              <a:rPr lang="en-US" altLang="zh-CN" sz="2400" b="1" dirty="0" smtClean="0">
                <a:latin typeface="Times New Roman" pitchFamily="18" charset="0"/>
                <a:ea typeface="宋体" pitchFamily="2" charset="-122"/>
              </a:rPr>
              <a:t>4</a:t>
            </a:r>
            <a:r>
              <a:rPr lang="zh-CN" altLang="en-US" sz="2400" b="1" dirty="0" smtClean="0">
                <a:latin typeface="Times New Roman" pitchFamily="18" charset="0"/>
                <a:ea typeface="宋体" pitchFamily="2" charset="-122"/>
              </a:rPr>
              <a:t>、检查当前的队头程序的优先级，如果队头程序的优先级比栈顶程序优先级高，则将队头程序取出，压入栈；如果队头程序的优先级比栈顶程序的优先级低，则将队头程序取出，追加到队尾；（或者直接用循环队列），然后</a:t>
            </a:r>
            <a:r>
              <a:rPr lang="en-US" altLang="zh-CN" sz="2400" b="1" dirty="0" err="1" smtClean="0">
                <a:latin typeface="Times New Roman" pitchFamily="18" charset="0"/>
                <a:ea typeface="宋体" pitchFamily="2" charset="-122"/>
              </a:rPr>
              <a:t>goto</a:t>
            </a:r>
            <a:r>
              <a:rPr lang="en-US" altLang="zh-CN" sz="2400" b="1" dirty="0" smtClean="0">
                <a:latin typeface="Times New Roman" pitchFamily="18" charset="0"/>
                <a:ea typeface="宋体" pitchFamily="2" charset="-122"/>
              </a:rPr>
              <a:t> 3</a:t>
            </a:r>
          </a:p>
          <a:p>
            <a:pPr marL="0" indent="0" eaLnBrk="1" hangingPunct="1">
              <a:buNone/>
            </a:pPr>
            <a:r>
              <a:rPr lang="en-US" altLang="zh-CN" sz="2400" b="1" dirty="0" smtClean="0">
                <a:latin typeface="Times New Roman" pitchFamily="18" charset="0"/>
                <a:ea typeface="宋体" pitchFamily="2" charset="-122"/>
              </a:rPr>
              <a:t>5</a:t>
            </a:r>
            <a:r>
              <a:rPr lang="zh-CN" altLang="en-US" sz="2400" b="1" dirty="0" smtClean="0">
                <a:latin typeface="Times New Roman" pitchFamily="18" charset="0"/>
                <a:ea typeface="宋体" pitchFamily="2" charset="-122"/>
              </a:rPr>
              <a:t>、执行</a:t>
            </a:r>
            <a:r>
              <a:rPr lang="zh-CN" altLang="en-US" sz="2400" b="1" dirty="0">
                <a:latin typeface="Times New Roman" pitchFamily="18" charset="0"/>
                <a:ea typeface="宋体" pitchFamily="2" charset="-122"/>
              </a:rPr>
              <a:t>该程序至该程序完毕后</a:t>
            </a:r>
            <a:r>
              <a:rPr lang="zh-CN" altLang="en-US" sz="2400" b="1" dirty="0" smtClean="0">
                <a:latin typeface="Times New Roman" pitchFamily="18" charset="0"/>
                <a:ea typeface="宋体" pitchFamily="2" charset="-122"/>
              </a:rPr>
              <a:t>，将栈顶程序弹出，返回执行当前栈顶程序，然后</a:t>
            </a:r>
            <a:r>
              <a:rPr lang="en-US" altLang="zh-CN" sz="2400" b="1" dirty="0" err="1" smtClean="0">
                <a:latin typeface="Times New Roman" pitchFamily="18" charset="0"/>
                <a:ea typeface="宋体" pitchFamily="2" charset="-122"/>
              </a:rPr>
              <a:t>goto</a:t>
            </a:r>
            <a:r>
              <a:rPr lang="en-US" altLang="zh-CN" sz="2400" b="1" dirty="0" smtClean="0">
                <a:latin typeface="Times New Roman" pitchFamily="18" charset="0"/>
                <a:ea typeface="宋体" pitchFamily="2" charset="-122"/>
              </a:rPr>
              <a:t> 3</a:t>
            </a:r>
            <a:r>
              <a:rPr lang="zh-CN" altLang="en-US" sz="2400" b="1" dirty="0" smtClean="0">
                <a:latin typeface="Times New Roman" pitchFamily="18" charset="0"/>
                <a:ea typeface="宋体" pitchFamily="2" charset="-122"/>
              </a:rPr>
              <a:t>；若当前栈为空，则返回主程序，然后</a:t>
            </a:r>
            <a:r>
              <a:rPr lang="en-US" altLang="zh-CN" sz="2400" b="1" dirty="0" err="1" smtClean="0">
                <a:latin typeface="Times New Roman" pitchFamily="18" charset="0"/>
                <a:ea typeface="宋体" pitchFamily="2" charset="-122"/>
              </a:rPr>
              <a:t>goto</a:t>
            </a:r>
            <a:r>
              <a:rPr lang="en-US" altLang="zh-CN" sz="2400" b="1" dirty="0" smtClean="0">
                <a:latin typeface="Times New Roman" pitchFamily="18" charset="0"/>
                <a:ea typeface="宋体" pitchFamily="2" charset="-122"/>
              </a:rPr>
              <a:t> 2</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0" indent="0" eaLnBrk="1" hangingPunct="1">
              <a:buNone/>
            </a:pPr>
            <a:r>
              <a:rPr lang="en-US" altLang="zh-CN" sz="2400" b="1" dirty="0" smtClean="0">
                <a:latin typeface="Times New Roman" pitchFamily="18" charset="0"/>
                <a:ea typeface="宋体" pitchFamily="2" charset="-122"/>
              </a:rPr>
              <a:t>6</a:t>
            </a:r>
            <a:r>
              <a:rPr lang="zh-CN" altLang="en-US" sz="2400" b="1" dirty="0" smtClean="0">
                <a:latin typeface="Times New Roman" pitchFamily="18" charset="0"/>
                <a:ea typeface="宋体" pitchFamily="2" charset="-122"/>
              </a:rPr>
              <a:t>、循环执行</a:t>
            </a:r>
            <a:r>
              <a:rPr lang="en-US" altLang="zh-CN" sz="2400" b="1" dirty="0" smtClean="0">
                <a:latin typeface="Times New Roman" pitchFamily="18" charset="0"/>
                <a:ea typeface="宋体" pitchFamily="2" charset="-122"/>
              </a:rPr>
              <a:t>3~5</a:t>
            </a:r>
            <a:r>
              <a:rPr lang="zh-CN" altLang="en-US" sz="2400" b="1" dirty="0" smtClean="0">
                <a:latin typeface="Times New Roman" pitchFamily="18" charset="0"/>
                <a:ea typeface="宋体" pitchFamily="2" charset="-122"/>
              </a:rPr>
              <a:t>步，直至队列和栈都为空为止。</a:t>
            </a:r>
            <a:endParaRPr lang="zh-CN" altLang="zh-CN" sz="2400" b="1" dirty="0" smtClean="0">
              <a:latin typeface="Times New Roman" pitchFamily="18" charset="0"/>
              <a:ea typeface="宋体" pitchFamily="2" charset="-122"/>
            </a:endParaRPr>
          </a:p>
        </p:txBody>
      </p:sp>
      <p:sp>
        <p:nvSpPr>
          <p:cNvPr id="90118" name="Rectangle 6"/>
          <p:cNvSpPr>
            <a:spLocks noGrp="1" noChangeArrowheads="1"/>
          </p:cNvSpPr>
          <p:nvPr>
            <p:ph type="title"/>
          </p:nvPr>
        </p:nvSpPr>
        <p:spPr/>
        <p:txBody>
          <a:bodyPr/>
          <a:lstStyle/>
          <a:p>
            <a:pPr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Tree>
    <p:extLst>
      <p:ext uri="{BB962C8B-B14F-4D97-AF65-F5344CB8AC3E}">
        <p14:creationId xmlns:p14="http://schemas.microsoft.com/office/powerpoint/2010/main" val="27062231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FD814FC-5609-4D74-8757-06FE141D577C}" type="datetime3">
              <a:rPr kumimoji="0" lang="zh-CN" altLang="en-US" sz="1400" smtClean="0"/>
              <a:pPr eaLnBrk="1" hangingPunct="1"/>
              <a:t>2016年12月12日星期一</a:t>
            </a:fld>
            <a:endParaRPr kumimoji="0" lang="en-US" altLang="zh-CN" sz="1400" smtClean="0"/>
          </a:p>
        </p:txBody>
      </p:sp>
      <p:sp>
        <p:nvSpPr>
          <p:cNvPr id="9011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0118" name="Rectangle 6"/>
          <p:cNvSpPr>
            <a:spLocks noGrp="1" noChangeArrowheads="1"/>
          </p:cNvSpPr>
          <p:nvPr>
            <p:ph type="title"/>
          </p:nvPr>
        </p:nvSpPr>
        <p:spPr/>
        <p:txBody>
          <a:bodyPr/>
          <a:lstStyle/>
          <a:p>
            <a:pPr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sp>
        <p:nvSpPr>
          <p:cNvPr id="2" name="内容占位符 1"/>
          <p:cNvSpPr>
            <a:spLocks noGrp="1"/>
          </p:cNvSpPr>
          <p:nvPr>
            <p:ph idx="1"/>
          </p:nvPr>
        </p:nvSpPr>
        <p:spPr/>
        <p:txBody>
          <a:bodyPr/>
          <a:lstStyle/>
          <a:p>
            <a:endParaRPr lang="zh-CN" altLang="en-US"/>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5" y="912607"/>
            <a:ext cx="7801408" cy="5262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3375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E457E65-2861-43D6-86CD-4CB07C6F3CE2}" type="datetime3">
              <a:rPr kumimoji="0" lang="zh-CN" altLang="en-US" sz="1400" smtClean="0"/>
              <a:pPr eaLnBrk="1" hangingPunct="1"/>
              <a:t>2016年12月12日星期一</a:t>
            </a:fld>
            <a:endParaRPr kumimoji="0" lang="en-US" altLang="zh-CN" sz="1400" smtClean="0"/>
          </a:p>
        </p:txBody>
      </p:sp>
      <p:sp>
        <p:nvSpPr>
          <p:cNvPr id="9113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1140"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sz="3200" dirty="0" smtClean="0">
              <a:latin typeface="Times New Roman" pitchFamily="18" charset="0"/>
            </a:endParaRPr>
          </a:p>
        </p:txBody>
      </p:sp>
      <p:sp>
        <p:nvSpPr>
          <p:cNvPr id="269315" name="Rectangle 3"/>
          <p:cNvSpPr>
            <a:spLocks noGrp="1" noChangeArrowheads="1"/>
          </p:cNvSpPr>
          <p:nvPr>
            <p:ph type="body" idx="1"/>
          </p:nvPr>
        </p:nvSpPr>
        <p:spPr>
          <a:xfrm>
            <a:off x="250825" y="912813"/>
            <a:ext cx="8420100" cy="5124450"/>
          </a:xfrm>
        </p:spPr>
        <p:txBody>
          <a:bodyPr/>
          <a:lstStyle/>
          <a:p>
            <a:pPr algn="just" eaLnBrk="1" hangingPunct="1">
              <a:buFontTx/>
              <a:buNone/>
            </a:pPr>
            <a:r>
              <a:rPr lang="en-US" altLang="zh-CN" b="1" dirty="0" smtClean="0">
                <a:solidFill>
                  <a:srgbClr val="990033"/>
                </a:solidFill>
                <a:latin typeface="Times New Roman" pitchFamily="18" charset="0"/>
              </a:rPr>
              <a:t>9.3.5  </a:t>
            </a:r>
            <a:r>
              <a:rPr lang="zh-CN" altLang="en-US" b="1" dirty="0" smtClean="0">
                <a:solidFill>
                  <a:srgbClr val="990033"/>
                </a:solidFill>
                <a:latin typeface="Times New Roman" pitchFamily="18" charset="0"/>
              </a:rPr>
              <a:t>中断全过程</a:t>
            </a:r>
            <a:endParaRPr lang="zh-CN" altLang="en-US" b="1" dirty="0" smtClean="0">
              <a:latin typeface="Times New Roman" pitchFamily="18" charset="0"/>
            </a:endParaRPr>
          </a:p>
          <a:p>
            <a:pPr algn="just" eaLnBrk="1" hangingPunct="1">
              <a:buFontTx/>
              <a:buNone/>
            </a:pPr>
            <a:r>
              <a:rPr lang="zh-CN" altLang="en-US" b="1" dirty="0" smtClean="0">
                <a:latin typeface="Times New Roman" pitchFamily="18" charset="0"/>
              </a:rPr>
              <a:t>            中断全过程是指从中断源发出中断请求开始，</a:t>
            </a:r>
            <a:r>
              <a:rPr lang="en-US" altLang="zh-CN" b="1" dirty="0" smtClean="0">
                <a:latin typeface="Times New Roman" pitchFamily="18" charset="0"/>
              </a:rPr>
              <a:t>CPU</a:t>
            </a:r>
            <a:r>
              <a:rPr lang="zh-CN" altLang="en-US" b="1" dirty="0" smtClean="0">
                <a:latin typeface="Times New Roman" pitchFamily="18" charset="0"/>
              </a:rPr>
              <a:t>响应这个请求，现行程序被中断，转至中断服务程序，直至中断服务程序执行完毕，</a:t>
            </a:r>
            <a:r>
              <a:rPr lang="en-US" altLang="zh-CN" b="1" dirty="0" smtClean="0">
                <a:latin typeface="Times New Roman" pitchFamily="18" charset="0"/>
              </a:rPr>
              <a:t>CPU </a:t>
            </a:r>
            <a:r>
              <a:rPr lang="zh-CN" altLang="en-US" b="1" dirty="0" smtClean="0">
                <a:latin typeface="Times New Roman" pitchFamily="18" charset="0"/>
              </a:rPr>
              <a:t>再返回原来的程序继续执行的整个过程。</a:t>
            </a:r>
          </a:p>
          <a:p>
            <a:pPr algn="just" eaLnBrk="1" hangingPunct="1">
              <a:buFontTx/>
              <a:buNone/>
            </a:pPr>
            <a:r>
              <a:rPr lang="zh-CN" altLang="en-US" b="1" dirty="0" smtClean="0">
                <a:latin typeface="Times New Roman" pitchFamily="18" charset="0"/>
              </a:rPr>
              <a:t>            中断全过程分为五个阶段：</a:t>
            </a:r>
          </a:p>
          <a:p>
            <a:pPr algn="just" eaLnBrk="1" hangingPunct="1">
              <a:lnSpc>
                <a:spcPct val="90000"/>
              </a:lnSpc>
              <a:buFontTx/>
              <a:buNone/>
            </a:pPr>
            <a:r>
              <a:rPr lang="zh-CN" altLang="en-US" b="1" dirty="0" smtClean="0">
                <a:latin typeface="Times New Roman" pitchFamily="18" charset="0"/>
              </a:rPr>
              <a:t>            </a:t>
            </a:r>
            <a:r>
              <a:rPr lang="zh-CN" altLang="en-US" b="1" dirty="0" smtClean="0">
                <a:solidFill>
                  <a:srgbClr val="FF3300"/>
                </a:solidFill>
                <a:latin typeface="Times New Roman" pitchFamily="18" charset="0"/>
              </a:rPr>
              <a:t>中断请求、中断判优、中断响应、中断处理、中断返回</a:t>
            </a:r>
            <a:r>
              <a:rPr lang="zh-CN" altLang="en-US"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9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9B2164C-14AE-4A21-A2EF-40CB2F5C50C3}" type="datetime3">
              <a:rPr kumimoji="0" lang="zh-CN" altLang="en-US" sz="1400" smtClean="0"/>
              <a:pPr eaLnBrk="1" hangingPunct="1"/>
              <a:t>2016年12月12日星期一</a:t>
            </a:fld>
            <a:endParaRPr kumimoji="0" lang="en-US" altLang="zh-CN" sz="1400" smtClean="0"/>
          </a:p>
        </p:txBody>
      </p:sp>
      <p:sp>
        <p:nvSpPr>
          <p:cNvPr id="9216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2164" name="Rectangle 2"/>
          <p:cNvSpPr>
            <a:spLocks noGrp="1" noChangeArrowheads="1"/>
          </p:cNvSpPr>
          <p:nvPr>
            <p:ph type="title"/>
          </p:nvPr>
        </p:nvSpPr>
        <p:spPr/>
        <p:txBody>
          <a:bodyPr/>
          <a:lstStyle/>
          <a:p>
            <a:pPr algn="just" eaLnBrk="1" hangingPunct="1">
              <a:buFont typeface="Wingdings" pitchFamily="2" charset="2"/>
              <a:buNone/>
            </a:pPr>
            <a:r>
              <a:rPr lang="en-US" altLang="zh-CN" sz="2400" dirty="0" smtClean="0">
                <a:latin typeface="Times New Roman" pitchFamily="18" charset="0"/>
              </a:rPr>
              <a:t>9.3 </a:t>
            </a:r>
            <a:r>
              <a:rPr lang="zh-CN" altLang="en-US" sz="2400" dirty="0" smtClean="0">
                <a:latin typeface="宋体" pitchFamily="2" charset="-122"/>
              </a:rPr>
              <a:t>中断系统和程序中断方式</a:t>
            </a:r>
            <a:endParaRPr lang="zh-CN" altLang="en-US" dirty="0" smtClean="0">
              <a:latin typeface="宋体" pitchFamily="2" charset="-122"/>
            </a:endParaRPr>
          </a:p>
        </p:txBody>
      </p:sp>
      <p:sp>
        <p:nvSpPr>
          <p:cNvPr id="270339" name="Rectangle 3"/>
          <p:cNvSpPr>
            <a:spLocks noGrp="1" noChangeArrowheads="1"/>
          </p:cNvSpPr>
          <p:nvPr>
            <p:ph type="body" idx="1"/>
          </p:nvPr>
        </p:nvSpPr>
        <p:spPr>
          <a:xfrm>
            <a:off x="288925" y="912813"/>
            <a:ext cx="8362950" cy="5124450"/>
          </a:xfrm>
        </p:spPr>
        <p:txBody>
          <a:bodyPr/>
          <a:lstStyle/>
          <a:p>
            <a:pPr algn="just" eaLnBrk="1" hangingPunct="1">
              <a:lnSpc>
                <a:spcPct val="90000"/>
              </a:lnSpc>
              <a:buFontTx/>
              <a:buNone/>
            </a:pPr>
            <a:r>
              <a:rPr lang="en-US" altLang="zh-CN" b="1" smtClean="0">
                <a:latin typeface="Times New Roman" pitchFamily="18" charset="0"/>
              </a:rPr>
              <a:t>            </a:t>
            </a:r>
            <a:r>
              <a:rPr lang="zh-CN" altLang="en-US" b="1" smtClean="0">
                <a:latin typeface="Times New Roman" pitchFamily="18" charset="0"/>
              </a:rPr>
              <a:t>其中中断处理就是执行中断服务程序，中断服务程序基本上由三部分组成，</a:t>
            </a:r>
            <a:r>
              <a:rPr lang="zh-CN" altLang="en-US" b="1" smtClean="0">
                <a:solidFill>
                  <a:srgbClr val="FF0000"/>
                </a:solidFill>
                <a:latin typeface="Times New Roman" pitchFamily="18" charset="0"/>
              </a:rPr>
              <a:t>第一部分为准备部分</a:t>
            </a:r>
            <a:r>
              <a:rPr lang="zh-CN" altLang="en-US" b="1" smtClean="0">
                <a:latin typeface="Times New Roman" pitchFamily="18" charset="0"/>
              </a:rPr>
              <a:t>，其基本功能是保护现场，对于非向量中断方式则需要确定中断源，最后开放中断，允许更高级的中断请求打断低级的中断服务程序。</a:t>
            </a:r>
            <a:r>
              <a:rPr lang="zh-CN" altLang="en-US" b="1" smtClean="0">
                <a:solidFill>
                  <a:srgbClr val="FF0000"/>
                </a:solidFill>
                <a:latin typeface="Times New Roman" pitchFamily="18" charset="0"/>
              </a:rPr>
              <a:t>第二部分为处理部分</a:t>
            </a:r>
            <a:r>
              <a:rPr lang="zh-CN" altLang="en-US" b="1" smtClean="0">
                <a:latin typeface="Times New Roman" pitchFamily="18" charset="0"/>
              </a:rPr>
              <a:t>，即真正执行为某个中断源服务的中断服务程序。</a:t>
            </a:r>
            <a:r>
              <a:rPr lang="zh-CN" altLang="en-US" b="1" smtClean="0">
                <a:solidFill>
                  <a:srgbClr val="FF0000"/>
                </a:solidFill>
                <a:latin typeface="Times New Roman" pitchFamily="18" charset="0"/>
              </a:rPr>
              <a:t>第三部分为结尾部分</a:t>
            </a:r>
            <a:r>
              <a:rPr lang="zh-CN" altLang="en-US" b="1" smtClean="0">
                <a:latin typeface="Times New Roman" pitchFamily="18" charset="0"/>
              </a:rPr>
              <a:t>，首先要关中断，以防止在恢复现场过程中被新的中断打断，接着恢复现场，然后开放中断，以便返回原来的程序后可响应其它的中断请求。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D3F3D49-BE27-4890-A3C1-16FE2F76A8A9}" type="datetime3">
              <a:rPr kumimoji="0" lang="zh-CN" altLang="en-US" sz="1400" smtClean="0"/>
              <a:pPr eaLnBrk="1" hangingPunct="1"/>
              <a:t>2016年12月12日星期一</a:t>
            </a:fld>
            <a:endParaRPr kumimoji="0" lang="en-US" altLang="zh-CN" sz="1400" smtClean="0"/>
          </a:p>
        </p:txBody>
      </p:sp>
      <p:sp>
        <p:nvSpPr>
          <p:cNvPr id="9318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3188"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9.3 </a:t>
            </a:r>
            <a:r>
              <a:rPr lang="zh-CN" altLang="en-US" sz="2400" dirty="0" smtClean="0">
                <a:latin typeface="宋体" pitchFamily="2" charset="-122"/>
              </a:rPr>
              <a:t>中断系统和程序中断方式</a:t>
            </a:r>
          </a:p>
        </p:txBody>
      </p:sp>
      <p:graphicFrame>
        <p:nvGraphicFramePr>
          <p:cNvPr id="93189" name="Object 24"/>
          <p:cNvGraphicFramePr>
            <a:graphicFrameLocks noChangeAspect="1"/>
          </p:cNvGraphicFramePr>
          <p:nvPr>
            <p:extLst>
              <p:ext uri="{D42A27DB-BD31-4B8C-83A1-F6EECF244321}">
                <p14:modId xmlns:p14="http://schemas.microsoft.com/office/powerpoint/2010/main" val="3743100805"/>
              </p:ext>
            </p:extLst>
          </p:nvPr>
        </p:nvGraphicFramePr>
        <p:xfrm>
          <a:off x="5230726" y="685800"/>
          <a:ext cx="3816350" cy="6172200"/>
        </p:xfrm>
        <a:graphic>
          <a:graphicData uri="http://schemas.openxmlformats.org/presentationml/2006/ole">
            <mc:AlternateContent xmlns:mc="http://schemas.openxmlformats.org/markup-compatibility/2006">
              <mc:Choice xmlns:v="urn:schemas-microsoft-com:vml" Requires="v">
                <p:oleObj spid="_x0000_s93209" name="Visio" r:id="rId3" imgW="2047251" imgH="3315733" progId="Visio.Drawing.11">
                  <p:embed/>
                </p:oleObj>
              </mc:Choice>
              <mc:Fallback>
                <p:oleObj name="Visio" r:id="rId3" imgW="2047251" imgH="3315733" progId="Visio.Drawing.11">
                  <p:embed/>
                  <p:pic>
                    <p:nvPicPr>
                      <p:cNvPr id="0" name="Object 24"/>
                      <p:cNvPicPr>
                        <a:picLocks noChangeAspect="1" noChangeArrowheads="1"/>
                      </p:cNvPicPr>
                      <p:nvPr/>
                    </p:nvPicPr>
                    <p:blipFill>
                      <a:blip r:embed="rId4"/>
                      <a:srcRect/>
                      <a:stretch>
                        <a:fillRect/>
                      </a:stretch>
                    </p:blipFill>
                    <p:spPr bwMode="auto">
                      <a:xfrm>
                        <a:off x="5230726" y="685800"/>
                        <a:ext cx="38163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5066005E-5E37-4E5A-AB58-9F6F8A70453E}" type="datetime3">
              <a:rPr kumimoji="0" lang="zh-CN" altLang="en-US" sz="1400" smtClean="0"/>
              <a:pPr eaLnBrk="1" hangingPunct="1"/>
              <a:t>2016年12月12日星期一</a:t>
            </a:fld>
            <a:endParaRPr kumimoji="0" lang="en-US" altLang="zh-CN" sz="1400" smtClean="0"/>
          </a:p>
        </p:txBody>
      </p:sp>
      <p:sp>
        <p:nvSpPr>
          <p:cNvPr id="942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4212" name="Rectangle 2"/>
          <p:cNvSpPr>
            <a:spLocks noGrp="1" noChangeArrowheads="1"/>
          </p:cNvSpPr>
          <p:nvPr>
            <p:ph type="title"/>
          </p:nvPr>
        </p:nvSpPr>
        <p:spPr/>
        <p:txBody>
          <a:bodyPr/>
          <a:lstStyle/>
          <a:p>
            <a:pPr algn="just" eaLnBrk="1" hangingPunct="1">
              <a:lnSpc>
                <a:spcPct val="8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72387" name="Rectangle 3"/>
          <p:cNvSpPr>
            <a:spLocks noGrp="1" noChangeArrowheads="1"/>
          </p:cNvSpPr>
          <p:nvPr>
            <p:ph type="body" idx="1"/>
          </p:nvPr>
        </p:nvSpPr>
        <p:spPr>
          <a:xfrm>
            <a:off x="365125" y="874713"/>
            <a:ext cx="8267700" cy="5162550"/>
          </a:xfrm>
        </p:spPr>
        <p:txBody>
          <a:bodyPr/>
          <a:lstStyle/>
          <a:p>
            <a:pPr algn="just" eaLnBrk="1" hangingPunct="1">
              <a:lnSpc>
                <a:spcPct val="80000"/>
              </a:lnSpc>
              <a:buFontTx/>
              <a:buNone/>
            </a:pPr>
            <a:r>
              <a:rPr lang="en-US" altLang="zh-CN" b="1" dirty="0" smtClean="0">
                <a:solidFill>
                  <a:srgbClr val="990033"/>
                </a:solidFill>
                <a:latin typeface="Times New Roman" pitchFamily="18" charset="0"/>
              </a:rPr>
              <a:t>9.4.1  DMA</a:t>
            </a:r>
            <a:r>
              <a:rPr lang="zh-CN" altLang="en-US" b="1" dirty="0" smtClean="0">
                <a:solidFill>
                  <a:srgbClr val="990033"/>
                </a:solidFill>
                <a:latin typeface="Times New Roman" pitchFamily="18" charset="0"/>
              </a:rPr>
              <a:t>方式的基本概念</a:t>
            </a:r>
            <a:endParaRPr lang="zh-CN" altLang="en-US" b="1" dirty="0" smtClean="0">
              <a:latin typeface="Times New Roman" pitchFamily="18" charset="0"/>
            </a:endParaRPr>
          </a:p>
          <a:p>
            <a:pPr algn="just" eaLnBrk="1" hangingPunct="1">
              <a:lnSpc>
                <a:spcPct val="80000"/>
              </a:lnSpc>
              <a:buFontTx/>
              <a:buNone/>
            </a:pPr>
            <a:r>
              <a:rPr lang="en-US" altLang="zh-CN" b="1" dirty="0" smtClean="0">
                <a:latin typeface="Times New Roman" pitchFamily="18" charset="0"/>
              </a:rPr>
              <a:t>1. DMA</a:t>
            </a:r>
            <a:r>
              <a:rPr lang="zh-CN" altLang="en-US" b="1" dirty="0" smtClean="0">
                <a:latin typeface="Times New Roman" pitchFamily="18" charset="0"/>
              </a:rPr>
              <a:t>方式的特点</a:t>
            </a:r>
          </a:p>
          <a:p>
            <a:pPr algn="just" eaLnBrk="1" hangingPunct="1">
              <a:lnSpc>
                <a:spcPct val="90000"/>
              </a:lnSpc>
              <a:buFontTx/>
              <a:buNone/>
            </a:pPr>
            <a:r>
              <a:rPr lang="zh-CN" altLang="en-US" b="1" dirty="0" smtClean="0">
                <a:latin typeface="Times New Roman" pitchFamily="18" charset="0"/>
              </a:rPr>
              <a:t>             无论程序查询还是程序中断方式，</a:t>
            </a:r>
            <a:r>
              <a:rPr lang="zh-CN" altLang="en-US" b="1" dirty="0" smtClean="0">
                <a:solidFill>
                  <a:srgbClr val="1C7620"/>
                </a:solidFill>
                <a:latin typeface="Times New Roman" pitchFamily="18" charset="0"/>
              </a:rPr>
              <a:t>主要的工作都是由</a:t>
            </a:r>
            <a:r>
              <a:rPr lang="en-US" altLang="zh-CN" b="1" dirty="0" smtClean="0">
                <a:solidFill>
                  <a:srgbClr val="1C7620"/>
                </a:solidFill>
                <a:latin typeface="Times New Roman" pitchFamily="18" charset="0"/>
              </a:rPr>
              <a:t>CPU</a:t>
            </a:r>
            <a:r>
              <a:rPr lang="zh-CN" altLang="en-US" b="1" dirty="0" smtClean="0">
                <a:solidFill>
                  <a:srgbClr val="1C7620"/>
                </a:solidFill>
                <a:latin typeface="Times New Roman" pitchFamily="18" charset="0"/>
              </a:rPr>
              <a:t>执行程序完成的</a:t>
            </a:r>
            <a:r>
              <a:rPr lang="zh-CN" altLang="en-US" b="1" dirty="0" smtClean="0">
                <a:latin typeface="Times New Roman" pitchFamily="18" charset="0"/>
              </a:rPr>
              <a:t>，这需要花费时间，因此不能实现高速外设与主机的信息交换。</a:t>
            </a:r>
          </a:p>
          <a:p>
            <a:pPr algn="just" eaLnBrk="1" hangingPunct="1">
              <a:buFontTx/>
              <a:buNone/>
            </a:pPr>
            <a:r>
              <a:rPr lang="zh-CN" altLang="en-US" b="1" dirty="0" smtClean="0">
                <a:latin typeface="Times New Roman" pitchFamily="18" charset="0"/>
              </a:rPr>
              <a:t>             直接存储器访问</a:t>
            </a:r>
            <a:r>
              <a:rPr lang="en-US" altLang="zh-CN" b="1" dirty="0" smtClean="0">
                <a:latin typeface="Times New Roman" pitchFamily="18" charset="0"/>
              </a:rPr>
              <a:t>DMA</a:t>
            </a:r>
            <a:r>
              <a:rPr lang="zh-CN" altLang="en-US" b="1" dirty="0" smtClean="0">
                <a:latin typeface="Times New Roman" pitchFamily="18" charset="0"/>
              </a:rPr>
              <a:t>方式是在</a:t>
            </a:r>
            <a:r>
              <a:rPr lang="zh-CN" altLang="en-US" b="1" dirty="0" smtClean="0">
                <a:solidFill>
                  <a:srgbClr val="FF0000"/>
                </a:solidFill>
                <a:latin typeface="Times New Roman" pitchFamily="18" charset="0"/>
              </a:rPr>
              <a:t>外设和主存储器之间</a:t>
            </a:r>
            <a:r>
              <a:rPr lang="zh-CN" altLang="en-US" b="1" dirty="0" smtClean="0">
                <a:latin typeface="Times New Roman" pitchFamily="18" charset="0"/>
              </a:rPr>
              <a:t>开辟一条</a:t>
            </a:r>
            <a:r>
              <a:rPr lang="zh-CN" altLang="en-US" b="1" dirty="0" smtClean="0">
                <a:latin typeface="Times New Roman" pitchFamily="18" charset="0"/>
                <a:ea typeface="隶书" pitchFamily="49" charset="-122"/>
              </a:rPr>
              <a:t>“</a:t>
            </a:r>
            <a:r>
              <a:rPr lang="zh-CN" altLang="en-US" b="1" dirty="0" smtClean="0">
                <a:solidFill>
                  <a:srgbClr val="FF3300"/>
                </a:solidFill>
                <a:latin typeface="Times New Roman" pitchFamily="18" charset="0"/>
              </a:rPr>
              <a:t>直接数据通道</a:t>
            </a:r>
            <a:r>
              <a:rPr lang="zh-CN" altLang="en-US" b="1" dirty="0" smtClean="0">
                <a:latin typeface="Times New Roman" pitchFamily="18" charset="0"/>
                <a:ea typeface="隶书" pitchFamily="49" charset="-122"/>
              </a:rPr>
              <a:t>”</a:t>
            </a:r>
            <a:r>
              <a:rPr lang="zh-CN" altLang="en-US" b="1" dirty="0" smtClean="0">
                <a:latin typeface="Times New Roman" pitchFamily="18" charset="0"/>
              </a:rPr>
              <a:t> ，在不需要</a:t>
            </a:r>
            <a:r>
              <a:rPr lang="en-US" altLang="zh-CN" b="1" dirty="0" smtClean="0">
                <a:latin typeface="Times New Roman" pitchFamily="18" charset="0"/>
              </a:rPr>
              <a:t>CPU </a:t>
            </a:r>
            <a:r>
              <a:rPr lang="zh-CN" altLang="en-US" b="1" dirty="0" smtClean="0">
                <a:latin typeface="Times New Roman" pitchFamily="18" charset="0"/>
              </a:rPr>
              <a:t>干预也不需要软件介入的情况下在两者之间进行的高速数据传送方式。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2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7B11551-55C6-4226-A6EA-D29CBFB2A29B}" type="datetime3">
              <a:rPr kumimoji="0" lang="zh-CN" altLang="en-US" sz="1400" smtClean="0"/>
              <a:pPr eaLnBrk="1" hangingPunct="1"/>
              <a:t>2016年12月12日星期一</a:t>
            </a:fld>
            <a:endParaRPr kumimoji="0" lang="en-US" altLang="zh-CN" sz="1400" smtClean="0"/>
          </a:p>
        </p:txBody>
      </p:sp>
      <p:sp>
        <p:nvSpPr>
          <p:cNvPr id="9523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5236"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73411" name="Rectangle 3"/>
          <p:cNvSpPr>
            <a:spLocks noGrp="1" noChangeArrowheads="1"/>
          </p:cNvSpPr>
          <p:nvPr>
            <p:ph type="body" idx="1"/>
          </p:nvPr>
        </p:nvSpPr>
        <p:spPr>
          <a:xfrm>
            <a:off x="403225" y="912813"/>
            <a:ext cx="8116888" cy="5483225"/>
          </a:xfrm>
        </p:spPr>
        <p:txBody>
          <a:bodyPr/>
          <a:lstStyle/>
          <a:p>
            <a:pPr algn="just" eaLnBrk="1" hangingPunct="1">
              <a:buFontTx/>
              <a:buNone/>
            </a:pPr>
            <a:r>
              <a:rPr lang="en-US" altLang="zh-CN" b="1" dirty="0" smtClean="0">
                <a:latin typeface="Times New Roman" pitchFamily="18" charset="0"/>
              </a:rPr>
              <a:t>            </a:t>
            </a:r>
            <a:r>
              <a:rPr lang="zh-CN" altLang="en-US" b="1" dirty="0" smtClean="0">
                <a:latin typeface="Times New Roman" pitchFamily="18" charset="0"/>
              </a:rPr>
              <a:t>在</a:t>
            </a:r>
            <a:r>
              <a:rPr lang="en-US" altLang="zh-CN" b="1" dirty="0" smtClean="0">
                <a:latin typeface="Times New Roman" pitchFamily="18" charset="0"/>
              </a:rPr>
              <a:t>DMA</a:t>
            </a:r>
            <a:r>
              <a:rPr lang="zh-CN" altLang="en-US" b="1" dirty="0" smtClean="0">
                <a:latin typeface="Times New Roman" pitchFamily="18" charset="0"/>
              </a:rPr>
              <a:t>传送方式中，对数据传送过程进行控制的硬件称为</a:t>
            </a:r>
            <a:r>
              <a:rPr lang="en-US" altLang="zh-CN" b="1" dirty="0" smtClean="0">
                <a:solidFill>
                  <a:srgbClr val="0000CC"/>
                </a:solidFill>
                <a:latin typeface="Times New Roman" pitchFamily="18" charset="0"/>
              </a:rPr>
              <a:t>DMA</a:t>
            </a:r>
            <a:r>
              <a:rPr lang="zh-CN" altLang="en-US" b="1" dirty="0" smtClean="0">
                <a:solidFill>
                  <a:srgbClr val="0000CC"/>
                </a:solidFill>
                <a:latin typeface="Times New Roman" pitchFamily="18" charset="0"/>
              </a:rPr>
              <a:t>控制器</a:t>
            </a:r>
            <a:r>
              <a:rPr lang="zh-CN" altLang="en-US" b="1" dirty="0" smtClean="0">
                <a:latin typeface="Times New Roman" pitchFamily="18" charset="0"/>
              </a:rPr>
              <a:t>。当外设需要进行数据传送时，</a:t>
            </a:r>
            <a:r>
              <a:rPr lang="zh-CN" altLang="en-US" b="1" dirty="0" smtClean="0">
                <a:solidFill>
                  <a:srgbClr val="1C7620"/>
                </a:solidFill>
                <a:latin typeface="Times New Roman" pitchFamily="18" charset="0"/>
              </a:rPr>
              <a:t>通过</a:t>
            </a:r>
            <a:r>
              <a:rPr lang="en-US" altLang="zh-CN" b="1" dirty="0" smtClean="0">
                <a:solidFill>
                  <a:srgbClr val="1C7620"/>
                </a:solidFill>
                <a:latin typeface="Times New Roman" pitchFamily="18" charset="0"/>
              </a:rPr>
              <a:t>DMA</a:t>
            </a:r>
            <a:r>
              <a:rPr lang="zh-CN" altLang="en-US" b="1" dirty="0" smtClean="0">
                <a:solidFill>
                  <a:srgbClr val="1C7620"/>
                </a:solidFill>
                <a:latin typeface="Times New Roman" pitchFamily="18" charset="0"/>
              </a:rPr>
              <a:t>控制器向</a:t>
            </a:r>
            <a:r>
              <a:rPr lang="en-US" altLang="zh-CN" b="1" dirty="0" smtClean="0">
                <a:solidFill>
                  <a:srgbClr val="1C7620"/>
                </a:solidFill>
                <a:latin typeface="Times New Roman" pitchFamily="18" charset="0"/>
              </a:rPr>
              <a:t>CPU</a:t>
            </a:r>
            <a:r>
              <a:rPr lang="zh-CN" altLang="en-US" b="1" dirty="0" smtClean="0">
                <a:solidFill>
                  <a:srgbClr val="1C7620"/>
                </a:solidFill>
                <a:latin typeface="Times New Roman" pitchFamily="18" charset="0"/>
              </a:rPr>
              <a:t>提出</a:t>
            </a:r>
            <a:r>
              <a:rPr lang="en-US" altLang="zh-CN" b="1" dirty="0" smtClean="0">
                <a:solidFill>
                  <a:srgbClr val="1C7620"/>
                </a:solidFill>
                <a:latin typeface="Times New Roman" pitchFamily="18" charset="0"/>
              </a:rPr>
              <a:t>DMA</a:t>
            </a:r>
            <a:r>
              <a:rPr lang="zh-CN" altLang="en-US" b="1" dirty="0" smtClean="0">
                <a:solidFill>
                  <a:srgbClr val="1C7620"/>
                </a:solidFill>
                <a:latin typeface="Times New Roman" pitchFamily="18" charset="0"/>
              </a:rPr>
              <a:t>传送请求，</a:t>
            </a:r>
            <a:r>
              <a:rPr lang="en-US" altLang="zh-CN" b="1" dirty="0" smtClean="0">
                <a:solidFill>
                  <a:srgbClr val="1C7620"/>
                </a:solidFill>
                <a:latin typeface="Times New Roman" pitchFamily="18" charset="0"/>
              </a:rPr>
              <a:t>CPU</a:t>
            </a:r>
            <a:r>
              <a:rPr lang="zh-CN" altLang="en-US" b="1" dirty="0" smtClean="0">
                <a:solidFill>
                  <a:srgbClr val="1C7620"/>
                </a:solidFill>
                <a:latin typeface="Times New Roman" pitchFamily="18" charset="0"/>
              </a:rPr>
              <a:t>响应之后将让出系统总线，由</a:t>
            </a:r>
            <a:r>
              <a:rPr lang="en-US" altLang="zh-CN" b="1" dirty="0" smtClean="0">
                <a:solidFill>
                  <a:srgbClr val="1C7620"/>
                </a:solidFill>
                <a:latin typeface="Times New Roman" pitchFamily="18" charset="0"/>
              </a:rPr>
              <a:t>DMA</a:t>
            </a:r>
            <a:r>
              <a:rPr lang="zh-CN" altLang="en-US" b="1" dirty="0" smtClean="0">
                <a:solidFill>
                  <a:srgbClr val="1C7620"/>
                </a:solidFill>
                <a:latin typeface="Times New Roman" pitchFamily="18" charset="0"/>
              </a:rPr>
              <a:t>控制器接管总线进行数据传送。</a:t>
            </a:r>
            <a:r>
              <a:rPr lang="zh-CN" altLang="en-US" b="1" dirty="0" smtClean="0">
                <a:latin typeface="Times New Roman" pitchFamily="18" charset="0"/>
              </a:rPr>
              <a:t>（</a:t>
            </a:r>
            <a:r>
              <a:rPr lang="zh-CN" altLang="en-US" b="1" dirty="0" smtClean="0">
                <a:solidFill>
                  <a:srgbClr val="FF0000"/>
                </a:solidFill>
                <a:latin typeface="Times New Roman" pitchFamily="18" charset="0"/>
              </a:rPr>
              <a:t>无中断处理程序，不用保护恢复现场，不用保存恢复寄存器内容</a:t>
            </a:r>
            <a:r>
              <a:rPr lang="zh-CN" altLang="en-US" b="1" dirty="0" smtClean="0">
                <a:latin typeface="Times New Roman" pitchFamily="18" charset="0"/>
              </a:rPr>
              <a:t>）</a:t>
            </a:r>
          </a:p>
          <a:p>
            <a:pPr algn="just" eaLnBrk="1" hangingPunct="1">
              <a:lnSpc>
                <a:spcPct val="110000"/>
              </a:lnSpc>
              <a:buFontTx/>
              <a:buNone/>
            </a:pPr>
            <a:r>
              <a:rPr lang="zh-CN" altLang="en-US" b="1" dirty="0" smtClean="0">
                <a:latin typeface="Times New Roman" pitchFamily="18" charset="0"/>
              </a:rPr>
              <a:t>             </a:t>
            </a:r>
            <a:r>
              <a:rPr lang="en-US" altLang="zh-CN" b="1" dirty="0" smtClean="0">
                <a:latin typeface="Times New Roman" pitchFamily="18" charset="0"/>
              </a:rPr>
              <a:t>DMA</a:t>
            </a:r>
            <a:r>
              <a:rPr lang="zh-CN" altLang="en-US" b="1" dirty="0" smtClean="0">
                <a:latin typeface="Times New Roman" pitchFamily="18" charset="0"/>
              </a:rPr>
              <a:t>方式具有下列特点：</a:t>
            </a:r>
          </a:p>
          <a:p>
            <a:pPr algn="just" eaLnBrk="1" hangingPunct="1">
              <a:lnSpc>
                <a:spcPct val="110000"/>
              </a:lnSpc>
              <a:buFontTx/>
              <a:buNone/>
            </a:pPr>
            <a:r>
              <a:rPr lang="zh-CN" altLang="en-US" b="1" dirty="0" smtClean="0">
                <a:latin typeface="Times New Roman" pitchFamily="18" charset="0"/>
              </a:rPr>
              <a:t>             ① 它使主存与</a:t>
            </a:r>
            <a:r>
              <a:rPr lang="en-US" altLang="zh-CN" b="1" dirty="0" smtClean="0">
                <a:latin typeface="Times New Roman" pitchFamily="18" charset="0"/>
              </a:rPr>
              <a:t>CPU</a:t>
            </a:r>
            <a:r>
              <a:rPr lang="zh-CN" altLang="en-US" b="1" dirty="0" smtClean="0">
                <a:latin typeface="Times New Roman" pitchFamily="18" charset="0"/>
              </a:rPr>
              <a:t>的固定联系脱钩，主存既可被</a:t>
            </a:r>
            <a:r>
              <a:rPr lang="en-US" altLang="zh-CN" b="1" dirty="0" smtClean="0">
                <a:latin typeface="Times New Roman" pitchFamily="18" charset="0"/>
              </a:rPr>
              <a:t>CPU</a:t>
            </a:r>
            <a:r>
              <a:rPr lang="zh-CN" altLang="en-US" b="1" dirty="0" smtClean="0">
                <a:latin typeface="Times New Roman" pitchFamily="18" charset="0"/>
              </a:rPr>
              <a:t>访问，又可被外设访问。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3CC048D-4A83-4361-A782-557921DF2212}" type="datetime3">
              <a:rPr kumimoji="0" lang="zh-CN" altLang="en-US" sz="1400" smtClean="0"/>
              <a:pPr eaLnBrk="1" hangingPunct="1"/>
              <a:t>2016年12月12日星期一</a:t>
            </a:fld>
            <a:endParaRPr kumimoji="0" lang="en-US" altLang="zh-CN" sz="1400" smtClean="0"/>
          </a:p>
        </p:txBody>
      </p:sp>
      <p:sp>
        <p:nvSpPr>
          <p:cNvPr id="9625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74434" name="Rectangle 2"/>
          <p:cNvSpPr>
            <a:spLocks noGrp="1" noChangeArrowheads="1"/>
          </p:cNvSpPr>
          <p:nvPr>
            <p:ph type="body" idx="1"/>
          </p:nvPr>
        </p:nvSpPr>
        <p:spPr>
          <a:xfrm>
            <a:off x="269875" y="893763"/>
            <a:ext cx="8340725" cy="5278437"/>
          </a:xfrm>
        </p:spPr>
        <p:txBody>
          <a:bodyPr/>
          <a:lstStyle/>
          <a:p>
            <a:pPr algn="just" eaLnBrk="1" hangingPunct="1">
              <a:lnSpc>
                <a:spcPct val="110000"/>
              </a:lnSpc>
              <a:buFontTx/>
              <a:buNone/>
            </a:pPr>
            <a:r>
              <a:rPr lang="en-US" altLang="zh-CN" b="1" dirty="0" smtClean="0">
                <a:latin typeface="Times New Roman" pitchFamily="18" charset="0"/>
              </a:rPr>
              <a:t>            ② </a:t>
            </a:r>
            <a:r>
              <a:rPr lang="zh-CN" altLang="en-US" b="1" dirty="0" smtClean="0">
                <a:latin typeface="Times New Roman" pitchFamily="18" charset="0"/>
              </a:rPr>
              <a:t>在数据块传送时，主存地址的确定，传送数据的计数等等都用硬件电路直接实现。</a:t>
            </a:r>
          </a:p>
          <a:p>
            <a:pPr algn="just" eaLnBrk="1" hangingPunct="1">
              <a:lnSpc>
                <a:spcPct val="110000"/>
              </a:lnSpc>
              <a:buFontTx/>
              <a:buNone/>
            </a:pPr>
            <a:r>
              <a:rPr lang="zh-CN" altLang="en-US" b="1" dirty="0" smtClean="0">
                <a:latin typeface="Times New Roman" pitchFamily="18" charset="0"/>
              </a:rPr>
              <a:t>            ③ 主存中要开辟专用缓冲区，及时供给和接收外设的数据。</a:t>
            </a:r>
          </a:p>
          <a:p>
            <a:pPr algn="just" eaLnBrk="1" hangingPunct="1">
              <a:lnSpc>
                <a:spcPct val="110000"/>
              </a:lnSpc>
              <a:buFontTx/>
              <a:buNone/>
            </a:pPr>
            <a:r>
              <a:rPr lang="zh-CN" altLang="en-US" b="1" dirty="0" smtClean="0">
                <a:latin typeface="Times New Roman" pitchFamily="18" charset="0"/>
              </a:rPr>
              <a:t>            ④ </a:t>
            </a:r>
            <a:r>
              <a:rPr lang="en-US" altLang="zh-CN" b="1" dirty="0" smtClean="0">
                <a:latin typeface="Times New Roman" pitchFamily="18" charset="0"/>
              </a:rPr>
              <a:t>DMA</a:t>
            </a:r>
            <a:r>
              <a:rPr lang="zh-CN" altLang="en-US" b="1" dirty="0" smtClean="0">
                <a:latin typeface="Times New Roman" pitchFamily="18" charset="0"/>
              </a:rPr>
              <a:t>传送速度快，</a:t>
            </a:r>
            <a:r>
              <a:rPr lang="en-US" altLang="zh-CN" b="1" dirty="0" smtClean="0">
                <a:latin typeface="Times New Roman" pitchFamily="18" charset="0"/>
              </a:rPr>
              <a:t>CPU</a:t>
            </a:r>
            <a:r>
              <a:rPr lang="zh-CN" altLang="en-US" b="1" dirty="0" smtClean="0">
                <a:latin typeface="Times New Roman" pitchFamily="18" charset="0"/>
              </a:rPr>
              <a:t>和外设并行工作，提高了系统的效率。</a:t>
            </a:r>
          </a:p>
          <a:p>
            <a:pPr algn="just" eaLnBrk="1" hangingPunct="1">
              <a:lnSpc>
                <a:spcPct val="110000"/>
              </a:lnSpc>
              <a:buFontTx/>
              <a:buNone/>
            </a:pPr>
            <a:r>
              <a:rPr lang="zh-CN" altLang="en-US" b="1" dirty="0" smtClean="0">
                <a:latin typeface="Times New Roman" pitchFamily="18" charset="0"/>
              </a:rPr>
              <a:t>            ⑤ </a:t>
            </a:r>
            <a:r>
              <a:rPr lang="en-US" altLang="zh-CN" b="1" dirty="0" smtClean="0">
                <a:latin typeface="Times New Roman" pitchFamily="18" charset="0"/>
              </a:rPr>
              <a:t>DMA</a:t>
            </a:r>
            <a:r>
              <a:rPr lang="zh-CN" altLang="en-US" b="1" dirty="0" smtClean="0">
                <a:latin typeface="Times New Roman" pitchFamily="18" charset="0"/>
              </a:rPr>
              <a:t>在开始前和结束后要通过程序和中断方式进行预处理和后处理。</a:t>
            </a:r>
          </a:p>
        </p:txBody>
      </p:sp>
      <p:sp>
        <p:nvSpPr>
          <p:cNvPr id="96261" name="Rectangle 3"/>
          <p:cNvSpPr>
            <a:spLocks noGrp="1" noChangeArrowheads="1"/>
          </p:cNvSpPr>
          <p:nvPr>
            <p:ph type="title"/>
          </p:nvPr>
        </p:nvSpPr>
        <p:spPr>
          <a:gradFill>
            <a:gsLst>
              <a:gs pos="0">
                <a:srgbClr val="3333FF"/>
              </a:gs>
              <a:gs pos="100000">
                <a:srgbClr val="D0F8FC"/>
              </a:gs>
            </a:gsLst>
          </a:gradFill>
        </p:spPr>
        <p:txBody>
          <a:bodyPr lIns="92075" tIns="46038" rIns="92075" bIns="46038"/>
          <a:lstStyle/>
          <a:p>
            <a:pPr algn="just" eaLnBrk="1" hangingPunct="1">
              <a:lnSpc>
                <a:spcPct val="8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4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36A6817C-E66C-48DE-A491-5EC0BA4AFA7D}" type="datetime3">
              <a:rPr kumimoji="0" lang="zh-CN" altLang="en-US" sz="1400" smtClean="0"/>
              <a:pPr eaLnBrk="1" hangingPunct="1"/>
              <a:t>2016年12月12日星期一</a:t>
            </a:fld>
            <a:endParaRPr kumimoji="0" lang="en-US" altLang="zh-CN" sz="1400" smtClean="0"/>
          </a:p>
        </p:txBody>
      </p:sp>
      <p:sp>
        <p:nvSpPr>
          <p:cNvPr id="9728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7284"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Times New Roman" pitchFamily="18" charset="0"/>
            </a:endParaRPr>
          </a:p>
        </p:txBody>
      </p:sp>
      <p:sp>
        <p:nvSpPr>
          <p:cNvPr id="275459" name="Rectangle 3"/>
          <p:cNvSpPr>
            <a:spLocks noGrp="1" noChangeArrowheads="1"/>
          </p:cNvSpPr>
          <p:nvPr>
            <p:ph type="body" idx="1"/>
          </p:nvPr>
        </p:nvSpPr>
        <p:spPr>
          <a:xfrm>
            <a:off x="346075" y="743588"/>
            <a:ext cx="8264525" cy="3963987"/>
          </a:xfrm>
        </p:spPr>
        <p:txBody>
          <a:bodyPr/>
          <a:lstStyle/>
          <a:p>
            <a:pPr algn="just" eaLnBrk="1" hangingPunct="1">
              <a:lnSpc>
                <a:spcPct val="110000"/>
              </a:lnSpc>
              <a:buFontTx/>
              <a:buNone/>
            </a:pPr>
            <a:r>
              <a:rPr lang="en-US" altLang="zh-CN" b="1" dirty="0" smtClean="0">
                <a:latin typeface="Times New Roman" pitchFamily="18" charset="0"/>
              </a:rPr>
              <a:t>2. DMA</a:t>
            </a:r>
            <a:r>
              <a:rPr lang="zh-CN" altLang="en-US" b="1" dirty="0" smtClean="0">
                <a:latin typeface="Times New Roman" pitchFamily="18" charset="0"/>
              </a:rPr>
              <a:t>和中断的区别</a:t>
            </a:r>
          </a:p>
          <a:p>
            <a:pPr algn="just" eaLnBrk="1" hangingPunct="1">
              <a:lnSpc>
                <a:spcPct val="90000"/>
              </a:lnSpc>
              <a:buFontTx/>
              <a:buNone/>
            </a:pPr>
            <a:r>
              <a:rPr lang="zh-CN" altLang="en-US" b="1" dirty="0" smtClean="0">
                <a:latin typeface="Times New Roman" pitchFamily="18" charset="0"/>
              </a:rPr>
              <a:t>    两者的重要区别为：</a:t>
            </a:r>
          </a:p>
          <a:p>
            <a:pPr algn="just" eaLnBrk="1" hangingPunct="1">
              <a:lnSpc>
                <a:spcPct val="90000"/>
              </a:lnSpc>
              <a:buFontTx/>
              <a:buNone/>
            </a:pPr>
            <a:r>
              <a:rPr lang="zh-CN" altLang="en-US" b="1" dirty="0" smtClean="0">
                <a:latin typeface="Times New Roman" pitchFamily="18" charset="0"/>
              </a:rPr>
              <a:t>             </a:t>
            </a:r>
            <a:r>
              <a:rPr lang="zh-CN" altLang="en-US" sz="2800" b="1" dirty="0" smtClean="0">
                <a:latin typeface="Times New Roman" pitchFamily="18" charset="0"/>
              </a:rPr>
              <a:t>① 中断方式是程序切换，需要保护和恢复现场，每传数据块中的一个数据都要中断一次（占用</a:t>
            </a:r>
            <a:r>
              <a:rPr lang="en-US" altLang="zh-CN" sz="2800" b="1" dirty="0" smtClean="0">
                <a:latin typeface="Times New Roman" pitchFamily="18" charset="0"/>
              </a:rPr>
              <a:t>CPU</a:t>
            </a:r>
            <a:r>
              <a:rPr lang="zh-CN" altLang="en-US" sz="2800" b="1" dirty="0" smtClean="0">
                <a:latin typeface="Times New Roman" pitchFamily="18" charset="0"/>
              </a:rPr>
              <a:t>资源）；而</a:t>
            </a:r>
            <a:r>
              <a:rPr lang="en-US" altLang="zh-CN" sz="2800" b="1" dirty="0" smtClean="0">
                <a:latin typeface="Times New Roman" pitchFamily="18" charset="0"/>
              </a:rPr>
              <a:t>DMA</a:t>
            </a:r>
            <a:r>
              <a:rPr lang="zh-CN" altLang="en-US" sz="2800" b="1" dirty="0" smtClean="0">
                <a:latin typeface="Times New Roman" pitchFamily="18" charset="0"/>
              </a:rPr>
              <a:t>方式除了开始和结尾时，不占用</a:t>
            </a:r>
            <a:r>
              <a:rPr lang="en-US" altLang="zh-CN" sz="2800" b="1" dirty="0" smtClean="0">
                <a:latin typeface="Times New Roman" pitchFamily="18" charset="0"/>
              </a:rPr>
              <a:t>CPU</a:t>
            </a:r>
            <a:r>
              <a:rPr lang="zh-CN" altLang="en-US" sz="2800" b="1" dirty="0" smtClean="0">
                <a:latin typeface="Times New Roman" pitchFamily="18" charset="0"/>
              </a:rPr>
              <a:t>的任何资源（中断一次）。</a:t>
            </a:r>
          </a:p>
          <a:p>
            <a:pPr algn="just" eaLnBrk="1" hangingPunct="1">
              <a:lnSpc>
                <a:spcPct val="80000"/>
              </a:lnSpc>
              <a:buFontTx/>
              <a:buNone/>
            </a:pPr>
            <a:r>
              <a:rPr lang="zh-CN" altLang="en-US" sz="2800" b="1" dirty="0" smtClean="0">
                <a:latin typeface="Times New Roman" pitchFamily="18" charset="0"/>
              </a:rPr>
              <a:t>             ② 对中断请求的响应只能发生在每条指令执行完毕时；而对</a:t>
            </a:r>
            <a:r>
              <a:rPr lang="en-US" altLang="zh-CN" sz="2800" b="1" dirty="0" smtClean="0">
                <a:latin typeface="Times New Roman" pitchFamily="18" charset="0"/>
              </a:rPr>
              <a:t>DMA</a:t>
            </a:r>
            <a:r>
              <a:rPr lang="zh-CN" altLang="en-US" sz="2800" b="1" dirty="0" smtClean="0">
                <a:latin typeface="Times New Roman" pitchFamily="18" charset="0"/>
              </a:rPr>
              <a:t>请求的响应可以发生在每个机器周期结束时。</a:t>
            </a:r>
          </a:p>
        </p:txBody>
      </p:sp>
      <p:grpSp>
        <p:nvGrpSpPr>
          <p:cNvPr id="275460" name="Group 4"/>
          <p:cNvGrpSpPr>
            <a:grpSpLocks/>
          </p:cNvGrpSpPr>
          <p:nvPr/>
        </p:nvGrpSpPr>
        <p:grpSpPr bwMode="auto">
          <a:xfrm>
            <a:off x="1828800" y="4572000"/>
            <a:ext cx="6199188" cy="396875"/>
            <a:chOff x="1152" y="2700"/>
            <a:chExt cx="3905" cy="250"/>
          </a:xfrm>
        </p:grpSpPr>
        <p:sp>
          <p:nvSpPr>
            <p:cNvPr id="97317" name="Line 5"/>
            <p:cNvSpPr>
              <a:spLocks noChangeShapeType="1"/>
            </p:cNvSpPr>
            <p:nvPr/>
          </p:nvSpPr>
          <p:spPr bwMode="auto">
            <a:xfrm>
              <a:off x="1152" y="2931"/>
              <a:ext cx="3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Line 6"/>
            <p:cNvSpPr>
              <a:spLocks noChangeShapeType="1"/>
            </p:cNvSpPr>
            <p:nvPr/>
          </p:nvSpPr>
          <p:spPr bwMode="auto">
            <a:xfrm flipV="1">
              <a:off x="1152" y="2838"/>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7"/>
            <p:cNvSpPr>
              <a:spLocks noChangeShapeType="1"/>
            </p:cNvSpPr>
            <p:nvPr/>
          </p:nvSpPr>
          <p:spPr bwMode="auto">
            <a:xfrm flipV="1">
              <a:off x="2027" y="2838"/>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8"/>
            <p:cNvSpPr>
              <a:spLocks noChangeShapeType="1"/>
            </p:cNvSpPr>
            <p:nvPr/>
          </p:nvSpPr>
          <p:spPr bwMode="auto">
            <a:xfrm flipV="1">
              <a:off x="2880" y="2838"/>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Line 9"/>
            <p:cNvSpPr>
              <a:spLocks noChangeShapeType="1"/>
            </p:cNvSpPr>
            <p:nvPr/>
          </p:nvSpPr>
          <p:spPr bwMode="auto">
            <a:xfrm flipV="1">
              <a:off x="3787" y="2838"/>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2" name="Line 10"/>
            <p:cNvSpPr>
              <a:spLocks noChangeShapeType="1"/>
            </p:cNvSpPr>
            <p:nvPr/>
          </p:nvSpPr>
          <p:spPr bwMode="auto">
            <a:xfrm flipV="1">
              <a:off x="4651" y="2838"/>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Text Box 11"/>
            <p:cNvSpPr txBox="1">
              <a:spLocks noChangeArrowheads="1"/>
            </p:cNvSpPr>
            <p:nvPr/>
          </p:nvSpPr>
          <p:spPr bwMode="auto">
            <a:xfrm>
              <a:off x="1316" y="2700"/>
              <a:ext cx="7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solidFill>
                    <a:srgbClr val="993300"/>
                  </a:solidFill>
                </a:rPr>
                <a:t>取指令</a:t>
              </a:r>
            </a:p>
          </p:txBody>
        </p:sp>
        <p:sp>
          <p:nvSpPr>
            <p:cNvPr id="97324" name="Text Box 12"/>
            <p:cNvSpPr txBox="1">
              <a:spLocks noChangeArrowheads="1"/>
            </p:cNvSpPr>
            <p:nvPr/>
          </p:nvSpPr>
          <p:spPr bwMode="auto">
            <a:xfrm>
              <a:off x="1990" y="2700"/>
              <a:ext cx="9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dirty="0">
                  <a:solidFill>
                    <a:srgbClr val="0066FF"/>
                  </a:solidFill>
                </a:rPr>
                <a:t>取源操作数</a:t>
              </a:r>
            </a:p>
          </p:txBody>
        </p:sp>
        <p:sp>
          <p:nvSpPr>
            <p:cNvPr id="97325" name="Text Box 13"/>
            <p:cNvSpPr txBox="1">
              <a:spLocks noChangeArrowheads="1"/>
            </p:cNvSpPr>
            <p:nvPr/>
          </p:nvSpPr>
          <p:spPr bwMode="auto">
            <a:xfrm>
              <a:off x="2812" y="2700"/>
              <a:ext cx="11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dirty="0">
                  <a:solidFill>
                    <a:srgbClr val="009900"/>
                  </a:solidFill>
                </a:rPr>
                <a:t>取目的操作数</a:t>
              </a:r>
            </a:p>
          </p:txBody>
        </p:sp>
        <p:sp>
          <p:nvSpPr>
            <p:cNvPr id="97326" name="Text Box 14"/>
            <p:cNvSpPr txBox="1">
              <a:spLocks noChangeArrowheads="1"/>
            </p:cNvSpPr>
            <p:nvPr/>
          </p:nvSpPr>
          <p:spPr bwMode="auto">
            <a:xfrm>
              <a:off x="4007" y="2700"/>
              <a:ext cx="10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dirty="0">
                  <a:solidFill>
                    <a:srgbClr val="CC0000"/>
                  </a:solidFill>
                </a:rPr>
                <a:t>执行</a:t>
              </a:r>
            </a:p>
          </p:txBody>
        </p:sp>
      </p:grpSp>
      <p:grpSp>
        <p:nvGrpSpPr>
          <p:cNvPr id="275471" name="Group 15"/>
          <p:cNvGrpSpPr>
            <a:grpSpLocks/>
          </p:cNvGrpSpPr>
          <p:nvPr/>
        </p:nvGrpSpPr>
        <p:grpSpPr bwMode="auto">
          <a:xfrm>
            <a:off x="6802438" y="5486400"/>
            <a:ext cx="1389062" cy="766763"/>
            <a:chOff x="4285" y="3276"/>
            <a:chExt cx="875" cy="483"/>
          </a:xfrm>
        </p:grpSpPr>
        <p:sp>
          <p:nvSpPr>
            <p:cNvPr id="97315" name="Text Box 16"/>
            <p:cNvSpPr txBox="1">
              <a:spLocks noChangeArrowheads="1"/>
            </p:cNvSpPr>
            <p:nvPr/>
          </p:nvSpPr>
          <p:spPr bwMode="auto">
            <a:xfrm>
              <a:off x="4285" y="3509"/>
              <a:ext cx="8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solidFill>
                    <a:srgbClr val="645DC5"/>
                  </a:solidFill>
                </a:rPr>
                <a:t>中断断点</a:t>
              </a:r>
            </a:p>
          </p:txBody>
        </p:sp>
        <p:sp>
          <p:nvSpPr>
            <p:cNvPr id="97316" name="Line 17"/>
            <p:cNvSpPr>
              <a:spLocks noChangeShapeType="1"/>
            </p:cNvSpPr>
            <p:nvPr/>
          </p:nvSpPr>
          <p:spPr bwMode="auto">
            <a:xfrm flipH="1" flipV="1">
              <a:off x="4656" y="3276"/>
              <a:ext cx="0" cy="204"/>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5474" name="Group 18"/>
          <p:cNvGrpSpPr>
            <a:grpSpLocks/>
          </p:cNvGrpSpPr>
          <p:nvPr/>
        </p:nvGrpSpPr>
        <p:grpSpPr bwMode="auto">
          <a:xfrm>
            <a:off x="3219450" y="4972050"/>
            <a:ext cx="4171950" cy="1281113"/>
            <a:chOff x="2028" y="2952"/>
            <a:chExt cx="2628" cy="807"/>
          </a:xfrm>
        </p:grpSpPr>
        <p:sp>
          <p:nvSpPr>
            <p:cNvPr id="97304" name="Text Box 19"/>
            <p:cNvSpPr txBox="1">
              <a:spLocks noChangeArrowheads="1"/>
            </p:cNvSpPr>
            <p:nvPr/>
          </p:nvSpPr>
          <p:spPr bwMode="auto">
            <a:xfrm>
              <a:off x="3033" y="3509"/>
              <a:ext cx="9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DMA</a:t>
              </a:r>
              <a:r>
                <a:rPr lang="zh-CN" altLang="en-US" sz="2000">
                  <a:solidFill>
                    <a:srgbClr val="FF3300"/>
                  </a:solidFill>
                </a:rPr>
                <a:t>断点</a:t>
              </a:r>
            </a:p>
          </p:txBody>
        </p:sp>
        <p:grpSp>
          <p:nvGrpSpPr>
            <p:cNvPr id="97305" name="Group 20"/>
            <p:cNvGrpSpPr>
              <a:grpSpLocks/>
            </p:cNvGrpSpPr>
            <p:nvPr/>
          </p:nvGrpSpPr>
          <p:grpSpPr bwMode="auto">
            <a:xfrm>
              <a:off x="2028" y="2952"/>
              <a:ext cx="2628" cy="528"/>
              <a:chOff x="2028" y="2964"/>
              <a:chExt cx="2628" cy="528"/>
            </a:xfrm>
          </p:grpSpPr>
          <p:grpSp>
            <p:nvGrpSpPr>
              <p:cNvPr id="97306" name="Group 21"/>
              <p:cNvGrpSpPr>
                <a:grpSpLocks/>
              </p:cNvGrpSpPr>
              <p:nvPr/>
            </p:nvGrpSpPr>
            <p:grpSpPr bwMode="auto">
              <a:xfrm>
                <a:off x="2028" y="2964"/>
                <a:ext cx="2628" cy="216"/>
                <a:chOff x="2028" y="2964"/>
                <a:chExt cx="2628" cy="216"/>
              </a:xfrm>
            </p:grpSpPr>
            <p:sp>
              <p:nvSpPr>
                <p:cNvPr id="97311" name="Line 22"/>
                <p:cNvSpPr>
                  <a:spLocks noChangeShapeType="1"/>
                </p:cNvSpPr>
                <p:nvPr/>
              </p:nvSpPr>
              <p:spPr bwMode="auto">
                <a:xfrm flipV="1">
                  <a:off x="2880" y="2976"/>
                  <a:ext cx="0" cy="192"/>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12" name="Line 23"/>
                <p:cNvSpPr>
                  <a:spLocks noChangeShapeType="1"/>
                </p:cNvSpPr>
                <p:nvPr/>
              </p:nvSpPr>
              <p:spPr bwMode="auto">
                <a:xfrm flipV="1">
                  <a:off x="3792" y="2976"/>
                  <a:ext cx="0" cy="180"/>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13" name="Line 24"/>
                <p:cNvSpPr>
                  <a:spLocks noChangeShapeType="1"/>
                </p:cNvSpPr>
                <p:nvPr/>
              </p:nvSpPr>
              <p:spPr bwMode="auto">
                <a:xfrm flipV="1">
                  <a:off x="2028" y="2964"/>
                  <a:ext cx="0" cy="216"/>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14" name="Line 25"/>
                <p:cNvSpPr>
                  <a:spLocks noChangeShapeType="1"/>
                </p:cNvSpPr>
                <p:nvPr/>
              </p:nvSpPr>
              <p:spPr bwMode="auto">
                <a:xfrm flipV="1">
                  <a:off x="4656" y="2964"/>
                  <a:ext cx="0" cy="204"/>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7307" name="Line 26"/>
              <p:cNvSpPr>
                <a:spLocks noChangeShapeType="1"/>
              </p:cNvSpPr>
              <p:nvPr/>
            </p:nvSpPr>
            <p:spPr bwMode="auto">
              <a:xfrm>
                <a:off x="2028" y="3192"/>
                <a:ext cx="1212" cy="288"/>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08" name="Line 27"/>
              <p:cNvSpPr>
                <a:spLocks noChangeShapeType="1"/>
              </p:cNvSpPr>
              <p:nvPr/>
            </p:nvSpPr>
            <p:spPr bwMode="auto">
              <a:xfrm>
                <a:off x="2892" y="3192"/>
                <a:ext cx="432" cy="276"/>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09" name="Line 28"/>
              <p:cNvSpPr>
                <a:spLocks noChangeShapeType="1"/>
              </p:cNvSpPr>
              <p:nvPr/>
            </p:nvSpPr>
            <p:spPr bwMode="auto">
              <a:xfrm flipH="1">
                <a:off x="3420" y="3180"/>
                <a:ext cx="372" cy="30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10" name="Line 29"/>
              <p:cNvSpPr>
                <a:spLocks noChangeShapeType="1"/>
              </p:cNvSpPr>
              <p:nvPr/>
            </p:nvSpPr>
            <p:spPr bwMode="auto">
              <a:xfrm flipH="1">
                <a:off x="3480" y="3204"/>
                <a:ext cx="1176" cy="288"/>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275486" name="Group 30"/>
          <p:cNvGrpSpPr>
            <a:grpSpLocks/>
          </p:cNvGrpSpPr>
          <p:nvPr/>
        </p:nvGrpSpPr>
        <p:grpSpPr bwMode="auto">
          <a:xfrm>
            <a:off x="6802438" y="5505450"/>
            <a:ext cx="1389062" cy="747713"/>
            <a:chOff x="4285" y="3288"/>
            <a:chExt cx="875" cy="471"/>
          </a:xfrm>
        </p:grpSpPr>
        <p:sp>
          <p:nvSpPr>
            <p:cNvPr id="97302" name="Line 31"/>
            <p:cNvSpPr>
              <a:spLocks noChangeShapeType="1"/>
            </p:cNvSpPr>
            <p:nvPr/>
          </p:nvSpPr>
          <p:spPr bwMode="auto">
            <a:xfrm flipH="1" flipV="1">
              <a:off x="4656" y="3288"/>
              <a:ext cx="0" cy="204"/>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03" name="Text Box 32"/>
            <p:cNvSpPr txBox="1">
              <a:spLocks noChangeArrowheads="1"/>
            </p:cNvSpPr>
            <p:nvPr/>
          </p:nvSpPr>
          <p:spPr bwMode="auto">
            <a:xfrm>
              <a:off x="4285" y="3509"/>
              <a:ext cx="8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zh-CN" altLang="en-US" sz="2000">
                  <a:solidFill>
                    <a:srgbClr val="645DC5"/>
                  </a:solidFill>
                </a:rPr>
                <a:t>中断断点</a:t>
              </a:r>
            </a:p>
          </p:txBody>
        </p:sp>
      </p:grpSp>
      <p:grpSp>
        <p:nvGrpSpPr>
          <p:cNvPr id="275489" name="Group 33"/>
          <p:cNvGrpSpPr>
            <a:grpSpLocks/>
          </p:cNvGrpSpPr>
          <p:nvPr/>
        </p:nvGrpSpPr>
        <p:grpSpPr bwMode="auto">
          <a:xfrm>
            <a:off x="3219450" y="4972050"/>
            <a:ext cx="4171950" cy="1262063"/>
            <a:chOff x="2028" y="2964"/>
            <a:chExt cx="2628" cy="795"/>
          </a:xfrm>
        </p:grpSpPr>
        <p:grpSp>
          <p:nvGrpSpPr>
            <p:cNvPr id="97291" name="Group 34"/>
            <p:cNvGrpSpPr>
              <a:grpSpLocks/>
            </p:cNvGrpSpPr>
            <p:nvPr/>
          </p:nvGrpSpPr>
          <p:grpSpPr bwMode="auto">
            <a:xfrm>
              <a:off x="2028" y="2964"/>
              <a:ext cx="2628" cy="528"/>
              <a:chOff x="2028" y="2964"/>
              <a:chExt cx="2628" cy="528"/>
            </a:xfrm>
          </p:grpSpPr>
          <p:grpSp>
            <p:nvGrpSpPr>
              <p:cNvPr id="97293" name="Group 35"/>
              <p:cNvGrpSpPr>
                <a:grpSpLocks/>
              </p:cNvGrpSpPr>
              <p:nvPr/>
            </p:nvGrpSpPr>
            <p:grpSpPr bwMode="auto">
              <a:xfrm>
                <a:off x="2028" y="2964"/>
                <a:ext cx="2628" cy="216"/>
                <a:chOff x="2028" y="2964"/>
                <a:chExt cx="2628" cy="216"/>
              </a:xfrm>
            </p:grpSpPr>
            <p:sp>
              <p:nvSpPr>
                <p:cNvPr id="97298" name="Line 36"/>
                <p:cNvSpPr>
                  <a:spLocks noChangeShapeType="1"/>
                </p:cNvSpPr>
                <p:nvPr/>
              </p:nvSpPr>
              <p:spPr bwMode="auto">
                <a:xfrm flipV="1">
                  <a:off x="2880" y="2976"/>
                  <a:ext cx="0" cy="192"/>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99" name="Line 37"/>
                <p:cNvSpPr>
                  <a:spLocks noChangeShapeType="1"/>
                </p:cNvSpPr>
                <p:nvPr/>
              </p:nvSpPr>
              <p:spPr bwMode="auto">
                <a:xfrm flipV="1">
                  <a:off x="3792" y="2976"/>
                  <a:ext cx="0" cy="180"/>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00" name="Line 38"/>
                <p:cNvSpPr>
                  <a:spLocks noChangeShapeType="1"/>
                </p:cNvSpPr>
                <p:nvPr/>
              </p:nvSpPr>
              <p:spPr bwMode="auto">
                <a:xfrm flipV="1">
                  <a:off x="2028" y="2964"/>
                  <a:ext cx="0" cy="216"/>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301" name="Line 39"/>
                <p:cNvSpPr>
                  <a:spLocks noChangeShapeType="1"/>
                </p:cNvSpPr>
                <p:nvPr/>
              </p:nvSpPr>
              <p:spPr bwMode="auto">
                <a:xfrm flipV="1">
                  <a:off x="4656" y="2964"/>
                  <a:ext cx="0" cy="204"/>
                </a:xfrm>
                <a:prstGeom prst="line">
                  <a:avLst/>
                </a:prstGeom>
                <a:noFill/>
                <a:ln w="57150" cap="sq">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7294" name="Line 40"/>
              <p:cNvSpPr>
                <a:spLocks noChangeShapeType="1"/>
              </p:cNvSpPr>
              <p:nvPr/>
            </p:nvSpPr>
            <p:spPr bwMode="auto">
              <a:xfrm>
                <a:off x="2028" y="3192"/>
                <a:ext cx="1212" cy="288"/>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95" name="Line 41"/>
              <p:cNvSpPr>
                <a:spLocks noChangeShapeType="1"/>
              </p:cNvSpPr>
              <p:nvPr/>
            </p:nvSpPr>
            <p:spPr bwMode="auto">
              <a:xfrm>
                <a:off x="2892" y="3192"/>
                <a:ext cx="432" cy="276"/>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96" name="Line 42"/>
              <p:cNvSpPr>
                <a:spLocks noChangeShapeType="1"/>
              </p:cNvSpPr>
              <p:nvPr/>
            </p:nvSpPr>
            <p:spPr bwMode="auto">
              <a:xfrm flipH="1">
                <a:off x="3420" y="3180"/>
                <a:ext cx="372" cy="300"/>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7297" name="Line 43"/>
              <p:cNvSpPr>
                <a:spLocks noChangeShapeType="1"/>
              </p:cNvSpPr>
              <p:nvPr/>
            </p:nvSpPr>
            <p:spPr bwMode="auto">
              <a:xfrm flipH="1">
                <a:off x="3480" y="3204"/>
                <a:ext cx="1176" cy="288"/>
              </a:xfrm>
              <a:prstGeom prst="line">
                <a:avLst/>
              </a:prstGeom>
              <a:noFill/>
              <a:ln w="57150" cap="sq">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7292" name="Text Box 44"/>
            <p:cNvSpPr txBox="1">
              <a:spLocks noChangeArrowheads="1"/>
            </p:cNvSpPr>
            <p:nvPr/>
          </p:nvSpPr>
          <p:spPr bwMode="auto">
            <a:xfrm>
              <a:off x="3033" y="3509"/>
              <a:ext cx="9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spcBef>
                  <a:spcPct val="50000"/>
                </a:spcBef>
              </a:pPr>
              <a:r>
                <a:rPr lang="en-US" altLang="zh-CN" sz="2000">
                  <a:solidFill>
                    <a:srgbClr val="FF3300"/>
                  </a:solidFill>
                </a:rPr>
                <a:t>DMA</a:t>
              </a:r>
              <a:r>
                <a:rPr lang="zh-CN" altLang="en-US" sz="2000">
                  <a:solidFill>
                    <a:srgbClr val="FF3300"/>
                  </a:solidFill>
                </a:rPr>
                <a:t>断点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75460"/>
                                        </p:tgtEl>
                                        <p:attrNameLst>
                                          <p:attrName>style.visibility</p:attrName>
                                        </p:attrNameLst>
                                      </p:cBhvr>
                                      <p:to>
                                        <p:strVal val="visible"/>
                                      </p:to>
                                    </p:set>
                                  </p:childTnLst>
                                </p:cTn>
                              </p:par>
                            </p:childTnLst>
                          </p:cTn>
                        </p:par>
                        <p:par>
                          <p:cTn id="23" fill="hold" nodeType="afterGroup">
                            <p:stCondLst>
                              <p:cond delay="500"/>
                            </p:stCondLst>
                            <p:childTnLst>
                              <p:par>
                                <p:cTn id="24" presetID="11" presetClass="entr" presetSubtype="0" fill="hold" nodeType="afterEffect">
                                  <p:stCondLst>
                                    <p:cond delay="1000"/>
                                  </p:stCondLst>
                                  <p:childTnLst>
                                    <p:set>
                                      <p:cBhvr>
                                        <p:cTn id="25" dur="1000">
                                          <p:stCondLst>
                                            <p:cond delay="0"/>
                                          </p:stCondLst>
                                        </p:cTn>
                                        <p:tgtEl>
                                          <p:spTgt spid="275474"/>
                                        </p:tgtEl>
                                        <p:attrNameLst>
                                          <p:attrName>style.visibility</p:attrName>
                                        </p:attrNameLst>
                                      </p:cBhvr>
                                      <p:to>
                                        <p:strVal val="visible"/>
                                      </p:to>
                                    </p:set>
                                  </p:childTnLst>
                                </p:cTn>
                              </p:par>
                            </p:childTnLst>
                          </p:cTn>
                        </p:par>
                        <p:par>
                          <p:cTn id="26" fill="hold" nodeType="afterGroup">
                            <p:stCondLst>
                              <p:cond delay="2500"/>
                            </p:stCondLst>
                            <p:childTnLst>
                              <p:par>
                                <p:cTn id="27" presetID="11" presetClass="entr" presetSubtype="0" fill="hold" nodeType="afterEffect">
                                  <p:stCondLst>
                                    <p:cond delay="1000"/>
                                  </p:stCondLst>
                                  <p:childTnLst>
                                    <p:set>
                                      <p:cBhvr>
                                        <p:cTn id="28" dur="1000">
                                          <p:stCondLst>
                                            <p:cond delay="0"/>
                                          </p:stCondLst>
                                        </p:cTn>
                                        <p:tgtEl>
                                          <p:spTgt spid="275489"/>
                                        </p:tgtEl>
                                        <p:attrNameLst>
                                          <p:attrName>style.visibility</p:attrName>
                                        </p:attrNameLst>
                                      </p:cBhvr>
                                      <p:to>
                                        <p:strVal val="visible"/>
                                      </p:to>
                                    </p:set>
                                  </p:childTnLst>
                                </p:cTn>
                              </p:par>
                            </p:childTnLst>
                          </p:cTn>
                        </p:par>
                        <p:par>
                          <p:cTn id="29" fill="hold" nodeType="afterGroup">
                            <p:stCondLst>
                              <p:cond delay="4500"/>
                            </p:stCondLst>
                            <p:childTnLst>
                              <p:par>
                                <p:cTn id="30" presetID="11" presetClass="entr" presetSubtype="0" fill="hold" nodeType="afterEffect">
                                  <p:stCondLst>
                                    <p:cond delay="1000"/>
                                  </p:stCondLst>
                                  <p:childTnLst>
                                    <p:set>
                                      <p:cBhvr>
                                        <p:cTn id="31" dur="1000">
                                          <p:stCondLst>
                                            <p:cond delay="0"/>
                                          </p:stCondLst>
                                        </p:cTn>
                                        <p:tgtEl>
                                          <p:spTgt spid="275471"/>
                                        </p:tgtEl>
                                        <p:attrNameLst>
                                          <p:attrName>style.visibility</p:attrName>
                                        </p:attrNameLst>
                                      </p:cBhvr>
                                      <p:to>
                                        <p:strVal val="visible"/>
                                      </p:to>
                                    </p:set>
                                  </p:childTnLst>
                                </p:cTn>
                              </p:par>
                            </p:childTnLst>
                          </p:cTn>
                        </p:par>
                        <p:par>
                          <p:cTn id="32" fill="hold" nodeType="afterGroup">
                            <p:stCondLst>
                              <p:cond delay="6500"/>
                            </p:stCondLst>
                            <p:childTnLst>
                              <p:par>
                                <p:cTn id="33" presetID="11" presetClass="entr" presetSubtype="0" fill="hold" nodeType="afterEffect">
                                  <p:stCondLst>
                                    <p:cond delay="1000"/>
                                  </p:stCondLst>
                                  <p:childTnLst>
                                    <p:set>
                                      <p:cBhvr>
                                        <p:cTn id="34" dur="1000">
                                          <p:stCondLst>
                                            <p:cond delay="0"/>
                                          </p:stCondLst>
                                        </p:cTn>
                                        <p:tgtEl>
                                          <p:spTgt spid="275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4E30F033-DADD-43CD-8726-5A8EAFF884AD}" type="datetime3">
              <a:rPr kumimoji="0" lang="zh-CN" altLang="en-US" sz="1400" smtClean="0"/>
              <a:pPr eaLnBrk="1" hangingPunct="1"/>
              <a:t>2016年12月12日星期一</a:t>
            </a:fld>
            <a:endParaRPr kumimoji="0" lang="en-US" altLang="zh-CN" sz="1400" smtClean="0"/>
          </a:p>
        </p:txBody>
      </p:sp>
      <p:sp>
        <p:nvSpPr>
          <p:cNvPr id="1741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7412" name="Rectangle 2"/>
          <p:cNvSpPr>
            <a:spLocks noGrp="1" noChangeArrowheads="1"/>
          </p:cNvSpPr>
          <p:nvPr>
            <p:ph type="title"/>
          </p:nvPr>
        </p:nvSpPr>
        <p:spPr/>
        <p:txBody>
          <a:bodyPr/>
          <a:lstStyle/>
          <a:p>
            <a:pPr algn="just" eaLnBrk="1" hangingPunct="1">
              <a:lnSpc>
                <a:spcPct val="110000"/>
              </a:lnSpc>
            </a:pPr>
            <a:r>
              <a:rPr lang="en-US" altLang="zh-CN" sz="2400" smtClean="0">
                <a:solidFill>
                  <a:schemeClr val="tx1"/>
                </a:solidFill>
                <a:latin typeface="Times New Roman" pitchFamily="18" charset="0"/>
              </a:rPr>
              <a:t>9.1 </a:t>
            </a:r>
            <a:r>
              <a:rPr lang="zh-CN" altLang="en-US" sz="2400" smtClean="0">
                <a:solidFill>
                  <a:schemeClr val="tx1"/>
                </a:solidFill>
                <a:latin typeface="宋体" pitchFamily="2" charset="-122"/>
              </a:rPr>
              <a:t>主机与外设的连接</a:t>
            </a:r>
            <a:endParaRPr lang="zh-CN" altLang="en-US" smtClean="0">
              <a:latin typeface="Times New Roman" pitchFamily="18" charset="0"/>
            </a:endParaRPr>
          </a:p>
        </p:txBody>
      </p:sp>
      <p:sp>
        <p:nvSpPr>
          <p:cNvPr id="214019" name="Rectangle 3"/>
          <p:cNvSpPr>
            <a:spLocks noGrp="1" noChangeArrowheads="1"/>
          </p:cNvSpPr>
          <p:nvPr>
            <p:ph type="body" idx="1"/>
          </p:nvPr>
        </p:nvSpPr>
        <p:spPr>
          <a:xfrm>
            <a:off x="269875" y="912813"/>
            <a:ext cx="8229600" cy="5124450"/>
          </a:xfrm>
        </p:spPr>
        <p:txBody>
          <a:bodyPr/>
          <a:lstStyle/>
          <a:p>
            <a:pPr algn="just" eaLnBrk="1" hangingPunct="1">
              <a:lnSpc>
                <a:spcPct val="110000"/>
              </a:lnSpc>
              <a:buFontTx/>
              <a:buNone/>
            </a:pPr>
            <a:r>
              <a:rPr lang="en-US" altLang="zh-CN" b="1" smtClean="0">
                <a:latin typeface="Times New Roman" pitchFamily="18" charset="0"/>
              </a:rPr>
              <a:t>(5) </a:t>
            </a:r>
            <a:r>
              <a:rPr lang="zh-CN" altLang="en-US" b="1" smtClean="0">
                <a:latin typeface="Times New Roman" pitchFamily="18" charset="0"/>
              </a:rPr>
              <a:t>传递控制命令和状态信息</a:t>
            </a:r>
          </a:p>
          <a:p>
            <a:pPr algn="just" eaLnBrk="1" hangingPunct="1">
              <a:lnSpc>
                <a:spcPct val="110000"/>
              </a:lnSpc>
              <a:buFontTx/>
              <a:buNone/>
            </a:pPr>
            <a:r>
              <a:rPr lang="zh-CN" altLang="en-US" b="1" smtClean="0">
                <a:latin typeface="Times New Roman" pitchFamily="18" charset="0"/>
              </a:rPr>
              <a:t>            当</a:t>
            </a:r>
            <a:r>
              <a:rPr lang="en-US" altLang="zh-CN" b="1" smtClean="0">
                <a:latin typeface="Times New Roman" pitchFamily="18" charset="0"/>
              </a:rPr>
              <a:t>CPU</a:t>
            </a:r>
            <a:r>
              <a:rPr lang="zh-CN" altLang="en-US" b="1" smtClean="0">
                <a:latin typeface="Times New Roman" pitchFamily="18" charset="0"/>
              </a:rPr>
              <a:t>要启动某一外设时，</a:t>
            </a:r>
            <a:r>
              <a:rPr lang="zh-CN" altLang="en-US" b="1" smtClean="0">
                <a:solidFill>
                  <a:srgbClr val="FF0000"/>
                </a:solidFill>
                <a:latin typeface="Times New Roman" pitchFamily="18" charset="0"/>
              </a:rPr>
              <a:t>通过接口中的控制命令寄存器向外设发出启动命令</a:t>
            </a:r>
            <a:r>
              <a:rPr lang="zh-CN" altLang="en-US" b="1" smtClean="0">
                <a:latin typeface="Times New Roman" pitchFamily="18" charset="0"/>
              </a:rPr>
              <a:t>；当外设准备就绪时，则有状态信息送回接口中的状态寄存器，为</a:t>
            </a:r>
            <a:r>
              <a:rPr lang="en-US" altLang="zh-CN" b="1" smtClean="0">
                <a:latin typeface="Times New Roman" pitchFamily="18" charset="0"/>
              </a:rPr>
              <a:t>CPU </a:t>
            </a:r>
            <a:r>
              <a:rPr lang="zh-CN" altLang="en-US" b="1" smtClean="0">
                <a:latin typeface="Times New Roman" pitchFamily="18" charset="0"/>
              </a:rPr>
              <a:t>提供反馈信息，告诉</a:t>
            </a:r>
            <a:r>
              <a:rPr lang="en-US" altLang="zh-CN" b="1" smtClean="0">
                <a:latin typeface="Times New Roman" pitchFamily="18" charset="0"/>
              </a:rPr>
              <a:t>CPU</a:t>
            </a:r>
            <a:r>
              <a:rPr lang="zh-CN" altLang="en-US" b="1" smtClean="0">
                <a:latin typeface="Times New Roman" pitchFamily="18" charset="0"/>
              </a:rPr>
              <a:t>，</a:t>
            </a:r>
            <a:r>
              <a:rPr lang="en-US" altLang="zh-CN" b="1" smtClean="0">
                <a:latin typeface="Times New Roman" pitchFamily="18" charset="0"/>
              </a:rPr>
              <a:t>I/O</a:t>
            </a:r>
            <a:r>
              <a:rPr lang="zh-CN" altLang="en-US" b="1" smtClean="0">
                <a:latin typeface="Times New Roman" pitchFamily="18" charset="0"/>
              </a:rPr>
              <a:t>设备已经具备和</a:t>
            </a:r>
            <a:r>
              <a:rPr lang="en-US" altLang="zh-CN" b="1" smtClean="0">
                <a:latin typeface="Times New Roman" pitchFamily="18" charset="0"/>
              </a:rPr>
              <a:t>CPU</a:t>
            </a:r>
            <a:r>
              <a:rPr lang="zh-CN" altLang="en-US" b="1" smtClean="0">
                <a:latin typeface="Times New Roman" pitchFamily="18" charset="0"/>
              </a:rPr>
              <a:t>交换数据的条件。当外设向</a:t>
            </a:r>
            <a:r>
              <a:rPr lang="en-US" altLang="zh-CN" b="1" smtClean="0">
                <a:latin typeface="Times New Roman" pitchFamily="18" charset="0"/>
              </a:rPr>
              <a:t>CPU</a:t>
            </a:r>
            <a:r>
              <a:rPr lang="zh-CN" altLang="en-US" b="1" smtClean="0">
                <a:latin typeface="Times New Roman" pitchFamily="18" charset="0"/>
              </a:rPr>
              <a:t>提出中断请求和</a:t>
            </a:r>
            <a:r>
              <a:rPr lang="en-US" altLang="zh-CN" b="1" smtClean="0">
                <a:latin typeface="Times New Roman" pitchFamily="18" charset="0"/>
              </a:rPr>
              <a:t>DMA</a:t>
            </a:r>
            <a:r>
              <a:rPr lang="zh-CN" altLang="en-US" b="1" smtClean="0">
                <a:latin typeface="Times New Roman" pitchFamily="18" charset="0"/>
              </a:rPr>
              <a:t>请求时，</a:t>
            </a:r>
            <a:r>
              <a:rPr lang="en-US" altLang="zh-CN" b="1" smtClean="0">
                <a:latin typeface="Times New Roman" pitchFamily="18" charset="0"/>
              </a:rPr>
              <a:t>CPU</a:t>
            </a:r>
            <a:r>
              <a:rPr lang="zh-CN" altLang="en-US" b="1" smtClean="0">
                <a:latin typeface="Times New Roman" pitchFamily="18" charset="0"/>
              </a:rPr>
              <a:t>也有相应的响应信号反馈给外设。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4F23EF7-D060-410C-9621-1E75DD164238}" type="datetime3">
              <a:rPr kumimoji="0" lang="zh-CN" altLang="en-US" sz="1400" smtClean="0"/>
              <a:pPr eaLnBrk="1" hangingPunct="1"/>
              <a:t>2016年12月12日星期一</a:t>
            </a:fld>
            <a:endParaRPr kumimoji="0" lang="en-US" altLang="zh-CN" sz="1400" smtClean="0"/>
          </a:p>
        </p:txBody>
      </p:sp>
      <p:sp>
        <p:nvSpPr>
          <p:cNvPr id="9830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8308"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Times New Roman" pitchFamily="18" charset="0"/>
            </a:endParaRPr>
          </a:p>
        </p:txBody>
      </p:sp>
      <p:sp>
        <p:nvSpPr>
          <p:cNvPr id="276483" name="Rectangle 3"/>
          <p:cNvSpPr>
            <a:spLocks noGrp="1" noChangeArrowheads="1"/>
          </p:cNvSpPr>
          <p:nvPr>
            <p:ph type="body" idx="1"/>
          </p:nvPr>
        </p:nvSpPr>
        <p:spPr>
          <a:xfrm>
            <a:off x="307975" y="874713"/>
            <a:ext cx="8302625" cy="5526087"/>
          </a:xfrm>
        </p:spPr>
        <p:txBody>
          <a:bodyPr/>
          <a:lstStyle/>
          <a:p>
            <a:pPr algn="just" eaLnBrk="1" hangingPunct="1">
              <a:lnSpc>
                <a:spcPct val="110000"/>
              </a:lnSpc>
              <a:buFontTx/>
              <a:buNone/>
            </a:pPr>
            <a:r>
              <a:rPr lang="en-US" altLang="zh-CN" b="1" dirty="0" smtClean="0">
                <a:latin typeface="Times New Roman" pitchFamily="18" charset="0"/>
              </a:rPr>
              <a:t>            ③ </a:t>
            </a:r>
            <a:r>
              <a:rPr lang="zh-CN" altLang="en-US" b="1" dirty="0" smtClean="0">
                <a:latin typeface="Times New Roman" pitchFamily="18" charset="0"/>
              </a:rPr>
              <a:t>中断传送过程需要</a:t>
            </a:r>
            <a:r>
              <a:rPr lang="en-US" altLang="zh-CN" b="1" dirty="0" smtClean="0">
                <a:latin typeface="Times New Roman" pitchFamily="18" charset="0"/>
              </a:rPr>
              <a:t>CPU</a:t>
            </a:r>
            <a:r>
              <a:rPr lang="zh-CN" altLang="en-US" b="1" dirty="0" smtClean="0">
                <a:latin typeface="Times New Roman" pitchFamily="18" charset="0"/>
              </a:rPr>
              <a:t>的干预；而</a:t>
            </a:r>
            <a:r>
              <a:rPr lang="en-US" altLang="zh-CN" b="1" dirty="0" smtClean="0">
                <a:latin typeface="Times New Roman" pitchFamily="18" charset="0"/>
              </a:rPr>
              <a:t>DMA</a:t>
            </a:r>
            <a:r>
              <a:rPr lang="zh-CN" altLang="en-US" b="1" dirty="0" smtClean="0">
                <a:latin typeface="Times New Roman" pitchFamily="18" charset="0"/>
              </a:rPr>
              <a:t>传送连续地址数据过程不需要</a:t>
            </a:r>
            <a:r>
              <a:rPr lang="en-US" altLang="zh-CN" b="1" dirty="0" smtClean="0">
                <a:latin typeface="Times New Roman" pitchFamily="18" charset="0"/>
              </a:rPr>
              <a:t>CPU</a:t>
            </a:r>
            <a:r>
              <a:rPr lang="zh-CN" altLang="en-US" b="1" dirty="0" smtClean="0">
                <a:latin typeface="Times New Roman" pitchFamily="18" charset="0"/>
              </a:rPr>
              <a:t>的干预，故数据传送速率非常高，适合于高速外设的成组数据传送。</a:t>
            </a:r>
          </a:p>
          <a:p>
            <a:pPr algn="just" eaLnBrk="1" hangingPunct="1">
              <a:lnSpc>
                <a:spcPct val="110000"/>
              </a:lnSpc>
              <a:buFontTx/>
              <a:buNone/>
            </a:pPr>
            <a:r>
              <a:rPr lang="zh-CN" altLang="en-US" b="1" dirty="0" smtClean="0">
                <a:latin typeface="Times New Roman" pitchFamily="18" charset="0"/>
              </a:rPr>
              <a:t>             ④ </a:t>
            </a:r>
            <a:r>
              <a:rPr lang="en-US" altLang="zh-CN" b="1" dirty="0" smtClean="0">
                <a:latin typeface="Times New Roman" pitchFamily="18" charset="0"/>
              </a:rPr>
              <a:t>DMA</a:t>
            </a:r>
            <a:r>
              <a:rPr lang="zh-CN" altLang="en-US" b="1" dirty="0" smtClean="0">
                <a:latin typeface="Times New Roman" pitchFamily="18" charset="0"/>
              </a:rPr>
              <a:t>请求的优先级高于中断请求。</a:t>
            </a:r>
          </a:p>
          <a:p>
            <a:pPr algn="just" eaLnBrk="1" hangingPunct="1">
              <a:lnSpc>
                <a:spcPct val="110000"/>
              </a:lnSpc>
              <a:buFontTx/>
              <a:buNone/>
            </a:pPr>
            <a:r>
              <a:rPr lang="zh-CN" altLang="en-US" b="1" dirty="0" smtClean="0">
                <a:latin typeface="Times New Roman" pitchFamily="18" charset="0"/>
              </a:rPr>
              <a:t>             ⑤ 中断方式具有对异常事件的处理能力；而</a:t>
            </a:r>
            <a:r>
              <a:rPr lang="en-US" altLang="zh-CN" b="1" dirty="0" smtClean="0">
                <a:latin typeface="Times New Roman" pitchFamily="18" charset="0"/>
              </a:rPr>
              <a:t>DMA</a:t>
            </a:r>
            <a:r>
              <a:rPr lang="zh-CN" altLang="en-US" b="1" dirty="0" smtClean="0">
                <a:latin typeface="Times New Roman" pitchFamily="18" charset="0"/>
              </a:rPr>
              <a:t>方式仅局限于完成传送信息块的</a:t>
            </a:r>
            <a:r>
              <a:rPr lang="en-US" altLang="zh-CN" b="1" dirty="0" smtClean="0">
                <a:latin typeface="Times New Roman" pitchFamily="18" charset="0"/>
              </a:rPr>
              <a:t>I/O</a:t>
            </a:r>
            <a:r>
              <a:rPr lang="zh-CN" altLang="en-US" b="1" dirty="0" smtClean="0">
                <a:latin typeface="Times New Roman" pitchFamily="18" charset="0"/>
              </a:rPr>
              <a:t>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94F4AAEE-91FA-475A-906A-04870178B382}" type="datetime3">
              <a:rPr kumimoji="0" lang="zh-CN" altLang="en-US" sz="1400" smtClean="0"/>
              <a:pPr eaLnBrk="1" hangingPunct="1"/>
              <a:t>2016年12月12日星期一</a:t>
            </a:fld>
            <a:endParaRPr kumimoji="0" lang="en-US" altLang="zh-CN" sz="1400" smtClean="0"/>
          </a:p>
        </p:txBody>
      </p:sp>
      <p:sp>
        <p:nvSpPr>
          <p:cNvPr id="9933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99332"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343043" name="Rectangle 3"/>
          <p:cNvSpPr>
            <a:spLocks noGrp="1" noChangeArrowheads="1"/>
          </p:cNvSpPr>
          <p:nvPr>
            <p:ph type="body" idx="1"/>
          </p:nvPr>
        </p:nvSpPr>
        <p:spPr>
          <a:xfrm>
            <a:off x="384175" y="855663"/>
            <a:ext cx="8150225" cy="5392737"/>
          </a:xfrm>
        </p:spPr>
        <p:txBody>
          <a:bodyPr/>
          <a:lstStyle/>
          <a:p>
            <a:pPr algn="just" eaLnBrk="1" hangingPunct="1">
              <a:lnSpc>
                <a:spcPct val="110000"/>
              </a:lnSpc>
              <a:buFontTx/>
              <a:buNone/>
            </a:pPr>
            <a:r>
              <a:rPr lang="en-US" altLang="zh-CN" b="1" dirty="0" smtClean="0">
                <a:solidFill>
                  <a:srgbClr val="990033"/>
                </a:solidFill>
                <a:latin typeface="Times New Roman" pitchFamily="18" charset="0"/>
              </a:rPr>
              <a:t>8.4.2  DMA</a:t>
            </a:r>
            <a:r>
              <a:rPr lang="zh-CN" altLang="en-US" b="1" dirty="0" smtClean="0">
                <a:solidFill>
                  <a:srgbClr val="990033"/>
                </a:solidFill>
                <a:latin typeface="Times New Roman" pitchFamily="18" charset="0"/>
              </a:rPr>
              <a:t>接口（</a:t>
            </a:r>
            <a:r>
              <a:rPr lang="en-US" altLang="zh-CN" b="1" dirty="0" smtClean="0">
                <a:solidFill>
                  <a:srgbClr val="990033"/>
                </a:solidFill>
                <a:latin typeface="Times New Roman" pitchFamily="18" charset="0"/>
              </a:rPr>
              <a:t>DMA</a:t>
            </a:r>
            <a:r>
              <a:rPr lang="zh-CN" altLang="en-US" b="1" dirty="0" smtClean="0">
                <a:solidFill>
                  <a:srgbClr val="990033"/>
                </a:solidFill>
                <a:latin typeface="Times New Roman" pitchFamily="18" charset="0"/>
              </a:rPr>
              <a:t>控制器）</a:t>
            </a:r>
            <a:endParaRPr lang="zh-CN" altLang="en-US" b="1" dirty="0" smtClean="0">
              <a:latin typeface="Times New Roman" pitchFamily="18" charset="0"/>
            </a:endParaRPr>
          </a:p>
          <a:p>
            <a:pPr algn="just" eaLnBrk="1" hangingPunct="1">
              <a:buFontTx/>
              <a:buNone/>
            </a:pPr>
            <a:r>
              <a:rPr lang="en-US" altLang="zh-CN" b="1" dirty="0" smtClean="0">
                <a:latin typeface="Times New Roman" pitchFamily="18" charset="0"/>
              </a:rPr>
              <a:t>1.</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控制器的功能</a:t>
            </a:r>
            <a:endParaRPr lang="zh-CN" altLang="en-US" b="1" dirty="0" smtClean="0">
              <a:latin typeface="宋体" pitchFamily="2" charset="-122"/>
            </a:endParaRPr>
          </a:p>
          <a:p>
            <a:pPr algn="just" eaLnBrk="1" hangingPunct="1">
              <a:buFontTx/>
              <a:buNone/>
            </a:pPr>
            <a:r>
              <a:rPr lang="zh-CN" altLang="en-US" b="1" dirty="0" smtClean="0">
                <a:latin typeface="Times New Roman" pitchFamily="18" charset="0"/>
              </a:rPr>
              <a:t>            在</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传送过程中，</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控制器将接管</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的地址总线、数据总线和控制总线，</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的</a:t>
            </a:r>
            <a:r>
              <a:rPr lang="zh-CN" altLang="en-US" b="1" dirty="0" smtClean="0">
                <a:solidFill>
                  <a:srgbClr val="0000CC"/>
                </a:solidFill>
                <a:latin typeface="Times New Roman" pitchFamily="18" charset="0"/>
              </a:rPr>
              <a:t>主存控制信号</a:t>
            </a:r>
            <a:r>
              <a:rPr lang="zh-CN" altLang="en-US" b="1" dirty="0" smtClean="0">
                <a:latin typeface="Times New Roman" pitchFamily="18" charset="0"/>
              </a:rPr>
              <a:t>被禁止使用。而当</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传送结束后，将恢复</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的一切权利并开始执行其操作。由此可见，</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控制器必须具有控制系统总线的能力，即能够像</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一样输出地址信号，接收或发出控制信号，输入或输出数据信号。</a:t>
            </a:r>
            <a:endParaRPr lang="zh-CN" altLang="en-US" b="1"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3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3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3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6B14A96-F00B-4269-B7A9-8C511F6BD0CB}" type="datetime3">
              <a:rPr kumimoji="0" lang="zh-CN" altLang="en-US" sz="1400" smtClean="0"/>
              <a:pPr eaLnBrk="1" hangingPunct="1"/>
              <a:t>2016年12月12日星期一</a:t>
            </a:fld>
            <a:endParaRPr kumimoji="0" lang="en-US" altLang="zh-CN" sz="1400" smtClean="0"/>
          </a:p>
        </p:txBody>
      </p:sp>
      <p:sp>
        <p:nvSpPr>
          <p:cNvPr id="10035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035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344067" name="Rectangle 3"/>
          <p:cNvSpPr>
            <a:spLocks noGrp="1" noChangeArrowheads="1"/>
          </p:cNvSpPr>
          <p:nvPr>
            <p:ph type="body" idx="1"/>
          </p:nvPr>
        </p:nvSpPr>
        <p:spPr>
          <a:xfrm>
            <a:off x="384175" y="855663"/>
            <a:ext cx="8334375" cy="5392737"/>
          </a:xfrm>
        </p:spPr>
        <p:txBody>
          <a:bodyPr/>
          <a:lstStyle/>
          <a:p>
            <a:pPr algn="just" eaLnBrk="1" hangingPunct="1">
              <a:lnSpc>
                <a:spcPct val="90000"/>
              </a:lnSpc>
              <a:buFontTx/>
              <a:buNone/>
            </a:pPr>
            <a:r>
              <a:rPr lang="en-US" altLang="zh-CN" b="1" dirty="0" smtClean="0">
                <a:latin typeface="Times New Roman" pitchFamily="18" charset="0"/>
                <a:cs typeface="Times New Roman" pitchFamily="18" charset="0"/>
              </a:rPr>
              <a:t>            DMA</a:t>
            </a:r>
            <a:r>
              <a:rPr lang="zh-CN" altLang="en-US" b="1" dirty="0" smtClean="0">
                <a:latin typeface="Times New Roman" pitchFamily="18" charset="0"/>
              </a:rPr>
              <a:t>控制器在外设与主存之间直接传送数据期间，完全代替</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进行指导主存和外设的数据传输工作，它的主要功能有：</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⑴</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接受外设发出的</a:t>
            </a:r>
            <a:r>
              <a:rPr lang="en-US" altLang="zh-CN" b="1" dirty="0" smtClean="0">
                <a:solidFill>
                  <a:srgbClr val="0000CC"/>
                </a:solidFill>
                <a:latin typeface="Times New Roman" pitchFamily="18" charset="0"/>
                <a:cs typeface="Times New Roman" pitchFamily="18" charset="0"/>
              </a:rPr>
              <a:t>DMA</a:t>
            </a:r>
            <a:r>
              <a:rPr lang="zh-CN" altLang="en-US" b="1" dirty="0" smtClean="0">
                <a:solidFill>
                  <a:srgbClr val="0000CC"/>
                </a:solidFill>
                <a:latin typeface="Times New Roman" pitchFamily="18" charset="0"/>
              </a:rPr>
              <a:t>请求</a:t>
            </a:r>
            <a:r>
              <a:rPr lang="zh-CN" altLang="en-US" b="1" dirty="0" smtClean="0">
                <a:latin typeface="Times New Roman" pitchFamily="18" charset="0"/>
              </a:rPr>
              <a:t>，并向</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发出</a:t>
            </a:r>
            <a:r>
              <a:rPr lang="zh-CN" altLang="en-US" b="1" dirty="0" smtClean="0">
                <a:solidFill>
                  <a:srgbClr val="FF0000"/>
                </a:solidFill>
                <a:latin typeface="Times New Roman" pitchFamily="18" charset="0"/>
              </a:rPr>
              <a:t>总线请求</a:t>
            </a:r>
            <a:r>
              <a:rPr lang="zh-CN" altLang="en-US" b="1" dirty="0" smtClean="0">
                <a:latin typeface="Times New Roman" pitchFamily="18" charset="0"/>
              </a:rPr>
              <a:t>；</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⑵</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当</a:t>
            </a:r>
            <a:r>
              <a:rPr lang="en-US" altLang="zh-CN" b="1" dirty="0" smtClean="0">
                <a:latin typeface="Times New Roman" pitchFamily="18" charset="0"/>
                <a:cs typeface="Times New Roman" pitchFamily="18" charset="0"/>
              </a:rPr>
              <a:t>CPU</a:t>
            </a:r>
            <a:r>
              <a:rPr lang="zh-CN" altLang="en-US" b="1" dirty="0" smtClean="0">
                <a:latin typeface="Times New Roman" pitchFamily="18" charset="0"/>
              </a:rPr>
              <a:t>响应此总线请求，发出总线响应信号后，</a:t>
            </a:r>
            <a:r>
              <a:rPr lang="en-US" altLang="zh-CN" b="1" dirty="0" smtClean="0">
                <a:latin typeface="Times New Roman" pitchFamily="18" charset="0"/>
              </a:rPr>
              <a:t>DMA</a:t>
            </a:r>
            <a:r>
              <a:rPr lang="zh-CN" altLang="en-US" b="1" dirty="0" smtClean="0">
                <a:latin typeface="Times New Roman" pitchFamily="18" charset="0"/>
              </a:rPr>
              <a:t>控制器接管对总线的控制，进入</a:t>
            </a:r>
            <a:r>
              <a:rPr lang="en-US" altLang="zh-CN" b="1" dirty="0" smtClean="0">
                <a:latin typeface="Times New Roman" pitchFamily="18" charset="0"/>
                <a:cs typeface="Times New Roman" pitchFamily="18" charset="0"/>
              </a:rPr>
              <a:t>DMA</a:t>
            </a:r>
            <a:r>
              <a:rPr lang="zh-CN" altLang="en-US" b="1" dirty="0" smtClean="0">
                <a:latin typeface="Times New Roman" pitchFamily="18" charset="0"/>
              </a:rPr>
              <a:t>操作周期；</a:t>
            </a:r>
            <a:endParaRPr lang="zh-CN" altLang="en-US" b="1" dirty="0" smtClean="0">
              <a:latin typeface="宋体" pitchFamily="2" charset="-122"/>
            </a:endParaRPr>
          </a:p>
          <a:p>
            <a:pPr algn="just" eaLnBrk="1" hangingPunct="1">
              <a:lnSpc>
                <a:spcPct val="90000"/>
              </a:lnSpc>
              <a:buFontTx/>
              <a:buNone/>
            </a:pP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⑶</a:t>
            </a:r>
            <a:r>
              <a:rPr lang="zh-CN" altLang="en-US" b="1" dirty="0" smtClean="0">
                <a:latin typeface="Times New Roman" pitchFamily="18" charset="0"/>
                <a:cs typeface="Times New Roman" pitchFamily="18" charset="0"/>
              </a:rPr>
              <a:t> </a:t>
            </a:r>
            <a:r>
              <a:rPr lang="zh-CN" altLang="en-US" b="1" dirty="0" smtClean="0">
                <a:latin typeface="Times New Roman" pitchFamily="18" charset="0"/>
              </a:rPr>
              <a:t>确定传送数据的主存单元地址及传送长度，并能自动修改主存地址计数值和传送长度计数值；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4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4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4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4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5B2ACF1-A135-4D09-B4B2-B79DA05F6E0D}" type="datetime3">
              <a:rPr kumimoji="0" lang="zh-CN" altLang="en-US" sz="1400" smtClean="0"/>
              <a:pPr eaLnBrk="1" hangingPunct="1"/>
              <a:t>2016年12月12日星期一</a:t>
            </a:fld>
            <a:endParaRPr kumimoji="0" lang="en-US" altLang="zh-CN" sz="1400" smtClean="0"/>
          </a:p>
        </p:txBody>
      </p:sp>
      <p:sp>
        <p:nvSpPr>
          <p:cNvPr id="1013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138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342019" name="Rectangle 3"/>
          <p:cNvSpPr>
            <a:spLocks noGrp="1" noChangeArrowheads="1"/>
          </p:cNvSpPr>
          <p:nvPr>
            <p:ph type="body" idx="1"/>
          </p:nvPr>
        </p:nvSpPr>
        <p:spPr>
          <a:xfrm>
            <a:off x="384175" y="855663"/>
            <a:ext cx="8150225" cy="5392737"/>
          </a:xfrm>
        </p:spPr>
        <p:txBody>
          <a:bodyPr/>
          <a:lstStyle/>
          <a:p>
            <a:pPr algn="just" eaLnBrk="1" hangingPunct="1">
              <a:buFontTx/>
              <a:buNone/>
            </a:pPr>
            <a:r>
              <a:rPr lang="en-US" altLang="zh-CN" b="1" smtClean="0">
                <a:latin typeface="Times New Roman" pitchFamily="18" charset="0"/>
              </a:rPr>
              <a:t>            ⑷</a:t>
            </a:r>
            <a:r>
              <a:rPr lang="en-US" altLang="zh-CN" b="1" smtClean="0">
                <a:latin typeface="Times New Roman" pitchFamily="18" charset="0"/>
                <a:cs typeface="Times New Roman" pitchFamily="18" charset="0"/>
              </a:rPr>
              <a:t> </a:t>
            </a:r>
            <a:r>
              <a:rPr lang="zh-CN" altLang="en-US" b="1" smtClean="0">
                <a:latin typeface="Times New Roman" pitchFamily="18" charset="0"/>
              </a:rPr>
              <a:t>规定数据在主存与外设之间的传送方向，发出读</a:t>
            </a:r>
            <a:r>
              <a:rPr lang="en-US" altLang="zh-CN" b="1" smtClean="0">
                <a:latin typeface="Times New Roman" pitchFamily="18" charset="0"/>
                <a:cs typeface="Times New Roman" pitchFamily="18" charset="0"/>
              </a:rPr>
              <a:t>/</a:t>
            </a:r>
            <a:r>
              <a:rPr lang="zh-CN" altLang="en-US" b="1" smtClean="0">
                <a:latin typeface="Times New Roman" pitchFamily="18" charset="0"/>
              </a:rPr>
              <a:t>写或其他控制信号，并执行数据传送的操作。</a:t>
            </a:r>
            <a:endParaRPr lang="zh-CN" altLang="en-US" b="1" smtClean="0">
              <a:latin typeface="宋体" pitchFamily="2" charset="-122"/>
            </a:endParaRPr>
          </a:p>
          <a:p>
            <a:pPr algn="just" eaLnBrk="1" hangingPunct="1">
              <a:buFontTx/>
              <a:buNone/>
            </a:pPr>
            <a:r>
              <a:rPr lang="zh-CN" altLang="en-US" b="1" smtClean="0">
                <a:latin typeface="Times New Roman" pitchFamily="18" charset="0"/>
                <a:cs typeface="Times New Roman" pitchFamily="18" charset="0"/>
              </a:rPr>
              <a:t>            </a:t>
            </a:r>
            <a:r>
              <a:rPr lang="zh-CN" altLang="en-US" b="1" smtClean="0">
                <a:latin typeface="Times New Roman" pitchFamily="18" charset="0"/>
              </a:rPr>
              <a:t>⑸</a:t>
            </a:r>
            <a:r>
              <a:rPr lang="zh-CN" altLang="en-US" b="1" smtClean="0">
                <a:latin typeface="Times New Roman" pitchFamily="18" charset="0"/>
                <a:cs typeface="Times New Roman" pitchFamily="18" charset="0"/>
              </a:rPr>
              <a:t> </a:t>
            </a:r>
            <a:r>
              <a:rPr lang="zh-CN" altLang="en-US" b="1" smtClean="0">
                <a:latin typeface="Times New Roman" pitchFamily="18" charset="0"/>
              </a:rPr>
              <a:t>向</a:t>
            </a:r>
            <a:r>
              <a:rPr lang="en-US" altLang="zh-CN" b="1" smtClean="0">
                <a:latin typeface="Times New Roman" pitchFamily="18" charset="0"/>
                <a:cs typeface="Times New Roman" pitchFamily="18" charset="0"/>
              </a:rPr>
              <a:t>CPU</a:t>
            </a:r>
            <a:r>
              <a:rPr lang="zh-CN" altLang="en-US" b="1" smtClean="0">
                <a:latin typeface="Times New Roman" pitchFamily="18" charset="0"/>
              </a:rPr>
              <a:t>报告</a:t>
            </a:r>
            <a:r>
              <a:rPr lang="en-US" altLang="zh-CN" b="1" smtClean="0">
                <a:latin typeface="Times New Roman" pitchFamily="18" charset="0"/>
                <a:cs typeface="Times New Roman" pitchFamily="18" charset="0"/>
              </a:rPr>
              <a:t>DMA</a:t>
            </a:r>
            <a:r>
              <a:rPr lang="zh-CN" altLang="en-US" b="1" smtClean="0">
                <a:latin typeface="Times New Roman" pitchFamily="18" charset="0"/>
              </a:rPr>
              <a:t>操作的结束。</a:t>
            </a:r>
          </a:p>
        </p:txBody>
      </p:sp>
      <p:sp>
        <p:nvSpPr>
          <p:cNvPr id="101382" name="AutoShape 5"/>
          <p:cNvSpPr>
            <a:spLocks noChangeArrowheads="1"/>
          </p:cNvSpPr>
          <p:nvPr/>
        </p:nvSpPr>
        <p:spPr bwMode="auto">
          <a:xfrm>
            <a:off x="334963" y="3128963"/>
            <a:ext cx="8045450" cy="280987"/>
          </a:xfrm>
          <a:prstGeom prst="leftRightArrow">
            <a:avLst>
              <a:gd name="adj1" fmla="val 50000"/>
              <a:gd name="adj2" fmla="val 5726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3" name="Rectangle 6"/>
          <p:cNvSpPr>
            <a:spLocks noChangeArrowheads="1"/>
          </p:cNvSpPr>
          <p:nvPr/>
        </p:nvSpPr>
        <p:spPr bwMode="auto">
          <a:xfrm>
            <a:off x="1860550" y="4324350"/>
            <a:ext cx="936625" cy="1538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内存</a:t>
            </a:r>
          </a:p>
        </p:txBody>
      </p:sp>
      <p:sp>
        <p:nvSpPr>
          <p:cNvPr id="101384" name="Rectangle 7"/>
          <p:cNvSpPr>
            <a:spLocks noChangeArrowheads="1"/>
          </p:cNvSpPr>
          <p:nvPr/>
        </p:nvSpPr>
        <p:spPr bwMode="auto">
          <a:xfrm>
            <a:off x="3000375" y="4335463"/>
            <a:ext cx="936625" cy="1538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CPU</a:t>
            </a:r>
          </a:p>
        </p:txBody>
      </p:sp>
      <p:sp>
        <p:nvSpPr>
          <p:cNvPr id="101385" name="Rectangle 8"/>
          <p:cNvSpPr>
            <a:spLocks noChangeArrowheads="1"/>
          </p:cNvSpPr>
          <p:nvPr/>
        </p:nvSpPr>
        <p:spPr bwMode="auto">
          <a:xfrm>
            <a:off x="5237163" y="4367213"/>
            <a:ext cx="1851025" cy="849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DMAC</a:t>
            </a:r>
          </a:p>
        </p:txBody>
      </p:sp>
      <p:sp>
        <p:nvSpPr>
          <p:cNvPr id="101386" name="AutoShape 9"/>
          <p:cNvSpPr>
            <a:spLocks noChangeArrowheads="1"/>
          </p:cNvSpPr>
          <p:nvPr/>
        </p:nvSpPr>
        <p:spPr bwMode="auto">
          <a:xfrm>
            <a:off x="2247900" y="3367088"/>
            <a:ext cx="150813" cy="946150"/>
          </a:xfrm>
          <a:prstGeom prst="upDownArrow">
            <a:avLst>
              <a:gd name="adj1" fmla="val 50000"/>
              <a:gd name="adj2" fmla="val 1254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7" name="AutoShape 10"/>
          <p:cNvSpPr>
            <a:spLocks noChangeArrowheads="1"/>
          </p:cNvSpPr>
          <p:nvPr/>
        </p:nvSpPr>
        <p:spPr bwMode="auto">
          <a:xfrm>
            <a:off x="3378200" y="3376613"/>
            <a:ext cx="150813" cy="946150"/>
          </a:xfrm>
          <a:prstGeom prst="upDownArrow">
            <a:avLst>
              <a:gd name="adj1" fmla="val 50000"/>
              <a:gd name="adj2" fmla="val 1254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8" name="AutoShape 11"/>
          <p:cNvSpPr>
            <a:spLocks noChangeArrowheads="1"/>
          </p:cNvSpPr>
          <p:nvPr/>
        </p:nvSpPr>
        <p:spPr bwMode="auto">
          <a:xfrm>
            <a:off x="5834063" y="3365500"/>
            <a:ext cx="150812" cy="946150"/>
          </a:xfrm>
          <a:prstGeom prst="upDownArrow">
            <a:avLst>
              <a:gd name="adj1" fmla="val 50000"/>
              <a:gd name="adj2" fmla="val 1254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9" name="AutoShape 12"/>
          <p:cNvSpPr>
            <a:spLocks noChangeArrowheads="1"/>
          </p:cNvSpPr>
          <p:nvPr/>
        </p:nvSpPr>
        <p:spPr bwMode="auto">
          <a:xfrm>
            <a:off x="6346825" y="3367088"/>
            <a:ext cx="139700" cy="989012"/>
          </a:xfrm>
          <a:prstGeom prst="upArrow">
            <a:avLst>
              <a:gd name="adj1" fmla="val 50000"/>
              <a:gd name="adj2" fmla="val 1769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0" name="Line 13"/>
          <p:cNvSpPr>
            <a:spLocks noChangeShapeType="1"/>
          </p:cNvSpPr>
          <p:nvPr/>
        </p:nvSpPr>
        <p:spPr bwMode="auto">
          <a:xfrm flipV="1">
            <a:off x="5421313" y="3398838"/>
            <a:ext cx="0" cy="957262"/>
          </a:xfrm>
          <a:prstGeom prst="line">
            <a:avLst/>
          </a:prstGeom>
          <a:noFill/>
          <a:ln w="19050">
            <a:solidFill>
              <a:schemeClr val="tx1"/>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1" name="Line 14"/>
          <p:cNvSpPr>
            <a:spLocks noChangeShapeType="1"/>
          </p:cNvSpPr>
          <p:nvPr/>
        </p:nvSpPr>
        <p:spPr bwMode="auto">
          <a:xfrm flipH="1">
            <a:off x="3925888" y="4506913"/>
            <a:ext cx="1258887" cy="0"/>
          </a:xfrm>
          <a:prstGeom prst="line">
            <a:avLst/>
          </a:prstGeom>
          <a:noFill/>
          <a:ln w="19050">
            <a:solidFill>
              <a:srgbClr val="FF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2" name="Line 16"/>
          <p:cNvSpPr>
            <a:spLocks noChangeShapeType="1"/>
          </p:cNvSpPr>
          <p:nvPr/>
        </p:nvSpPr>
        <p:spPr bwMode="auto">
          <a:xfrm>
            <a:off x="3948113" y="5127625"/>
            <a:ext cx="1270000" cy="0"/>
          </a:xfrm>
          <a:prstGeom prst="line">
            <a:avLst/>
          </a:prstGeom>
          <a:noFill/>
          <a:ln w="19050">
            <a:solidFill>
              <a:srgbClr val="00008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3" name="Text Box 17"/>
          <p:cNvSpPr txBox="1">
            <a:spLocks noChangeArrowheads="1"/>
          </p:cNvSpPr>
          <p:nvPr/>
        </p:nvSpPr>
        <p:spPr bwMode="auto">
          <a:xfrm>
            <a:off x="3817938" y="3903663"/>
            <a:ext cx="154940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50000"/>
              </a:lnSpc>
              <a:spcBef>
                <a:spcPct val="50000"/>
              </a:spcBef>
            </a:pPr>
            <a:r>
              <a:rPr lang="en-US" altLang="zh-CN" sz="1800">
                <a:solidFill>
                  <a:srgbClr val="FF0000"/>
                </a:solidFill>
              </a:rPr>
              <a:t>HOLD</a:t>
            </a:r>
          </a:p>
          <a:p>
            <a:pPr algn="ctr" eaLnBrk="1" hangingPunct="1">
              <a:lnSpc>
                <a:spcPct val="50000"/>
              </a:lnSpc>
              <a:spcBef>
                <a:spcPct val="50000"/>
              </a:spcBef>
            </a:pPr>
            <a:r>
              <a:rPr lang="zh-CN" altLang="en-US" sz="1800">
                <a:solidFill>
                  <a:srgbClr val="FF0000"/>
                </a:solidFill>
              </a:rPr>
              <a:t>总线请求</a:t>
            </a:r>
          </a:p>
        </p:txBody>
      </p:sp>
      <p:sp>
        <p:nvSpPr>
          <p:cNvPr id="101394" name="Text Box 18"/>
          <p:cNvSpPr txBox="1">
            <a:spLocks noChangeArrowheads="1"/>
          </p:cNvSpPr>
          <p:nvPr/>
        </p:nvSpPr>
        <p:spPr bwMode="auto">
          <a:xfrm>
            <a:off x="3795713" y="4630738"/>
            <a:ext cx="154940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50000"/>
              </a:lnSpc>
              <a:spcBef>
                <a:spcPct val="50000"/>
              </a:spcBef>
            </a:pPr>
            <a:r>
              <a:rPr lang="en-US" altLang="zh-CN" sz="1800">
                <a:solidFill>
                  <a:srgbClr val="000099"/>
                </a:solidFill>
              </a:rPr>
              <a:t>HOLD</a:t>
            </a:r>
          </a:p>
          <a:p>
            <a:pPr algn="ctr" eaLnBrk="1" hangingPunct="1">
              <a:lnSpc>
                <a:spcPct val="50000"/>
              </a:lnSpc>
              <a:spcBef>
                <a:spcPct val="50000"/>
              </a:spcBef>
            </a:pPr>
            <a:r>
              <a:rPr lang="zh-CN" altLang="en-US" sz="1800">
                <a:solidFill>
                  <a:srgbClr val="000099"/>
                </a:solidFill>
              </a:rPr>
              <a:t>总线响应</a:t>
            </a:r>
          </a:p>
        </p:txBody>
      </p:sp>
      <p:sp>
        <p:nvSpPr>
          <p:cNvPr id="101395" name="Text Box 19"/>
          <p:cNvSpPr txBox="1">
            <a:spLocks noChangeArrowheads="1"/>
          </p:cNvSpPr>
          <p:nvPr/>
        </p:nvSpPr>
        <p:spPr bwMode="auto">
          <a:xfrm>
            <a:off x="5348288" y="3635375"/>
            <a:ext cx="172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spcBef>
                <a:spcPct val="50000"/>
              </a:spcBef>
            </a:pPr>
            <a:r>
              <a:rPr lang="en-US" altLang="zh-CN" sz="2400"/>
              <a:t>C     D    A</a:t>
            </a:r>
          </a:p>
        </p:txBody>
      </p:sp>
      <p:sp>
        <p:nvSpPr>
          <p:cNvPr id="101396" name="Rectangle 20"/>
          <p:cNvSpPr>
            <a:spLocks noChangeArrowheads="1"/>
          </p:cNvSpPr>
          <p:nvPr/>
        </p:nvSpPr>
        <p:spPr bwMode="auto">
          <a:xfrm>
            <a:off x="5173663" y="5884863"/>
            <a:ext cx="1925637" cy="27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a:t>设备</a:t>
            </a:r>
          </a:p>
        </p:txBody>
      </p:sp>
      <p:sp>
        <p:nvSpPr>
          <p:cNvPr id="101397" name="Line 21"/>
          <p:cNvSpPr>
            <a:spLocks noChangeShapeType="1"/>
          </p:cNvSpPr>
          <p:nvPr/>
        </p:nvSpPr>
        <p:spPr bwMode="auto">
          <a:xfrm flipV="1">
            <a:off x="5372100" y="5227638"/>
            <a:ext cx="0" cy="635000"/>
          </a:xfrm>
          <a:prstGeom prst="line">
            <a:avLst/>
          </a:prstGeom>
          <a:noFill/>
          <a:ln w="19050">
            <a:solidFill>
              <a:srgbClr val="FF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8" name="Line 22"/>
          <p:cNvSpPr>
            <a:spLocks noChangeShapeType="1"/>
          </p:cNvSpPr>
          <p:nvPr/>
        </p:nvSpPr>
        <p:spPr bwMode="auto">
          <a:xfrm>
            <a:off x="5711825" y="5238750"/>
            <a:ext cx="0" cy="646113"/>
          </a:xfrm>
          <a:prstGeom prst="line">
            <a:avLst/>
          </a:prstGeom>
          <a:noFill/>
          <a:ln w="19050">
            <a:solidFill>
              <a:srgbClr val="00008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399" name="Text Box 23"/>
          <p:cNvSpPr txBox="1">
            <a:spLocks noChangeArrowheads="1"/>
          </p:cNvSpPr>
          <p:nvPr/>
        </p:nvSpPr>
        <p:spPr bwMode="auto">
          <a:xfrm>
            <a:off x="3970338" y="5473700"/>
            <a:ext cx="15494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50000"/>
              </a:lnSpc>
              <a:spcBef>
                <a:spcPct val="50000"/>
              </a:spcBef>
            </a:pPr>
            <a:r>
              <a:rPr lang="en-US" altLang="zh-CN" sz="1800">
                <a:solidFill>
                  <a:srgbClr val="FF0000"/>
                </a:solidFill>
              </a:rPr>
              <a:t>DMA</a:t>
            </a:r>
            <a:r>
              <a:rPr lang="zh-CN" altLang="en-US" sz="1800">
                <a:solidFill>
                  <a:srgbClr val="FF0000"/>
                </a:solidFill>
              </a:rPr>
              <a:t>请求</a:t>
            </a:r>
          </a:p>
        </p:txBody>
      </p:sp>
      <p:sp>
        <p:nvSpPr>
          <p:cNvPr id="101400" name="Text Box 24"/>
          <p:cNvSpPr txBox="1">
            <a:spLocks noChangeArrowheads="1"/>
          </p:cNvSpPr>
          <p:nvPr/>
        </p:nvSpPr>
        <p:spPr bwMode="auto">
          <a:xfrm>
            <a:off x="5526088" y="5459413"/>
            <a:ext cx="1549400"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50000"/>
              </a:lnSpc>
              <a:spcBef>
                <a:spcPct val="50000"/>
              </a:spcBef>
            </a:pPr>
            <a:r>
              <a:rPr lang="en-US" altLang="zh-CN" sz="1800">
                <a:solidFill>
                  <a:srgbClr val="000099"/>
                </a:solidFill>
              </a:rPr>
              <a:t>DMA</a:t>
            </a:r>
            <a:r>
              <a:rPr lang="zh-CN" altLang="en-US" sz="1800">
                <a:solidFill>
                  <a:srgbClr val="000099"/>
                </a:solidFill>
              </a:rPr>
              <a:t>响应</a:t>
            </a:r>
          </a:p>
        </p:txBody>
      </p:sp>
      <p:sp>
        <p:nvSpPr>
          <p:cNvPr id="101401" name="AutoShape 25"/>
          <p:cNvSpPr>
            <a:spLocks noChangeArrowheads="1"/>
          </p:cNvSpPr>
          <p:nvPr/>
        </p:nvSpPr>
        <p:spPr bwMode="auto">
          <a:xfrm>
            <a:off x="6896100" y="5238750"/>
            <a:ext cx="88900" cy="646113"/>
          </a:xfrm>
          <a:prstGeom prst="upDownArrow">
            <a:avLst>
              <a:gd name="adj1" fmla="val 50000"/>
              <a:gd name="adj2" fmla="val 1453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2" name="Text Box 26"/>
          <p:cNvSpPr txBox="1">
            <a:spLocks noChangeArrowheads="1"/>
          </p:cNvSpPr>
          <p:nvPr/>
        </p:nvSpPr>
        <p:spPr bwMode="auto">
          <a:xfrm>
            <a:off x="6883400" y="3419475"/>
            <a:ext cx="15494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gn="ctr" eaLnBrk="1" hangingPunct="1">
              <a:lnSpc>
                <a:spcPct val="50000"/>
              </a:lnSpc>
              <a:spcBef>
                <a:spcPct val="50000"/>
              </a:spcBef>
            </a:pPr>
            <a:r>
              <a:rPr lang="zh-CN" altLang="en-US" sz="1800"/>
              <a:t>系统总线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2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2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05B2ACF1-A135-4D09-B4B2-B79DA05F6E0D}" type="datetime3">
              <a:rPr kumimoji="0" lang="zh-CN" altLang="en-US" sz="1400" smtClean="0"/>
              <a:pPr eaLnBrk="1" hangingPunct="1"/>
              <a:t>2016年12月12日星期一</a:t>
            </a:fld>
            <a:endParaRPr kumimoji="0" lang="en-US" altLang="zh-CN" sz="1400" smtClean="0"/>
          </a:p>
        </p:txBody>
      </p:sp>
      <p:sp>
        <p:nvSpPr>
          <p:cNvPr id="10137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1380"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342019" name="Rectangle 3"/>
          <p:cNvSpPr>
            <a:spLocks noGrp="1" noChangeArrowheads="1"/>
          </p:cNvSpPr>
          <p:nvPr>
            <p:ph type="body" idx="1"/>
          </p:nvPr>
        </p:nvSpPr>
        <p:spPr>
          <a:xfrm>
            <a:off x="384175" y="855663"/>
            <a:ext cx="8150225" cy="5392737"/>
          </a:xfrm>
        </p:spPr>
        <p:txBody>
          <a:bodyPr/>
          <a:lstStyle/>
          <a:p>
            <a:pPr algn="just" eaLnBrk="1" hangingPunct="1">
              <a:buFontTx/>
              <a:buNone/>
            </a:pPr>
            <a:r>
              <a:rPr lang="en-US" altLang="zh-CN" b="1" u="sng" dirty="0">
                <a:solidFill>
                  <a:srgbClr val="0000FF"/>
                </a:solidFill>
                <a:latin typeface="Times New Roman"/>
                <a:ea typeface="楷体_GB2312" pitchFamily="49" charset="-122"/>
                <a:cs typeface="+mj-cs"/>
              </a:rPr>
              <a:t>DMA</a:t>
            </a:r>
            <a:r>
              <a:rPr lang="zh-CN" altLang="en-US" b="1" u="sng" dirty="0">
                <a:solidFill>
                  <a:srgbClr val="0000FF"/>
                </a:solidFill>
                <a:latin typeface="Times New Roman"/>
                <a:ea typeface="楷体_GB2312" pitchFamily="49" charset="-122"/>
                <a:cs typeface="+mj-cs"/>
              </a:rPr>
              <a:t>控制器的连接 </a:t>
            </a:r>
            <a:endParaRPr lang="zh-CN" altLang="en-US" b="1" dirty="0" smtClean="0">
              <a:latin typeface="Times New Roman" pitchFamily="18" charset="0"/>
            </a:endParaRPr>
          </a:p>
        </p:txBody>
      </p:sp>
      <p:pic>
        <p:nvPicPr>
          <p:cNvPr id="27" name="Picture 7" descr="h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408987"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75324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20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C4FB7A04-A683-4A87-9D6F-125930BBB26A}" type="datetime3">
              <a:rPr kumimoji="0" lang="zh-CN" altLang="en-US" sz="1400" smtClean="0"/>
              <a:pPr eaLnBrk="1" hangingPunct="1"/>
              <a:t>2016年12月12日星期一</a:t>
            </a:fld>
            <a:endParaRPr kumimoji="0" lang="en-US" altLang="zh-CN" sz="1400" smtClean="0"/>
          </a:p>
        </p:txBody>
      </p:sp>
      <p:sp>
        <p:nvSpPr>
          <p:cNvPr id="102403"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2404"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77507" name="Rectangle 3"/>
          <p:cNvSpPr>
            <a:spLocks noGrp="1" noChangeArrowheads="1"/>
          </p:cNvSpPr>
          <p:nvPr>
            <p:ph type="body" idx="1"/>
          </p:nvPr>
        </p:nvSpPr>
        <p:spPr>
          <a:xfrm>
            <a:off x="384175" y="855663"/>
            <a:ext cx="8150225" cy="5392737"/>
          </a:xfrm>
        </p:spPr>
        <p:txBody>
          <a:bodyPr/>
          <a:lstStyle/>
          <a:p>
            <a:pPr algn="just" eaLnBrk="1" hangingPunct="1">
              <a:buFontTx/>
              <a:buNone/>
            </a:pPr>
            <a:r>
              <a:rPr lang="en-US" altLang="zh-CN" b="1" dirty="0" smtClean="0">
                <a:latin typeface="Times New Roman" pitchFamily="18" charset="0"/>
              </a:rPr>
              <a:t>2. DMA</a:t>
            </a:r>
            <a:r>
              <a:rPr lang="zh-CN" altLang="en-US" b="1" dirty="0" smtClean="0">
                <a:latin typeface="Times New Roman" pitchFamily="18" charset="0"/>
              </a:rPr>
              <a:t>控制器的基本组成</a:t>
            </a:r>
          </a:p>
          <a:p>
            <a:pPr algn="just" eaLnBrk="1" hangingPunct="1">
              <a:buFontTx/>
              <a:buNone/>
            </a:pPr>
            <a:r>
              <a:rPr lang="en-US" altLang="zh-CN" b="1" dirty="0" smtClean="0">
                <a:latin typeface="Times New Roman" pitchFamily="18" charset="0"/>
              </a:rPr>
              <a:t>(1) </a:t>
            </a:r>
            <a:r>
              <a:rPr lang="zh-CN" altLang="en-US" b="1" dirty="0" smtClean="0">
                <a:latin typeface="Times New Roman" pitchFamily="18" charset="0"/>
              </a:rPr>
              <a:t>主存地址计数器</a:t>
            </a:r>
          </a:p>
          <a:p>
            <a:pPr algn="just" eaLnBrk="1" hangingPunct="1">
              <a:buFontTx/>
              <a:buNone/>
            </a:pPr>
            <a:r>
              <a:rPr lang="zh-CN" altLang="en-US" b="1" dirty="0" smtClean="0">
                <a:latin typeface="Times New Roman" pitchFamily="18" charset="0"/>
              </a:rPr>
              <a:t>             用来存放主存中要交换数据的地址，该计数器的初始值为</a:t>
            </a:r>
            <a:r>
              <a:rPr lang="zh-CN" altLang="en-US" b="1" dirty="0" smtClean="0">
                <a:solidFill>
                  <a:srgbClr val="FF0000"/>
                </a:solidFill>
                <a:latin typeface="Times New Roman" pitchFamily="18" charset="0"/>
              </a:rPr>
              <a:t>主存缓冲区</a:t>
            </a:r>
            <a:r>
              <a:rPr lang="zh-CN" altLang="en-US" b="1" dirty="0" smtClean="0">
                <a:latin typeface="Times New Roman" pitchFamily="18" charset="0"/>
              </a:rPr>
              <a:t>的首地址，当</a:t>
            </a:r>
            <a:r>
              <a:rPr lang="en-US" altLang="zh-CN" b="1" dirty="0" smtClean="0">
                <a:latin typeface="Times New Roman" pitchFamily="18" charset="0"/>
              </a:rPr>
              <a:t>DMA</a:t>
            </a:r>
            <a:r>
              <a:rPr lang="zh-CN" altLang="en-US" b="1" dirty="0" smtClean="0">
                <a:latin typeface="Times New Roman" pitchFamily="18" charset="0"/>
              </a:rPr>
              <a:t>传送时，每传送一个数据，将地址计数器加</a:t>
            </a:r>
            <a:r>
              <a:rPr lang="zh-CN" altLang="en-US" b="1" dirty="0" smtClean="0">
                <a:latin typeface="Times New Roman" pitchFamily="18" charset="0"/>
                <a:ea typeface="隶书" pitchFamily="49" charset="-122"/>
              </a:rPr>
              <a:t>“</a:t>
            </a:r>
            <a:r>
              <a:rPr lang="en-US" altLang="zh-CN" b="1" dirty="0" smtClean="0">
                <a:latin typeface="Times New Roman" pitchFamily="18" charset="0"/>
              </a:rPr>
              <a:t>1</a:t>
            </a:r>
            <a:r>
              <a:rPr lang="en-US" altLang="zh-CN" b="1" dirty="0" smtClean="0">
                <a:latin typeface="Times New Roman" pitchFamily="18" charset="0"/>
                <a:ea typeface="隶书" pitchFamily="49" charset="-122"/>
              </a:rPr>
              <a:t>”</a:t>
            </a:r>
            <a:r>
              <a:rPr lang="zh-CN" altLang="en-US" b="1" dirty="0" smtClean="0">
                <a:latin typeface="Times New Roman" pitchFamily="18" charset="0"/>
              </a:rPr>
              <a:t>，从而以增量方式给出主存中要交换的一批数据的地址，直至这批数据传送完毕为止。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1236F818-B5A4-42F0-86A6-E35338A2328C}" type="datetime3">
              <a:rPr kumimoji="0" lang="zh-CN" altLang="en-US" sz="1400" smtClean="0"/>
              <a:pPr eaLnBrk="1" hangingPunct="1"/>
              <a:t>2016年12月12日星期一</a:t>
            </a:fld>
            <a:endParaRPr kumimoji="0" lang="en-US" altLang="zh-CN" sz="1400" smtClean="0"/>
          </a:p>
        </p:txBody>
      </p:sp>
      <p:sp>
        <p:nvSpPr>
          <p:cNvPr id="103427"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278530" name="Rectangle 2"/>
          <p:cNvSpPr>
            <a:spLocks noGrp="1" noChangeArrowheads="1"/>
          </p:cNvSpPr>
          <p:nvPr>
            <p:ph type="body" idx="1"/>
          </p:nvPr>
        </p:nvSpPr>
        <p:spPr>
          <a:xfrm>
            <a:off x="327025" y="855663"/>
            <a:ext cx="8286750" cy="5638800"/>
          </a:xfrm>
        </p:spPr>
        <p:txBody>
          <a:bodyPr/>
          <a:lstStyle/>
          <a:p>
            <a:pPr algn="just" eaLnBrk="1" hangingPunct="1">
              <a:lnSpc>
                <a:spcPct val="110000"/>
              </a:lnSpc>
              <a:buFontTx/>
              <a:buNone/>
            </a:pPr>
            <a:r>
              <a:rPr lang="en-US" altLang="zh-CN" b="1" smtClean="0">
                <a:latin typeface="Times New Roman" pitchFamily="18" charset="0"/>
              </a:rPr>
              <a:t>(2) </a:t>
            </a:r>
            <a:r>
              <a:rPr lang="zh-CN" altLang="en-US" b="1" smtClean="0">
                <a:latin typeface="Times New Roman" pitchFamily="18" charset="0"/>
              </a:rPr>
              <a:t>传送长度计数器</a:t>
            </a:r>
          </a:p>
          <a:p>
            <a:pPr algn="just" eaLnBrk="1" hangingPunct="1">
              <a:lnSpc>
                <a:spcPct val="90000"/>
              </a:lnSpc>
              <a:buFontTx/>
              <a:buNone/>
            </a:pPr>
            <a:r>
              <a:rPr lang="zh-CN" altLang="en-US" b="1" smtClean="0">
                <a:latin typeface="Times New Roman" pitchFamily="18" charset="0"/>
              </a:rPr>
              <a:t>            用来记录传送数据块的长度，其初始值为传送数据的总字数或总字节数，每传送一个字或一个字节，计数器自动减</a:t>
            </a:r>
            <a:r>
              <a:rPr lang="zh-CN" altLang="en-US" b="1" smtClean="0">
                <a:latin typeface="Times New Roman" pitchFamily="18" charset="0"/>
                <a:ea typeface="隶书" pitchFamily="49" charset="-122"/>
              </a:rPr>
              <a:t>“</a:t>
            </a:r>
            <a:r>
              <a:rPr lang="en-US" altLang="zh-CN" b="1" smtClean="0">
                <a:latin typeface="Times New Roman" pitchFamily="18" charset="0"/>
              </a:rPr>
              <a:t>1</a:t>
            </a:r>
            <a:r>
              <a:rPr lang="en-US" altLang="zh-CN" b="1" smtClean="0">
                <a:latin typeface="Times New Roman" pitchFamily="18" charset="0"/>
                <a:ea typeface="隶书" pitchFamily="49" charset="-122"/>
              </a:rPr>
              <a:t>”</a:t>
            </a:r>
            <a:r>
              <a:rPr lang="zh-CN" altLang="en-US" b="1" smtClean="0">
                <a:latin typeface="Times New Roman" pitchFamily="18" charset="0"/>
              </a:rPr>
              <a:t>，当其内容为</a:t>
            </a:r>
            <a:r>
              <a:rPr lang="zh-CN" altLang="en-US" b="1" smtClean="0">
                <a:latin typeface="Times New Roman" pitchFamily="18" charset="0"/>
                <a:ea typeface="隶书" pitchFamily="49" charset="-122"/>
              </a:rPr>
              <a:t>“</a:t>
            </a:r>
            <a:r>
              <a:rPr lang="en-US" altLang="zh-CN" b="1" smtClean="0">
                <a:latin typeface="Times New Roman" pitchFamily="18" charset="0"/>
              </a:rPr>
              <a:t>0</a:t>
            </a:r>
            <a:r>
              <a:rPr lang="en-US" altLang="zh-CN" b="1" smtClean="0">
                <a:latin typeface="Times New Roman" pitchFamily="18" charset="0"/>
                <a:ea typeface="隶书" pitchFamily="49" charset="-122"/>
              </a:rPr>
              <a:t>”</a:t>
            </a:r>
            <a:r>
              <a:rPr lang="zh-CN" altLang="en-US" b="1" smtClean="0">
                <a:latin typeface="Times New Roman" pitchFamily="18" charset="0"/>
              </a:rPr>
              <a:t>时表示数据已全部传送完毕。</a:t>
            </a:r>
          </a:p>
          <a:p>
            <a:pPr algn="just" eaLnBrk="1" hangingPunct="1">
              <a:lnSpc>
                <a:spcPct val="110000"/>
              </a:lnSpc>
              <a:buFontTx/>
              <a:buNone/>
            </a:pPr>
            <a:r>
              <a:rPr lang="en-US" altLang="zh-CN" b="1" smtClean="0">
                <a:latin typeface="Times New Roman" pitchFamily="18" charset="0"/>
              </a:rPr>
              <a:t>(3) </a:t>
            </a:r>
            <a:r>
              <a:rPr lang="zh-CN" altLang="en-US" b="1" smtClean="0">
                <a:latin typeface="Times New Roman" pitchFamily="18" charset="0"/>
              </a:rPr>
              <a:t>数据缓冲寄存器</a:t>
            </a:r>
          </a:p>
          <a:p>
            <a:pPr algn="just" eaLnBrk="1" hangingPunct="1">
              <a:lnSpc>
                <a:spcPct val="90000"/>
              </a:lnSpc>
              <a:buFontTx/>
              <a:buNone/>
            </a:pPr>
            <a:r>
              <a:rPr lang="zh-CN" altLang="en-US" b="1" smtClean="0">
                <a:latin typeface="Times New Roman" pitchFamily="18" charset="0"/>
              </a:rPr>
              <a:t>            用来暂存每次传送的数据。输入时，数据由外设（如磁盘）先送往</a:t>
            </a:r>
            <a:r>
              <a:rPr lang="zh-CN" altLang="en-US" b="1" smtClean="0">
                <a:solidFill>
                  <a:srgbClr val="FF0000"/>
                </a:solidFill>
                <a:latin typeface="Times New Roman" pitchFamily="18" charset="0"/>
              </a:rPr>
              <a:t>数据缓冲寄存器</a:t>
            </a:r>
            <a:r>
              <a:rPr lang="zh-CN" altLang="en-US" b="1" smtClean="0">
                <a:latin typeface="Times New Roman" pitchFamily="18" charset="0"/>
              </a:rPr>
              <a:t>，再通过数据总线送到主存。反之，输出时，数据由主存通过数据总线送到数据缓冲寄存器，然后再送到外设。</a:t>
            </a:r>
          </a:p>
        </p:txBody>
      </p:sp>
      <p:sp>
        <p:nvSpPr>
          <p:cNvPr id="103429" name="Rectangle 3"/>
          <p:cNvSpPr>
            <a:spLocks noGrp="1" noChangeArrowheads="1"/>
          </p:cNvSpPr>
          <p:nvPr>
            <p:ph type="title"/>
          </p:nvPr>
        </p:nvSpPr>
        <p:spPr>
          <a:gradFill>
            <a:gsLst>
              <a:gs pos="0">
                <a:srgbClr val="3333FF"/>
              </a:gs>
              <a:gs pos="100000">
                <a:srgbClr val="D0F8FC"/>
              </a:gs>
            </a:gsLst>
          </a:gradFill>
        </p:spPr>
        <p:txBody>
          <a:bodyPr lIns="92075" tIns="46038" rIns="92075" bIns="46038"/>
          <a:lstStyle/>
          <a:p>
            <a:pPr algn="just" eaLnBrk="1" hangingPunct="1">
              <a:lnSpc>
                <a:spcPct val="8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85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85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8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62F0620D-57C1-480A-92B2-52FC669DE23B}" type="datetime3">
              <a:rPr kumimoji="0" lang="zh-CN" altLang="en-US" sz="1400" smtClean="0"/>
              <a:pPr eaLnBrk="1" hangingPunct="1"/>
              <a:t>2016年12月12日星期一</a:t>
            </a:fld>
            <a:endParaRPr kumimoji="0" lang="en-US" altLang="zh-CN" sz="1400" smtClean="0"/>
          </a:p>
        </p:txBody>
      </p:sp>
      <p:sp>
        <p:nvSpPr>
          <p:cNvPr id="104451"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4452" name="Rectangle 2"/>
          <p:cNvSpPr>
            <a:spLocks noGrp="1" noChangeArrowheads="1"/>
          </p:cNvSpPr>
          <p:nvPr>
            <p:ph type="title"/>
          </p:nvPr>
        </p:nvSpPr>
        <p:spPr/>
        <p:txBody>
          <a:bodyPr/>
          <a:lstStyle/>
          <a:p>
            <a:pPr algn="just" eaLnBrk="1" hangingPunct="1"/>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sz="2400" dirty="0" smtClean="0">
              <a:latin typeface="宋体" pitchFamily="2" charset="-122"/>
            </a:endParaRPr>
          </a:p>
        </p:txBody>
      </p:sp>
      <p:sp>
        <p:nvSpPr>
          <p:cNvPr id="279555" name="Rectangle 3"/>
          <p:cNvSpPr>
            <a:spLocks noGrp="1" noChangeArrowheads="1"/>
          </p:cNvSpPr>
          <p:nvPr>
            <p:ph type="body" idx="1"/>
          </p:nvPr>
        </p:nvSpPr>
        <p:spPr>
          <a:xfrm>
            <a:off x="327025" y="874713"/>
            <a:ext cx="8207375" cy="5373687"/>
          </a:xfrm>
        </p:spPr>
        <p:txBody>
          <a:bodyPr/>
          <a:lstStyle/>
          <a:p>
            <a:pPr algn="just" eaLnBrk="1" hangingPunct="1">
              <a:buFontTx/>
              <a:buNone/>
            </a:pPr>
            <a:r>
              <a:rPr lang="en-US" altLang="zh-CN" b="1" smtClean="0">
                <a:latin typeface="Times New Roman" pitchFamily="18" charset="0"/>
              </a:rPr>
              <a:t>(4) DMA</a:t>
            </a:r>
            <a:r>
              <a:rPr lang="zh-CN" altLang="en-US" b="1" smtClean="0">
                <a:latin typeface="Times New Roman" pitchFamily="18" charset="0"/>
              </a:rPr>
              <a:t>请求触发器</a:t>
            </a:r>
          </a:p>
          <a:p>
            <a:pPr algn="just" eaLnBrk="1" hangingPunct="1">
              <a:buFontTx/>
              <a:buNone/>
            </a:pPr>
            <a:r>
              <a:rPr lang="zh-CN" altLang="en-US" b="1" smtClean="0">
                <a:latin typeface="Times New Roman" pitchFamily="18" charset="0"/>
              </a:rPr>
              <a:t>            每当外设准备好一个数据块后给出一个控制信号，使</a:t>
            </a:r>
            <a:r>
              <a:rPr lang="en-US" altLang="zh-CN" b="1" smtClean="0">
                <a:latin typeface="Times New Roman" pitchFamily="18" charset="0"/>
              </a:rPr>
              <a:t>DMA</a:t>
            </a:r>
            <a:r>
              <a:rPr lang="zh-CN" altLang="en-US" b="1" smtClean="0">
                <a:latin typeface="Times New Roman" pitchFamily="18" charset="0"/>
              </a:rPr>
              <a:t>请求触发器置位，控制</a:t>
            </a:r>
            <a:r>
              <a:rPr lang="en-US" altLang="zh-CN" b="1" smtClean="0">
                <a:latin typeface="Times New Roman" pitchFamily="18" charset="0"/>
              </a:rPr>
              <a:t>/</a:t>
            </a:r>
            <a:r>
              <a:rPr lang="zh-CN" altLang="en-US" b="1" smtClean="0">
                <a:latin typeface="Times New Roman" pitchFamily="18" charset="0"/>
              </a:rPr>
              <a:t>状态逻辑经系统总线向</a:t>
            </a:r>
            <a:r>
              <a:rPr lang="en-US" altLang="zh-CN" b="1" smtClean="0">
                <a:latin typeface="Times New Roman" pitchFamily="18" charset="0"/>
              </a:rPr>
              <a:t>CPU</a:t>
            </a:r>
            <a:r>
              <a:rPr lang="zh-CN" altLang="en-US" b="1" smtClean="0">
                <a:latin typeface="Times New Roman" pitchFamily="18" charset="0"/>
              </a:rPr>
              <a:t>发出总线请求（</a:t>
            </a:r>
            <a:r>
              <a:rPr lang="en-US" altLang="zh-CN" b="1" smtClean="0">
                <a:latin typeface="Times New Roman" pitchFamily="18" charset="0"/>
              </a:rPr>
              <a:t>HOLD</a:t>
            </a:r>
            <a:r>
              <a:rPr lang="zh-CN" altLang="en-US" b="1" smtClean="0">
                <a:latin typeface="Times New Roman" pitchFamily="18" charset="0"/>
              </a:rPr>
              <a:t>），如果</a:t>
            </a:r>
            <a:r>
              <a:rPr lang="en-US" altLang="zh-CN" b="1" smtClean="0">
                <a:latin typeface="Times New Roman" pitchFamily="18" charset="0"/>
              </a:rPr>
              <a:t>CPU</a:t>
            </a:r>
            <a:r>
              <a:rPr lang="zh-CN" altLang="en-US" b="1" smtClean="0">
                <a:latin typeface="Times New Roman" pitchFamily="18" charset="0"/>
              </a:rPr>
              <a:t>响应，发回批准信号（</a:t>
            </a:r>
            <a:r>
              <a:rPr lang="en-US" altLang="zh-CN" b="1" smtClean="0">
                <a:latin typeface="Times New Roman" pitchFamily="18" charset="0"/>
              </a:rPr>
              <a:t>HLDA</a:t>
            </a:r>
            <a:r>
              <a:rPr lang="zh-CN" altLang="en-US" b="1" smtClean="0">
                <a:latin typeface="Times New Roman" pitchFamily="18" charset="0"/>
              </a:rPr>
              <a:t>），</a:t>
            </a:r>
            <a:r>
              <a:rPr lang="en-US" altLang="zh-CN" b="1" smtClean="0">
                <a:latin typeface="Times New Roman" pitchFamily="18" charset="0"/>
              </a:rPr>
              <a:t>DMA</a:t>
            </a:r>
            <a:r>
              <a:rPr lang="zh-CN" altLang="en-US" b="1" smtClean="0">
                <a:latin typeface="Times New Roman" pitchFamily="18" charset="0"/>
              </a:rPr>
              <a:t>控制器接管总线控制权，向系统总线送出传送命令与总线地址。控制</a:t>
            </a:r>
            <a:r>
              <a:rPr lang="en-US" altLang="zh-CN" b="1" smtClean="0">
                <a:latin typeface="Times New Roman" pitchFamily="18" charset="0"/>
              </a:rPr>
              <a:t>/</a:t>
            </a:r>
            <a:r>
              <a:rPr lang="zh-CN" altLang="en-US" b="1" smtClean="0">
                <a:latin typeface="Times New Roman" pitchFamily="18" charset="0"/>
              </a:rPr>
              <a:t>状态逻辑接收此信号后使</a:t>
            </a:r>
            <a:r>
              <a:rPr lang="en-US" altLang="zh-CN" b="1" smtClean="0">
                <a:latin typeface="Times New Roman" pitchFamily="18" charset="0"/>
              </a:rPr>
              <a:t>DMA</a:t>
            </a:r>
            <a:r>
              <a:rPr lang="zh-CN" altLang="en-US" b="1" smtClean="0">
                <a:latin typeface="Times New Roman" pitchFamily="18" charset="0"/>
              </a:rPr>
              <a:t>请求触发器复位，为交换下一个数据块做准备。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29881C5D-C518-4FB8-B5E1-B29D3555C9E3}" type="datetime3">
              <a:rPr kumimoji="0" lang="zh-CN" altLang="en-US" sz="1400" smtClean="0"/>
              <a:pPr eaLnBrk="1" hangingPunct="1"/>
              <a:t>2016年12月12日星期一</a:t>
            </a:fld>
            <a:endParaRPr kumimoji="0" lang="en-US" altLang="zh-CN" sz="1400" smtClean="0"/>
          </a:p>
        </p:txBody>
      </p:sp>
      <p:sp>
        <p:nvSpPr>
          <p:cNvPr id="105475"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5476" name="Rectangle 2"/>
          <p:cNvSpPr>
            <a:spLocks noGrp="1" noChangeArrowheads="1"/>
          </p:cNvSpPr>
          <p:nvPr>
            <p:ph type="title"/>
          </p:nvPr>
        </p:nvSpPr>
        <p:spPr/>
        <p:txBody>
          <a:bodyPr/>
          <a:lstStyle/>
          <a:p>
            <a:pPr algn="just" eaLnBrk="1" hangingPunct="1">
              <a:lnSpc>
                <a:spcPct val="110000"/>
              </a:lnSpc>
            </a:pPr>
            <a:r>
              <a:rPr lang="en-US" altLang="zh-CN" sz="2400" dirty="0" smtClean="0">
                <a:latin typeface="Times New Roman" pitchFamily="18" charset="0"/>
              </a:rPr>
              <a:t>9.4 DMA</a:t>
            </a:r>
            <a:r>
              <a:rPr lang="zh-CN" altLang="en-US" sz="2400" dirty="0" smtClean="0">
                <a:latin typeface="Times New Roman" pitchFamily="18" charset="0"/>
              </a:rPr>
              <a:t>方式及其接口</a:t>
            </a:r>
            <a:endParaRPr lang="zh-CN" altLang="en-US" dirty="0" smtClean="0">
              <a:latin typeface="Times New Roman" pitchFamily="18" charset="0"/>
            </a:endParaRPr>
          </a:p>
        </p:txBody>
      </p:sp>
      <p:sp>
        <p:nvSpPr>
          <p:cNvPr id="280579" name="Rectangle 3"/>
          <p:cNvSpPr>
            <a:spLocks noGrp="1" noChangeArrowheads="1"/>
          </p:cNvSpPr>
          <p:nvPr>
            <p:ph type="body" idx="1"/>
          </p:nvPr>
        </p:nvSpPr>
        <p:spPr>
          <a:xfrm>
            <a:off x="384175" y="836613"/>
            <a:ext cx="8226425" cy="5411787"/>
          </a:xfrm>
        </p:spPr>
        <p:txBody>
          <a:bodyPr/>
          <a:lstStyle/>
          <a:p>
            <a:pPr algn="just" eaLnBrk="1" hangingPunct="1">
              <a:lnSpc>
                <a:spcPct val="110000"/>
              </a:lnSpc>
              <a:buFontTx/>
              <a:buNone/>
            </a:pPr>
            <a:r>
              <a:rPr lang="en-US" altLang="zh-CN" b="1" dirty="0" smtClean="0">
                <a:latin typeface="Times New Roman" pitchFamily="18" charset="0"/>
              </a:rPr>
              <a:t>(5) </a:t>
            </a:r>
            <a:r>
              <a:rPr lang="zh-CN" altLang="en-US" b="1" dirty="0" smtClean="0">
                <a:latin typeface="Times New Roman" pitchFamily="18" charset="0"/>
              </a:rPr>
              <a:t>控制</a:t>
            </a:r>
            <a:r>
              <a:rPr lang="en-US" altLang="zh-CN" b="1" dirty="0" smtClean="0">
                <a:latin typeface="Times New Roman" pitchFamily="18" charset="0"/>
              </a:rPr>
              <a:t>/</a:t>
            </a:r>
            <a:r>
              <a:rPr lang="zh-CN" altLang="en-US" b="1" dirty="0" smtClean="0">
                <a:latin typeface="Times New Roman" pitchFamily="18" charset="0"/>
              </a:rPr>
              <a:t>状态逻辑</a:t>
            </a:r>
          </a:p>
          <a:p>
            <a:pPr algn="just" eaLnBrk="1" hangingPunct="1">
              <a:buFontTx/>
              <a:buNone/>
            </a:pPr>
            <a:r>
              <a:rPr lang="zh-CN" altLang="en-US" b="1" dirty="0" smtClean="0">
                <a:latin typeface="Times New Roman" pitchFamily="18" charset="0"/>
              </a:rPr>
              <a:t>            它由控制和时序电路以及状态标志等组成，用于指定传送方向，修改传送参数，并对</a:t>
            </a:r>
            <a:r>
              <a:rPr lang="en-US" altLang="zh-CN" b="1" dirty="0" smtClean="0">
                <a:latin typeface="Times New Roman" pitchFamily="18" charset="0"/>
              </a:rPr>
              <a:t>DMA</a:t>
            </a:r>
            <a:r>
              <a:rPr lang="zh-CN" altLang="en-US" b="1" dirty="0" smtClean="0">
                <a:latin typeface="Times New Roman" pitchFamily="18" charset="0"/>
              </a:rPr>
              <a:t>请求信号和</a:t>
            </a:r>
            <a:r>
              <a:rPr lang="en-US" altLang="zh-CN" b="1" dirty="0" smtClean="0">
                <a:latin typeface="Times New Roman" pitchFamily="18" charset="0"/>
              </a:rPr>
              <a:t>CPU</a:t>
            </a:r>
            <a:r>
              <a:rPr lang="zh-CN" altLang="en-US" b="1" dirty="0" smtClean="0">
                <a:latin typeface="Times New Roman" pitchFamily="18" charset="0"/>
              </a:rPr>
              <a:t>响应信号进行协调和同步。</a:t>
            </a:r>
          </a:p>
          <a:p>
            <a:pPr algn="just" eaLnBrk="1" hangingPunct="1">
              <a:lnSpc>
                <a:spcPct val="110000"/>
              </a:lnSpc>
              <a:buFontTx/>
              <a:buNone/>
            </a:pPr>
            <a:r>
              <a:rPr lang="en-US" altLang="zh-CN" b="1" dirty="0" smtClean="0">
                <a:latin typeface="Times New Roman" pitchFamily="18" charset="0"/>
              </a:rPr>
              <a:t>(6) </a:t>
            </a:r>
            <a:r>
              <a:rPr lang="zh-CN" altLang="en-US" b="1" dirty="0" smtClean="0">
                <a:latin typeface="Times New Roman" pitchFamily="18" charset="0"/>
              </a:rPr>
              <a:t>中断机构</a:t>
            </a:r>
          </a:p>
          <a:p>
            <a:pPr algn="just" eaLnBrk="1" hangingPunct="1">
              <a:buFontTx/>
              <a:buNone/>
            </a:pPr>
            <a:r>
              <a:rPr lang="zh-CN" altLang="en-US" b="1" dirty="0" smtClean="0">
                <a:latin typeface="Times New Roman" pitchFamily="18" charset="0"/>
              </a:rPr>
              <a:t>            当一个数据块传送完毕，由溢出信号触发中断机构，向</a:t>
            </a:r>
            <a:r>
              <a:rPr lang="en-US" altLang="zh-CN" b="1" dirty="0" smtClean="0">
                <a:latin typeface="Times New Roman" pitchFamily="18" charset="0"/>
              </a:rPr>
              <a:t>CPU</a:t>
            </a:r>
            <a:r>
              <a:rPr lang="zh-CN" altLang="en-US" b="1" dirty="0" smtClean="0">
                <a:latin typeface="Times New Roman" pitchFamily="18" charset="0"/>
              </a:rPr>
              <a:t>提出中断请求，</a:t>
            </a:r>
            <a:r>
              <a:rPr lang="en-US" altLang="zh-CN" b="1" dirty="0" smtClean="0">
                <a:latin typeface="Times New Roman" pitchFamily="18" charset="0"/>
              </a:rPr>
              <a:t>CPU</a:t>
            </a:r>
            <a:r>
              <a:rPr lang="zh-CN" altLang="en-US" b="1" dirty="0" smtClean="0">
                <a:latin typeface="Times New Roman" pitchFamily="18" charset="0"/>
              </a:rPr>
              <a:t>将进行</a:t>
            </a:r>
            <a:r>
              <a:rPr lang="en-US" altLang="zh-CN" b="1" dirty="0" smtClean="0">
                <a:latin typeface="Times New Roman" pitchFamily="18" charset="0"/>
              </a:rPr>
              <a:t>DMA</a:t>
            </a:r>
            <a:r>
              <a:rPr lang="zh-CN" altLang="en-US" b="1" dirty="0" smtClean="0">
                <a:latin typeface="Times New Roman" pitchFamily="18" charset="0"/>
              </a:rPr>
              <a:t>传送的结尾处理。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0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0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0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日期占位符 3"/>
          <p:cNvSpPr>
            <a:spLocks noGrp="1"/>
          </p:cNvSpPr>
          <p:nvPr>
            <p:ph type="dt" sz="quarter" idx="10"/>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fld id="{8397EB29-22D3-40AD-97C6-02B9C2576217}" type="datetime3">
              <a:rPr kumimoji="0" lang="zh-CN" altLang="en-US" sz="1400" smtClean="0"/>
              <a:pPr eaLnBrk="1" hangingPunct="1"/>
              <a:t>2016年12月12日星期一</a:t>
            </a:fld>
            <a:endParaRPr kumimoji="0" lang="en-US" altLang="zh-CN" sz="1400" smtClean="0"/>
          </a:p>
        </p:txBody>
      </p:sp>
      <p:sp>
        <p:nvSpPr>
          <p:cNvPr id="106499" name="页脚占位符 5"/>
          <p:cNvSpPr>
            <a:spLocks noGrp="1"/>
          </p:cNvSpPr>
          <p:nvPr>
            <p:ph type="ftr" sz="quarter" idx="12"/>
          </p:nvPr>
        </p:nvSpPr>
        <p:spPr>
          <a:noFill/>
        </p:spPr>
        <p:txBody>
          <a:bodyPr/>
          <a:lstStyle>
            <a:lvl1pPr eaLnBrk="0" hangingPunct="0">
              <a:defRPr kumimoji="1" sz="3200" b="1">
                <a:solidFill>
                  <a:schemeClr val="tx1"/>
                </a:solidFill>
                <a:latin typeface="Times New Roman" pitchFamily="18" charset="0"/>
                <a:ea typeface="宋体" pitchFamily="2" charset="-122"/>
              </a:defRPr>
            </a:lvl1pPr>
            <a:lvl2pPr marL="742950" indent="-285750" eaLnBrk="0" hangingPunct="0">
              <a:defRPr kumimoji="1" sz="3200" b="1">
                <a:solidFill>
                  <a:schemeClr val="tx1"/>
                </a:solidFill>
                <a:latin typeface="Times New Roman" pitchFamily="18" charset="0"/>
                <a:ea typeface="宋体" pitchFamily="2" charset="-122"/>
              </a:defRPr>
            </a:lvl2pPr>
            <a:lvl3pPr marL="1143000" indent="-228600" eaLnBrk="0" hangingPunct="0">
              <a:defRPr kumimoji="1" sz="3200" b="1">
                <a:solidFill>
                  <a:schemeClr val="tx1"/>
                </a:solidFill>
                <a:latin typeface="Times New Roman" pitchFamily="18" charset="0"/>
                <a:ea typeface="宋体" pitchFamily="2" charset="-122"/>
              </a:defRPr>
            </a:lvl3pPr>
            <a:lvl4pPr marL="1600200" indent="-228600" eaLnBrk="0" hangingPunct="0">
              <a:defRPr kumimoji="1" sz="3200" b="1">
                <a:solidFill>
                  <a:schemeClr val="tx1"/>
                </a:solidFill>
                <a:latin typeface="Times New Roman" pitchFamily="18" charset="0"/>
                <a:ea typeface="宋体" pitchFamily="2" charset="-122"/>
              </a:defRPr>
            </a:lvl4pPr>
            <a:lvl5pPr marL="2057400" indent="-228600" eaLnBrk="0" hangingPunct="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eaLnBrk="1" hangingPunct="1"/>
            <a:r>
              <a:rPr lang="zh-CN" altLang="en-US" sz="1800" smtClean="0">
                <a:solidFill>
                  <a:srgbClr val="663300"/>
                </a:solidFill>
                <a:ea typeface="隶书体" pitchFamily="49" charset="-122"/>
              </a:rPr>
              <a:t>华南理工大学广州学院</a:t>
            </a:r>
          </a:p>
        </p:txBody>
      </p:sp>
      <p:sp>
        <p:nvSpPr>
          <p:cNvPr id="106500" name="Rectangle 2"/>
          <p:cNvSpPr>
            <a:spLocks noGrp="1" noChangeArrowheads="1"/>
          </p:cNvSpPr>
          <p:nvPr>
            <p:ph type="title"/>
          </p:nvPr>
        </p:nvSpPr>
        <p:spPr/>
        <p:txBody>
          <a:bodyPr/>
          <a:lstStyle/>
          <a:p>
            <a:pPr algn="just" eaLnBrk="1" hangingPunct="1">
              <a:lnSpc>
                <a:spcPct val="110000"/>
              </a:lnSpc>
            </a:pPr>
            <a:r>
              <a:rPr lang="en-US" altLang="zh-CN" sz="2400" dirty="0">
                <a:latin typeface="Times New Roman" pitchFamily="18" charset="0"/>
              </a:rPr>
              <a:t>9</a:t>
            </a:r>
            <a:r>
              <a:rPr lang="en-US" altLang="zh-CN" sz="2400" dirty="0" smtClean="0">
                <a:latin typeface="Times New Roman" pitchFamily="18" charset="0"/>
              </a:rPr>
              <a:t>.4 DMA</a:t>
            </a:r>
            <a:r>
              <a:rPr lang="zh-CN" altLang="en-US" sz="2400" dirty="0" smtClean="0">
                <a:latin typeface="Times New Roman" pitchFamily="18" charset="0"/>
              </a:rPr>
              <a:t>方式及其接口</a:t>
            </a:r>
            <a:endParaRPr lang="zh-CN" altLang="en-US" dirty="0" smtClean="0">
              <a:latin typeface="Times New Roman" pitchFamily="18" charset="0"/>
            </a:endParaRPr>
          </a:p>
        </p:txBody>
      </p:sp>
      <p:grpSp>
        <p:nvGrpSpPr>
          <p:cNvPr id="6" name="组合 1"/>
          <p:cNvGrpSpPr>
            <a:grpSpLocks/>
          </p:cNvGrpSpPr>
          <p:nvPr/>
        </p:nvGrpSpPr>
        <p:grpSpPr bwMode="auto">
          <a:xfrm>
            <a:off x="157691" y="852488"/>
            <a:ext cx="8839553" cy="4961290"/>
            <a:chOff x="835107" y="1437951"/>
            <a:chExt cx="7337293" cy="3642080"/>
          </a:xfrm>
        </p:grpSpPr>
        <p:pic>
          <p:nvPicPr>
            <p:cNvPr id="7" name="Picture 5" descr="h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107" y="1437951"/>
              <a:ext cx="7337293" cy="364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3"/>
            <p:cNvCxnSpPr>
              <a:cxnSpLocks noChangeShapeType="1"/>
            </p:cNvCxnSpPr>
            <p:nvPr/>
          </p:nvCxnSpPr>
          <p:spPr bwMode="auto">
            <a:xfrm>
              <a:off x="3275856" y="4077072"/>
              <a:ext cx="0" cy="936104"/>
            </a:xfrm>
            <a:prstGeom prst="line">
              <a:avLst/>
            </a:prstGeom>
            <a:noFill/>
            <a:ln w="6350" algn="ctr">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9" name="直接箭头连接符 6"/>
            <p:cNvCxnSpPr>
              <a:cxnSpLocks noChangeShapeType="1"/>
            </p:cNvCxnSpPr>
            <p:nvPr/>
          </p:nvCxnSpPr>
          <p:spPr bwMode="auto">
            <a:xfrm>
              <a:off x="3275856" y="5013176"/>
              <a:ext cx="1512168" cy="0"/>
            </a:xfrm>
            <a:prstGeom prst="straightConnector1">
              <a:avLst/>
            </a:prstGeom>
            <a:noFill/>
            <a:ln w="6350" algn="ctr">
              <a:solidFill>
                <a:schemeClr val="tx1"/>
              </a:solidFill>
              <a:round/>
              <a:headEnd/>
              <a:tailEnd type="arrow" w="med" len="me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10" name="TextBox 9"/>
            <p:cNvSpPr txBox="1"/>
            <p:nvPr/>
          </p:nvSpPr>
          <p:spPr>
            <a:xfrm>
              <a:off x="3419511" y="4643367"/>
              <a:ext cx="1289027" cy="369916"/>
            </a:xfrm>
            <a:prstGeom prst="rect">
              <a:avLst/>
            </a:prstGeom>
            <a:noFill/>
            <a:ln>
              <a:noFill/>
            </a:ln>
          </p:spPr>
          <p:txBody>
            <a:bodyPr>
              <a:spAutoFit/>
            </a:bodyPr>
            <a:lstStyle/>
            <a:p>
              <a:pPr algn="ctr">
                <a:defRPr/>
              </a:pPr>
              <a:r>
                <a:rPr lang="en-US" altLang="zh-CN" sz="1800" dirty="0">
                  <a:solidFill>
                    <a:schemeClr val="tx1"/>
                  </a:solidFill>
                  <a:latin typeface="+mn-lt"/>
                  <a:ea typeface="楷体_GB2312" pitchFamily="49" charset="-122"/>
                </a:rPr>
                <a:t>DACK</a:t>
              </a:r>
              <a:endParaRPr lang="zh-CN" altLang="en-US" sz="1800" dirty="0">
                <a:solidFill>
                  <a:schemeClr val="tx1"/>
                </a:solidFill>
                <a:latin typeface="+mn-lt"/>
                <a:ea typeface="楷体_GB2312" pitchFamily="49" charset="-122"/>
              </a:endParaRP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umi Painting">
  <a:themeElements>
    <a:clrScheme name="">
      <a:dk1>
        <a:srgbClr val="08080C"/>
      </a:dk1>
      <a:lt1>
        <a:srgbClr val="FFFFFF"/>
      </a:lt1>
      <a:dk2>
        <a:srgbClr val="660066"/>
      </a:dk2>
      <a:lt2>
        <a:srgbClr val="9797B7"/>
      </a:lt2>
      <a:accent1>
        <a:srgbClr val="A7CCD9"/>
      </a:accent1>
      <a:accent2>
        <a:srgbClr val="C7C7DF"/>
      </a:accent2>
      <a:accent3>
        <a:srgbClr val="FFFFFF"/>
      </a:accent3>
      <a:accent4>
        <a:srgbClr val="060609"/>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4315</TotalTime>
  <Words>10603</Words>
  <Application>Microsoft Office PowerPoint</Application>
  <PresentationFormat>全屏显示(4:3)</PresentationFormat>
  <Paragraphs>999</Paragraphs>
  <Slides>128</Slides>
  <Notes>1</Notes>
  <HiddenSlides>10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128</vt:i4>
      </vt:variant>
    </vt:vector>
  </HeadingPairs>
  <TitlesOfParts>
    <vt:vector size="133" baseType="lpstr">
      <vt:lpstr>Sumi Painting</vt:lpstr>
      <vt:lpstr>Microsoft Visio 2000/2002 Drawing</vt:lpstr>
      <vt:lpstr>Visio</vt:lpstr>
      <vt:lpstr>VISIO</vt:lpstr>
      <vt:lpstr>Microsoft Visio 2003-2010 绘图</vt:lpstr>
      <vt:lpstr>第9章</vt:lpstr>
      <vt:lpstr>第9章</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9.1 主机与外设的连接</vt:lpstr>
      <vt:lpstr> 9.1 主机与外设的连接</vt:lpstr>
      <vt:lpstr> 9.1 主机与外设的连接</vt:lpstr>
      <vt:lpstr>9.1 主机与外设的连接</vt:lpstr>
      <vt:lpstr>9.1 主机与外设的连接</vt:lpstr>
      <vt:lpstr>9.1 主机与外设的连接</vt:lpstr>
      <vt:lpstr>9.2 程序查询方式及其接口</vt:lpstr>
      <vt:lpstr>9.2 程序查询方式及其接口</vt:lpstr>
      <vt:lpstr>9.2 程序查询方式及其接口</vt:lpstr>
      <vt:lpstr>9.2 程序查询方式及其接口</vt:lpstr>
      <vt:lpstr>9.2 程序查询方式及其接口</vt:lpstr>
      <vt:lpstr>9.2 程序查询方式及其接口</vt:lpstr>
      <vt:lpstr>9.2 程序查询方式及其接口</vt:lpstr>
      <vt:lpstr>9.2 程序查询方式及其接口</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9.3 中断系统和程序中断方式</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8.4 DMA方式及其接口</vt:lpstr>
      <vt:lpstr>8.4 DMA方式及其接口</vt:lpstr>
      <vt:lpstr>8.4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9.4 DMA方式及其接口</vt:lpstr>
      <vt:lpstr>9.5 通道控制方式</vt:lpstr>
      <vt:lpstr>9.5 通道控制方式</vt:lpstr>
      <vt:lpstr>9.5 通道控制方式</vt:lpstr>
      <vt:lpstr>9.5 通道控制方式</vt:lpstr>
      <vt:lpstr>9.5 通道控制方式</vt:lpstr>
      <vt:lpstr>9.5 通道控制方式</vt:lpstr>
      <vt:lpstr>9.5 通道控制方式</vt:lpstr>
      <vt:lpstr>9.5 通道控制方式</vt:lpstr>
      <vt:lpstr>9.5 通道控制方式</vt:lpstr>
      <vt:lpstr>9.5 通道控制方式</vt:lpstr>
      <vt:lpstr>9.5 通道控制方式</vt:lpstr>
      <vt:lpstr>9.5 通道控制方式</vt:lpstr>
      <vt:lpstr>第9章 小结</vt:lpstr>
      <vt:lpstr>第9章 小结</vt:lpstr>
      <vt:lpstr>第9章 小结</vt:lpstr>
    </vt:vector>
  </TitlesOfParts>
  <Company>北京理工大学计算机科学技术学院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输入输出系统</dc:title>
  <dc:creator>蒋本珊</dc:creator>
  <cp:lastModifiedBy>Frank</cp:lastModifiedBy>
  <cp:revision>143</cp:revision>
  <dcterms:created xsi:type="dcterms:W3CDTF">2002-04-27T03:56:03Z</dcterms:created>
  <dcterms:modified xsi:type="dcterms:W3CDTF">2016-12-12T05:25:18Z</dcterms:modified>
</cp:coreProperties>
</file>