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audio1.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4"/>
  </p:notesMasterIdLst>
  <p:handoutMasterIdLst>
    <p:handoutMasterId r:id="rId105"/>
  </p:handout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364"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66" r:id="rId42"/>
    <p:sldId id="305" r:id="rId43"/>
    <p:sldId id="306" r:id="rId44"/>
    <p:sldId id="307" r:id="rId45"/>
    <p:sldId id="308" r:id="rId46"/>
    <p:sldId id="367"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65" r:id="rId94"/>
    <p:sldId id="355" r:id="rId95"/>
    <p:sldId id="356" r:id="rId96"/>
    <p:sldId id="357" r:id="rId97"/>
    <p:sldId id="358" r:id="rId98"/>
    <p:sldId id="359" r:id="rId99"/>
    <p:sldId id="360" r:id="rId100"/>
    <p:sldId id="361" r:id="rId101"/>
    <p:sldId id="362" r:id="rId102"/>
    <p:sldId id="363" r:id="rId103"/>
  </p:sldIdLst>
  <p:sldSz cx="9144000" cy="6858000" type="screen4x3"/>
  <p:notesSz cx="6858000" cy="9144000"/>
  <p:defaultTextStyle>
    <a:defPPr>
      <a:defRPr lang="zh-CN"/>
    </a:defPPr>
    <a:lvl1pPr algn="ctr" rtl="0" fontAlgn="base">
      <a:spcBef>
        <a:spcPct val="0"/>
      </a:spcBef>
      <a:spcAft>
        <a:spcPct val="0"/>
      </a:spcAft>
      <a:defRPr kumimoji="1" b="1" kern="1200">
        <a:solidFill>
          <a:schemeClr val="bg1"/>
        </a:solidFill>
        <a:latin typeface="Times New Roman" pitchFamily="18" charset="0"/>
        <a:ea typeface="宋体" pitchFamily="2" charset="-122"/>
        <a:cs typeface="+mn-cs"/>
      </a:defRPr>
    </a:lvl1pPr>
    <a:lvl2pPr marL="457200" algn="ctr" rtl="0" fontAlgn="base">
      <a:spcBef>
        <a:spcPct val="0"/>
      </a:spcBef>
      <a:spcAft>
        <a:spcPct val="0"/>
      </a:spcAft>
      <a:defRPr kumimoji="1" b="1" kern="1200">
        <a:solidFill>
          <a:schemeClr val="bg1"/>
        </a:solidFill>
        <a:latin typeface="Times New Roman" pitchFamily="18" charset="0"/>
        <a:ea typeface="宋体" pitchFamily="2" charset="-122"/>
        <a:cs typeface="+mn-cs"/>
      </a:defRPr>
    </a:lvl2pPr>
    <a:lvl3pPr marL="914400" algn="ctr" rtl="0" fontAlgn="base">
      <a:spcBef>
        <a:spcPct val="0"/>
      </a:spcBef>
      <a:spcAft>
        <a:spcPct val="0"/>
      </a:spcAft>
      <a:defRPr kumimoji="1" b="1" kern="1200">
        <a:solidFill>
          <a:schemeClr val="bg1"/>
        </a:solidFill>
        <a:latin typeface="Times New Roman" pitchFamily="18" charset="0"/>
        <a:ea typeface="宋体" pitchFamily="2" charset="-122"/>
        <a:cs typeface="+mn-cs"/>
      </a:defRPr>
    </a:lvl3pPr>
    <a:lvl4pPr marL="1371600" algn="ctr" rtl="0" fontAlgn="base">
      <a:spcBef>
        <a:spcPct val="0"/>
      </a:spcBef>
      <a:spcAft>
        <a:spcPct val="0"/>
      </a:spcAft>
      <a:defRPr kumimoji="1" b="1" kern="1200">
        <a:solidFill>
          <a:schemeClr val="bg1"/>
        </a:solidFill>
        <a:latin typeface="Times New Roman" pitchFamily="18" charset="0"/>
        <a:ea typeface="宋体" pitchFamily="2" charset="-122"/>
        <a:cs typeface="+mn-cs"/>
      </a:defRPr>
    </a:lvl4pPr>
    <a:lvl5pPr marL="1828800" algn="ctr" rtl="0" fontAlgn="base">
      <a:spcBef>
        <a:spcPct val="0"/>
      </a:spcBef>
      <a:spcAft>
        <a:spcPct val="0"/>
      </a:spcAft>
      <a:defRPr kumimoji="1" b="1" kern="1200">
        <a:solidFill>
          <a:schemeClr val="bg1"/>
        </a:solidFill>
        <a:latin typeface="Times New Roman" pitchFamily="18" charset="0"/>
        <a:ea typeface="宋体" pitchFamily="2" charset="-122"/>
        <a:cs typeface="+mn-cs"/>
      </a:defRPr>
    </a:lvl5pPr>
    <a:lvl6pPr marL="2286000" algn="l" defTabSz="914400" rtl="0" eaLnBrk="1" latinLnBrk="0" hangingPunct="1">
      <a:defRPr kumimoji="1" b="1" kern="1200">
        <a:solidFill>
          <a:schemeClr val="bg1"/>
        </a:solidFill>
        <a:latin typeface="Times New Roman" pitchFamily="18" charset="0"/>
        <a:ea typeface="宋体" pitchFamily="2" charset="-122"/>
        <a:cs typeface="+mn-cs"/>
      </a:defRPr>
    </a:lvl6pPr>
    <a:lvl7pPr marL="2743200" algn="l" defTabSz="914400" rtl="0" eaLnBrk="1" latinLnBrk="0" hangingPunct="1">
      <a:defRPr kumimoji="1" b="1" kern="1200">
        <a:solidFill>
          <a:schemeClr val="bg1"/>
        </a:solidFill>
        <a:latin typeface="Times New Roman" pitchFamily="18" charset="0"/>
        <a:ea typeface="宋体" pitchFamily="2" charset="-122"/>
        <a:cs typeface="+mn-cs"/>
      </a:defRPr>
    </a:lvl7pPr>
    <a:lvl8pPr marL="3200400" algn="l" defTabSz="914400" rtl="0" eaLnBrk="1" latinLnBrk="0" hangingPunct="1">
      <a:defRPr kumimoji="1" b="1" kern="1200">
        <a:solidFill>
          <a:schemeClr val="bg1"/>
        </a:solidFill>
        <a:latin typeface="Times New Roman" pitchFamily="18" charset="0"/>
        <a:ea typeface="宋体" pitchFamily="2" charset="-122"/>
        <a:cs typeface="+mn-cs"/>
      </a:defRPr>
    </a:lvl8pPr>
    <a:lvl9pPr marL="3657600" algn="l" defTabSz="914400" rtl="0" eaLnBrk="1" latinLnBrk="0" hangingPunct="1">
      <a:defRPr kumimoji="1" b="1" kern="1200">
        <a:solidFill>
          <a:schemeClr val="bg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80"/>
    <a:srgbClr val="FFFF66"/>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10" autoAdjust="0"/>
  </p:normalViewPr>
  <p:slideViewPr>
    <p:cSldViewPr snapToGrid="0">
      <p:cViewPr varScale="1">
        <p:scale>
          <a:sx n="95" d="100"/>
          <a:sy n="95" d="100"/>
        </p:scale>
        <p:origin x="-438" y="-10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64"/>
    </p:cViewPr>
  </p:sorterViewPr>
  <p:notesViewPr>
    <p:cSldViewPr snapToGrid="0">
      <p:cViewPr varScale="1">
        <p:scale>
          <a:sx n="41" d="100"/>
          <a:sy n="41" d="100"/>
        </p:scale>
        <p:origin x="-147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842FD2FC-5EAD-4DB8-8EEC-60286E699F16}" type="slidenum">
              <a:rPr lang="en-US" altLang="zh-CN"/>
              <a:pPr/>
              <a:t>‹#›</a:t>
            </a:fld>
            <a:endParaRPr lang="en-US" altLang="zh-CN"/>
          </a:p>
        </p:txBody>
      </p:sp>
    </p:spTree>
    <p:extLst>
      <p:ext uri="{BB962C8B-B14F-4D97-AF65-F5344CB8AC3E}">
        <p14:creationId xmlns:p14="http://schemas.microsoft.com/office/powerpoint/2010/main" val="285800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ltLang="zh-CN"/>
          </a:p>
        </p:txBody>
      </p:sp>
      <p:sp>
        <p:nvSpPr>
          <p:cNvPr id="2052" name="Rectangle 4"/>
          <p:cNvSpPr>
            <a:spLocks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5C2EAFC7-CD2D-4E56-811B-6746AA2EAE3A}" type="slidenum">
              <a:rPr lang="en-US" altLang="zh-CN"/>
              <a:pPr/>
              <a:t>‹#›</a:t>
            </a:fld>
            <a:endParaRPr lang="en-US" altLang="zh-CN"/>
          </a:p>
        </p:txBody>
      </p:sp>
    </p:spTree>
    <p:extLst>
      <p:ext uri="{BB962C8B-B14F-4D97-AF65-F5344CB8AC3E}">
        <p14:creationId xmlns:p14="http://schemas.microsoft.com/office/powerpoint/2010/main" val="9032960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218" name="Group 2"/>
          <p:cNvGrpSpPr>
            <a:grpSpLocks/>
          </p:cNvGrpSpPr>
          <p:nvPr/>
        </p:nvGrpSpPr>
        <p:grpSpPr bwMode="auto">
          <a:xfrm>
            <a:off x="0" y="0"/>
            <a:ext cx="9144000" cy="6858000"/>
            <a:chOff x="0" y="0"/>
            <a:chExt cx="5760" cy="4320"/>
          </a:xfrm>
        </p:grpSpPr>
        <p:grpSp>
          <p:nvGrpSpPr>
            <p:cNvPr id="9219" name="Group 3"/>
            <p:cNvGrpSpPr>
              <a:grpSpLocks/>
            </p:cNvGrpSpPr>
            <p:nvPr/>
          </p:nvGrpSpPr>
          <p:grpSpPr bwMode="auto">
            <a:xfrm>
              <a:off x="0" y="0"/>
              <a:ext cx="5760" cy="4320"/>
              <a:chOff x="0" y="0"/>
              <a:chExt cx="5760" cy="4320"/>
            </a:xfrm>
          </p:grpSpPr>
          <p:sp>
            <p:nvSpPr>
              <p:cNvPr id="9220" name="Rectangle 4"/>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2400" b="0">
                  <a:solidFill>
                    <a:schemeClr val="tx1"/>
                  </a:solidFill>
                </a:endParaRPr>
              </a:p>
            </p:txBody>
          </p:sp>
          <p:sp>
            <p:nvSpPr>
              <p:cNvPr id="9221" name="Rectangle 5"/>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z="2400" b="0">
                  <a:solidFill>
                    <a:schemeClr val="tx1"/>
                  </a:solidFill>
                </a:endParaRPr>
              </a:p>
            </p:txBody>
          </p:sp>
        </p:grpSp>
        <p:pic>
          <p:nvPicPr>
            <p:cNvPr id="9222" name="Picture 6" descr="gra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extLst>
              <a:ext uri="{909E8E84-426E-40DD-AFC4-6F175D3DCCD1}">
                <a14:hiddenFill xmlns:a14="http://schemas.microsoft.com/office/drawing/2010/main">
                  <a:solidFill>
                    <a:srgbClr val="FFFFFF"/>
                  </a:solidFill>
                </a14:hiddenFill>
              </a:ext>
            </a:extLst>
          </p:spPr>
        </p:pic>
        <p:grpSp>
          <p:nvGrpSpPr>
            <p:cNvPr id="9223" name="Group 7"/>
            <p:cNvGrpSpPr>
              <a:grpSpLocks/>
            </p:cNvGrpSpPr>
            <p:nvPr/>
          </p:nvGrpSpPr>
          <p:grpSpPr bwMode="auto">
            <a:xfrm>
              <a:off x="648" y="0"/>
              <a:ext cx="97" cy="3613"/>
              <a:chOff x="226" y="0"/>
              <a:chExt cx="80" cy="3613"/>
            </a:xfrm>
          </p:grpSpPr>
          <p:sp>
            <p:nvSpPr>
              <p:cNvPr id="9224" name="Rectangle 8"/>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2400" b="0">
                  <a:solidFill>
                    <a:schemeClr val="tx1"/>
                  </a:solidFill>
                </a:endParaRPr>
              </a:p>
            </p:txBody>
          </p:sp>
          <p:sp>
            <p:nvSpPr>
              <p:cNvPr id="9225" name="Rectangle 9"/>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2400" b="0">
                  <a:solidFill>
                    <a:schemeClr val="tx1"/>
                  </a:solidFill>
                </a:endParaRPr>
              </a:p>
            </p:txBody>
          </p:sp>
        </p:grpSp>
        <p:sp>
          <p:nvSpPr>
            <p:cNvPr id="9226" name="Rectangle 10"/>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2400" b="0">
                <a:solidFill>
                  <a:schemeClr val="tx1"/>
                </a:solidFill>
              </a:endParaRPr>
            </a:p>
          </p:txBody>
        </p:sp>
      </p:grpSp>
      <p:sp>
        <p:nvSpPr>
          <p:cNvPr id="92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smtClean="0"/>
              <a:t>单击此处编辑母版标题样式</a:t>
            </a:r>
            <a:endParaRPr lang="zh-CN" altLang="zh-CN" noProof="0" smtClean="0"/>
          </a:p>
        </p:txBody>
      </p:sp>
      <p:sp>
        <p:nvSpPr>
          <p:cNvPr id="92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smtClean="0"/>
              <a:t>单击此处编辑母版副标题样式</a:t>
            </a:r>
          </a:p>
        </p:txBody>
      </p:sp>
      <p:sp>
        <p:nvSpPr>
          <p:cNvPr id="9229" name="Rectangle 13"/>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defRPr sz="1400" b="0">
                <a:solidFill>
                  <a:srgbClr val="660066"/>
                </a:solidFill>
                <a:latin typeface="+mj-lt"/>
              </a:defRPr>
            </a:lvl1pPr>
          </a:lstStyle>
          <a:p>
            <a:endParaRPr lang="en-US" altLang="zh-CN"/>
          </a:p>
        </p:txBody>
      </p:sp>
      <p:sp>
        <p:nvSpPr>
          <p:cNvPr id="9230" name="Rectangle 14"/>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660066"/>
                </a:solidFill>
                <a:latin typeface="+mj-lt"/>
              </a:defRPr>
            </a:lvl1pPr>
          </a:lstStyle>
          <a:p>
            <a:endParaRPr lang="en-US" altLang="zh-CN"/>
          </a:p>
        </p:txBody>
      </p:sp>
      <p:sp>
        <p:nvSpPr>
          <p:cNvPr id="9231" name="Rectangle 15"/>
          <p:cNvSpPr>
            <a:spLocks noGrp="1" noChangeArrowheads="1"/>
          </p:cNvSpPr>
          <p:nvPr>
            <p:ph type="sldNum" sz="quarter" idx="4"/>
          </p:nvPr>
        </p:nvSpPr>
        <p:spPr bwMode="auto">
          <a:xfrm>
            <a:off x="65532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solidFill>
                  <a:srgbClr val="660066"/>
                </a:solidFill>
                <a:latin typeface="+mj-lt"/>
              </a:defRPr>
            </a:lvl1pPr>
          </a:lstStyle>
          <a:p>
            <a:fld id="{B28DD502-ED4C-441C-B41D-6CB1776FA415}" type="slidenum">
              <a:rPr lang="en-US" altLang="zh-CN"/>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2298541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531677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2938" y="522288"/>
            <a:ext cx="8501062" cy="633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347183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136558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0199464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5833111"/>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658333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84560514"/>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83394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2712811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20624803"/>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8195" name="Rectangle 3"/>
          <p:cNvSpPr>
            <a:spLocks noChangeArrowheads="1"/>
          </p:cNvSpPr>
          <p:nvPr/>
        </p:nvSpPr>
        <p:spPr bwMode="white">
          <a:xfrm>
            <a:off x="0" y="0"/>
            <a:ext cx="9144000" cy="609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2000" b="0">
              <a:solidFill>
                <a:schemeClr val="tx1"/>
              </a:solidFill>
              <a:latin typeface="Arial" charset="0"/>
            </a:endParaRPr>
          </a:p>
        </p:txBody>
      </p:sp>
      <p:sp>
        <p:nvSpPr>
          <p:cNvPr id="8196" name="Rectangle 4"/>
          <p:cNvSpPr>
            <a:spLocks noChangeArrowheads="1"/>
          </p:cNvSpPr>
          <p:nvPr/>
        </p:nvSpPr>
        <p:spPr bwMode="white">
          <a:xfrm>
            <a:off x="0" y="609600"/>
            <a:ext cx="9144000" cy="624840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z="2000" b="0">
              <a:solidFill>
                <a:schemeClr val="tx1"/>
              </a:solidFill>
              <a:latin typeface="Arial" charset="0"/>
            </a:endParaRPr>
          </a:p>
        </p:txBody>
      </p:sp>
      <p:sp>
        <p:nvSpPr>
          <p:cNvPr id="8202" name="Rectangle 10"/>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03" name="Rectangle 11"/>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random/>
  </p:transition>
  <p:txStyles>
    <p:titleStyle>
      <a:lvl1pPr algn="ctr" rtl="0" fontAlgn="base">
        <a:spcBef>
          <a:spcPct val="0"/>
        </a:spcBef>
        <a:spcAft>
          <a:spcPct val="0"/>
        </a:spcAft>
        <a:defRPr kumimoji="1" sz="4400" b="1">
          <a:solidFill>
            <a:srgbClr val="0000FF"/>
          </a:solidFill>
          <a:latin typeface="+mj-lt"/>
          <a:ea typeface="+mj-ea"/>
          <a:cs typeface="+mj-cs"/>
        </a:defRPr>
      </a:lvl1pPr>
      <a:lvl2pPr algn="ctr" rtl="0" fontAlgn="base">
        <a:spcBef>
          <a:spcPct val="0"/>
        </a:spcBef>
        <a:spcAft>
          <a:spcPct val="0"/>
        </a:spcAft>
        <a:defRPr kumimoji="1" sz="4400" b="1">
          <a:solidFill>
            <a:srgbClr val="0000FF"/>
          </a:solidFill>
          <a:latin typeface="Impact" pitchFamily="34" charset="0"/>
          <a:ea typeface="黑体" pitchFamily="2" charset="-122"/>
        </a:defRPr>
      </a:lvl2pPr>
      <a:lvl3pPr algn="ctr" rtl="0" fontAlgn="base">
        <a:spcBef>
          <a:spcPct val="0"/>
        </a:spcBef>
        <a:spcAft>
          <a:spcPct val="0"/>
        </a:spcAft>
        <a:defRPr kumimoji="1" sz="4400" b="1">
          <a:solidFill>
            <a:srgbClr val="0000FF"/>
          </a:solidFill>
          <a:latin typeface="Impact" pitchFamily="34" charset="0"/>
          <a:ea typeface="黑体" pitchFamily="2" charset="-122"/>
        </a:defRPr>
      </a:lvl3pPr>
      <a:lvl4pPr algn="ctr" rtl="0" fontAlgn="base">
        <a:spcBef>
          <a:spcPct val="0"/>
        </a:spcBef>
        <a:spcAft>
          <a:spcPct val="0"/>
        </a:spcAft>
        <a:defRPr kumimoji="1" sz="4400" b="1">
          <a:solidFill>
            <a:srgbClr val="0000FF"/>
          </a:solidFill>
          <a:latin typeface="Impact" pitchFamily="34" charset="0"/>
          <a:ea typeface="黑体" pitchFamily="2" charset="-122"/>
        </a:defRPr>
      </a:lvl4pPr>
      <a:lvl5pPr algn="ctr" rtl="0" fontAlgn="base">
        <a:spcBef>
          <a:spcPct val="0"/>
        </a:spcBef>
        <a:spcAft>
          <a:spcPct val="0"/>
        </a:spcAft>
        <a:defRPr kumimoji="1" sz="4400" b="1">
          <a:solidFill>
            <a:srgbClr val="0000FF"/>
          </a:solidFill>
          <a:latin typeface="Impact" pitchFamily="34" charset="0"/>
          <a:ea typeface="黑体" pitchFamily="2" charset="-122"/>
        </a:defRPr>
      </a:lvl5pPr>
      <a:lvl6pPr marL="457200" algn="ctr" rtl="0" fontAlgn="base">
        <a:spcBef>
          <a:spcPct val="0"/>
        </a:spcBef>
        <a:spcAft>
          <a:spcPct val="0"/>
        </a:spcAft>
        <a:defRPr kumimoji="1" sz="4400" b="1">
          <a:solidFill>
            <a:srgbClr val="0000FF"/>
          </a:solidFill>
          <a:latin typeface="Impact" pitchFamily="34" charset="0"/>
          <a:ea typeface="黑体" pitchFamily="2" charset="-122"/>
        </a:defRPr>
      </a:lvl6pPr>
      <a:lvl7pPr marL="914400" algn="ctr" rtl="0" fontAlgn="base">
        <a:spcBef>
          <a:spcPct val="0"/>
        </a:spcBef>
        <a:spcAft>
          <a:spcPct val="0"/>
        </a:spcAft>
        <a:defRPr kumimoji="1" sz="4400" b="1">
          <a:solidFill>
            <a:srgbClr val="0000FF"/>
          </a:solidFill>
          <a:latin typeface="Impact" pitchFamily="34" charset="0"/>
          <a:ea typeface="黑体" pitchFamily="2" charset="-122"/>
        </a:defRPr>
      </a:lvl7pPr>
      <a:lvl8pPr marL="1371600" algn="ctr" rtl="0" fontAlgn="base">
        <a:spcBef>
          <a:spcPct val="0"/>
        </a:spcBef>
        <a:spcAft>
          <a:spcPct val="0"/>
        </a:spcAft>
        <a:defRPr kumimoji="1" sz="4400" b="1">
          <a:solidFill>
            <a:srgbClr val="0000FF"/>
          </a:solidFill>
          <a:latin typeface="Impact" pitchFamily="34" charset="0"/>
          <a:ea typeface="黑体" pitchFamily="2" charset="-122"/>
        </a:defRPr>
      </a:lvl8pPr>
      <a:lvl9pPr marL="1828800" algn="ctr" rtl="0" fontAlgn="base">
        <a:spcBef>
          <a:spcPct val="0"/>
        </a:spcBef>
        <a:spcAft>
          <a:spcPct val="0"/>
        </a:spcAft>
        <a:defRPr kumimoji="1" sz="4400" b="1">
          <a:solidFill>
            <a:srgbClr val="0000FF"/>
          </a:solidFill>
          <a:latin typeface="Impact" pitchFamily="34" charset="0"/>
          <a:ea typeface="黑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lr>
          <a:srgbClr val="6699FF"/>
        </a:buClr>
        <a:buFont typeface="Wingdings" pitchFamily="2" charset="2"/>
        <a:buChar char="«"/>
        <a:defRPr kumimoji="1" sz="2800">
          <a:solidFill>
            <a:schemeClr val="tx1"/>
          </a:solidFill>
          <a:latin typeface="+mn-lt"/>
          <a:ea typeface="+mn-ea"/>
        </a:defRPr>
      </a:lvl2pPr>
      <a:lvl3pPr marL="1143000" indent="-228600" algn="l" rtl="0" fontAlgn="base">
        <a:spcBef>
          <a:spcPct val="20000"/>
        </a:spcBef>
        <a:spcAft>
          <a:spcPct val="0"/>
        </a:spcAft>
        <a:buClr>
          <a:srgbClr val="FF3300"/>
        </a:buClr>
        <a:buFont typeface="Wingdings" pitchFamily="2" charset="2"/>
        <a:buChar char="v"/>
        <a:defRPr kumimoji="1" sz="2400">
          <a:solidFill>
            <a:schemeClr val="tx1"/>
          </a:solidFill>
          <a:latin typeface="+mn-lt"/>
          <a:ea typeface="+mn-ea"/>
        </a:defRPr>
      </a:lvl3pPr>
      <a:lvl4pPr marL="1600200" indent="-228600" algn="l" rtl="0" fontAlgn="base">
        <a:spcBef>
          <a:spcPct val="20000"/>
        </a:spcBef>
        <a:spcAft>
          <a:spcPct val="0"/>
        </a:spcAft>
        <a:buClr>
          <a:srgbClr val="FF9900"/>
        </a:buClr>
        <a:buFont typeface="Wingdings" pitchFamily="2" charset="2"/>
        <a:buChar char="l"/>
        <a:defRPr kumimoji="1" sz="2000">
          <a:solidFill>
            <a:schemeClr val="tx1"/>
          </a:solidFill>
          <a:latin typeface="+mn-lt"/>
          <a:ea typeface="+mn-ea"/>
        </a:defRPr>
      </a:lvl4pPr>
      <a:lvl5pPr marL="20574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5.xml"/><Relationship Id="rId18" Type="http://schemas.openxmlformats.org/officeDocument/2006/relationships/slide" Target="slide86.xml"/><Relationship Id="rId3" Type="http://schemas.openxmlformats.org/officeDocument/2006/relationships/slide" Target="slide7.xml"/><Relationship Id="rId21" Type="http://schemas.openxmlformats.org/officeDocument/2006/relationships/slide" Target="slide98.xml"/><Relationship Id="rId7" Type="http://schemas.openxmlformats.org/officeDocument/2006/relationships/slide" Target="slide22.xml"/><Relationship Id="rId12" Type="http://schemas.openxmlformats.org/officeDocument/2006/relationships/slide" Target="slide50.xml"/><Relationship Id="rId17" Type="http://schemas.openxmlformats.org/officeDocument/2006/relationships/slide" Target="slide80.xml"/><Relationship Id="rId2" Type="http://schemas.openxmlformats.org/officeDocument/2006/relationships/slide" Target="slide2.xml"/><Relationship Id="rId16" Type="http://schemas.openxmlformats.org/officeDocument/2006/relationships/slide" Target="slide76.xml"/><Relationship Id="rId20" Type="http://schemas.openxmlformats.org/officeDocument/2006/relationships/slide" Target="slide93.xml"/><Relationship Id="rId1" Type="http://schemas.openxmlformats.org/officeDocument/2006/relationships/slideLayout" Target="../slideLayouts/slideLayout7.xml"/><Relationship Id="rId6" Type="http://schemas.openxmlformats.org/officeDocument/2006/relationships/slide" Target="slide16.xml"/><Relationship Id="rId11" Type="http://schemas.openxmlformats.org/officeDocument/2006/relationships/slide" Target="slide49.xml"/><Relationship Id="rId5" Type="http://schemas.openxmlformats.org/officeDocument/2006/relationships/slide" Target="slide11.xml"/><Relationship Id="rId15" Type="http://schemas.openxmlformats.org/officeDocument/2006/relationships/slide" Target="slide75.xml"/><Relationship Id="rId10" Type="http://schemas.openxmlformats.org/officeDocument/2006/relationships/slide" Target="slide39.xml"/><Relationship Id="rId19" Type="http://schemas.openxmlformats.org/officeDocument/2006/relationships/slide" Target="slide92.xml"/><Relationship Id="rId4" Type="http://schemas.openxmlformats.org/officeDocument/2006/relationships/slide" Target="slide8.xml"/><Relationship Id="rId9" Type="http://schemas.openxmlformats.org/officeDocument/2006/relationships/slide" Target="slide33.xml"/><Relationship Id="rId14" Type="http://schemas.openxmlformats.org/officeDocument/2006/relationships/slide" Target="slide66.xml"/><Relationship Id="rId22" Type="http://schemas.openxmlformats.org/officeDocument/2006/relationships/slide" Target="slide10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19.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8.jpeg"/><Relationship Id="rId4" Type="http://schemas.openxmlformats.org/officeDocument/2006/relationships/image" Target="../media/image1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3.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7.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8.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9.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image" Target="../media/image30.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2.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34.wmf"/><Relationship Id="rId5" Type="http://schemas.openxmlformats.org/officeDocument/2006/relationships/oleObject" Target="../embeddings/oleObject29.bin"/><Relationship Id="rId4" Type="http://schemas.openxmlformats.org/officeDocument/2006/relationships/image" Target="../media/image3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36.wmf"/><Relationship Id="rId5" Type="http://schemas.openxmlformats.org/officeDocument/2006/relationships/oleObject" Target="../embeddings/oleObject31.bin"/><Relationship Id="rId4" Type="http://schemas.openxmlformats.org/officeDocument/2006/relationships/image" Target="../media/image35.wmf"/></Relationships>
</file>

<file path=ppt/slides/_rels/slide9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idx="4294967295"/>
          </p:nvPr>
        </p:nvSpPr>
        <p:spPr>
          <a:xfrm>
            <a:off x="684213" y="373063"/>
            <a:ext cx="7848600" cy="701675"/>
          </a:xfrm>
          <a:noFill/>
        </p:spPr>
        <p:txBody>
          <a:bodyPr>
            <a:spAutoFit/>
          </a:bodyPr>
          <a:lstStyle/>
          <a:p>
            <a:r>
              <a:rPr lang="zh-CN" altLang="en-US" sz="4000" b="0">
                <a:latin typeface="黑体" pitchFamily="2" charset="-122"/>
              </a:rPr>
              <a:t>第</a:t>
            </a:r>
            <a:r>
              <a:rPr lang="en-US" altLang="zh-CN" sz="4000" b="0">
                <a:latin typeface="黑体" pitchFamily="2" charset="-122"/>
              </a:rPr>
              <a:t>5</a:t>
            </a:r>
            <a:r>
              <a:rPr lang="zh-CN" altLang="en-US" sz="4000" b="0">
                <a:latin typeface="黑体" pitchFamily="2" charset="-122"/>
              </a:rPr>
              <a:t>章 树形结构</a:t>
            </a:r>
          </a:p>
        </p:txBody>
      </p:sp>
      <p:sp>
        <p:nvSpPr>
          <p:cNvPr id="452611" name="Rectangle 3"/>
          <p:cNvSpPr>
            <a:spLocks noChangeArrowheads="1"/>
          </p:cNvSpPr>
          <p:nvPr/>
        </p:nvSpPr>
        <p:spPr bwMode="auto">
          <a:xfrm>
            <a:off x="719138" y="2306638"/>
            <a:ext cx="37242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2000">
                <a:solidFill>
                  <a:schemeClr val="tx1"/>
                </a:solidFill>
                <a:hlinkClick r:id="rId2" action="ppaction://hlinksldjump"/>
              </a:rPr>
              <a:t>5.1  </a:t>
            </a:r>
            <a:r>
              <a:rPr lang="zh-CN" altLang="en-US" sz="2000">
                <a:solidFill>
                  <a:schemeClr val="tx1"/>
                </a:solidFill>
                <a:hlinkClick r:id="rId2" action="ppaction://hlinksldjump"/>
              </a:rPr>
              <a:t>树的概念</a:t>
            </a:r>
            <a:endParaRPr lang="zh-CN" altLang="en-US" sz="2000">
              <a:solidFill>
                <a:schemeClr val="tx1"/>
              </a:solidFill>
            </a:endParaRPr>
          </a:p>
          <a:p>
            <a:pPr algn="l">
              <a:lnSpc>
                <a:spcPct val="110000"/>
              </a:lnSpc>
            </a:pPr>
            <a:r>
              <a:rPr lang="en-US" altLang="zh-CN" sz="2000">
                <a:solidFill>
                  <a:schemeClr val="tx1"/>
                </a:solidFill>
                <a:hlinkClick r:id="rId3" action="ppaction://hlinksldjump"/>
              </a:rPr>
              <a:t>5.2  </a:t>
            </a:r>
            <a:r>
              <a:rPr lang="zh-CN" altLang="en-US" sz="2000">
                <a:solidFill>
                  <a:schemeClr val="tx1"/>
                </a:solidFill>
                <a:hlinkClick r:id="rId3" action="ppaction://hlinksldjump"/>
              </a:rPr>
              <a:t>二叉树</a:t>
            </a:r>
            <a:endParaRPr lang="zh-CN" altLang="en-US" sz="2000">
              <a:solidFill>
                <a:schemeClr val="tx1"/>
              </a:solidFill>
            </a:endParaRPr>
          </a:p>
          <a:p>
            <a:pPr algn="l">
              <a:lnSpc>
                <a:spcPct val="110000"/>
              </a:lnSpc>
            </a:pPr>
            <a:r>
              <a:rPr lang="zh-CN" altLang="en-US" sz="2000">
                <a:solidFill>
                  <a:schemeClr val="tx1"/>
                </a:solidFill>
              </a:rPr>
              <a:t>    </a:t>
            </a:r>
            <a:r>
              <a:rPr lang="en-US" altLang="zh-CN" sz="2000">
                <a:solidFill>
                  <a:schemeClr val="tx1"/>
                </a:solidFill>
                <a:hlinkClick r:id="rId4" action="ppaction://hlinksldjump"/>
              </a:rPr>
              <a:t>5.2.1  </a:t>
            </a:r>
            <a:r>
              <a:rPr lang="zh-CN" altLang="en-US" sz="2000">
                <a:solidFill>
                  <a:schemeClr val="tx1"/>
                </a:solidFill>
                <a:hlinkClick r:id="rId4" action="ppaction://hlinksldjump"/>
              </a:rPr>
              <a:t>二叉树的概念</a:t>
            </a:r>
            <a:endParaRPr lang="zh-CN" altLang="en-US" sz="2000">
              <a:solidFill>
                <a:schemeClr val="tx1"/>
              </a:solidFill>
            </a:endParaRPr>
          </a:p>
          <a:p>
            <a:pPr algn="l">
              <a:lnSpc>
                <a:spcPct val="110000"/>
              </a:lnSpc>
            </a:pPr>
            <a:r>
              <a:rPr lang="zh-CN" altLang="en-US" sz="2000">
                <a:solidFill>
                  <a:schemeClr val="tx1"/>
                </a:solidFill>
              </a:rPr>
              <a:t>    </a:t>
            </a:r>
            <a:r>
              <a:rPr lang="en-US" altLang="zh-CN" sz="2000">
                <a:solidFill>
                  <a:schemeClr val="tx1"/>
                </a:solidFill>
                <a:hlinkClick r:id="rId5" action="ppaction://hlinksldjump"/>
              </a:rPr>
              <a:t>5.2.2  </a:t>
            </a:r>
            <a:r>
              <a:rPr lang="zh-CN" altLang="en-US" sz="2000">
                <a:solidFill>
                  <a:schemeClr val="tx1"/>
                </a:solidFill>
                <a:hlinkClick r:id="rId5" action="ppaction://hlinksldjump"/>
              </a:rPr>
              <a:t>二叉树的性质</a:t>
            </a:r>
            <a:endParaRPr lang="zh-CN" altLang="en-US" sz="2000">
              <a:solidFill>
                <a:schemeClr val="tx1"/>
              </a:solidFill>
            </a:endParaRPr>
          </a:p>
          <a:p>
            <a:pPr algn="l">
              <a:lnSpc>
                <a:spcPct val="110000"/>
              </a:lnSpc>
            </a:pPr>
            <a:r>
              <a:rPr lang="zh-CN" altLang="en-US" sz="2000">
                <a:solidFill>
                  <a:schemeClr val="tx1"/>
                </a:solidFill>
              </a:rPr>
              <a:t>    </a:t>
            </a:r>
            <a:r>
              <a:rPr lang="en-US" altLang="zh-CN" sz="2000">
                <a:solidFill>
                  <a:schemeClr val="tx1"/>
                </a:solidFill>
                <a:hlinkClick r:id="rId6" action="ppaction://hlinksldjump"/>
              </a:rPr>
              <a:t>5.2.3  </a:t>
            </a:r>
            <a:r>
              <a:rPr lang="zh-CN" altLang="en-US" sz="2000">
                <a:solidFill>
                  <a:schemeClr val="tx1"/>
                </a:solidFill>
                <a:hlinkClick r:id="rId6" action="ppaction://hlinksldjump"/>
              </a:rPr>
              <a:t>二叉树的存储</a:t>
            </a:r>
            <a:endParaRPr lang="zh-CN" altLang="en-US" sz="2000">
              <a:solidFill>
                <a:schemeClr val="tx1"/>
              </a:solidFill>
            </a:endParaRPr>
          </a:p>
          <a:p>
            <a:pPr algn="l">
              <a:lnSpc>
                <a:spcPct val="110000"/>
              </a:lnSpc>
            </a:pPr>
            <a:r>
              <a:rPr lang="en-US" altLang="zh-CN" sz="2000">
                <a:solidFill>
                  <a:schemeClr val="tx1"/>
                </a:solidFill>
                <a:hlinkClick r:id="rId7" action="ppaction://hlinksldjump"/>
              </a:rPr>
              <a:t>5.3  </a:t>
            </a:r>
            <a:r>
              <a:rPr lang="zh-CN" altLang="en-US" sz="2000">
                <a:solidFill>
                  <a:schemeClr val="tx1"/>
                </a:solidFill>
                <a:hlinkClick r:id="rId7" action="ppaction://hlinksldjump"/>
              </a:rPr>
              <a:t>二叉树的遍历</a:t>
            </a:r>
            <a:endParaRPr lang="zh-CN" altLang="en-US" sz="2000">
              <a:solidFill>
                <a:schemeClr val="tx1"/>
              </a:solidFill>
            </a:endParaRPr>
          </a:p>
          <a:p>
            <a:pPr algn="l">
              <a:lnSpc>
                <a:spcPct val="110000"/>
              </a:lnSpc>
            </a:pPr>
            <a:r>
              <a:rPr lang="zh-CN" altLang="en-US" sz="2000">
                <a:solidFill>
                  <a:schemeClr val="tx1"/>
                </a:solidFill>
              </a:rPr>
              <a:t>    </a:t>
            </a:r>
            <a:r>
              <a:rPr lang="en-US" altLang="zh-CN" sz="2000">
                <a:solidFill>
                  <a:schemeClr val="tx1"/>
                </a:solidFill>
                <a:hlinkClick r:id="rId8" action="ppaction://hlinksldjump"/>
              </a:rPr>
              <a:t>5.3.1  </a:t>
            </a:r>
            <a:r>
              <a:rPr lang="zh-CN" altLang="en-US" sz="2000">
                <a:solidFill>
                  <a:schemeClr val="tx1"/>
                </a:solidFill>
                <a:hlinkClick r:id="rId8" action="ppaction://hlinksldjump"/>
              </a:rPr>
              <a:t>二叉树的遍历方法</a:t>
            </a:r>
            <a:endParaRPr lang="zh-CN" altLang="en-US" sz="2000">
              <a:solidFill>
                <a:schemeClr val="tx1"/>
              </a:solidFill>
            </a:endParaRPr>
          </a:p>
          <a:p>
            <a:pPr algn="l">
              <a:lnSpc>
                <a:spcPct val="110000"/>
              </a:lnSpc>
            </a:pPr>
            <a:r>
              <a:rPr lang="zh-CN" altLang="en-US" sz="2000">
                <a:solidFill>
                  <a:schemeClr val="tx1"/>
                </a:solidFill>
              </a:rPr>
              <a:t>    </a:t>
            </a:r>
            <a:r>
              <a:rPr lang="en-US" altLang="zh-CN" sz="2000">
                <a:solidFill>
                  <a:schemeClr val="tx1"/>
                </a:solidFill>
                <a:hlinkClick r:id="rId9" action="ppaction://hlinksldjump"/>
              </a:rPr>
              <a:t>5.3.2  </a:t>
            </a:r>
            <a:r>
              <a:rPr lang="zh-CN" altLang="en-US" sz="2000">
                <a:solidFill>
                  <a:schemeClr val="tx1"/>
                </a:solidFill>
                <a:hlinkClick r:id="rId9" action="ppaction://hlinksldjump"/>
              </a:rPr>
              <a:t>二叉树遍历与递归举例</a:t>
            </a:r>
            <a:endParaRPr lang="zh-CN" altLang="en-US" sz="2000">
              <a:solidFill>
                <a:schemeClr val="tx1"/>
              </a:solidFill>
            </a:endParaRPr>
          </a:p>
          <a:p>
            <a:pPr algn="l"/>
            <a:r>
              <a:rPr lang="en-US" altLang="zh-CN" sz="2000">
                <a:solidFill>
                  <a:schemeClr val="tx1"/>
                </a:solidFill>
                <a:hlinkClick r:id="rId10" action="ppaction://hlinksldjump"/>
              </a:rPr>
              <a:t>5.4  </a:t>
            </a:r>
            <a:r>
              <a:rPr lang="zh-CN" altLang="en-US" sz="2000">
                <a:solidFill>
                  <a:schemeClr val="tx1"/>
                </a:solidFill>
                <a:hlinkClick r:id="rId10" action="ppaction://hlinksldjump"/>
              </a:rPr>
              <a:t>二叉树的生成</a:t>
            </a:r>
            <a:endParaRPr lang="zh-CN" altLang="en-US" sz="2000">
              <a:solidFill>
                <a:schemeClr val="tx1"/>
              </a:solidFill>
            </a:endParaRPr>
          </a:p>
          <a:p>
            <a:pPr algn="l"/>
            <a:r>
              <a:rPr lang="en-US" altLang="zh-CN" sz="2000">
                <a:solidFill>
                  <a:schemeClr val="tx1"/>
                </a:solidFill>
                <a:hlinkClick r:id="rId11" action="ppaction://hlinksldjump"/>
              </a:rPr>
              <a:t>5.5  </a:t>
            </a:r>
            <a:r>
              <a:rPr lang="zh-CN" altLang="en-US" sz="2000">
                <a:solidFill>
                  <a:schemeClr val="tx1"/>
                </a:solidFill>
                <a:hlinkClick r:id="rId11" action="ppaction://hlinksldjump"/>
              </a:rPr>
              <a:t>递归消除</a:t>
            </a:r>
            <a:endParaRPr lang="zh-CN" altLang="en-US" sz="2000">
              <a:solidFill>
                <a:schemeClr val="tx1"/>
              </a:solidFill>
            </a:endParaRPr>
          </a:p>
          <a:p>
            <a:pPr algn="l"/>
            <a:r>
              <a:rPr lang="zh-CN" altLang="en-US" sz="2000">
                <a:solidFill>
                  <a:schemeClr val="tx1"/>
                </a:solidFill>
              </a:rPr>
              <a:t>    </a:t>
            </a:r>
            <a:r>
              <a:rPr lang="en-US" altLang="zh-CN" sz="2000">
                <a:solidFill>
                  <a:schemeClr val="tx1"/>
                </a:solidFill>
                <a:hlinkClick r:id="rId12" action="ppaction://hlinksldjump"/>
              </a:rPr>
              <a:t>5.5.1  </a:t>
            </a:r>
            <a:r>
              <a:rPr lang="zh-CN" altLang="en-US" sz="2000">
                <a:solidFill>
                  <a:schemeClr val="tx1"/>
                </a:solidFill>
                <a:hlinkClick r:id="rId12" action="ppaction://hlinksldjump"/>
              </a:rPr>
              <a:t>简单递归消除</a:t>
            </a:r>
            <a:endParaRPr lang="zh-CN" altLang="en-US" sz="2000">
              <a:solidFill>
                <a:schemeClr val="tx1"/>
              </a:solidFill>
            </a:endParaRPr>
          </a:p>
          <a:p>
            <a:pPr algn="l"/>
            <a:r>
              <a:rPr lang="zh-CN" altLang="en-US" sz="2000">
                <a:solidFill>
                  <a:schemeClr val="tx1"/>
                </a:solidFill>
              </a:rPr>
              <a:t>    </a:t>
            </a:r>
            <a:r>
              <a:rPr lang="en-US" altLang="zh-CN" sz="2000">
                <a:solidFill>
                  <a:schemeClr val="tx1"/>
                </a:solidFill>
                <a:hlinkClick r:id="rId13" action="ppaction://hlinksldjump"/>
              </a:rPr>
              <a:t>5.5.2  </a:t>
            </a:r>
            <a:r>
              <a:rPr lang="zh-CN" altLang="en-US" sz="2000">
                <a:solidFill>
                  <a:schemeClr val="tx1"/>
                </a:solidFill>
                <a:hlinkClick r:id="rId13" action="ppaction://hlinksldjump"/>
              </a:rPr>
              <a:t>基于栈的递归消除</a:t>
            </a:r>
            <a:endParaRPr lang="zh-CN" altLang="en-US" sz="2000">
              <a:solidFill>
                <a:schemeClr val="tx1"/>
              </a:solidFill>
            </a:endParaRPr>
          </a:p>
          <a:p>
            <a:pPr algn="l"/>
            <a:r>
              <a:rPr lang="en-US" altLang="zh-CN" sz="2000">
                <a:solidFill>
                  <a:schemeClr val="tx1"/>
                </a:solidFill>
                <a:hlinkClick r:id="rId14" action="ppaction://hlinksldjump"/>
              </a:rPr>
              <a:t>5.6  </a:t>
            </a:r>
            <a:r>
              <a:rPr lang="zh-CN" altLang="en-US" sz="2000">
                <a:solidFill>
                  <a:schemeClr val="tx1"/>
                </a:solidFill>
                <a:hlinkClick r:id="rId14" action="ppaction://hlinksldjump"/>
              </a:rPr>
              <a:t>线索二叉树</a:t>
            </a:r>
            <a:endParaRPr lang="zh-CN" altLang="en-US" sz="2000">
              <a:solidFill>
                <a:schemeClr val="tx1"/>
              </a:solidFill>
            </a:endParaRPr>
          </a:p>
        </p:txBody>
      </p:sp>
      <p:sp>
        <p:nvSpPr>
          <p:cNvPr id="452612" name="Rectangle 4"/>
          <p:cNvSpPr>
            <a:spLocks noChangeArrowheads="1"/>
          </p:cNvSpPr>
          <p:nvPr/>
        </p:nvSpPr>
        <p:spPr bwMode="auto">
          <a:xfrm>
            <a:off x="192088" y="1266825"/>
            <a:ext cx="87884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非线性结构，可描述数据元素间一对多的逻辑关系，结点之间形成分支和层次关系，类似于自然界中的树。 </a:t>
            </a:r>
          </a:p>
        </p:txBody>
      </p:sp>
      <p:sp>
        <p:nvSpPr>
          <p:cNvPr id="452613" name="Rectangle 5"/>
          <p:cNvSpPr>
            <a:spLocks noChangeArrowheads="1"/>
          </p:cNvSpPr>
          <p:nvPr/>
        </p:nvSpPr>
        <p:spPr bwMode="auto">
          <a:xfrm>
            <a:off x="4879975" y="2306638"/>
            <a:ext cx="3703638"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2000">
                <a:solidFill>
                  <a:schemeClr val="tx1"/>
                </a:solidFill>
                <a:hlinkClick r:id="rId15" action="ppaction://hlinksldjump"/>
              </a:rPr>
              <a:t>5.7  </a:t>
            </a:r>
            <a:r>
              <a:rPr lang="zh-CN" altLang="en-US" sz="2000">
                <a:solidFill>
                  <a:schemeClr val="tx1"/>
                </a:solidFill>
                <a:hlinkClick r:id="rId15" action="ppaction://hlinksldjump"/>
              </a:rPr>
              <a:t>树和森林</a:t>
            </a:r>
            <a:endParaRPr lang="zh-CN" altLang="en-US" sz="2000">
              <a:solidFill>
                <a:schemeClr val="tx1"/>
              </a:solidFill>
            </a:endParaRPr>
          </a:p>
          <a:p>
            <a:pPr algn="l">
              <a:lnSpc>
                <a:spcPct val="110000"/>
              </a:lnSpc>
            </a:pPr>
            <a:r>
              <a:rPr lang="zh-CN" altLang="en-US" sz="2000">
                <a:solidFill>
                  <a:schemeClr val="tx1"/>
                </a:solidFill>
              </a:rPr>
              <a:t>    </a:t>
            </a:r>
            <a:r>
              <a:rPr lang="en-US" altLang="zh-CN" sz="2000">
                <a:solidFill>
                  <a:schemeClr val="tx1"/>
                </a:solidFill>
                <a:hlinkClick r:id="rId16" action="ppaction://hlinksldjump"/>
              </a:rPr>
              <a:t>5.7.1  </a:t>
            </a:r>
            <a:r>
              <a:rPr lang="zh-CN" altLang="en-US" sz="2000">
                <a:solidFill>
                  <a:schemeClr val="tx1"/>
                </a:solidFill>
                <a:hlinkClick r:id="rId16" action="ppaction://hlinksldjump"/>
              </a:rPr>
              <a:t>树、林和二叉树的转换</a:t>
            </a:r>
            <a:endParaRPr lang="zh-CN" altLang="en-US" sz="2000">
              <a:solidFill>
                <a:schemeClr val="tx1"/>
              </a:solidFill>
            </a:endParaRPr>
          </a:p>
          <a:p>
            <a:pPr algn="l">
              <a:lnSpc>
                <a:spcPct val="110000"/>
              </a:lnSpc>
            </a:pPr>
            <a:r>
              <a:rPr lang="zh-CN" altLang="en-US" sz="2000">
                <a:solidFill>
                  <a:schemeClr val="tx1"/>
                </a:solidFill>
              </a:rPr>
              <a:t>    </a:t>
            </a:r>
            <a:r>
              <a:rPr lang="en-US" altLang="zh-CN" sz="2000">
                <a:solidFill>
                  <a:schemeClr val="tx1"/>
                </a:solidFill>
                <a:hlinkClick r:id="rId17" action="ppaction://hlinksldjump"/>
              </a:rPr>
              <a:t>5.7.2  </a:t>
            </a:r>
            <a:r>
              <a:rPr lang="zh-CN" altLang="en-US" sz="2000">
                <a:solidFill>
                  <a:schemeClr val="tx1"/>
                </a:solidFill>
                <a:hlinkClick r:id="rId17" action="ppaction://hlinksldjump"/>
              </a:rPr>
              <a:t>树的存储</a:t>
            </a:r>
            <a:endParaRPr lang="zh-CN" altLang="en-US" sz="2000">
              <a:solidFill>
                <a:schemeClr val="tx1"/>
              </a:solidFill>
            </a:endParaRPr>
          </a:p>
          <a:p>
            <a:pPr algn="l">
              <a:lnSpc>
                <a:spcPct val="110000"/>
              </a:lnSpc>
            </a:pPr>
            <a:r>
              <a:rPr lang="zh-CN" altLang="en-US" sz="2000">
                <a:solidFill>
                  <a:schemeClr val="tx1"/>
                </a:solidFill>
              </a:rPr>
              <a:t>    </a:t>
            </a:r>
            <a:r>
              <a:rPr lang="en-US" altLang="zh-CN" sz="2000">
                <a:solidFill>
                  <a:schemeClr val="tx1"/>
                </a:solidFill>
                <a:hlinkClick r:id="rId18" action="ppaction://hlinksldjump"/>
              </a:rPr>
              <a:t>5.7.3  </a:t>
            </a:r>
            <a:r>
              <a:rPr lang="zh-CN" altLang="en-US" sz="2000">
                <a:solidFill>
                  <a:schemeClr val="tx1"/>
                </a:solidFill>
                <a:hlinkClick r:id="rId18" action="ppaction://hlinksldjump"/>
              </a:rPr>
              <a:t>树的遍历</a:t>
            </a:r>
            <a:endParaRPr lang="zh-CN" altLang="en-US" sz="2000">
              <a:solidFill>
                <a:schemeClr val="tx1"/>
              </a:solidFill>
            </a:endParaRPr>
          </a:p>
          <a:p>
            <a:pPr algn="l">
              <a:lnSpc>
                <a:spcPct val="110000"/>
              </a:lnSpc>
            </a:pPr>
            <a:r>
              <a:rPr lang="en-US" altLang="zh-CN" sz="2000">
                <a:solidFill>
                  <a:schemeClr val="tx1"/>
                </a:solidFill>
                <a:hlinkClick r:id="rId19" action="ppaction://hlinksldjump"/>
              </a:rPr>
              <a:t>5.8  </a:t>
            </a:r>
            <a:r>
              <a:rPr lang="zh-CN" altLang="en-US" sz="2000">
                <a:solidFill>
                  <a:schemeClr val="tx1"/>
                </a:solidFill>
                <a:hlinkClick r:id="rId19" action="ppaction://hlinksldjump"/>
              </a:rPr>
              <a:t>哈夫曼树及应用</a:t>
            </a:r>
            <a:endParaRPr lang="zh-CN" altLang="en-US" sz="2000">
              <a:solidFill>
                <a:schemeClr val="tx1"/>
              </a:solidFill>
            </a:endParaRPr>
          </a:p>
          <a:p>
            <a:pPr algn="l">
              <a:lnSpc>
                <a:spcPct val="110000"/>
              </a:lnSpc>
            </a:pPr>
            <a:r>
              <a:rPr lang="zh-CN" altLang="en-US" sz="2000">
                <a:solidFill>
                  <a:schemeClr val="tx1"/>
                </a:solidFill>
              </a:rPr>
              <a:t>    </a:t>
            </a:r>
            <a:r>
              <a:rPr lang="en-US" altLang="zh-CN" sz="2000">
                <a:solidFill>
                  <a:schemeClr val="tx1"/>
                </a:solidFill>
                <a:hlinkClick r:id="rId20" action="ppaction://hlinksldjump"/>
              </a:rPr>
              <a:t>5.8.1  </a:t>
            </a:r>
            <a:r>
              <a:rPr lang="zh-CN" altLang="en-US" sz="2000">
                <a:solidFill>
                  <a:schemeClr val="tx1"/>
                </a:solidFill>
                <a:hlinkClick r:id="rId20" action="ppaction://hlinksldjump"/>
              </a:rPr>
              <a:t>最优二叉树</a:t>
            </a:r>
            <a:endParaRPr lang="zh-CN" altLang="en-US" sz="2000">
              <a:solidFill>
                <a:schemeClr val="tx1"/>
              </a:solidFill>
            </a:endParaRPr>
          </a:p>
          <a:p>
            <a:pPr algn="l">
              <a:lnSpc>
                <a:spcPct val="110000"/>
              </a:lnSpc>
            </a:pPr>
            <a:r>
              <a:rPr lang="zh-CN" altLang="en-US" sz="2000">
                <a:solidFill>
                  <a:schemeClr val="tx1"/>
                </a:solidFill>
              </a:rPr>
              <a:t>    </a:t>
            </a:r>
            <a:r>
              <a:rPr lang="en-US" altLang="zh-CN" sz="2000">
                <a:solidFill>
                  <a:schemeClr val="tx1"/>
                </a:solidFill>
                <a:hlinkClick r:id="rId21" action="ppaction://hlinksldjump"/>
              </a:rPr>
              <a:t>5.8.2  </a:t>
            </a:r>
            <a:r>
              <a:rPr lang="zh-CN" altLang="en-US" sz="2000">
                <a:solidFill>
                  <a:schemeClr val="tx1"/>
                </a:solidFill>
                <a:hlinkClick r:id="rId21" action="ppaction://hlinksldjump"/>
              </a:rPr>
              <a:t>哈夫曼编码</a:t>
            </a:r>
            <a:endParaRPr lang="zh-CN" altLang="en-US" sz="2000">
              <a:solidFill>
                <a:schemeClr val="tx1"/>
              </a:solidFill>
            </a:endParaRPr>
          </a:p>
          <a:p>
            <a:pPr algn="l">
              <a:lnSpc>
                <a:spcPct val="110000"/>
              </a:lnSpc>
            </a:pPr>
            <a:r>
              <a:rPr lang="zh-CN" altLang="en-US" sz="2000">
                <a:solidFill>
                  <a:schemeClr val="tx1"/>
                </a:solidFill>
              </a:rPr>
              <a:t>    </a:t>
            </a:r>
            <a:r>
              <a:rPr lang="en-US" altLang="zh-CN" sz="2000">
                <a:solidFill>
                  <a:schemeClr val="tx1"/>
                </a:solidFill>
                <a:hlinkClick r:id="rId22" action="ppaction://hlinksldjump"/>
              </a:rPr>
              <a:t>5.8.3  </a:t>
            </a:r>
            <a:r>
              <a:rPr lang="zh-CN" altLang="en-US" sz="2000">
                <a:solidFill>
                  <a:schemeClr val="tx1"/>
                </a:solidFill>
                <a:hlinkClick r:id="rId22" action="ppaction://hlinksldjump"/>
              </a:rPr>
              <a:t>分类与判定树</a:t>
            </a:r>
            <a:endParaRPr lang="zh-CN" altLang="en-US" sz="2000">
              <a:solidFill>
                <a:schemeClr val="tx1"/>
              </a:solidFill>
            </a:endParaRPr>
          </a:p>
        </p:txBody>
      </p:sp>
      <p:sp>
        <p:nvSpPr>
          <p:cNvPr id="452616" name="AutoShape 8"/>
          <p:cNvSpPr>
            <a:spLocks/>
          </p:cNvSpPr>
          <p:nvPr/>
        </p:nvSpPr>
        <p:spPr bwMode="auto">
          <a:xfrm>
            <a:off x="4735513" y="2536825"/>
            <a:ext cx="112712" cy="2300288"/>
          </a:xfrm>
          <a:prstGeom prst="leftBracket">
            <a:avLst>
              <a:gd name="adj" fmla="val 17007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17" name="AutoShape 9"/>
          <p:cNvSpPr>
            <a:spLocks/>
          </p:cNvSpPr>
          <p:nvPr/>
        </p:nvSpPr>
        <p:spPr bwMode="auto">
          <a:xfrm>
            <a:off x="593725" y="2527300"/>
            <a:ext cx="112713" cy="2008188"/>
          </a:xfrm>
          <a:prstGeom prst="leftBracket">
            <a:avLst>
              <a:gd name="adj" fmla="val 14847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18" name="AutoShape 10"/>
          <p:cNvSpPr>
            <a:spLocks/>
          </p:cNvSpPr>
          <p:nvPr/>
        </p:nvSpPr>
        <p:spPr bwMode="auto">
          <a:xfrm>
            <a:off x="593725" y="4622800"/>
            <a:ext cx="112713" cy="595313"/>
          </a:xfrm>
          <a:prstGeom prst="leftBracket">
            <a:avLst>
              <a:gd name="adj" fmla="val 4401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22" name="AutoShape 14"/>
          <p:cNvSpPr>
            <a:spLocks/>
          </p:cNvSpPr>
          <p:nvPr/>
        </p:nvSpPr>
        <p:spPr bwMode="auto">
          <a:xfrm>
            <a:off x="593725" y="5486400"/>
            <a:ext cx="112713" cy="914400"/>
          </a:xfrm>
          <a:prstGeom prst="leftBracket">
            <a:avLst>
              <a:gd name="adj" fmla="val 67605"/>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2612"/>
                                        </p:tgtEl>
                                        <p:attrNameLst>
                                          <p:attrName>style.visibility</p:attrName>
                                        </p:attrNameLst>
                                      </p:cBhvr>
                                      <p:to>
                                        <p:strVal val="visible"/>
                                      </p:to>
                                    </p:set>
                                    <p:animEffect transition="in" filter="slide(fromBottom)">
                                      <p:cBhvr>
                                        <p:cTn id="7" dur="500"/>
                                        <p:tgtEl>
                                          <p:spTgt spid="452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52611"/>
                                        </p:tgtEl>
                                        <p:attrNameLst>
                                          <p:attrName>style.visibility</p:attrName>
                                        </p:attrNameLst>
                                      </p:cBhvr>
                                      <p:to>
                                        <p:strVal val="visible"/>
                                      </p:to>
                                    </p:set>
                                    <p:anim calcmode="lin" valueType="num">
                                      <p:cBhvr>
                                        <p:cTn id="12" dur="500" fill="hold"/>
                                        <p:tgtEl>
                                          <p:spTgt spid="452611"/>
                                        </p:tgtEl>
                                        <p:attrNameLst>
                                          <p:attrName>ppt_w</p:attrName>
                                        </p:attrNameLst>
                                      </p:cBhvr>
                                      <p:tavLst>
                                        <p:tav tm="0">
                                          <p:val>
                                            <p:fltVal val="0"/>
                                          </p:val>
                                        </p:tav>
                                        <p:tav tm="100000">
                                          <p:val>
                                            <p:strVal val="#ppt_w"/>
                                          </p:val>
                                        </p:tav>
                                      </p:tavLst>
                                    </p:anim>
                                    <p:anim calcmode="lin" valueType="num">
                                      <p:cBhvr>
                                        <p:cTn id="13" dur="500" fill="hold"/>
                                        <p:tgtEl>
                                          <p:spTgt spid="45261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52613"/>
                                        </p:tgtEl>
                                        <p:attrNameLst>
                                          <p:attrName>style.visibility</p:attrName>
                                        </p:attrNameLst>
                                      </p:cBhvr>
                                      <p:to>
                                        <p:strVal val="visible"/>
                                      </p:to>
                                    </p:set>
                                    <p:anim calcmode="lin" valueType="num">
                                      <p:cBhvr>
                                        <p:cTn id="18" dur="500" fill="hold"/>
                                        <p:tgtEl>
                                          <p:spTgt spid="452613"/>
                                        </p:tgtEl>
                                        <p:attrNameLst>
                                          <p:attrName>ppt_w</p:attrName>
                                        </p:attrNameLst>
                                      </p:cBhvr>
                                      <p:tavLst>
                                        <p:tav tm="0">
                                          <p:val>
                                            <p:fltVal val="0"/>
                                          </p:val>
                                        </p:tav>
                                        <p:tav tm="100000">
                                          <p:val>
                                            <p:strVal val="#ppt_w"/>
                                          </p:val>
                                        </p:tav>
                                      </p:tavLst>
                                    </p:anim>
                                    <p:anim calcmode="lin" valueType="num">
                                      <p:cBhvr>
                                        <p:cTn id="19" dur="500" fill="hold"/>
                                        <p:tgtEl>
                                          <p:spTgt spid="45261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52617"/>
                                        </p:tgtEl>
                                        <p:attrNameLst>
                                          <p:attrName>style.visibility</p:attrName>
                                        </p:attrNameLst>
                                      </p:cBhvr>
                                      <p:to>
                                        <p:strVal val="visible"/>
                                      </p:to>
                                    </p:set>
                                    <p:animEffect transition="in" filter="wipe(up)">
                                      <p:cBhvr>
                                        <p:cTn id="24" dur="500"/>
                                        <p:tgtEl>
                                          <p:spTgt spid="45261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52618"/>
                                        </p:tgtEl>
                                        <p:attrNameLst>
                                          <p:attrName>style.visibility</p:attrName>
                                        </p:attrNameLst>
                                      </p:cBhvr>
                                      <p:to>
                                        <p:strVal val="visible"/>
                                      </p:to>
                                    </p:set>
                                    <p:animEffect transition="in" filter="wipe(up)">
                                      <p:cBhvr>
                                        <p:cTn id="27" dur="500"/>
                                        <p:tgtEl>
                                          <p:spTgt spid="45261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52616"/>
                                        </p:tgtEl>
                                        <p:attrNameLst>
                                          <p:attrName>style.visibility</p:attrName>
                                        </p:attrNameLst>
                                      </p:cBhvr>
                                      <p:to>
                                        <p:strVal val="visible"/>
                                      </p:to>
                                    </p:set>
                                    <p:animEffect transition="in" filter="wipe(up)">
                                      <p:cBhvr>
                                        <p:cTn id="30" dur="500"/>
                                        <p:tgtEl>
                                          <p:spTgt spid="452616"/>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52622"/>
                                        </p:tgtEl>
                                        <p:attrNameLst>
                                          <p:attrName>style.visibility</p:attrName>
                                        </p:attrNameLst>
                                      </p:cBhvr>
                                      <p:to>
                                        <p:strVal val="visible"/>
                                      </p:to>
                                    </p:set>
                                    <p:animEffect transition="in" filter="wipe(up)">
                                      <p:cBhvr>
                                        <p:cTn id="33" dur="500"/>
                                        <p:tgtEl>
                                          <p:spTgt spid="452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p:bldP spid="452612" grpId="0"/>
      <p:bldP spid="452613" grpId="0"/>
      <p:bldP spid="452616" grpId="0" animBg="1"/>
      <p:bldP spid="452617" grpId="0" animBg="1"/>
      <p:bldP spid="452618" grpId="0" animBg="1"/>
      <p:bldP spid="4526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Text Box 2"/>
          <p:cNvSpPr txBox="1">
            <a:spLocks noChangeArrowheads="1"/>
          </p:cNvSpPr>
          <p:nvPr/>
        </p:nvSpPr>
        <p:spPr bwMode="auto">
          <a:xfrm>
            <a:off x="169863" y="989013"/>
            <a:ext cx="8839200" cy="3719512"/>
          </a:xfrm>
          <a:prstGeom prst="rect">
            <a:avLst/>
          </a:prstGeom>
          <a:noFill/>
          <a:ln w="12700" cap="rnd">
            <a:solidFill>
              <a:srgbClr val="0000FF"/>
            </a:solidFill>
            <a:miter lim="800000"/>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lgn="l" eaLnBrk="0" hangingPunct="0">
              <a:defRPr kumimoji="1" sz="2400">
                <a:solidFill>
                  <a:schemeClr val="tx1"/>
                </a:solidFill>
                <a:latin typeface="Times New Roman" pitchFamily="18" charset="0"/>
                <a:ea typeface="宋体" pitchFamily="2" charset="-122"/>
              </a:defRPr>
            </a:lvl1pPr>
            <a:lvl2pPr marL="1084263" indent="-457200" algn="l" eaLnBrk="0" hangingPunct="0">
              <a:defRPr kumimoji="1" sz="2400">
                <a:solidFill>
                  <a:schemeClr val="tx1"/>
                </a:solidFill>
                <a:latin typeface="Times New Roman" pitchFamily="18" charset="0"/>
                <a:ea typeface="宋体" pitchFamily="2" charset="-122"/>
              </a:defRPr>
            </a:lvl2pPr>
            <a:lvl3pPr marL="1720850" indent="-457200" algn="l" eaLnBrk="0" hangingPunct="0">
              <a:defRPr kumimoji="1" sz="2400">
                <a:solidFill>
                  <a:schemeClr val="tx1"/>
                </a:solidFill>
                <a:latin typeface="Times New Roman" pitchFamily="18" charset="0"/>
                <a:ea typeface="宋体" pitchFamily="2" charset="-122"/>
              </a:defRPr>
            </a:lvl3pPr>
            <a:lvl4pPr marL="2357438" indent="-457200" algn="l" eaLnBrk="0" hangingPunct="0">
              <a:defRPr kumimoji="1" sz="2400">
                <a:solidFill>
                  <a:schemeClr val="tx1"/>
                </a:solidFill>
                <a:latin typeface="Times New Roman" pitchFamily="18" charset="0"/>
                <a:ea typeface="宋体" pitchFamily="2" charset="-122"/>
              </a:defRPr>
            </a:lvl4pPr>
            <a:lvl5pPr marL="2994025" indent="-457200" algn="l" eaLnBrk="0" hangingPunct="0">
              <a:defRPr kumimoji="1" sz="2400">
                <a:solidFill>
                  <a:schemeClr val="tx1"/>
                </a:solidFill>
                <a:latin typeface="Times New Roman" pitchFamily="18" charset="0"/>
                <a:ea typeface="宋体" pitchFamily="2" charset="-122"/>
              </a:defRPr>
            </a:lvl5pPr>
            <a:lvl6pPr marL="3451225"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908425"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4365625"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822825"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nSpc>
                <a:spcPct val="110000"/>
              </a:lnSpc>
            </a:pPr>
            <a:r>
              <a:rPr lang="en-US" altLang="zh-CN"/>
              <a:t>(1)</a:t>
            </a:r>
            <a:r>
              <a:rPr lang="zh-CN" altLang="en-US"/>
              <a:t>初始化</a:t>
            </a:r>
            <a:r>
              <a:rPr kumimoji="0" lang="en-US" altLang="zh-CN" sz="1600">
                <a:solidFill>
                  <a:srgbClr val="0000FF"/>
                </a:solidFill>
              </a:rPr>
              <a:t>initiate (BT)</a:t>
            </a:r>
            <a:r>
              <a:rPr lang="zh-CN" altLang="en-US"/>
              <a:t>：置</a:t>
            </a:r>
            <a:r>
              <a:rPr lang="en-US" altLang="zh-CN"/>
              <a:t>BT</a:t>
            </a:r>
            <a:r>
              <a:rPr lang="zh-CN" altLang="en-US"/>
              <a:t>为空树。 </a:t>
            </a:r>
          </a:p>
          <a:p>
            <a:pPr>
              <a:lnSpc>
                <a:spcPct val="110000"/>
              </a:lnSpc>
            </a:pPr>
            <a:r>
              <a:rPr lang="en-US" altLang="zh-CN"/>
              <a:t>(2)</a:t>
            </a:r>
            <a:r>
              <a:rPr lang="zh-CN" altLang="en-US"/>
              <a:t>求双亲</a:t>
            </a:r>
            <a:r>
              <a:rPr kumimoji="0" lang="en-US" altLang="zh-CN" sz="1600">
                <a:solidFill>
                  <a:srgbClr val="0000FF"/>
                </a:solidFill>
              </a:rPr>
              <a:t>parent (BT,  x )</a:t>
            </a:r>
            <a:r>
              <a:rPr lang="en-US" altLang="zh-CN"/>
              <a:t>:  </a:t>
            </a:r>
            <a:r>
              <a:rPr lang="zh-CN" altLang="en-US"/>
              <a:t>求树</a:t>
            </a:r>
            <a:r>
              <a:rPr lang="en-US" altLang="zh-CN"/>
              <a:t>BT</a:t>
            </a:r>
            <a:r>
              <a:rPr lang="zh-CN" altLang="en-US"/>
              <a:t>中结点</a:t>
            </a:r>
            <a:r>
              <a:rPr lang="en-US" altLang="zh-CN" i="1"/>
              <a:t>x</a:t>
            </a:r>
            <a:r>
              <a:rPr lang="zh-CN" altLang="en-US"/>
              <a:t>的双亲结点。</a:t>
            </a:r>
          </a:p>
          <a:p>
            <a:pPr>
              <a:lnSpc>
                <a:spcPct val="110000"/>
              </a:lnSpc>
            </a:pPr>
            <a:r>
              <a:rPr lang="en-US" altLang="zh-CN"/>
              <a:t>(3)</a:t>
            </a:r>
            <a:r>
              <a:rPr lang="zh-CN" altLang="en-US"/>
              <a:t>求左孩子</a:t>
            </a:r>
            <a:r>
              <a:rPr kumimoji="0" lang="en-US" altLang="zh-CN" sz="1600">
                <a:solidFill>
                  <a:srgbClr val="0000FF"/>
                </a:solidFill>
              </a:rPr>
              <a:t>lchild (BT, x )</a:t>
            </a:r>
            <a:r>
              <a:rPr lang="zh-CN" altLang="en-US"/>
              <a:t>、右孩子</a:t>
            </a:r>
            <a:r>
              <a:rPr kumimoji="0" lang="en-US" altLang="zh-CN" sz="1600">
                <a:solidFill>
                  <a:srgbClr val="0000FF"/>
                </a:solidFill>
              </a:rPr>
              <a:t>Rchild (BT, x )</a:t>
            </a:r>
            <a:r>
              <a:rPr lang="zh-CN" altLang="en-US"/>
              <a:t>：求</a:t>
            </a:r>
            <a:r>
              <a:rPr lang="en-US" altLang="zh-CN"/>
              <a:t>BT</a:t>
            </a:r>
            <a:r>
              <a:rPr lang="zh-CN" altLang="en-US"/>
              <a:t>中结点</a:t>
            </a:r>
            <a:r>
              <a:rPr lang="en-US" altLang="zh-CN" i="1"/>
              <a:t>x</a:t>
            </a:r>
            <a:r>
              <a:rPr lang="zh-CN" altLang="en-US"/>
              <a:t>的左、右孩子。</a:t>
            </a:r>
          </a:p>
          <a:p>
            <a:pPr>
              <a:lnSpc>
                <a:spcPct val="110000"/>
              </a:lnSpc>
            </a:pPr>
            <a:r>
              <a:rPr lang="en-US" altLang="zh-CN"/>
              <a:t>(4)</a:t>
            </a:r>
            <a:r>
              <a:rPr lang="zh-CN" altLang="en-US"/>
              <a:t>插枝</a:t>
            </a:r>
            <a:r>
              <a:rPr kumimoji="0" lang="en-US" altLang="zh-CN" sz="1600">
                <a:solidFill>
                  <a:srgbClr val="0000FF"/>
                </a:solidFill>
              </a:rPr>
              <a:t>insertLeft (BT, x, Y )</a:t>
            </a:r>
            <a:r>
              <a:rPr lang="zh-CN" altLang="en-US"/>
              <a:t>、</a:t>
            </a:r>
            <a:r>
              <a:rPr kumimoji="0" lang="en-US" altLang="zh-CN" sz="1600">
                <a:solidFill>
                  <a:srgbClr val="0000FF"/>
                </a:solidFill>
              </a:rPr>
              <a:t>insertRight (BT, x, Y )</a:t>
            </a:r>
            <a:r>
              <a:rPr lang="zh-CN" altLang="en-US"/>
              <a:t>：将根为</a:t>
            </a:r>
            <a:r>
              <a:rPr lang="en-US" altLang="zh-CN"/>
              <a:t>Y</a:t>
            </a:r>
            <a:r>
              <a:rPr lang="zh-CN" altLang="en-US"/>
              <a:t>的树置为结点</a:t>
            </a:r>
            <a:r>
              <a:rPr lang="en-US" altLang="zh-CN" i="1"/>
              <a:t>x</a:t>
            </a:r>
            <a:r>
              <a:rPr lang="zh-CN" altLang="en-US"/>
              <a:t>的左、右子树。</a:t>
            </a:r>
          </a:p>
          <a:p>
            <a:pPr>
              <a:lnSpc>
                <a:spcPct val="110000"/>
              </a:lnSpc>
            </a:pPr>
            <a:r>
              <a:rPr lang="en-US" altLang="zh-CN"/>
              <a:t>(5)</a:t>
            </a:r>
            <a:r>
              <a:rPr lang="zh-CN" altLang="en-US"/>
              <a:t>剪枝</a:t>
            </a:r>
            <a:r>
              <a:rPr kumimoji="0" lang="en-US" altLang="zh-CN" sz="1600">
                <a:solidFill>
                  <a:srgbClr val="0000FF"/>
                </a:solidFill>
              </a:rPr>
              <a:t>deleteLeft(BT, x )</a:t>
            </a:r>
            <a:r>
              <a:rPr lang="zh-CN" altLang="en-US"/>
              <a:t>、</a:t>
            </a:r>
            <a:r>
              <a:rPr kumimoji="0" lang="en-US" altLang="zh-CN" sz="1600">
                <a:solidFill>
                  <a:srgbClr val="0000FF"/>
                </a:solidFill>
              </a:rPr>
              <a:t>deleteRight(BT, x )</a:t>
            </a:r>
            <a:r>
              <a:rPr lang="zh-CN" altLang="en-US"/>
              <a:t>：删除结点</a:t>
            </a:r>
            <a:r>
              <a:rPr lang="en-US" altLang="zh-CN" i="1"/>
              <a:t>x</a:t>
            </a:r>
            <a:r>
              <a:rPr lang="zh-CN" altLang="en-US"/>
              <a:t>的左、右子树。</a:t>
            </a:r>
          </a:p>
          <a:p>
            <a:pPr>
              <a:lnSpc>
                <a:spcPct val="110000"/>
              </a:lnSpc>
            </a:pPr>
            <a:r>
              <a:rPr lang="en-US" altLang="zh-CN"/>
              <a:t>(6)</a:t>
            </a:r>
            <a:r>
              <a:rPr lang="zh-CN" altLang="en-US"/>
              <a:t>遍历</a:t>
            </a:r>
            <a:r>
              <a:rPr kumimoji="0" lang="en-US" altLang="zh-CN" sz="1600">
                <a:solidFill>
                  <a:srgbClr val="0000FF"/>
                </a:solidFill>
              </a:rPr>
              <a:t>traverse (BT)</a:t>
            </a:r>
            <a:r>
              <a:rPr lang="zh-CN" altLang="en-US"/>
              <a:t>：按某个次序依次访问树中每一个结点，并使每个结点都被访问且只被访问一次。</a:t>
            </a:r>
          </a:p>
        </p:txBody>
      </p:sp>
      <p:sp>
        <p:nvSpPr>
          <p:cNvPr id="461827" name="Rectangle 3"/>
          <p:cNvSpPr>
            <a:spLocks noChangeArrowheads="1"/>
          </p:cNvSpPr>
          <p:nvPr/>
        </p:nvSpPr>
        <p:spPr bwMode="auto">
          <a:xfrm>
            <a:off x="250825" y="379413"/>
            <a:ext cx="8642350" cy="457200"/>
          </a:xfrm>
          <a:prstGeom prst="rect">
            <a:avLst/>
          </a:prstGeom>
          <a:gradFill rotWithShape="1">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400">
                <a:effectLst>
                  <a:outerShdw blurRad="38100" dist="38100" dir="2700000" algn="tl">
                    <a:srgbClr val="000000"/>
                  </a:outerShdw>
                </a:effectLst>
                <a:latin typeface="Arial" charset="0"/>
                <a:ea typeface="楷体_GB2312" pitchFamily="49" charset="-122"/>
              </a:rPr>
              <a:t>三、基本运算</a:t>
            </a:r>
          </a:p>
        </p:txBody>
      </p:sp>
      <p:sp>
        <p:nvSpPr>
          <p:cNvPr id="461828" name="Rectangle 4"/>
          <p:cNvSpPr>
            <a:spLocks noChangeArrowheads="1"/>
          </p:cNvSpPr>
          <p:nvPr/>
        </p:nvSpPr>
        <p:spPr bwMode="auto">
          <a:xfrm>
            <a:off x="179388" y="5229225"/>
            <a:ext cx="87725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buClr>
                <a:srgbClr val="FF3300"/>
              </a:buClr>
              <a:buFont typeface="Wingdings" pitchFamily="2" charset="2"/>
              <a:buChar char="Ø"/>
            </a:pPr>
            <a:r>
              <a:rPr lang="zh-CN" altLang="en-US" sz="2400">
                <a:solidFill>
                  <a:schemeClr val="tx1"/>
                </a:solidFill>
                <a:latin typeface="Arial" charset="0"/>
              </a:rPr>
              <a:t>根据应用需要，可增减，如增加求根、求左右兄弟、建树、查找和删除结点等。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1826"/>
                                        </p:tgtEl>
                                        <p:attrNameLst>
                                          <p:attrName>style.visibility</p:attrName>
                                        </p:attrNameLst>
                                      </p:cBhvr>
                                      <p:to>
                                        <p:strVal val="visible"/>
                                      </p:to>
                                    </p:set>
                                    <p:animEffect transition="in" filter="wipe(left)">
                                      <p:cBhvr>
                                        <p:cTn id="7" dur="500"/>
                                        <p:tgtEl>
                                          <p:spTgt spid="461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1828"/>
                                        </p:tgtEl>
                                        <p:attrNameLst>
                                          <p:attrName>style.visibility</p:attrName>
                                        </p:attrNameLst>
                                      </p:cBhvr>
                                      <p:to>
                                        <p:strVal val="visible"/>
                                      </p:to>
                                    </p:set>
                                    <p:animEffect transition="in" filter="wipe(left)">
                                      <p:cBhvr>
                                        <p:cTn id="12" dur="500"/>
                                        <p:tgtEl>
                                          <p:spTgt spid="461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6" grpId="0" animBg="1"/>
      <p:bldP spid="46182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rrowheads="1"/>
          </p:cNvSpPr>
          <p:nvPr>
            <p:ph type="title"/>
          </p:nvPr>
        </p:nvSpPr>
        <p:spPr>
          <a:xfrm>
            <a:off x="252413" y="595313"/>
            <a:ext cx="8510587"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5.8.3  </a:t>
            </a:r>
            <a:r>
              <a:rPr lang="zh-CN" altLang="en-US" sz="3600" b="0">
                <a:latin typeface="黑体" pitchFamily="2" charset="-122"/>
              </a:rPr>
              <a:t>分类与判定树</a:t>
            </a:r>
          </a:p>
        </p:txBody>
      </p:sp>
      <p:sp>
        <p:nvSpPr>
          <p:cNvPr id="549891" name="Rectangle 3"/>
          <p:cNvSpPr>
            <a:spLocks noChangeArrowheads="1"/>
          </p:cNvSpPr>
          <p:nvPr/>
        </p:nvSpPr>
        <p:spPr bwMode="auto">
          <a:xfrm>
            <a:off x="125413" y="1706563"/>
            <a:ext cx="886618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rgbClr val="EE0000"/>
                </a:solidFill>
                <a:latin typeface="Arial" charset="0"/>
              </a:rPr>
              <a:t>分类</a:t>
            </a:r>
            <a:r>
              <a:rPr kumimoji="0" lang="zh-CN" altLang="en-US" sz="2400">
                <a:solidFill>
                  <a:schemeClr val="tx1"/>
                </a:solidFill>
                <a:latin typeface="Arial" charset="0"/>
              </a:rPr>
              <a:t>：将输入的数据按预定的标准划分成不同的种类。也称判定，其中每次检测也称一次判断。  </a:t>
            </a:r>
          </a:p>
        </p:txBody>
      </p:sp>
      <p:sp>
        <p:nvSpPr>
          <p:cNvPr id="549892" name="Rectangle 4"/>
          <p:cNvSpPr>
            <a:spLocks noChangeArrowheads="1"/>
          </p:cNvSpPr>
          <p:nvPr/>
        </p:nvSpPr>
        <p:spPr bwMode="auto">
          <a:xfrm>
            <a:off x="125413" y="2882900"/>
            <a:ext cx="8856662"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每次判断产生两个结果：真或假，可用二叉树的两个分支来表示。判断后的子类若不是最终结果，则继续判断。整个过程可以用一棵二叉树来描述，称为分类问题的</a:t>
            </a:r>
            <a:r>
              <a:rPr kumimoji="0" lang="zh-CN" altLang="en-US" sz="2400">
                <a:solidFill>
                  <a:srgbClr val="EE0000"/>
                </a:solidFill>
                <a:latin typeface="Arial" charset="0"/>
              </a:rPr>
              <a:t>判定树</a:t>
            </a:r>
            <a:r>
              <a:rPr kumimoji="0" lang="zh-CN" altLang="en-US" sz="2400">
                <a:solidFill>
                  <a:schemeClr val="tx1"/>
                </a:solidFill>
                <a:latin typeface="Arial"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9891"/>
                                        </p:tgtEl>
                                        <p:attrNameLst>
                                          <p:attrName>style.visibility</p:attrName>
                                        </p:attrNameLst>
                                      </p:cBhvr>
                                      <p:to>
                                        <p:strVal val="visible"/>
                                      </p:to>
                                    </p:set>
                                    <p:animEffect transition="in" filter="wipe(left)">
                                      <p:cBhvr>
                                        <p:cTn id="7" dur="500"/>
                                        <p:tgtEl>
                                          <p:spTgt spid="549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9892"/>
                                        </p:tgtEl>
                                        <p:attrNameLst>
                                          <p:attrName>style.visibility</p:attrName>
                                        </p:attrNameLst>
                                      </p:cBhvr>
                                      <p:to>
                                        <p:strVal val="visible"/>
                                      </p:to>
                                    </p:set>
                                    <p:animEffect transition="in" filter="wipe(left)">
                                      <p:cBhvr>
                                        <p:cTn id="12" dur="500"/>
                                        <p:tgtEl>
                                          <p:spTgt spid="549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p:bldP spid="54989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a:off x="179388" y="2276475"/>
            <a:ext cx="8785225" cy="8953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kumimoji="0" lang="zh-CN" altLang="en-US" sz="2400">
                <a:solidFill>
                  <a:schemeClr val="folHlink"/>
                </a:solidFill>
              </a:rPr>
              <a:t>比较次数</a:t>
            </a:r>
            <a:r>
              <a:rPr kumimoji="0" lang="en-US" altLang="zh-CN" sz="2400">
                <a:solidFill>
                  <a:schemeClr val="folHlink"/>
                </a:solidFill>
              </a:rPr>
              <a:t>=N</a:t>
            </a:r>
            <a:r>
              <a:rPr kumimoji="0" lang="en-US" altLang="zh-CN" sz="2400">
                <a:solidFill>
                  <a:schemeClr val="folHlink"/>
                </a:solidFill>
                <a:sym typeface="Symbol" pitchFamily="18" charset="2"/>
              </a:rPr>
              <a:t></a:t>
            </a:r>
            <a:r>
              <a:rPr kumimoji="0" lang="en-US" altLang="zh-CN" sz="2400">
                <a:solidFill>
                  <a:schemeClr val="folHlink"/>
                </a:solidFill>
              </a:rPr>
              <a:t>(0.05</a:t>
            </a:r>
            <a:r>
              <a:rPr kumimoji="0" lang="en-US" altLang="zh-CN" sz="2400">
                <a:solidFill>
                  <a:schemeClr val="folHlink"/>
                </a:solidFill>
                <a:sym typeface="Symbol" pitchFamily="18" charset="2"/>
              </a:rPr>
              <a:t></a:t>
            </a:r>
            <a:r>
              <a:rPr kumimoji="0" lang="en-US" altLang="zh-CN" sz="2400">
                <a:solidFill>
                  <a:schemeClr val="folHlink"/>
                </a:solidFill>
              </a:rPr>
              <a:t>1+0.15</a:t>
            </a:r>
            <a:r>
              <a:rPr kumimoji="0" lang="en-US" altLang="zh-CN" sz="2400">
                <a:solidFill>
                  <a:schemeClr val="folHlink"/>
                </a:solidFill>
                <a:sym typeface="Symbol" pitchFamily="18" charset="2"/>
              </a:rPr>
              <a:t></a:t>
            </a:r>
            <a:r>
              <a:rPr kumimoji="0" lang="en-US" altLang="zh-CN" sz="2400">
                <a:solidFill>
                  <a:schemeClr val="folHlink"/>
                </a:solidFill>
              </a:rPr>
              <a:t>2+0.4</a:t>
            </a:r>
            <a:r>
              <a:rPr kumimoji="0" lang="en-US" altLang="zh-CN" sz="2400">
                <a:solidFill>
                  <a:schemeClr val="folHlink"/>
                </a:solidFill>
                <a:sym typeface="Symbol" pitchFamily="18" charset="2"/>
              </a:rPr>
              <a:t></a:t>
            </a:r>
            <a:r>
              <a:rPr kumimoji="0" lang="en-US" altLang="zh-CN" sz="2400">
                <a:solidFill>
                  <a:schemeClr val="folHlink"/>
                </a:solidFill>
              </a:rPr>
              <a:t>3+0.3</a:t>
            </a:r>
            <a:r>
              <a:rPr kumimoji="0" lang="en-US" altLang="zh-CN" sz="2400">
                <a:solidFill>
                  <a:schemeClr val="folHlink"/>
                </a:solidFill>
                <a:sym typeface="Symbol" pitchFamily="18" charset="2"/>
              </a:rPr>
              <a:t></a:t>
            </a:r>
            <a:r>
              <a:rPr kumimoji="0" lang="en-US" altLang="zh-CN" sz="2400">
                <a:solidFill>
                  <a:schemeClr val="folHlink"/>
                </a:solidFill>
              </a:rPr>
              <a:t>4+0.1</a:t>
            </a:r>
            <a:r>
              <a:rPr kumimoji="0" lang="en-US" altLang="zh-CN" sz="2400">
                <a:solidFill>
                  <a:schemeClr val="folHlink"/>
                </a:solidFill>
                <a:sym typeface="Symbol" pitchFamily="18" charset="2"/>
              </a:rPr>
              <a:t></a:t>
            </a:r>
            <a:r>
              <a:rPr kumimoji="0" lang="en-US" altLang="zh-CN" sz="2400">
                <a:solidFill>
                  <a:schemeClr val="folHlink"/>
                </a:solidFill>
              </a:rPr>
              <a:t>4</a:t>
            </a:r>
            <a:r>
              <a:rPr lang="en-US" altLang="zh-CN" sz="2400">
                <a:solidFill>
                  <a:schemeClr val="folHlink"/>
                </a:solidFill>
              </a:rPr>
              <a:t>)</a:t>
            </a:r>
            <a:r>
              <a:rPr lang="en-US" altLang="zh-CN" sz="2400">
                <a:solidFill>
                  <a:srgbClr val="0000FF"/>
                </a:solidFill>
              </a:rPr>
              <a:t>=3.15N</a:t>
            </a:r>
          </a:p>
          <a:p>
            <a:pPr algn="l">
              <a:lnSpc>
                <a:spcPct val="110000"/>
              </a:lnSpc>
            </a:pPr>
            <a:r>
              <a:rPr lang="zh-CN" altLang="en-US" sz="2400">
                <a:solidFill>
                  <a:schemeClr val="tx1"/>
                </a:solidFill>
              </a:rPr>
              <a:t>　　　　</a:t>
            </a:r>
            <a:r>
              <a:rPr lang="en-US" altLang="zh-CN" sz="2400">
                <a:solidFill>
                  <a:schemeClr val="folHlink"/>
                </a:solidFill>
              </a:rPr>
              <a:t>=N </a:t>
            </a:r>
            <a:r>
              <a:rPr lang="en-US" altLang="zh-CN" sz="2400">
                <a:solidFill>
                  <a:schemeClr val="folHlink"/>
                </a:solidFill>
                <a:sym typeface="Symbol" pitchFamily="18" charset="2"/>
              </a:rPr>
              <a:t></a:t>
            </a:r>
            <a:r>
              <a:rPr lang="en-US" altLang="zh-CN" sz="2400">
                <a:solidFill>
                  <a:schemeClr val="folHlink"/>
                </a:solidFill>
              </a:rPr>
              <a:t> p</a:t>
            </a:r>
            <a:r>
              <a:rPr lang="en-US" altLang="zh-CN" sz="2400" baseline="-25000">
                <a:solidFill>
                  <a:schemeClr val="folHlink"/>
                </a:solidFill>
              </a:rPr>
              <a:t>i</a:t>
            </a:r>
            <a:r>
              <a:rPr lang="en-US" altLang="zh-CN" sz="2400">
                <a:solidFill>
                  <a:schemeClr val="folHlink"/>
                </a:solidFill>
              </a:rPr>
              <a:t> </a:t>
            </a:r>
            <a:r>
              <a:rPr lang="en-US" altLang="zh-CN" sz="2400">
                <a:solidFill>
                  <a:schemeClr val="folHlink"/>
                </a:solidFill>
                <a:sym typeface="Symbol" pitchFamily="18" charset="2"/>
              </a:rPr>
              <a:t></a:t>
            </a:r>
            <a:r>
              <a:rPr lang="en-US" altLang="zh-CN" sz="2400">
                <a:solidFill>
                  <a:schemeClr val="folHlink"/>
                </a:solidFill>
              </a:rPr>
              <a:t> c</a:t>
            </a:r>
            <a:r>
              <a:rPr lang="en-US" altLang="zh-CN" sz="2400" baseline="-25000">
                <a:solidFill>
                  <a:schemeClr val="folHlink"/>
                </a:solidFill>
              </a:rPr>
              <a:t>i</a:t>
            </a:r>
            <a:r>
              <a:rPr lang="en-US" altLang="zh-CN" sz="2400">
                <a:solidFill>
                  <a:schemeClr val="tx1"/>
                </a:solidFill>
              </a:rPr>
              <a:t> </a:t>
            </a:r>
          </a:p>
        </p:txBody>
      </p:sp>
      <p:sp>
        <p:nvSpPr>
          <p:cNvPr id="550923" name="Text Box 11"/>
          <p:cNvSpPr txBox="1">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400">
                <a:solidFill>
                  <a:schemeClr val="tx1"/>
                </a:solidFill>
              </a:rPr>
              <a:t>例　百分制转换为五分制，分数预期分布如下：</a:t>
            </a:r>
          </a:p>
        </p:txBody>
      </p:sp>
      <p:sp>
        <p:nvSpPr>
          <p:cNvPr id="550924" name="Rectangle 12"/>
          <p:cNvSpPr>
            <a:spLocks noChangeArrowheads="1"/>
          </p:cNvSpPr>
          <p:nvPr/>
        </p:nvSpPr>
        <p:spPr bwMode="auto">
          <a:xfrm>
            <a:off x="5148263" y="3427413"/>
            <a:ext cx="374332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将比率</a:t>
            </a:r>
            <a:r>
              <a:rPr kumimoji="0" lang="en-US" altLang="zh-CN" sz="2400">
                <a:solidFill>
                  <a:schemeClr val="tx1"/>
                </a:solidFill>
              </a:rPr>
              <a:t>p</a:t>
            </a:r>
            <a:r>
              <a:rPr kumimoji="0" lang="en-US" altLang="zh-CN" sz="2400" baseline="-25000">
                <a:solidFill>
                  <a:schemeClr val="tx1"/>
                </a:solidFill>
              </a:rPr>
              <a:t>i</a:t>
            </a:r>
            <a:r>
              <a:rPr kumimoji="0" lang="zh-CN" altLang="en-US" sz="2400">
                <a:solidFill>
                  <a:schemeClr val="tx1"/>
                </a:solidFill>
              </a:rPr>
              <a:t>看成是</a:t>
            </a:r>
            <a:r>
              <a:rPr kumimoji="0" lang="en-US" altLang="zh-CN" sz="2400">
                <a:solidFill>
                  <a:schemeClr val="tx1"/>
                </a:solidFill>
              </a:rPr>
              <a:t>n</a:t>
            </a:r>
            <a:r>
              <a:rPr kumimoji="0" lang="zh-CN" altLang="en-US" sz="2400">
                <a:solidFill>
                  <a:schemeClr val="tx1"/>
                </a:solidFill>
              </a:rPr>
              <a:t>个叶子的权，比较次数</a:t>
            </a:r>
            <a:r>
              <a:rPr kumimoji="0" lang="en-US" altLang="zh-CN" sz="2400">
                <a:solidFill>
                  <a:schemeClr val="tx1"/>
                </a:solidFill>
              </a:rPr>
              <a:t>c</a:t>
            </a:r>
            <a:r>
              <a:rPr kumimoji="0" lang="en-US" altLang="zh-CN" sz="2400" baseline="-25000">
                <a:solidFill>
                  <a:schemeClr val="tx1"/>
                </a:solidFill>
              </a:rPr>
              <a:t>i</a:t>
            </a:r>
            <a:r>
              <a:rPr kumimoji="0" lang="zh-CN" altLang="en-US" sz="2400">
                <a:solidFill>
                  <a:schemeClr val="tx1"/>
                </a:solidFill>
              </a:rPr>
              <a:t>看成叶子的路径长度，则就是最优二叉树的构造问题。 </a:t>
            </a:r>
          </a:p>
        </p:txBody>
      </p:sp>
      <p:sp>
        <p:nvSpPr>
          <p:cNvPr id="550925" name="Rectangle 13"/>
          <p:cNvSpPr>
            <a:spLocks noChangeArrowheads="1"/>
          </p:cNvSpPr>
          <p:nvPr/>
        </p:nvSpPr>
        <p:spPr bwMode="auto">
          <a:xfrm>
            <a:off x="4068763" y="5516563"/>
            <a:ext cx="549275" cy="360362"/>
          </a:xfrm>
          <a:prstGeom prst="rect">
            <a:avLst/>
          </a:prstGeom>
          <a:gradFill rotWithShape="1">
            <a:gsLst>
              <a:gs pos="0">
                <a:schemeClr val="folHlink"/>
              </a:gs>
              <a:gs pos="100000">
                <a:schemeClr val="folHlink">
                  <a:gamma/>
                  <a:shade val="46275"/>
                  <a:invGamma/>
                </a:schemeClr>
              </a:gs>
            </a:gsLst>
            <a:path path="shape">
              <a:fillToRect l="50000" t="50000" r="50000" b="50000"/>
            </a:path>
          </a:gradFill>
          <a:ln w="28575" cap="rnd">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latin typeface="Arial" charset="0"/>
              </a:rPr>
              <a:t>A</a:t>
            </a:r>
          </a:p>
        </p:txBody>
      </p:sp>
      <p:sp>
        <p:nvSpPr>
          <p:cNvPr id="550926" name="Rectangle 14"/>
          <p:cNvSpPr>
            <a:spLocks noChangeArrowheads="1"/>
          </p:cNvSpPr>
          <p:nvPr/>
        </p:nvSpPr>
        <p:spPr bwMode="auto">
          <a:xfrm>
            <a:off x="755650" y="3879850"/>
            <a:ext cx="549275" cy="360363"/>
          </a:xfrm>
          <a:prstGeom prst="rect">
            <a:avLst/>
          </a:prstGeom>
          <a:gradFill rotWithShape="1">
            <a:gsLst>
              <a:gs pos="0">
                <a:schemeClr val="folHlink"/>
              </a:gs>
              <a:gs pos="100000">
                <a:schemeClr val="folHlink">
                  <a:gamma/>
                  <a:shade val="46275"/>
                  <a:invGamma/>
                </a:schemeClr>
              </a:gs>
            </a:gsLst>
            <a:path path="shape">
              <a:fillToRect l="50000" t="50000" r="50000" b="50000"/>
            </a:path>
          </a:gradFill>
          <a:ln w="28575" cap="rnd">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latin typeface="Arial" charset="0"/>
              </a:rPr>
              <a:t>E</a:t>
            </a:r>
          </a:p>
        </p:txBody>
      </p:sp>
      <p:sp>
        <p:nvSpPr>
          <p:cNvPr id="550927" name="Rectangle 15"/>
          <p:cNvSpPr>
            <a:spLocks noChangeArrowheads="1"/>
          </p:cNvSpPr>
          <p:nvPr/>
        </p:nvSpPr>
        <p:spPr bwMode="auto">
          <a:xfrm>
            <a:off x="2773363" y="5516563"/>
            <a:ext cx="549275" cy="360362"/>
          </a:xfrm>
          <a:prstGeom prst="rect">
            <a:avLst/>
          </a:prstGeom>
          <a:gradFill rotWithShape="1">
            <a:gsLst>
              <a:gs pos="0">
                <a:schemeClr val="folHlink"/>
              </a:gs>
              <a:gs pos="100000">
                <a:schemeClr val="folHlink">
                  <a:gamma/>
                  <a:shade val="46275"/>
                  <a:invGamma/>
                </a:schemeClr>
              </a:gs>
            </a:gsLst>
            <a:path path="shape">
              <a:fillToRect l="50000" t="50000" r="50000" b="50000"/>
            </a:path>
          </a:gradFill>
          <a:ln w="28575" cap="rnd">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latin typeface="Arial" charset="0"/>
              </a:rPr>
              <a:t>B</a:t>
            </a:r>
          </a:p>
        </p:txBody>
      </p:sp>
      <p:sp>
        <p:nvSpPr>
          <p:cNvPr id="550928" name="Rectangle 16"/>
          <p:cNvSpPr>
            <a:spLocks noChangeArrowheads="1"/>
          </p:cNvSpPr>
          <p:nvPr/>
        </p:nvSpPr>
        <p:spPr bwMode="auto">
          <a:xfrm>
            <a:off x="2052638" y="4989513"/>
            <a:ext cx="549275" cy="360362"/>
          </a:xfrm>
          <a:prstGeom prst="rect">
            <a:avLst/>
          </a:prstGeom>
          <a:gradFill rotWithShape="1">
            <a:gsLst>
              <a:gs pos="0">
                <a:schemeClr val="folHlink"/>
              </a:gs>
              <a:gs pos="100000">
                <a:schemeClr val="folHlink">
                  <a:gamma/>
                  <a:shade val="46275"/>
                  <a:invGamma/>
                </a:schemeClr>
              </a:gs>
            </a:gsLst>
            <a:path path="shape">
              <a:fillToRect l="50000" t="50000" r="50000" b="50000"/>
            </a:path>
          </a:gradFill>
          <a:ln w="28575" cap="rnd">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latin typeface="Arial" charset="0"/>
              </a:rPr>
              <a:t>C</a:t>
            </a:r>
          </a:p>
        </p:txBody>
      </p:sp>
      <p:sp>
        <p:nvSpPr>
          <p:cNvPr id="550929" name="Rectangle 17"/>
          <p:cNvSpPr>
            <a:spLocks noChangeArrowheads="1"/>
          </p:cNvSpPr>
          <p:nvPr/>
        </p:nvSpPr>
        <p:spPr bwMode="auto">
          <a:xfrm>
            <a:off x="1404938" y="4413250"/>
            <a:ext cx="549275" cy="360363"/>
          </a:xfrm>
          <a:prstGeom prst="rect">
            <a:avLst/>
          </a:prstGeom>
          <a:gradFill rotWithShape="1">
            <a:gsLst>
              <a:gs pos="0">
                <a:schemeClr val="folHlink"/>
              </a:gs>
              <a:gs pos="100000">
                <a:schemeClr val="folHlink">
                  <a:gamma/>
                  <a:shade val="46275"/>
                  <a:invGamma/>
                </a:schemeClr>
              </a:gs>
            </a:gsLst>
            <a:path path="shape">
              <a:fillToRect l="50000" t="50000" r="50000" b="50000"/>
            </a:path>
          </a:gradFill>
          <a:ln w="28575" cap="rnd">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latin typeface="Arial" charset="0"/>
              </a:rPr>
              <a:t>D</a:t>
            </a:r>
          </a:p>
        </p:txBody>
      </p:sp>
      <p:grpSp>
        <p:nvGrpSpPr>
          <p:cNvPr id="550931" name="Group 19"/>
          <p:cNvGrpSpPr>
            <a:grpSpLocks/>
          </p:cNvGrpSpPr>
          <p:nvPr/>
        </p:nvGrpSpPr>
        <p:grpSpPr bwMode="auto">
          <a:xfrm>
            <a:off x="690563" y="3357563"/>
            <a:ext cx="2017712" cy="550862"/>
            <a:chOff x="752" y="2221"/>
            <a:chExt cx="1271" cy="347"/>
          </a:xfrm>
        </p:grpSpPr>
        <p:sp>
          <p:nvSpPr>
            <p:cNvPr id="550932" name="Rectangle 20"/>
            <p:cNvSpPr>
              <a:spLocks noChangeArrowheads="1"/>
            </p:cNvSpPr>
            <p:nvPr/>
          </p:nvSpPr>
          <p:spPr bwMode="auto">
            <a:xfrm>
              <a:off x="752" y="2296"/>
              <a:ext cx="223"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en-US" altLang="zh-CN" sz="2000">
                  <a:solidFill>
                    <a:schemeClr val="tx2"/>
                  </a:solidFill>
                  <a:effectLst>
                    <a:outerShdw blurRad="38100" dist="38100" dir="2700000" algn="tl">
                      <a:srgbClr val="C0C0C0"/>
                    </a:outerShdw>
                  </a:effectLst>
                  <a:latin typeface="Arial" charset="0"/>
                </a:rPr>
                <a:t>Y</a:t>
              </a:r>
            </a:p>
          </p:txBody>
        </p:sp>
        <p:sp>
          <p:nvSpPr>
            <p:cNvPr id="550933" name="Rectangle 21"/>
            <p:cNvSpPr>
              <a:spLocks noChangeArrowheads="1"/>
            </p:cNvSpPr>
            <p:nvPr/>
          </p:nvSpPr>
          <p:spPr bwMode="auto">
            <a:xfrm>
              <a:off x="1791" y="2296"/>
              <a:ext cx="232"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en-US" altLang="zh-CN" sz="2000">
                  <a:solidFill>
                    <a:schemeClr val="tx2"/>
                  </a:solidFill>
                  <a:effectLst>
                    <a:outerShdw blurRad="38100" dist="38100" dir="2700000" algn="tl">
                      <a:srgbClr val="C0C0C0"/>
                    </a:outerShdw>
                  </a:effectLst>
                  <a:latin typeface="Arial" charset="0"/>
                </a:rPr>
                <a:t>N</a:t>
              </a:r>
            </a:p>
          </p:txBody>
        </p:sp>
        <p:sp>
          <p:nvSpPr>
            <p:cNvPr id="550934" name="AutoShape 22"/>
            <p:cNvSpPr>
              <a:spLocks noChangeArrowheads="1"/>
            </p:cNvSpPr>
            <p:nvPr/>
          </p:nvSpPr>
          <p:spPr bwMode="auto">
            <a:xfrm>
              <a:off x="953" y="2221"/>
              <a:ext cx="816" cy="290"/>
            </a:xfrm>
            <a:prstGeom prst="flowChartDecision">
              <a:avLst/>
            </a:prstGeom>
            <a:gradFill rotWithShape="0">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latin typeface="Arial" charset="0"/>
                </a:rPr>
                <a:t>&lt;60?</a:t>
              </a:r>
            </a:p>
          </p:txBody>
        </p:sp>
        <p:sp>
          <p:nvSpPr>
            <p:cNvPr id="550935" name="Line 23"/>
            <p:cNvSpPr>
              <a:spLocks noChangeShapeType="1"/>
            </p:cNvSpPr>
            <p:nvPr/>
          </p:nvSpPr>
          <p:spPr bwMode="auto">
            <a:xfrm>
              <a:off x="1769" y="2380"/>
              <a:ext cx="22" cy="188"/>
            </a:xfrm>
            <a:prstGeom prst="line">
              <a:avLst/>
            </a:prstGeom>
            <a:noFill/>
            <a:ln w="3492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6" name="Line 24"/>
            <p:cNvSpPr>
              <a:spLocks noChangeShapeType="1"/>
            </p:cNvSpPr>
            <p:nvPr/>
          </p:nvSpPr>
          <p:spPr bwMode="auto">
            <a:xfrm flipH="1">
              <a:off x="944" y="2387"/>
              <a:ext cx="32" cy="155"/>
            </a:xfrm>
            <a:prstGeom prst="line">
              <a:avLst/>
            </a:prstGeom>
            <a:noFill/>
            <a:ln w="3492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0937" name="Group 25"/>
          <p:cNvGrpSpPr>
            <a:grpSpLocks/>
          </p:cNvGrpSpPr>
          <p:nvPr/>
        </p:nvGrpSpPr>
        <p:grpSpPr bwMode="auto">
          <a:xfrm>
            <a:off x="1366838" y="3908425"/>
            <a:ext cx="2017712" cy="550863"/>
            <a:chOff x="752" y="2221"/>
            <a:chExt cx="1271" cy="347"/>
          </a:xfrm>
        </p:grpSpPr>
        <p:sp>
          <p:nvSpPr>
            <p:cNvPr id="550938" name="Rectangle 26"/>
            <p:cNvSpPr>
              <a:spLocks noChangeArrowheads="1"/>
            </p:cNvSpPr>
            <p:nvPr/>
          </p:nvSpPr>
          <p:spPr bwMode="auto">
            <a:xfrm>
              <a:off x="752" y="2296"/>
              <a:ext cx="223"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en-US" altLang="zh-CN" sz="2000">
                  <a:solidFill>
                    <a:schemeClr val="tx2"/>
                  </a:solidFill>
                  <a:effectLst>
                    <a:outerShdw blurRad="38100" dist="38100" dir="2700000" algn="tl">
                      <a:srgbClr val="C0C0C0"/>
                    </a:outerShdw>
                  </a:effectLst>
                  <a:latin typeface="Arial" charset="0"/>
                </a:rPr>
                <a:t>Y</a:t>
              </a:r>
            </a:p>
          </p:txBody>
        </p:sp>
        <p:sp>
          <p:nvSpPr>
            <p:cNvPr id="550939" name="Rectangle 27"/>
            <p:cNvSpPr>
              <a:spLocks noChangeArrowheads="1"/>
            </p:cNvSpPr>
            <p:nvPr/>
          </p:nvSpPr>
          <p:spPr bwMode="auto">
            <a:xfrm>
              <a:off x="1791" y="2296"/>
              <a:ext cx="232"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en-US" altLang="zh-CN" sz="2000">
                  <a:solidFill>
                    <a:schemeClr val="tx2"/>
                  </a:solidFill>
                  <a:effectLst>
                    <a:outerShdw blurRad="38100" dist="38100" dir="2700000" algn="tl">
                      <a:srgbClr val="C0C0C0"/>
                    </a:outerShdw>
                  </a:effectLst>
                  <a:latin typeface="Arial" charset="0"/>
                </a:rPr>
                <a:t>N</a:t>
              </a:r>
            </a:p>
          </p:txBody>
        </p:sp>
        <p:sp>
          <p:nvSpPr>
            <p:cNvPr id="550940" name="AutoShape 28"/>
            <p:cNvSpPr>
              <a:spLocks noChangeArrowheads="1"/>
            </p:cNvSpPr>
            <p:nvPr/>
          </p:nvSpPr>
          <p:spPr bwMode="auto">
            <a:xfrm>
              <a:off x="953" y="2221"/>
              <a:ext cx="816" cy="290"/>
            </a:xfrm>
            <a:prstGeom prst="flowChartDecision">
              <a:avLst/>
            </a:prstGeom>
            <a:gradFill rotWithShape="0">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latin typeface="Arial" charset="0"/>
                </a:rPr>
                <a:t>&lt;70?</a:t>
              </a:r>
            </a:p>
          </p:txBody>
        </p:sp>
        <p:sp>
          <p:nvSpPr>
            <p:cNvPr id="550941" name="Line 29"/>
            <p:cNvSpPr>
              <a:spLocks noChangeShapeType="1"/>
            </p:cNvSpPr>
            <p:nvPr/>
          </p:nvSpPr>
          <p:spPr bwMode="auto">
            <a:xfrm>
              <a:off x="1769" y="2380"/>
              <a:ext cx="22" cy="188"/>
            </a:xfrm>
            <a:prstGeom prst="line">
              <a:avLst/>
            </a:prstGeom>
            <a:noFill/>
            <a:ln w="3492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42" name="Line 30"/>
            <p:cNvSpPr>
              <a:spLocks noChangeShapeType="1"/>
            </p:cNvSpPr>
            <p:nvPr/>
          </p:nvSpPr>
          <p:spPr bwMode="auto">
            <a:xfrm flipH="1">
              <a:off x="944" y="2387"/>
              <a:ext cx="32" cy="155"/>
            </a:xfrm>
            <a:prstGeom prst="line">
              <a:avLst/>
            </a:prstGeom>
            <a:noFill/>
            <a:ln w="3492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0943" name="Group 31"/>
          <p:cNvGrpSpPr>
            <a:grpSpLocks/>
          </p:cNvGrpSpPr>
          <p:nvPr/>
        </p:nvGrpSpPr>
        <p:grpSpPr bwMode="auto">
          <a:xfrm>
            <a:off x="2051050" y="4438650"/>
            <a:ext cx="2017713" cy="550863"/>
            <a:chOff x="752" y="2221"/>
            <a:chExt cx="1271" cy="347"/>
          </a:xfrm>
        </p:grpSpPr>
        <p:sp>
          <p:nvSpPr>
            <p:cNvPr id="550944" name="Rectangle 32"/>
            <p:cNvSpPr>
              <a:spLocks noChangeArrowheads="1"/>
            </p:cNvSpPr>
            <p:nvPr/>
          </p:nvSpPr>
          <p:spPr bwMode="auto">
            <a:xfrm>
              <a:off x="752" y="2296"/>
              <a:ext cx="223"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en-US" altLang="zh-CN" sz="2000">
                  <a:solidFill>
                    <a:schemeClr val="tx2"/>
                  </a:solidFill>
                  <a:effectLst>
                    <a:outerShdw blurRad="38100" dist="38100" dir="2700000" algn="tl">
                      <a:srgbClr val="C0C0C0"/>
                    </a:outerShdw>
                  </a:effectLst>
                  <a:latin typeface="Arial" charset="0"/>
                </a:rPr>
                <a:t>Y</a:t>
              </a:r>
            </a:p>
          </p:txBody>
        </p:sp>
        <p:sp>
          <p:nvSpPr>
            <p:cNvPr id="550945" name="Rectangle 33"/>
            <p:cNvSpPr>
              <a:spLocks noChangeArrowheads="1"/>
            </p:cNvSpPr>
            <p:nvPr/>
          </p:nvSpPr>
          <p:spPr bwMode="auto">
            <a:xfrm>
              <a:off x="1791" y="2296"/>
              <a:ext cx="232"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en-US" altLang="zh-CN" sz="2000">
                  <a:solidFill>
                    <a:schemeClr val="tx2"/>
                  </a:solidFill>
                  <a:effectLst>
                    <a:outerShdw blurRad="38100" dist="38100" dir="2700000" algn="tl">
                      <a:srgbClr val="C0C0C0"/>
                    </a:outerShdw>
                  </a:effectLst>
                  <a:latin typeface="Arial" charset="0"/>
                </a:rPr>
                <a:t>N</a:t>
              </a:r>
            </a:p>
          </p:txBody>
        </p:sp>
        <p:sp>
          <p:nvSpPr>
            <p:cNvPr id="550946" name="AutoShape 34"/>
            <p:cNvSpPr>
              <a:spLocks noChangeArrowheads="1"/>
            </p:cNvSpPr>
            <p:nvPr/>
          </p:nvSpPr>
          <p:spPr bwMode="auto">
            <a:xfrm>
              <a:off x="953" y="2221"/>
              <a:ext cx="816" cy="290"/>
            </a:xfrm>
            <a:prstGeom prst="flowChartDecision">
              <a:avLst/>
            </a:prstGeom>
            <a:gradFill rotWithShape="0">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latin typeface="Arial" charset="0"/>
                </a:rPr>
                <a:t>&lt;80?</a:t>
              </a:r>
            </a:p>
          </p:txBody>
        </p:sp>
        <p:sp>
          <p:nvSpPr>
            <p:cNvPr id="550947" name="Line 35"/>
            <p:cNvSpPr>
              <a:spLocks noChangeShapeType="1"/>
            </p:cNvSpPr>
            <p:nvPr/>
          </p:nvSpPr>
          <p:spPr bwMode="auto">
            <a:xfrm>
              <a:off x="1769" y="2380"/>
              <a:ext cx="22" cy="188"/>
            </a:xfrm>
            <a:prstGeom prst="line">
              <a:avLst/>
            </a:prstGeom>
            <a:noFill/>
            <a:ln w="3492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48" name="Line 36"/>
            <p:cNvSpPr>
              <a:spLocks noChangeShapeType="1"/>
            </p:cNvSpPr>
            <p:nvPr/>
          </p:nvSpPr>
          <p:spPr bwMode="auto">
            <a:xfrm flipH="1">
              <a:off x="944" y="2387"/>
              <a:ext cx="32" cy="155"/>
            </a:xfrm>
            <a:prstGeom prst="line">
              <a:avLst/>
            </a:prstGeom>
            <a:noFill/>
            <a:ln w="3492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0949" name="Group 37"/>
          <p:cNvGrpSpPr>
            <a:grpSpLocks/>
          </p:cNvGrpSpPr>
          <p:nvPr/>
        </p:nvGrpSpPr>
        <p:grpSpPr bwMode="auto">
          <a:xfrm>
            <a:off x="2735263" y="4989513"/>
            <a:ext cx="2017712" cy="550862"/>
            <a:chOff x="752" y="2221"/>
            <a:chExt cx="1271" cy="347"/>
          </a:xfrm>
        </p:grpSpPr>
        <p:sp>
          <p:nvSpPr>
            <p:cNvPr id="550950" name="Rectangle 38"/>
            <p:cNvSpPr>
              <a:spLocks noChangeArrowheads="1"/>
            </p:cNvSpPr>
            <p:nvPr/>
          </p:nvSpPr>
          <p:spPr bwMode="auto">
            <a:xfrm>
              <a:off x="752" y="2296"/>
              <a:ext cx="223"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en-US" altLang="zh-CN" sz="2000">
                  <a:solidFill>
                    <a:schemeClr val="tx2"/>
                  </a:solidFill>
                  <a:effectLst>
                    <a:outerShdw blurRad="38100" dist="38100" dir="2700000" algn="tl">
                      <a:srgbClr val="C0C0C0"/>
                    </a:outerShdw>
                  </a:effectLst>
                  <a:latin typeface="Arial" charset="0"/>
                </a:rPr>
                <a:t>Y</a:t>
              </a:r>
            </a:p>
          </p:txBody>
        </p:sp>
        <p:sp>
          <p:nvSpPr>
            <p:cNvPr id="550951" name="Rectangle 39"/>
            <p:cNvSpPr>
              <a:spLocks noChangeArrowheads="1"/>
            </p:cNvSpPr>
            <p:nvPr/>
          </p:nvSpPr>
          <p:spPr bwMode="auto">
            <a:xfrm>
              <a:off x="1791" y="2296"/>
              <a:ext cx="232"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en-US" altLang="zh-CN" sz="2000">
                  <a:solidFill>
                    <a:schemeClr val="tx2"/>
                  </a:solidFill>
                  <a:effectLst>
                    <a:outerShdw blurRad="38100" dist="38100" dir="2700000" algn="tl">
                      <a:srgbClr val="C0C0C0"/>
                    </a:outerShdw>
                  </a:effectLst>
                  <a:latin typeface="Arial" charset="0"/>
                </a:rPr>
                <a:t>N</a:t>
              </a:r>
            </a:p>
          </p:txBody>
        </p:sp>
        <p:sp>
          <p:nvSpPr>
            <p:cNvPr id="550952" name="AutoShape 40"/>
            <p:cNvSpPr>
              <a:spLocks noChangeArrowheads="1"/>
            </p:cNvSpPr>
            <p:nvPr/>
          </p:nvSpPr>
          <p:spPr bwMode="auto">
            <a:xfrm>
              <a:off x="953" y="2221"/>
              <a:ext cx="816" cy="290"/>
            </a:xfrm>
            <a:prstGeom prst="flowChartDecision">
              <a:avLst/>
            </a:prstGeom>
            <a:gradFill rotWithShape="0">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latin typeface="Arial" charset="0"/>
                </a:rPr>
                <a:t>&lt;90?</a:t>
              </a:r>
            </a:p>
          </p:txBody>
        </p:sp>
        <p:sp>
          <p:nvSpPr>
            <p:cNvPr id="550953" name="Line 41"/>
            <p:cNvSpPr>
              <a:spLocks noChangeShapeType="1"/>
            </p:cNvSpPr>
            <p:nvPr/>
          </p:nvSpPr>
          <p:spPr bwMode="auto">
            <a:xfrm>
              <a:off x="1769" y="2380"/>
              <a:ext cx="22" cy="188"/>
            </a:xfrm>
            <a:prstGeom prst="line">
              <a:avLst/>
            </a:prstGeom>
            <a:noFill/>
            <a:ln w="3492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54" name="Line 42"/>
            <p:cNvSpPr>
              <a:spLocks noChangeShapeType="1"/>
            </p:cNvSpPr>
            <p:nvPr/>
          </p:nvSpPr>
          <p:spPr bwMode="auto">
            <a:xfrm flipH="1">
              <a:off x="944" y="2387"/>
              <a:ext cx="32" cy="155"/>
            </a:xfrm>
            <a:prstGeom prst="line">
              <a:avLst/>
            </a:prstGeom>
            <a:noFill/>
            <a:ln w="3492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0955" name="Group 43"/>
          <p:cNvGrpSpPr>
            <a:grpSpLocks/>
          </p:cNvGrpSpPr>
          <p:nvPr/>
        </p:nvGrpSpPr>
        <p:grpSpPr bwMode="auto">
          <a:xfrm>
            <a:off x="684213" y="4194175"/>
            <a:ext cx="4062412" cy="2052638"/>
            <a:chOff x="431" y="2642"/>
            <a:chExt cx="2559" cy="1293"/>
          </a:xfrm>
        </p:grpSpPr>
        <p:sp>
          <p:nvSpPr>
            <p:cNvPr id="550956" name="Rectangle 44"/>
            <p:cNvSpPr>
              <a:spLocks noChangeArrowheads="1"/>
            </p:cNvSpPr>
            <p:nvPr/>
          </p:nvSpPr>
          <p:spPr bwMode="auto">
            <a:xfrm>
              <a:off x="431" y="2642"/>
              <a:ext cx="42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tx1"/>
                  </a:solidFill>
                  <a:effectLst>
                    <a:outerShdw blurRad="38100" dist="38100" dir="2700000" algn="tl">
                      <a:srgbClr val="C0C0C0"/>
                    </a:outerShdw>
                  </a:effectLst>
                  <a:latin typeface="Arial" charset="0"/>
                </a:rPr>
                <a:t>0.05</a:t>
              </a:r>
            </a:p>
          </p:txBody>
        </p:sp>
        <p:sp>
          <p:nvSpPr>
            <p:cNvPr id="550957" name="Rectangle 45"/>
            <p:cNvSpPr>
              <a:spLocks noChangeArrowheads="1"/>
            </p:cNvSpPr>
            <p:nvPr/>
          </p:nvSpPr>
          <p:spPr bwMode="auto">
            <a:xfrm>
              <a:off x="839" y="2981"/>
              <a:ext cx="42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tx1"/>
                  </a:solidFill>
                  <a:effectLst>
                    <a:outerShdw blurRad="38100" dist="38100" dir="2700000" algn="tl">
                      <a:srgbClr val="C0C0C0"/>
                    </a:outerShdw>
                  </a:effectLst>
                  <a:latin typeface="Arial" charset="0"/>
                </a:rPr>
                <a:t>0.15</a:t>
              </a:r>
            </a:p>
          </p:txBody>
        </p:sp>
        <p:sp>
          <p:nvSpPr>
            <p:cNvPr id="550958" name="Rectangle 46"/>
            <p:cNvSpPr>
              <a:spLocks noChangeArrowheads="1"/>
            </p:cNvSpPr>
            <p:nvPr/>
          </p:nvSpPr>
          <p:spPr bwMode="auto">
            <a:xfrm>
              <a:off x="1248" y="3344"/>
              <a:ext cx="42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tx1"/>
                  </a:solidFill>
                  <a:effectLst>
                    <a:outerShdw blurRad="38100" dist="38100" dir="2700000" algn="tl">
                      <a:srgbClr val="C0C0C0"/>
                    </a:outerShdw>
                  </a:effectLst>
                  <a:latin typeface="Arial" charset="0"/>
                </a:rPr>
                <a:t>0.40</a:t>
              </a:r>
            </a:p>
          </p:txBody>
        </p:sp>
        <p:sp>
          <p:nvSpPr>
            <p:cNvPr id="550959" name="Rectangle 47"/>
            <p:cNvSpPr>
              <a:spLocks noChangeArrowheads="1"/>
            </p:cNvSpPr>
            <p:nvPr/>
          </p:nvSpPr>
          <p:spPr bwMode="auto">
            <a:xfrm>
              <a:off x="1701" y="3685"/>
              <a:ext cx="42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tx1"/>
                  </a:solidFill>
                  <a:effectLst>
                    <a:outerShdw blurRad="38100" dist="38100" dir="2700000" algn="tl">
                      <a:srgbClr val="C0C0C0"/>
                    </a:outerShdw>
                  </a:effectLst>
                  <a:latin typeface="Arial" charset="0"/>
                </a:rPr>
                <a:t>0.30</a:t>
              </a:r>
            </a:p>
          </p:txBody>
        </p:sp>
        <p:sp>
          <p:nvSpPr>
            <p:cNvPr id="550960" name="Rectangle 48"/>
            <p:cNvSpPr>
              <a:spLocks noChangeArrowheads="1"/>
            </p:cNvSpPr>
            <p:nvPr/>
          </p:nvSpPr>
          <p:spPr bwMode="auto">
            <a:xfrm>
              <a:off x="2563" y="3685"/>
              <a:ext cx="42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tx1"/>
                  </a:solidFill>
                  <a:effectLst>
                    <a:outerShdw blurRad="38100" dist="38100" dir="2700000" algn="tl">
                      <a:srgbClr val="C0C0C0"/>
                    </a:outerShdw>
                  </a:effectLst>
                  <a:latin typeface="Arial" charset="0"/>
                </a:rPr>
                <a:t>0.10</a:t>
              </a:r>
            </a:p>
          </p:txBody>
        </p:sp>
      </p:grpSp>
      <p:graphicFrame>
        <p:nvGraphicFramePr>
          <p:cNvPr id="551073" name="Group 161"/>
          <p:cNvGraphicFramePr>
            <a:graphicFrameLocks noGrp="1"/>
          </p:cNvGraphicFramePr>
          <p:nvPr>
            <p:ph/>
          </p:nvPr>
        </p:nvGraphicFramePr>
        <p:xfrm>
          <a:off x="754063" y="546100"/>
          <a:ext cx="4991100" cy="1100138"/>
        </p:xfrm>
        <a:graphic>
          <a:graphicData uri="http://schemas.openxmlformats.org/drawingml/2006/table">
            <a:tbl>
              <a:tblPr/>
              <a:tblGrid>
                <a:gridCol w="831850"/>
                <a:gridCol w="831850"/>
                <a:gridCol w="831850"/>
                <a:gridCol w="831850"/>
                <a:gridCol w="831850"/>
                <a:gridCol w="831850"/>
              </a:tblGrid>
              <a:tr h="322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Arial" charset="0"/>
                          <a:ea typeface="隶书" pitchFamily="49" charset="-122"/>
                        </a:rPr>
                        <a:t>分数</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0-59</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60-69</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70-79</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80-89</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90-100</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95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Arial" charset="0"/>
                          <a:ea typeface="隶书" pitchFamily="49" charset="-122"/>
                        </a:rPr>
                        <a:t>比率</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0.05</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0.15</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0.40</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0.30</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0.10</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93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Arial" charset="0"/>
                        <a:ea typeface="隶书" pitchFamily="49" charset="-122"/>
                      </a:endParaRP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E</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D</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C</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B</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A</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50931"/>
                                        </p:tgtEl>
                                        <p:attrNameLst>
                                          <p:attrName>style.visibility</p:attrName>
                                        </p:attrNameLst>
                                      </p:cBhvr>
                                      <p:to>
                                        <p:strVal val="visible"/>
                                      </p:to>
                                    </p:set>
                                    <p:animEffect transition="in" filter="dissolve">
                                      <p:cBhvr>
                                        <p:cTn id="7" dur="500"/>
                                        <p:tgtEl>
                                          <p:spTgt spid="550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0926"/>
                                        </p:tgtEl>
                                        <p:attrNameLst>
                                          <p:attrName>style.visibility</p:attrName>
                                        </p:attrNameLst>
                                      </p:cBhvr>
                                      <p:to>
                                        <p:strVal val="visible"/>
                                      </p:to>
                                    </p:set>
                                    <p:animEffect transition="in" filter="dissolve">
                                      <p:cBhvr>
                                        <p:cTn id="12" dur="500"/>
                                        <p:tgtEl>
                                          <p:spTgt spid="550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50937"/>
                                        </p:tgtEl>
                                        <p:attrNameLst>
                                          <p:attrName>style.visibility</p:attrName>
                                        </p:attrNameLst>
                                      </p:cBhvr>
                                      <p:to>
                                        <p:strVal val="visible"/>
                                      </p:to>
                                    </p:set>
                                    <p:animEffect transition="in" filter="dissolve">
                                      <p:cBhvr>
                                        <p:cTn id="17" dur="500"/>
                                        <p:tgtEl>
                                          <p:spTgt spid="5509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50929"/>
                                        </p:tgtEl>
                                        <p:attrNameLst>
                                          <p:attrName>style.visibility</p:attrName>
                                        </p:attrNameLst>
                                      </p:cBhvr>
                                      <p:to>
                                        <p:strVal val="visible"/>
                                      </p:to>
                                    </p:set>
                                    <p:animEffect transition="in" filter="dissolve">
                                      <p:cBhvr>
                                        <p:cTn id="22" dur="500"/>
                                        <p:tgtEl>
                                          <p:spTgt spid="5509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50943"/>
                                        </p:tgtEl>
                                        <p:attrNameLst>
                                          <p:attrName>style.visibility</p:attrName>
                                        </p:attrNameLst>
                                      </p:cBhvr>
                                      <p:to>
                                        <p:strVal val="visible"/>
                                      </p:to>
                                    </p:set>
                                    <p:animEffect transition="in" filter="dissolve">
                                      <p:cBhvr>
                                        <p:cTn id="27" dur="500"/>
                                        <p:tgtEl>
                                          <p:spTgt spid="5509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50928"/>
                                        </p:tgtEl>
                                        <p:attrNameLst>
                                          <p:attrName>style.visibility</p:attrName>
                                        </p:attrNameLst>
                                      </p:cBhvr>
                                      <p:to>
                                        <p:strVal val="visible"/>
                                      </p:to>
                                    </p:set>
                                    <p:animEffect transition="in" filter="dissolve">
                                      <p:cBhvr>
                                        <p:cTn id="32" dur="500"/>
                                        <p:tgtEl>
                                          <p:spTgt spid="5509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50949"/>
                                        </p:tgtEl>
                                        <p:attrNameLst>
                                          <p:attrName>style.visibility</p:attrName>
                                        </p:attrNameLst>
                                      </p:cBhvr>
                                      <p:to>
                                        <p:strVal val="visible"/>
                                      </p:to>
                                    </p:set>
                                    <p:animEffect transition="in" filter="dissolve">
                                      <p:cBhvr>
                                        <p:cTn id="37" dur="500"/>
                                        <p:tgtEl>
                                          <p:spTgt spid="5509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50927"/>
                                        </p:tgtEl>
                                        <p:attrNameLst>
                                          <p:attrName>style.visibility</p:attrName>
                                        </p:attrNameLst>
                                      </p:cBhvr>
                                      <p:to>
                                        <p:strVal val="visible"/>
                                      </p:to>
                                    </p:set>
                                    <p:animEffect transition="in" filter="dissolve">
                                      <p:cBhvr>
                                        <p:cTn id="42" dur="500"/>
                                        <p:tgtEl>
                                          <p:spTgt spid="5509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50925"/>
                                        </p:tgtEl>
                                        <p:attrNameLst>
                                          <p:attrName>style.visibility</p:attrName>
                                        </p:attrNameLst>
                                      </p:cBhvr>
                                      <p:to>
                                        <p:strVal val="visible"/>
                                      </p:to>
                                    </p:set>
                                    <p:animEffect transition="in" filter="dissolve">
                                      <p:cBhvr>
                                        <p:cTn id="47" dur="500"/>
                                        <p:tgtEl>
                                          <p:spTgt spid="5509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550955"/>
                                        </p:tgtEl>
                                        <p:attrNameLst>
                                          <p:attrName>style.visibility</p:attrName>
                                        </p:attrNameLst>
                                      </p:cBhvr>
                                      <p:to>
                                        <p:strVal val="visible"/>
                                      </p:to>
                                    </p:set>
                                    <p:animEffect transition="in" filter="dissolve">
                                      <p:cBhvr>
                                        <p:cTn id="52" dur="500"/>
                                        <p:tgtEl>
                                          <p:spTgt spid="55095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550914"/>
                                        </p:tgtEl>
                                        <p:attrNameLst>
                                          <p:attrName>style.visibility</p:attrName>
                                        </p:attrNameLst>
                                      </p:cBhvr>
                                      <p:to>
                                        <p:strVal val="visible"/>
                                      </p:to>
                                    </p:set>
                                    <p:anim calcmode="lin" valueType="num">
                                      <p:cBhvr>
                                        <p:cTn id="57" dur="1000" fill="hold"/>
                                        <p:tgtEl>
                                          <p:spTgt spid="550914"/>
                                        </p:tgtEl>
                                        <p:attrNameLst>
                                          <p:attrName>ppt_x</p:attrName>
                                        </p:attrNameLst>
                                      </p:cBhvr>
                                      <p:tavLst>
                                        <p:tav tm="0">
                                          <p:val>
                                            <p:strVal val="#ppt_x-.2"/>
                                          </p:val>
                                        </p:tav>
                                        <p:tav tm="100000">
                                          <p:val>
                                            <p:strVal val="#ppt_x"/>
                                          </p:val>
                                        </p:tav>
                                      </p:tavLst>
                                    </p:anim>
                                    <p:anim calcmode="lin" valueType="num">
                                      <p:cBhvr>
                                        <p:cTn id="58" dur="1000" fill="hold"/>
                                        <p:tgtEl>
                                          <p:spTgt spid="550914"/>
                                        </p:tgtEl>
                                        <p:attrNameLst>
                                          <p:attrName>ppt_y</p:attrName>
                                        </p:attrNameLst>
                                      </p:cBhvr>
                                      <p:tavLst>
                                        <p:tav tm="0">
                                          <p:val>
                                            <p:strVal val="#ppt_y"/>
                                          </p:val>
                                        </p:tav>
                                        <p:tav tm="100000">
                                          <p:val>
                                            <p:strVal val="#ppt_y"/>
                                          </p:val>
                                        </p:tav>
                                      </p:tavLst>
                                    </p:anim>
                                    <p:animEffect transition="in" filter="wipe(right)" prLst="gradientSize: 0.1">
                                      <p:cBhvr>
                                        <p:cTn id="59" dur="1000"/>
                                        <p:tgtEl>
                                          <p:spTgt spid="5509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50924"/>
                                        </p:tgtEl>
                                        <p:attrNameLst>
                                          <p:attrName>style.visibility</p:attrName>
                                        </p:attrNameLst>
                                      </p:cBhvr>
                                      <p:to>
                                        <p:strVal val="visible"/>
                                      </p:to>
                                    </p:set>
                                    <p:animEffect transition="in" filter="wipe(left)">
                                      <p:cBhvr>
                                        <p:cTn id="64" dur="500"/>
                                        <p:tgtEl>
                                          <p:spTgt spid="550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4" grpId="0"/>
      <p:bldP spid="550924" grpId="0"/>
      <p:bldP spid="550925" grpId="0" animBg="1"/>
      <p:bldP spid="550926" grpId="0" animBg="1"/>
      <p:bldP spid="550927" grpId="0" animBg="1"/>
      <p:bldP spid="550928" grpId="0" animBg="1"/>
      <p:bldP spid="55092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ChangeArrowheads="1"/>
          </p:cNvSpPr>
          <p:nvPr/>
        </p:nvSpPr>
        <p:spPr bwMode="auto">
          <a:xfrm>
            <a:off x="157163" y="1546225"/>
            <a:ext cx="602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buClr>
                <a:srgbClr val="FF3300"/>
              </a:buClr>
              <a:buFont typeface="Wingdings" pitchFamily="2" charset="2"/>
              <a:buChar char="Ø"/>
            </a:pPr>
            <a:r>
              <a:rPr kumimoji="0" lang="zh-CN" altLang="en-US" sz="2400">
                <a:solidFill>
                  <a:schemeClr val="tx1"/>
                </a:solidFill>
                <a:latin typeface="Arial" charset="0"/>
              </a:rPr>
              <a:t>找两个相邻的、权值的和较小的两个根。 </a:t>
            </a:r>
          </a:p>
        </p:txBody>
      </p:sp>
      <p:sp>
        <p:nvSpPr>
          <p:cNvPr id="551939" name="Rectangle 3"/>
          <p:cNvSpPr>
            <a:spLocks noChangeArrowheads="1"/>
          </p:cNvSpPr>
          <p:nvPr/>
        </p:nvSpPr>
        <p:spPr bwMode="auto">
          <a:xfrm>
            <a:off x="157163" y="1966913"/>
            <a:ext cx="89376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不能简单地找两个权最小的根合并，还要求它们空间“相邻”，在分类上非此即彼。 </a:t>
            </a:r>
          </a:p>
        </p:txBody>
      </p:sp>
      <p:sp>
        <p:nvSpPr>
          <p:cNvPr id="551941" name="Rectangle 5"/>
          <p:cNvSpPr>
            <a:spLocks noChangeArrowheads="1"/>
          </p:cNvSpPr>
          <p:nvPr/>
        </p:nvSpPr>
        <p:spPr bwMode="auto">
          <a:xfrm>
            <a:off x="7938" y="3035300"/>
            <a:ext cx="5262562" cy="30226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139700" algn="l"/>
            <a:r>
              <a:rPr kumimoji="0" lang="en-US" altLang="zh-CN" sz="2400">
                <a:solidFill>
                  <a:schemeClr val="tx1"/>
                </a:solidFill>
                <a:latin typeface="Courier New" pitchFamily="49" charset="0"/>
              </a:rPr>
              <a:t>char trans(float x) {</a:t>
            </a:r>
          </a:p>
          <a:p>
            <a:pPr indent="139700" algn="l"/>
            <a:r>
              <a:rPr kumimoji="0" lang="en-US" altLang="zh-CN" sz="2400">
                <a:solidFill>
                  <a:schemeClr val="tx1"/>
                </a:solidFill>
                <a:latin typeface="Courier New" pitchFamily="49" charset="0"/>
              </a:rPr>
              <a:t> if(x&gt;=80)</a:t>
            </a:r>
          </a:p>
          <a:p>
            <a:pPr indent="139700" algn="l"/>
            <a:r>
              <a:rPr kumimoji="0" lang="en-US" altLang="zh-CN" sz="2400">
                <a:solidFill>
                  <a:schemeClr val="tx1"/>
                </a:solidFill>
                <a:latin typeface="Courier New" pitchFamily="49" charset="0"/>
              </a:rPr>
              <a:t>   if(x&gt;=90) return ’A’;</a:t>
            </a:r>
          </a:p>
          <a:p>
            <a:pPr indent="139700" algn="l"/>
            <a:r>
              <a:rPr kumimoji="0" lang="en-US" altLang="zh-CN" sz="2400">
                <a:solidFill>
                  <a:schemeClr val="tx1"/>
                </a:solidFill>
                <a:latin typeface="Courier New" pitchFamily="49" charset="0"/>
              </a:rPr>
              <a:t>   else      return ’B’;</a:t>
            </a:r>
          </a:p>
          <a:p>
            <a:pPr indent="139700" algn="l"/>
            <a:r>
              <a:rPr kumimoji="0" lang="en-US" altLang="zh-CN" sz="2400">
                <a:solidFill>
                  <a:schemeClr val="tx1"/>
                </a:solidFill>
                <a:latin typeface="Courier New" pitchFamily="49" charset="0"/>
              </a:rPr>
              <a:t> else if(x&gt;=70) return ’C’;</a:t>
            </a:r>
          </a:p>
          <a:p>
            <a:pPr indent="139700" algn="l"/>
            <a:r>
              <a:rPr kumimoji="0" lang="en-US" altLang="zh-CN" sz="2400">
                <a:solidFill>
                  <a:schemeClr val="tx1"/>
                </a:solidFill>
                <a:latin typeface="Courier New" pitchFamily="49" charset="0"/>
              </a:rPr>
              <a:t> else if(x&gt;=60) return ’D’;</a:t>
            </a:r>
          </a:p>
          <a:p>
            <a:pPr indent="139700" algn="l"/>
            <a:r>
              <a:rPr kumimoji="0" lang="en-US" altLang="zh-CN" sz="2400">
                <a:solidFill>
                  <a:schemeClr val="tx1"/>
                </a:solidFill>
                <a:latin typeface="Courier New" pitchFamily="49" charset="0"/>
              </a:rPr>
              <a:t> else           return ’E’;</a:t>
            </a:r>
          </a:p>
          <a:p>
            <a:pPr indent="139700" algn="l"/>
            <a:r>
              <a:rPr kumimoji="0" lang="en-US" altLang="zh-CN" sz="2400">
                <a:solidFill>
                  <a:schemeClr val="tx1"/>
                </a:solidFill>
                <a:latin typeface="Courier New" pitchFamily="49" charset="0"/>
              </a:rPr>
              <a:t>} </a:t>
            </a:r>
          </a:p>
        </p:txBody>
      </p:sp>
      <p:sp>
        <p:nvSpPr>
          <p:cNvPr id="551942" name="Rectangle 6"/>
          <p:cNvSpPr>
            <a:spLocks noChangeArrowheads="1"/>
          </p:cNvSpPr>
          <p:nvPr/>
        </p:nvSpPr>
        <p:spPr bwMode="auto">
          <a:xfrm>
            <a:off x="106363" y="6284913"/>
            <a:ext cx="7323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folHlink"/>
                </a:solidFill>
              </a:rPr>
              <a:t>平均比较次数</a:t>
            </a:r>
            <a:r>
              <a:rPr kumimoji="0" lang="en-US" altLang="zh-CN" sz="2400">
                <a:solidFill>
                  <a:schemeClr val="folHlink"/>
                </a:solidFill>
              </a:rPr>
              <a:t>=0.05</a:t>
            </a:r>
            <a:r>
              <a:rPr lang="en-US" altLang="zh-CN" sz="2400">
                <a:solidFill>
                  <a:schemeClr val="folHlink"/>
                </a:solidFill>
                <a:sym typeface="Symbol" pitchFamily="18" charset="2"/>
              </a:rPr>
              <a:t></a:t>
            </a:r>
            <a:r>
              <a:rPr kumimoji="0" lang="en-US" altLang="zh-CN" sz="2400">
                <a:solidFill>
                  <a:schemeClr val="folHlink"/>
                </a:solidFill>
              </a:rPr>
              <a:t>3+0.15</a:t>
            </a:r>
            <a:r>
              <a:rPr lang="en-US" altLang="zh-CN" sz="2400">
                <a:solidFill>
                  <a:schemeClr val="folHlink"/>
                </a:solidFill>
                <a:sym typeface="Symbol" pitchFamily="18" charset="2"/>
              </a:rPr>
              <a:t></a:t>
            </a:r>
            <a:r>
              <a:rPr kumimoji="0" lang="en-US" altLang="zh-CN" sz="2400">
                <a:solidFill>
                  <a:schemeClr val="folHlink"/>
                </a:solidFill>
              </a:rPr>
              <a:t>3+0.4</a:t>
            </a:r>
            <a:r>
              <a:rPr lang="en-US" altLang="zh-CN" sz="2400">
                <a:solidFill>
                  <a:schemeClr val="folHlink"/>
                </a:solidFill>
                <a:sym typeface="Symbol" pitchFamily="18" charset="2"/>
              </a:rPr>
              <a:t></a:t>
            </a:r>
            <a:r>
              <a:rPr kumimoji="0" lang="en-US" altLang="zh-CN" sz="2400">
                <a:solidFill>
                  <a:schemeClr val="folHlink"/>
                </a:solidFill>
              </a:rPr>
              <a:t>2+0.3</a:t>
            </a:r>
            <a:r>
              <a:rPr lang="en-US" altLang="zh-CN" sz="2400">
                <a:solidFill>
                  <a:schemeClr val="folHlink"/>
                </a:solidFill>
                <a:sym typeface="Symbol" pitchFamily="18" charset="2"/>
              </a:rPr>
              <a:t></a:t>
            </a:r>
            <a:r>
              <a:rPr kumimoji="0" lang="en-US" altLang="zh-CN" sz="2400">
                <a:solidFill>
                  <a:schemeClr val="folHlink"/>
                </a:solidFill>
              </a:rPr>
              <a:t>2+0.1</a:t>
            </a:r>
            <a:r>
              <a:rPr lang="en-US" altLang="zh-CN" sz="2400">
                <a:solidFill>
                  <a:schemeClr val="folHlink"/>
                </a:solidFill>
                <a:sym typeface="Symbol" pitchFamily="18" charset="2"/>
              </a:rPr>
              <a:t></a:t>
            </a:r>
            <a:r>
              <a:rPr kumimoji="0" lang="en-US" altLang="zh-CN" sz="2400">
                <a:solidFill>
                  <a:schemeClr val="folHlink"/>
                </a:solidFill>
              </a:rPr>
              <a:t>2</a:t>
            </a:r>
            <a:r>
              <a:rPr kumimoji="0" lang="en-US" altLang="zh-CN" sz="2400">
                <a:solidFill>
                  <a:srgbClr val="0000FF"/>
                </a:solidFill>
              </a:rPr>
              <a:t>=2.2</a:t>
            </a:r>
            <a:r>
              <a:rPr kumimoji="0" lang="en-US" altLang="zh-CN" sz="2400">
                <a:solidFill>
                  <a:schemeClr val="tx1"/>
                </a:solidFill>
              </a:rPr>
              <a:t> </a:t>
            </a:r>
          </a:p>
        </p:txBody>
      </p:sp>
      <p:grpSp>
        <p:nvGrpSpPr>
          <p:cNvPr id="551983" name="Group 47"/>
          <p:cNvGrpSpPr>
            <a:grpSpLocks/>
          </p:cNvGrpSpPr>
          <p:nvPr/>
        </p:nvGrpSpPr>
        <p:grpSpPr bwMode="auto">
          <a:xfrm>
            <a:off x="5284788" y="3057525"/>
            <a:ext cx="3859212" cy="2921000"/>
            <a:chOff x="3295" y="1931"/>
            <a:chExt cx="2431" cy="1840"/>
          </a:xfrm>
        </p:grpSpPr>
        <p:sp>
          <p:nvSpPr>
            <p:cNvPr id="551975" name="Line 39"/>
            <p:cNvSpPr>
              <a:spLocks noChangeShapeType="1"/>
            </p:cNvSpPr>
            <p:nvPr/>
          </p:nvSpPr>
          <p:spPr bwMode="auto">
            <a:xfrm flipH="1">
              <a:off x="4156" y="2059"/>
              <a:ext cx="464" cy="373"/>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1976" name="Line 40"/>
            <p:cNvSpPr>
              <a:spLocks noChangeShapeType="1"/>
            </p:cNvSpPr>
            <p:nvPr/>
          </p:nvSpPr>
          <p:spPr bwMode="auto">
            <a:xfrm>
              <a:off x="4618" y="2059"/>
              <a:ext cx="576" cy="37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1977" name="Line 41"/>
            <p:cNvSpPr>
              <a:spLocks noChangeShapeType="1"/>
            </p:cNvSpPr>
            <p:nvPr/>
          </p:nvSpPr>
          <p:spPr bwMode="auto">
            <a:xfrm flipH="1">
              <a:off x="4970" y="2561"/>
              <a:ext cx="226" cy="433"/>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1978" name="Line 42"/>
            <p:cNvSpPr>
              <a:spLocks noChangeShapeType="1"/>
            </p:cNvSpPr>
            <p:nvPr/>
          </p:nvSpPr>
          <p:spPr bwMode="auto">
            <a:xfrm>
              <a:off x="5196" y="2567"/>
              <a:ext cx="246" cy="43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1979" name="Line 43"/>
            <p:cNvSpPr>
              <a:spLocks noChangeShapeType="1"/>
            </p:cNvSpPr>
            <p:nvPr/>
          </p:nvSpPr>
          <p:spPr bwMode="auto">
            <a:xfrm>
              <a:off x="4141" y="2564"/>
              <a:ext cx="258" cy="43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1980" name="Line 44"/>
            <p:cNvSpPr>
              <a:spLocks noChangeShapeType="1"/>
            </p:cNvSpPr>
            <p:nvPr/>
          </p:nvSpPr>
          <p:spPr bwMode="auto">
            <a:xfrm flipH="1">
              <a:off x="3872" y="2561"/>
              <a:ext cx="271" cy="41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1981" name="Line 45"/>
            <p:cNvSpPr>
              <a:spLocks noChangeShapeType="1"/>
            </p:cNvSpPr>
            <p:nvPr/>
          </p:nvSpPr>
          <p:spPr bwMode="auto">
            <a:xfrm flipH="1">
              <a:off x="3660" y="3103"/>
              <a:ext cx="198" cy="443"/>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1982" name="Line 46"/>
            <p:cNvSpPr>
              <a:spLocks noChangeShapeType="1"/>
            </p:cNvSpPr>
            <p:nvPr/>
          </p:nvSpPr>
          <p:spPr bwMode="auto">
            <a:xfrm>
              <a:off x="3861" y="3110"/>
              <a:ext cx="238" cy="45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1953" name="AutoShape 17"/>
            <p:cNvSpPr>
              <a:spLocks noChangeArrowheads="1"/>
            </p:cNvSpPr>
            <p:nvPr/>
          </p:nvSpPr>
          <p:spPr bwMode="auto">
            <a:xfrm>
              <a:off x="4371" y="1931"/>
              <a:ext cx="499" cy="227"/>
            </a:xfrm>
            <a:prstGeom prst="roundRect">
              <a:avLst>
                <a:gd name="adj" fmla="val 16667"/>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eaLnBrk="0" hangingPunct="0">
                <a:spcBef>
                  <a:spcPct val="50000"/>
                </a:spcBef>
              </a:pPr>
              <a:r>
                <a:rPr lang="en-US" altLang="zh-CN">
                  <a:solidFill>
                    <a:srgbClr val="FFFFA5"/>
                  </a:solidFill>
                  <a:effectLst>
                    <a:outerShdw blurRad="38100" dist="38100" dir="2700000" algn="tl">
                      <a:srgbClr val="000000"/>
                    </a:outerShdw>
                  </a:effectLst>
                  <a:latin typeface="Arial" charset="0"/>
                </a:rPr>
                <a:t>x</a:t>
              </a:r>
              <a:r>
                <a:rPr lang="en-US" altLang="zh-CN">
                  <a:solidFill>
                    <a:srgbClr val="FFFFA5"/>
                  </a:solidFill>
                  <a:effectLst>
                    <a:outerShdw blurRad="38100" dist="38100" dir="2700000" algn="tl">
                      <a:srgbClr val="000000"/>
                    </a:outerShdw>
                  </a:effectLst>
                  <a:latin typeface="Arial" charset="0"/>
                  <a:sym typeface="Symbol" pitchFamily="18" charset="2"/>
                </a:rPr>
                <a:t></a:t>
              </a:r>
              <a:r>
                <a:rPr lang="en-US" altLang="zh-CN">
                  <a:solidFill>
                    <a:srgbClr val="FFFFA5"/>
                  </a:solidFill>
                  <a:effectLst>
                    <a:outerShdw blurRad="38100" dist="38100" dir="2700000" algn="tl">
                      <a:srgbClr val="000000"/>
                    </a:outerShdw>
                  </a:effectLst>
                  <a:latin typeface="Arial" charset="0"/>
                </a:rPr>
                <a:t>80?</a:t>
              </a:r>
            </a:p>
          </p:txBody>
        </p:sp>
        <p:sp>
          <p:nvSpPr>
            <p:cNvPr id="551954" name="AutoShape 18"/>
            <p:cNvSpPr>
              <a:spLocks noChangeArrowheads="1"/>
            </p:cNvSpPr>
            <p:nvPr/>
          </p:nvSpPr>
          <p:spPr bwMode="auto">
            <a:xfrm>
              <a:off x="3908" y="2431"/>
              <a:ext cx="499" cy="227"/>
            </a:xfrm>
            <a:prstGeom prst="roundRect">
              <a:avLst>
                <a:gd name="adj" fmla="val 16667"/>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eaLnBrk="0" hangingPunct="0">
                <a:spcBef>
                  <a:spcPct val="50000"/>
                </a:spcBef>
              </a:pPr>
              <a:r>
                <a:rPr lang="en-US" altLang="zh-CN">
                  <a:solidFill>
                    <a:srgbClr val="FFFFA5"/>
                  </a:solidFill>
                  <a:effectLst>
                    <a:outerShdw blurRad="38100" dist="38100" dir="2700000" algn="tl">
                      <a:srgbClr val="000000"/>
                    </a:outerShdw>
                  </a:effectLst>
                  <a:latin typeface="Arial" charset="0"/>
                </a:rPr>
                <a:t>x</a:t>
              </a:r>
              <a:r>
                <a:rPr lang="en-US" altLang="zh-CN">
                  <a:solidFill>
                    <a:srgbClr val="FFFFA5"/>
                  </a:solidFill>
                  <a:effectLst>
                    <a:outerShdw blurRad="38100" dist="38100" dir="2700000" algn="tl">
                      <a:srgbClr val="000000"/>
                    </a:outerShdw>
                  </a:effectLst>
                  <a:latin typeface="Arial" charset="0"/>
                  <a:sym typeface="Symbol" pitchFamily="18" charset="2"/>
                </a:rPr>
                <a:t></a:t>
              </a:r>
              <a:r>
                <a:rPr lang="en-US" altLang="zh-CN">
                  <a:solidFill>
                    <a:srgbClr val="FFFFA5"/>
                  </a:solidFill>
                  <a:effectLst>
                    <a:outerShdw blurRad="38100" dist="38100" dir="2700000" algn="tl">
                      <a:srgbClr val="000000"/>
                    </a:outerShdw>
                  </a:effectLst>
                  <a:latin typeface="Arial" charset="0"/>
                </a:rPr>
                <a:t>70?</a:t>
              </a:r>
            </a:p>
          </p:txBody>
        </p:sp>
        <p:sp>
          <p:nvSpPr>
            <p:cNvPr id="551955" name="AutoShape 19"/>
            <p:cNvSpPr>
              <a:spLocks noChangeArrowheads="1"/>
            </p:cNvSpPr>
            <p:nvPr/>
          </p:nvSpPr>
          <p:spPr bwMode="auto">
            <a:xfrm>
              <a:off x="4947" y="2431"/>
              <a:ext cx="499" cy="227"/>
            </a:xfrm>
            <a:prstGeom prst="roundRect">
              <a:avLst>
                <a:gd name="adj" fmla="val 16667"/>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eaLnBrk="0" hangingPunct="0">
                <a:spcBef>
                  <a:spcPct val="50000"/>
                </a:spcBef>
              </a:pPr>
              <a:r>
                <a:rPr lang="en-US" altLang="zh-CN">
                  <a:solidFill>
                    <a:srgbClr val="FFFFA5"/>
                  </a:solidFill>
                  <a:effectLst>
                    <a:outerShdw blurRad="38100" dist="38100" dir="2700000" algn="tl">
                      <a:srgbClr val="000000"/>
                    </a:outerShdw>
                  </a:effectLst>
                  <a:latin typeface="Arial" charset="0"/>
                </a:rPr>
                <a:t>x</a:t>
              </a:r>
              <a:r>
                <a:rPr lang="en-US" altLang="zh-CN">
                  <a:solidFill>
                    <a:srgbClr val="FFFFA5"/>
                  </a:solidFill>
                  <a:effectLst>
                    <a:outerShdw blurRad="38100" dist="38100" dir="2700000" algn="tl">
                      <a:srgbClr val="000000"/>
                    </a:outerShdw>
                  </a:effectLst>
                  <a:latin typeface="Arial" charset="0"/>
                  <a:sym typeface="Symbol" pitchFamily="18" charset="2"/>
                </a:rPr>
                <a:t></a:t>
              </a:r>
              <a:r>
                <a:rPr lang="en-US" altLang="zh-CN">
                  <a:solidFill>
                    <a:srgbClr val="FFFFA5"/>
                  </a:solidFill>
                  <a:effectLst>
                    <a:outerShdw blurRad="38100" dist="38100" dir="2700000" algn="tl">
                      <a:srgbClr val="000000"/>
                    </a:outerShdw>
                  </a:effectLst>
                  <a:latin typeface="Arial" charset="0"/>
                </a:rPr>
                <a:t>90?</a:t>
              </a:r>
            </a:p>
          </p:txBody>
        </p:sp>
        <p:sp>
          <p:nvSpPr>
            <p:cNvPr id="551956" name="AutoShape 20"/>
            <p:cNvSpPr>
              <a:spLocks noChangeArrowheads="1"/>
            </p:cNvSpPr>
            <p:nvPr/>
          </p:nvSpPr>
          <p:spPr bwMode="auto">
            <a:xfrm>
              <a:off x="3620" y="2978"/>
              <a:ext cx="499" cy="227"/>
            </a:xfrm>
            <a:prstGeom prst="roundRect">
              <a:avLst>
                <a:gd name="adj" fmla="val 16667"/>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eaLnBrk="0" hangingPunct="0">
                <a:spcBef>
                  <a:spcPct val="50000"/>
                </a:spcBef>
              </a:pPr>
              <a:r>
                <a:rPr lang="en-US" altLang="zh-CN">
                  <a:solidFill>
                    <a:srgbClr val="FFFFA5"/>
                  </a:solidFill>
                  <a:effectLst>
                    <a:outerShdw blurRad="38100" dist="38100" dir="2700000" algn="tl">
                      <a:srgbClr val="000000"/>
                    </a:outerShdw>
                  </a:effectLst>
                  <a:latin typeface="Arial" charset="0"/>
                </a:rPr>
                <a:t>x</a:t>
              </a:r>
              <a:r>
                <a:rPr lang="en-US" altLang="zh-CN">
                  <a:solidFill>
                    <a:srgbClr val="FFFFA5"/>
                  </a:solidFill>
                  <a:effectLst>
                    <a:outerShdw blurRad="38100" dist="38100" dir="2700000" algn="tl">
                      <a:srgbClr val="000000"/>
                    </a:outerShdw>
                  </a:effectLst>
                  <a:latin typeface="Arial" charset="0"/>
                  <a:sym typeface="Symbol" pitchFamily="18" charset="2"/>
                </a:rPr>
                <a:t></a:t>
              </a:r>
              <a:r>
                <a:rPr lang="en-US" altLang="zh-CN">
                  <a:solidFill>
                    <a:srgbClr val="FFFFA5"/>
                  </a:solidFill>
                  <a:effectLst>
                    <a:outerShdw blurRad="38100" dist="38100" dir="2700000" algn="tl">
                      <a:srgbClr val="000000"/>
                    </a:outerShdw>
                  </a:effectLst>
                  <a:latin typeface="Arial" charset="0"/>
                </a:rPr>
                <a:t>60?</a:t>
              </a:r>
            </a:p>
          </p:txBody>
        </p:sp>
        <p:sp>
          <p:nvSpPr>
            <p:cNvPr id="551957" name="Oval 21"/>
            <p:cNvSpPr>
              <a:spLocks noChangeArrowheads="1"/>
            </p:cNvSpPr>
            <p:nvPr/>
          </p:nvSpPr>
          <p:spPr bwMode="auto">
            <a:xfrm>
              <a:off x="3510" y="3543"/>
              <a:ext cx="227" cy="227"/>
            </a:xfrm>
            <a:prstGeom prst="ellipse">
              <a:avLst/>
            </a:prstGeom>
            <a:gradFill rotWithShape="1">
              <a:gsLst>
                <a:gs pos="0">
                  <a:srgbClr val="FFFFA5"/>
                </a:gs>
                <a:gs pos="100000">
                  <a:srgbClr val="FFFFA5">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eaLnBrk="0" hangingPunct="0">
                <a:spcBef>
                  <a:spcPct val="50000"/>
                </a:spcBef>
              </a:pPr>
              <a:r>
                <a:rPr lang="en-US" altLang="zh-CN">
                  <a:solidFill>
                    <a:schemeClr val="tx2"/>
                  </a:solidFill>
                  <a:effectLst>
                    <a:outerShdw blurRad="38100" dist="38100" dir="2700000" algn="tl">
                      <a:srgbClr val="000000"/>
                    </a:outerShdw>
                  </a:effectLst>
                  <a:latin typeface="Arial" charset="0"/>
                </a:rPr>
                <a:t>E</a:t>
              </a:r>
            </a:p>
          </p:txBody>
        </p:sp>
        <p:sp>
          <p:nvSpPr>
            <p:cNvPr id="551958" name="Oval 22"/>
            <p:cNvSpPr>
              <a:spLocks noChangeArrowheads="1"/>
            </p:cNvSpPr>
            <p:nvPr/>
          </p:nvSpPr>
          <p:spPr bwMode="auto">
            <a:xfrm>
              <a:off x="4035" y="3544"/>
              <a:ext cx="227" cy="227"/>
            </a:xfrm>
            <a:prstGeom prst="ellipse">
              <a:avLst/>
            </a:prstGeom>
            <a:gradFill rotWithShape="1">
              <a:gsLst>
                <a:gs pos="0">
                  <a:srgbClr val="FFFFA5"/>
                </a:gs>
                <a:gs pos="100000">
                  <a:srgbClr val="FFFFA5">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eaLnBrk="0" hangingPunct="0">
                <a:spcBef>
                  <a:spcPct val="50000"/>
                </a:spcBef>
              </a:pPr>
              <a:r>
                <a:rPr lang="en-US" altLang="zh-CN">
                  <a:solidFill>
                    <a:schemeClr val="tx2"/>
                  </a:solidFill>
                  <a:effectLst>
                    <a:outerShdw blurRad="38100" dist="38100" dir="2700000" algn="tl">
                      <a:srgbClr val="000000"/>
                    </a:outerShdw>
                  </a:effectLst>
                  <a:latin typeface="Arial" charset="0"/>
                </a:rPr>
                <a:t>D</a:t>
              </a:r>
            </a:p>
          </p:txBody>
        </p:sp>
        <p:sp>
          <p:nvSpPr>
            <p:cNvPr id="551959" name="Oval 23"/>
            <p:cNvSpPr>
              <a:spLocks noChangeArrowheads="1"/>
            </p:cNvSpPr>
            <p:nvPr/>
          </p:nvSpPr>
          <p:spPr bwMode="auto">
            <a:xfrm>
              <a:off x="4332" y="2982"/>
              <a:ext cx="227" cy="227"/>
            </a:xfrm>
            <a:prstGeom prst="ellipse">
              <a:avLst/>
            </a:prstGeom>
            <a:gradFill rotWithShape="1">
              <a:gsLst>
                <a:gs pos="0">
                  <a:srgbClr val="FFFFA5"/>
                </a:gs>
                <a:gs pos="100000">
                  <a:srgbClr val="FFFFA5">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eaLnBrk="0" hangingPunct="0">
                <a:spcBef>
                  <a:spcPct val="50000"/>
                </a:spcBef>
              </a:pPr>
              <a:r>
                <a:rPr lang="en-US" altLang="zh-CN">
                  <a:solidFill>
                    <a:schemeClr val="tx2"/>
                  </a:solidFill>
                  <a:effectLst>
                    <a:outerShdw blurRad="38100" dist="38100" dir="2700000" algn="tl">
                      <a:srgbClr val="000000"/>
                    </a:outerShdw>
                  </a:effectLst>
                  <a:latin typeface="Arial" charset="0"/>
                </a:rPr>
                <a:t>C</a:t>
              </a:r>
            </a:p>
          </p:txBody>
        </p:sp>
        <p:sp>
          <p:nvSpPr>
            <p:cNvPr id="551960" name="Oval 24"/>
            <p:cNvSpPr>
              <a:spLocks noChangeArrowheads="1"/>
            </p:cNvSpPr>
            <p:nvPr/>
          </p:nvSpPr>
          <p:spPr bwMode="auto">
            <a:xfrm>
              <a:off x="4801" y="2982"/>
              <a:ext cx="227" cy="227"/>
            </a:xfrm>
            <a:prstGeom prst="ellipse">
              <a:avLst/>
            </a:prstGeom>
            <a:gradFill rotWithShape="1">
              <a:gsLst>
                <a:gs pos="0">
                  <a:srgbClr val="FFFFA5"/>
                </a:gs>
                <a:gs pos="100000">
                  <a:srgbClr val="FFFFA5">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eaLnBrk="0" hangingPunct="0">
                <a:spcBef>
                  <a:spcPct val="50000"/>
                </a:spcBef>
              </a:pPr>
              <a:r>
                <a:rPr lang="en-US" altLang="zh-CN">
                  <a:solidFill>
                    <a:schemeClr val="tx2"/>
                  </a:solidFill>
                  <a:effectLst>
                    <a:outerShdw blurRad="38100" dist="38100" dir="2700000" algn="tl">
                      <a:srgbClr val="000000"/>
                    </a:outerShdw>
                  </a:effectLst>
                  <a:latin typeface="Arial" charset="0"/>
                </a:rPr>
                <a:t>B</a:t>
              </a:r>
            </a:p>
          </p:txBody>
        </p:sp>
        <p:sp>
          <p:nvSpPr>
            <p:cNvPr id="551961" name="Oval 25"/>
            <p:cNvSpPr>
              <a:spLocks noChangeArrowheads="1"/>
            </p:cNvSpPr>
            <p:nvPr/>
          </p:nvSpPr>
          <p:spPr bwMode="auto">
            <a:xfrm>
              <a:off x="5375" y="2982"/>
              <a:ext cx="227" cy="227"/>
            </a:xfrm>
            <a:prstGeom prst="ellipse">
              <a:avLst/>
            </a:prstGeom>
            <a:gradFill rotWithShape="1">
              <a:gsLst>
                <a:gs pos="0">
                  <a:srgbClr val="FFFFA5"/>
                </a:gs>
                <a:gs pos="100000">
                  <a:srgbClr val="FFFFA5">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eaLnBrk="0" hangingPunct="0">
                <a:spcBef>
                  <a:spcPct val="50000"/>
                </a:spcBef>
              </a:pPr>
              <a:r>
                <a:rPr lang="en-US" altLang="zh-CN">
                  <a:solidFill>
                    <a:schemeClr val="tx2"/>
                  </a:solidFill>
                  <a:effectLst>
                    <a:outerShdw blurRad="38100" dist="38100" dir="2700000" algn="tl">
                      <a:srgbClr val="000000"/>
                    </a:outerShdw>
                  </a:effectLst>
                  <a:latin typeface="Arial" charset="0"/>
                </a:rPr>
                <a:t>A</a:t>
              </a:r>
            </a:p>
          </p:txBody>
        </p:sp>
        <p:sp>
          <p:nvSpPr>
            <p:cNvPr id="551962" name="Rectangle 26"/>
            <p:cNvSpPr>
              <a:spLocks noChangeArrowheads="1"/>
            </p:cNvSpPr>
            <p:nvPr/>
          </p:nvSpPr>
          <p:spPr bwMode="auto">
            <a:xfrm>
              <a:off x="4090" y="3343"/>
              <a:ext cx="3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0.15</a:t>
              </a:r>
            </a:p>
          </p:txBody>
        </p:sp>
        <p:sp>
          <p:nvSpPr>
            <p:cNvPr id="551963" name="Rectangle 27"/>
            <p:cNvSpPr>
              <a:spLocks noChangeArrowheads="1"/>
            </p:cNvSpPr>
            <p:nvPr/>
          </p:nvSpPr>
          <p:spPr bwMode="auto">
            <a:xfrm>
              <a:off x="3295" y="3348"/>
              <a:ext cx="3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0.05</a:t>
              </a:r>
            </a:p>
          </p:txBody>
        </p:sp>
        <p:sp>
          <p:nvSpPr>
            <p:cNvPr id="551964" name="Rectangle 28"/>
            <p:cNvSpPr>
              <a:spLocks noChangeArrowheads="1"/>
            </p:cNvSpPr>
            <p:nvPr/>
          </p:nvSpPr>
          <p:spPr bwMode="auto">
            <a:xfrm>
              <a:off x="4424" y="2781"/>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0.4</a:t>
              </a:r>
            </a:p>
          </p:txBody>
        </p:sp>
        <p:sp>
          <p:nvSpPr>
            <p:cNvPr id="551965" name="Rectangle 29"/>
            <p:cNvSpPr>
              <a:spLocks noChangeArrowheads="1"/>
            </p:cNvSpPr>
            <p:nvPr/>
          </p:nvSpPr>
          <p:spPr bwMode="auto">
            <a:xfrm>
              <a:off x="4701" y="2781"/>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0.3</a:t>
              </a:r>
            </a:p>
          </p:txBody>
        </p:sp>
        <p:sp>
          <p:nvSpPr>
            <p:cNvPr id="551966" name="Rectangle 30"/>
            <p:cNvSpPr>
              <a:spLocks noChangeArrowheads="1"/>
            </p:cNvSpPr>
            <p:nvPr/>
          </p:nvSpPr>
          <p:spPr bwMode="auto">
            <a:xfrm>
              <a:off x="5430" y="2781"/>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0.1</a:t>
              </a:r>
            </a:p>
          </p:txBody>
        </p:sp>
        <p:sp>
          <p:nvSpPr>
            <p:cNvPr id="551967" name="Rectangle 31"/>
            <p:cNvSpPr>
              <a:spLocks noChangeArrowheads="1"/>
            </p:cNvSpPr>
            <p:nvPr/>
          </p:nvSpPr>
          <p:spPr bwMode="auto">
            <a:xfrm>
              <a:off x="3774" y="262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N</a:t>
              </a:r>
            </a:p>
          </p:txBody>
        </p:sp>
        <p:sp>
          <p:nvSpPr>
            <p:cNvPr id="551968" name="Rectangle 32"/>
            <p:cNvSpPr>
              <a:spLocks noChangeArrowheads="1"/>
            </p:cNvSpPr>
            <p:nvPr/>
          </p:nvSpPr>
          <p:spPr bwMode="auto">
            <a:xfrm>
              <a:off x="4300" y="262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Y</a:t>
              </a:r>
            </a:p>
          </p:txBody>
        </p:sp>
        <p:sp>
          <p:nvSpPr>
            <p:cNvPr id="551969" name="Rectangle 33"/>
            <p:cNvSpPr>
              <a:spLocks noChangeArrowheads="1"/>
            </p:cNvSpPr>
            <p:nvPr/>
          </p:nvSpPr>
          <p:spPr bwMode="auto">
            <a:xfrm>
              <a:off x="4843" y="262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N</a:t>
              </a:r>
            </a:p>
          </p:txBody>
        </p:sp>
        <p:sp>
          <p:nvSpPr>
            <p:cNvPr id="551970" name="Rectangle 34"/>
            <p:cNvSpPr>
              <a:spLocks noChangeArrowheads="1"/>
            </p:cNvSpPr>
            <p:nvPr/>
          </p:nvSpPr>
          <p:spPr bwMode="auto">
            <a:xfrm>
              <a:off x="5321" y="262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Y</a:t>
              </a:r>
            </a:p>
          </p:txBody>
        </p:sp>
        <p:sp>
          <p:nvSpPr>
            <p:cNvPr id="551971" name="Rectangle 35"/>
            <p:cNvSpPr>
              <a:spLocks noChangeArrowheads="1"/>
            </p:cNvSpPr>
            <p:nvPr/>
          </p:nvSpPr>
          <p:spPr bwMode="auto">
            <a:xfrm>
              <a:off x="4158" y="209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N</a:t>
              </a:r>
            </a:p>
          </p:txBody>
        </p:sp>
        <p:sp>
          <p:nvSpPr>
            <p:cNvPr id="551972" name="Rectangle 36"/>
            <p:cNvSpPr>
              <a:spLocks noChangeArrowheads="1"/>
            </p:cNvSpPr>
            <p:nvPr/>
          </p:nvSpPr>
          <p:spPr bwMode="auto">
            <a:xfrm>
              <a:off x="4900" y="209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Y</a:t>
              </a:r>
            </a:p>
          </p:txBody>
        </p:sp>
        <p:sp>
          <p:nvSpPr>
            <p:cNvPr id="551973" name="Rectangle 37"/>
            <p:cNvSpPr>
              <a:spLocks noChangeArrowheads="1"/>
            </p:cNvSpPr>
            <p:nvPr/>
          </p:nvSpPr>
          <p:spPr bwMode="auto">
            <a:xfrm>
              <a:off x="3492" y="3180"/>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N</a:t>
              </a:r>
            </a:p>
          </p:txBody>
        </p:sp>
        <p:sp>
          <p:nvSpPr>
            <p:cNvPr id="551974" name="Rectangle 38"/>
            <p:cNvSpPr>
              <a:spLocks noChangeArrowheads="1"/>
            </p:cNvSpPr>
            <p:nvPr/>
          </p:nvSpPr>
          <p:spPr bwMode="auto">
            <a:xfrm>
              <a:off x="3982" y="3180"/>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a:solidFill>
                    <a:schemeClr val="tx1"/>
                  </a:solidFill>
                </a:rPr>
                <a:t>Y</a:t>
              </a:r>
            </a:p>
          </p:txBody>
        </p:sp>
      </p:grpSp>
      <p:graphicFrame>
        <p:nvGraphicFramePr>
          <p:cNvPr id="552016" name="Group 80"/>
          <p:cNvGraphicFramePr>
            <a:graphicFrameLocks noGrp="1"/>
          </p:cNvGraphicFramePr>
          <p:nvPr/>
        </p:nvGraphicFramePr>
        <p:xfrm>
          <a:off x="293688" y="223838"/>
          <a:ext cx="4991100" cy="1100137"/>
        </p:xfrm>
        <a:graphic>
          <a:graphicData uri="http://schemas.openxmlformats.org/drawingml/2006/table">
            <a:tbl>
              <a:tblPr/>
              <a:tblGrid>
                <a:gridCol w="831850"/>
                <a:gridCol w="831850"/>
                <a:gridCol w="831850"/>
                <a:gridCol w="831850"/>
                <a:gridCol w="831850"/>
                <a:gridCol w="831850"/>
              </a:tblGrid>
              <a:tr h="322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Arial" charset="0"/>
                          <a:ea typeface="隶书" pitchFamily="49" charset="-122"/>
                        </a:rPr>
                        <a:t>分数</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0-59</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60-69</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70-79</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80-89</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90-100</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95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Arial" charset="0"/>
                          <a:ea typeface="隶书" pitchFamily="49" charset="-122"/>
                        </a:rPr>
                        <a:t>比率</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0.05</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0.15</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0.40</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0.30</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0.10</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93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Arial" charset="0"/>
                        <a:ea typeface="隶书" pitchFamily="49" charset="-122"/>
                      </a:endParaRP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E</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D</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C</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B</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Arial" charset="0"/>
                          <a:ea typeface="隶书" pitchFamily="49" charset="-122"/>
                        </a:rPr>
                        <a:t>A</a:t>
                      </a:r>
                    </a:p>
                  </a:txBody>
                  <a:tcPr marL="0" marR="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1938"/>
                                        </p:tgtEl>
                                        <p:attrNameLst>
                                          <p:attrName>style.visibility</p:attrName>
                                        </p:attrNameLst>
                                      </p:cBhvr>
                                      <p:to>
                                        <p:strVal val="visible"/>
                                      </p:to>
                                    </p:set>
                                    <p:animEffect transition="in" filter="wipe(left)">
                                      <p:cBhvr>
                                        <p:cTn id="7" dur="500"/>
                                        <p:tgtEl>
                                          <p:spTgt spid="551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1939"/>
                                        </p:tgtEl>
                                        <p:attrNameLst>
                                          <p:attrName>style.visibility</p:attrName>
                                        </p:attrNameLst>
                                      </p:cBhvr>
                                      <p:to>
                                        <p:strVal val="visible"/>
                                      </p:to>
                                    </p:set>
                                    <p:animEffect transition="in" filter="wipe(left)">
                                      <p:cBhvr>
                                        <p:cTn id="12" dur="500"/>
                                        <p:tgtEl>
                                          <p:spTgt spid="551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551941"/>
                                        </p:tgtEl>
                                        <p:attrNameLst>
                                          <p:attrName>style.visibility</p:attrName>
                                        </p:attrNameLst>
                                      </p:cBhvr>
                                      <p:to>
                                        <p:strVal val="visible"/>
                                      </p:to>
                                    </p:set>
                                    <p:anim calcmode="lin" valueType="num">
                                      <p:cBhvr>
                                        <p:cTn id="17" dur="1000" fill="hold"/>
                                        <p:tgtEl>
                                          <p:spTgt spid="551941"/>
                                        </p:tgtEl>
                                        <p:attrNameLst>
                                          <p:attrName>ppt_x</p:attrName>
                                        </p:attrNameLst>
                                      </p:cBhvr>
                                      <p:tavLst>
                                        <p:tav tm="0">
                                          <p:val>
                                            <p:strVal val="#ppt_x-.2"/>
                                          </p:val>
                                        </p:tav>
                                        <p:tav tm="100000">
                                          <p:val>
                                            <p:strVal val="#ppt_x"/>
                                          </p:val>
                                        </p:tav>
                                      </p:tavLst>
                                    </p:anim>
                                    <p:anim calcmode="lin" valueType="num">
                                      <p:cBhvr>
                                        <p:cTn id="18" dur="1000" fill="hold"/>
                                        <p:tgtEl>
                                          <p:spTgt spid="551941"/>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519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nodeType="clickEffect">
                                  <p:stCondLst>
                                    <p:cond delay="0"/>
                                  </p:stCondLst>
                                  <p:childTnLst>
                                    <p:set>
                                      <p:cBhvr>
                                        <p:cTn id="23" dur="1" fill="hold">
                                          <p:stCondLst>
                                            <p:cond delay="0"/>
                                          </p:stCondLst>
                                        </p:cTn>
                                        <p:tgtEl>
                                          <p:spTgt spid="551983"/>
                                        </p:tgtEl>
                                        <p:attrNameLst>
                                          <p:attrName>style.visibility</p:attrName>
                                        </p:attrNameLst>
                                      </p:cBhvr>
                                      <p:to>
                                        <p:strVal val="visible"/>
                                      </p:to>
                                    </p:set>
                                    <p:anim calcmode="lin" valueType="num">
                                      <p:cBhvr>
                                        <p:cTn id="24" dur="1000" fill="hold"/>
                                        <p:tgtEl>
                                          <p:spTgt spid="551983"/>
                                        </p:tgtEl>
                                        <p:attrNameLst>
                                          <p:attrName>ppt_x</p:attrName>
                                        </p:attrNameLst>
                                      </p:cBhvr>
                                      <p:tavLst>
                                        <p:tav tm="0">
                                          <p:val>
                                            <p:strVal val="#ppt_x-.2"/>
                                          </p:val>
                                        </p:tav>
                                        <p:tav tm="100000">
                                          <p:val>
                                            <p:strVal val="#ppt_x"/>
                                          </p:val>
                                        </p:tav>
                                      </p:tavLst>
                                    </p:anim>
                                    <p:anim calcmode="lin" valueType="num">
                                      <p:cBhvr>
                                        <p:cTn id="25" dur="1000" fill="hold"/>
                                        <p:tgtEl>
                                          <p:spTgt spid="551983"/>
                                        </p:tgtEl>
                                        <p:attrNameLst>
                                          <p:attrName>ppt_y</p:attrName>
                                        </p:attrNameLst>
                                      </p:cBhvr>
                                      <p:tavLst>
                                        <p:tav tm="0">
                                          <p:val>
                                            <p:strVal val="#ppt_y"/>
                                          </p:val>
                                        </p:tav>
                                        <p:tav tm="100000">
                                          <p:val>
                                            <p:strVal val="#ppt_y"/>
                                          </p:val>
                                        </p:tav>
                                      </p:tavLst>
                                    </p:anim>
                                    <p:animEffect transition="in" filter="wipe(right)" prLst="gradientSize: 0.1">
                                      <p:cBhvr>
                                        <p:cTn id="26" dur="1000"/>
                                        <p:tgtEl>
                                          <p:spTgt spid="5519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551942"/>
                                        </p:tgtEl>
                                        <p:attrNameLst>
                                          <p:attrName>style.visibility</p:attrName>
                                        </p:attrNameLst>
                                      </p:cBhvr>
                                      <p:to>
                                        <p:strVal val="visible"/>
                                      </p:to>
                                    </p:set>
                                    <p:anim calcmode="lin" valueType="num">
                                      <p:cBhvr>
                                        <p:cTn id="31" dur="1000" fill="hold"/>
                                        <p:tgtEl>
                                          <p:spTgt spid="551942"/>
                                        </p:tgtEl>
                                        <p:attrNameLst>
                                          <p:attrName>ppt_x</p:attrName>
                                        </p:attrNameLst>
                                      </p:cBhvr>
                                      <p:tavLst>
                                        <p:tav tm="0">
                                          <p:val>
                                            <p:strVal val="#ppt_x-.2"/>
                                          </p:val>
                                        </p:tav>
                                        <p:tav tm="100000">
                                          <p:val>
                                            <p:strVal val="#ppt_x"/>
                                          </p:val>
                                        </p:tav>
                                      </p:tavLst>
                                    </p:anim>
                                    <p:anim calcmode="lin" valueType="num">
                                      <p:cBhvr>
                                        <p:cTn id="32" dur="1000" fill="hold"/>
                                        <p:tgtEl>
                                          <p:spTgt spid="55194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551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8" grpId="0"/>
      <p:bldP spid="551939" grpId="0"/>
      <p:bldP spid="551941" grpId="0" animBg="1"/>
      <p:bldP spid="5519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a:xfrm>
            <a:off x="750888" y="36195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5.2.2  </a:t>
            </a:r>
            <a:r>
              <a:rPr lang="zh-CN" altLang="en-US" sz="3600" b="0">
                <a:latin typeface="黑体" pitchFamily="2" charset="-122"/>
              </a:rPr>
              <a:t>二叉树的性质</a:t>
            </a:r>
          </a:p>
        </p:txBody>
      </p:sp>
      <p:sp>
        <p:nvSpPr>
          <p:cNvPr id="462851" name="Text Box 3"/>
          <p:cNvSpPr txBox="1">
            <a:spLocks noChangeArrowheads="1"/>
          </p:cNvSpPr>
          <p:nvPr/>
        </p:nvSpPr>
        <p:spPr bwMode="auto">
          <a:xfrm>
            <a:off x="171450" y="1412875"/>
            <a:ext cx="882015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lang="zh-CN" altLang="en-US" sz="2400">
                <a:solidFill>
                  <a:schemeClr val="tx1"/>
                </a:solidFill>
              </a:rPr>
              <a:t>性质</a:t>
            </a:r>
            <a:r>
              <a:rPr lang="en-US" altLang="zh-CN" sz="2400">
                <a:solidFill>
                  <a:schemeClr val="tx1"/>
                </a:solidFill>
              </a:rPr>
              <a:t>1 </a:t>
            </a:r>
            <a:r>
              <a:rPr lang="zh-CN" altLang="en-US" sz="2400">
                <a:solidFill>
                  <a:schemeClr val="tx1"/>
                </a:solidFill>
              </a:rPr>
              <a:t>二叉树的第</a:t>
            </a:r>
            <a:r>
              <a:rPr lang="en-US" altLang="zh-CN" sz="2400" i="1">
                <a:solidFill>
                  <a:schemeClr val="tx1"/>
                </a:solidFill>
              </a:rPr>
              <a:t>i</a:t>
            </a:r>
            <a:r>
              <a:rPr lang="zh-CN" altLang="en-US" sz="2400">
                <a:solidFill>
                  <a:schemeClr val="tx1"/>
                </a:solidFill>
              </a:rPr>
              <a:t>层上最多有</a:t>
            </a:r>
            <a:r>
              <a:rPr lang="en-US" altLang="zh-CN" sz="2400">
                <a:solidFill>
                  <a:schemeClr val="tx1"/>
                </a:solidFill>
              </a:rPr>
              <a:t>2</a:t>
            </a:r>
            <a:r>
              <a:rPr lang="en-US" altLang="zh-CN" sz="2400" baseline="30000">
                <a:solidFill>
                  <a:schemeClr val="tx1"/>
                </a:solidFill>
              </a:rPr>
              <a:t>i-1</a:t>
            </a:r>
            <a:r>
              <a:rPr lang="zh-CN" altLang="en-US" sz="2400">
                <a:solidFill>
                  <a:schemeClr val="tx1"/>
                </a:solidFill>
              </a:rPr>
              <a:t>个结点</a:t>
            </a:r>
          </a:p>
        </p:txBody>
      </p:sp>
      <p:sp>
        <p:nvSpPr>
          <p:cNvPr id="462852" name="Text Box 4"/>
          <p:cNvSpPr txBox="1">
            <a:spLocks noChangeArrowheads="1"/>
          </p:cNvSpPr>
          <p:nvPr/>
        </p:nvSpPr>
        <p:spPr bwMode="auto">
          <a:xfrm>
            <a:off x="155575" y="2449513"/>
            <a:ext cx="882015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lang="zh-CN" altLang="en-US" sz="2400">
                <a:solidFill>
                  <a:schemeClr val="tx1"/>
                </a:solidFill>
              </a:rPr>
              <a:t>性质</a:t>
            </a:r>
            <a:r>
              <a:rPr lang="en-US" altLang="zh-CN" sz="2400">
                <a:solidFill>
                  <a:schemeClr val="tx1"/>
                </a:solidFill>
              </a:rPr>
              <a:t>2 </a:t>
            </a:r>
            <a:r>
              <a:rPr lang="zh-CN" altLang="en-US" sz="2400">
                <a:solidFill>
                  <a:schemeClr val="tx1"/>
                </a:solidFill>
              </a:rPr>
              <a:t>深度为</a:t>
            </a:r>
            <a:r>
              <a:rPr lang="en-US" altLang="zh-CN" sz="2400">
                <a:solidFill>
                  <a:schemeClr val="tx1"/>
                </a:solidFill>
              </a:rPr>
              <a:t>k</a:t>
            </a:r>
            <a:r>
              <a:rPr lang="zh-CN" altLang="en-US" sz="2400">
                <a:solidFill>
                  <a:schemeClr val="tx1"/>
                </a:solidFill>
              </a:rPr>
              <a:t>的二叉树最多有 </a:t>
            </a:r>
            <a:r>
              <a:rPr lang="en-US" altLang="zh-CN" sz="2400">
                <a:solidFill>
                  <a:schemeClr val="tx1"/>
                </a:solidFill>
              </a:rPr>
              <a:t>2</a:t>
            </a:r>
            <a:r>
              <a:rPr lang="en-US" altLang="zh-CN" sz="2400" baseline="30000">
                <a:solidFill>
                  <a:schemeClr val="tx1"/>
                </a:solidFill>
              </a:rPr>
              <a:t>k</a:t>
            </a:r>
            <a:r>
              <a:rPr lang="en-US" altLang="zh-CN" sz="2400">
                <a:solidFill>
                  <a:schemeClr val="tx1"/>
                </a:solidFill>
              </a:rPr>
              <a:t>-1</a:t>
            </a:r>
            <a:r>
              <a:rPr lang="zh-CN" altLang="en-US" sz="2400">
                <a:solidFill>
                  <a:schemeClr val="tx1"/>
                </a:solidFill>
              </a:rPr>
              <a:t>个结点</a:t>
            </a:r>
          </a:p>
        </p:txBody>
      </p:sp>
      <p:sp>
        <p:nvSpPr>
          <p:cNvPr id="462853" name="Text Box 5"/>
          <p:cNvSpPr txBox="1">
            <a:spLocks noChangeArrowheads="1"/>
          </p:cNvSpPr>
          <p:nvPr/>
        </p:nvSpPr>
        <p:spPr bwMode="auto">
          <a:xfrm>
            <a:off x="161925" y="3586163"/>
            <a:ext cx="795655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lang="zh-CN" altLang="en-US" sz="2400">
                <a:solidFill>
                  <a:schemeClr val="tx1"/>
                </a:solidFill>
              </a:rPr>
              <a:t>性质</a:t>
            </a:r>
            <a:r>
              <a:rPr lang="en-US" altLang="zh-CN" sz="2400">
                <a:solidFill>
                  <a:schemeClr val="tx1"/>
                </a:solidFill>
              </a:rPr>
              <a:t>3 </a:t>
            </a:r>
            <a:r>
              <a:rPr lang="zh-CN" altLang="en-US" sz="2400">
                <a:solidFill>
                  <a:schemeClr val="tx1"/>
                </a:solidFill>
              </a:rPr>
              <a:t>叶子结点数</a:t>
            </a:r>
            <a:r>
              <a:rPr lang="en-US" altLang="zh-CN" sz="2400">
                <a:solidFill>
                  <a:schemeClr val="tx1"/>
                </a:solidFill>
              </a:rPr>
              <a:t>n</a:t>
            </a:r>
            <a:r>
              <a:rPr lang="en-US" altLang="zh-CN" sz="2400" baseline="-30000">
                <a:solidFill>
                  <a:schemeClr val="tx1"/>
                </a:solidFill>
              </a:rPr>
              <a:t>0</a:t>
            </a:r>
            <a:r>
              <a:rPr lang="zh-CN" altLang="en-US" sz="2400">
                <a:solidFill>
                  <a:schemeClr val="tx1"/>
                </a:solidFill>
              </a:rPr>
              <a:t>，度</a:t>
            </a:r>
            <a:r>
              <a:rPr lang="en-US" altLang="zh-CN" sz="2400">
                <a:solidFill>
                  <a:schemeClr val="tx1"/>
                </a:solidFill>
              </a:rPr>
              <a:t>2</a:t>
            </a:r>
            <a:r>
              <a:rPr lang="zh-CN" altLang="en-US" sz="2400">
                <a:solidFill>
                  <a:schemeClr val="tx1"/>
                </a:solidFill>
              </a:rPr>
              <a:t>结点数</a:t>
            </a:r>
            <a:r>
              <a:rPr lang="en-US" altLang="zh-CN" sz="2400">
                <a:solidFill>
                  <a:schemeClr val="tx1"/>
                </a:solidFill>
              </a:rPr>
              <a:t>n</a:t>
            </a:r>
            <a:r>
              <a:rPr lang="en-US" altLang="zh-CN" sz="2400" baseline="-30000">
                <a:solidFill>
                  <a:schemeClr val="tx1"/>
                </a:solidFill>
              </a:rPr>
              <a:t>2</a:t>
            </a:r>
            <a:r>
              <a:rPr lang="zh-CN" altLang="en-US" sz="2400">
                <a:solidFill>
                  <a:schemeClr val="tx1"/>
                </a:solidFill>
              </a:rPr>
              <a:t>，满足</a:t>
            </a:r>
            <a:r>
              <a:rPr lang="en-US" altLang="zh-CN" sz="2400">
                <a:solidFill>
                  <a:schemeClr val="tx1"/>
                </a:solidFill>
              </a:rPr>
              <a:t>n</a:t>
            </a:r>
            <a:r>
              <a:rPr lang="en-US" altLang="zh-CN" sz="2400" baseline="-30000">
                <a:solidFill>
                  <a:schemeClr val="tx1"/>
                </a:solidFill>
              </a:rPr>
              <a:t>0 </a:t>
            </a:r>
            <a:r>
              <a:rPr lang="en-US" altLang="zh-CN" sz="2400">
                <a:solidFill>
                  <a:schemeClr val="tx1"/>
                </a:solidFill>
              </a:rPr>
              <a:t>=</a:t>
            </a:r>
            <a:r>
              <a:rPr lang="en-US" altLang="zh-CN" sz="2400" baseline="-30000">
                <a:solidFill>
                  <a:schemeClr val="tx1"/>
                </a:solidFill>
              </a:rPr>
              <a:t> </a:t>
            </a:r>
            <a:r>
              <a:rPr lang="en-US" altLang="zh-CN" sz="2400">
                <a:solidFill>
                  <a:schemeClr val="tx1"/>
                </a:solidFill>
              </a:rPr>
              <a:t>n</a:t>
            </a:r>
            <a:r>
              <a:rPr lang="en-US" altLang="zh-CN" sz="2400" baseline="-30000">
                <a:solidFill>
                  <a:schemeClr val="tx1"/>
                </a:solidFill>
              </a:rPr>
              <a:t>2 </a:t>
            </a:r>
            <a:r>
              <a:rPr lang="en-US" altLang="zh-CN" sz="2400">
                <a:solidFill>
                  <a:schemeClr val="tx1"/>
                </a:solidFill>
              </a:rPr>
              <a:t>+1</a:t>
            </a:r>
          </a:p>
        </p:txBody>
      </p:sp>
      <p:sp>
        <p:nvSpPr>
          <p:cNvPr id="462854" name="Rectangle 6"/>
          <p:cNvSpPr>
            <a:spLocks noChangeArrowheads="1"/>
          </p:cNvSpPr>
          <p:nvPr/>
        </p:nvSpPr>
        <p:spPr bwMode="auto">
          <a:xfrm>
            <a:off x="1063625" y="420370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spcBef>
                <a:spcPct val="20000"/>
              </a:spcBef>
            </a:pPr>
            <a:r>
              <a:rPr lang="en-US" altLang="zh-CN" sz="2400">
                <a:solidFill>
                  <a:schemeClr val="tx1"/>
                </a:solidFill>
                <a:ea typeface="隶书" pitchFamily="49" charset="-122"/>
              </a:rPr>
              <a:t>n=n</a:t>
            </a:r>
            <a:r>
              <a:rPr lang="en-US" altLang="zh-CN" sz="2400" baseline="-18000">
                <a:solidFill>
                  <a:schemeClr val="tx1"/>
                </a:solidFill>
                <a:ea typeface="隶书" pitchFamily="49" charset="-122"/>
              </a:rPr>
              <a:t>0</a:t>
            </a:r>
            <a:r>
              <a:rPr lang="zh-CN" altLang="en-US" sz="2400">
                <a:solidFill>
                  <a:schemeClr val="tx1"/>
                </a:solidFill>
                <a:ea typeface="隶书" pitchFamily="49" charset="-122"/>
              </a:rPr>
              <a:t>＋</a:t>
            </a:r>
            <a:r>
              <a:rPr lang="en-US" altLang="zh-CN" sz="2400">
                <a:solidFill>
                  <a:schemeClr val="tx1"/>
                </a:solidFill>
                <a:ea typeface="隶书" pitchFamily="49" charset="-122"/>
              </a:rPr>
              <a:t>n</a:t>
            </a:r>
            <a:r>
              <a:rPr lang="en-US" altLang="zh-CN" sz="2400" baseline="-18000">
                <a:solidFill>
                  <a:schemeClr val="tx1"/>
                </a:solidFill>
                <a:ea typeface="隶书" pitchFamily="49" charset="-122"/>
              </a:rPr>
              <a:t>1</a:t>
            </a:r>
            <a:r>
              <a:rPr lang="zh-CN" altLang="en-US" sz="2400">
                <a:solidFill>
                  <a:schemeClr val="tx1"/>
                </a:solidFill>
                <a:ea typeface="隶书" pitchFamily="49" charset="-122"/>
              </a:rPr>
              <a:t>＋</a:t>
            </a:r>
            <a:r>
              <a:rPr lang="en-US" altLang="zh-CN" sz="2400">
                <a:solidFill>
                  <a:schemeClr val="tx1"/>
                </a:solidFill>
                <a:ea typeface="隶书" pitchFamily="49" charset="-122"/>
              </a:rPr>
              <a:t>n</a:t>
            </a:r>
            <a:r>
              <a:rPr lang="en-US" altLang="zh-CN" sz="2400" baseline="-18000">
                <a:solidFill>
                  <a:schemeClr val="tx1"/>
                </a:solidFill>
                <a:ea typeface="隶书" pitchFamily="49" charset="-122"/>
              </a:rPr>
              <a:t>2</a:t>
            </a:r>
          </a:p>
        </p:txBody>
      </p:sp>
      <p:sp>
        <p:nvSpPr>
          <p:cNvPr id="462855" name="Rectangle 7"/>
          <p:cNvSpPr>
            <a:spLocks noChangeArrowheads="1"/>
          </p:cNvSpPr>
          <p:nvPr/>
        </p:nvSpPr>
        <p:spPr bwMode="auto">
          <a:xfrm>
            <a:off x="1042988" y="462756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spcBef>
                <a:spcPct val="20000"/>
              </a:spcBef>
            </a:pPr>
            <a:r>
              <a:rPr lang="en-US" altLang="zh-CN" sz="2400">
                <a:solidFill>
                  <a:schemeClr val="tx1"/>
                </a:solidFill>
                <a:ea typeface="隶书" pitchFamily="49" charset="-122"/>
              </a:rPr>
              <a:t>n=1</a:t>
            </a:r>
            <a:r>
              <a:rPr lang="zh-CN" altLang="en-US" sz="2400">
                <a:solidFill>
                  <a:schemeClr val="tx1"/>
                </a:solidFill>
                <a:ea typeface="隶书" pitchFamily="49" charset="-122"/>
              </a:rPr>
              <a:t>＋</a:t>
            </a:r>
            <a:r>
              <a:rPr lang="en-US" altLang="zh-CN" sz="2400">
                <a:solidFill>
                  <a:schemeClr val="tx1"/>
                </a:solidFill>
                <a:ea typeface="隶书" pitchFamily="49" charset="-122"/>
              </a:rPr>
              <a:t>n</a:t>
            </a:r>
            <a:r>
              <a:rPr lang="en-US" altLang="zh-CN" sz="2400" baseline="-25000">
                <a:solidFill>
                  <a:schemeClr val="tx1"/>
                </a:solidFill>
                <a:ea typeface="隶书" pitchFamily="49" charset="-122"/>
              </a:rPr>
              <a:t>1</a:t>
            </a:r>
            <a:r>
              <a:rPr lang="zh-CN" altLang="en-US" sz="2400">
                <a:solidFill>
                  <a:schemeClr val="tx1"/>
                </a:solidFill>
                <a:ea typeface="隶书" pitchFamily="49" charset="-122"/>
              </a:rPr>
              <a:t>＋</a:t>
            </a:r>
            <a:r>
              <a:rPr lang="en-US" altLang="zh-CN" sz="2400">
                <a:solidFill>
                  <a:schemeClr val="tx1"/>
                </a:solidFill>
                <a:ea typeface="隶书" pitchFamily="49" charset="-122"/>
              </a:rPr>
              <a:t>2×n</a:t>
            </a:r>
            <a:r>
              <a:rPr lang="en-US" altLang="zh-CN" sz="2400" baseline="-25000">
                <a:solidFill>
                  <a:schemeClr val="tx1"/>
                </a:solidFill>
                <a:ea typeface="隶书" pitchFamily="49" charset="-122"/>
              </a:rPr>
              <a:t>2</a:t>
            </a:r>
          </a:p>
        </p:txBody>
      </p:sp>
      <p:sp>
        <p:nvSpPr>
          <p:cNvPr id="462856" name="Rectangle 8"/>
          <p:cNvSpPr>
            <a:spLocks noChangeArrowheads="1"/>
          </p:cNvSpPr>
          <p:nvPr/>
        </p:nvSpPr>
        <p:spPr bwMode="auto">
          <a:xfrm>
            <a:off x="4718050" y="4424363"/>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spcBef>
                <a:spcPct val="20000"/>
              </a:spcBef>
            </a:pPr>
            <a:r>
              <a:rPr lang="en-US" altLang="zh-CN" sz="2400">
                <a:solidFill>
                  <a:schemeClr val="tx1"/>
                </a:solidFill>
                <a:ea typeface="隶书" pitchFamily="49" charset="-122"/>
              </a:rPr>
              <a:t>n</a:t>
            </a:r>
            <a:r>
              <a:rPr lang="en-US" altLang="zh-CN" sz="2400" baseline="-25000">
                <a:solidFill>
                  <a:schemeClr val="tx1"/>
                </a:solidFill>
                <a:ea typeface="隶书" pitchFamily="49" charset="-122"/>
              </a:rPr>
              <a:t>0</a:t>
            </a:r>
            <a:r>
              <a:rPr lang="en-US" altLang="zh-CN" sz="2400">
                <a:solidFill>
                  <a:schemeClr val="tx1"/>
                </a:solidFill>
                <a:ea typeface="隶书" pitchFamily="49" charset="-122"/>
              </a:rPr>
              <a:t>=n</a:t>
            </a:r>
            <a:r>
              <a:rPr lang="en-US" altLang="zh-CN" sz="2400" baseline="-25000">
                <a:solidFill>
                  <a:schemeClr val="tx1"/>
                </a:solidFill>
                <a:ea typeface="隶书" pitchFamily="49" charset="-122"/>
              </a:rPr>
              <a:t>2</a:t>
            </a:r>
            <a:r>
              <a:rPr lang="zh-CN" altLang="en-US" sz="2400">
                <a:solidFill>
                  <a:schemeClr val="tx1"/>
                </a:solidFill>
                <a:ea typeface="隶书" pitchFamily="49" charset="-122"/>
              </a:rPr>
              <a:t>＋</a:t>
            </a:r>
            <a:r>
              <a:rPr lang="en-US" altLang="zh-CN" sz="2400">
                <a:solidFill>
                  <a:schemeClr val="tx1"/>
                </a:solidFill>
                <a:ea typeface="隶书" pitchFamily="49" charset="-122"/>
              </a:rPr>
              <a:t>1</a:t>
            </a:r>
          </a:p>
        </p:txBody>
      </p:sp>
      <p:sp>
        <p:nvSpPr>
          <p:cNvPr id="462857" name="AutoShape 9"/>
          <p:cNvSpPr>
            <a:spLocks/>
          </p:cNvSpPr>
          <p:nvPr/>
        </p:nvSpPr>
        <p:spPr bwMode="auto">
          <a:xfrm>
            <a:off x="3494088" y="4403725"/>
            <a:ext cx="215900" cy="576263"/>
          </a:xfrm>
          <a:prstGeom prst="rightBrace">
            <a:avLst>
              <a:gd name="adj1" fmla="val 2224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858" name="AutoShape 10"/>
          <p:cNvSpPr>
            <a:spLocks noChangeArrowheads="1"/>
          </p:cNvSpPr>
          <p:nvPr/>
        </p:nvSpPr>
        <p:spPr bwMode="auto">
          <a:xfrm>
            <a:off x="3925888" y="4581525"/>
            <a:ext cx="720725" cy="215900"/>
          </a:xfrm>
          <a:prstGeom prst="notchedRightArrow">
            <a:avLst>
              <a:gd name="adj1" fmla="val 50000"/>
              <a:gd name="adj2" fmla="val 83456"/>
            </a:avLst>
          </a:prstGeom>
          <a:gradFill rotWithShape="1">
            <a:gsLst>
              <a:gs pos="0">
                <a:srgbClr val="FFFFA5"/>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859" name="Rectangle 11"/>
          <p:cNvSpPr>
            <a:spLocks noChangeArrowheads="1"/>
          </p:cNvSpPr>
          <p:nvPr/>
        </p:nvSpPr>
        <p:spPr bwMode="auto">
          <a:xfrm>
            <a:off x="1042988" y="1916113"/>
            <a:ext cx="208915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400">
                <a:solidFill>
                  <a:schemeClr val="tx1"/>
                </a:solidFill>
              </a:rPr>
              <a:t>[</a:t>
            </a:r>
            <a:r>
              <a:rPr lang="zh-CN" altLang="en-US" sz="2400">
                <a:solidFill>
                  <a:schemeClr val="tx1"/>
                </a:solidFill>
              </a:rPr>
              <a:t>数学归纳法</a:t>
            </a:r>
            <a:r>
              <a:rPr lang="en-US" altLang="zh-CN" sz="2400">
                <a:solidFill>
                  <a:schemeClr val="tx1"/>
                </a:solidFill>
              </a:rPr>
              <a:t>]</a:t>
            </a:r>
          </a:p>
        </p:txBody>
      </p:sp>
      <p:sp>
        <p:nvSpPr>
          <p:cNvPr id="462860" name="Rectangle 12"/>
          <p:cNvSpPr>
            <a:spLocks noChangeArrowheads="1"/>
          </p:cNvSpPr>
          <p:nvPr/>
        </p:nvSpPr>
        <p:spPr bwMode="auto">
          <a:xfrm>
            <a:off x="1116013" y="3070225"/>
            <a:ext cx="41767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400">
                <a:solidFill>
                  <a:schemeClr val="tx1"/>
                </a:solidFill>
              </a:rPr>
              <a:t>2</a:t>
            </a:r>
            <a:r>
              <a:rPr lang="en-US" altLang="zh-CN" sz="2400" baseline="30000">
                <a:solidFill>
                  <a:schemeClr val="tx1"/>
                </a:solidFill>
              </a:rPr>
              <a:t>0</a:t>
            </a:r>
            <a:r>
              <a:rPr lang="en-US" altLang="zh-CN" sz="2400">
                <a:solidFill>
                  <a:schemeClr val="tx1"/>
                </a:solidFill>
              </a:rPr>
              <a:t> + 2</a:t>
            </a:r>
            <a:r>
              <a:rPr lang="en-US" altLang="zh-CN" sz="2400" baseline="30000">
                <a:solidFill>
                  <a:schemeClr val="tx1"/>
                </a:solidFill>
              </a:rPr>
              <a:t>1</a:t>
            </a:r>
            <a:r>
              <a:rPr lang="en-US" altLang="zh-CN" sz="2400">
                <a:solidFill>
                  <a:schemeClr val="tx1"/>
                </a:solidFill>
              </a:rPr>
              <a:t> + 2</a:t>
            </a:r>
            <a:r>
              <a:rPr lang="en-US" altLang="zh-CN" sz="2400" baseline="30000">
                <a:solidFill>
                  <a:schemeClr val="tx1"/>
                </a:solidFill>
              </a:rPr>
              <a:t>2</a:t>
            </a:r>
            <a:r>
              <a:rPr lang="en-US" altLang="zh-CN" sz="2400">
                <a:solidFill>
                  <a:schemeClr val="tx1"/>
                </a:solidFill>
              </a:rPr>
              <a:t> + … + 2</a:t>
            </a:r>
            <a:r>
              <a:rPr lang="en-US" altLang="zh-CN" sz="2400" baseline="30000">
                <a:solidFill>
                  <a:schemeClr val="tx1"/>
                </a:solidFill>
              </a:rPr>
              <a:t>k-1</a:t>
            </a:r>
            <a:r>
              <a:rPr lang="en-US" altLang="zh-CN" sz="2400">
                <a:solidFill>
                  <a:schemeClr val="tx1"/>
                </a:solidFill>
              </a:rPr>
              <a:t> = 2</a:t>
            </a:r>
            <a:r>
              <a:rPr lang="en-US" altLang="zh-CN" sz="2400" baseline="30000">
                <a:solidFill>
                  <a:schemeClr val="tx1"/>
                </a:solidFill>
              </a:rPr>
              <a:t>k</a:t>
            </a:r>
            <a:r>
              <a:rPr lang="en-US" altLang="zh-CN" sz="2400">
                <a:solidFill>
                  <a:schemeClr val="tx1"/>
                </a:solidFill>
              </a:rPr>
              <a:t>-1</a:t>
            </a:r>
          </a:p>
        </p:txBody>
      </p:sp>
      <p:grpSp>
        <p:nvGrpSpPr>
          <p:cNvPr id="462861" name="Group 13"/>
          <p:cNvGrpSpPr>
            <a:grpSpLocks/>
          </p:cNvGrpSpPr>
          <p:nvPr/>
        </p:nvGrpSpPr>
        <p:grpSpPr bwMode="auto">
          <a:xfrm>
            <a:off x="5867400" y="4437063"/>
            <a:ext cx="3048000" cy="2133600"/>
            <a:chOff x="1847" y="3129"/>
            <a:chExt cx="1920" cy="1344"/>
          </a:xfrm>
        </p:grpSpPr>
        <p:sp>
          <p:nvSpPr>
            <p:cNvPr id="462862" name="Line 14"/>
            <p:cNvSpPr>
              <a:spLocks noChangeShapeType="1"/>
            </p:cNvSpPr>
            <p:nvPr/>
          </p:nvSpPr>
          <p:spPr bwMode="auto">
            <a:xfrm>
              <a:off x="3431" y="3657"/>
              <a:ext cx="192"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863" name="Line 15"/>
            <p:cNvSpPr>
              <a:spLocks noChangeShapeType="1"/>
            </p:cNvSpPr>
            <p:nvPr/>
          </p:nvSpPr>
          <p:spPr bwMode="auto">
            <a:xfrm>
              <a:off x="2279" y="3609"/>
              <a:ext cx="192"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864" name="Line 16"/>
            <p:cNvSpPr>
              <a:spLocks noChangeShapeType="1"/>
            </p:cNvSpPr>
            <p:nvPr/>
          </p:nvSpPr>
          <p:spPr bwMode="auto">
            <a:xfrm flipH="1">
              <a:off x="1943" y="3657"/>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865" name="Line 17"/>
            <p:cNvSpPr>
              <a:spLocks noChangeShapeType="1"/>
            </p:cNvSpPr>
            <p:nvPr/>
          </p:nvSpPr>
          <p:spPr bwMode="auto">
            <a:xfrm>
              <a:off x="2903" y="3273"/>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866" name="Line 18"/>
            <p:cNvSpPr>
              <a:spLocks noChangeShapeType="1"/>
            </p:cNvSpPr>
            <p:nvPr/>
          </p:nvSpPr>
          <p:spPr bwMode="auto">
            <a:xfrm flipH="1">
              <a:off x="2279" y="3273"/>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867" name="Oval 19"/>
            <p:cNvSpPr>
              <a:spLocks noChangeArrowheads="1"/>
            </p:cNvSpPr>
            <p:nvPr/>
          </p:nvSpPr>
          <p:spPr bwMode="auto">
            <a:xfrm>
              <a:off x="2711" y="312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A</a:t>
              </a:r>
            </a:p>
          </p:txBody>
        </p:sp>
        <p:sp>
          <p:nvSpPr>
            <p:cNvPr id="462868" name="Line 20"/>
            <p:cNvSpPr>
              <a:spLocks noChangeShapeType="1"/>
            </p:cNvSpPr>
            <p:nvPr/>
          </p:nvSpPr>
          <p:spPr bwMode="auto">
            <a:xfrm flipH="1">
              <a:off x="2327" y="3993"/>
              <a:ext cx="144" cy="3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869" name="Oval 21"/>
            <p:cNvSpPr>
              <a:spLocks noChangeArrowheads="1"/>
            </p:cNvSpPr>
            <p:nvPr/>
          </p:nvSpPr>
          <p:spPr bwMode="auto">
            <a:xfrm>
              <a:off x="2231" y="4233"/>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G</a:t>
              </a:r>
            </a:p>
          </p:txBody>
        </p:sp>
        <p:sp>
          <p:nvSpPr>
            <p:cNvPr id="462870" name="Oval 22"/>
            <p:cNvSpPr>
              <a:spLocks noChangeArrowheads="1"/>
            </p:cNvSpPr>
            <p:nvPr/>
          </p:nvSpPr>
          <p:spPr bwMode="auto">
            <a:xfrm>
              <a:off x="1847" y="384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D</a:t>
              </a:r>
            </a:p>
          </p:txBody>
        </p:sp>
        <p:sp>
          <p:nvSpPr>
            <p:cNvPr id="462871" name="Oval 23"/>
            <p:cNvSpPr>
              <a:spLocks noChangeArrowheads="1"/>
            </p:cNvSpPr>
            <p:nvPr/>
          </p:nvSpPr>
          <p:spPr bwMode="auto">
            <a:xfrm>
              <a:off x="2375" y="384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E</a:t>
              </a:r>
            </a:p>
          </p:txBody>
        </p:sp>
        <p:sp>
          <p:nvSpPr>
            <p:cNvPr id="462872" name="Oval 24"/>
            <p:cNvSpPr>
              <a:spLocks noChangeArrowheads="1"/>
            </p:cNvSpPr>
            <p:nvPr/>
          </p:nvSpPr>
          <p:spPr bwMode="auto">
            <a:xfrm>
              <a:off x="3527" y="384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F</a:t>
              </a:r>
            </a:p>
          </p:txBody>
        </p:sp>
        <p:sp>
          <p:nvSpPr>
            <p:cNvPr id="462873" name="Oval 25"/>
            <p:cNvSpPr>
              <a:spLocks noChangeArrowheads="1"/>
            </p:cNvSpPr>
            <p:nvPr/>
          </p:nvSpPr>
          <p:spPr bwMode="auto">
            <a:xfrm>
              <a:off x="2135" y="3465"/>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B</a:t>
              </a:r>
            </a:p>
          </p:txBody>
        </p:sp>
        <p:sp>
          <p:nvSpPr>
            <p:cNvPr id="462874" name="Oval 26"/>
            <p:cNvSpPr>
              <a:spLocks noChangeArrowheads="1"/>
            </p:cNvSpPr>
            <p:nvPr/>
          </p:nvSpPr>
          <p:spPr bwMode="auto">
            <a:xfrm>
              <a:off x="3287" y="3465"/>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C</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2851"/>
                                        </p:tgtEl>
                                        <p:attrNameLst>
                                          <p:attrName>style.visibility</p:attrName>
                                        </p:attrNameLst>
                                      </p:cBhvr>
                                      <p:to>
                                        <p:strVal val="visible"/>
                                      </p:to>
                                    </p:set>
                                    <p:animEffect transition="in" filter="wipe(left)">
                                      <p:cBhvr>
                                        <p:cTn id="7" dur="500"/>
                                        <p:tgtEl>
                                          <p:spTgt spid="462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462859"/>
                                        </p:tgtEl>
                                        <p:attrNameLst>
                                          <p:attrName>style.visibility</p:attrName>
                                        </p:attrNameLst>
                                      </p:cBhvr>
                                      <p:to>
                                        <p:strVal val="visible"/>
                                      </p:to>
                                    </p:set>
                                    <p:anim calcmode="lin" valueType="num">
                                      <p:cBhvr>
                                        <p:cTn id="12" dur="1000" fill="hold"/>
                                        <p:tgtEl>
                                          <p:spTgt spid="462859"/>
                                        </p:tgtEl>
                                        <p:attrNameLst>
                                          <p:attrName>ppt_x</p:attrName>
                                        </p:attrNameLst>
                                      </p:cBhvr>
                                      <p:tavLst>
                                        <p:tav tm="0">
                                          <p:val>
                                            <p:strVal val="#ppt_x-.2"/>
                                          </p:val>
                                        </p:tav>
                                        <p:tav tm="100000">
                                          <p:val>
                                            <p:strVal val="#ppt_x"/>
                                          </p:val>
                                        </p:tav>
                                      </p:tavLst>
                                    </p:anim>
                                    <p:anim calcmode="lin" valueType="num">
                                      <p:cBhvr>
                                        <p:cTn id="13" dur="1000" fill="hold"/>
                                        <p:tgtEl>
                                          <p:spTgt spid="46285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6285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62852"/>
                                        </p:tgtEl>
                                        <p:attrNameLst>
                                          <p:attrName>style.visibility</p:attrName>
                                        </p:attrNameLst>
                                      </p:cBhvr>
                                      <p:to>
                                        <p:strVal val="visible"/>
                                      </p:to>
                                    </p:set>
                                    <p:animEffect transition="in" filter="wipe(left)">
                                      <p:cBhvr>
                                        <p:cTn id="19" dur="500"/>
                                        <p:tgtEl>
                                          <p:spTgt spid="46285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462860"/>
                                        </p:tgtEl>
                                        <p:attrNameLst>
                                          <p:attrName>style.visibility</p:attrName>
                                        </p:attrNameLst>
                                      </p:cBhvr>
                                      <p:to>
                                        <p:strVal val="visible"/>
                                      </p:to>
                                    </p:set>
                                    <p:anim calcmode="lin" valueType="num">
                                      <p:cBhvr>
                                        <p:cTn id="24" dur="1000" fill="hold"/>
                                        <p:tgtEl>
                                          <p:spTgt spid="462860"/>
                                        </p:tgtEl>
                                        <p:attrNameLst>
                                          <p:attrName>ppt_x</p:attrName>
                                        </p:attrNameLst>
                                      </p:cBhvr>
                                      <p:tavLst>
                                        <p:tav tm="0">
                                          <p:val>
                                            <p:strVal val="#ppt_x-.2"/>
                                          </p:val>
                                        </p:tav>
                                        <p:tav tm="100000">
                                          <p:val>
                                            <p:strVal val="#ppt_x"/>
                                          </p:val>
                                        </p:tav>
                                      </p:tavLst>
                                    </p:anim>
                                    <p:anim calcmode="lin" valueType="num">
                                      <p:cBhvr>
                                        <p:cTn id="25" dur="1000" fill="hold"/>
                                        <p:tgtEl>
                                          <p:spTgt spid="462860"/>
                                        </p:tgtEl>
                                        <p:attrNameLst>
                                          <p:attrName>ppt_y</p:attrName>
                                        </p:attrNameLst>
                                      </p:cBhvr>
                                      <p:tavLst>
                                        <p:tav tm="0">
                                          <p:val>
                                            <p:strVal val="#ppt_y"/>
                                          </p:val>
                                        </p:tav>
                                        <p:tav tm="100000">
                                          <p:val>
                                            <p:strVal val="#ppt_y"/>
                                          </p:val>
                                        </p:tav>
                                      </p:tavLst>
                                    </p:anim>
                                    <p:animEffect transition="in" filter="wipe(right)" prLst="gradientSize: 0.1">
                                      <p:cBhvr>
                                        <p:cTn id="26" dur="1000"/>
                                        <p:tgtEl>
                                          <p:spTgt spid="4628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62853"/>
                                        </p:tgtEl>
                                        <p:attrNameLst>
                                          <p:attrName>style.visibility</p:attrName>
                                        </p:attrNameLst>
                                      </p:cBhvr>
                                      <p:to>
                                        <p:strVal val="visible"/>
                                      </p:to>
                                    </p:set>
                                    <p:animEffect transition="in" filter="wipe(left)">
                                      <p:cBhvr>
                                        <p:cTn id="31" dur="500"/>
                                        <p:tgtEl>
                                          <p:spTgt spid="4628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62854"/>
                                        </p:tgtEl>
                                        <p:attrNameLst>
                                          <p:attrName>style.visibility</p:attrName>
                                        </p:attrNameLst>
                                      </p:cBhvr>
                                      <p:to>
                                        <p:strVal val="visible"/>
                                      </p:to>
                                    </p:set>
                                    <p:animEffect transition="in" filter="wipe(left)">
                                      <p:cBhvr>
                                        <p:cTn id="36" dur="500"/>
                                        <p:tgtEl>
                                          <p:spTgt spid="4628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62855"/>
                                        </p:tgtEl>
                                        <p:attrNameLst>
                                          <p:attrName>style.visibility</p:attrName>
                                        </p:attrNameLst>
                                      </p:cBhvr>
                                      <p:to>
                                        <p:strVal val="visible"/>
                                      </p:to>
                                    </p:set>
                                    <p:animEffect transition="in" filter="wipe(left)">
                                      <p:cBhvr>
                                        <p:cTn id="41" dur="500"/>
                                        <p:tgtEl>
                                          <p:spTgt spid="4628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62857"/>
                                        </p:tgtEl>
                                        <p:attrNameLst>
                                          <p:attrName>style.visibility</p:attrName>
                                        </p:attrNameLst>
                                      </p:cBhvr>
                                      <p:to>
                                        <p:strVal val="visible"/>
                                      </p:to>
                                    </p:set>
                                    <p:animEffect transition="in" filter="wipe(left)">
                                      <p:cBhvr>
                                        <p:cTn id="46" dur="500"/>
                                        <p:tgtEl>
                                          <p:spTgt spid="462857"/>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462858"/>
                                        </p:tgtEl>
                                        <p:attrNameLst>
                                          <p:attrName>style.visibility</p:attrName>
                                        </p:attrNameLst>
                                      </p:cBhvr>
                                      <p:to>
                                        <p:strVal val="visible"/>
                                      </p:to>
                                    </p:set>
                                    <p:animEffect transition="in" filter="wipe(left)">
                                      <p:cBhvr>
                                        <p:cTn id="50" dur="500"/>
                                        <p:tgtEl>
                                          <p:spTgt spid="462858"/>
                                        </p:tgtEl>
                                      </p:cBhvr>
                                    </p:animEffect>
                                  </p:childTnLst>
                                </p:cTn>
                              </p:par>
                            </p:childTnLst>
                          </p:cTn>
                        </p:par>
                        <p:par>
                          <p:cTn id="51" fill="hold" nodeType="afterGroup">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462856"/>
                                        </p:tgtEl>
                                        <p:attrNameLst>
                                          <p:attrName>style.visibility</p:attrName>
                                        </p:attrNameLst>
                                      </p:cBhvr>
                                      <p:to>
                                        <p:strVal val="visible"/>
                                      </p:to>
                                    </p:set>
                                    <p:animEffect transition="in" filter="wipe(left)">
                                      <p:cBhvr>
                                        <p:cTn id="54" dur="500"/>
                                        <p:tgtEl>
                                          <p:spTgt spid="462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p:bldP spid="462852" grpId="0"/>
      <p:bldP spid="462853" grpId="0"/>
      <p:bldP spid="462854" grpId="0"/>
      <p:bldP spid="462855" grpId="0"/>
      <p:bldP spid="462856" grpId="0"/>
      <p:bldP spid="462857" grpId="0" animBg="1"/>
      <p:bldP spid="462858" grpId="0" animBg="1"/>
      <p:bldP spid="462859" grpId="0"/>
      <p:bldP spid="4628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Text Box 2"/>
          <p:cNvSpPr txBox="1">
            <a:spLocks noChangeArrowheads="1"/>
          </p:cNvSpPr>
          <p:nvPr/>
        </p:nvSpPr>
        <p:spPr bwMode="auto">
          <a:xfrm>
            <a:off x="176213" y="188913"/>
            <a:ext cx="8675687"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sz="2400">
                <a:solidFill>
                  <a:srgbClr val="EE0000"/>
                </a:solidFill>
              </a:rPr>
              <a:t>满二叉树</a:t>
            </a:r>
            <a:r>
              <a:rPr lang="en-US" altLang="zh-CN" sz="1600">
                <a:solidFill>
                  <a:srgbClr val="0000FF"/>
                </a:solidFill>
              </a:rPr>
              <a:t>(Full Binary Tree)</a:t>
            </a:r>
            <a:r>
              <a:rPr lang="en-US" altLang="zh-CN" sz="2400">
                <a:solidFill>
                  <a:schemeClr val="tx1"/>
                </a:solidFill>
              </a:rPr>
              <a:t> </a:t>
            </a:r>
            <a:r>
              <a:rPr lang="zh-CN" altLang="en-US" sz="2400">
                <a:solidFill>
                  <a:schemeClr val="tx1"/>
                </a:solidFill>
              </a:rPr>
              <a:t>：深度</a:t>
            </a:r>
            <a:r>
              <a:rPr lang="en-US" altLang="zh-CN" sz="2400">
                <a:solidFill>
                  <a:schemeClr val="tx1"/>
                </a:solidFill>
              </a:rPr>
              <a:t>k</a:t>
            </a:r>
            <a:r>
              <a:rPr lang="zh-CN" altLang="en-US" sz="2400">
                <a:solidFill>
                  <a:schemeClr val="tx1"/>
                </a:solidFill>
              </a:rPr>
              <a:t>的二叉树，有</a:t>
            </a:r>
            <a:r>
              <a:rPr lang="en-US" altLang="zh-CN" sz="2400">
                <a:solidFill>
                  <a:schemeClr val="tx1"/>
                </a:solidFill>
              </a:rPr>
              <a:t>2</a:t>
            </a:r>
            <a:r>
              <a:rPr lang="en-US" altLang="zh-CN" sz="2400" baseline="30000">
                <a:solidFill>
                  <a:schemeClr val="tx1"/>
                </a:solidFill>
              </a:rPr>
              <a:t>k</a:t>
            </a:r>
            <a:r>
              <a:rPr lang="en-US" altLang="zh-CN" sz="2400">
                <a:solidFill>
                  <a:schemeClr val="tx1"/>
                </a:solidFill>
              </a:rPr>
              <a:t>-1</a:t>
            </a:r>
            <a:r>
              <a:rPr lang="zh-CN" altLang="en-US" sz="2400">
                <a:solidFill>
                  <a:schemeClr val="tx1"/>
                </a:solidFill>
              </a:rPr>
              <a:t>个结点。</a:t>
            </a:r>
          </a:p>
        </p:txBody>
      </p:sp>
      <p:sp>
        <p:nvSpPr>
          <p:cNvPr id="463875" name="Text Box 3"/>
          <p:cNvSpPr txBox="1">
            <a:spLocks noChangeArrowheads="1"/>
          </p:cNvSpPr>
          <p:nvPr/>
        </p:nvSpPr>
        <p:spPr bwMode="auto">
          <a:xfrm>
            <a:off x="176213" y="620713"/>
            <a:ext cx="8791575" cy="16986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buClr>
                <a:srgbClr val="FF3300"/>
              </a:buClr>
              <a:buFont typeface="Wingdings" pitchFamily="2" charset="2"/>
              <a:buChar char="Ø"/>
            </a:pPr>
            <a:r>
              <a:rPr lang="zh-CN" altLang="en-US" sz="2400">
                <a:solidFill>
                  <a:schemeClr val="tx1"/>
                </a:solidFill>
              </a:rPr>
              <a:t>每一层上的结点数都达到了最大</a:t>
            </a:r>
          </a:p>
          <a:p>
            <a:pPr algn="l" eaLnBrk="0" hangingPunct="0">
              <a:lnSpc>
                <a:spcPct val="110000"/>
              </a:lnSpc>
              <a:buClr>
                <a:srgbClr val="FF3300"/>
              </a:buClr>
              <a:buFont typeface="Wingdings" pitchFamily="2" charset="2"/>
              <a:buChar char="Ø"/>
            </a:pPr>
            <a:r>
              <a:rPr lang="zh-CN" altLang="en-US" sz="2400">
                <a:solidFill>
                  <a:schemeClr val="tx1"/>
                </a:solidFill>
              </a:rPr>
              <a:t>对给定的高度，具有最多结点数</a:t>
            </a:r>
          </a:p>
          <a:p>
            <a:pPr algn="l" eaLnBrk="0" hangingPunct="0">
              <a:lnSpc>
                <a:spcPct val="110000"/>
              </a:lnSpc>
              <a:buClr>
                <a:srgbClr val="FF3300"/>
              </a:buClr>
              <a:buFont typeface="Wingdings" pitchFamily="2" charset="2"/>
              <a:buChar char="Ø"/>
            </a:pPr>
            <a:r>
              <a:rPr lang="zh-CN" altLang="en-US" sz="2400">
                <a:solidFill>
                  <a:schemeClr val="tx1"/>
                </a:solidFill>
              </a:rPr>
              <a:t>没有度为</a:t>
            </a:r>
            <a:r>
              <a:rPr lang="en-US" altLang="zh-CN" sz="2400">
                <a:solidFill>
                  <a:schemeClr val="tx1"/>
                </a:solidFill>
              </a:rPr>
              <a:t>1</a:t>
            </a:r>
            <a:r>
              <a:rPr lang="zh-CN" altLang="en-US" sz="2400">
                <a:solidFill>
                  <a:schemeClr val="tx1"/>
                </a:solidFill>
              </a:rPr>
              <a:t>的结点，每个分支结点均有两棵高度相同的子树</a:t>
            </a:r>
          </a:p>
          <a:p>
            <a:pPr algn="l" eaLnBrk="0" hangingPunct="0">
              <a:lnSpc>
                <a:spcPct val="110000"/>
              </a:lnSpc>
              <a:buClr>
                <a:srgbClr val="FF3300"/>
              </a:buClr>
              <a:buFont typeface="Wingdings" pitchFamily="2" charset="2"/>
              <a:buChar char="Ø"/>
            </a:pPr>
            <a:r>
              <a:rPr lang="zh-CN" altLang="en-US" sz="2400">
                <a:solidFill>
                  <a:schemeClr val="tx1"/>
                </a:solidFill>
              </a:rPr>
              <a:t>所有叶子都在最下一层。 </a:t>
            </a:r>
          </a:p>
        </p:txBody>
      </p:sp>
      <p:sp>
        <p:nvSpPr>
          <p:cNvPr id="463876" name="Text Box 4"/>
          <p:cNvSpPr txBox="1">
            <a:spLocks noChangeArrowheads="1"/>
          </p:cNvSpPr>
          <p:nvPr/>
        </p:nvSpPr>
        <p:spPr bwMode="auto">
          <a:xfrm>
            <a:off x="176213" y="2300288"/>
            <a:ext cx="8820150" cy="8953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lang="zh-CN" altLang="en-US" sz="2400">
                <a:solidFill>
                  <a:srgbClr val="EE0000"/>
                </a:solidFill>
              </a:rPr>
              <a:t>完全二叉树</a:t>
            </a:r>
            <a:r>
              <a:rPr lang="en-US" altLang="zh-CN" sz="1600">
                <a:solidFill>
                  <a:srgbClr val="0000FF"/>
                </a:solidFill>
              </a:rPr>
              <a:t>(Complete Binary Tree )</a:t>
            </a:r>
            <a:r>
              <a:rPr lang="zh-CN" altLang="en-US" sz="2400">
                <a:solidFill>
                  <a:schemeClr val="tx1"/>
                </a:solidFill>
                <a:ea typeface="黑体" pitchFamily="2" charset="-122"/>
              </a:rPr>
              <a:t>：</a:t>
            </a:r>
            <a:r>
              <a:rPr lang="zh-CN" altLang="en-US" sz="2400">
                <a:solidFill>
                  <a:schemeClr val="tx1"/>
                </a:solidFill>
                <a:latin typeface="Arial" charset="0"/>
              </a:rPr>
              <a:t>在满二叉树的最底层，从右向左连续去掉若干个结点</a:t>
            </a:r>
            <a:r>
              <a:rPr lang="zh-CN" altLang="en-US" sz="2400">
                <a:solidFill>
                  <a:schemeClr val="tx1"/>
                </a:solidFill>
                <a:ea typeface="黑体" pitchFamily="2" charset="-122"/>
              </a:rPr>
              <a:t>。</a:t>
            </a:r>
          </a:p>
        </p:txBody>
      </p:sp>
      <p:sp>
        <p:nvSpPr>
          <p:cNvPr id="463877" name="Text Box 5"/>
          <p:cNvSpPr txBox="1">
            <a:spLocks noChangeArrowheads="1"/>
          </p:cNvSpPr>
          <p:nvPr/>
        </p:nvSpPr>
        <p:spPr bwMode="auto">
          <a:xfrm>
            <a:off x="176213" y="3259138"/>
            <a:ext cx="8675687" cy="8953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buClr>
                <a:srgbClr val="FF3300"/>
              </a:buClr>
              <a:buFont typeface="Wingdings" pitchFamily="2" charset="2"/>
              <a:buChar char="Ø"/>
            </a:pPr>
            <a:r>
              <a:rPr lang="zh-CN" altLang="en-US" sz="2400">
                <a:solidFill>
                  <a:schemeClr val="tx1"/>
                </a:solidFill>
                <a:latin typeface="Arial" charset="0"/>
              </a:rPr>
              <a:t>若结点没有左孩子，则一定没有右孩子，即为叶子。 </a:t>
            </a:r>
            <a:endParaRPr lang="zh-CN" altLang="en-US" sz="2400">
              <a:solidFill>
                <a:schemeClr val="tx1"/>
              </a:solidFill>
            </a:endParaRPr>
          </a:p>
          <a:p>
            <a:pPr algn="l" eaLnBrk="0" hangingPunct="0">
              <a:lnSpc>
                <a:spcPct val="110000"/>
              </a:lnSpc>
              <a:buClr>
                <a:srgbClr val="FF3300"/>
              </a:buClr>
              <a:buFont typeface="Wingdings" pitchFamily="2" charset="2"/>
              <a:buChar char="Ø"/>
            </a:pPr>
            <a:r>
              <a:rPr lang="zh-CN" altLang="en-US" sz="2400">
                <a:solidFill>
                  <a:schemeClr val="tx1"/>
                </a:solidFill>
                <a:latin typeface="Arial" charset="0"/>
              </a:rPr>
              <a:t>满二叉树是完全二叉树，但完全二叉树不一定是满二叉树</a:t>
            </a:r>
          </a:p>
        </p:txBody>
      </p:sp>
      <p:sp>
        <p:nvSpPr>
          <p:cNvPr id="463878" name="Rectangle 6"/>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3879" name="Object 7"/>
          <p:cNvGraphicFramePr>
            <a:graphicFrameLocks noChangeAspect="1"/>
          </p:cNvGraphicFramePr>
          <p:nvPr>
            <p:ph/>
          </p:nvPr>
        </p:nvGraphicFramePr>
        <p:xfrm>
          <a:off x="171450" y="4221163"/>
          <a:ext cx="8864600" cy="2447925"/>
        </p:xfrm>
        <a:graphic>
          <a:graphicData uri="http://schemas.openxmlformats.org/presentationml/2006/ole">
            <mc:AlternateContent xmlns:mc="http://schemas.openxmlformats.org/markup-compatibility/2006">
              <mc:Choice xmlns:v="urn:schemas-microsoft-com:vml" Requires="v">
                <p:oleObj spid="_x0000_s463880" name="Microsoft Drawing" r:id="rId3" imgW="5216525" imgH="1230313" progId="MSDraw">
                  <p:embed/>
                </p:oleObj>
              </mc:Choice>
              <mc:Fallback>
                <p:oleObj name="Microsoft Drawing" r:id="rId3" imgW="5216525" imgH="1230313" progId="MSDraw">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 y="4221163"/>
                        <a:ext cx="8864600" cy="2447925"/>
                      </a:xfrm>
                      <a:prstGeom prst="rect">
                        <a:avLst/>
                      </a:prstGeom>
                      <a:gradFill rotWithShape="1">
                        <a:gsLst>
                          <a:gs pos="0">
                            <a:schemeClr val="hlink"/>
                          </a:gs>
                          <a:gs pos="100000">
                            <a:srgbClr val="FFFFA5"/>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3874"/>
                                        </p:tgtEl>
                                        <p:attrNameLst>
                                          <p:attrName>style.visibility</p:attrName>
                                        </p:attrNameLst>
                                      </p:cBhvr>
                                      <p:to>
                                        <p:strVal val="visible"/>
                                      </p:to>
                                    </p:set>
                                    <p:animEffect transition="in" filter="wipe(left)">
                                      <p:cBhvr>
                                        <p:cTn id="7" dur="500"/>
                                        <p:tgtEl>
                                          <p:spTgt spid="463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463875"/>
                                        </p:tgtEl>
                                        <p:attrNameLst>
                                          <p:attrName>style.visibility</p:attrName>
                                        </p:attrNameLst>
                                      </p:cBhvr>
                                      <p:to>
                                        <p:strVal val="visible"/>
                                      </p:to>
                                    </p:set>
                                    <p:anim calcmode="lin" valueType="num">
                                      <p:cBhvr>
                                        <p:cTn id="12" dur="1000" fill="hold"/>
                                        <p:tgtEl>
                                          <p:spTgt spid="463875"/>
                                        </p:tgtEl>
                                        <p:attrNameLst>
                                          <p:attrName>ppt_x</p:attrName>
                                        </p:attrNameLst>
                                      </p:cBhvr>
                                      <p:tavLst>
                                        <p:tav tm="0">
                                          <p:val>
                                            <p:strVal val="#ppt_x-.2"/>
                                          </p:val>
                                        </p:tav>
                                        <p:tav tm="100000">
                                          <p:val>
                                            <p:strVal val="#ppt_x"/>
                                          </p:val>
                                        </p:tav>
                                      </p:tavLst>
                                    </p:anim>
                                    <p:anim calcmode="lin" valueType="num">
                                      <p:cBhvr>
                                        <p:cTn id="13" dur="1000" fill="hold"/>
                                        <p:tgtEl>
                                          <p:spTgt spid="46387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6387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63876"/>
                                        </p:tgtEl>
                                        <p:attrNameLst>
                                          <p:attrName>style.visibility</p:attrName>
                                        </p:attrNameLst>
                                      </p:cBhvr>
                                      <p:to>
                                        <p:strVal val="visible"/>
                                      </p:to>
                                    </p:set>
                                    <p:animEffect transition="in" filter="wipe(left)">
                                      <p:cBhvr>
                                        <p:cTn id="19" dur="500"/>
                                        <p:tgtEl>
                                          <p:spTgt spid="46387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463877"/>
                                        </p:tgtEl>
                                        <p:attrNameLst>
                                          <p:attrName>style.visibility</p:attrName>
                                        </p:attrNameLst>
                                      </p:cBhvr>
                                      <p:to>
                                        <p:strVal val="visible"/>
                                      </p:to>
                                    </p:set>
                                    <p:anim calcmode="lin" valueType="num">
                                      <p:cBhvr>
                                        <p:cTn id="24" dur="1000" fill="hold"/>
                                        <p:tgtEl>
                                          <p:spTgt spid="463877"/>
                                        </p:tgtEl>
                                        <p:attrNameLst>
                                          <p:attrName>ppt_x</p:attrName>
                                        </p:attrNameLst>
                                      </p:cBhvr>
                                      <p:tavLst>
                                        <p:tav tm="0">
                                          <p:val>
                                            <p:strVal val="#ppt_x-.2"/>
                                          </p:val>
                                        </p:tav>
                                        <p:tav tm="100000">
                                          <p:val>
                                            <p:strVal val="#ppt_x"/>
                                          </p:val>
                                        </p:tav>
                                      </p:tavLst>
                                    </p:anim>
                                    <p:anim calcmode="lin" valueType="num">
                                      <p:cBhvr>
                                        <p:cTn id="25" dur="1000" fill="hold"/>
                                        <p:tgtEl>
                                          <p:spTgt spid="463877"/>
                                        </p:tgtEl>
                                        <p:attrNameLst>
                                          <p:attrName>ppt_y</p:attrName>
                                        </p:attrNameLst>
                                      </p:cBhvr>
                                      <p:tavLst>
                                        <p:tav tm="0">
                                          <p:val>
                                            <p:strVal val="#ppt_y"/>
                                          </p:val>
                                        </p:tav>
                                        <p:tav tm="100000">
                                          <p:val>
                                            <p:strVal val="#ppt_y"/>
                                          </p:val>
                                        </p:tav>
                                      </p:tavLst>
                                    </p:anim>
                                    <p:animEffect transition="in" filter="wipe(right)" prLst="gradientSize: 0.1">
                                      <p:cBhvr>
                                        <p:cTn id="26" dur="1000"/>
                                        <p:tgtEl>
                                          <p:spTgt spid="463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4" grpId="0"/>
      <p:bldP spid="463875" grpId="0"/>
      <p:bldP spid="463876" grpId="0"/>
      <p:bldP spid="4638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179388" y="271463"/>
            <a:ext cx="8834437" cy="4937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lang="zh-CN" altLang="en-US" sz="2400">
                <a:solidFill>
                  <a:schemeClr val="tx1"/>
                </a:solidFill>
              </a:rPr>
              <a:t>性质</a:t>
            </a:r>
            <a:r>
              <a:rPr lang="en-US" altLang="zh-CN" sz="2400">
                <a:solidFill>
                  <a:schemeClr val="tx1"/>
                </a:solidFill>
              </a:rPr>
              <a:t>4  </a:t>
            </a:r>
            <a:r>
              <a:rPr lang="en-US" altLang="zh-CN" sz="2400" i="1">
                <a:solidFill>
                  <a:schemeClr val="tx1"/>
                </a:solidFill>
              </a:rPr>
              <a:t>n</a:t>
            </a:r>
            <a:r>
              <a:rPr lang="zh-CN" altLang="en-US" sz="2400">
                <a:solidFill>
                  <a:schemeClr val="tx1"/>
                </a:solidFill>
              </a:rPr>
              <a:t>个结点的完全二叉树的深度为 </a:t>
            </a:r>
            <a:r>
              <a:rPr lang="zh-CN" altLang="en-US" sz="2400">
                <a:solidFill>
                  <a:schemeClr val="tx1"/>
                </a:solidFill>
                <a:sym typeface="Symbol" pitchFamily="18" charset="2"/>
              </a:rPr>
              <a:t></a:t>
            </a:r>
            <a:r>
              <a:rPr lang="en-US" altLang="zh-CN" sz="2400">
                <a:solidFill>
                  <a:schemeClr val="tx1"/>
                </a:solidFill>
              </a:rPr>
              <a:t>log</a:t>
            </a:r>
            <a:r>
              <a:rPr lang="en-US" altLang="zh-CN" sz="2400" baseline="-30000">
                <a:solidFill>
                  <a:schemeClr val="tx1"/>
                </a:solidFill>
              </a:rPr>
              <a:t>2</a:t>
            </a:r>
            <a:r>
              <a:rPr lang="en-US" altLang="zh-CN" sz="2400" i="1">
                <a:solidFill>
                  <a:schemeClr val="tx1"/>
                </a:solidFill>
              </a:rPr>
              <a:t>n</a:t>
            </a:r>
            <a:r>
              <a:rPr lang="en-US" altLang="zh-CN" sz="2400">
                <a:solidFill>
                  <a:schemeClr val="tx1"/>
                </a:solidFill>
                <a:sym typeface="Symbol" pitchFamily="18" charset="2"/>
              </a:rPr>
              <a:t> </a:t>
            </a:r>
            <a:r>
              <a:rPr lang="en-US" altLang="zh-CN" sz="2400">
                <a:solidFill>
                  <a:schemeClr val="tx1"/>
                </a:solidFill>
              </a:rPr>
              <a:t>+1 </a:t>
            </a:r>
            <a:r>
              <a:rPr lang="zh-CN" altLang="en-US" sz="2400">
                <a:solidFill>
                  <a:schemeClr val="tx1"/>
                </a:solidFill>
              </a:rPr>
              <a:t>或 </a:t>
            </a:r>
            <a:r>
              <a:rPr lang="zh-CN" altLang="en-US" sz="2400">
                <a:solidFill>
                  <a:schemeClr val="tx1"/>
                </a:solidFill>
                <a:sym typeface="Symbol" pitchFamily="18" charset="2"/>
              </a:rPr>
              <a:t></a:t>
            </a:r>
            <a:r>
              <a:rPr lang="en-US" altLang="zh-CN" sz="2400">
                <a:solidFill>
                  <a:schemeClr val="tx1"/>
                </a:solidFill>
              </a:rPr>
              <a:t>log</a:t>
            </a:r>
            <a:r>
              <a:rPr lang="en-US" altLang="zh-CN" sz="2400" baseline="-30000">
                <a:solidFill>
                  <a:schemeClr val="tx1"/>
                </a:solidFill>
              </a:rPr>
              <a:t>2</a:t>
            </a:r>
            <a:r>
              <a:rPr lang="en-US" altLang="zh-CN" sz="2400">
                <a:solidFill>
                  <a:schemeClr val="tx1"/>
                </a:solidFill>
              </a:rPr>
              <a:t>(</a:t>
            </a:r>
            <a:r>
              <a:rPr lang="en-US" altLang="zh-CN" sz="2400" i="1">
                <a:solidFill>
                  <a:schemeClr val="tx1"/>
                </a:solidFill>
              </a:rPr>
              <a:t>n</a:t>
            </a:r>
            <a:r>
              <a:rPr lang="en-US" altLang="zh-CN" sz="2400">
                <a:solidFill>
                  <a:schemeClr val="tx1"/>
                </a:solidFill>
              </a:rPr>
              <a:t>+1)</a:t>
            </a:r>
            <a:r>
              <a:rPr lang="en-US" altLang="zh-CN" sz="2400">
                <a:solidFill>
                  <a:schemeClr val="tx1"/>
                </a:solidFill>
                <a:sym typeface="Symbol" pitchFamily="18" charset="2"/>
              </a:rPr>
              <a:t></a:t>
            </a:r>
            <a:r>
              <a:rPr lang="zh-CN" altLang="en-US" sz="2400">
                <a:solidFill>
                  <a:schemeClr val="tx1"/>
                </a:solidFill>
                <a:sym typeface="Symbol" pitchFamily="18" charset="2"/>
              </a:rPr>
              <a:t>。</a:t>
            </a:r>
            <a:endParaRPr lang="zh-CN" altLang="en-US" sz="2400">
              <a:solidFill>
                <a:schemeClr val="tx1"/>
              </a:solidFill>
            </a:endParaRPr>
          </a:p>
        </p:txBody>
      </p:sp>
      <p:sp>
        <p:nvSpPr>
          <p:cNvPr id="464899" name="Text Box 3"/>
          <p:cNvSpPr txBox="1">
            <a:spLocks noChangeArrowheads="1"/>
          </p:cNvSpPr>
          <p:nvPr/>
        </p:nvSpPr>
        <p:spPr bwMode="auto">
          <a:xfrm>
            <a:off x="179388" y="928688"/>
            <a:ext cx="85344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lang="zh-CN" altLang="en-US" sz="2400">
                <a:solidFill>
                  <a:schemeClr val="tx1"/>
                </a:solidFill>
              </a:rPr>
              <a:t>这里， </a:t>
            </a:r>
            <a:r>
              <a:rPr lang="zh-CN" altLang="en-US" sz="2400">
                <a:solidFill>
                  <a:schemeClr val="tx1"/>
                </a:solidFill>
                <a:sym typeface="Symbol" pitchFamily="18" charset="2"/>
              </a:rPr>
              <a:t></a:t>
            </a:r>
            <a:r>
              <a:rPr lang="en-US" altLang="zh-CN" sz="2400" i="1">
                <a:solidFill>
                  <a:schemeClr val="tx1"/>
                </a:solidFill>
                <a:sym typeface="Symbol" pitchFamily="18" charset="2"/>
              </a:rPr>
              <a:t>x</a:t>
            </a:r>
            <a:r>
              <a:rPr lang="en-US" altLang="zh-CN" sz="2400">
                <a:solidFill>
                  <a:schemeClr val="tx1"/>
                </a:solidFill>
                <a:sym typeface="Symbol" pitchFamily="18" charset="2"/>
              </a:rPr>
              <a:t> </a:t>
            </a:r>
            <a:r>
              <a:rPr lang="zh-CN" altLang="en-US" sz="2400">
                <a:solidFill>
                  <a:schemeClr val="tx1"/>
                </a:solidFill>
              </a:rPr>
              <a:t>为向下取整</a:t>
            </a:r>
            <a:r>
              <a:rPr lang="en-US" altLang="zh-CN" sz="2400">
                <a:solidFill>
                  <a:schemeClr val="tx1"/>
                </a:solidFill>
              </a:rPr>
              <a:t>(</a:t>
            </a:r>
            <a:r>
              <a:rPr lang="zh-CN" altLang="en-US" sz="2400">
                <a:solidFill>
                  <a:schemeClr val="tx1"/>
                </a:solidFill>
              </a:rPr>
              <a:t>地板</a:t>
            </a:r>
            <a:r>
              <a:rPr lang="en-US" altLang="zh-CN" sz="2400">
                <a:solidFill>
                  <a:schemeClr val="tx1"/>
                </a:solidFill>
              </a:rPr>
              <a:t>)</a:t>
            </a:r>
            <a:r>
              <a:rPr lang="zh-CN" altLang="en-US" sz="2400">
                <a:solidFill>
                  <a:schemeClr val="tx1"/>
                </a:solidFill>
              </a:rPr>
              <a:t>； </a:t>
            </a:r>
            <a:r>
              <a:rPr lang="zh-CN" altLang="en-US" sz="2400">
                <a:solidFill>
                  <a:schemeClr val="tx1"/>
                </a:solidFill>
                <a:sym typeface="Symbol" pitchFamily="18" charset="2"/>
              </a:rPr>
              <a:t></a:t>
            </a:r>
            <a:r>
              <a:rPr lang="en-US" altLang="zh-CN" sz="2400" i="1">
                <a:solidFill>
                  <a:schemeClr val="tx1"/>
                </a:solidFill>
              </a:rPr>
              <a:t>x</a:t>
            </a:r>
            <a:r>
              <a:rPr lang="en-US" altLang="zh-CN" sz="2400">
                <a:solidFill>
                  <a:schemeClr val="tx1"/>
                </a:solidFill>
                <a:sym typeface="Symbol" pitchFamily="18" charset="2"/>
              </a:rPr>
              <a:t> </a:t>
            </a:r>
            <a:r>
              <a:rPr lang="zh-CN" altLang="en-US" sz="2400">
                <a:solidFill>
                  <a:schemeClr val="tx1"/>
                </a:solidFill>
              </a:rPr>
              <a:t>为向上取整</a:t>
            </a:r>
            <a:r>
              <a:rPr lang="en-US" altLang="zh-CN" sz="2400">
                <a:solidFill>
                  <a:schemeClr val="tx1"/>
                </a:solidFill>
              </a:rPr>
              <a:t>(</a:t>
            </a:r>
            <a:r>
              <a:rPr lang="zh-CN" altLang="en-US" sz="2400">
                <a:solidFill>
                  <a:schemeClr val="tx1"/>
                </a:solidFill>
              </a:rPr>
              <a:t>天花板</a:t>
            </a:r>
            <a:r>
              <a:rPr lang="en-US" altLang="zh-CN" sz="2400">
                <a:solidFill>
                  <a:schemeClr val="tx1"/>
                </a:solidFill>
              </a:rPr>
              <a:t>)</a:t>
            </a:r>
            <a:r>
              <a:rPr lang="zh-CN" altLang="en-US" sz="2400">
                <a:solidFill>
                  <a:schemeClr val="tx1"/>
                </a:solidFill>
              </a:rPr>
              <a:t>。</a:t>
            </a:r>
          </a:p>
        </p:txBody>
      </p:sp>
      <p:sp>
        <p:nvSpPr>
          <p:cNvPr id="464900" name="Rectangle 4"/>
          <p:cNvSpPr>
            <a:spLocks noChangeArrowheads="1"/>
          </p:cNvSpPr>
          <p:nvPr/>
        </p:nvSpPr>
        <p:spPr bwMode="auto">
          <a:xfrm>
            <a:off x="250825" y="1968500"/>
            <a:ext cx="244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rPr>
              <a:t>假设深度为</a:t>
            </a:r>
            <a:r>
              <a:rPr lang="en-US" altLang="zh-CN" sz="2400">
                <a:solidFill>
                  <a:schemeClr val="tx1"/>
                </a:solidFill>
              </a:rPr>
              <a:t>k</a:t>
            </a:r>
            <a:r>
              <a:rPr lang="zh-CN" altLang="en-US" sz="2400">
                <a:solidFill>
                  <a:schemeClr val="tx1"/>
                </a:solidFill>
              </a:rPr>
              <a:t>：</a:t>
            </a:r>
          </a:p>
        </p:txBody>
      </p:sp>
      <p:sp>
        <p:nvSpPr>
          <p:cNvPr id="464901" name="Rectangle 5"/>
          <p:cNvSpPr>
            <a:spLocks noChangeArrowheads="1"/>
          </p:cNvSpPr>
          <p:nvPr/>
        </p:nvSpPr>
        <p:spPr bwMode="auto">
          <a:xfrm>
            <a:off x="250825" y="2420938"/>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solidFill>
              </a:rPr>
              <a:t>2</a:t>
            </a:r>
            <a:r>
              <a:rPr lang="en-US" altLang="zh-CN" sz="2400" baseline="30000">
                <a:solidFill>
                  <a:schemeClr val="tx1"/>
                </a:solidFill>
              </a:rPr>
              <a:t>k-1</a:t>
            </a:r>
            <a:r>
              <a:rPr lang="en-US" altLang="zh-CN" sz="2400">
                <a:solidFill>
                  <a:schemeClr val="tx1"/>
                </a:solidFill>
              </a:rPr>
              <a:t>-1&lt;n</a:t>
            </a:r>
            <a:r>
              <a:rPr lang="en-US" altLang="zh-CN" sz="2400">
                <a:solidFill>
                  <a:schemeClr val="tx1"/>
                </a:solidFill>
                <a:sym typeface="Symbol" pitchFamily="18" charset="2"/>
              </a:rPr>
              <a:t></a:t>
            </a:r>
            <a:r>
              <a:rPr lang="en-US" altLang="zh-CN" sz="2400">
                <a:solidFill>
                  <a:schemeClr val="tx1"/>
                </a:solidFill>
              </a:rPr>
              <a:t>2</a:t>
            </a:r>
            <a:r>
              <a:rPr lang="en-US" altLang="zh-CN" sz="2400" baseline="30000">
                <a:solidFill>
                  <a:schemeClr val="tx1"/>
                </a:solidFill>
              </a:rPr>
              <a:t>k</a:t>
            </a:r>
            <a:r>
              <a:rPr lang="en-US" altLang="zh-CN" sz="2400">
                <a:solidFill>
                  <a:schemeClr val="tx1"/>
                </a:solidFill>
              </a:rPr>
              <a:t>-1</a:t>
            </a:r>
          </a:p>
        </p:txBody>
      </p:sp>
      <p:sp>
        <p:nvSpPr>
          <p:cNvPr id="464902" name="Rectangle 6"/>
          <p:cNvSpPr>
            <a:spLocks noChangeArrowheads="1"/>
          </p:cNvSpPr>
          <p:nvPr/>
        </p:nvSpPr>
        <p:spPr bwMode="auto">
          <a:xfrm>
            <a:off x="3635375" y="2492375"/>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solidFill>
              </a:rPr>
              <a:t>2</a:t>
            </a:r>
            <a:r>
              <a:rPr lang="en-US" altLang="zh-CN" sz="2400" baseline="30000">
                <a:solidFill>
                  <a:schemeClr val="tx1"/>
                </a:solidFill>
              </a:rPr>
              <a:t>k-1</a:t>
            </a:r>
            <a:r>
              <a:rPr lang="en-US" altLang="zh-CN" sz="2400">
                <a:solidFill>
                  <a:schemeClr val="tx1"/>
                </a:solidFill>
                <a:sym typeface="Symbol" pitchFamily="18" charset="2"/>
              </a:rPr>
              <a:t></a:t>
            </a:r>
            <a:r>
              <a:rPr lang="en-US" altLang="zh-CN" sz="2400">
                <a:solidFill>
                  <a:schemeClr val="tx1"/>
                </a:solidFill>
              </a:rPr>
              <a:t>n&lt;2</a:t>
            </a:r>
            <a:r>
              <a:rPr lang="en-US" altLang="zh-CN" sz="2400" baseline="30000">
                <a:solidFill>
                  <a:schemeClr val="tx1"/>
                </a:solidFill>
              </a:rPr>
              <a:t>k</a:t>
            </a:r>
          </a:p>
        </p:txBody>
      </p:sp>
      <p:sp>
        <p:nvSpPr>
          <p:cNvPr id="464903" name="Rectangle 7"/>
          <p:cNvSpPr>
            <a:spLocks noChangeArrowheads="1"/>
          </p:cNvSpPr>
          <p:nvPr/>
        </p:nvSpPr>
        <p:spPr bwMode="auto">
          <a:xfrm>
            <a:off x="6372225" y="24209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solidFill>
              </a:rPr>
              <a:t>k-1</a:t>
            </a:r>
            <a:r>
              <a:rPr lang="en-US" altLang="zh-CN" sz="2400">
                <a:solidFill>
                  <a:schemeClr val="tx1"/>
                </a:solidFill>
                <a:sym typeface="Symbol" pitchFamily="18" charset="2"/>
              </a:rPr>
              <a:t></a:t>
            </a:r>
            <a:r>
              <a:rPr lang="en-US" altLang="zh-CN" sz="2400">
                <a:solidFill>
                  <a:schemeClr val="tx1"/>
                </a:solidFill>
              </a:rPr>
              <a:t>log</a:t>
            </a:r>
            <a:r>
              <a:rPr lang="en-US" altLang="zh-CN" sz="2400" baseline="-25000">
                <a:solidFill>
                  <a:schemeClr val="tx1"/>
                </a:solidFill>
              </a:rPr>
              <a:t>2</a:t>
            </a:r>
            <a:r>
              <a:rPr lang="en-US" altLang="zh-CN" sz="2400">
                <a:solidFill>
                  <a:schemeClr val="tx1"/>
                </a:solidFill>
              </a:rPr>
              <a:t>n&lt;k</a:t>
            </a:r>
          </a:p>
        </p:txBody>
      </p:sp>
      <p:sp>
        <p:nvSpPr>
          <p:cNvPr id="464904" name="Rectangle 8"/>
          <p:cNvSpPr>
            <a:spLocks noChangeArrowheads="1"/>
          </p:cNvSpPr>
          <p:nvPr/>
        </p:nvSpPr>
        <p:spPr bwMode="auto">
          <a:xfrm>
            <a:off x="3492500" y="2997200"/>
            <a:ext cx="230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solidFill>
              </a:rPr>
              <a:t>k-1= </a:t>
            </a:r>
            <a:r>
              <a:rPr lang="en-US" altLang="zh-CN" sz="2400">
                <a:solidFill>
                  <a:schemeClr val="tx1"/>
                </a:solidFill>
                <a:sym typeface="Symbol" pitchFamily="18" charset="2"/>
              </a:rPr>
              <a:t></a:t>
            </a:r>
            <a:r>
              <a:rPr lang="en-US" altLang="zh-CN" sz="2400">
                <a:solidFill>
                  <a:schemeClr val="tx1"/>
                </a:solidFill>
              </a:rPr>
              <a:t>log</a:t>
            </a:r>
            <a:r>
              <a:rPr lang="en-US" altLang="zh-CN" sz="2400" baseline="-25000">
                <a:solidFill>
                  <a:schemeClr val="tx1"/>
                </a:solidFill>
              </a:rPr>
              <a:t>2</a:t>
            </a:r>
            <a:r>
              <a:rPr lang="en-US" altLang="zh-CN" sz="2400">
                <a:solidFill>
                  <a:schemeClr val="tx1"/>
                </a:solidFill>
              </a:rPr>
              <a:t>n</a:t>
            </a:r>
            <a:r>
              <a:rPr lang="en-US" altLang="zh-CN" sz="2400">
                <a:solidFill>
                  <a:schemeClr val="tx1"/>
                </a:solidFill>
                <a:sym typeface="Symbol" pitchFamily="18" charset="2"/>
              </a:rPr>
              <a:t></a:t>
            </a:r>
            <a:endParaRPr lang="en-US" altLang="zh-CN" sz="2400">
              <a:solidFill>
                <a:schemeClr val="tx1"/>
              </a:solidFill>
            </a:endParaRPr>
          </a:p>
        </p:txBody>
      </p:sp>
      <p:sp>
        <p:nvSpPr>
          <p:cNvPr id="464905" name="Rectangle 9"/>
          <p:cNvSpPr>
            <a:spLocks noChangeArrowheads="1"/>
          </p:cNvSpPr>
          <p:nvPr/>
        </p:nvSpPr>
        <p:spPr bwMode="auto">
          <a:xfrm>
            <a:off x="6443663" y="2997200"/>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FF"/>
                </a:solidFill>
                <a:ea typeface="黑体" pitchFamily="2" charset="-122"/>
              </a:rPr>
              <a:t>k= </a:t>
            </a:r>
            <a:r>
              <a:rPr lang="en-US" altLang="zh-CN" sz="2400">
                <a:solidFill>
                  <a:srgbClr val="0000FF"/>
                </a:solidFill>
                <a:ea typeface="黑体" pitchFamily="2" charset="-122"/>
                <a:sym typeface="Symbol" pitchFamily="18" charset="2"/>
              </a:rPr>
              <a:t></a:t>
            </a:r>
            <a:r>
              <a:rPr lang="en-US" altLang="zh-CN" sz="2400">
                <a:solidFill>
                  <a:srgbClr val="0000FF"/>
                </a:solidFill>
                <a:ea typeface="黑体" pitchFamily="2" charset="-122"/>
              </a:rPr>
              <a:t>log</a:t>
            </a:r>
            <a:r>
              <a:rPr lang="en-US" altLang="zh-CN" sz="2400" baseline="-25000">
                <a:solidFill>
                  <a:srgbClr val="0000FF"/>
                </a:solidFill>
                <a:ea typeface="黑体" pitchFamily="2" charset="-122"/>
              </a:rPr>
              <a:t>2</a:t>
            </a:r>
            <a:r>
              <a:rPr lang="en-US" altLang="zh-CN" sz="2400">
                <a:solidFill>
                  <a:srgbClr val="0000FF"/>
                </a:solidFill>
                <a:ea typeface="黑体" pitchFamily="2" charset="-122"/>
              </a:rPr>
              <a:t>n</a:t>
            </a:r>
            <a:r>
              <a:rPr lang="en-US" altLang="zh-CN" sz="2400">
                <a:solidFill>
                  <a:srgbClr val="0000FF"/>
                </a:solidFill>
                <a:ea typeface="黑体" pitchFamily="2" charset="-122"/>
                <a:sym typeface="Symbol" pitchFamily="18" charset="2"/>
              </a:rPr>
              <a:t> +1</a:t>
            </a:r>
            <a:endParaRPr lang="en-US" altLang="zh-CN" sz="2400">
              <a:solidFill>
                <a:srgbClr val="0000FF"/>
              </a:solidFill>
              <a:ea typeface="黑体" pitchFamily="2" charset="-122"/>
            </a:endParaRPr>
          </a:p>
        </p:txBody>
      </p:sp>
      <p:sp>
        <p:nvSpPr>
          <p:cNvPr id="464906" name="AutoShape 10"/>
          <p:cNvSpPr>
            <a:spLocks noChangeArrowheads="1"/>
          </p:cNvSpPr>
          <p:nvPr/>
        </p:nvSpPr>
        <p:spPr bwMode="auto">
          <a:xfrm>
            <a:off x="2767013" y="2565400"/>
            <a:ext cx="576262" cy="215900"/>
          </a:xfrm>
          <a:prstGeom prst="righ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07" name="AutoShape 11"/>
          <p:cNvSpPr>
            <a:spLocks noChangeArrowheads="1"/>
          </p:cNvSpPr>
          <p:nvPr/>
        </p:nvSpPr>
        <p:spPr bwMode="auto">
          <a:xfrm>
            <a:off x="5503863" y="2565400"/>
            <a:ext cx="649287" cy="215900"/>
          </a:xfrm>
          <a:prstGeom prst="rightArrow">
            <a:avLst>
              <a:gd name="adj1" fmla="val 50000"/>
              <a:gd name="adj2" fmla="val 751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08" name="Rectangle 12"/>
          <p:cNvSpPr>
            <a:spLocks noChangeArrowheads="1"/>
          </p:cNvSpPr>
          <p:nvPr/>
        </p:nvSpPr>
        <p:spPr bwMode="auto">
          <a:xfrm>
            <a:off x="323850" y="3500438"/>
            <a:ext cx="221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solidFill>
              </a:rPr>
              <a:t>2</a:t>
            </a:r>
            <a:r>
              <a:rPr lang="en-US" altLang="zh-CN" sz="2400" baseline="30000">
                <a:solidFill>
                  <a:schemeClr val="tx1"/>
                </a:solidFill>
              </a:rPr>
              <a:t>k-1</a:t>
            </a:r>
            <a:r>
              <a:rPr lang="en-US" altLang="zh-CN" sz="2400">
                <a:solidFill>
                  <a:schemeClr val="tx1"/>
                </a:solidFill>
              </a:rPr>
              <a:t>&lt;n+1</a:t>
            </a:r>
            <a:r>
              <a:rPr lang="en-US" altLang="zh-CN" sz="2400">
                <a:solidFill>
                  <a:schemeClr val="tx1"/>
                </a:solidFill>
                <a:sym typeface="Symbol" pitchFamily="18" charset="2"/>
              </a:rPr>
              <a:t></a:t>
            </a:r>
            <a:r>
              <a:rPr lang="en-US" altLang="zh-CN" sz="2400">
                <a:solidFill>
                  <a:schemeClr val="tx1"/>
                </a:solidFill>
              </a:rPr>
              <a:t>2</a:t>
            </a:r>
            <a:r>
              <a:rPr lang="en-US" altLang="zh-CN" sz="2400" baseline="30000">
                <a:solidFill>
                  <a:schemeClr val="tx1"/>
                </a:solidFill>
              </a:rPr>
              <a:t>k</a:t>
            </a:r>
          </a:p>
        </p:txBody>
      </p:sp>
      <p:sp>
        <p:nvSpPr>
          <p:cNvPr id="464909" name="Rectangle 13"/>
          <p:cNvSpPr>
            <a:spLocks noChangeArrowheads="1"/>
          </p:cNvSpPr>
          <p:nvPr/>
        </p:nvSpPr>
        <p:spPr bwMode="auto">
          <a:xfrm>
            <a:off x="3192463" y="3500438"/>
            <a:ext cx="325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solidFill>
              </a:rPr>
              <a:t>k-1&lt;log</a:t>
            </a:r>
            <a:r>
              <a:rPr lang="en-US" altLang="zh-CN" sz="2400" baseline="-25000">
                <a:solidFill>
                  <a:schemeClr val="tx1"/>
                </a:solidFill>
              </a:rPr>
              <a:t>2</a:t>
            </a:r>
            <a:r>
              <a:rPr lang="en-US" altLang="zh-CN" sz="2400">
                <a:solidFill>
                  <a:schemeClr val="tx1"/>
                </a:solidFill>
              </a:rPr>
              <a:t>(n+1) </a:t>
            </a:r>
            <a:r>
              <a:rPr lang="en-US" altLang="zh-CN" sz="2400">
                <a:solidFill>
                  <a:schemeClr val="tx1"/>
                </a:solidFill>
                <a:sym typeface="Symbol" pitchFamily="18" charset="2"/>
              </a:rPr>
              <a:t></a:t>
            </a:r>
            <a:r>
              <a:rPr lang="en-US" altLang="zh-CN" sz="2400">
                <a:solidFill>
                  <a:schemeClr val="tx1"/>
                </a:solidFill>
              </a:rPr>
              <a:t>k</a:t>
            </a:r>
          </a:p>
        </p:txBody>
      </p:sp>
      <p:sp>
        <p:nvSpPr>
          <p:cNvPr id="464910" name="Rectangle 14"/>
          <p:cNvSpPr>
            <a:spLocks noChangeArrowheads="1"/>
          </p:cNvSpPr>
          <p:nvPr/>
        </p:nvSpPr>
        <p:spPr bwMode="auto">
          <a:xfrm>
            <a:off x="6732588" y="3500438"/>
            <a:ext cx="2411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FF"/>
                </a:solidFill>
                <a:sym typeface="Symbol" pitchFamily="18" charset="2"/>
              </a:rPr>
              <a:t>k=</a:t>
            </a:r>
            <a:r>
              <a:rPr lang="en-US" altLang="zh-CN" sz="2400">
                <a:solidFill>
                  <a:srgbClr val="0000FF"/>
                </a:solidFill>
              </a:rPr>
              <a:t>log</a:t>
            </a:r>
            <a:r>
              <a:rPr lang="en-US" altLang="zh-CN" sz="2400" baseline="-25000">
                <a:solidFill>
                  <a:srgbClr val="0000FF"/>
                </a:solidFill>
              </a:rPr>
              <a:t>2</a:t>
            </a:r>
            <a:r>
              <a:rPr lang="en-US" altLang="zh-CN" sz="2400">
                <a:solidFill>
                  <a:srgbClr val="0000FF"/>
                </a:solidFill>
              </a:rPr>
              <a:t>(n+1)</a:t>
            </a:r>
            <a:r>
              <a:rPr lang="en-US" altLang="zh-CN" sz="2400">
                <a:solidFill>
                  <a:srgbClr val="0000FF"/>
                </a:solidFill>
                <a:sym typeface="Symbol" pitchFamily="18" charset="2"/>
              </a:rPr>
              <a:t></a:t>
            </a:r>
          </a:p>
        </p:txBody>
      </p:sp>
      <p:sp>
        <p:nvSpPr>
          <p:cNvPr id="464911" name="AutoShape 15"/>
          <p:cNvSpPr>
            <a:spLocks noChangeArrowheads="1"/>
          </p:cNvSpPr>
          <p:nvPr/>
        </p:nvSpPr>
        <p:spPr bwMode="auto">
          <a:xfrm>
            <a:off x="2614613" y="3141663"/>
            <a:ext cx="576262" cy="215900"/>
          </a:xfrm>
          <a:prstGeom prst="righ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12" name="AutoShape 16"/>
          <p:cNvSpPr>
            <a:spLocks noChangeArrowheads="1"/>
          </p:cNvSpPr>
          <p:nvPr/>
        </p:nvSpPr>
        <p:spPr bwMode="auto">
          <a:xfrm>
            <a:off x="5724525" y="3141663"/>
            <a:ext cx="576263" cy="215900"/>
          </a:xfrm>
          <a:prstGeom prst="righ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13" name="AutoShape 17"/>
          <p:cNvSpPr>
            <a:spLocks noChangeArrowheads="1"/>
          </p:cNvSpPr>
          <p:nvPr/>
        </p:nvSpPr>
        <p:spPr bwMode="auto">
          <a:xfrm>
            <a:off x="2382838" y="3644900"/>
            <a:ext cx="576262" cy="215900"/>
          </a:xfrm>
          <a:prstGeom prst="righ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14" name="AutoShape 18"/>
          <p:cNvSpPr>
            <a:spLocks noChangeArrowheads="1"/>
          </p:cNvSpPr>
          <p:nvPr/>
        </p:nvSpPr>
        <p:spPr bwMode="auto">
          <a:xfrm>
            <a:off x="5907088" y="3644900"/>
            <a:ext cx="576262" cy="215900"/>
          </a:xfrm>
          <a:prstGeom prst="righ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15" name="AutoShape 19"/>
          <p:cNvSpPr>
            <a:spLocks noChangeArrowheads="1"/>
          </p:cNvSpPr>
          <p:nvPr/>
        </p:nvSpPr>
        <p:spPr bwMode="auto">
          <a:xfrm>
            <a:off x="1187450" y="2997200"/>
            <a:ext cx="287338" cy="431800"/>
          </a:xfrm>
          <a:prstGeom prst="downArrow">
            <a:avLst>
              <a:gd name="adj1" fmla="val 50000"/>
              <a:gd name="adj2" fmla="val 375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16" name="Line 20"/>
          <p:cNvSpPr>
            <a:spLocks noChangeShapeType="1"/>
          </p:cNvSpPr>
          <p:nvPr/>
        </p:nvSpPr>
        <p:spPr bwMode="auto">
          <a:xfrm>
            <a:off x="7772400" y="5767388"/>
            <a:ext cx="152400" cy="457200"/>
          </a:xfrm>
          <a:prstGeom prst="line">
            <a:avLst/>
          </a:prstGeom>
          <a:noFill/>
          <a:ln w="3810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17" name="Line 21"/>
          <p:cNvSpPr>
            <a:spLocks noChangeShapeType="1"/>
          </p:cNvSpPr>
          <p:nvPr/>
        </p:nvSpPr>
        <p:spPr bwMode="auto">
          <a:xfrm flipH="1">
            <a:off x="7467600" y="5691188"/>
            <a:ext cx="228600" cy="533400"/>
          </a:xfrm>
          <a:prstGeom prst="line">
            <a:avLst/>
          </a:prstGeom>
          <a:noFill/>
          <a:ln w="3810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18" name="Line 22"/>
          <p:cNvSpPr>
            <a:spLocks noChangeShapeType="1"/>
          </p:cNvSpPr>
          <p:nvPr/>
        </p:nvSpPr>
        <p:spPr bwMode="auto">
          <a:xfrm>
            <a:off x="6934200" y="5767388"/>
            <a:ext cx="152400" cy="457200"/>
          </a:xfrm>
          <a:prstGeom prst="line">
            <a:avLst/>
          </a:prstGeom>
          <a:noFill/>
          <a:ln w="3810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19" name="Line 23"/>
          <p:cNvSpPr>
            <a:spLocks noChangeShapeType="1"/>
          </p:cNvSpPr>
          <p:nvPr/>
        </p:nvSpPr>
        <p:spPr bwMode="auto">
          <a:xfrm flipH="1">
            <a:off x="6553200" y="5691188"/>
            <a:ext cx="304800" cy="533400"/>
          </a:xfrm>
          <a:prstGeom prst="line">
            <a:avLst/>
          </a:prstGeom>
          <a:noFill/>
          <a:ln w="3810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20" name="Oval 24"/>
          <p:cNvSpPr>
            <a:spLocks noChangeArrowheads="1"/>
          </p:cNvSpPr>
          <p:nvPr/>
        </p:nvSpPr>
        <p:spPr bwMode="auto">
          <a:xfrm>
            <a:off x="6400800" y="6072188"/>
            <a:ext cx="381000" cy="381000"/>
          </a:xfrm>
          <a:prstGeom prst="ellipse">
            <a:avLst/>
          </a:prstGeom>
          <a:solidFill>
            <a:srgbClr val="FFFFCC"/>
          </a:solidFill>
          <a:ln w="38100" cap="rnd">
            <a:solidFill>
              <a:srgbClr val="EE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21" name="Oval 25"/>
          <p:cNvSpPr>
            <a:spLocks noChangeArrowheads="1"/>
          </p:cNvSpPr>
          <p:nvPr/>
        </p:nvSpPr>
        <p:spPr bwMode="auto">
          <a:xfrm>
            <a:off x="6858000" y="6072188"/>
            <a:ext cx="381000" cy="381000"/>
          </a:xfrm>
          <a:prstGeom prst="ellipse">
            <a:avLst/>
          </a:prstGeom>
          <a:solidFill>
            <a:srgbClr val="FFFFCC"/>
          </a:solidFill>
          <a:ln w="38100" cap="rnd">
            <a:solidFill>
              <a:srgbClr val="EE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22" name="Oval 26"/>
          <p:cNvSpPr>
            <a:spLocks noChangeArrowheads="1"/>
          </p:cNvSpPr>
          <p:nvPr/>
        </p:nvSpPr>
        <p:spPr bwMode="auto">
          <a:xfrm>
            <a:off x="7315200" y="6072188"/>
            <a:ext cx="381000" cy="381000"/>
          </a:xfrm>
          <a:prstGeom prst="ellipse">
            <a:avLst/>
          </a:prstGeom>
          <a:solidFill>
            <a:srgbClr val="FFFFCC"/>
          </a:solidFill>
          <a:ln w="38100" cap="rnd">
            <a:solidFill>
              <a:srgbClr val="EE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23" name="Oval 27"/>
          <p:cNvSpPr>
            <a:spLocks noChangeArrowheads="1"/>
          </p:cNvSpPr>
          <p:nvPr/>
        </p:nvSpPr>
        <p:spPr bwMode="auto">
          <a:xfrm>
            <a:off x="7772400" y="6072188"/>
            <a:ext cx="381000" cy="381000"/>
          </a:xfrm>
          <a:prstGeom prst="ellipse">
            <a:avLst/>
          </a:prstGeom>
          <a:solidFill>
            <a:srgbClr val="FFFFCC"/>
          </a:solidFill>
          <a:ln w="38100" cap="rnd">
            <a:solidFill>
              <a:srgbClr val="EE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24" name="Line 28"/>
          <p:cNvSpPr>
            <a:spLocks noChangeShapeType="1"/>
          </p:cNvSpPr>
          <p:nvPr/>
        </p:nvSpPr>
        <p:spPr bwMode="auto">
          <a:xfrm>
            <a:off x="5943600" y="5767388"/>
            <a:ext cx="152400" cy="457200"/>
          </a:xfrm>
          <a:prstGeom prst="line">
            <a:avLst/>
          </a:prstGeom>
          <a:noFill/>
          <a:ln w="3810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25" name="Line 29"/>
          <p:cNvSpPr>
            <a:spLocks noChangeShapeType="1"/>
          </p:cNvSpPr>
          <p:nvPr/>
        </p:nvSpPr>
        <p:spPr bwMode="auto">
          <a:xfrm>
            <a:off x="7391400" y="5157788"/>
            <a:ext cx="304800" cy="3810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26" name="Line 30"/>
          <p:cNvSpPr>
            <a:spLocks noChangeShapeType="1"/>
          </p:cNvSpPr>
          <p:nvPr/>
        </p:nvSpPr>
        <p:spPr bwMode="auto">
          <a:xfrm flipH="1">
            <a:off x="6934200" y="5081588"/>
            <a:ext cx="381000" cy="4572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27" name="Line 31"/>
          <p:cNvSpPr>
            <a:spLocks noChangeShapeType="1"/>
          </p:cNvSpPr>
          <p:nvPr/>
        </p:nvSpPr>
        <p:spPr bwMode="auto">
          <a:xfrm>
            <a:off x="5562600" y="5081588"/>
            <a:ext cx="304800" cy="4572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28" name="Line 32"/>
          <p:cNvSpPr>
            <a:spLocks noChangeShapeType="1"/>
          </p:cNvSpPr>
          <p:nvPr/>
        </p:nvSpPr>
        <p:spPr bwMode="auto">
          <a:xfrm flipH="1">
            <a:off x="5029200" y="5157788"/>
            <a:ext cx="381000" cy="4572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29" name="Line 33"/>
          <p:cNvSpPr>
            <a:spLocks noChangeShapeType="1"/>
          </p:cNvSpPr>
          <p:nvPr/>
        </p:nvSpPr>
        <p:spPr bwMode="auto">
          <a:xfrm>
            <a:off x="6553200" y="4548188"/>
            <a:ext cx="762000" cy="4572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30" name="Line 34"/>
          <p:cNvSpPr>
            <a:spLocks noChangeShapeType="1"/>
          </p:cNvSpPr>
          <p:nvPr/>
        </p:nvSpPr>
        <p:spPr bwMode="auto">
          <a:xfrm flipH="1">
            <a:off x="5562600" y="4548188"/>
            <a:ext cx="762000" cy="4572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31" name="Oval 35"/>
          <p:cNvSpPr>
            <a:spLocks noChangeArrowheads="1"/>
          </p:cNvSpPr>
          <p:nvPr/>
        </p:nvSpPr>
        <p:spPr bwMode="auto">
          <a:xfrm>
            <a:off x="6248400" y="4319588"/>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32" name="Line 36"/>
          <p:cNvSpPr>
            <a:spLocks noChangeShapeType="1"/>
          </p:cNvSpPr>
          <p:nvPr/>
        </p:nvSpPr>
        <p:spPr bwMode="auto">
          <a:xfrm flipH="1">
            <a:off x="5638800" y="5691188"/>
            <a:ext cx="228600" cy="5334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33" name="Line 37"/>
          <p:cNvSpPr>
            <a:spLocks noChangeShapeType="1"/>
          </p:cNvSpPr>
          <p:nvPr/>
        </p:nvSpPr>
        <p:spPr bwMode="auto">
          <a:xfrm>
            <a:off x="5105400" y="5767388"/>
            <a:ext cx="152400" cy="4572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34" name="Line 38"/>
          <p:cNvSpPr>
            <a:spLocks noChangeShapeType="1"/>
          </p:cNvSpPr>
          <p:nvPr/>
        </p:nvSpPr>
        <p:spPr bwMode="auto">
          <a:xfrm flipH="1">
            <a:off x="4724400" y="5691188"/>
            <a:ext cx="304800" cy="5334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35" name="Oval 39"/>
          <p:cNvSpPr>
            <a:spLocks noChangeArrowheads="1"/>
          </p:cNvSpPr>
          <p:nvPr/>
        </p:nvSpPr>
        <p:spPr bwMode="auto">
          <a:xfrm>
            <a:off x="4572000" y="6072188"/>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36" name="Oval 40"/>
          <p:cNvSpPr>
            <a:spLocks noChangeArrowheads="1"/>
          </p:cNvSpPr>
          <p:nvPr/>
        </p:nvSpPr>
        <p:spPr bwMode="auto">
          <a:xfrm>
            <a:off x="5029200" y="6072188"/>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37" name="Oval 41"/>
          <p:cNvSpPr>
            <a:spLocks noChangeArrowheads="1"/>
          </p:cNvSpPr>
          <p:nvPr/>
        </p:nvSpPr>
        <p:spPr bwMode="auto">
          <a:xfrm>
            <a:off x="5486400" y="6072188"/>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38" name="Oval 42"/>
          <p:cNvSpPr>
            <a:spLocks noChangeArrowheads="1"/>
          </p:cNvSpPr>
          <p:nvPr/>
        </p:nvSpPr>
        <p:spPr bwMode="auto">
          <a:xfrm>
            <a:off x="4876800" y="5462588"/>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39" name="Oval 43"/>
          <p:cNvSpPr>
            <a:spLocks noChangeArrowheads="1"/>
          </p:cNvSpPr>
          <p:nvPr/>
        </p:nvSpPr>
        <p:spPr bwMode="auto">
          <a:xfrm>
            <a:off x="5715000" y="5462588"/>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40" name="Oval 44"/>
          <p:cNvSpPr>
            <a:spLocks noChangeArrowheads="1"/>
          </p:cNvSpPr>
          <p:nvPr/>
        </p:nvSpPr>
        <p:spPr bwMode="auto">
          <a:xfrm>
            <a:off x="6705600" y="5462588"/>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41" name="Oval 45"/>
          <p:cNvSpPr>
            <a:spLocks noChangeArrowheads="1"/>
          </p:cNvSpPr>
          <p:nvPr/>
        </p:nvSpPr>
        <p:spPr bwMode="auto">
          <a:xfrm>
            <a:off x="7543800" y="5462588"/>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42" name="Oval 46"/>
          <p:cNvSpPr>
            <a:spLocks noChangeArrowheads="1"/>
          </p:cNvSpPr>
          <p:nvPr/>
        </p:nvSpPr>
        <p:spPr bwMode="auto">
          <a:xfrm>
            <a:off x="5334000" y="4852988"/>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43" name="Oval 47"/>
          <p:cNvSpPr>
            <a:spLocks noChangeArrowheads="1"/>
          </p:cNvSpPr>
          <p:nvPr/>
        </p:nvSpPr>
        <p:spPr bwMode="auto">
          <a:xfrm>
            <a:off x="7162800" y="4852988"/>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44" name="Oval 48"/>
          <p:cNvSpPr>
            <a:spLocks noChangeArrowheads="1"/>
          </p:cNvSpPr>
          <p:nvPr/>
        </p:nvSpPr>
        <p:spPr bwMode="auto">
          <a:xfrm>
            <a:off x="5943600" y="6072188"/>
            <a:ext cx="381000" cy="381000"/>
          </a:xfrm>
          <a:prstGeom prst="ellipse">
            <a:avLst/>
          </a:prstGeom>
          <a:solidFill>
            <a:srgbClr val="FFFFCC"/>
          </a:solidFill>
          <a:ln w="38100" cap="rnd">
            <a:solidFill>
              <a:srgbClr val="EE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45" name="Line 49"/>
          <p:cNvSpPr>
            <a:spLocks noChangeShapeType="1"/>
          </p:cNvSpPr>
          <p:nvPr/>
        </p:nvSpPr>
        <p:spPr bwMode="auto">
          <a:xfrm>
            <a:off x="8153400" y="42926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46" name="Line 50"/>
          <p:cNvSpPr>
            <a:spLocks noChangeShapeType="1"/>
          </p:cNvSpPr>
          <p:nvPr/>
        </p:nvSpPr>
        <p:spPr bwMode="auto">
          <a:xfrm>
            <a:off x="8523288" y="42926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47" name="Line 51"/>
          <p:cNvSpPr>
            <a:spLocks noChangeShapeType="1"/>
          </p:cNvSpPr>
          <p:nvPr/>
        </p:nvSpPr>
        <p:spPr bwMode="auto">
          <a:xfrm>
            <a:off x="8153400" y="57404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48" name="Line 52"/>
          <p:cNvSpPr>
            <a:spLocks noChangeShapeType="1"/>
          </p:cNvSpPr>
          <p:nvPr/>
        </p:nvSpPr>
        <p:spPr bwMode="auto">
          <a:xfrm>
            <a:off x="8229600" y="5130800"/>
            <a:ext cx="0" cy="6096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49" name="Line 53"/>
          <p:cNvSpPr>
            <a:spLocks noChangeShapeType="1"/>
          </p:cNvSpPr>
          <p:nvPr/>
        </p:nvSpPr>
        <p:spPr bwMode="auto">
          <a:xfrm>
            <a:off x="8523288" y="63500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50" name="Line 54"/>
          <p:cNvSpPr>
            <a:spLocks noChangeShapeType="1"/>
          </p:cNvSpPr>
          <p:nvPr/>
        </p:nvSpPr>
        <p:spPr bwMode="auto">
          <a:xfrm flipH="1">
            <a:off x="8599488" y="5589588"/>
            <a:ext cx="4762" cy="760412"/>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51" name="Line 55"/>
          <p:cNvSpPr>
            <a:spLocks noChangeShapeType="1"/>
          </p:cNvSpPr>
          <p:nvPr/>
        </p:nvSpPr>
        <p:spPr bwMode="auto">
          <a:xfrm flipV="1">
            <a:off x="8229600" y="4292600"/>
            <a:ext cx="0" cy="5334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52" name="Text Box 56"/>
          <p:cNvSpPr txBox="1">
            <a:spLocks noChangeArrowheads="1"/>
          </p:cNvSpPr>
          <p:nvPr/>
        </p:nvSpPr>
        <p:spPr bwMode="auto">
          <a:xfrm>
            <a:off x="7812088" y="4754563"/>
            <a:ext cx="736600" cy="3968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a:solidFill>
                  <a:srgbClr val="EE0000"/>
                </a:solidFill>
              </a:rPr>
              <a:t>k-1</a:t>
            </a:r>
          </a:p>
        </p:txBody>
      </p:sp>
      <p:sp>
        <p:nvSpPr>
          <p:cNvPr id="464953" name="Line 57"/>
          <p:cNvSpPr>
            <a:spLocks noChangeShapeType="1"/>
          </p:cNvSpPr>
          <p:nvPr/>
        </p:nvSpPr>
        <p:spPr bwMode="auto">
          <a:xfrm flipV="1">
            <a:off x="8599488" y="4292600"/>
            <a:ext cx="0" cy="9144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54" name="Text Box 58"/>
          <p:cNvSpPr txBox="1">
            <a:spLocks noChangeArrowheads="1"/>
          </p:cNvSpPr>
          <p:nvPr/>
        </p:nvSpPr>
        <p:spPr bwMode="auto">
          <a:xfrm>
            <a:off x="8459788" y="5162550"/>
            <a:ext cx="325437" cy="3968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EE0000"/>
                </a:solidFill>
              </a:rPr>
              <a:t>k</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4898"/>
                                        </p:tgtEl>
                                        <p:attrNameLst>
                                          <p:attrName>style.visibility</p:attrName>
                                        </p:attrNameLst>
                                      </p:cBhvr>
                                      <p:to>
                                        <p:strVal val="visible"/>
                                      </p:to>
                                    </p:set>
                                    <p:animEffect transition="in" filter="wipe(left)">
                                      <p:cBhvr>
                                        <p:cTn id="7" dur="500"/>
                                        <p:tgtEl>
                                          <p:spTgt spid="464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4899"/>
                                        </p:tgtEl>
                                        <p:attrNameLst>
                                          <p:attrName>style.visibility</p:attrName>
                                        </p:attrNameLst>
                                      </p:cBhvr>
                                      <p:to>
                                        <p:strVal val="visible"/>
                                      </p:to>
                                    </p:set>
                                    <p:animEffect transition="in" filter="wipe(left)">
                                      <p:cBhvr>
                                        <p:cTn id="12" dur="500"/>
                                        <p:tgtEl>
                                          <p:spTgt spid="464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4900"/>
                                        </p:tgtEl>
                                        <p:attrNameLst>
                                          <p:attrName>style.visibility</p:attrName>
                                        </p:attrNameLst>
                                      </p:cBhvr>
                                      <p:to>
                                        <p:strVal val="visible"/>
                                      </p:to>
                                    </p:set>
                                    <p:animEffect transition="in" filter="wipe(left)">
                                      <p:cBhvr>
                                        <p:cTn id="17" dur="500"/>
                                        <p:tgtEl>
                                          <p:spTgt spid="4649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4901"/>
                                        </p:tgtEl>
                                        <p:attrNameLst>
                                          <p:attrName>style.visibility</p:attrName>
                                        </p:attrNameLst>
                                      </p:cBhvr>
                                      <p:to>
                                        <p:strVal val="visible"/>
                                      </p:to>
                                    </p:set>
                                    <p:animEffect transition="in" filter="wipe(left)">
                                      <p:cBhvr>
                                        <p:cTn id="22" dur="500"/>
                                        <p:tgtEl>
                                          <p:spTgt spid="4649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4906"/>
                                        </p:tgtEl>
                                        <p:attrNameLst>
                                          <p:attrName>style.visibility</p:attrName>
                                        </p:attrNameLst>
                                      </p:cBhvr>
                                      <p:to>
                                        <p:strVal val="visible"/>
                                      </p:to>
                                    </p:set>
                                    <p:animEffect transition="in" filter="wipe(left)">
                                      <p:cBhvr>
                                        <p:cTn id="27" dur="500"/>
                                        <p:tgtEl>
                                          <p:spTgt spid="464906"/>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464902"/>
                                        </p:tgtEl>
                                        <p:attrNameLst>
                                          <p:attrName>style.visibility</p:attrName>
                                        </p:attrNameLst>
                                      </p:cBhvr>
                                      <p:to>
                                        <p:strVal val="visible"/>
                                      </p:to>
                                    </p:set>
                                    <p:animEffect transition="in" filter="wipe(left)">
                                      <p:cBhvr>
                                        <p:cTn id="31" dur="500"/>
                                        <p:tgtEl>
                                          <p:spTgt spid="4649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64907"/>
                                        </p:tgtEl>
                                        <p:attrNameLst>
                                          <p:attrName>style.visibility</p:attrName>
                                        </p:attrNameLst>
                                      </p:cBhvr>
                                      <p:to>
                                        <p:strVal val="visible"/>
                                      </p:to>
                                    </p:set>
                                    <p:animEffect transition="in" filter="wipe(left)">
                                      <p:cBhvr>
                                        <p:cTn id="36" dur="500"/>
                                        <p:tgtEl>
                                          <p:spTgt spid="464907"/>
                                        </p:tgtEl>
                                      </p:cBhvr>
                                    </p:animEffect>
                                  </p:childTnLst>
                                </p:cTn>
                              </p:par>
                            </p:childTnLst>
                          </p:cTn>
                        </p:par>
                        <p:par>
                          <p:cTn id="37" fill="hold" nodeType="afterGroup">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464903"/>
                                        </p:tgtEl>
                                        <p:attrNameLst>
                                          <p:attrName>style.visibility</p:attrName>
                                        </p:attrNameLst>
                                      </p:cBhvr>
                                      <p:to>
                                        <p:strVal val="visible"/>
                                      </p:to>
                                    </p:set>
                                    <p:animEffect transition="in" filter="wipe(down)">
                                      <p:cBhvr>
                                        <p:cTn id="40" dur="500"/>
                                        <p:tgtEl>
                                          <p:spTgt spid="4649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64911"/>
                                        </p:tgtEl>
                                        <p:attrNameLst>
                                          <p:attrName>style.visibility</p:attrName>
                                        </p:attrNameLst>
                                      </p:cBhvr>
                                      <p:to>
                                        <p:strVal val="visible"/>
                                      </p:to>
                                    </p:set>
                                    <p:animEffect transition="in" filter="wipe(left)">
                                      <p:cBhvr>
                                        <p:cTn id="45" dur="500"/>
                                        <p:tgtEl>
                                          <p:spTgt spid="464911"/>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464904"/>
                                        </p:tgtEl>
                                        <p:attrNameLst>
                                          <p:attrName>style.visibility</p:attrName>
                                        </p:attrNameLst>
                                      </p:cBhvr>
                                      <p:to>
                                        <p:strVal val="visible"/>
                                      </p:to>
                                    </p:set>
                                    <p:animEffect transition="in" filter="wipe(left)">
                                      <p:cBhvr>
                                        <p:cTn id="49" dur="500"/>
                                        <p:tgtEl>
                                          <p:spTgt spid="46490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64912"/>
                                        </p:tgtEl>
                                        <p:attrNameLst>
                                          <p:attrName>style.visibility</p:attrName>
                                        </p:attrNameLst>
                                      </p:cBhvr>
                                      <p:to>
                                        <p:strVal val="visible"/>
                                      </p:to>
                                    </p:set>
                                    <p:animEffect transition="in" filter="wipe(left)">
                                      <p:cBhvr>
                                        <p:cTn id="54" dur="500"/>
                                        <p:tgtEl>
                                          <p:spTgt spid="464912"/>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464905"/>
                                        </p:tgtEl>
                                        <p:attrNameLst>
                                          <p:attrName>style.visibility</p:attrName>
                                        </p:attrNameLst>
                                      </p:cBhvr>
                                      <p:to>
                                        <p:strVal val="visible"/>
                                      </p:to>
                                    </p:set>
                                    <p:animEffect transition="in" filter="wipe(left)">
                                      <p:cBhvr>
                                        <p:cTn id="58" dur="500"/>
                                        <p:tgtEl>
                                          <p:spTgt spid="46490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464915"/>
                                        </p:tgtEl>
                                        <p:attrNameLst>
                                          <p:attrName>style.visibility</p:attrName>
                                        </p:attrNameLst>
                                      </p:cBhvr>
                                      <p:to>
                                        <p:strVal val="visible"/>
                                      </p:to>
                                    </p:set>
                                    <p:animEffect transition="in" filter="wipe(up)">
                                      <p:cBhvr>
                                        <p:cTn id="63" dur="500"/>
                                        <p:tgtEl>
                                          <p:spTgt spid="464915"/>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464908"/>
                                        </p:tgtEl>
                                        <p:attrNameLst>
                                          <p:attrName>style.visibility</p:attrName>
                                        </p:attrNameLst>
                                      </p:cBhvr>
                                      <p:to>
                                        <p:strVal val="visible"/>
                                      </p:to>
                                    </p:set>
                                    <p:animEffect transition="in" filter="wipe(left)">
                                      <p:cBhvr>
                                        <p:cTn id="67" dur="500"/>
                                        <p:tgtEl>
                                          <p:spTgt spid="4649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64913"/>
                                        </p:tgtEl>
                                        <p:attrNameLst>
                                          <p:attrName>style.visibility</p:attrName>
                                        </p:attrNameLst>
                                      </p:cBhvr>
                                      <p:to>
                                        <p:strVal val="visible"/>
                                      </p:to>
                                    </p:set>
                                    <p:animEffect transition="in" filter="wipe(left)">
                                      <p:cBhvr>
                                        <p:cTn id="72" dur="500"/>
                                        <p:tgtEl>
                                          <p:spTgt spid="464913"/>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464909"/>
                                        </p:tgtEl>
                                        <p:attrNameLst>
                                          <p:attrName>style.visibility</p:attrName>
                                        </p:attrNameLst>
                                      </p:cBhvr>
                                      <p:to>
                                        <p:strVal val="visible"/>
                                      </p:to>
                                    </p:set>
                                    <p:animEffect transition="in" filter="wipe(left)">
                                      <p:cBhvr>
                                        <p:cTn id="76" dur="500"/>
                                        <p:tgtEl>
                                          <p:spTgt spid="46490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64914"/>
                                        </p:tgtEl>
                                        <p:attrNameLst>
                                          <p:attrName>style.visibility</p:attrName>
                                        </p:attrNameLst>
                                      </p:cBhvr>
                                      <p:to>
                                        <p:strVal val="visible"/>
                                      </p:to>
                                    </p:set>
                                    <p:animEffect transition="in" filter="wipe(left)">
                                      <p:cBhvr>
                                        <p:cTn id="81" dur="500"/>
                                        <p:tgtEl>
                                          <p:spTgt spid="464914"/>
                                        </p:tgtEl>
                                      </p:cBhvr>
                                    </p:animEffect>
                                  </p:childTnLst>
                                </p:cTn>
                              </p:par>
                            </p:childTnLst>
                          </p:cTn>
                        </p:par>
                        <p:par>
                          <p:cTn id="82" fill="hold" nodeType="afterGroup">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464910"/>
                                        </p:tgtEl>
                                        <p:attrNameLst>
                                          <p:attrName>style.visibility</p:attrName>
                                        </p:attrNameLst>
                                      </p:cBhvr>
                                      <p:to>
                                        <p:strVal val="visible"/>
                                      </p:to>
                                    </p:set>
                                    <p:animEffect transition="in" filter="wipe(left)">
                                      <p:cBhvr>
                                        <p:cTn id="85" dur="500"/>
                                        <p:tgtEl>
                                          <p:spTgt spid="464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8" grpId="0"/>
      <p:bldP spid="464899" grpId="0"/>
      <p:bldP spid="464900" grpId="0"/>
      <p:bldP spid="464901" grpId="0"/>
      <p:bldP spid="464902" grpId="0"/>
      <p:bldP spid="464903" grpId="0"/>
      <p:bldP spid="464904" grpId="0"/>
      <p:bldP spid="464905" grpId="0"/>
      <p:bldP spid="464906" grpId="0" animBg="1"/>
      <p:bldP spid="464907" grpId="0" animBg="1"/>
      <p:bldP spid="464908" grpId="0"/>
      <p:bldP spid="464909" grpId="0"/>
      <p:bldP spid="464910" grpId="0"/>
      <p:bldP spid="464911" grpId="0" animBg="1"/>
      <p:bldP spid="464912" grpId="0" animBg="1"/>
      <p:bldP spid="464913" grpId="0" animBg="1"/>
      <p:bldP spid="464914" grpId="0" animBg="1"/>
      <p:bldP spid="4649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2"/>
          <p:cNvSpPr txBox="1">
            <a:spLocks noChangeArrowheads="1"/>
          </p:cNvSpPr>
          <p:nvPr/>
        </p:nvSpPr>
        <p:spPr bwMode="auto">
          <a:xfrm>
            <a:off x="179388" y="404813"/>
            <a:ext cx="799306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lang="zh-CN" altLang="en-US" sz="2400">
                <a:solidFill>
                  <a:srgbClr val="FF3300"/>
                </a:solidFill>
              </a:rPr>
              <a:t>层序编号</a:t>
            </a:r>
            <a:r>
              <a:rPr lang="zh-CN" altLang="en-US" sz="2400">
                <a:solidFill>
                  <a:schemeClr val="tx1"/>
                </a:solidFill>
              </a:rPr>
              <a:t>：从上到下，每一层从左到右，根结点编号</a:t>
            </a:r>
            <a:r>
              <a:rPr lang="en-US" altLang="zh-CN" sz="2400">
                <a:solidFill>
                  <a:schemeClr val="tx1"/>
                </a:solidFill>
              </a:rPr>
              <a:t>1</a:t>
            </a:r>
          </a:p>
        </p:txBody>
      </p:sp>
      <p:sp>
        <p:nvSpPr>
          <p:cNvPr id="465923" name="Text Box 3"/>
          <p:cNvSpPr txBox="1">
            <a:spLocks noChangeArrowheads="1"/>
          </p:cNvSpPr>
          <p:nvPr/>
        </p:nvSpPr>
        <p:spPr bwMode="auto">
          <a:xfrm>
            <a:off x="179388" y="981075"/>
            <a:ext cx="6248400" cy="16986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lang="zh-CN" altLang="en-US" sz="2400">
                <a:solidFill>
                  <a:srgbClr val="FF3300"/>
                </a:solidFill>
              </a:rPr>
              <a:t>性质</a:t>
            </a:r>
            <a:r>
              <a:rPr lang="en-US" altLang="zh-CN" sz="2400">
                <a:solidFill>
                  <a:srgbClr val="FF3300"/>
                </a:solidFill>
              </a:rPr>
              <a:t>5</a:t>
            </a:r>
            <a:r>
              <a:rPr lang="zh-CN" altLang="en-US" sz="2400">
                <a:solidFill>
                  <a:schemeClr val="tx1"/>
                </a:solidFill>
              </a:rPr>
              <a:t>：在完全二叉树中编号为</a:t>
            </a:r>
            <a:r>
              <a:rPr lang="en-US" altLang="zh-CN" sz="2400" i="1">
                <a:solidFill>
                  <a:schemeClr val="tx1"/>
                </a:solidFill>
              </a:rPr>
              <a:t>i</a:t>
            </a:r>
            <a:r>
              <a:rPr lang="zh-CN" altLang="en-US" sz="2400">
                <a:solidFill>
                  <a:schemeClr val="tx1"/>
                </a:solidFill>
              </a:rPr>
              <a:t>的结点</a:t>
            </a:r>
          </a:p>
          <a:p>
            <a:pPr algn="l">
              <a:lnSpc>
                <a:spcPct val="110000"/>
              </a:lnSpc>
            </a:pPr>
            <a:r>
              <a:rPr lang="en-US" altLang="zh-CN" sz="2400">
                <a:solidFill>
                  <a:schemeClr val="tx1"/>
                </a:solidFill>
              </a:rPr>
              <a:t>(1)</a:t>
            </a:r>
            <a:r>
              <a:rPr lang="zh-CN" altLang="en-US" sz="2400">
                <a:solidFill>
                  <a:schemeClr val="tx1"/>
                </a:solidFill>
              </a:rPr>
              <a:t>若有双亲，则双亲结点编号为</a:t>
            </a:r>
            <a:r>
              <a:rPr lang="zh-CN" altLang="en-US" sz="2400">
                <a:solidFill>
                  <a:schemeClr val="tx1"/>
                </a:solidFill>
                <a:sym typeface="Symbol" pitchFamily="18" charset="2"/>
              </a:rPr>
              <a:t></a:t>
            </a:r>
            <a:r>
              <a:rPr lang="en-US" altLang="zh-CN" sz="2400" i="1">
                <a:solidFill>
                  <a:schemeClr val="tx1"/>
                </a:solidFill>
                <a:sym typeface="Symbol" pitchFamily="18" charset="2"/>
              </a:rPr>
              <a:t>i</a:t>
            </a:r>
            <a:r>
              <a:rPr lang="en-US" altLang="zh-CN" sz="2400">
                <a:solidFill>
                  <a:schemeClr val="tx1"/>
                </a:solidFill>
              </a:rPr>
              <a:t>/2</a:t>
            </a:r>
            <a:r>
              <a:rPr lang="en-US" altLang="zh-CN" sz="2400">
                <a:solidFill>
                  <a:schemeClr val="tx1"/>
                </a:solidFill>
                <a:sym typeface="Symbol" pitchFamily="18" charset="2"/>
              </a:rPr>
              <a:t></a:t>
            </a:r>
            <a:r>
              <a:rPr lang="en-US" altLang="zh-CN" sz="2400">
                <a:solidFill>
                  <a:schemeClr val="tx1"/>
                </a:solidFill>
              </a:rPr>
              <a:t> </a:t>
            </a:r>
          </a:p>
          <a:p>
            <a:pPr algn="l">
              <a:lnSpc>
                <a:spcPct val="110000"/>
              </a:lnSpc>
            </a:pPr>
            <a:r>
              <a:rPr lang="en-US" altLang="zh-CN" sz="2400">
                <a:solidFill>
                  <a:schemeClr val="tx1"/>
                </a:solidFill>
              </a:rPr>
              <a:t>(2)</a:t>
            </a:r>
            <a:r>
              <a:rPr lang="zh-CN" altLang="en-US" sz="2400">
                <a:solidFill>
                  <a:schemeClr val="tx1"/>
                </a:solidFill>
              </a:rPr>
              <a:t>若有左孩子，则左孩子编号为</a:t>
            </a:r>
            <a:r>
              <a:rPr lang="en-US" altLang="zh-CN" sz="2400">
                <a:solidFill>
                  <a:schemeClr val="tx1"/>
                </a:solidFill>
              </a:rPr>
              <a:t>2</a:t>
            </a:r>
            <a:r>
              <a:rPr lang="en-US" altLang="zh-CN" sz="2400" i="1">
                <a:solidFill>
                  <a:schemeClr val="tx1"/>
                </a:solidFill>
              </a:rPr>
              <a:t>i</a:t>
            </a:r>
          </a:p>
          <a:p>
            <a:pPr algn="l">
              <a:lnSpc>
                <a:spcPct val="110000"/>
              </a:lnSpc>
            </a:pPr>
            <a:r>
              <a:rPr lang="en-US" altLang="zh-CN" sz="2400">
                <a:solidFill>
                  <a:schemeClr val="tx1"/>
                </a:solidFill>
              </a:rPr>
              <a:t>(3)</a:t>
            </a:r>
            <a:r>
              <a:rPr lang="zh-CN" altLang="en-US" sz="2400">
                <a:solidFill>
                  <a:schemeClr val="tx1"/>
                </a:solidFill>
              </a:rPr>
              <a:t>若有右孩子，则右孩子编号为</a:t>
            </a:r>
            <a:r>
              <a:rPr lang="en-US" altLang="zh-CN" sz="2400">
                <a:solidFill>
                  <a:schemeClr val="tx1"/>
                </a:solidFill>
              </a:rPr>
              <a:t>2</a:t>
            </a:r>
            <a:r>
              <a:rPr lang="en-US" altLang="zh-CN" sz="2400" i="1">
                <a:solidFill>
                  <a:schemeClr val="tx1"/>
                </a:solidFill>
              </a:rPr>
              <a:t>i</a:t>
            </a:r>
            <a:r>
              <a:rPr lang="en-US" altLang="zh-CN" sz="2400">
                <a:solidFill>
                  <a:schemeClr val="tx1"/>
                </a:solidFill>
              </a:rPr>
              <a:t>+1</a:t>
            </a:r>
          </a:p>
        </p:txBody>
      </p:sp>
      <p:sp>
        <p:nvSpPr>
          <p:cNvPr id="465925" name="Oval 5"/>
          <p:cNvSpPr>
            <a:spLocks noChangeArrowheads="1"/>
          </p:cNvSpPr>
          <p:nvPr/>
        </p:nvSpPr>
        <p:spPr bwMode="auto">
          <a:xfrm>
            <a:off x="2852738" y="3278188"/>
            <a:ext cx="755650" cy="468312"/>
          </a:xfrm>
          <a:prstGeom prst="ellipse">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rgbClr val="FF3300"/>
                </a:solidFill>
                <a:effectLst>
                  <a:outerShdw blurRad="38100" dist="38100" dir="2700000" algn="tl">
                    <a:srgbClr val="000000"/>
                  </a:outerShdw>
                </a:effectLst>
                <a:sym typeface="Symbol" pitchFamily="18" charset="2"/>
              </a:rPr>
              <a:t>i</a:t>
            </a:r>
            <a:r>
              <a:rPr lang="en-US" altLang="zh-CN" sz="2000">
                <a:solidFill>
                  <a:srgbClr val="FF3300"/>
                </a:solidFill>
                <a:effectLst>
                  <a:outerShdw blurRad="38100" dist="38100" dir="2700000" algn="tl">
                    <a:srgbClr val="000000"/>
                  </a:outerShdw>
                </a:effectLst>
              </a:rPr>
              <a:t>/2</a:t>
            </a:r>
            <a:r>
              <a:rPr lang="en-US" altLang="zh-CN" sz="2000">
                <a:solidFill>
                  <a:srgbClr val="FF3300"/>
                </a:solidFill>
                <a:effectLst>
                  <a:outerShdw blurRad="38100" dist="38100" dir="2700000" algn="tl">
                    <a:srgbClr val="000000"/>
                  </a:outerShdw>
                </a:effectLst>
                <a:sym typeface="Symbol" pitchFamily="18" charset="2"/>
              </a:rPr>
              <a:t></a:t>
            </a:r>
          </a:p>
        </p:txBody>
      </p:sp>
      <p:sp>
        <p:nvSpPr>
          <p:cNvPr id="465926" name="Oval 6"/>
          <p:cNvSpPr>
            <a:spLocks noChangeArrowheads="1"/>
          </p:cNvSpPr>
          <p:nvPr/>
        </p:nvSpPr>
        <p:spPr bwMode="auto">
          <a:xfrm>
            <a:off x="2109788" y="3986213"/>
            <a:ext cx="468312" cy="4683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i="1">
                <a:solidFill>
                  <a:srgbClr val="FF3300"/>
                </a:solidFill>
                <a:effectLst>
                  <a:outerShdw blurRad="38100" dist="38100" dir="2700000" algn="tl">
                    <a:srgbClr val="000000"/>
                  </a:outerShdw>
                </a:effectLst>
              </a:rPr>
              <a:t>i</a:t>
            </a:r>
          </a:p>
        </p:txBody>
      </p:sp>
      <p:sp>
        <p:nvSpPr>
          <p:cNvPr id="465927" name="Oval 7"/>
          <p:cNvSpPr>
            <a:spLocks noChangeArrowheads="1"/>
          </p:cNvSpPr>
          <p:nvPr/>
        </p:nvSpPr>
        <p:spPr bwMode="auto">
          <a:xfrm>
            <a:off x="1081088" y="3278188"/>
            <a:ext cx="755650" cy="468312"/>
          </a:xfrm>
          <a:prstGeom prst="ellipse">
            <a:avLst/>
          </a:prstGeom>
          <a:solidFill>
            <a:srgbClr val="C0C0C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rgbClr val="FF3300"/>
                </a:solidFill>
                <a:effectLst>
                  <a:outerShdw blurRad="38100" dist="38100" dir="2700000" algn="tl">
                    <a:srgbClr val="000000"/>
                  </a:outerShdw>
                </a:effectLst>
                <a:sym typeface="Symbol" pitchFamily="18" charset="2"/>
              </a:rPr>
              <a:t></a:t>
            </a:r>
            <a:r>
              <a:rPr lang="en-US" altLang="zh-CN" sz="2000" i="1">
                <a:solidFill>
                  <a:srgbClr val="FF3300"/>
                </a:solidFill>
                <a:effectLst>
                  <a:outerShdw blurRad="38100" dist="38100" dir="2700000" algn="tl">
                    <a:srgbClr val="000000"/>
                  </a:outerShdw>
                </a:effectLst>
                <a:sym typeface="Symbol" pitchFamily="18" charset="2"/>
              </a:rPr>
              <a:t>i</a:t>
            </a:r>
            <a:r>
              <a:rPr lang="en-US" altLang="zh-CN" sz="2000">
                <a:solidFill>
                  <a:srgbClr val="FF3300"/>
                </a:solidFill>
                <a:effectLst>
                  <a:outerShdw blurRad="38100" dist="38100" dir="2700000" algn="tl">
                    <a:srgbClr val="000000"/>
                  </a:outerShdw>
                </a:effectLst>
              </a:rPr>
              <a:t>/2</a:t>
            </a:r>
            <a:r>
              <a:rPr lang="en-US" altLang="zh-CN" sz="2000">
                <a:solidFill>
                  <a:srgbClr val="FF3300"/>
                </a:solidFill>
                <a:effectLst>
                  <a:outerShdw blurRad="38100" dist="38100" dir="2700000" algn="tl">
                    <a:srgbClr val="000000"/>
                  </a:outerShdw>
                </a:effectLst>
                <a:sym typeface="Symbol" pitchFamily="18" charset="2"/>
              </a:rPr>
              <a:t></a:t>
            </a:r>
          </a:p>
        </p:txBody>
      </p:sp>
      <p:sp>
        <p:nvSpPr>
          <p:cNvPr id="465928" name="Oval 8"/>
          <p:cNvSpPr>
            <a:spLocks noChangeArrowheads="1"/>
          </p:cNvSpPr>
          <p:nvPr/>
        </p:nvSpPr>
        <p:spPr bwMode="auto">
          <a:xfrm>
            <a:off x="1330325" y="4845050"/>
            <a:ext cx="468313" cy="46831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rgbClr val="FF3300"/>
                </a:solidFill>
                <a:effectLst>
                  <a:outerShdw blurRad="38100" dist="38100" dir="2700000" algn="tl">
                    <a:srgbClr val="000000"/>
                  </a:outerShdw>
                </a:effectLst>
              </a:rPr>
              <a:t>2</a:t>
            </a:r>
            <a:r>
              <a:rPr lang="en-US" altLang="zh-CN" sz="2000" i="1">
                <a:solidFill>
                  <a:srgbClr val="FF3300"/>
                </a:solidFill>
                <a:effectLst>
                  <a:outerShdw blurRad="38100" dist="38100" dir="2700000" algn="tl">
                    <a:srgbClr val="000000"/>
                  </a:outerShdw>
                </a:effectLst>
              </a:rPr>
              <a:t>i</a:t>
            </a:r>
          </a:p>
        </p:txBody>
      </p:sp>
      <p:sp>
        <p:nvSpPr>
          <p:cNvPr id="465929" name="Oval 9"/>
          <p:cNvSpPr>
            <a:spLocks noChangeArrowheads="1"/>
          </p:cNvSpPr>
          <p:nvPr/>
        </p:nvSpPr>
        <p:spPr bwMode="auto">
          <a:xfrm>
            <a:off x="2613025" y="4845050"/>
            <a:ext cx="755650" cy="46831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rgbClr val="FF3300"/>
                </a:solidFill>
                <a:effectLst>
                  <a:outerShdw blurRad="38100" dist="38100" dir="2700000" algn="tl">
                    <a:srgbClr val="000000"/>
                  </a:outerShdw>
                </a:effectLst>
              </a:rPr>
              <a:t>2</a:t>
            </a:r>
            <a:r>
              <a:rPr lang="en-US" altLang="zh-CN" sz="2000" i="1">
                <a:solidFill>
                  <a:srgbClr val="FF3300"/>
                </a:solidFill>
                <a:effectLst>
                  <a:outerShdw blurRad="38100" dist="38100" dir="2700000" algn="tl">
                    <a:srgbClr val="000000"/>
                  </a:outerShdw>
                </a:effectLst>
              </a:rPr>
              <a:t>i</a:t>
            </a:r>
            <a:r>
              <a:rPr lang="en-US" altLang="zh-CN" sz="2000">
                <a:solidFill>
                  <a:srgbClr val="FF3300"/>
                </a:solidFill>
                <a:effectLst>
                  <a:outerShdw blurRad="38100" dist="38100" dir="2700000" algn="tl">
                    <a:srgbClr val="000000"/>
                  </a:outerShdw>
                </a:effectLst>
              </a:rPr>
              <a:t>+1</a:t>
            </a:r>
          </a:p>
        </p:txBody>
      </p:sp>
      <p:sp>
        <p:nvSpPr>
          <p:cNvPr id="465930" name="Line 10"/>
          <p:cNvSpPr>
            <a:spLocks noChangeShapeType="1"/>
          </p:cNvSpPr>
          <p:nvPr/>
        </p:nvSpPr>
        <p:spPr bwMode="auto">
          <a:xfrm flipH="1">
            <a:off x="2519363" y="3689350"/>
            <a:ext cx="460375" cy="3794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5931" name="Line 11"/>
          <p:cNvSpPr>
            <a:spLocks noChangeShapeType="1"/>
          </p:cNvSpPr>
          <p:nvPr/>
        </p:nvSpPr>
        <p:spPr bwMode="auto">
          <a:xfrm flipH="1">
            <a:off x="1733550" y="4403725"/>
            <a:ext cx="434975" cy="4873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5932" name="Line 12"/>
          <p:cNvSpPr>
            <a:spLocks noChangeShapeType="1"/>
          </p:cNvSpPr>
          <p:nvPr/>
        </p:nvSpPr>
        <p:spPr bwMode="auto">
          <a:xfrm>
            <a:off x="2501900" y="4425950"/>
            <a:ext cx="438150" cy="430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5933" name="Line 13"/>
          <p:cNvSpPr>
            <a:spLocks noChangeShapeType="1"/>
          </p:cNvSpPr>
          <p:nvPr/>
        </p:nvSpPr>
        <p:spPr bwMode="auto">
          <a:xfrm>
            <a:off x="1741488" y="3724275"/>
            <a:ext cx="409575" cy="334963"/>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5934" name="Rectangle 14"/>
          <p:cNvSpPr>
            <a:spLocks noChangeArrowheads="1"/>
          </p:cNvSpPr>
          <p:nvPr/>
        </p:nvSpPr>
        <p:spPr bwMode="auto">
          <a:xfrm>
            <a:off x="179388" y="5661025"/>
            <a:ext cx="849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宋体" pitchFamily="2" charset="-122"/>
              </a:rPr>
              <a:t>完全二叉树结点间的父子关系可由层序编号间的关系来表达</a:t>
            </a:r>
          </a:p>
        </p:txBody>
      </p:sp>
      <p:grpSp>
        <p:nvGrpSpPr>
          <p:cNvPr id="465935" name="Group 15"/>
          <p:cNvGrpSpPr>
            <a:grpSpLocks/>
          </p:cNvGrpSpPr>
          <p:nvPr/>
        </p:nvGrpSpPr>
        <p:grpSpPr bwMode="auto">
          <a:xfrm>
            <a:off x="5027613" y="3114675"/>
            <a:ext cx="3767137" cy="2557463"/>
            <a:chOff x="3123" y="1926"/>
            <a:chExt cx="2373" cy="1611"/>
          </a:xfrm>
        </p:grpSpPr>
        <p:sp>
          <p:nvSpPr>
            <p:cNvPr id="465936" name="Text Box 16"/>
            <p:cNvSpPr txBox="1">
              <a:spLocks noChangeArrowheads="1"/>
            </p:cNvSpPr>
            <p:nvPr/>
          </p:nvSpPr>
          <p:spPr bwMode="auto">
            <a:xfrm>
              <a:off x="4484" y="1926"/>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1"/>
                  </a:solidFill>
                </a:rPr>
                <a:t>1</a:t>
              </a:r>
            </a:p>
          </p:txBody>
        </p:sp>
        <p:sp>
          <p:nvSpPr>
            <p:cNvPr id="465937" name="Text Box 17"/>
            <p:cNvSpPr txBox="1">
              <a:spLocks noChangeArrowheads="1"/>
            </p:cNvSpPr>
            <p:nvPr/>
          </p:nvSpPr>
          <p:spPr bwMode="auto">
            <a:xfrm>
              <a:off x="3440" y="224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1"/>
                  </a:solidFill>
                </a:rPr>
                <a:t>2</a:t>
              </a:r>
            </a:p>
          </p:txBody>
        </p:sp>
        <p:sp>
          <p:nvSpPr>
            <p:cNvPr id="465938" name="Text Box 18"/>
            <p:cNvSpPr txBox="1">
              <a:spLocks noChangeArrowheads="1"/>
            </p:cNvSpPr>
            <p:nvPr/>
          </p:nvSpPr>
          <p:spPr bwMode="auto">
            <a:xfrm>
              <a:off x="5073" y="224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1"/>
                  </a:solidFill>
                </a:rPr>
                <a:t>3</a:t>
              </a:r>
            </a:p>
          </p:txBody>
        </p:sp>
        <p:sp>
          <p:nvSpPr>
            <p:cNvPr id="465939" name="Text Box 19"/>
            <p:cNvSpPr txBox="1">
              <a:spLocks noChangeArrowheads="1"/>
            </p:cNvSpPr>
            <p:nvPr/>
          </p:nvSpPr>
          <p:spPr bwMode="auto">
            <a:xfrm>
              <a:off x="3123" y="2652"/>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1"/>
                  </a:solidFill>
                </a:rPr>
                <a:t>4</a:t>
              </a:r>
            </a:p>
          </p:txBody>
        </p:sp>
        <p:sp>
          <p:nvSpPr>
            <p:cNvPr id="465940" name="Text Box 20"/>
            <p:cNvSpPr txBox="1">
              <a:spLocks noChangeArrowheads="1"/>
            </p:cNvSpPr>
            <p:nvPr/>
          </p:nvSpPr>
          <p:spPr bwMode="auto">
            <a:xfrm>
              <a:off x="3168" y="328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1"/>
                  </a:solidFill>
                </a:rPr>
                <a:t>8</a:t>
              </a:r>
            </a:p>
          </p:txBody>
        </p:sp>
        <p:sp>
          <p:nvSpPr>
            <p:cNvPr id="465941" name="Text Box 21"/>
            <p:cNvSpPr txBox="1">
              <a:spLocks noChangeArrowheads="1"/>
            </p:cNvSpPr>
            <p:nvPr/>
          </p:nvSpPr>
          <p:spPr bwMode="auto">
            <a:xfrm>
              <a:off x="4075" y="2824"/>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1"/>
                  </a:solidFill>
                </a:rPr>
                <a:t>5</a:t>
              </a:r>
            </a:p>
          </p:txBody>
        </p:sp>
        <p:sp>
          <p:nvSpPr>
            <p:cNvPr id="465942" name="Text Box 22"/>
            <p:cNvSpPr txBox="1">
              <a:spLocks noChangeArrowheads="1"/>
            </p:cNvSpPr>
            <p:nvPr/>
          </p:nvSpPr>
          <p:spPr bwMode="auto">
            <a:xfrm>
              <a:off x="4348" y="2824"/>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1"/>
                  </a:solidFill>
                </a:rPr>
                <a:t>6</a:t>
              </a:r>
            </a:p>
          </p:txBody>
        </p:sp>
        <p:sp>
          <p:nvSpPr>
            <p:cNvPr id="465943" name="Text Box 23"/>
            <p:cNvSpPr txBox="1">
              <a:spLocks noChangeArrowheads="1"/>
            </p:cNvSpPr>
            <p:nvPr/>
          </p:nvSpPr>
          <p:spPr bwMode="auto">
            <a:xfrm>
              <a:off x="5300" y="269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1"/>
                  </a:solidFill>
                </a:rPr>
                <a:t>7</a:t>
              </a:r>
            </a:p>
          </p:txBody>
        </p:sp>
        <p:sp>
          <p:nvSpPr>
            <p:cNvPr id="465944" name="Text Box 24"/>
            <p:cNvSpPr txBox="1">
              <a:spLocks noChangeArrowheads="1"/>
            </p:cNvSpPr>
            <p:nvPr/>
          </p:nvSpPr>
          <p:spPr bwMode="auto">
            <a:xfrm>
              <a:off x="3486" y="328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1"/>
                  </a:solidFill>
                </a:rPr>
                <a:t>9</a:t>
              </a:r>
            </a:p>
          </p:txBody>
        </p:sp>
        <p:sp>
          <p:nvSpPr>
            <p:cNvPr id="465945" name="Text Box 25"/>
            <p:cNvSpPr txBox="1">
              <a:spLocks noChangeArrowheads="1"/>
            </p:cNvSpPr>
            <p:nvPr/>
          </p:nvSpPr>
          <p:spPr bwMode="auto">
            <a:xfrm>
              <a:off x="3762" y="328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1"/>
                  </a:solidFill>
                </a:rPr>
                <a:t>10</a:t>
              </a:r>
            </a:p>
          </p:txBody>
        </p:sp>
      </p:grpSp>
      <p:grpSp>
        <p:nvGrpSpPr>
          <p:cNvPr id="465946" name="Group 26"/>
          <p:cNvGrpSpPr>
            <a:grpSpLocks/>
          </p:cNvGrpSpPr>
          <p:nvPr/>
        </p:nvGrpSpPr>
        <p:grpSpPr bwMode="auto">
          <a:xfrm>
            <a:off x="5106988" y="3178175"/>
            <a:ext cx="3352800" cy="2133600"/>
            <a:chOff x="3217" y="2002"/>
            <a:chExt cx="2112" cy="1344"/>
          </a:xfrm>
        </p:grpSpPr>
        <p:sp>
          <p:nvSpPr>
            <p:cNvPr id="465947" name="Line 27"/>
            <p:cNvSpPr>
              <a:spLocks noChangeShapeType="1"/>
            </p:cNvSpPr>
            <p:nvPr/>
          </p:nvSpPr>
          <p:spPr bwMode="auto">
            <a:xfrm>
              <a:off x="4993" y="2530"/>
              <a:ext cx="192"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48" name="Line 28"/>
            <p:cNvSpPr>
              <a:spLocks noChangeShapeType="1"/>
            </p:cNvSpPr>
            <p:nvPr/>
          </p:nvSpPr>
          <p:spPr bwMode="auto">
            <a:xfrm flipH="1">
              <a:off x="4705" y="2482"/>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49" name="Line 29"/>
            <p:cNvSpPr>
              <a:spLocks noChangeShapeType="1"/>
            </p:cNvSpPr>
            <p:nvPr/>
          </p:nvSpPr>
          <p:spPr bwMode="auto">
            <a:xfrm>
              <a:off x="3841" y="2482"/>
              <a:ext cx="192"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50" name="Line 30"/>
            <p:cNvSpPr>
              <a:spLocks noChangeShapeType="1"/>
            </p:cNvSpPr>
            <p:nvPr/>
          </p:nvSpPr>
          <p:spPr bwMode="auto">
            <a:xfrm flipH="1">
              <a:off x="3505" y="2530"/>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51" name="Line 31"/>
            <p:cNvSpPr>
              <a:spLocks noChangeShapeType="1"/>
            </p:cNvSpPr>
            <p:nvPr/>
          </p:nvSpPr>
          <p:spPr bwMode="auto">
            <a:xfrm>
              <a:off x="4465" y="2146"/>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52" name="Line 32"/>
            <p:cNvSpPr>
              <a:spLocks noChangeShapeType="1"/>
            </p:cNvSpPr>
            <p:nvPr/>
          </p:nvSpPr>
          <p:spPr bwMode="auto">
            <a:xfrm flipH="1">
              <a:off x="3841" y="2146"/>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53" name="Oval 33"/>
            <p:cNvSpPr>
              <a:spLocks noChangeArrowheads="1"/>
            </p:cNvSpPr>
            <p:nvPr/>
          </p:nvSpPr>
          <p:spPr bwMode="auto">
            <a:xfrm>
              <a:off x="4273" y="200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465954" name="Line 34"/>
            <p:cNvSpPr>
              <a:spLocks noChangeShapeType="1"/>
            </p:cNvSpPr>
            <p:nvPr/>
          </p:nvSpPr>
          <p:spPr bwMode="auto">
            <a:xfrm flipH="1">
              <a:off x="3889" y="2866"/>
              <a:ext cx="144" cy="3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55" name="Line 35"/>
            <p:cNvSpPr>
              <a:spLocks noChangeShapeType="1"/>
            </p:cNvSpPr>
            <p:nvPr/>
          </p:nvSpPr>
          <p:spPr bwMode="auto">
            <a:xfrm>
              <a:off x="3553" y="2914"/>
              <a:ext cx="96"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56" name="Line 36"/>
            <p:cNvSpPr>
              <a:spLocks noChangeShapeType="1"/>
            </p:cNvSpPr>
            <p:nvPr/>
          </p:nvSpPr>
          <p:spPr bwMode="auto">
            <a:xfrm flipH="1">
              <a:off x="3340" y="2866"/>
              <a:ext cx="165"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57" name="Oval 37"/>
            <p:cNvSpPr>
              <a:spLocks noChangeArrowheads="1"/>
            </p:cNvSpPr>
            <p:nvPr/>
          </p:nvSpPr>
          <p:spPr bwMode="auto">
            <a:xfrm>
              <a:off x="3217"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H</a:t>
              </a:r>
            </a:p>
          </p:txBody>
        </p:sp>
        <p:sp>
          <p:nvSpPr>
            <p:cNvPr id="465958" name="Oval 38"/>
            <p:cNvSpPr>
              <a:spLocks noChangeArrowheads="1"/>
            </p:cNvSpPr>
            <p:nvPr/>
          </p:nvSpPr>
          <p:spPr bwMode="auto">
            <a:xfrm>
              <a:off x="3505"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I</a:t>
              </a:r>
            </a:p>
          </p:txBody>
        </p:sp>
        <p:sp>
          <p:nvSpPr>
            <p:cNvPr id="465959" name="Oval 39"/>
            <p:cNvSpPr>
              <a:spLocks noChangeArrowheads="1"/>
            </p:cNvSpPr>
            <p:nvPr/>
          </p:nvSpPr>
          <p:spPr bwMode="auto">
            <a:xfrm>
              <a:off x="3793"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J</a:t>
              </a:r>
            </a:p>
          </p:txBody>
        </p:sp>
        <p:sp>
          <p:nvSpPr>
            <p:cNvPr id="465960" name="Oval 40"/>
            <p:cNvSpPr>
              <a:spLocks noChangeArrowheads="1"/>
            </p:cNvSpPr>
            <p:nvPr/>
          </p:nvSpPr>
          <p:spPr bwMode="auto">
            <a:xfrm>
              <a:off x="3409"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465961" name="Oval 41"/>
            <p:cNvSpPr>
              <a:spLocks noChangeArrowheads="1"/>
            </p:cNvSpPr>
            <p:nvPr/>
          </p:nvSpPr>
          <p:spPr bwMode="auto">
            <a:xfrm>
              <a:off x="3937"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E</a:t>
              </a:r>
            </a:p>
          </p:txBody>
        </p:sp>
        <p:sp>
          <p:nvSpPr>
            <p:cNvPr id="465962" name="Oval 42"/>
            <p:cNvSpPr>
              <a:spLocks noChangeArrowheads="1"/>
            </p:cNvSpPr>
            <p:nvPr/>
          </p:nvSpPr>
          <p:spPr bwMode="auto">
            <a:xfrm>
              <a:off x="4561"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F</a:t>
              </a:r>
            </a:p>
          </p:txBody>
        </p:sp>
        <p:sp>
          <p:nvSpPr>
            <p:cNvPr id="465963" name="Oval 43"/>
            <p:cNvSpPr>
              <a:spLocks noChangeArrowheads="1"/>
            </p:cNvSpPr>
            <p:nvPr/>
          </p:nvSpPr>
          <p:spPr bwMode="auto">
            <a:xfrm>
              <a:off x="5089"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G</a:t>
              </a:r>
            </a:p>
          </p:txBody>
        </p:sp>
        <p:sp>
          <p:nvSpPr>
            <p:cNvPr id="465964" name="Oval 44"/>
            <p:cNvSpPr>
              <a:spLocks noChangeArrowheads="1"/>
            </p:cNvSpPr>
            <p:nvPr/>
          </p:nvSpPr>
          <p:spPr bwMode="auto">
            <a:xfrm>
              <a:off x="3697" y="233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465965" name="Oval 45"/>
            <p:cNvSpPr>
              <a:spLocks noChangeArrowheads="1"/>
            </p:cNvSpPr>
            <p:nvPr/>
          </p:nvSpPr>
          <p:spPr bwMode="auto">
            <a:xfrm>
              <a:off x="4849" y="233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5922"/>
                                        </p:tgtEl>
                                        <p:attrNameLst>
                                          <p:attrName>style.visibility</p:attrName>
                                        </p:attrNameLst>
                                      </p:cBhvr>
                                      <p:to>
                                        <p:strVal val="visible"/>
                                      </p:to>
                                    </p:set>
                                    <p:animEffect transition="in" filter="wipe(left)">
                                      <p:cBhvr>
                                        <p:cTn id="7" dur="500"/>
                                        <p:tgtEl>
                                          <p:spTgt spid="465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5935"/>
                                        </p:tgtEl>
                                        <p:attrNameLst>
                                          <p:attrName>style.visibility</p:attrName>
                                        </p:attrNameLst>
                                      </p:cBhvr>
                                      <p:to>
                                        <p:strVal val="visible"/>
                                      </p:to>
                                    </p:set>
                                    <p:animEffect transition="in" filter="wipe(up)">
                                      <p:cBhvr>
                                        <p:cTn id="12" dur="3000"/>
                                        <p:tgtEl>
                                          <p:spTgt spid="4659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5923"/>
                                        </p:tgtEl>
                                        <p:attrNameLst>
                                          <p:attrName>style.visibility</p:attrName>
                                        </p:attrNameLst>
                                      </p:cBhvr>
                                      <p:to>
                                        <p:strVal val="visible"/>
                                      </p:to>
                                    </p:set>
                                    <p:animEffect transition="in" filter="wipe(left)">
                                      <p:cBhvr>
                                        <p:cTn id="17" dur="500"/>
                                        <p:tgtEl>
                                          <p:spTgt spid="4659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0" presetClass="entr" presetSubtype="0" fill="hold" grpId="0" nodeType="clickEffect">
                                  <p:stCondLst>
                                    <p:cond delay="0"/>
                                  </p:stCondLst>
                                  <p:iterate type="lt">
                                    <p:tmPct val="10000"/>
                                  </p:iterate>
                                  <p:childTnLst>
                                    <p:set>
                                      <p:cBhvr>
                                        <p:cTn id="21" dur="1" fill="hold">
                                          <p:stCondLst>
                                            <p:cond delay="0"/>
                                          </p:stCondLst>
                                        </p:cTn>
                                        <p:tgtEl>
                                          <p:spTgt spid="465934"/>
                                        </p:tgtEl>
                                        <p:attrNameLst>
                                          <p:attrName>style.visibility</p:attrName>
                                        </p:attrNameLst>
                                      </p:cBhvr>
                                      <p:to>
                                        <p:strVal val="visible"/>
                                      </p:to>
                                    </p:set>
                                    <p:animEffect transition="in" filter="fade">
                                      <p:cBhvr>
                                        <p:cTn id="22" dur="1000"/>
                                        <p:tgtEl>
                                          <p:spTgt spid="465934"/>
                                        </p:tgtEl>
                                      </p:cBhvr>
                                    </p:animEffect>
                                    <p:anim calcmode="lin" valueType="num">
                                      <p:cBhvr>
                                        <p:cTn id="23" dur="1000" fill="hold"/>
                                        <p:tgtEl>
                                          <p:spTgt spid="465934"/>
                                        </p:tgtEl>
                                        <p:attrNameLst>
                                          <p:attrName>ppt_x</p:attrName>
                                        </p:attrNameLst>
                                      </p:cBhvr>
                                      <p:tavLst>
                                        <p:tav tm="0">
                                          <p:val>
                                            <p:strVal val="#ppt_x-.1"/>
                                          </p:val>
                                        </p:tav>
                                        <p:tav tm="100000">
                                          <p:val>
                                            <p:strVal val="#ppt_x"/>
                                          </p:val>
                                        </p:tav>
                                      </p:tavLst>
                                    </p:anim>
                                    <p:anim calcmode="lin" valueType="num">
                                      <p:cBhvr>
                                        <p:cTn id="24" dur="1000" fill="hold"/>
                                        <p:tgtEl>
                                          <p:spTgt spid="4659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2" grpId="0"/>
      <p:bldP spid="465923" grpId="0"/>
      <p:bldP spid="4659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179388" y="207963"/>
            <a:ext cx="8510587"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zh-CN" altLang="en-US" sz="3600" b="0">
                <a:latin typeface="黑体" pitchFamily="2" charset="-122"/>
              </a:rPr>
              <a:t>例　高度、叶子</a:t>
            </a:r>
          </a:p>
        </p:txBody>
      </p:sp>
      <p:sp>
        <p:nvSpPr>
          <p:cNvPr id="466947" name="Text Box 3"/>
          <p:cNvSpPr txBox="1">
            <a:spLocks noChangeArrowheads="1"/>
          </p:cNvSpPr>
          <p:nvPr/>
        </p:nvSpPr>
        <p:spPr bwMode="auto">
          <a:xfrm>
            <a:off x="179388" y="1171575"/>
            <a:ext cx="7921625"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lang="en-US" altLang="zh-CN" sz="2400">
                <a:solidFill>
                  <a:schemeClr val="tx1"/>
                </a:solidFill>
              </a:rPr>
              <a:t>1</a:t>
            </a:r>
            <a:r>
              <a:rPr lang="zh-CN" altLang="en-US" sz="2400">
                <a:solidFill>
                  <a:schemeClr val="tx1"/>
                </a:solidFill>
              </a:rPr>
              <a:t>） 已知某完全二叉树有</a:t>
            </a:r>
            <a:r>
              <a:rPr lang="en-US" altLang="zh-CN" sz="2400">
                <a:solidFill>
                  <a:schemeClr val="tx1"/>
                </a:solidFill>
              </a:rPr>
              <a:t>200</a:t>
            </a:r>
            <a:r>
              <a:rPr lang="zh-CN" altLang="en-US" sz="2400">
                <a:solidFill>
                  <a:schemeClr val="tx1"/>
                </a:solidFill>
              </a:rPr>
              <a:t>个节点，则其深度</a:t>
            </a:r>
            <a:r>
              <a:rPr lang="en-US" altLang="zh-CN" sz="2400">
                <a:solidFill>
                  <a:schemeClr val="tx1"/>
                </a:solidFill>
              </a:rPr>
              <a:t>=</a:t>
            </a:r>
            <a:r>
              <a:rPr lang="zh-CN" altLang="en-US" sz="2400">
                <a:solidFill>
                  <a:schemeClr val="tx1"/>
                </a:solidFill>
              </a:rPr>
              <a:t>？</a:t>
            </a:r>
          </a:p>
        </p:txBody>
      </p:sp>
      <p:sp>
        <p:nvSpPr>
          <p:cNvPr id="466948" name="Rectangle 4"/>
          <p:cNvSpPr>
            <a:spLocks noChangeArrowheads="1"/>
          </p:cNvSpPr>
          <p:nvPr/>
        </p:nvSpPr>
        <p:spPr bwMode="auto">
          <a:xfrm>
            <a:off x="539750" y="2565400"/>
            <a:ext cx="2663825"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400">
                <a:solidFill>
                  <a:schemeClr val="folHlink"/>
                </a:solidFill>
                <a:sym typeface="Symbol" pitchFamily="18" charset="2"/>
              </a:rPr>
              <a:t></a:t>
            </a:r>
            <a:r>
              <a:rPr lang="en-US" altLang="zh-CN" sz="2400">
                <a:solidFill>
                  <a:schemeClr val="folHlink"/>
                </a:solidFill>
              </a:rPr>
              <a:t>log</a:t>
            </a:r>
            <a:r>
              <a:rPr lang="en-US" altLang="zh-CN" sz="2400" baseline="-25000">
                <a:solidFill>
                  <a:schemeClr val="folHlink"/>
                </a:solidFill>
              </a:rPr>
              <a:t>2</a:t>
            </a:r>
            <a:r>
              <a:rPr lang="en-US" altLang="zh-CN" sz="2400">
                <a:solidFill>
                  <a:schemeClr val="folHlink"/>
                </a:solidFill>
              </a:rPr>
              <a:t>(n+1)</a:t>
            </a:r>
            <a:r>
              <a:rPr lang="en-US" altLang="zh-CN" sz="2400">
                <a:solidFill>
                  <a:schemeClr val="folHlink"/>
                </a:solidFill>
                <a:sym typeface="Symbol" pitchFamily="18" charset="2"/>
              </a:rPr>
              <a:t></a:t>
            </a:r>
            <a:r>
              <a:rPr lang="en-US" altLang="zh-CN" sz="2400">
                <a:solidFill>
                  <a:schemeClr val="folHlink"/>
                </a:solidFill>
              </a:rPr>
              <a:t> =</a:t>
            </a:r>
            <a:r>
              <a:rPr lang="zh-CN" altLang="en-US" sz="2400">
                <a:solidFill>
                  <a:schemeClr val="folHlink"/>
                </a:solidFill>
              </a:rPr>
              <a:t>？</a:t>
            </a:r>
          </a:p>
        </p:txBody>
      </p:sp>
      <p:sp>
        <p:nvSpPr>
          <p:cNvPr id="466949" name="Rectangle 5"/>
          <p:cNvSpPr>
            <a:spLocks noChangeArrowheads="1"/>
          </p:cNvSpPr>
          <p:nvPr/>
        </p:nvSpPr>
        <p:spPr bwMode="auto">
          <a:xfrm>
            <a:off x="539750" y="1757363"/>
            <a:ext cx="2663825"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400">
                <a:solidFill>
                  <a:schemeClr val="tx1"/>
                </a:solidFill>
                <a:sym typeface="Symbol" pitchFamily="18" charset="2"/>
              </a:rPr>
              <a:t></a:t>
            </a:r>
            <a:r>
              <a:rPr lang="en-US" altLang="zh-CN" sz="2400">
                <a:solidFill>
                  <a:schemeClr val="tx1"/>
                </a:solidFill>
              </a:rPr>
              <a:t>log</a:t>
            </a:r>
            <a:r>
              <a:rPr lang="en-US" altLang="zh-CN" sz="2400" baseline="-25000">
                <a:solidFill>
                  <a:schemeClr val="tx1"/>
                </a:solidFill>
              </a:rPr>
              <a:t>2</a:t>
            </a:r>
            <a:r>
              <a:rPr lang="en-US" altLang="zh-CN" sz="2400">
                <a:solidFill>
                  <a:schemeClr val="tx1"/>
                </a:solidFill>
              </a:rPr>
              <a:t>200</a:t>
            </a:r>
            <a:r>
              <a:rPr lang="en-US" altLang="zh-CN" sz="2400">
                <a:solidFill>
                  <a:schemeClr val="tx1"/>
                </a:solidFill>
                <a:sym typeface="Symbol" pitchFamily="18" charset="2"/>
              </a:rPr>
              <a:t> </a:t>
            </a:r>
            <a:r>
              <a:rPr lang="en-US" altLang="zh-CN" sz="2400">
                <a:solidFill>
                  <a:schemeClr val="tx1"/>
                </a:solidFill>
              </a:rPr>
              <a:t>+1=</a:t>
            </a:r>
            <a:r>
              <a:rPr lang="zh-CN" altLang="en-US" sz="2400">
                <a:solidFill>
                  <a:schemeClr val="tx1"/>
                </a:solidFill>
              </a:rPr>
              <a:t>？</a:t>
            </a:r>
          </a:p>
        </p:txBody>
      </p:sp>
      <p:sp>
        <p:nvSpPr>
          <p:cNvPr id="466950" name="Rectangle 6"/>
          <p:cNvSpPr>
            <a:spLocks noChangeArrowheads="1"/>
          </p:cNvSpPr>
          <p:nvPr/>
        </p:nvSpPr>
        <p:spPr bwMode="auto">
          <a:xfrm>
            <a:off x="3276600" y="1701800"/>
            <a:ext cx="1439863" cy="8223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2400">
                <a:solidFill>
                  <a:schemeClr val="tx1"/>
                </a:solidFill>
                <a:sym typeface="Symbol" pitchFamily="18" charset="2"/>
              </a:rPr>
              <a:t>2</a:t>
            </a:r>
            <a:r>
              <a:rPr lang="en-US" altLang="zh-CN" sz="2400" baseline="30000">
                <a:solidFill>
                  <a:schemeClr val="tx1"/>
                </a:solidFill>
                <a:sym typeface="Symbol" pitchFamily="18" charset="2"/>
              </a:rPr>
              <a:t>7</a:t>
            </a:r>
            <a:r>
              <a:rPr lang="en-US" altLang="zh-CN" sz="2400">
                <a:solidFill>
                  <a:schemeClr val="tx1"/>
                </a:solidFill>
                <a:sym typeface="Symbol" pitchFamily="18" charset="2"/>
              </a:rPr>
              <a:t>=128</a:t>
            </a:r>
          </a:p>
          <a:p>
            <a:pPr algn="l" eaLnBrk="0" hangingPunct="0"/>
            <a:r>
              <a:rPr lang="en-US" altLang="zh-CN" sz="2400">
                <a:solidFill>
                  <a:schemeClr val="tx1"/>
                </a:solidFill>
                <a:sym typeface="Symbol" pitchFamily="18" charset="2"/>
              </a:rPr>
              <a:t>2</a:t>
            </a:r>
            <a:r>
              <a:rPr lang="en-US" altLang="zh-CN" sz="2400" baseline="30000">
                <a:solidFill>
                  <a:schemeClr val="tx1"/>
                </a:solidFill>
                <a:sym typeface="Symbol" pitchFamily="18" charset="2"/>
              </a:rPr>
              <a:t>8</a:t>
            </a:r>
            <a:r>
              <a:rPr lang="en-US" altLang="zh-CN" sz="2400">
                <a:solidFill>
                  <a:schemeClr val="tx1"/>
                </a:solidFill>
                <a:sym typeface="Symbol" pitchFamily="18" charset="2"/>
              </a:rPr>
              <a:t>=256</a:t>
            </a:r>
            <a:endParaRPr lang="en-US" altLang="zh-CN" sz="2400">
              <a:solidFill>
                <a:schemeClr val="tx1"/>
              </a:solidFill>
            </a:endParaRPr>
          </a:p>
        </p:txBody>
      </p:sp>
      <p:sp>
        <p:nvSpPr>
          <p:cNvPr id="466951" name="Rectangle 7"/>
          <p:cNvSpPr>
            <a:spLocks noChangeArrowheads="1"/>
          </p:cNvSpPr>
          <p:nvPr/>
        </p:nvSpPr>
        <p:spPr bwMode="auto">
          <a:xfrm>
            <a:off x="4932363" y="1773238"/>
            <a:ext cx="4103687"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400">
                <a:solidFill>
                  <a:schemeClr val="tx1"/>
                </a:solidFill>
                <a:sym typeface="Symbol" pitchFamily="18" charset="2"/>
              </a:rPr>
              <a:t></a:t>
            </a:r>
            <a:r>
              <a:rPr lang="en-US" altLang="zh-CN" sz="2400">
                <a:solidFill>
                  <a:schemeClr val="tx1"/>
                </a:solidFill>
              </a:rPr>
              <a:t>log</a:t>
            </a:r>
            <a:r>
              <a:rPr lang="en-US" altLang="zh-CN" sz="2400" baseline="-25000">
                <a:solidFill>
                  <a:schemeClr val="tx1"/>
                </a:solidFill>
              </a:rPr>
              <a:t>2</a:t>
            </a:r>
            <a:r>
              <a:rPr lang="en-US" altLang="zh-CN" sz="2400">
                <a:solidFill>
                  <a:schemeClr val="tx1"/>
                </a:solidFill>
              </a:rPr>
              <a:t>200</a:t>
            </a:r>
            <a:r>
              <a:rPr lang="en-US" altLang="zh-CN" sz="2400">
                <a:solidFill>
                  <a:schemeClr val="tx1"/>
                </a:solidFill>
                <a:sym typeface="Symbol" pitchFamily="18" charset="2"/>
              </a:rPr>
              <a:t> </a:t>
            </a:r>
            <a:r>
              <a:rPr lang="en-US" altLang="zh-CN" sz="2400">
                <a:solidFill>
                  <a:schemeClr val="tx1"/>
                </a:solidFill>
              </a:rPr>
              <a:t>+1= </a:t>
            </a:r>
            <a:r>
              <a:rPr lang="en-US" altLang="zh-CN" sz="2400">
                <a:solidFill>
                  <a:schemeClr val="tx1"/>
                </a:solidFill>
                <a:sym typeface="Symbol" pitchFamily="18" charset="2"/>
              </a:rPr>
              <a:t>7.x </a:t>
            </a:r>
            <a:r>
              <a:rPr lang="en-US" altLang="zh-CN" sz="2400">
                <a:solidFill>
                  <a:schemeClr val="tx1"/>
                </a:solidFill>
              </a:rPr>
              <a:t>+1=8</a:t>
            </a:r>
          </a:p>
        </p:txBody>
      </p:sp>
      <p:sp>
        <p:nvSpPr>
          <p:cNvPr id="466952" name="Rectangle 8"/>
          <p:cNvSpPr>
            <a:spLocks noChangeArrowheads="1"/>
          </p:cNvSpPr>
          <p:nvPr/>
        </p:nvSpPr>
        <p:spPr bwMode="auto">
          <a:xfrm>
            <a:off x="3276600" y="2493963"/>
            <a:ext cx="1439863" cy="8223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2400">
                <a:solidFill>
                  <a:schemeClr val="folHlink"/>
                </a:solidFill>
                <a:sym typeface="Symbol" pitchFamily="18" charset="2"/>
              </a:rPr>
              <a:t>2</a:t>
            </a:r>
            <a:r>
              <a:rPr lang="en-US" altLang="zh-CN" sz="2400" baseline="30000">
                <a:solidFill>
                  <a:schemeClr val="folHlink"/>
                </a:solidFill>
                <a:sym typeface="Symbol" pitchFamily="18" charset="2"/>
              </a:rPr>
              <a:t>7</a:t>
            </a:r>
            <a:r>
              <a:rPr lang="en-US" altLang="zh-CN" sz="2400">
                <a:solidFill>
                  <a:schemeClr val="folHlink"/>
                </a:solidFill>
                <a:sym typeface="Symbol" pitchFamily="18" charset="2"/>
              </a:rPr>
              <a:t>=128</a:t>
            </a:r>
          </a:p>
          <a:p>
            <a:pPr algn="l" eaLnBrk="0" hangingPunct="0"/>
            <a:r>
              <a:rPr lang="en-US" altLang="zh-CN" sz="2400">
                <a:solidFill>
                  <a:schemeClr val="folHlink"/>
                </a:solidFill>
                <a:sym typeface="Symbol" pitchFamily="18" charset="2"/>
              </a:rPr>
              <a:t>2</a:t>
            </a:r>
            <a:r>
              <a:rPr lang="en-US" altLang="zh-CN" sz="2400" baseline="30000">
                <a:solidFill>
                  <a:schemeClr val="folHlink"/>
                </a:solidFill>
                <a:sym typeface="Symbol" pitchFamily="18" charset="2"/>
              </a:rPr>
              <a:t>8</a:t>
            </a:r>
            <a:r>
              <a:rPr lang="en-US" altLang="zh-CN" sz="2400">
                <a:solidFill>
                  <a:schemeClr val="folHlink"/>
                </a:solidFill>
                <a:sym typeface="Symbol" pitchFamily="18" charset="2"/>
              </a:rPr>
              <a:t>=256</a:t>
            </a:r>
            <a:endParaRPr lang="en-US" altLang="zh-CN" sz="2400">
              <a:solidFill>
                <a:schemeClr val="folHlink"/>
              </a:solidFill>
            </a:endParaRPr>
          </a:p>
        </p:txBody>
      </p:sp>
      <p:sp>
        <p:nvSpPr>
          <p:cNvPr id="466953" name="Rectangle 9"/>
          <p:cNvSpPr>
            <a:spLocks noChangeArrowheads="1"/>
          </p:cNvSpPr>
          <p:nvPr/>
        </p:nvSpPr>
        <p:spPr bwMode="auto">
          <a:xfrm>
            <a:off x="4932363" y="2554288"/>
            <a:ext cx="4103687"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400">
                <a:solidFill>
                  <a:schemeClr val="folHlink"/>
                </a:solidFill>
                <a:sym typeface="Symbol" pitchFamily="18" charset="2"/>
              </a:rPr>
              <a:t></a:t>
            </a:r>
            <a:r>
              <a:rPr lang="en-US" altLang="zh-CN" sz="2400">
                <a:solidFill>
                  <a:schemeClr val="folHlink"/>
                </a:solidFill>
              </a:rPr>
              <a:t>log</a:t>
            </a:r>
            <a:r>
              <a:rPr lang="en-US" altLang="zh-CN" sz="2400" baseline="-25000">
                <a:solidFill>
                  <a:schemeClr val="folHlink"/>
                </a:solidFill>
              </a:rPr>
              <a:t>2</a:t>
            </a:r>
            <a:r>
              <a:rPr lang="en-US" altLang="zh-CN" sz="2400">
                <a:solidFill>
                  <a:schemeClr val="folHlink"/>
                </a:solidFill>
              </a:rPr>
              <a:t>201</a:t>
            </a:r>
            <a:r>
              <a:rPr lang="en-US" altLang="zh-CN" sz="2400">
                <a:solidFill>
                  <a:schemeClr val="folHlink"/>
                </a:solidFill>
                <a:sym typeface="Symbol" pitchFamily="18" charset="2"/>
              </a:rPr>
              <a:t></a:t>
            </a:r>
            <a:r>
              <a:rPr lang="en-US" altLang="zh-CN" sz="2400">
                <a:solidFill>
                  <a:schemeClr val="folHlink"/>
                </a:solidFill>
              </a:rPr>
              <a:t> = </a:t>
            </a:r>
            <a:r>
              <a:rPr lang="en-US" altLang="zh-CN" sz="2400">
                <a:solidFill>
                  <a:schemeClr val="folHlink"/>
                </a:solidFill>
                <a:sym typeface="Symbol" pitchFamily="18" charset="2"/>
              </a:rPr>
              <a:t></a:t>
            </a:r>
            <a:r>
              <a:rPr lang="en-US" altLang="zh-CN" sz="2400">
                <a:solidFill>
                  <a:schemeClr val="folHlink"/>
                </a:solidFill>
              </a:rPr>
              <a:t>7.x</a:t>
            </a:r>
            <a:r>
              <a:rPr lang="en-US" altLang="zh-CN" sz="2400">
                <a:solidFill>
                  <a:schemeClr val="folHlink"/>
                </a:solidFill>
                <a:sym typeface="Symbol" pitchFamily="18" charset="2"/>
              </a:rPr>
              <a:t></a:t>
            </a:r>
            <a:r>
              <a:rPr lang="en-US" altLang="zh-CN" sz="2400">
                <a:solidFill>
                  <a:schemeClr val="folHlink"/>
                </a:solidFill>
              </a:rPr>
              <a:t> =8</a:t>
            </a:r>
          </a:p>
        </p:txBody>
      </p:sp>
      <p:sp>
        <p:nvSpPr>
          <p:cNvPr id="466954" name="Text Box 10"/>
          <p:cNvSpPr txBox="1">
            <a:spLocks noChangeArrowheads="1"/>
          </p:cNvSpPr>
          <p:nvPr/>
        </p:nvSpPr>
        <p:spPr bwMode="auto">
          <a:xfrm>
            <a:off x="250825" y="3332163"/>
            <a:ext cx="7921625"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lang="en-US" altLang="zh-CN" sz="2400">
                <a:solidFill>
                  <a:schemeClr val="tx1"/>
                </a:solidFill>
              </a:rPr>
              <a:t>2</a:t>
            </a:r>
            <a:r>
              <a:rPr lang="zh-CN" altLang="en-US" sz="2400">
                <a:solidFill>
                  <a:schemeClr val="tx1"/>
                </a:solidFill>
              </a:rPr>
              <a:t>） 已知某完全二叉树有</a:t>
            </a:r>
            <a:r>
              <a:rPr lang="en-US" altLang="zh-CN" sz="2400">
                <a:solidFill>
                  <a:schemeClr val="tx1"/>
                </a:solidFill>
              </a:rPr>
              <a:t>6</a:t>
            </a:r>
            <a:r>
              <a:rPr lang="zh-CN" altLang="en-US" sz="2400">
                <a:solidFill>
                  <a:schemeClr val="tx1"/>
                </a:solidFill>
              </a:rPr>
              <a:t>个叶子，则其节点数</a:t>
            </a:r>
            <a:r>
              <a:rPr lang="en-US" altLang="zh-CN" sz="2400">
                <a:solidFill>
                  <a:schemeClr val="tx1"/>
                </a:solidFill>
              </a:rPr>
              <a:t>=</a:t>
            </a:r>
            <a:r>
              <a:rPr lang="zh-CN" altLang="en-US" sz="2400">
                <a:solidFill>
                  <a:schemeClr val="tx1"/>
                </a:solidFill>
              </a:rPr>
              <a:t>？</a:t>
            </a:r>
          </a:p>
        </p:txBody>
      </p:sp>
      <p:sp>
        <p:nvSpPr>
          <p:cNvPr id="466955" name="Rectangle 11"/>
          <p:cNvSpPr>
            <a:spLocks noChangeArrowheads="1"/>
          </p:cNvSpPr>
          <p:nvPr/>
        </p:nvSpPr>
        <p:spPr bwMode="auto">
          <a:xfrm>
            <a:off x="611188" y="6165850"/>
            <a:ext cx="33766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rPr>
              <a:t>两种：结点数</a:t>
            </a:r>
            <a:r>
              <a:rPr kumimoji="0" lang="en-US" altLang="zh-CN" sz="2400">
                <a:solidFill>
                  <a:schemeClr val="tx1"/>
                </a:solidFill>
              </a:rPr>
              <a:t>2n−1</a:t>
            </a:r>
            <a:r>
              <a:rPr kumimoji="0" lang="zh-CN" altLang="en-US" sz="2400">
                <a:solidFill>
                  <a:schemeClr val="tx1"/>
                </a:solidFill>
              </a:rPr>
              <a:t>或</a:t>
            </a:r>
            <a:r>
              <a:rPr kumimoji="0" lang="en-US" altLang="zh-CN" sz="2400">
                <a:solidFill>
                  <a:schemeClr val="tx1"/>
                </a:solidFill>
              </a:rPr>
              <a:t>2n </a:t>
            </a:r>
          </a:p>
        </p:txBody>
      </p:sp>
      <p:sp>
        <p:nvSpPr>
          <p:cNvPr id="466956" name="Rectangle 12"/>
          <p:cNvSpPr>
            <a:spLocks noChangeArrowheads="1"/>
          </p:cNvSpPr>
          <p:nvPr/>
        </p:nvSpPr>
        <p:spPr bwMode="auto">
          <a:xfrm>
            <a:off x="0" y="2578100"/>
            <a:ext cx="9144000" cy="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6957" name="Object 13"/>
          <p:cNvGraphicFramePr>
            <a:graphicFrameLocks noChangeAspect="1"/>
          </p:cNvGraphicFramePr>
          <p:nvPr/>
        </p:nvGraphicFramePr>
        <p:xfrm>
          <a:off x="1476375" y="3949700"/>
          <a:ext cx="2181225" cy="2071688"/>
        </p:xfrm>
        <a:graphic>
          <a:graphicData uri="http://schemas.openxmlformats.org/presentationml/2006/ole">
            <mc:AlternateContent xmlns:mc="http://schemas.openxmlformats.org/markup-compatibility/2006">
              <mc:Choice xmlns:v="urn:schemas-microsoft-com:vml" Requires="v">
                <p:oleObj spid="_x0000_s466960" name="Microsoft Drawing" r:id="rId3" imgW="1158840" imgH="1035000" progId="MSDraw">
                  <p:embed/>
                </p:oleObj>
              </mc:Choice>
              <mc:Fallback>
                <p:oleObj name="Microsoft Drawing" r:id="rId3" imgW="1158840" imgH="1035000" progId="MSDraw">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949700"/>
                        <a:ext cx="2181225" cy="2071688"/>
                      </a:xfrm>
                      <a:prstGeom prst="rect">
                        <a:avLst/>
                      </a:prstGeom>
                      <a:gradFill rotWithShape="1">
                        <a:gsLst>
                          <a:gs pos="0">
                            <a:schemeClr val="hlink"/>
                          </a:gs>
                          <a:gs pos="100000">
                            <a:srgbClr val="FFFF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6958" name="Rectangle 14"/>
          <p:cNvSpPr>
            <a:spLocks noChangeArrowheads="1"/>
          </p:cNvSpPr>
          <p:nvPr/>
        </p:nvSpPr>
        <p:spPr bwMode="auto">
          <a:xfrm>
            <a:off x="0" y="2578100"/>
            <a:ext cx="9144000" cy="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6959" name="Object 15"/>
          <p:cNvGraphicFramePr>
            <a:graphicFrameLocks noChangeAspect="1"/>
          </p:cNvGraphicFramePr>
          <p:nvPr/>
        </p:nvGraphicFramePr>
        <p:xfrm>
          <a:off x="4400550" y="3949700"/>
          <a:ext cx="2187575" cy="2071688"/>
        </p:xfrm>
        <a:graphic>
          <a:graphicData uri="http://schemas.openxmlformats.org/presentationml/2006/ole">
            <mc:AlternateContent xmlns:mc="http://schemas.openxmlformats.org/markup-compatibility/2006">
              <mc:Choice xmlns:v="urn:schemas-microsoft-com:vml" Requires="v">
                <p:oleObj spid="_x0000_s466961" name="Microsoft Drawing" r:id="rId5" imgW="1160640" imgH="1035000" progId="MSDraw">
                  <p:embed/>
                </p:oleObj>
              </mc:Choice>
              <mc:Fallback>
                <p:oleObj name="Microsoft Drawing" r:id="rId5" imgW="1160640" imgH="1035000" progId="MSDraw">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0550" y="3949700"/>
                        <a:ext cx="2187575" cy="2071688"/>
                      </a:xfrm>
                      <a:prstGeom prst="rect">
                        <a:avLst/>
                      </a:prstGeom>
                      <a:gradFill rotWithShape="1">
                        <a:gsLst>
                          <a:gs pos="0">
                            <a:schemeClr val="hlink"/>
                          </a:gs>
                          <a:gs pos="100000">
                            <a:srgbClr val="FFFF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p:cTn id="7" dur="1000" fill="hold"/>
                                        <p:tgtEl>
                                          <p:spTgt spid="466947"/>
                                        </p:tgtEl>
                                        <p:attrNameLst>
                                          <p:attrName>ppt_x</p:attrName>
                                        </p:attrNameLst>
                                      </p:cBhvr>
                                      <p:tavLst>
                                        <p:tav tm="0">
                                          <p:val>
                                            <p:strVal val="#ppt_x-.2"/>
                                          </p:val>
                                        </p:tav>
                                        <p:tav tm="100000">
                                          <p:val>
                                            <p:strVal val="#ppt_x"/>
                                          </p:val>
                                        </p:tav>
                                      </p:tavLst>
                                    </p:anim>
                                    <p:anim calcmode="lin" valueType="num">
                                      <p:cBhvr>
                                        <p:cTn id="8" dur="1000" fill="hold"/>
                                        <p:tgtEl>
                                          <p:spTgt spid="466947"/>
                                        </p:tgtEl>
                                        <p:attrNameLst>
                                          <p:attrName>ppt_y</p:attrName>
                                        </p:attrNameLst>
                                      </p:cBhvr>
                                      <p:tavLst>
                                        <p:tav tm="0">
                                          <p:val>
                                            <p:strVal val="#ppt_y"/>
                                          </p:val>
                                        </p:tav>
                                        <p:tav tm="100000">
                                          <p:val>
                                            <p:strVal val="#ppt_y"/>
                                          </p:val>
                                        </p:tav>
                                      </p:tavLst>
                                    </p:anim>
                                    <p:animEffect transition="in" filter="wipe(right)" prLst="gradientSize: 0.1">
                                      <p:cBhvr>
                                        <p:cTn id="9" dur="1000"/>
                                        <p:tgtEl>
                                          <p:spTgt spid="46694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466949"/>
                                        </p:tgtEl>
                                        <p:attrNameLst>
                                          <p:attrName>style.visibility</p:attrName>
                                        </p:attrNameLst>
                                      </p:cBhvr>
                                      <p:to>
                                        <p:strVal val="visible"/>
                                      </p:to>
                                    </p:set>
                                    <p:animEffect transition="in" filter="slide(fromBottom)">
                                      <p:cBhvr>
                                        <p:cTn id="14" dur="500"/>
                                        <p:tgtEl>
                                          <p:spTgt spid="46694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66950"/>
                                        </p:tgtEl>
                                        <p:attrNameLst>
                                          <p:attrName>style.visibility</p:attrName>
                                        </p:attrNameLst>
                                      </p:cBhvr>
                                      <p:to>
                                        <p:strVal val="visible"/>
                                      </p:to>
                                    </p:set>
                                    <p:animEffect transition="in" filter="slide(fromBottom)">
                                      <p:cBhvr>
                                        <p:cTn id="19" dur="500"/>
                                        <p:tgtEl>
                                          <p:spTgt spid="46695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466951"/>
                                        </p:tgtEl>
                                        <p:attrNameLst>
                                          <p:attrName>style.visibility</p:attrName>
                                        </p:attrNameLst>
                                      </p:cBhvr>
                                      <p:to>
                                        <p:strVal val="visible"/>
                                      </p:to>
                                    </p:set>
                                    <p:animEffect transition="in" filter="slide(fromBottom)">
                                      <p:cBhvr>
                                        <p:cTn id="24" dur="500"/>
                                        <p:tgtEl>
                                          <p:spTgt spid="46695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466948"/>
                                        </p:tgtEl>
                                        <p:attrNameLst>
                                          <p:attrName>style.visibility</p:attrName>
                                        </p:attrNameLst>
                                      </p:cBhvr>
                                      <p:to>
                                        <p:strVal val="visible"/>
                                      </p:to>
                                    </p:set>
                                    <p:animEffect transition="in" filter="slide(fromBottom)">
                                      <p:cBhvr>
                                        <p:cTn id="29" dur="500"/>
                                        <p:tgtEl>
                                          <p:spTgt spid="4669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466952"/>
                                        </p:tgtEl>
                                        <p:attrNameLst>
                                          <p:attrName>style.visibility</p:attrName>
                                        </p:attrNameLst>
                                      </p:cBhvr>
                                      <p:to>
                                        <p:strVal val="visible"/>
                                      </p:to>
                                    </p:set>
                                    <p:animEffect transition="in" filter="slide(fromBottom)">
                                      <p:cBhvr>
                                        <p:cTn id="34" dur="500"/>
                                        <p:tgtEl>
                                          <p:spTgt spid="4669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466953">
                                            <p:txEl>
                                              <p:pRg st="0" end="0"/>
                                            </p:txEl>
                                          </p:spTgt>
                                        </p:tgtEl>
                                        <p:attrNameLst>
                                          <p:attrName>style.visibility</p:attrName>
                                        </p:attrNameLst>
                                      </p:cBhvr>
                                      <p:to>
                                        <p:strVal val="visible"/>
                                      </p:to>
                                    </p:set>
                                    <p:animEffect transition="in" filter="slide(fromBottom)">
                                      <p:cBhvr>
                                        <p:cTn id="39" dur="500"/>
                                        <p:tgtEl>
                                          <p:spTgt spid="466953">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9" presetClass="entr" presetSubtype="0" fill="hold" grpId="0" nodeType="clickEffect">
                                  <p:stCondLst>
                                    <p:cond delay="0"/>
                                  </p:stCondLst>
                                  <p:childTnLst>
                                    <p:set>
                                      <p:cBhvr>
                                        <p:cTn id="43" dur="1" fill="hold">
                                          <p:stCondLst>
                                            <p:cond delay="0"/>
                                          </p:stCondLst>
                                        </p:cTn>
                                        <p:tgtEl>
                                          <p:spTgt spid="466954"/>
                                        </p:tgtEl>
                                        <p:attrNameLst>
                                          <p:attrName>style.visibility</p:attrName>
                                        </p:attrNameLst>
                                      </p:cBhvr>
                                      <p:to>
                                        <p:strVal val="visible"/>
                                      </p:to>
                                    </p:set>
                                    <p:anim calcmode="lin" valueType="num">
                                      <p:cBhvr>
                                        <p:cTn id="44" dur="1000" fill="hold"/>
                                        <p:tgtEl>
                                          <p:spTgt spid="466954"/>
                                        </p:tgtEl>
                                        <p:attrNameLst>
                                          <p:attrName>ppt_x</p:attrName>
                                        </p:attrNameLst>
                                      </p:cBhvr>
                                      <p:tavLst>
                                        <p:tav tm="0">
                                          <p:val>
                                            <p:strVal val="#ppt_x-.2"/>
                                          </p:val>
                                        </p:tav>
                                        <p:tav tm="100000">
                                          <p:val>
                                            <p:strVal val="#ppt_x"/>
                                          </p:val>
                                        </p:tav>
                                      </p:tavLst>
                                    </p:anim>
                                    <p:anim calcmode="lin" valueType="num">
                                      <p:cBhvr>
                                        <p:cTn id="45" dur="1000" fill="hold"/>
                                        <p:tgtEl>
                                          <p:spTgt spid="466954"/>
                                        </p:tgtEl>
                                        <p:attrNameLst>
                                          <p:attrName>ppt_y</p:attrName>
                                        </p:attrNameLst>
                                      </p:cBhvr>
                                      <p:tavLst>
                                        <p:tav tm="0">
                                          <p:val>
                                            <p:strVal val="#ppt_y"/>
                                          </p:val>
                                        </p:tav>
                                        <p:tav tm="100000">
                                          <p:val>
                                            <p:strVal val="#ppt_y"/>
                                          </p:val>
                                        </p:tav>
                                      </p:tavLst>
                                    </p:anim>
                                    <p:animEffect transition="in" filter="wipe(right)" prLst="gradientSize: 0.1">
                                      <p:cBhvr>
                                        <p:cTn id="46" dur="1000"/>
                                        <p:tgtEl>
                                          <p:spTgt spid="46695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nodeType="clickEffect">
                                  <p:stCondLst>
                                    <p:cond delay="0"/>
                                  </p:stCondLst>
                                  <p:childTnLst>
                                    <p:set>
                                      <p:cBhvr>
                                        <p:cTn id="50" dur="1" fill="hold">
                                          <p:stCondLst>
                                            <p:cond delay="0"/>
                                          </p:stCondLst>
                                        </p:cTn>
                                        <p:tgtEl>
                                          <p:spTgt spid="466957"/>
                                        </p:tgtEl>
                                        <p:attrNameLst>
                                          <p:attrName>style.visibility</p:attrName>
                                        </p:attrNameLst>
                                      </p:cBhvr>
                                      <p:to>
                                        <p:strVal val="visible"/>
                                      </p:to>
                                    </p:set>
                                    <p:animEffect transition="in" filter="slide(fromBottom)">
                                      <p:cBhvr>
                                        <p:cTn id="51" dur="500"/>
                                        <p:tgtEl>
                                          <p:spTgt spid="46695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nodeType="clickEffect">
                                  <p:stCondLst>
                                    <p:cond delay="0"/>
                                  </p:stCondLst>
                                  <p:childTnLst>
                                    <p:set>
                                      <p:cBhvr>
                                        <p:cTn id="55" dur="1" fill="hold">
                                          <p:stCondLst>
                                            <p:cond delay="0"/>
                                          </p:stCondLst>
                                        </p:cTn>
                                        <p:tgtEl>
                                          <p:spTgt spid="466959"/>
                                        </p:tgtEl>
                                        <p:attrNameLst>
                                          <p:attrName>style.visibility</p:attrName>
                                        </p:attrNameLst>
                                      </p:cBhvr>
                                      <p:to>
                                        <p:strVal val="visible"/>
                                      </p:to>
                                    </p:set>
                                    <p:animEffect transition="in" filter="slide(fromBottom)">
                                      <p:cBhvr>
                                        <p:cTn id="56" dur="500"/>
                                        <p:tgtEl>
                                          <p:spTgt spid="46695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466955"/>
                                        </p:tgtEl>
                                        <p:attrNameLst>
                                          <p:attrName>style.visibility</p:attrName>
                                        </p:attrNameLst>
                                      </p:cBhvr>
                                      <p:to>
                                        <p:strVal val="visible"/>
                                      </p:to>
                                    </p:set>
                                    <p:anim calcmode="lin" valueType="num">
                                      <p:cBhvr>
                                        <p:cTn id="61" dur="500" fill="hold"/>
                                        <p:tgtEl>
                                          <p:spTgt spid="466955"/>
                                        </p:tgtEl>
                                        <p:attrNameLst>
                                          <p:attrName>ppt_w</p:attrName>
                                        </p:attrNameLst>
                                      </p:cBhvr>
                                      <p:tavLst>
                                        <p:tav tm="0">
                                          <p:val>
                                            <p:fltVal val="0"/>
                                          </p:val>
                                        </p:tav>
                                        <p:tav tm="100000">
                                          <p:val>
                                            <p:strVal val="#ppt_w"/>
                                          </p:val>
                                        </p:tav>
                                      </p:tavLst>
                                    </p:anim>
                                    <p:anim calcmode="lin" valueType="num">
                                      <p:cBhvr>
                                        <p:cTn id="62" dur="500" fill="hold"/>
                                        <p:tgtEl>
                                          <p:spTgt spid="4669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p:bldP spid="466948" grpId="0"/>
      <p:bldP spid="466949" grpId="0"/>
      <p:bldP spid="466950" grpId="0"/>
      <p:bldP spid="466951" grpId="0"/>
      <p:bldP spid="466952" grpId="0"/>
      <p:bldP spid="466954" grpId="0"/>
      <p:bldP spid="4669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323850" y="639763"/>
            <a:ext cx="851058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5.2.3  </a:t>
            </a:r>
            <a:r>
              <a:rPr lang="zh-CN" altLang="en-US" sz="3600" b="0">
                <a:latin typeface="黑体" pitchFamily="2" charset="-122"/>
              </a:rPr>
              <a:t>二叉树的存储</a:t>
            </a:r>
          </a:p>
        </p:txBody>
      </p:sp>
      <p:sp>
        <p:nvSpPr>
          <p:cNvPr id="467971" name="Rectangle 3"/>
          <p:cNvSpPr>
            <a:spLocks noChangeArrowheads="1"/>
          </p:cNvSpPr>
          <p:nvPr/>
        </p:nvSpPr>
        <p:spPr bwMode="auto">
          <a:xfrm>
            <a:off x="250825" y="1719263"/>
            <a:ext cx="858678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二叉树的存储结构应能体现二叉树的逻辑关系，即能反映结点的双亲和孩子关系。</a:t>
            </a:r>
          </a:p>
          <a:p>
            <a:pPr algn="l">
              <a:lnSpc>
                <a:spcPct val="110000"/>
              </a:lnSpc>
            </a:pPr>
            <a:r>
              <a:rPr kumimoji="0" lang="zh-CN" altLang="en-US" sz="2400">
                <a:solidFill>
                  <a:schemeClr val="tx1"/>
                </a:solidFill>
                <a:latin typeface="Arial" charset="0"/>
              </a:rPr>
              <a:t>二叉树通常有两类存储结构：顺序存储和链式存储。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7971"/>
                                        </p:tgtEl>
                                        <p:attrNameLst>
                                          <p:attrName>style.visibility</p:attrName>
                                        </p:attrNameLst>
                                      </p:cBhvr>
                                      <p:to>
                                        <p:strVal val="visible"/>
                                      </p:to>
                                    </p:set>
                                    <p:animEffect transition="in" filter="wipe(left)">
                                      <p:cBhvr>
                                        <p:cTn id="7" dur="500"/>
                                        <p:tgtEl>
                                          <p:spTgt spid="467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695325" y="32385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1  </a:t>
            </a:r>
            <a:r>
              <a:rPr lang="zh-CN" altLang="en-US" sz="3600" b="0">
                <a:latin typeface="黑体" pitchFamily="2" charset="-122"/>
              </a:rPr>
              <a:t>顺序存储</a:t>
            </a:r>
          </a:p>
        </p:txBody>
      </p:sp>
      <p:sp>
        <p:nvSpPr>
          <p:cNvPr id="468995" name="Rectangle 3"/>
          <p:cNvSpPr>
            <a:spLocks noChangeArrowheads="1"/>
          </p:cNvSpPr>
          <p:nvPr/>
        </p:nvSpPr>
        <p:spPr bwMode="auto">
          <a:xfrm>
            <a:off x="342900" y="1250950"/>
            <a:ext cx="8569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将所有结点存储到一片连续的存储单元中，并能通过结点间的物理位置关系反映逻辑关系。</a:t>
            </a:r>
          </a:p>
        </p:txBody>
      </p:sp>
      <p:sp>
        <p:nvSpPr>
          <p:cNvPr id="468996" name="Rectangle 4"/>
          <p:cNvSpPr>
            <a:spLocks noChangeArrowheads="1"/>
          </p:cNvSpPr>
          <p:nvPr/>
        </p:nvSpPr>
        <p:spPr bwMode="auto">
          <a:xfrm>
            <a:off x="323850" y="2374900"/>
            <a:ext cx="856932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将所有结点按一定次序排成一个线性序列，并且序列中结点间的次序关系要能反映结点间的逻辑关系。</a:t>
            </a:r>
          </a:p>
          <a:p>
            <a:pPr algn="l">
              <a:lnSpc>
                <a:spcPct val="110000"/>
              </a:lnSpc>
              <a:buClr>
                <a:srgbClr val="FF3300"/>
              </a:buClr>
              <a:buFont typeface="Wingdings" pitchFamily="2" charset="2"/>
              <a:buChar char="Ø"/>
            </a:pPr>
            <a:r>
              <a:rPr kumimoji="0" lang="zh-CN" altLang="en-US" sz="2400">
                <a:solidFill>
                  <a:schemeClr val="tx1"/>
                </a:solidFill>
                <a:latin typeface="Arial" charset="0"/>
              </a:rPr>
              <a:t>完全二叉树结点的层序编号可反映结点间的逻辑关系，所以按完全二叉树的层序编号次序存储</a:t>
            </a:r>
          </a:p>
        </p:txBody>
      </p:sp>
      <p:graphicFrame>
        <p:nvGraphicFramePr>
          <p:cNvPr id="468997" name="Object 5"/>
          <p:cNvGraphicFramePr>
            <a:graphicFrameLocks noChangeAspect="1"/>
          </p:cNvGraphicFramePr>
          <p:nvPr/>
        </p:nvGraphicFramePr>
        <p:xfrm>
          <a:off x="4500563" y="5157788"/>
          <a:ext cx="4451350" cy="1036637"/>
        </p:xfrm>
        <a:graphic>
          <a:graphicData uri="http://schemas.openxmlformats.org/presentationml/2006/ole">
            <mc:AlternateContent xmlns:mc="http://schemas.openxmlformats.org/markup-compatibility/2006">
              <mc:Choice xmlns:v="urn:schemas-microsoft-com:vml" Requires="v">
                <p:oleObj spid="_x0000_s468999" name="Microsoft Drawing" r:id="rId3" imgW="2473325" imgH="576263" progId="MSDraw">
                  <p:embed/>
                </p:oleObj>
              </mc:Choice>
              <mc:Fallback>
                <p:oleObj name="Microsoft Drawing" r:id="rId3" imgW="2473325" imgH="576263"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5157788"/>
                        <a:ext cx="4451350" cy="1036637"/>
                      </a:xfrm>
                      <a:prstGeom prst="rect">
                        <a:avLst/>
                      </a:prstGeom>
                      <a:gradFill rotWithShape="1">
                        <a:gsLst>
                          <a:gs pos="0">
                            <a:schemeClr val="hlink"/>
                          </a:gs>
                          <a:gs pos="100000">
                            <a:srgbClr val="FFFFA5"/>
                          </a:gs>
                        </a:gsLst>
                        <a:lin ang="5400000" scaled="1"/>
                      </a:gradFill>
                    </p:spPr>
                  </p:pic>
                </p:oleObj>
              </mc:Fallback>
            </mc:AlternateContent>
          </a:graphicData>
        </a:graphic>
      </p:graphicFrame>
      <p:graphicFrame>
        <p:nvGraphicFramePr>
          <p:cNvPr id="468998" name="Object 6"/>
          <p:cNvGraphicFramePr>
            <a:graphicFrameLocks noChangeAspect="1"/>
          </p:cNvGraphicFramePr>
          <p:nvPr/>
        </p:nvGraphicFramePr>
        <p:xfrm>
          <a:off x="323850" y="4516438"/>
          <a:ext cx="4010025" cy="1716087"/>
        </p:xfrm>
        <a:graphic>
          <a:graphicData uri="http://schemas.openxmlformats.org/presentationml/2006/ole">
            <mc:AlternateContent xmlns:mc="http://schemas.openxmlformats.org/markup-compatibility/2006">
              <mc:Choice xmlns:v="urn:schemas-microsoft-com:vml" Requires="v">
                <p:oleObj spid="_x0000_s469000" name="Microsoft Drawing" r:id="rId5" imgW="2228760" imgH="954000" progId="MSDraw">
                  <p:embed/>
                </p:oleObj>
              </mc:Choice>
              <mc:Fallback>
                <p:oleObj name="Microsoft Drawing" r:id="rId5" imgW="2228760" imgH="954000" progId="MSDraw">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516438"/>
                        <a:ext cx="4010025" cy="1716087"/>
                      </a:xfrm>
                      <a:prstGeom prst="rect">
                        <a:avLst/>
                      </a:prstGeom>
                      <a:gradFill rotWithShape="1">
                        <a:gsLst>
                          <a:gs pos="0">
                            <a:schemeClr val="hlink"/>
                          </a:gs>
                          <a:gs pos="100000">
                            <a:srgbClr val="FFFFA5"/>
                          </a:gs>
                        </a:gsLst>
                        <a:lin ang="5400000" scaled="1"/>
                      </a:gradFill>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8995"/>
                                        </p:tgtEl>
                                        <p:attrNameLst>
                                          <p:attrName>style.visibility</p:attrName>
                                        </p:attrNameLst>
                                      </p:cBhvr>
                                      <p:to>
                                        <p:strVal val="visible"/>
                                      </p:to>
                                    </p:set>
                                    <p:animEffect transition="in" filter="wipe(left)">
                                      <p:cBhvr>
                                        <p:cTn id="7" dur="500"/>
                                        <p:tgtEl>
                                          <p:spTgt spid="468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8996"/>
                                        </p:tgtEl>
                                        <p:attrNameLst>
                                          <p:attrName>style.visibility</p:attrName>
                                        </p:attrNameLst>
                                      </p:cBhvr>
                                      <p:to>
                                        <p:strVal val="visible"/>
                                      </p:to>
                                    </p:set>
                                    <p:animEffect transition="in" filter="wipe(left)">
                                      <p:cBhvr>
                                        <p:cTn id="12" dur="500"/>
                                        <p:tgtEl>
                                          <p:spTgt spid="468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8997"/>
                                        </p:tgtEl>
                                        <p:attrNameLst>
                                          <p:attrName>style.visibility</p:attrName>
                                        </p:attrNameLst>
                                      </p:cBhvr>
                                      <p:to>
                                        <p:strVal val="visible"/>
                                      </p:to>
                                    </p:set>
                                    <p:animEffect transition="in" filter="wipe(left)">
                                      <p:cBhvr>
                                        <p:cTn id="17" dur="500"/>
                                        <p:tgtEl>
                                          <p:spTgt spid="46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p:bldP spid="4689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0081" name="Group 65"/>
          <p:cNvGrpSpPr>
            <a:grpSpLocks/>
          </p:cNvGrpSpPr>
          <p:nvPr/>
        </p:nvGrpSpPr>
        <p:grpSpPr bwMode="auto">
          <a:xfrm>
            <a:off x="4427538" y="1557338"/>
            <a:ext cx="4113212" cy="2447925"/>
            <a:chOff x="2789" y="981"/>
            <a:chExt cx="2591" cy="1542"/>
          </a:xfrm>
        </p:grpSpPr>
        <p:sp>
          <p:nvSpPr>
            <p:cNvPr id="470080" name="Text Box 64"/>
            <p:cNvSpPr txBox="1">
              <a:spLocks noChangeArrowheads="1"/>
            </p:cNvSpPr>
            <p:nvPr/>
          </p:nvSpPr>
          <p:spPr bwMode="auto">
            <a:xfrm>
              <a:off x="3379" y="2069"/>
              <a:ext cx="368"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chemeClr val="tx1"/>
                  </a:solidFill>
                  <a:latin typeface="黑体" pitchFamily="2" charset="-122"/>
                  <a:ea typeface="黑体" pitchFamily="2" charset="-122"/>
                </a:rPr>
                <a:t>9</a:t>
              </a:r>
            </a:p>
          </p:txBody>
        </p:sp>
        <p:sp>
          <p:nvSpPr>
            <p:cNvPr id="470052" name="Text Box 36"/>
            <p:cNvSpPr txBox="1">
              <a:spLocks noChangeArrowheads="1"/>
            </p:cNvSpPr>
            <p:nvPr/>
          </p:nvSpPr>
          <p:spPr bwMode="auto">
            <a:xfrm>
              <a:off x="3833" y="981"/>
              <a:ext cx="369"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chemeClr val="tx1"/>
                  </a:solidFill>
                  <a:latin typeface="黑体" pitchFamily="2" charset="-122"/>
                  <a:ea typeface="黑体" pitchFamily="2" charset="-122"/>
                </a:rPr>
                <a:t>1</a:t>
              </a:r>
            </a:p>
          </p:txBody>
        </p:sp>
        <p:sp>
          <p:nvSpPr>
            <p:cNvPr id="470053" name="Text Box 37"/>
            <p:cNvSpPr txBox="1">
              <a:spLocks noChangeArrowheads="1"/>
            </p:cNvSpPr>
            <p:nvPr/>
          </p:nvSpPr>
          <p:spPr bwMode="auto">
            <a:xfrm>
              <a:off x="4105" y="1706"/>
              <a:ext cx="368"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chemeClr val="tx1"/>
                  </a:solidFill>
                  <a:latin typeface="黑体" pitchFamily="2" charset="-122"/>
                  <a:ea typeface="黑体" pitchFamily="2" charset="-122"/>
                </a:rPr>
                <a:t>6</a:t>
              </a:r>
            </a:p>
          </p:txBody>
        </p:sp>
        <p:sp>
          <p:nvSpPr>
            <p:cNvPr id="470054" name="Text Box 38"/>
            <p:cNvSpPr txBox="1">
              <a:spLocks noChangeArrowheads="1"/>
            </p:cNvSpPr>
            <p:nvPr/>
          </p:nvSpPr>
          <p:spPr bwMode="auto">
            <a:xfrm>
              <a:off x="5012" y="1736"/>
              <a:ext cx="368"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chemeClr val="tx1"/>
                  </a:solidFill>
                  <a:latin typeface="黑体" pitchFamily="2" charset="-122"/>
                  <a:ea typeface="黑体" pitchFamily="2" charset="-122"/>
                </a:rPr>
                <a:t>7</a:t>
              </a:r>
            </a:p>
          </p:txBody>
        </p:sp>
        <p:sp>
          <p:nvSpPr>
            <p:cNvPr id="470055" name="Text Box 39"/>
            <p:cNvSpPr txBox="1">
              <a:spLocks noChangeArrowheads="1"/>
            </p:cNvSpPr>
            <p:nvPr/>
          </p:nvSpPr>
          <p:spPr bwMode="auto">
            <a:xfrm>
              <a:off x="3243" y="1344"/>
              <a:ext cx="368"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chemeClr val="tx1"/>
                  </a:solidFill>
                  <a:latin typeface="黑体" pitchFamily="2" charset="-122"/>
                  <a:ea typeface="黑体" pitchFamily="2" charset="-122"/>
                </a:rPr>
                <a:t>2</a:t>
              </a:r>
            </a:p>
          </p:txBody>
        </p:sp>
        <p:sp>
          <p:nvSpPr>
            <p:cNvPr id="470056" name="Text Box 40"/>
            <p:cNvSpPr txBox="1">
              <a:spLocks noChangeArrowheads="1"/>
            </p:cNvSpPr>
            <p:nvPr/>
          </p:nvSpPr>
          <p:spPr bwMode="auto">
            <a:xfrm>
              <a:off x="2925" y="1706"/>
              <a:ext cx="369"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chemeClr val="tx1"/>
                  </a:solidFill>
                  <a:latin typeface="黑体" pitchFamily="2" charset="-122"/>
                  <a:ea typeface="黑体" pitchFamily="2" charset="-122"/>
                </a:rPr>
                <a:t>4</a:t>
              </a:r>
            </a:p>
          </p:txBody>
        </p:sp>
        <p:sp>
          <p:nvSpPr>
            <p:cNvPr id="470057" name="Text Box 41"/>
            <p:cNvSpPr txBox="1">
              <a:spLocks noChangeArrowheads="1"/>
            </p:cNvSpPr>
            <p:nvPr/>
          </p:nvSpPr>
          <p:spPr bwMode="auto">
            <a:xfrm>
              <a:off x="3873" y="1706"/>
              <a:ext cx="368"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chemeClr val="tx1"/>
                  </a:solidFill>
                  <a:latin typeface="黑体" pitchFamily="2" charset="-122"/>
                  <a:ea typeface="黑体" pitchFamily="2" charset="-122"/>
                </a:rPr>
                <a:t>5</a:t>
              </a:r>
            </a:p>
          </p:txBody>
        </p:sp>
        <p:sp>
          <p:nvSpPr>
            <p:cNvPr id="470058" name="Text Box 42"/>
            <p:cNvSpPr txBox="1">
              <a:spLocks noChangeArrowheads="1"/>
            </p:cNvSpPr>
            <p:nvPr/>
          </p:nvSpPr>
          <p:spPr bwMode="auto">
            <a:xfrm>
              <a:off x="4785" y="1298"/>
              <a:ext cx="369"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chemeClr val="tx1"/>
                  </a:solidFill>
                  <a:latin typeface="黑体" pitchFamily="2" charset="-122"/>
                  <a:ea typeface="黑体" pitchFamily="2" charset="-122"/>
                </a:rPr>
                <a:t>3</a:t>
              </a:r>
            </a:p>
          </p:txBody>
        </p:sp>
        <p:sp>
          <p:nvSpPr>
            <p:cNvPr id="470059" name="Text Box 43"/>
            <p:cNvSpPr txBox="1">
              <a:spLocks noChangeArrowheads="1"/>
            </p:cNvSpPr>
            <p:nvPr/>
          </p:nvSpPr>
          <p:spPr bwMode="auto">
            <a:xfrm>
              <a:off x="2789" y="2069"/>
              <a:ext cx="368"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chemeClr val="tx1"/>
                  </a:solidFill>
                  <a:latin typeface="黑体" pitchFamily="2" charset="-122"/>
                  <a:ea typeface="黑体" pitchFamily="2" charset="-122"/>
                </a:rPr>
                <a:t>8</a:t>
              </a:r>
            </a:p>
          </p:txBody>
        </p:sp>
        <p:sp>
          <p:nvSpPr>
            <p:cNvPr id="470060" name="Line 44"/>
            <p:cNvSpPr>
              <a:spLocks noChangeShapeType="1"/>
            </p:cNvSpPr>
            <p:nvPr/>
          </p:nvSpPr>
          <p:spPr bwMode="auto">
            <a:xfrm>
              <a:off x="4799" y="1707"/>
              <a:ext cx="192"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61" name="Line 45"/>
            <p:cNvSpPr>
              <a:spLocks noChangeShapeType="1"/>
            </p:cNvSpPr>
            <p:nvPr/>
          </p:nvSpPr>
          <p:spPr bwMode="auto">
            <a:xfrm flipH="1">
              <a:off x="4511" y="1659"/>
              <a:ext cx="240" cy="288"/>
            </a:xfrm>
            <a:prstGeom prst="line">
              <a:avLst/>
            </a:prstGeom>
            <a:noFill/>
            <a:ln w="381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62" name="Line 46"/>
            <p:cNvSpPr>
              <a:spLocks noChangeShapeType="1"/>
            </p:cNvSpPr>
            <p:nvPr/>
          </p:nvSpPr>
          <p:spPr bwMode="auto">
            <a:xfrm>
              <a:off x="3647" y="1659"/>
              <a:ext cx="192"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63" name="Line 47"/>
            <p:cNvSpPr>
              <a:spLocks noChangeShapeType="1"/>
            </p:cNvSpPr>
            <p:nvPr/>
          </p:nvSpPr>
          <p:spPr bwMode="auto">
            <a:xfrm flipH="1">
              <a:off x="3311" y="1707"/>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64" name="Line 48"/>
            <p:cNvSpPr>
              <a:spLocks noChangeShapeType="1"/>
            </p:cNvSpPr>
            <p:nvPr/>
          </p:nvSpPr>
          <p:spPr bwMode="auto">
            <a:xfrm>
              <a:off x="4271" y="1323"/>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65" name="Line 49"/>
            <p:cNvSpPr>
              <a:spLocks noChangeShapeType="1"/>
            </p:cNvSpPr>
            <p:nvPr/>
          </p:nvSpPr>
          <p:spPr bwMode="auto">
            <a:xfrm flipH="1">
              <a:off x="3647" y="1323"/>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66" name="Oval 50"/>
            <p:cNvSpPr>
              <a:spLocks noChangeArrowheads="1"/>
            </p:cNvSpPr>
            <p:nvPr/>
          </p:nvSpPr>
          <p:spPr bwMode="auto">
            <a:xfrm>
              <a:off x="4079" y="117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470067" name="Line 51"/>
            <p:cNvSpPr>
              <a:spLocks noChangeShapeType="1"/>
            </p:cNvSpPr>
            <p:nvPr/>
          </p:nvSpPr>
          <p:spPr bwMode="auto">
            <a:xfrm flipH="1">
              <a:off x="3695" y="2043"/>
              <a:ext cx="144" cy="3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68" name="Line 52"/>
            <p:cNvSpPr>
              <a:spLocks noChangeShapeType="1"/>
            </p:cNvSpPr>
            <p:nvPr/>
          </p:nvSpPr>
          <p:spPr bwMode="auto">
            <a:xfrm>
              <a:off x="3359" y="2091"/>
              <a:ext cx="96" cy="288"/>
            </a:xfrm>
            <a:prstGeom prst="line">
              <a:avLst/>
            </a:prstGeom>
            <a:noFill/>
            <a:ln w="381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69" name="Line 53"/>
            <p:cNvSpPr>
              <a:spLocks noChangeShapeType="1"/>
            </p:cNvSpPr>
            <p:nvPr/>
          </p:nvSpPr>
          <p:spPr bwMode="auto">
            <a:xfrm flipH="1">
              <a:off x="3119" y="2043"/>
              <a:ext cx="192" cy="336"/>
            </a:xfrm>
            <a:prstGeom prst="line">
              <a:avLst/>
            </a:prstGeom>
            <a:noFill/>
            <a:ln w="381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70" name="Oval 54"/>
            <p:cNvSpPr>
              <a:spLocks noChangeArrowheads="1"/>
            </p:cNvSpPr>
            <p:nvPr/>
          </p:nvSpPr>
          <p:spPr bwMode="auto">
            <a:xfrm>
              <a:off x="3023" y="2283"/>
              <a:ext cx="240" cy="240"/>
            </a:xfrm>
            <a:prstGeom prst="ellipse">
              <a:avLst/>
            </a:prstGeom>
            <a:solidFill>
              <a:srgbClr val="FFFFA5"/>
            </a:solidFill>
            <a:ln w="38100" cap="rnd">
              <a:solidFill>
                <a:srgbClr val="EE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71" name="Oval 55"/>
            <p:cNvSpPr>
              <a:spLocks noChangeArrowheads="1"/>
            </p:cNvSpPr>
            <p:nvPr/>
          </p:nvSpPr>
          <p:spPr bwMode="auto">
            <a:xfrm>
              <a:off x="3311" y="2283"/>
              <a:ext cx="240" cy="240"/>
            </a:xfrm>
            <a:prstGeom prst="ellipse">
              <a:avLst/>
            </a:prstGeom>
            <a:solidFill>
              <a:srgbClr val="FFFFA5"/>
            </a:solidFill>
            <a:ln w="38100" cap="rnd">
              <a:solidFill>
                <a:srgbClr val="EE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72" name="Oval 56"/>
            <p:cNvSpPr>
              <a:spLocks noChangeArrowheads="1"/>
            </p:cNvSpPr>
            <p:nvPr/>
          </p:nvSpPr>
          <p:spPr bwMode="auto">
            <a:xfrm>
              <a:off x="3599" y="2283"/>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G</a:t>
              </a:r>
            </a:p>
          </p:txBody>
        </p:sp>
        <p:sp>
          <p:nvSpPr>
            <p:cNvPr id="470073" name="Oval 57"/>
            <p:cNvSpPr>
              <a:spLocks noChangeArrowheads="1"/>
            </p:cNvSpPr>
            <p:nvPr/>
          </p:nvSpPr>
          <p:spPr bwMode="auto">
            <a:xfrm>
              <a:off x="3215" y="189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470074" name="Oval 58"/>
            <p:cNvSpPr>
              <a:spLocks noChangeArrowheads="1"/>
            </p:cNvSpPr>
            <p:nvPr/>
          </p:nvSpPr>
          <p:spPr bwMode="auto">
            <a:xfrm>
              <a:off x="3743" y="189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E</a:t>
              </a:r>
            </a:p>
          </p:txBody>
        </p:sp>
        <p:sp>
          <p:nvSpPr>
            <p:cNvPr id="470075" name="Oval 59"/>
            <p:cNvSpPr>
              <a:spLocks noChangeArrowheads="1"/>
            </p:cNvSpPr>
            <p:nvPr/>
          </p:nvSpPr>
          <p:spPr bwMode="auto">
            <a:xfrm>
              <a:off x="4367" y="1899"/>
              <a:ext cx="240" cy="240"/>
            </a:xfrm>
            <a:prstGeom prst="ellipse">
              <a:avLst/>
            </a:prstGeom>
            <a:solidFill>
              <a:srgbClr val="FFFF99"/>
            </a:solidFill>
            <a:ln w="38100" cap="rnd">
              <a:solidFill>
                <a:srgbClr val="EE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76" name="Oval 60"/>
            <p:cNvSpPr>
              <a:spLocks noChangeArrowheads="1"/>
            </p:cNvSpPr>
            <p:nvPr/>
          </p:nvSpPr>
          <p:spPr bwMode="auto">
            <a:xfrm>
              <a:off x="4895" y="189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F</a:t>
              </a:r>
            </a:p>
          </p:txBody>
        </p:sp>
        <p:sp>
          <p:nvSpPr>
            <p:cNvPr id="470077" name="Oval 61"/>
            <p:cNvSpPr>
              <a:spLocks noChangeArrowheads="1"/>
            </p:cNvSpPr>
            <p:nvPr/>
          </p:nvSpPr>
          <p:spPr bwMode="auto">
            <a:xfrm>
              <a:off x="3503" y="1515"/>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470078" name="Oval 62"/>
            <p:cNvSpPr>
              <a:spLocks noChangeArrowheads="1"/>
            </p:cNvSpPr>
            <p:nvPr/>
          </p:nvSpPr>
          <p:spPr bwMode="auto">
            <a:xfrm>
              <a:off x="4655" y="1515"/>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470079" name="Text Box 63"/>
            <p:cNvSpPr txBox="1">
              <a:spLocks noChangeArrowheads="1"/>
            </p:cNvSpPr>
            <p:nvPr/>
          </p:nvSpPr>
          <p:spPr bwMode="auto">
            <a:xfrm>
              <a:off x="3737" y="2099"/>
              <a:ext cx="368"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chemeClr val="tx1"/>
                  </a:solidFill>
                  <a:latin typeface="黑体" pitchFamily="2" charset="-122"/>
                  <a:ea typeface="黑体" pitchFamily="2" charset="-122"/>
                </a:rPr>
                <a:t>10</a:t>
              </a:r>
            </a:p>
          </p:txBody>
        </p:sp>
      </p:grpSp>
      <p:sp>
        <p:nvSpPr>
          <p:cNvPr id="470018" name="Text Box 2"/>
          <p:cNvSpPr txBox="1">
            <a:spLocks noChangeArrowheads="1"/>
          </p:cNvSpPr>
          <p:nvPr/>
        </p:nvSpPr>
        <p:spPr bwMode="auto">
          <a:xfrm>
            <a:off x="250825" y="404813"/>
            <a:ext cx="871378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Clr>
                <a:srgbClr val="FF3300"/>
              </a:buClr>
              <a:buFont typeface="Wingdings" pitchFamily="2" charset="2"/>
              <a:buChar char="Ø"/>
            </a:pPr>
            <a:r>
              <a:rPr lang="zh-CN" altLang="en-US" sz="2400">
                <a:solidFill>
                  <a:schemeClr val="tx1"/>
                </a:solidFill>
                <a:latin typeface="宋体" pitchFamily="2" charset="-122"/>
              </a:rPr>
              <a:t>非完全二叉树要按完全二叉树的形式补充虚结点，浪费空间。   </a:t>
            </a:r>
          </a:p>
        </p:txBody>
      </p:sp>
      <p:sp>
        <p:nvSpPr>
          <p:cNvPr id="470020" name="Rectangle 4"/>
          <p:cNvSpPr>
            <a:spLocks noChangeArrowheads="1"/>
          </p:cNvSpPr>
          <p:nvPr/>
        </p:nvSpPr>
        <p:spPr bwMode="auto">
          <a:xfrm>
            <a:off x="422275" y="5486400"/>
            <a:ext cx="6243638" cy="577850"/>
          </a:xfrm>
          <a:prstGeom prst="rect">
            <a:avLst/>
          </a:prstGeom>
          <a:solidFill>
            <a:srgbClr val="CCFFFF"/>
          </a:solidFill>
          <a:ln w="12700"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0021" name="Line 5"/>
          <p:cNvSpPr>
            <a:spLocks noChangeShapeType="1"/>
          </p:cNvSpPr>
          <p:nvPr/>
        </p:nvSpPr>
        <p:spPr bwMode="auto">
          <a:xfrm>
            <a:off x="866775"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22" name="Line 6"/>
          <p:cNvSpPr>
            <a:spLocks noChangeShapeType="1"/>
          </p:cNvSpPr>
          <p:nvPr/>
        </p:nvSpPr>
        <p:spPr bwMode="auto">
          <a:xfrm>
            <a:off x="1316038"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23" name="Line 7"/>
          <p:cNvSpPr>
            <a:spLocks noChangeShapeType="1"/>
          </p:cNvSpPr>
          <p:nvPr/>
        </p:nvSpPr>
        <p:spPr bwMode="auto">
          <a:xfrm>
            <a:off x="1766888"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24" name="Line 8"/>
          <p:cNvSpPr>
            <a:spLocks noChangeShapeType="1"/>
          </p:cNvSpPr>
          <p:nvPr/>
        </p:nvSpPr>
        <p:spPr bwMode="auto">
          <a:xfrm>
            <a:off x="2216150"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25" name="Line 9"/>
          <p:cNvSpPr>
            <a:spLocks noChangeShapeType="1"/>
          </p:cNvSpPr>
          <p:nvPr/>
        </p:nvSpPr>
        <p:spPr bwMode="auto">
          <a:xfrm>
            <a:off x="2667000"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26" name="Line 10"/>
          <p:cNvSpPr>
            <a:spLocks noChangeShapeType="1"/>
          </p:cNvSpPr>
          <p:nvPr/>
        </p:nvSpPr>
        <p:spPr bwMode="auto">
          <a:xfrm>
            <a:off x="3116263"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27" name="Line 11"/>
          <p:cNvSpPr>
            <a:spLocks noChangeShapeType="1"/>
          </p:cNvSpPr>
          <p:nvPr/>
        </p:nvSpPr>
        <p:spPr bwMode="auto">
          <a:xfrm>
            <a:off x="6242050"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28" name="Line 12"/>
          <p:cNvSpPr>
            <a:spLocks noChangeShapeType="1"/>
          </p:cNvSpPr>
          <p:nvPr/>
        </p:nvSpPr>
        <p:spPr bwMode="auto">
          <a:xfrm>
            <a:off x="5619750" y="5775325"/>
            <a:ext cx="452438"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29" name="Line 13"/>
          <p:cNvSpPr>
            <a:spLocks noChangeShapeType="1"/>
          </p:cNvSpPr>
          <p:nvPr/>
        </p:nvSpPr>
        <p:spPr bwMode="auto">
          <a:xfrm>
            <a:off x="3567113"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30" name="Line 14"/>
          <p:cNvSpPr>
            <a:spLocks noChangeShapeType="1"/>
          </p:cNvSpPr>
          <p:nvPr/>
        </p:nvSpPr>
        <p:spPr bwMode="auto">
          <a:xfrm>
            <a:off x="4916488"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31" name="Line 15"/>
          <p:cNvSpPr>
            <a:spLocks noChangeShapeType="1"/>
          </p:cNvSpPr>
          <p:nvPr/>
        </p:nvSpPr>
        <p:spPr bwMode="auto">
          <a:xfrm>
            <a:off x="4467225"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32" name="Line 16"/>
          <p:cNvSpPr>
            <a:spLocks noChangeShapeType="1"/>
          </p:cNvSpPr>
          <p:nvPr/>
        </p:nvSpPr>
        <p:spPr bwMode="auto">
          <a:xfrm>
            <a:off x="5367338"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33" name="Text Box 17"/>
          <p:cNvSpPr txBox="1">
            <a:spLocks noChangeArrowheads="1"/>
          </p:cNvSpPr>
          <p:nvPr/>
        </p:nvSpPr>
        <p:spPr bwMode="auto">
          <a:xfrm>
            <a:off x="560388" y="5046663"/>
            <a:ext cx="6107112"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000">
                <a:solidFill>
                  <a:schemeClr val="tx1"/>
                </a:solidFill>
                <a:ea typeface="黑体" pitchFamily="2" charset="-122"/>
              </a:rPr>
              <a:t>1     2     3    4     5     6     7    8     9      10            …       m</a:t>
            </a:r>
          </a:p>
        </p:txBody>
      </p:sp>
      <p:sp>
        <p:nvSpPr>
          <p:cNvPr id="470035" name="Line 19"/>
          <p:cNvSpPr>
            <a:spLocks noChangeShapeType="1"/>
          </p:cNvSpPr>
          <p:nvPr/>
        </p:nvSpPr>
        <p:spPr bwMode="auto">
          <a:xfrm>
            <a:off x="4016375" y="5486400"/>
            <a:ext cx="0" cy="57785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36" name="AutoShape 20"/>
          <p:cNvSpPr>
            <a:spLocks noChangeArrowheads="1"/>
          </p:cNvSpPr>
          <p:nvPr/>
        </p:nvSpPr>
        <p:spPr bwMode="auto">
          <a:xfrm>
            <a:off x="6827838" y="4522788"/>
            <a:ext cx="2160587" cy="1150937"/>
          </a:xfrm>
          <a:prstGeom prst="cloudCallout">
            <a:avLst>
              <a:gd name="adj1" fmla="val -15616"/>
              <a:gd name="adj2" fmla="val -136898"/>
            </a:avLst>
          </a:prstGeom>
          <a:gradFill rotWithShape="1">
            <a:gsLst>
              <a:gs pos="0">
                <a:schemeClr val="accent1"/>
              </a:gs>
              <a:gs pos="100000">
                <a:schemeClr val="accent1">
                  <a:gamma/>
                  <a:shade val="46275"/>
                  <a:invGamma/>
                </a:schemeClr>
              </a:gs>
            </a:gsLst>
            <a:lin ang="2700000" scaled="1"/>
          </a:gra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400">
                <a:solidFill>
                  <a:schemeClr val="tx2"/>
                </a:solidFill>
                <a:effectLst>
                  <a:outerShdw blurRad="38100" dist="38100" dir="2700000" algn="tl">
                    <a:srgbClr val="000000"/>
                  </a:outerShdw>
                </a:effectLst>
                <a:latin typeface="Arial" charset="0"/>
              </a:rPr>
              <a:t>若为</a:t>
            </a:r>
          </a:p>
          <a:p>
            <a:pPr eaLnBrk="0" hangingPunct="0"/>
            <a:r>
              <a:rPr lang="zh-CN" altLang="en-US" sz="2400">
                <a:solidFill>
                  <a:schemeClr val="tx2"/>
                </a:solidFill>
                <a:effectLst>
                  <a:outerShdw blurRad="38100" dist="38100" dir="2700000" algn="tl">
                    <a:srgbClr val="000000"/>
                  </a:outerShdw>
                </a:effectLst>
                <a:latin typeface="Arial" charset="0"/>
              </a:rPr>
              <a:t>右单支</a:t>
            </a:r>
            <a:r>
              <a:rPr lang="en-US" altLang="zh-CN" sz="2400">
                <a:solidFill>
                  <a:schemeClr val="tx2"/>
                </a:solidFill>
                <a:effectLst>
                  <a:outerShdw blurRad="38100" dist="38100" dir="2700000" algn="tl">
                    <a:srgbClr val="000000"/>
                  </a:outerShdw>
                </a:effectLst>
                <a:latin typeface="Arial" charset="0"/>
              </a:rPr>
              <a:t>?</a:t>
            </a:r>
          </a:p>
        </p:txBody>
      </p:sp>
      <p:grpSp>
        <p:nvGrpSpPr>
          <p:cNvPr id="470037" name="Group 21"/>
          <p:cNvGrpSpPr>
            <a:grpSpLocks/>
          </p:cNvGrpSpPr>
          <p:nvPr/>
        </p:nvGrpSpPr>
        <p:grpSpPr bwMode="auto">
          <a:xfrm>
            <a:off x="900113" y="1916113"/>
            <a:ext cx="3048000" cy="2133600"/>
            <a:chOff x="1847" y="3129"/>
            <a:chExt cx="1920" cy="1344"/>
          </a:xfrm>
        </p:grpSpPr>
        <p:sp>
          <p:nvSpPr>
            <p:cNvPr id="470038" name="Line 22"/>
            <p:cNvSpPr>
              <a:spLocks noChangeShapeType="1"/>
            </p:cNvSpPr>
            <p:nvPr/>
          </p:nvSpPr>
          <p:spPr bwMode="auto">
            <a:xfrm>
              <a:off x="3431" y="3657"/>
              <a:ext cx="192"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39" name="Line 23"/>
            <p:cNvSpPr>
              <a:spLocks noChangeShapeType="1"/>
            </p:cNvSpPr>
            <p:nvPr/>
          </p:nvSpPr>
          <p:spPr bwMode="auto">
            <a:xfrm>
              <a:off x="2279" y="3609"/>
              <a:ext cx="192"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40" name="Line 24"/>
            <p:cNvSpPr>
              <a:spLocks noChangeShapeType="1"/>
            </p:cNvSpPr>
            <p:nvPr/>
          </p:nvSpPr>
          <p:spPr bwMode="auto">
            <a:xfrm flipH="1">
              <a:off x="1943" y="3657"/>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41" name="Line 25"/>
            <p:cNvSpPr>
              <a:spLocks noChangeShapeType="1"/>
            </p:cNvSpPr>
            <p:nvPr/>
          </p:nvSpPr>
          <p:spPr bwMode="auto">
            <a:xfrm>
              <a:off x="2903" y="3273"/>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42" name="Line 26"/>
            <p:cNvSpPr>
              <a:spLocks noChangeShapeType="1"/>
            </p:cNvSpPr>
            <p:nvPr/>
          </p:nvSpPr>
          <p:spPr bwMode="auto">
            <a:xfrm flipH="1">
              <a:off x="2279" y="3273"/>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43" name="Oval 27"/>
            <p:cNvSpPr>
              <a:spLocks noChangeArrowheads="1"/>
            </p:cNvSpPr>
            <p:nvPr/>
          </p:nvSpPr>
          <p:spPr bwMode="auto">
            <a:xfrm>
              <a:off x="2711" y="312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470044" name="Line 28"/>
            <p:cNvSpPr>
              <a:spLocks noChangeShapeType="1"/>
            </p:cNvSpPr>
            <p:nvPr/>
          </p:nvSpPr>
          <p:spPr bwMode="auto">
            <a:xfrm flipH="1">
              <a:off x="2327" y="3993"/>
              <a:ext cx="144" cy="3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45" name="Oval 29"/>
            <p:cNvSpPr>
              <a:spLocks noChangeArrowheads="1"/>
            </p:cNvSpPr>
            <p:nvPr/>
          </p:nvSpPr>
          <p:spPr bwMode="auto">
            <a:xfrm>
              <a:off x="2231" y="4233"/>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G</a:t>
              </a:r>
            </a:p>
          </p:txBody>
        </p:sp>
        <p:sp>
          <p:nvSpPr>
            <p:cNvPr id="470046" name="Oval 30"/>
            <p:cNvSpPr>
              <a:spLocks noChangeArrowheads="1"/>
            </p:cNvSpPr>
            <p:nvPr/>
          </p:nvSpPr>
          <p:spPr bwMode="auto">
            <a:xfrm>
              <a:off x="1847" y="384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470047" name="Oval 31"/>
            <p:cNvSpPr>
              <a:spLocks noChangeArrowheads="1"/>
            </p:cNvSpPr>
            <p:nvPr/>
          </p:nvSpPr>
          <p:spPr bwMode="auto">
            <a:xfrm>
              <a:off x="2375" y="384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E</a:t>
              </a:r>
            </a:p>
          </p:txBody>
        </p:sp>
        <p:sp>
          <p:nvSpPr>
            <p:cNvPr id="470048" name="Oval 32"/>
            <p:cNvSpPr>
              <a:spLocks noChangeArrowheads="1"/>
            </p:cNvSpPr>
            <p:nvPr/>
          </p:nvSpPr>
          <p:spPr bwMode="auto">
            <a:xfrm>
              <a:off x="3527" y="384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F</a:t>
              </a:r>
            </a:p>
          </p:txBody>
        </p:sp>
        <p:sp>
          <p:nvSpPr>
            <p:cNvPr id="470049" name="Oval 33"/>
            <p:cNvSpPr>
              <a:spLocks noChangeArrowheads="1"/>
            </p:cNvSpPr>
            <p:nvPr/>
          </p:nvSpPr>
          <p:spPr bwMode="auto">
            <a:xfrm>
              <a:off x="2135" y="3465"/>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470050" name="Oval 34"/>
            <p:cNvSpPr>
              <a:spLocks noChangeArrowheads="1"/>
            </p:cNvSpPr>
            <p:nvPr/>
          </p:nvSpPr>
          <p:spPr bwMode="auto">
            <a:xfrm>
              <a:off x="3287" y="3465"/>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grpSp>
      <p:sp>
        <p:nvSpPr>
          <p:cNvPr id="470034" name="Text Box 18"/>
          <p:cNvSpPr txBox="1">
            <a:spLocks noChangeArrowheads="1"/>
          </p:cNvSpPr>
          <p:nvPr/>
        </p:nvSpPr>
        <p:spPr bwMode="auto">
          <a:xfrm>
            <a:off x="485775" y="5581650"/>
            <a:ext cx="6199188"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000">
                <a:solidFill>
                  <a:schemeClr val="tx1"/>
                </a:solidFill>
                <a:ea typeface="黑体" pitchFamily="2" charset="-122"/>
              </a:rPr>
              <a:t>A    B     C    D    E    </a:t>
            </a:r>
            <a:r>
              <a:rPr lang="en-US" altLang="zh-CN" sz="2000" b="0">
                <a:solidFill>
                  <a:schemeClr val="tx1"/>
                </a:solidFill>
                <a:ea typeface="黑体" pitchFamily="2" charset="-122"/>
              </a:rPr>
              <a:t>Ø</a:t>
            </a:r>
            <a:r>
              <a:rPr lang="en-US" altLang="zh-CN" sz="2000">
                <a:solidFill>
                  <a:schemeClr val="tx1"/>
                </a:solidFill>
                <a:ea typeface="黑体" pitchFamily="2" charset="-122"/>
              </a:rPr>
              <a:t>    F     </a:t>
            </a:r>
            <a:r>
              <a:rPr lang="en-US" altLang="zh-CN" sz="2000" b="0">
                <a:solidFill>
                  <a:schemeClr val="tx1"/>
                </a:solidFill>
                <a:ea typeface="黑体" pitchFamily="2" charset="-122"/>
              </a:rPr>
              <a:t>Ø</a:t>
            </a:r>
            <a:r>
              <a:rPr lang="en-US" altLang="zh-CN" sz="2000">
                <a:solidFill>
                  <a:schemeClr val="tx1"/>
                </a:solidFill>
                <a:ea typeface="黑体" pitchFamily="2" charset="-122"/>
              </a:rPr>
              <a:t>   </a:t>
            </a:r>
            <a:r>
              <a:rPr lang="en-US" altLang="zh-CN" sz="2000" baseline="-25000">
                <a:solidFill>
                  <a:schemeClr val="tx1"/>
                </a:solidFill>
                <a:ea typeface="黑体" pitchFamily="2" charset="-122"/>
              </a:rPr>
              <a:t> </a:t>
            </a:r>
            <a:r>
              <a:rPr lang="en-US" altLang="zh-CN" sz="2000" b="0">
                <a:solidFill>
                  <a:schemeClr val="tx1"/>
                </a:solidFill>
              </a:rPr>
              <a:t>Ø   </a:t>
            </a:r>
            <a:r>
              <a:rPr lang="en-US" altLang="zh-CN" sz="2000">
                <a:solidFill>
                  <a:schemeClr val="tx1"/>
                </a:solidFill>
                <a:ea typeface="黑体" pitchFamily="2" charset="-122"/>
              </a:rPr>
              <a:t> G</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0018"/>
                                        </p:tgtEl>
                                        <p:attrNameLst>
                                          <p:attrName>style.visibility</p:attrName>
                                        </p:attrNameLst>
                                      </p:cBhvr>
                                      <p:to>
                                        <p:strVal val="visible"/>
                                      </p:to>
                                    </p:set>
                                    <p:animEffect transition="in" filter="wipe(left)">
                                      <p:cBhvr>
                                        <p:cTn id="7" dur="500"/>
                                        <p:tgtEl>
                                          <p:spTgt spid="470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470081"/>
                                        </p:tgtEl>
                                        <p:attrNameLst>
                                          <p:attrName>style.visibility</p:attrName>
                                        </p:attrNameLst>
                                      </p:cBhvr>
                                      <p:to>
                                        <p:strVal val="visible"/>
                                      </p:to>
                                    </p:set>
                                    <p:anim calcmode="lin" valueType="num">
                                      <p:cBhvr>
                                        <p:cTn id="12" dur="1000" fill="hold"/>
                                        <p:tgtEl>
                                          <p:spTgt spid="470081"/>
                                        </p:tgtEl>
                                        <p:attrNameLst>
                                          <p:attrName>ppt_x</p:attrName>
                                        </p:attrNameLst>
                                      </p:cBhvr>
                                      <p:tavLst>
                                        <p:tav tm="0">
                                          <p:val>
                                            <p:strVal val="#ppt_x-.2"/>
                                          </p:val>
                                        </p:tav>
                                        <p:tav tm="100000">
                                          <p:val>
                                            <p:strVal val="#ppt_x"/>
                                          </p:val>
                                        </p:tav>
                                      </p:tavLst>
                                    </p:anim>
                                    <p:anim calcmode="lin" valueType="num">
                                      <p:cBhvr>
                                        <p:cTn id="13" dur="1000" fill="hold"/>
                                        <p:tgtEl>
                                          <p:spTgt spid="47008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7008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70036"/>
                                        </p:tgtEl>
                                        <p:attrNameLst>
                                          <p:attrName>style.visibility</p:attrName>
                                        </p:attrNameLst>
                                      </p:cBhvr>
                                      <p:to>
                                        <p:strVal val="visible"/>
                                      </p:to>
                                    </p:set>
                                    <p:anim calcmode="lin" valueType="num">
                                      <p:cBhvr>
                                        <p:cTn id="19" dur="500" fill="hold"/>
                                        <p:tgtEl>
                                          <p:spTgt spid="470036"/>
                                        </p:tgtEl>
                                        <p:attrNameLst>
                                          <p:attrName>ppt_w</p:attrName>
                                        </p:attrNameLst>
                                      </p:cBhvr>
                                      <p:tavLst>
                                        <p:tav tm="0">
                                          <p:val>
                                            <p:fltVal val="0"/>
                                          </p:val>
                                        </p:tav>
                                        <p:tav tm="100000">
                                          <p:val>
                                            <p:strVal val="#ppt_w"/>
                                          </p:val>
                                        </p:tav>
                                      </p:tavLst>
                                    </p:anim>
                                    <p:anim calcmode="lin" valueType="num">
                                      <p:cBhvr>
                                        <p:cTn id="20" dur="500" fill="hold"/>
                                        <p:tgtEl>
                                          <p:spTgt spid="470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p:bldP spid="4700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ext Box 2"/>
          <p:cNvSpPr txBox="1">
            <a:spLocks noChangeArrowheads="1"/>
          </p:cNvSpPr>
          <p:nvPr/>
        </p:nvSpPr>
        <p:spPr bwMode="auto">
          <a:xfrm>
            <a:off x="217488" y="2524125"/>
            <a:ext cx="8686800" cy="8953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kumimoji="0" lang="zh-CN" altLang="en-US" sz="2400">
                <a:solidFill>
                  <a:srgbClr val="EE0000"/>
                </a:solidFill>
                <a:latin typeface="Arial" charset="0"/>
              </a:rPr>
              <a:t>二叉链表</a:t>
            </a:r>
            <a:r>
              <a:rPr kumimoji="0" lang="zh-CN" altLang="en-US" sz="2400">
                <a:solidFill>
                  <a:schemeClr val="tx1"/>
                </a:solidFill>
                <a:latin typeface="Arial" charset="0"/>
              </a:rPr>
              <a:t>：每个结点除了存放本身的数据外，还设置指向左、右孩子的指针</a:t>
            </a:r>
          </a:p>
        </p:txBody>
      </p:sp>
      <p:sp>
        <p:nvSpPr>
          <p:cNvPr id="471043" name="Rectangle 3"/>
          <p:cNvSpPr>
            <a:spLocks noGrp="1" noChangeArrowheads="1"/>
          </p:cNvSpPr>
          <p:nvPr>
            <p:ph type="title"/>
          </p:nvPr>
        </p:nvSpPr>
        <p:spPr>
          <a:xfrm>
            <a:off x="323850" y="203200"/>
            <a:ext cx="851058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zh-CN" altLang="en-US" sz="3600" b="0">
                <a:latin typeface="黑体" pitchFamily="2" charset="-122"/>
              </a:rPr>
              <a:t>二叉链表</a:t>
            </a:r>
          </a:p>
        </p:txBody>
      </p:sp>
      <p:sp>
        <p:nvSpPr>
          <p:cNvPr id="471044" name="Rectangle 4"/>
          <p:cNvSpPr>
            <a:spLocks noChangeArrowheads="1"/>
          </p:cNvSpPr>
          <p:nvPr/>
        </p:nvSpPr>
        <p:spPr bwMode="auto">
          <a:xfrm>
            <a:off x="217488" y="1168400"/>
            <a:ext cx="86423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宋体" pitchFamily="2" charset="-122"/>
              </a:rPr>
              <a:t>基本思想：除了存放结点本身的数据外，还要根据需要设置指向双亲和左、右孩子的指针，即通过指针来反映逻辑关系。</a:t>
            </a:r>
          </a:p>
          <a:p>
            <a:pPr algn="l">
              <a:lnSpc>
                <a:spcPct val="110000"/>
              </a:lnSpc>
              <a:buClr>
                <a:srgbClr val="FF3300"/>
              </a:buClr>
              <a:buFont typeface="Wingdings" pitchFamily="2" charset="2"/>
              <a:buChar char="Ø"/>
            </a:pPr>
            <a:r>
              <a:rPr kumimoji="0" lang="zh-CN" altLang="en-US" sz="2400">
                <a:solidFill>
                  <a:schemeClr val="tx1"/>
                </a:solidFill>
                <a:latin typeface="Arial" charset="0"/>
              </a:rPr>
              <a:t>一指针式、二指针式和三指针式 </a:t>
            </a:r>
          </a:p>
        </p:txBody>
      </p:sp>
      <p:sp>
        <p:nvSpPr>
          <p:cNvPr id="471045" name="Text Box 5"/>
          <p:cNvSpPr txBox="1">
            <a:spLocks noChangeArrowheads="1"/>
          </p:cNvSpPr>
          <p:nvPr/>
        </p:nvSpPr>
        <p:spPr bwMode="auto">
          <a:xfrm>
            <a:off x="217488" y="3592513"/>
            <a:ext cx="418465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Clr>
                <a:srgbClr val="FF3300"/>
              </a:buClr>
              <a:buFont typeface="Wingdings" pitchFamily="2" charset="2"/>
              <a:buChar char="Ø"/>
            </a:pPr>
            <a:r>
              <a:rPr lang="zh-CN" altLang="en-US" sz="2400">
                <a:solidFill>
                  <a:schemeClr val="tx1"/>
                </a:solidFill>
                <a:latin typeface="Arial" charset="0"/>
              </a:rPr>
              <a:t>二叉链表由根指针唯一确定 </a:t>
            </a:r>
          </a:p>
        </p:txBody>
      </p:sp>
      <p:grpSp>
        <p:nvGrpSpPr>
          <p:cNvPr id="471055" name="Group 15"/>
          <p:cNvGrpSpPr>
            <a:grpSpLocks/>
          </p:cNvGrpSpPr>
          <p:nvPr/>
        </p:nvGrpSpPr>
        <p:grpSpPr bwMode="auto">
          <a:xfrm>
            <a:off x="4791075" y="3567113"/>
            <a:ext cx="3740150" cy="436562"/>
            <a:chOff x="3018" y="2247"/>
            <a:chExt cx="2356" cy="275"/>
          </a:xfrm>
        </p:grpSpPr>
        <p:sp>
          <p:nvSpPr>
            <p:cNvPr id="471048" name="Rectangle 8"/>
            <p:cNvSpPr>
              <a:spLocks noChangeArrowheads="1"/>
            </p:cNvSpPr>
            <p:nvPr/>
          </p:nvSpPr>
          <p:spPr bwMode="auto">
            <a:xfrm>
              <a:off x="3825" y="2247"/>
              <a:ext cx="1549" cy="275"/>
            </a:xfrm>
            <a:prstGeom prst="rect">
              <a:avLst/>
            </a:prstGeom>
            <a:solidFill>
              <a:srgbClr val="CC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rPr>
                <a:t>lchild    data    rchild</a:t>
              </a:r>
            </a:p>
          </p:txBody>
        </p:sp>
        <p:sp>
          <p:nvSpPr>
            <p:cNvPr id="471049" name="Line 9"/>
            <p:cNvSpPr>
              <a:spLocks noChangeShapeType="1"/>
            </p:cNvSpPr>
            <p:nvPr/>
          </p:nvSpPr>
          <p:spPr bwMode="auto">
            <a:xfrm>
              <a:off x="4373" y="2250"/>
              <a:ext cx="0" cy="26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50" name="Line 10"/>
            <p:cNvSpPr>
              <a:spLocks noChangeShapeType="1"/>
            </p:cNvSpPr>
            <p:nvPr/>
          </p:nvSpPr>
          <p:spPr bwMode="auto">
            <a:xfrm>
              <a:off x="4834" y="2250"/>
              <a:ext cx="0" cy="26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51" name="Rectangle 11"/>
            <p:cNvSpPr>
              <a:spLocks noChangeArrowheads="1"/>
            </p:cNvSpPr>
            <p:nvPr/>
          </p:nvSpPr>
          <p:spPr bwMode="auto">
            <a:xfrm>
              <a:off x="3018" y="2259"/>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sz="2000">
                  <a:solidFill>
                    <a:schemeClr val="tx1"/>
                  </a:solidFill>
                  <a:latin typeface="Arial" charset="0"/>
                </a:rPr>
                <a:t>结点结构</a:t>
              </a:r>
            </a:p>
          </p:txBody>
        </p:sp>
      </p:grpSp>
      <p:sp>
        <p:nvSpPr>
          <p:cNvPr id="471052" name="Rectangle 12"/>
          <p:cNvSpPr>
            <a:spLocks noChangeArrowheads="1"/>
          </p:cNvSpPr>
          <p:nvPr/>
        </p:nvSpPr>
        <p:spPr bwMode="auto">
          <a:xfrm>
            <a:off x="250825" y="4360863"/>
            <a:ext cx="8713788" cy="2292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typedef struct node * pointer;</a:t>
            </a:r>
          </a:p>
          <a:p>
            <a:pPr algn="l"/>
            <a:r>
              <a:rPr kumimoji="0" lang="en-US" altLang="zh-CN" sz="2400">
                <a:solidFill>
                  <a:schemeClr val="tx1"/>
                </a:solidFill>
                <a:latin typeface="Courier New" pitchFamily="49" charset="0"/>
              </a:rPr>
              <a:t>struct node {</a:t>
            </a:r>
          </a:p>
          <a:p>
            <a:pPr algn="l"/>
            <a:r>
              <a:rPr kumimoji="0" lang="en-US" altLang="zh-CN" sz="2400">
                <a:solidFill>
                  <a:schemeClr val="tx1"/>
                </a:solidFill>
                <a:latin typeface="Courier New" pitchFamily="49" charset="0"/>
              </a:rPr>
              <a:t>   datatype data;</a:t>
            </a:r>
          </a:p>
          <a:p>
            <a:pPr algn="l"/>
            <a:r>
              <a:rPr kumimoji="0" lang="en-US" altLang="zh-CN" sz="2400">
                <a:solidFill>
                  <a:schemeClr val="tx1"/>
                </a:solidFill>
                <a:latin typeface="Courier New" pitchFamily="49" charset="0"/>
              </a:rPr>
              <a:t>   pointer lchild,rchild;</a:t>
            </a:r>
          </a:p>
          <a:p>
            <a:pPr algn="l"/>
            <a:r>
              <a:rPr kumimoji="0" lang="en-US" altLang="zh-CN" sz="2400">
                <a:solidFill>
                  <a:schemeClr val="tx1"/>
                </a:solidFill>
                <a:latin typeface="Courier New" pitchFamily="49" charset="0"/>
              </a:rPr>
              <a:t>};</a:t>
            </a:r>
          </a:p>
          <a:p>
            <a:pPr algn="l"/>
            <a:r>
              <a:rPr kumimoji="0" lang="en-US" altLang="zh-CN" sz="2400">
                <a:solidFill>
                  <a:schemeClr val="tx1"/>
                </a:solidFill>
                <a:latin typeface="Courier New" pitchFamily="49" charset="0"/>
              </a:rPr>
              <a:t>typedef pointer bitree;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44"/>
                                        </p:tgtEl>
                                        <p:attrNameLst>
                                          <p:attrName>style.visibility</p:attrName>
                                        </p:attrNameLst>
                                      </p:cBhvr>
                                      <p:to>
                                        <p:strVal val="visible"/>
                                      </p:to>
                                    </p:set>
                                    <p:animEffect transition="in" filter="wipe(left)">
                                      <p:cBhvr>
                                        <p:cTn id="7" dur="500"/>
                                        <p:tgtEl>
                                          <p:spTgt spid="471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42"/>
                                        </p:tgtEl>
                                        <p:attrNameLst>
                                          <p:attrName>style.visibility</p:attrName>
                                        </p:attrNameLst>
                                      </p:cBhvr>
                                      <p:to>
                                        <p:strVal val="visible"/>
                                      </p:to>
                                    </p:set>
                                    <p:animEffect transition="in" filter="wipe(left)">
                                      <p:cBhvr>
                                        <p:cTn id="12" dur="500"/>
                                        <p:tgtEl>
                                          <p:spTgt spid="4710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0" presetClass="entr" presetSubtype="0" fill="hold" grpId="0" nodeType="clickEffect">
                                  <p:stCondLst>
                                    <p:cond delay="0"/>
                                  </p:stCondLst>
                                  <p:iterate type="lt">
                                    <p:tmPct val="10000"/>
                                  </p:iterate>
                                  <p:childTnLst>
                                    <p:set>
                                      <p:cBhvr>
                                        <p:cTn id="16" dur="1" fill="hold">
                                          <p:stCondLst>
                                            <p:cond delay="0"/>
                                          </p:stCondLst>
                                        </p:cTn>
                                        <p:tgtEl>
                                          <p:spTgt spid="471045"/>
                                        </p:tgtEl>
                                        <p:attrNameLst>
                                          <p:attrName>style.visibility</p:attrName>
                                        </p:attrNameLst>
                                      </p:cBhvr>
                                      <p:to>
                                        <p:strVal val="visible"/>
                                      </p:to>
                                    </p:set>
                                    <p:animEffect transition="in" filter="fade">
                                      <p:cBhvr>
                                        <p:cTn id="17" dur="1000"/>
                                        <p:tgtEl>
                                          <p:spTgt spid="471045"/>
                                        </p:tgtEl>
                                      </p:cBhvr>
                                    </p:animEffect>
                                    <p:anim calcmode="lin" valueType="num">
                                      <p:cBhvr>
                                        <p:cTn id="18" dur="1000" fill="hold"/>
                                        <p:tgtEl>
                                          <p:spTgt spid="471045"/>
                                        </p:tgtEl>
                                        <p:attrNameLst>
                                          <p:attrName>ppt_x</p:attrName>
                                        </p:attrNameLst>
                                      </p:cBhvr>
                                      <p:tavLst>
                                        <p:tav tm="0">
                                          <p:val>
                                            <p:strVal val="#ppt_x-.1"/>
                                          </p:val>
                                        </p:tav>
                                        <p:tav tm="100000">
                                          <p:val>
                                            <p:strVal val="#ppt_x"/>
                                          </p:val>
                                        </p:tav>
                                      </p:tavLst>
                                    </p:anim>
                                    <p:anim calcmode="lin" valueType="num">
                                      <p:cBhvr>
                                        <p:cTn id="19" dur="1000" fill="hold"/>
                                        <p:tgtEl>
                                          <p:spTgt spid="4710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471055"/>
                                        </p:tgtEl>
                                        <p:attrNameLst>
                                          <p:attrName>style.visibility</p:attrName>
                                        </p:attrNameLst>
                                      </p:cBhvr>
                                      <p:to>
                                        <p:strVal val="visible"/>
                                      </p:to>
                                    </p:set>
                                    <p:anim calcmode="lin" valueType="num">
                                      <p:cBhvr>
                                        <p:cTn id="24" dur="500" fill="hold"/>
                                        <p:tgtEl>
                                          <p:spTgt spid="471055"/>
                                        </p:tgtEl>
                                        <p:attrNameLst>
                                          <p:attrName>ppt_w</p:attrName>
                                        </p:attrNameLst>
                                      </p:cBhvr>
                                      <p:tavLst>
                                        <p:tav tm="0">
                                          <p:val>
                                            <p:fltVal val="0"/>
                                          </p:val>
                                        </p:tav>
                                        <p:tav tm="100000">
                                          <p:val>
                                            <p:strVal val="#ppt_w"/>
                                          </p:val>
                                        </p:tav>
                                      </p:tavLst>
                                    </p:anim>
                                    <p:anim calcmode="lin" valueType="num">
                                      <p:cBhvr>
                                        <p:cTn id="25" dur="500" fill="hold"/>
                                        <p:tgtEl>
                                          <p:spTgt spid="471055"/>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71052"/>
                                        </p:tgtEl>
                                        <p:attrNameLst>
                                          <p:attrName>style.visibility</p:attrName>
                                        </p:attrNameLst>
                                      </p:cBhvr>
                                      <p:to>
                                        <p:strVal val="visible"/>
                                      </p:to>
                                    </p:set>
                                    <p:animEffect transition="in" filter="wipe(left)">
                                      <p:cBhvr>
                                        <p:cTn id="30" dur="500"/>
                                        <p:tgtEl>
                                          <p:spTgt spid="471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p:bldP spid="471044" grpId="0"/>
      <p:bldP spid="471045" grpId="0"/>
      <p:bldP spid="4710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Oval 2"/>
          <p:cNvSpPr>
            <a:spLocks noChangeArrowheads="1"/>
          </p:cNvSpPr>
          <p:nvPr/>
        </p:nvSpPr>
        <p:spPr bwMode="auto">
          <a:xfrm>
            <a:off x="7524750" y="4752975"/>
            <a:ext cx="1511300" cy="2060575"/>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35" name="Oval 3"/>
          <p:cNvSpPr>
            <a:spLocks noChangeArrowheads="1"/>
          </p:cNvSpPr>
          <p:nvPr/>
        </p:nvSpPr>
        <p:spPr bwMode="auto">
          <a:xfrm>
            <a:off x="6804025" y="4824413"/>
            <a:ext cx="647700" cy="129698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36" name="Oval 4"/>
          <p:cNvSpPr>
            <a:spLocks noChangeArrowheads="1"/>
          </p:cNvSpPr>
          <p:nvPr/>
        </p:nvSpPr>
        <p:spPr bwMode="auto">
          <a:xfrm>
            <a:off x="4932363" y="4679950"/>
            <a:ext cx="1800225" cy="213360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37" name="Text Box 5"/>
          <p:cNvSpPr txBox="1">
            <a:spLocks noChangeArrowheads="1"/>
          </p:cNvSpPr>
          <p:nvPr/>
        </p:nvSpPr>
        <p:spPr bwMode="auto">
          <a:xfrm>
            <a:off x="171450" y="1441450"/>
            <a:ext cx="8937625" cy="16986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lang="zh-CN" altLang="en-US" sz="2400">
                <a:solidFill>
                  <a:srgbClr val="FF3300"/>
                </a:solidFill>
              </a:rPr>
              <a:t>树</a:t>
            </a:r>
            <a:r>
              <a:rPr lang="en-US" altLang="zh-CN" sz="1600">
                <a:solidFill>
                  <a:srgbClr val="0000FF"/>
                </a:solidFill>
              </a:rPr>
              <a:t>(Tree)</a:t>
            </a:r>
            <a:r>
              <a:rPr lang="zh-CN" altLang="en-US" sz="2400">
                <a:solidFill>
                  <a:schemeClr val="tx1"/>
                </a:solidFill>
              </a:rPr>
              <a:t>：</a:t>
            </a:r>
            <a:r>
              <a:rPr lang="en-US" altLang="zh-CN" sz="2400">
                <a:solidFill>
                  <a:schemeClr val="tx1"/>
                </a:solidFill>
              </a:rPr>
              <a:t>n(n</a:t>
            </a:r>
            <a:r>
              <a:rPr lang="en-US" altLang="zh-CN" sz="2400">
                <a:solidFill>
                  <a:schemeClr val="tx1"/>
                </a:solidFill>
                <a:sym typeface="Symbol" pitchFamily="18" charset="2"/>
              </a:rPr>
              <a:t></a:t>
            </a:r>
            <a:r>
              <a:rPr lang="en-US" altLang="zh-CN" sz="2400">
                <a:solidFill>
                  <a:schemeClr val="tx1"/>
                </a:solidFill>
              </a:rPr>
              <a:t>0)</a:t>
            </a:r>
            <a:r>
              <a:rPr lang="zh-CN" altLang="en-US" sz="2400">
                <a:solidFill>
                  <a:schemeClr val="tx1"/>
                </a:solidFill>
              </a:rPr>
              <a:t>个结点的有限集合，或者为空，或者满足：</a:t>
            </a:r>
            <a:br>
              <a:rPr lang="zh-CN" altLang="en-US" sz="2400">
                <a:solidFill>
                  <a:schemeClr val="tx1"/>
                </a:solidFill>
              </a:rPr>
            </a:br>
            <a:r>
              <a:rPr lang="en-US" altLang="zh-CN" sz="2400">
                <a:solidFill>
                  <a:schemeClr val="tx1"/>
                </a:solidFill>
              </a:rPr>
              <a:t>(1)</a:t>
            </a:r>
            <a:r>
              <a:rPr lang="zh-CN" altLang="en-US" sz="2400">
                <a:solidFill>
                  <a:schemeClr val="tx1"/>
                </a:solidFill>
              </a:rPr>
              <a:t>有且仅有一个称为</a:t>
            </a:r>
            <a:r>
              <a:rPr lang="zh-CN" altLang="en-US" sz="2400">
                <a:solidFill>
                  <a:srgbClr val="FF3300"/>
                </a:solidFill>
              </a:rPr>
              <a:t>根</a:t>
            </a:r>
            <a:r>
              <a:rPr lang="en-US" altLang="zh-CN" sz="1600">
                <a:solidFill>
                  <a:srgbClr val="0000FF"/>
                </a:solidFill>
              </a:rPr>
              <a:t>(root)</a:t>
            </a:r>
            <a:r>
              <a:rPr lang="zh-CN" altLang="en-US" sz="2400">
                <a:solidFill>
                  <a:schemeClr val="tx1"/>
                </a:solidFill>
              </a:rPr>
              <a:t>的结点。</a:t>
            </a:r>
            <a:br>
              <a:rPr lang="zh-CN" altLang="en-US" sz="2400">
                <a:solidFill>
                  <a:schemeClr val="tx1"/>
                </a:solidFill>
              </a:rPr>
            </a:br>
            <a:r>
              <a:rPr lang="en-US" altLang="zh-CN" sz="2400">
                <a:solidFill>
                  <a:schemeClr val="tx1"/>
                </a:solidFill>
              </a:rPr>
              <a:t>(2)</a:t>
            </a:r>
            <a:r>
              <a:rPr lang="zh-CN" altLang="en-US" sz="2400">
                <a:solidFill>
                  <a:schemeClr val="tx1"/>
                </a:solidFill>
              </a:rPr>
              <a:t>其余结点可分为</a:t>
            </a:r>
            <a:r>
              <a:rPr lang="en-US" altLang="zh-CN" sz="2400">
                <a:solidFill>
                  <a:schemeClr val="tx1"/>
                </a:solidFill>
              </a:rPr>
              <a:t>m(m</a:t>
            </a:r>
            <a:r>
              <a:rPr lang="en-US" altLang="zh-CN" sz="2400">
                <a:solidFill>
                  <a:schemeClr val="tx1"/>
                </a:solidFill>
                <a:sym typeface="Symbol" pitchFamily="18" charset="2"/>
              </a:rPr>
              <a:t></a:t>
            </a:r>
            <a:r>
              <a:rPr lang="en-US" altLang="zh-CN" sz="2400">
                <a:solidFill>
                  <a:schemeClr val="tx1"/>
                </a:solidFill>
              </a:rPr>
              <a:t>0)</a:t>
            </a:r>
            <a:r>
              <a:rPr lang="zh-CN" altLang="en-US" sz="2400">
                <a:solidFill>
                  <a:schemeClr val="tx1"/>
                </a:solidFill>
              </a:rPr>
              <a:t>个互不相交的子集</a:t>
            </a:r>
            <a:r>
              <a:rPr lang="en-US" altLang="zh-CN" sz="2400">
                <a:solidFill>
                  <a:schemeClr val="tx1"/>
                </a:solidFill>
              </a:rPr>
              <a:t>T</a:t>
            </a:r>
            <a:r>
              <a:rPr lang="en-US" altLang="zh-CN" sz="2400" baseline="-25000">
                <a:solidFill>
                  <a:schemeClr val="tx1"/>
                </a:solidFill>
              </a:rPr>
              <a:t>1</a:t>
            </a:r>
            <a:r>
              <a:rPr lang="en-US" altLang="zh-CN" sz="2400">
                <a:solidFill>
                  <a:schemeClr val="tx1"/>
                </a:solidFill>
              </a:rPr>
              <a:t>, T</a:t>
            </a:r>
            <a:r>
              <a:rPr lang="en-US" altLang="zh-CN" sz="2400" baseline="-25000">
                <a:solidFill>
                  <a:schemeClr val="tx1"/>
                </a:solidFill>
              </a:rPr>
              <a:t>2</a:t>
            </a:r>
            <a:r>
              <a:rPr lang="en-US" altLang="zh-CN" sz="2400">
                <a:solidFill>
                  <a:schemeClr val="tx1"/>
                </a:solidFill>
              </a:rPr>
              <a:t>, T</a:t>
            </a:r>
            <a:r>
              <a:rPr lang="en-US" altLang="zh-CN" sz="2400" baseline="-25000">
                <a:solidFill>
                  <a:schemeClr val="tx1"/>
                </a:solidFill>
              </a:rPr>
              <a:t>3</a:t>
            </a:r>
            <a:r>
              <a:rPr lang="en-US" altLang="zh-CN" sz="2400">
                <a:solidFill>
                  <a:schemeClr val="tx1"/>
                </a:solidFill>
              </a:rPr>
              <a:t>, </a:t>
            </a:r>
            <a:r>
              <a:rPr lang="en-US" altLang="zh-CN" sz="2400">
                <a:solidFill>
                  <a:schemeClr val="tx1"/>
                </a:solidFill>
                <a:latin typeface="宋体"/>
              </a:rPr>
              <a:t>…</a:t>
            </a:r>
            <a:r>
              <a:rPr lang="en-US" altLang="zh-CN" sz="2400">
                <a:solidFill>
                  <a:schemeClr val="tx1"/>
                </a:solidFill>
              </a:rPr>
              <a:t>, T</a:t>
            </a:r>
            <a:r>
              <a:rPr lang="en-US" altLang="zh-CN" sz="2400" baseline="-25000">
                <a:solidFill>
                  <a:schemeClr val="tx1"/>
                </a:solidFill>
              </a:rPr>
              <a:t>m</a:t>
            </a:r>
            <a:r>
              <a:rPr lang="zh-CN" altLang="en-US" sz="2400">
                <a:solidFill>
                  <a:schemeClr val="tx1"/>
                </a:solidFill>
              </a:rPr>
              <a:t>，其中每个子集本身又是一棵树，称为根的</a:t>
            </a:r>
            <a:r>
              <a:rPr lang="zh-CN" altLang="en-US" sz="2400">
                <a:solidFill>
                  <a:srgbClr val="FF3300"/>
                </a:solidFill>
              </a:rPr>
              <a:t>子树</a:t>
            </a:r>
            <a:r>
              <a:rPr lang="en-US" altLang="zh-CN" sz="1600">
                <a:solidFill>
                  <a:srgbClr val="0000FF"/>
                </a:solidFill>
              </a:rPr>
              <a:t>(Subtree)</a:t>
            </a:r>
            <a:r>
              <a:rPr lang="zh-CN" altLang="en-US" sz="2400">
                <a:solidFill>
                  <a:schemeClr val="tx1"/>
                </a:solidFill>
              </a:rPr>
              <a:t>。</a:t>
            </a:r>
          </a:p>
        </p:txBody>
      </p:sp>
      <p:sp>
        <p:nvSpPr>
          <p:cNvPr id="453638" name="Text Box 6"/>
          <p:cNvSpPr txBox="1">
            <a:spLocks noChangeArrowheads="1"/>
          </p:cNvSpPr>
          <p:nvPr/>
        </p:nvSpPr>
        <p:spPr bwMode="auto">
          <a:xfrm>
            <a:off x="171450" y="3090863"/>
            <a:ext cx="8796338" cy="16986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buClr>
                <a:srgbClr val="FF3300"/>
              </a:buClr>
              <a:buFont typeface="Wingdings" pitchFamily="2" charset="2"/>
              <a:buChar char="Ø"/>
            </a:pPr>
            <a:r>
              <a:rPr lang="zh-CN" altLang="en-US" sz="2400">
                <a:solidFill>
                  <a:schemeClr val="tx1"/>
                </a:solidFill>
              </a:rPr>
              <a:t>有的文献只允许</a:t>
            </a:r>
            <a:r>
              <a:rPr lang="en-US" altLang="zh-CN" sz="2400">
                <a:solidFill>
                  <a:schemeClr val="tx1"/>
                </a:solidFill>
              </a:rPr>
              <a:t>n&gt;0</a:t>
            </a:r>
            <a:r>
              <a:rPr lang="zh-CN" altLang="en-US" sz="2400">
                <a:solidFill>
                  <a:schemeClr val="tx1"/>
                </a:solidFill>
              </a:rPr>
              <a:t>，即没有</a:t>
            </a:r>
            <a:r>
              <a:rPr lang="zh-CN" altLang="en-US" sz="2400">
                <a:solidFill>
                  <a:srgbClr val="FF3300"/>
                </a:solidFill>
              </a:rPr>
              <a:t>空树</a:t>
            </a:r>
            <a:r>
              <a:rPr lang="zh-CN" altLang="en-US" sz="2400">
                <a:solidFill>
                  <a:schemeClr val="tx1"/>
                </a:solidFill>
              </a:rPr>
              <a:t>的概念</a:t>
            </a:r>
          </a:p>
          <a:p>
            <a:pPr algn="l" eaLnBrk="0" hangingPunct="0">
              <a:lnSpc>
                <a:spcPct val="110000"/>
              </a:lnSpc>
              <a:buClr>
                <a:srgbClr val="FF3300"/>
              </a:buClr>
              <a:buFont typeface="Wingdings" pitchFamily="2" charset="2"/>
              <a:buChar char="Ø"/>
            </a:pPr>
            <a:r>
              <a:rPr lang="zh-CN" altLang="en-US" sz="2400">
                <a:solidFill>
                  <a:schemeClr val="tx1"/>
                </a:solidFill>
              </a:rPr>
              <a:t>树是递归结构，在树的定义中又用到了树的概念</a:t>
            </a:r>
          </a:p>
          <a:p>
            <a:pPr algn="l" eaLnBrk="0" hangingPunct="0">
              <a:lnSpc>
                <a:spcPct val="110000"/>
              </a:lnSpc>
              <a:buClr>
                <a:srgbClr val="FF3300"/>
              </a:buClr>
              <a:buFont typeface="Wingdings" pitchFamily="2" charset="2"/>
              <a:buChar char="Ø"/>
            </a:pPr>
            <a:r>
              <a:rPr lang="zh-CN" altLang="en-US" sz="2400">
                <a:solidFill>
                  <a:schemeClr val="tx1"/>
                </a:solidFill>
              </a:rPr>
              <a:t>除根外，结点有一个直接前趋；所有结点零个或多个直接后继</a:t>
            </a:r>
          </a:p>
          <a:p>
            <a:pPr algn="l" eaLnBrk="0" hangingPunct="0">
              <a:lnSpc>
                <a:spcPct val="110000"/>
              </a:lnSpc>
              <a:buClr>
                <a:srgbClr val="FF3300"/>
              </a:buClr>
              <a:buFont typeface="Wingdings" pitchFamily="2" charset="2"/>
              <a:buChar char="Ø"/>
            </a:pPr>
            <a:r>
              <a:rPr lang="zh-CN" altLang="en-US" sz="2400">
                <a:solidFill>
                  <a:schemeClr val="tx1"/>
                </a:solidFill>
              </a:rPr>
              <a:t>适合表示具有分支层次关系的对象</a:t>
            </a:r>
          </a:p>
        </p:txBody>
      </p:sp>
      <p:grpSp>
        <p:nvGrpSpPr>
          <p:cNvPr id="453639" name="Group 7"/>
          <p:cNvGrpSpPr>
            <a:grpSpLocks/>
          </p:cNvGrpSpPr>
          <p:nvPr/>
        </p:nvGrpSpPr>
        <p:grpSpPr bwMode="auto">
          <a:xfrm>
            <a:off x="5148263" y="4392613"/>
            <a:ext cx="3863975" cy="2065337"/>
            <a:chOff x="3243" y="2722"/>
            <a:chExt cx="2434" cy="1301"/>
          </a:xfrm>
        </p:grpSpPr>
        <p:sp>
          <p:nvSpPr>
            <p:cNvPr id="453640" name="Oval 8"/>
            <p:cNvSpPr>
              <a:spLocks noChangeArrowheads="1"/>
            </p:cNvSpPr>
            <p:nvPr/>
          </p:nvSpPr>
          <p:spPr bwMode="auto">
            <a:xfrm>
              <a:off x="5422" y="3418"/>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J</a:t>
              </a:r>
            </a:p>
          </p:txBody>
        </p:sp>
        <p:sp>
          <p:nvSpPr>
            <p:cNvPr id="453641" name="Oval 9"/>
            <p:cNvSpPr>
              <a:spLocks noChangeArrowheads="1"/>
            </p:cNvSpPr>
            <p:nvPr/>
          </p:nvSpPr>
          <p:spPr bwMode="auto">
            <a:xfrm>
              <a:off x="5110"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I</a:t>
              </a:r>
            </a:p>
          </p:txBody>
        </p:sp>
        <p:sp>
          <p:nvSpPr>
            <p:cNvPr id="453642" name="Oval 10"/>
            <p:cNvSpPr>
              <a:spLocks noChangeArrowheads="1"/>
            </p:cNvSpPr>
            <p:nvPr/>
          </p:nvSpPr>
          <p:spPr bwMode="auto">
            <a:xfrm>
              <a:off x="4356" y="272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A</a:t>
              </a:r>
            </a:p>
          </p:txBody>
        </p:sp>
        <p:sp>
          <p:nvSpPr>
            <p:cNvPr id="453643" name="Oval 11"/>
            <p:cNvSpPr>
              <a:spLocks noChangeArrowheads="1"/>
            </p:cNvSpPr>
            <p:nvPr/>
          </p:nvSpPr>
          <p:spPr bwMode="auto">
            <a:xfrm>
              <a:off x="4356" y="30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C</a:t>
              </a:r>
            </a:p>
          </p:txBody>
        </p:sp>
        <p:sp>
          <p:nvSpPr>
            <p:cNvPr id="453644" name="Oval 12"/>
            <p:cNvSpPr>
              <a:spLocks noChangeArrowheads="1"/>
            </p:cNvSpPr>
            <p:nvPr/>
          </p:nvSpPr>
          <p:spPr bwMode="auto">
            <a:xfrm>
              <a:off x="3775" y="30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B</a:t>
              </a:r>
            </a:p>
          </p:txBody>
        </p:sp>
        <p:sp>
          <p:nvSpPr>
            <p:cNvPr id="453645" name="Oval 13"/>
            <p:cNvSpPr>
              <a:spLocks noChangeArrowheads="1"/>
            </p:cNvSpPr>
            <p:nvPr/>
          </p:nvSpPr>
          <p:spPr bwMode="auto">
            <a:xfrm>
              <a:off x="5110" y="30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D</a:t>
              </a:r>
            </a:p>
          </p:txBody>
        </p:sp>
        <p:sp>
          <p:nvSpPr>
            <p:cNvPr id="453646" name="Oval 14"/>
            <p:cNvSpPr>
              <a:spLocks noChangeArrowheads="1"/>
            </p:cNvSpPr>
            <p:nvPr/>
          </p:nvSpPr>
          <p:spPr bwMode="auto">
            <a:xfrm>
              <a:off x="4794"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H</a:t>
              </a:r>
            </a:p>
          </p:txBody>
        </p:sp>
        <p:sp>
          <p:nvSpPr>
            <p:cNvPr id="453647" name="Oval 15"/>
            <p:cNvSpPr>
              <a:spLocks noChangeArrowheads="1"/>
            </p:cNvSpPr>
            <p:nvPr/>
          </p:nvSpPr>
          <p:spPr bwMode="auto">
            <a:xfrm>
              <a:off x="4356"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G</a:t>
              </a:r>
            </a:p>
          </p:txBody>
        </p:sp>
        <p:sp>
          <p:nvSpPr>
            <p:cNvPr id="453648" name="Oval 16"/>
            <p:cNvSpPr>
              <a:spLocks noChangeArrowheads="1"/>
            </p:cNvSpPr>
            <p:nvPr/>
          </p:nvSpPr>
          <p:spPr bwMode="auto">
            <a:xfrm>
              <a:off x="3958"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F</a:t>
              </a:r>
            </a:p>
          </p:txBody>
        </p:sp>
        <p:sp>
          <p:nvSpPr>
            <p:cNvPr id="453649" name="Oval 17"/>
            <p:cNvSpPr>
              <a:spLocks noChangeArrowheads="1"/>
            </p:cNvSpPr>
            <p:nvPr/>
          </p:nvSpPr>
          <p:spPr bwMode="auto">
            <a:xfrm>
              <a:off x="3509"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E</a:t>
              </a:r>
            </a:p>
          </p:txBody>
        </p:sp>
        <p:sp>
          <p:nvSpPr>
            <p:cNvPr id="453650" name="Line 18"/>
            <p:cNvSpPr>
              <a:spLocks noChangeShapeType="1"/>
            </p:cNvSpPr>
            <p:nvPr/>
          </p:nvSpPr>
          <p:spPr bwMode="auto">
            <a:xfrm>
              <a:off x="4489" y="2962"/>
              <a:ext cx="0" cy="96"/>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1" name="Line 19"/>
            <p:cNvSpPr>
              <a:spLocks noChangeShapeType="1"/>
            </p:cNvSpPr>
            <p:nvPr/>
          </p:nvSpPr>
          <p:spPr bwMode="auto">
            <a:xfrm flipH="1">
              <a:off x="4002" y="2891"/>
              <a:ext cx="370" cy="215"/>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2" name="Line 20"/>
            <p:cNvSpPr>
              <a:spLocks noChangeShapeType="1"/>
            </p:cNvSpPr>
            <p:nvPr/>
          </p:nvSpPr>
          <p:spPr bwMode="auto">
            <a:xfrm flipH="1">
              <a:off x="3705" y="3269"/>
              <a:ext cx="116" cy="16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3" name="Line 21"/>
            <p:cNvSpPr>
              <a:spLocks noChangeShapeType="1"/>
            </p:cNvSpPr>
            <p:nvPr/>
          </p:nvSpPr>
          <p:spPr bwMode="auto">
            <a:xfrm>
              <a:off x="3957" y="3292"/>
              <a:ext cx="79" cy="14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4" name="Line 22"/>
            <p:cNvSpPr>
              <a:spLocks noChangeShapeType="1"/>
            </p:cNvSpPr>
            <p:nvPr/>
          </p:nvSpPr>
          <p:spPr bwMode="auto">
            <a:xfrm>
              <a:off x="4489" y="3298"/>
              <a:ext cx="0" cy="129"/>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5" name="Line 23"/>
            <p:cNvSpPr>
              <a:spLocks noChangeShapeType="1"/>
            </p:cNvSpPr>
            <p:nvPr/>
          </p:nvSpPr>
          <p:spPr bwMode="auto">
            <a:xfrm>
              <a:off x="4604" y="2886"/>
              <a:ext cx="511" cy="24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6" name="Line 24"/>
            <p:cNvSpPr>
              <a:spLocks noChangeShapeType="1"/>
            </p:cNvSpPr>
            <p:nvPr/>
          </p:nvSpPr>
          <p:spPr bwMode="auto">
            <a:xfrm flipH="1">
              <a:off x="4982" y="3259"/>
              <a:ext cx="164" cy="17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7" name="Line 25"/>
            <p:cNvSpPr>
              <a:spLocks noChangeShapeType="1"/>
            </p:cNvSpPr>
            <p:nvPr/>
          </p:nvSpPr>
          <p:spPr bwMode="auto">
            <a:xfrm>
              <a:off x="5243" y="3298"/>
              <a:ext cx="0" cy="12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8" name="Line 26"/>
            <p:cNvSpPr>
              <a:spLocks noChangeShapeType="1"/>
            </p:cNvSpPr>
            <p:nvPr/>
          </p:nvSpPr>
          <p:spPr bwMode="auto">
            <a:xfrm>
              <a:off x="5331" y="3250"/>
              <a:ext cx="153" cy="19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9" name="Oval 27"/>
            <p:cNvSpPr>
              <a:spLocks noChangeArrowheads="1"/>
            </p:cNvSpPr>
            <p:nvPr/>
          </p:nvSpPr>
          <p:spPr bwMode="auto">
            <a:xfrm>
              <a:off x="3243" y="3778"/>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K</a:t>
              </a:r>
            </a:p>
          </p:txBody>
        </p:sp>
        <p:sp>
          <p:nvSpPr>
            <p:cNvPr id="453660" name="Line 28"/>
            <p:cNvSpPr>
              <a:spLocks noChangeShapeType="1"/>
            </p:cNvSpPr>
            <p:nvPr/>
          </p:nvSpPr>
          <p:spPr bwMode="auto">
            <a:xfrm flipH="1">
              <a:off x="3452" y="3637"/>
              <a:ext cx="110" cy="16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61" name="Oval 29"/>
            <p:cNvSpPr>
              <a:spLocks noChangeArrowheads="1"/>
            </p:cNvSpPr>
            <p:nvPr/>
          </p:nvSpPr>
          <p:spPr bwMode="auto">
            <a:xfrm>
              <a:off x="3730" y="3778"/>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L</a:t>
              </a:r>
            </a:p>
          </p:txBody>
        </p:sp>
        <p:sp>
          <p:nvSpPr>
            <p:cNvPr id="453662" name="Line 30"/>
            <p:cNvSpPr>
              <a:spLocks noChangeShapeType="1"/>
            </p:cNvSpPr>
            <p:nvPr/>
          </p:nvSpPr>
          <p:spPr bwMode="auto">
            <a:xfrm>
              <a:off x="3701" y="3651"/>
              <a:ext cx="102" cy="149"/>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63" name="Oval 31"/>
            <p:cNvSpPr>
              <a:spLocks noChangeArrowheads="1"/>
            </p:cNvSpPr>
            <p:nvPr/>
          </p:nvSpPr>
          <p:spPr bwMode="auto">
            <a:xfrm>
              <a:off x="4794" y="3778"/>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M</a:t>
              </a:r>
            </a:p>
          </p:txBody>
        </p:sp>
        <p:sp>
          <p:nvSpPr>
            <p:cNvPr id="453664" name="Line 32"/>
            <p:cNvSpPr>
              <a:spLocks noChangeShapeType="1"/>
            </p:cNvSpPr>
            <p:nvPr/>
          </p:nvSpPr>
          <p:spPr bwMode="auto">
            <a:xfrm>
              <a:off x="4927" y="3656"/>
              <a:ext cx="0" cy="12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3665" name="Rectangle 33"/>
          <p:cNvSpPr>
            <a:spLocks noGrp="1" noRot="1" noChangeArrowheads="1"/>
          </p:cNvSpPr>
          <p:nvPr>
            <p:ph type="title"/>
          </p:nvPr>
        </p:nvSpPr>
        <p:spPr>
          <a:xfrm>
            <a:off x="323850" y="104775"/>
            <a:ext cx="851058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5.1  </a:t>
            </a:r>
            <a:r>
              <a:rPr lang="zh-CN" altLang="en-US" sz="3600" b="0">
                <a:latin typeface="黑体" pitchFamily="2" charset="-122"/>
              </a:rPr>
              <a:t>树的概念</a:t>
            </a:r>
          </a:p>
        </p:txBody>
      </p:sp>
      <p:sp>
        <p:nvSpPr>
          <p:cNvPr id="453666" name="Rectangle 34"/>
          <p:cNvSpPr>
            <a:spLocks noChangeArrowheads="1"/>
          </p:cNvSpPr>
          <p:nvPr/>
        </p:nvSpPr>
        <p:spPr bwMode="auto">
          <a:xfrm>
            <a:off x="209550" y="931863"/>
            <a:ext cx="8788400" cy="457200"/>
          </a:xfrm>
          <a:prstGeom prst="rect">
            <a:avLst/>
          </a:prstGeom>
          <a:gradFill rotWithShape="1">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effectLst>
                  <a:outerShdw blurRad="38100" dist="38100" dir="2700000" algn="tl">
                    <a:srgbClr val="000000"/>
                  </a:outerShdw>
                </a:effectLst>
                <a:latin typeface="Arial" charset="0"/>
                <a:ea typeface="楷体_GB2312" pitchFamily="49" charset="-122"/>
              </a:rPr>
              <a:t>一、定义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3637"/>
                                        </p:tgtEl>
                                        <p:attrNameLst>
                                          <p:attrName>style.visibility</p:attrName>
                                        </p:attrNameLst>
                                      </p:cBhvr>
                                      <p:to>
                                        <p:strVal val="visible"/>
                                      </p:to>
                                    </p:set>
                                    <p:animEffect transition="in" filter="wipe(left)">
                                      <p:cBhvr>
                                        <p:cTn id="7" dur="500"/>
                                        <p:tgtEl>
                                          <p:spTgt spid="453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3636"/>
                                        </p:tgtEl>
                                        <p:attrNameLst>
                                          <p:attrName>style.visibility</p:attrName>
                                        </p:attrNameLst>
                                      </p:cBhvr>
                                      <p:to>
                                        <p:strVal val="visible"/>
                                      </p:to>
                                    </p:set>
                                    <p:animEffect transition="in" filter="wipe(up)">
                                      <p:cBhvr>
                                        <p:cTn id="12" dur="500"/>
                                        <p:tgtEl>
                                          <p:spTgt spid="453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3635"/>
                                        </p:tgtEl>
                                        <p:attrNameLst>
                                          <p:attrName>style.visibility</p:attrName>
                                        </p:attrNameLst>
                                      </p:cBhvr>
                                      <p:to>
                                        <p:strVal val="visible"/>
                                      </p:to>
                                    </p:set>
                                    <p:animEffect transition="in" filter="wipe(up)">
                                      <p:cBhvr>
                                        <p:cTn id="17" dur="500"/>
                                        <p:tgtEl>
                                          <p:spTgt spid="4536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3634"/>
                                        </p:tgtEl>
                                        <p:attrNameLst>
                                          <p:attrName>style.visibility</p:attrName>
                                        </p:attrNameLst>
                                      </p:cBhvr>
                                      <p:to>
                                        <p:strVal val="visible"/>
                                      </p:to>
                                    </p:set>
                                    <p:animEffect transition="in" filter="wipe(up)">
                                      <p:cBhvr>
                                        <p:cTn id="22" dur="500"/>
                                        <p:tgtEl>
                                          <p:spTgt spid="4536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3638"/>
                                        </p:tgtEl>
                                        <p:attrNameLst>
                                          <p:attrName>style.visibility</p:attrName>
                                        </p:attrNameLst>
                                      </p:cBhvr>
                                      <p:to>
                                        <p:strVal val="visible"/>
                                      </p:to>
                                    </p:set>
                                    <p:animEffect transition="in" filter="wipe(left)">
                                      <p:cBhvr>
                                        <p:cTn id="27" dur="500"/>
                                        <p:tgtEl>
                                          <p:spTgt spid="453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4" grpId="0" animBg="1"/>
      <p:bldP spid="453635" grpId="0" animBg="1"/>
      <p:bldP spid="453636" grpId="0" animBg="1"/>
      <p:bldP spid="453637" grpId="0"/>
      <p:bldP spid="4536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Text Box 2"/>
          <p:cNvSpPr txBox="1">
            <a:spLocks noChangeArrowheads="1"/>
          </p:cNvSpPr>
          <p:nvPr/>
        </p:nvSpPr>
        <p:spPr bwMode="auto">
          <a:xfrm>
            <a:off x="196850" y="620713"/>
            <a:ext cx="8839200" cy="8953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lang="zh-CN" altLang="en-US" sz="2400">
                <a:solidFill>
                  <a:srgbClr val="EE0000"/>
                </a:solidFill>
              </a:rPr>
              <a:t>带双亲指针的二叉链表</a:t>
            </a:r>
            <a:r>
              <a:rPr lang="zh-CN" altLang="en-US" sz="2400">
                <a:solidFill>
                  <a:schemeClr val="tx1"/>
                </a:solidFill>
              </a:rPr>
              <a:t>：在二叉链表上每个结点增加</a:t>
            </a:r>
            <a:r>
              <a:rPr lang="en-US" altLang="zh-CN" sz="2400">
                <a:solidFill>
                  <a:schemeClr val="tx1"/>
                </a:solidFill>
              </a:rPr>
              <a:t>1</a:t>
            </a:r>
            <a:r>
              <a:rPr lang="zh-CN" altLang="en-US" sz="2400">
                <a:solidFill>
                  <a:schemeClr val="tx1"/>
                </a:solidFill>
              </a:rPr>
              <a:t>个指向双亲的指针域。</a:t>
            </a:r>
          </a:p>
        </p:txBody>
      </p:sp>
      <p:sp>
        <p:nvSpPr>
          <p:cNvPr id="472067" name="Line 3"/>
          <p:cNvSpPr>
            <a:spLocks noChangeShapeType="1"/>
          </p:cNvSpPr>
          <p:nvPr/>
        </p:nvSpPr>
        <p:spPr bwMode="auto">
          <a:xfrm flipH="1">
            <a:off x="1060450" y="4484688"/>
            <a:ext cx="304800" cy="7620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68" name="Line 4"/>
          <p:cNvSpPr>
            <a:spLocks noChangeShapeType="1"/>
          </p:cNvSpPr>
          <p:nvPr/>
        </p:nvSpPr>
        <p:spPr bwMode="auto">
          <a:xfrm>
            <a:off x="1136650" y="3722688"/>
            <a:ext cx="609600" cy="13716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69" name="Line 5"/>
          <p:cNvSpPr>
            <a:spLocks noChangeShapeType="1"/>
          </p:cNvSpPr>
          <p:nvPr/>
        </p:nvSpPr>
        <p:spPr bwMode="auto">
          <a:xfrm flipH="1">
            <a:off x="755650" y="2960688"/>
            <a:ext cx="533400" cy="12954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70" name="Oval 6"/>
          <p:cNvSpPr>
            <a:spLocks noChangeArrowheads="1"/>
          </p:cNvSpPr>
          <p:nvPr/>
        </p:nvSpPr>
        <p:spPr bwMode="auto">
          <a:xfrm>
            <a:off x="1136650" y="2579688"/>
            <a:ext cx="457200" cy="457200"/>
          </a:xfrm>
          <a:prstGeom prst="ellipse">
            <a:avLst/>
          </a:prstGeom>
          <a:gradFill rotWithShape="0">
            <a:gsLst>
              <a:gs pos="0">
                <a:schemeClr val="tx2"/>
              </a:gs>
              <a:gs pos="100000">
                <a:schemeClr val="tx2">
                  <a:gamma/>
                  <a:shade val="46275"/>
                  <a:invGamma/>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sz="2000">
                <a:solidFill>
                  <a:srgbClr val="FFFF66"/>
                </a:solidFill>
              </a:rPr>
              <a:t>A</a:t>
            </a:r>
          </a:p>
        </p:txBody>
      </p:sp>
      <p:sp>
        <p:nvSpPr>
          <p:cNvPr id="472071" name="Oval 7"/>
          <p:cNvSpPr>
            <a:spLocks noChangeArrowheads="1"/>
          </p:cNvSpPr>
          <p:nvPr/>
        </p:nvSpPr>
        <p:spPr bwMode="auto">
          <a:xfrm>
            <a:off x="831850" y="3341688"/>
            <a:ext cx="457200" cy="457200"/>
          </a:xfrm>
          <a:prstGeom prst="ellipse">
            <a:avLst/>
          </a:prstGeom>
          <a:gradFill rotWithShape="0">
            <a:gsLst>
              <a:gs pos="0">
                <a:schemeClr val="tx2"/>
              </a:gs>
              <a:gs pos="100000">
                <a:schemeClr val="tx2">
                  <a:gamma/>
                  <a:shade val="46275"/>
                  <a:invGamma/>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sz="2000">
                <a:solidFill>
                  <a:srgbClr val="FFFF66"/>
                </a:solidFill>
              </a:rPr>
              <a:t>B</a:t>
            </a:r>
          </a:p>
        </p:txBody>
      </p:sp>
      <p:sp>
        <p:nvSpPr>
          <p:cNvPr id="472072" name="Oval 8"/>
          <p:cNvSpPr>
            <a:spLocks noChangeArrowheads="1"/>
          </p:cNvSpPr>
          <p:nvPr/>
        </p:nvSpPr>
        <p:spPr bwMode="auto">
          <a:xfrm>
            <a:off x="450850" y="4179888"/>
            <a:ext cx="457200" cy="457200"/>
          </a:xfrm>
          <a:prstGeom prst="ellipse">
            <a:avLst/>
          </a:prstGeom>
          <a:gradFill rotWithShape="0">
            <a:gsLst>
              <a:gs pos="0">
                <a:schemeClr val="tx2"/>
              </a:gs>
              <a:gs pos="100000">
                <a:schemeClr val="tx2">
                  <a:gamma/>
                  <a:shade val="46275"/>
                  <a:invGamma/>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sz="2000">
                <a:solidFill>
                  <a:srgbClr val="FFFF66"/>
                </a:solidFill>
              </a:rPr>
              <a:t>C</a:t>
            </a:r>
          </a:p>
        </p:txBody>
      </p:sp>
      <p:sp>
        <p:nvSpPr>
          <p:cNvPr id="472073" name="Oval 9"/>
          <p:cNvSpPr>
            <a:spLocks noChangeArrowheads="1"/>
          </p:cNvSpPr>
          <p:nvPr/>
        </p:nvSpPr>
        <p:spPr bwMode="auto">
          <a:xfrm>
            <a:off x="1212850" y="4179888"/>
            <a:ext cx="457200" cy="457200"/>
          </a:xfrm>
          <a:prstGeom prst="ellipse">
            <a:avLst/>
          </a:prstGeom>
          <a:gradFill rotWithShape="0">
            <a:gsLst>
              <a:gs pos="0">
                <a:schemeClr val="tx2"/>
              </a:gs>
              <a:gs pos="100000">
                <a:schemeClr val="tx2">
                  <a:gamma/>
                  <a:shade val="46275"/>
                  <a:invGamma/>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sz="2000">
                <a:solidFill>
                  <a:srgbClr val="FFFF66"/>
                </a:solidFill>
              </a:rPr>
              <a:t>D</a:t>
            </a:r>
          </a:p>
        </p:txBody>
      </p:sp>
      <p:sp>
        <p:nvSpPr>
          <p:cNvPr id="472074" name="Oval 10"/>
          <p:cNvSpPr>
            <a:spLocks noChangeArrowheads="1"/>
          </p:cNvSpPr>
          <p:nvPr/>
        </p:nvSpPr>
        <p:spPr bwMode="auto">
          <a:xfrm>
            <a:off x="1593850" y="5018088"/>
            <a:ext cx="457200" cy="457200"/>
          </a:xfrm>
          <a:prstGeom prst="ellipse">
            <a:avLst/>
          </a:prstGeom>
          <a:gradFill rotWithShape="0">
            <a:gsLst>
              <a:gs pos="0">
                <a:schemeClr val="tx2"/>
              </a:gs>
              <a:gs pos="100000">
                <a:schemeClr val="tx2">
                  <a:gamma/>
                  <a:shade val="46275"/>
                  <a:invGamma/>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sz="2000">
                <a:solidFill>
                  <a:srgbClr val="FFFF66"/>
                </a:solidFill>
              </a:rPr>
              <a:t>F</a:t>
            </a:r>
          </a:p>
        </p:txBody>
      </p:sp>
      <p:sp>
        <p:nvSpPr>
          <p:cNvPr id="472075" name="Oval 11"/>
          <p:cNvSpPr>
            <a:spLocks noChangeArrowheads="1"/>
          </p:cNvSpPr>
          <p:nvPr/>
        </p:nvSpPr>
        <p:spPr bwMode="auto">
          <a:xfrm>
            <a:off x="831850" y="5018088"/>
            <a:ext cx="457200" cy="457200"/>
          </a:xfrm>
          <a:prstGeom prst="ellipse">
            <a:avLst/>
          </a:prstGeom>
          <a:gradFill rotWithShape="0">
            <a:gsLst>
              <a:gs pos="0">
                <a:schemeClr val="tx2"/>
              </a:gs>
              <a:gs pos="100000">
                <a:schemeClr val="tx2">
                  <a:gamma/>
                  <a:shade val="46275"/>
                  <a:invGamma/>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sz="2000">
                <a:solidFill>
                  <a:srgbClr val="FFFF66"/>
                </a:solidFill>
              </a:rPr>
              <a:t>E</a:t>
            </a:r>
          </a:p>
        </p:txBody>
      </p:sp>
      <p:grpSp>
        <p:nvGrpSpPr>
          <p:cNvPr id="472181" name="Group 117"/>
          <p:cNvGrpSpPr>
            <a:grpSpLocks/>
          </p:cNvGrpSpPr>
          <p:nvPr/>
        </p:nvGrpSpPr>
        <p:grpSpPr bwMode="auto">
          <a:xfrm>
            <a:off x="5526088" y="1879600"/>
            <a:ext cx="3276600" cy="4322763"/>
            <a:chOff x="3481" y="1184"/>
            <a:chExt cx="2064" cy="2723"/>
          </a:xfrm>
        </p:grpSpPr>
        <p:sp>
          <p:nvSpPr>
            <p:cNvPr id="472121" name="Rectangle 57" descr="羊皮纸"/>
            <p:cNvSpPr>
              <a:spLocks noChangeArrowheads="1"/>
            </p:cNvSpPr>
            <p:nvPr/>
          </p:nvSpPr>
          <p:spPr bwMode="auto">
            <a:xfrm>
              <a:off x="4729" y="3161"/>
              <a:ext cx="816"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sym typeface="Symbol" pitchFamily="18" charset="2"/>
                </a:rPr>
                <a:t></a:t>
              </a:r>
              <a:r>
                <a:rPr kumimoji="0" lang="en-US" altLang="zh-CN" sz="2000">
                  <a:solidFill>
                    <a:schemeClr val="tx1"/>
                  </a:solidFill>
                </a:rPr>
                <a:t>   F       </a:t>
              </a:r>
              <a:r>
                <a:rPr lang="en-US" altLang="zh-CN" sz="2000">
                  <a:solidFill>
                    <a:schemeClr val="tx1"/>
                  </a:solidFill>
                  <a:sym typeface="Symbol" pitchFamily="18" charset="2"/>
                </a:rPr>
                <a:t></a:t>
              </a:r>
            </a:p>
          </p:txBody>
        </p:sp>
        <p:sp>
          <p:nvSpPr>
            <p:cNvPr id="472122" name="Line 58"/>
            <p:cNvSpPr>
              <a:spLocks noChangeShapeType="1"/>
            </p:cNvSpPr>
            <p:nvPr/>
          </p:nvSpPr>
          <p:spPr bwMode="auto">
            <a:xfrm>
              <a:off x="5160" y="3161"/>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23" name="Line 59"/>
            <p:cNvSpPr>
              <a:spLocks noChangeShapeType="1"/>
            </p:cNvSpPr>
            <p:nvPr/>
          </p:nvSpPr>
          <p:spPr bwMode="auto">
            <a:xfrm>
              <a:off x="5353" y="3161"/>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24" name="Line 60"/>
            <p:cNvSpPr>
              <a:spLocks noChangeShapeType="1"/>
            </p:cNvSpPr>
            <p:nvPr/>
          </p:nvSpPr>
          <p:spPr bwMode="auto">
            <a:xfrm>
              <a:off x="4921" y="3161"/>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25" name="Rectangle 61" descr="羊皮纸"/>
            <p:cNvSpPr>
              <a:spLocks noChangeArrowheads="1"/>
            </p:cNvSpPr>
            <p:nvPr/>
          </p:nvSpPr>
          <p:spPr bwMode="auto">
            <a:xfrm>
              <a:off x="3817" y="3161"/>
              <a:ext cx="816"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sym typeface="Symbol" pitchFamily="18" charset="2"/>
                </a:rPr>
                <a:t>   </a:t>
              </a:r>
              <a:r>
                <a:rPr kumimoji="0" lang="en-US" altLang="zh-CN" sz="2000">
                  <a:solidFill>
                    <a:schemeClr val="tx1"/>
                  </a:solidFill>
                </a:rPr>
                <a:t>E      </a:t>
              </a:r>
              <a:r>
                <a:rPr lang="en-US" altLang="zh-CN" sz="2000">
                  <a:solidFill>
                    <a:schemeClr val="tx1"/>
                  </a:solidFill>
                  <a:sym typeface="Symbol" pitchFamily="18" charset="2"/>
                </a:rPr>
                <a:t> </a:t>
              </a:r>
            </a:p>
          </p:txBody>
        </p:sp>
        <p:sp>
          <p:nvSpPr>
            <p:cNvPr id="472126" name="Line 62"/>
            <p:cNvSpPr>
              <a:spLocks noChangeShapeType="1"/>
            </p:cNvSpPr>
            <p:nvPr/>
          </p:nvSpPr>
          <p:spPr bwMode="auto">
            <a:xfrm>
              <a:off x="4248" y="3161"/>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27" name="Line 63"/>
            <p:cNvSpPr>
              <a:spLocks noChangeShapeType="1"/>
            </p:cNvSpPr>
            <p:nvPr/>
          </p:nvSpPr>
          <p:spPr bwMode="auto">
            <a:xfrm>
              <a:off x="4440" y="3161"/>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28" name="Line 64"/>
            <p:cNvSpPr>
              <a:spLocks noChangeShapeType="1"/>
            </p:cNvSpPr>
            <p:nvPr/>
          </p:nvSpPr>
          <p:spPr bwMode="auto">
            <a:xfrm>
              <a:off x="4009" y="3161"/>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29" name="Rectangle 65" descr="羊皮纸"/>
            <p:cNvSpPr>
              <a:spLocks noChangeArrowheads="1"/>
            </p:cNvSpPr>
            <p:nvPr/>
          </p:nvSpPr>
          <p:spPr bwMode="auto">
            <a:xfrm>
              <a:off x="4393" y="2633"/>
              <a:ext cx="816"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sz="2000">
                  <a:solidFill>
                    <a:schemeClr val="tx1"/>
                  </a:solidFill>
                </a:rPr>
                <a:t>D   </a:t>
              </a:r>
            </a:p>
          </p:txBody>
        </p:sp>
        <p:sp>
          <p:nvSpPr>
            <p:cNvPr id="472130" name="Line 66"/>
            <p:cNvSpPr>
              <a:spLocks noChangeShapeType="1"/>
            </p:cNvSpPr>
            <p:nvPr/>
          </p:nvSpPr>
          <p:spPr bwMode="auto">
            <a:xfrm>
              <a:off x="4824" y="2633"/>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31" name="Line 67"/>
            <p:cNvSpPr>
              <a:spLocks noChangeShapeType="1"/>
            </p:cNvSpPr>
            <p:nvPr/>
          </p:nvSpPr>
          <p:spPr bwMode="auto">
            <a:xfrm>
              <a:off x="5017" y="2633"/>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32" name="Line 68"/>
            <p:cNvSpPr>
              <a:spLocks noChangeShapeType="1"/>
            </p:cNvSpPr>
            <p:nvPr/>
          </p:nvSpPr>
          <p:spPr bwMode="auto">
            <a:xfrm>
              <a:off x="4584" y="2633"/>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33" name="Rectangle 69" descr="羊皮纸"/>
            <p:cNvSpPr>
              <a:spLocks noChangeArrowheads="1"/>
            </p:cNvSpPr>
            <p:nvPr/>
          </p:nvSpPr>
          <p:spPr bwMode="auto">
            <a:xfrm>
              <a:off x="3481" y="2633"/>
              <a:ext cx="816"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sym typeface="Symbol" pitchFamily="18" charset="2"/>
                </a:rPr>
                <a:t>  </a:t>
              </a:r>
              <a:r>
                <a:rPr kumimoji="0" lang="en-US" altLang="zh-CN" sz="2000">
                  <a:solidFill>
                    <a:schemeClr val="tx1"/>
                  </a:solidFill>
                </a:rPr>
                <a:t> C       </a:t>
              </a:r>
              <a:r>
                <a:rPr lang="en-US" altLang="zh-CN" sz="2000">
                  <a:solidFill>
                    <a:schemeClr val="tx1"/>
                  </a:solidFill>
                  <a:sym typeface="Symbol" pitchFamily="18" charset="2"/>
                </a:rPr>
                <a:t></a:t>
              </a:r>
            </a:p>
          </p:txBody>
        </p:sp>
        <p:sp>
          <p:nvSpPr>
            <p:cNvPr id="472134" name="Line 70"/>
            <p:cNvSpPr>
              <a:spLocks noChangeShapeType="1"/>
            </p:cNvSpPr>
            <p:nvPr/>
          </p:nvSpPr>
          <p:spPr bwMode="auto">
            <a:xfrm>
              <a:off x="3912" y="2633"/>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35" name="Line 71"/>
            <p:cNvSpPr>
              <a:spLocks noChangeShapeType="1"/>
            </p:cNvSpPr>
            <p:nvPr/>
          </p:nvSpPr>
          <p:spPr bwMode="auto">
            <a:xfrm>
              <a:off x="4104" y="2633"/>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36" name="Line 72"/>
            <p:cNvSpPr>
              <a:spLocks noChangeShapeType="1"/>
            </p:cNvSpPr>
            <p:nvPr/>
          </p:nvSpPr>
          <p:spPr bwMode="auto">
            <a:xfrm>
              <a:off x="3673" y="2633"/>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37" name="Rectangle 73" descr="羊皮纸"/>
            <p:cNvSpPr>
              <a:spLocks noChangeArrowheads="1"/>
            </p:cNvSpPr>
            <p:nvPr/>
          </p:nvSpPr>
          <p:spPr bwMode="auto">
            <a:xfrm>
              <a:off x="3913" y="2105"/>
              <a:ext cx="816"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sz="2000">
                  <a:solidFill>
                    <a:schemeClr val="tx1"/>
                  </a:solidFill>
                </a:rPr>
                <a:t>B   </a:t>
              </a:r>
            </a:p>
          </p:txBody>
        </p:sp>
        <p:sp>
          <p:nvSpPr>
            <p:cNvPr id="472138" name="Line 74"/>
            <p:cNvSpPr>
              <a:spLocks noChangeShapeType="1"/>
            </p:cNvSpPr>
            <p:nvPr/>
          </p:nvSpPr>
          <p:spPr bwMode="auto">
            <a:xfrm>
              <a:off x="4344" y="2105"/>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39" name="Line 75"/>
            <p:cNvSpPr>
              <a:spLocks noChangeShapeType="1"/>
            </p:cNvSpPr>
            <p:nvPr/>
          </p:nvSpPr>
          <p:spPr bwMode="auto">
            <a:xfrm>
              <a:off x="4537" y="2105"/>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0" name="Line 76"/>
            <p:cNvSpPr>
              <a:spLocks noChangeShapeType="1"/>
            </p:cNvSpPr>
            <p:nvPr/>
          </p:nvSpPr>
          <p:spPr bwMode="auto">
            <a:xfrm>
              <a:off x="4104" y="2105"/>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1" name="Rectangle 77" descr="羊皮纸"/>
            <p:cNvSpPr>
              <a:spLocks noChangeArrowheads="1"/>
            </p:cNvSpPr>
            <p:nvPr/>
          </p:nvSpPr>
          <p:spPr bwMode="auto">
            <a:xfrm>
              <a:off x="4201" y="1577"/>
              <a:ext cx="816"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0" lang="en-US" altLang="zh-CN" sz="2000">
                  <a:solidFill>
                    <a:schemeClr val="tx1"/>
                  </a:solidFill>
                </a:rPr>
                <a:t>   A   </a:t>
              </a:r>
              <a:r>
                <a:rPr lang="en-US" altLang="zh-CN" sz="2000">
                  <a:solidFill>
                    <a:schemeClr val="tx1"/>
                  </a:solidFill>
                  <a:sym typeface="Symbol" pitchFamily="18" charset="2"/>
                </a:rPr>
                <a:t>  </a:t>
              </a:r>
            </a:p>
          </p:txBody>
        </p:sp>
        <p:sp>
          <p:nvSpPr>
            <p:cNvPr id="472142" name="Line 78"/>
            <p:cNvSpPr>
              <a:spLocks noChangeShapeType="1"/>
            </p:cNvSpPr>
            <p:nvPr/>
          </p:nvSpPr>
          <p:spPr bwMode="auto">
            <a:xfrm>
              <a:off x="4632" y="1577"/>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3" name="Line 79"/>
            <p:cNvSpPr>
              <a:spLocks noChangeShapeType="1"/>
            </p:cNvSpPr>
            <p:nvPr/>
          </p:nvSpPr>
          <p:spPr bwMode="auto">
            <a:xfrm>
              <a:off x="4825" y="1577"/>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4" name="Line 80"/>
            <p:cNvSpPr>
              <a:spLocks noChangeShapeType="1"/>
            </p:cNvSpPr>
            <p:nvPr/>
          </p:nvSpPr>
          <p:spPr bwMode="auto">
            <a:xfrm>
              <a:off x="4392" y="1577"/>
              <a:ext cx="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5" name="Line 81"/>
            <p:cNvSpPr>
              <a:spLocks noChangeShapeType="1"/>
            </p:cNvSpPr>
            <p:nvPr/>
          </p:nvSpPr>
          <p:spPr bwMode="auto">
            <a:xfrm flipH="1">
              <a:off x="4105" y="1721"/>
              <a:ext cx="192" cy="384"/>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6" name="Line 82"/>
            <p:cNvSpPr>
              <a:spLocks noChangeShapeType="1"/>
            </p:cNvSpPr>
            <p:nvPr/>
          </p:nvSpPr>
          <p:spPr bwMode="auto">
            <a:xfrm flipH="1">
              <a:off x="3817" y="2249"/>
              <a:ext cx="192" cy="384"/>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7" name="Line 83"/>
            <p:cNvSpPr>
              <a:spLocks noChangeShapeType="1"/>
            </p:cNvSpPr>
            <p:nvPr/>
          </p:nvSpPr>
          <p:spPr bwMode="auto">
            <a:xfrm flipH="1">
              <a:off x="4297" y="2777"/>
              <a:ext cx="192" cy="384"/>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8" name="Line 84"/>
            <p:cNvSpPr>
              <a:spLocks noChangeShapeType="1"/>
            </p:cNvSpPr>
            <p:nvPr/>
          </p:nvSpPr>
          <p:spPr bwMode="auto">
            <a:xfrm>
              <a:off x="4633" y="2249"/>
              <a:ext cx="384" cy="384"/>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9" name="Line 85"/>
            <p:cNvSpPr>
              <a:spLocks noChangeShapeType="1"/>
            </p:cNvSpPr>
            <p:nvPr/>
          </p:nvSpPr>
          <p:spPr bwMode="auto">
            <a:xfrm>
              <a:off x="5113" y="2777"/>
              <a:ext cx="288" cy="384"/>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50" name="Line 86"/>
            <p:cNvSpPr>
              <a:spLocks noChangeShapeType="1"/>
            </p:cNvSpPr>
            <p:nvPr/>
          </p:nvSpPr>
          <p:spPr bwMode="auto">
            <a:xfrm>
              <a:off x="4537" y="2393"/>
              <a:ext cx="384" cy="384"/>
            </a:xfrm>
            <a:prstGeom prst="line">
              <a:avLst/>
            </a:prstGeom>
            <a:noFill/>
            <a:ln w="25400">
              <a:solidFill>
                <a:schemeClr val="tx2"/>
              </a:solidFill>
              <a:round/>
              <a:headEnd type="triangle" w="med"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51" name="Line 87"/>
            <p:cNvSpPr>
              <a:spLocks noChangeShapeType="1"/>
            </p:cNvSpPr>
            <p:nvPr/>
          </p:nvSpPr>
          <p:spPr bwMode="auto">
            <a:xfrm>
              <a:off x="4921" y="2921"/>
              <a:ext cx="336" cy="384"/>
            </a:xfrm>
            <a:prstGeom prst="line">
              <a:avLst/>
            </a:prstGeom>
            <a:noFill/>
            <a:ln w="25400">
              <a:solidFill>
                <a:schemeClr val="tx2"/>
              </a:solidFill>
              <a:round/>
              <a:headEnd type="triangle" w="med"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52" name="Line 88"/>
            <p:cNvSpPr>
              <a:spLocks noChangeShapeType="1"/>
            </p:cNvSpPr>
            <p:nvPr/>
          </p:nvSpPr>
          <p:spPr bwMode="auto">
            <a:xfrm flipH="1">
              <a:off x="4441" y="1865"/>
              <a:ext cx="192" cy="384"/>
            </a:xfrm>
            <a:prstGeom prst="line">
              <a:avLst/>
            </a:prstGeom>
            <a:noFill/>
            <a:ln w="25400">
              <a:solidFill>
                <a:schemeClr val="tx2"/>
              </a:solidFill>
              <a:round/>
              <a:headEnd type="triangle" w="med"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53" name="Line 89"/>
            <p:cNvSpPr>
              <a:spLocks noChangeShapeType="1"/>
            </p:cNvSpPr>
            <p:nvPr/>
          </p:nvSpPr>
          <p:spPr bwMode="auto">
            <a:xfrm flipH="1">
              <a:off x="4345" y="2921"/>
              <a:ext cx="192" cy="384"/>
            </a:xfrm>
            <a:prstGeom prst="line">
              <a:avLst/>
            </a:prstGeom>
            <a:noFill/>
            <a:ln w="25400">
              <a:solidFill>
                <a:schemeClr val="tx2"/>
              </a:solidFill>
              <a:round/>
              <a:headEnd type="triangle" w="med"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54" name="Line 90"/>
            <p:cNvSpPr>
              <a:spLocks noChangeShapeType="1"/>
            </p:cNvSpPr>
            <p:nvPr/>
          </p:nvSpPr>
          <p:spPr bwMode="auto">
            <a:xfrm flipH="1">
              <a:off x="4009" y="2393"/>
              <a:ext cx="240" cy="384"/>
            </a:xfrm>
            <a:prstGeom prst="line">
              <a:avLst/>
            </a:prstGeom>
            <a:noFill/>
            <a:ln w="25400">
              <a:solidFill>
                <a:schemeClr val="tx2"/>
              </a:solidFill>
              <a:round/>
              <a:headEnd type="triangle" w="med"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69" name="Line 105"/>
            <p:cNvSpPr>
              <a:spLocks noChangeShapeType="1"/>
            </p:cNvSpPr>
            <p:nvPr/>
          </p:nvSpPr>
          <p:spPr bwMode="auto">
            <a:xfrm flipH="1">
              <a:off x="4474" y="1385"/>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70" name="Text Box 106"/>
            <p:cNvSpPr txBox="1">
              <a:spLocks noChangeArrowheads="1"/>
            </p:cNvSpPr>
            <p:nvPr/>
          </p:nvSpPr>
          <p:spPr bwMode="auto">
            <a:xfrm>
              <a:off x="4614" y="1184"/>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2"/>
                  </a:solidFill>
                </a:rPr>
                <a:t>root</a:t>
              </a:r>
            </a:p>
          </p:txBody>
        </p:sp>
        <p:sp>
          <p:nvSpPr>
            <p:cNvPr id="472171" name="Rectangle 107"/>
            <p:cNvSpPr>
              <a:spLocks noChangeArrowheads="1"/>
            </p:cNvSpPr>
            <p:nvPr/>
          </p:nvSpPr>
          <p:spPr bwMode="auto">
            <a:xfrm>
              <a:off x="3656" y="3657"/>
              <a:ext cx="172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zh-CN" altLang="en-US" sz="2000">
                  <a:solidFill>
                    <a:schemeClr val="tx1"/>
                  </a:solidFill>
                </a:rPr>
                <a:t>带双亲指针的二叉链表</a:t>
              </a:r>
            </a:p>
          </p:txBody>
        </p:sp>
      </p:grpSp>
      <p:sp>
        <p:nvSpPr>
          <p:cNvPr id="472173" name="Rectangle 109"/>
          <p:cNvSpPr>
            <a:spLocks noChangeArrowheads="1"/>
          </p:cNvSpPr>
          <p:nvPr/>
        </p:nvSpPr>
        <p:spPr bwMode="auto">
          <a:xfrm>
            <a:off x="827088" y="5805488"/>
            <a:ext cx="1243012"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000">
                <a:solidFill>
                  <a:schemeClr val="tx1"/>
                </a:solidFill>
              </a:rPr>
              <a:t>二叉树</a:t>
            </a:r>
          </a:p>
        </p:txBody>
      </p:sp>
      <p:grpSp>
        <p:nvGrpSpPr>
          <p:cNvPr id="472180" name="Group 116"/>
          <p:cNvGrpSpPr>
            <a:grpSpLocks/>
          </p:cNvGrpSpPr>
          <p:nvPr/>
        </p:nvGrpSpPr>
        <p:grpSpPr bwMode="auto">
          <a:xfrm>
            <a:off x="2503488" y="1836738"/>
            <a:ext cx="2667000" cy="4365625"/>
            <a:chOff x="1577" y="1157"/>
            <a:chExt cx="1680" cy="2750"/>
          </a:xfrm>
        </p:grpSpPr>
        <p:sp>
          <p:nvSpPr>
            <p:cNvPr id="472076" name="Rectangle 12" descr="羊皮纸"/>
            <p:cNvSpPr>
              <a:spLocks noChangeArrowheads="1"/>
            </p:cNvSpPr>
            <p:nvPr/>
          </p:nvSpPr>
          <p:spPr bwMode="auto">
            <a:xfrm>
              <a:off x="2297" y="1577"/>
              <a:ext cx="624"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kumimoji="0" lang="en-US" altLang="zh-CN" sz="2000">
                  <a:solidFill>
                    <a:schemeClr val="tx1"/>
                  </a:solidFill>
                </a:rPr>
                <a:t>   A  </a:t>
              </a:r>
              <a:r>
                <a:rPr lang="en-US" altLang="zh-CN" sz="2000">
                  <a:solidFill>
                    <a:schemeClr val="tx1"/>
                  </a:solidFill>
                  <a:sym typeface="Symbol" pitchFamily="18" charset="2"/>
                </a:rPr>
                <a:t></a:t>
              </a:r>
            </a:p>
          </p:txBody>
        </p:sp>
        <p:sp>
          <p:nvSpPr>
            <p:cNvPr id="472077" name="Line 13"/>
            <p:cNvSpPr>
              <a:spLocks noChangeShapeType="1"/>
            </p:cNvSpPr>
            <p:nvPr/>
          </p:nvSpPr>
          <p:spPr bwMode="auto">
            <a:xfrm>
              <a:off x="2489" y="1577"/>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78" name="Line 14"/>
            <p:cNvSpPr>
              <a:spLocks noChangeShapeType="1"/>
            </p:cNvSpPr>
            <p:nvPr/>
          </p:nvSpPr>
          <p:spPr bwMode="auto">
            <a:xfrm>
              <a:off x="2729" y="1577"/>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79" name="Rectangle 15" descr="羊皮纸"/>
            <p:cNvSpPr>
              <a:spLocks noChangeArrowheads="1"/>
            </p:cNvSpPr>
            <p:nvPr/>
          </p:nvSpPr>
          <p:spPr bwMode="auto">
            <a:xfrm>
              <a:off x="1961" y="2105"/>
              <a:ext cx="624"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sz="2000">
                  <a:solidFill>
                    <a:schemeClr val="tx1"/>
                  </a:solidFill>
                </a:rPr>
                <a:t>B</a:t>
              </a:r>
            </a:p>
          </p:txBody>
        </p:sp>
        <p:sp>
          <p:nvSpPr>
            <p:cNvPr id="472080" name="Line 16"/>
            <p:cNvSpPr>
              <a:spLocks noChangeShapeType="1"/>
            </p:cNvSpPr>
            <p:nvPr/>
          </p:nvSpPr>
          <p:spPr bwMode="auto">
            <a:xfrm>
              <a:off x="2153" y="2105"/>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81" name="Line 17"/>
            <p:cNvSpPr>
              <a:spLocks noChangeShapeType="1"/>
            </p:cNvSpPr>
            <p:nvPr/>
          </p:nvSpPr>
          <p:spPr bwMode="auto">
            <a:xfrm>
              <a:off x="2393" y="2105"/>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82" name="Rectangle 18" descr="羊皮纸"/>
            <p:cNvSpPr>
              <a:spLocks noChangeArrowheads="1"/>
            </p:cNvSpPr>
            <p:nvPr/>
          </p:nvSpPr>
          <p:spPr bwMode="auto">
            <a:xfrm>
              <a:off x="1913" y="3161"/>
              <a:ext cx="624"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sym typeface="Symbol" pitchFamily="18" charset="2"/>
                </a:rPr>
                <a:t>   </a:t>
              </a:r>
              <a:r>
                <a:rPr lang="en-US" altLang="zh-CN" sz="2000">
                  <a:solidFill>
                    <a:schemeClr val="tx1"/>
                  </a:solidFill>
                </a:rPr>
                <a:t>E   </a:t>
              </a:r>
              <a:r>
                <a:rPr lang="en-US" altLang="zh-CN" sz="2000">
                  <a:solidFill>
                    <a:schemeClr val="tx1"/>
                  </a:solidFill>
                  <a:sym typeface="Symbol" pitchFamily="18" charset="2"/>
                </a:rPr>
                <a:t></a:t>
              </a:r>
            </a:p>
          </p:txBody>
        </p:sp>
        <p:sp>
          <p:nvSpPr>
            <p:cNvPr id="472085" name="Rectangle 21" descr="羊皮纸"/>
            <p:cNvSpPr>
              <a:spLocks noChangeArrowheads="1"/>
            </p:cNvSpPr>
            <p:nvPr/>
          </p:nvSpPr>
          <p:spPr bwMode="auto">
            <a:xfrm>
              <a:off x="2633" y="3161"/>
              <a:ext cx="624"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sym typeface="Symbol" pitchFamily="18" charset="2"/>
                </a:rPr>
                <a:t>   </a:t>
              </a:r>
              <a:r>
                <a:rPr lang="en-US" altLang="zh-CN" sz="2000">
                  <a:solidFill>
                    <a:schemeClr val="tx1"/>
                  </a:solidFill>
                </a:rPr>
                <a:t>F   </a:t>
              </a:r>
              <a:r>
                <a:rPr lang="en-US" altLang="zh-CN" sz="2000">
                  <a:solidFill>
                    <a:schemeClr val="tx1"/>
                  </a:solidFill>
                  <a:sym typeface="Symbol" pitchFamily="18" charset="2"/>
                </a:rPr>
                <a:t></a:t>
              </a:r>
            </a:p>
          </p:txBody>
        </p:sp>
        <p:sp>
          <p:nvSpPr>
            <p:cNvPr id="472086" name="Line 22"/>
            <p:cNvSpPr>
              <a:spLocks noChangeShapeType="1"/>
            </p:cNvSpPr>
            <p:nvPr/>
          </p:nvSpPr>
          <p:spPr bwMode="auto">
            <a:xfrm>
              <a:off x="2825" y="3161"/>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87" name="Line 23"/>
            <p:cNvSpPr>
              <a:spLocks noChangeShapeType="1"/>
            </p:cNvSpPr>
            <p:nvPr/>
          </p:nvSpPr>
          <p:spPr bwMode="auto">
            <a:xfrm>
              <a:off x="3065" y="3161"/>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88" name="Rectangle 24" descr="羊皮纸"/>
            <p:cNvSpPr>
              <a:spLocks noChangeArrowheads="1"/>
            </p:cNvSpPr>
            <p:nvPr/>
          </p:nvSpPr>
          <p:spPr bwMode="auto">
            <a:xfrm>
              <a:off x="2297" y="2633"/>
              <a:ext cx="624"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sz="2000">
                  <a:solidFill>
                    <a:schemeClr val="tx1"/>
                  </a:solidFill>
                </a:rPr>
                <a:t>D</a:t>
              </a:r>
            </a:p>
          </p:txBody>
        </p:sp>
        <p:sp>
          <p:nvSpPr>
            <p:cNvPr id="472089" name="Line 25"/>
            <p:cNvSpPr>
              <a:spLocks noChangeShapeType="1"/>
            </p:cNvSpPr>
            <p:nvPr/>
          </p:nvSpPr>
          <p:spPr bwMode="auto">
            <a:xfrm>
              <a:off x="2489" y="2633"/>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90" name="Line 26"/>
            <p:cNvSpPr>
              <a:spLocks noChangeShapeType="1"/>
            </p:cNvSpPr>
            <p:nvPr/>
          </p:nvSpPr>
          <p:spPr bwMode="auto">
            <a:xfrm>
              <a:off x="2729" y="2633"/>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91" name="Rectangle 27" descr="羊皮纸"/>
            <p:cNvSpPr>
              <a:spLocks noChangeArrowheads="1"/>
            </p:cNvSpPr>
            <p:nvPr/>
          </p:nvSpPr>
          <p:spPr bwMode="auto">
            <a:xfrm>
              <a:off x="1577" y="2633"/>
              <a:ext cx="624" cy="288"/>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sym typeface="Symbol" pitchFamily="18" charset="2"/>
                </a:rPr>
                <a:t>   </a:t>
              </a:r>
              <a:r>
                <a:rPr lang="en-US" altLang="zh-CN" sz="2000">
                  <a:solidFill>
                    <a:schemeClr val="tx1"/>
                  </a:solidFill>
                </a:rPr>
                <a:t>C   </a:t>
              </a:r>
              <a:r>
                <a:rPr lang="en-US" altLang="zh-CN" sz="2000">
                  <a:solidFill>
                    <a:schemeClr val="tx1"/>
                  </a:solidFill>
                  <a:sym typeface="Symbol" pitchFamily="18" charset="2"/>
                </a:rPr>
                <a:t></a:t>
              </a:r>
            </a:p>
          </p:txBody>
        </p:sp>
        <p:sp>
          <p:nvSpPr>
            <p:cNvPr id="472092" name="Line 28"/>
            <p:cNvSpPr>
              <a:spLocks noChangeShapeType="1"/>
            </p:cNvSpPr>
            <p:nvPr/>
          </p:nvSpPr>
          <p:spPr bwMode="auto">
            <a:xfrm flipH="1">
              <a:off x="1769" y="2633"/>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93" name="Line 29"/>
            <p:cNvSpPr>
              <a:spLocks noChangeShapeType="1"/>
            </p:cNvSpPr>
            <p:nvPr/>
          </p:nvSpPr>
          <p:spPr bwMode="auto">
            <a:xfrm>
              <a:off x="2009" y="2633"/>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94" name="Line 30"/>
            <p:cNvSpPr>
              <a:spLocks noChangeShapeType="1"/>
            </p:cNvSpPr>
            <p:nvPr/>
          </p:nvSpPr>
          <p:spPr bwMode="auto">
            <a:xfrm flipH="1">
              <a:off x="2201" y="1721"/>
              <a:ext cx="192" cy="384"/>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95" name="Line 31"/>
            <p:cNvSpPr>
              <a:spLocks noChangeShapeType="1"/>
            </p:cNvSpPr>
            <p:nvPr/>
          </p:nvSpPr>
          <p:spPr bwMode="auto">
            <a:xfrm flipH="1">
              <a:off x="1865" y="2249"/>
              <a:ext cx="192" cy="384"/>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96" name="Line 32"/>
            <p:cNvSpPr>
              <a:spLocks noChangeShapeType="1"/>
            </p:cNvSpPr>
            <p:nvPr/>
          </p:nvSpPr>
          <p:spPr bwMode="auto">
            <a:xfrm flipH="1">
              <a:off x="2201" y="2777"/>
              <a:ext cx="192" cy="384"/>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97" name="Line 33"/>
            <p:cNvSpPr>
              <a:spLocks noChangeShapeType="1"/>
            </p:cNvSpPr>
            <p:nvPr/>
          </p:nvSpPr>
          <p:spPr bwMode="auto">
            <a:xfrm>
              <a:off x="2489" y="2249"/>
              <a:ext cx="144" cy="384"/>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98" name="Line 34"/>
            <p:cNvSpPr>
              <a:spLocks noChangeShapeType="1"/>
            </p:cNvSpPr>
            <p:nvPr/>
          </p:nvSpPr>
          <p:spPr bwMode="auto">
            <a:xfrm>
              <a:off x="2825" y="2777"/>
              <a:ext cx="144" cy="384"/>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18" name="Line 54"/>
            <p:cNvSpPr>
              <a:spLocks noChangeShapeType="1"/>
            </p:cNvSpPr>
            <p:nvPr/>
          </p:nvSpPr>
          <p:spPr bwMode="auto">
            <a:xfrm flipH="1">
              <a:off x="2570" y="1385"/>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19" name="Text Box 55"/>
            <p:cNvSpPr txBox="1">
              <a:spLocks noChangeArrowheads="1"/>
            </p:cNvSpPr>
            <p:nvPr/>
          </p:nvSpPr>
          <p:spPr bwMode="auto">
            <a:xfrm>
              <a:off x="2713" y="115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2"/>
                  </a:solidFill>
                </a:rPr>
                <a:t>root</a:t>
              </a:r>
            </a:p>
          </p:txBody>
        </p:sp>
        <p:sp>
          <p:nvSpPr>
            <p:cNvPr id="472172" name="Rectangle 108"/>
            <p:cNvSpPr>
              <a:spLocks noChangeArrowheads="1"/>
            </p:cNvSpPr>
            <p:nvPr/>
          </p:nvSpPr>
          <p:spPr bwMode="auto">
            <a:xfrm>
              <a:off x="2018" y="3657"/>
              <a:ext cx="95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000">
                  <a:solidFill>
                    <a:schemeClr val="tx1"/>
                  </a:solidFill>
                </a:rPr>
                <a:t>二叉链表</a:t>
              </a:r>
            </a:p>
          </p:txBody>
        </p:sp>
        <p:sp>
          <p:nvSpPr>
            <p:cNvPr id="472174" name="Line 110"/>
            <p:cNvSpPr>
              <a:spLocks noChangeShapeType="1"/>
            </p:cNvSpPr>
            <p:nvPr/>
          </p:nvSpPr>
          <p:spPr bwMode="auto">
            <a:xfrm>
              <a:off x="2088" y="3162"/>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75" name="Line 111"/>
            <p:cNvSpPr>
              <a:spLocks noChangeShapeType="1"/>
            </p:cNvSpPr>
            <p:nvPr/>
          </p:nvSpPr>
          <p:spPr bwMode="auto">
            <a:xfrm>
              <a:off x="2328" y="3162"/>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72180"/>
                                        </p:tgtEl>
                                        <p:attrNameLst>
                                          <p:attrName>style.visibility</p:attrName>
                                        </p:attrNameLst>
                                      </p:cBhvr>
                                      <p:to>
                                        <p:strVal val="visible"/>
                                      </p:to>
                                    </p:set>
                                    <p:anim calcmode="lin" valueType="num">
                                      <p:cBhvr>
                                        <p:cTn id="7" dur="500" fill="hold"/>
                                        <p:tgtEl>
                                          <p:spTgt spid="472180"/>
                                        </p:tgtEl>
                                        <p:attrNameLst>
                                          <p:attrName>ppt_w</p:attrName>
                                        </p:attrNameLst>
                                      </p:cBhvr>
                                      <p:tavLst>
                                        <p:tav tm="0">
                                          <p:val>
                                            <p:fltVal val="0"/>
                                          </p:val>
                                        </p:tav>
                                        <p:tav tm="100000">
                                          <p:val>
                                            <p:strVal val="#ppt_w"/>
                                          </p:val>
                                        </p:tav>
                                      </p:tavLst>
                                    </p:anim>
                                    <p:anim calcmode="lin" valueType="num">
                                      <p:cBhvr>
                                        <p:cTn id="8" dur="500" fill="hold"/>
                                        <p:tgtEl>
                                          <p:spTgt spid="47218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72066"/>
                                        </p:tgtEl>
                                        <p:attrNameLst>
                                          <p:attrName>style.visibility</p:attrName>
                                        </p:attrNameLst>
                                      </p:cBhvr>
                                      <p:to>
                                        <p:strVal val="visible"/>
                                      </p:to>
                                    </p:set>
                                    <p:animEffect transition="in" filter="wipe(left)">
                                      <p:cBhvr>
                                        <p:cTn id="13" dur="500"/>
                                        <p:tgtEl>
                                          <p:spTgt spid="4720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472181"/>
                                        </p:tgtEl>
                                        <p:attrNameLst>
                                          <p:attrName>style.visibility</p:attrName>
                                        </p:attrNameLst>
                                      </p:cBhvr>
                                      <p:to>
                                        <p:strVal val="visible"/>
                                      </p:to>
                                    </p:set>
                                    <p:anim calcmode="lin" valueType="num">
                                      <p:cBhvr>
                                        <p:cTn id="18" dur="500" fill="hold"/>
                                        <p:tgtEl>
                                          <p:spTgt spid="472181"/>
                                        </p:tgtEl>
                                        <p:attrNameLst>
                                          <p:attrName>ppt_w</p:attrName>
                                        </p:attrNameLst>
                                      </p:cBhvr>
                                      <p:tavLst>
                                        <p:tav tm="0">
                                          <p:val>
                                            <p:fltVal val="0"/>
                                          </p:val>
                                        </p:tav>
                                        <p:tav tm="100000">
                                          <p:val>
                                            <p:strVal val="#ppt_w"/>
                                          </p:val>
                                        </p:tav>
                                      </p:tavLst>
                                    </p:anim>
                                    <p:anim calcmode="lin" valueType="num">
                                      <p:cBhvr>
                                        <p:cTn id="19" dur="500" fill="hold"/>
                                        <p:tgtEl>
                                          <p:spTgt spid="4721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Line 2"/>
          <p:cNvSpPr>
            <a:spLocks noChangeShapeType="1"/>
          </p:cNvSpPr>
          <p:nvPr/>
        </p:nvSpPr>
        <p:spPr bwMode="auto">
          <a:xfrm flipH="1">
            <a:off x="1295400" y="4167188"/>
            <a:ext cx="304800" cy="762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091" name="Line 3"/>
          <p:cNvSpPr>
            <a:spLocks noChangeShapeType="1"/>
          </p:cNvSpPr>
          <p:nvPr/>
        </p:nvSpPr>
        <p:spPr bwMode="auto">
          <a:xfrm>
            <a:off x="1371600" y="3405188"/>
            <a:ext cx="609600" cy="1371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092" name="Line 4"/>
          <p:cNvSpPr>
            <a:spLocks noChangeShapeType="1"/>
          </p:cNvSpPr>
          <p:nvPr/>
        </p:nvSpPr>
        <p:spPr bwMode="auto">
          <a:xfrm flipH="1">
            <a:off x="990600" y="2643188"/>
            <a:ext cx="533400" cy="129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093" name="Text Box 5"/>
          <p:cNvSpPr txBox="1">
            <a:spLocks noChangeArrowheads="1"/>
          </p:cNvSpPr>
          <p:nvPr/>
        </p:nvSpPr>
        <p:spPr bwMode="auto">
          <a:xfrm>
            <a:off x="2268538" y="404813"/>
            <a:ext cx="487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838200" indent="-838200" algn="l" eaLnBrk="0" hangingPunct="0">
              <a:defRPr kumimoji="1" sz="2400">
                <a:solidFill>
                  <a:schemeClr val="tx1"/>
                </a:solidFill>
                <a:latin typeface="Times New Roman" pitchFamily="18" charset="0"/>
                <a:ea typeface="宋体" pitchFamily="2" charset="-122"/>
              </a:defRPr>
            </a:lvl1pPr>
            <a:lvl2pPr marL="838200" indent="-838200" algn="l" eaLnBrk="0" hangingPunct="0">
              <a:defRPr kumimoji="1" sz="2400">
                <a:solidFill>
                  <a:schemeClr val="tx1"/>
                </a:solidFill>
                <a:latin typeface="Times New Roman" pitchFamily="18" charset="0"/>
                <a:ea typeface="宋体" pitchFamily="2" charset="-122"/>
              </a:defRPr>
            </a:lvl2pPr>
            <a:lvl3pPr marL="838200" indent="-838200" algn="l" eaLnBrk="0" hangingPunct="0">
              <a:defRPr kumimoji="1" sz="2400">
                <a:solidFill>
                  <a:schemeClr val="tx1"/>
                </a:solidFill>
                <a:latin typeface="Times New Roman" pitchFamily="18" charset="0"/>
                <a:ea typeface="宋体" pitchFamily="2" charset="-122"/>
              </a:defRPr>
            </a:lvl3pPr>
            <a:lvl4pPr marL="838200" indent="-838200" algn="l" eaLnBrk="0" hangingPunct="0">
              <a:defRPr kumimoji="1" sz="2400">
                <a:solidFill>
                  <a:schemeClr val="tx1"/>
                </a:solidFill>
                <a:latin typeface="Times New Roman" pitchFamily="18" charset="0"/>
                <a:ea typeface="宋体" pitchFamily="2" charset="-122"/>
              </a:defRPr>
            </a:lvl4pPr>
            <a:lvl5pPr marL="838200" indent="-838200" algn="l" eaLnBrk="0" hangingPunct="0">
              <a:defRPr kumimoji="1" sz="2400">
                <a:solidFill>
                  <a:schemeClr val="tx1"/>
                </a:solidFill>
                <a:latin typeface="Times New Roman" pitchFamily="18" charset="0"/>
                <a:ea typeface="宋体" pitchFamily="2" charset="-122"/>
              </a:defRPr>
            </a:lvl5pPr>
            <a:lvl6pPr marL="12954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17526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22098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26670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3600" b="0">
                <a:solidFill>
                  <a:srgbClr val="0000FF"/>
                </a:solidFill>
                <a:latin typeface="黑体" pitchFamily="2" charset="-122"/>
                <a:ea typeface="黑体" pitchFamily="2" charset="-122"/>
              </a:rPr>
              <a:t>静态二叉链表</a:t>
            </a:r>
          </a:p>
        </p:txBody>
      </p:sp>
      <p:sp>
        <p:nvSpPr>
          <p:cNvPr id="473094" name="Oval 6" descr="羊皮纸"/>
          <p:cNvSpPr>
            <a:spLocks noChangeArrowheads="1"/>
          </p:cNvSpPr>
          <p:nvPr/>
        </p:nvSpPr>
        <p:spPr bwMode="auto">
          <a:xfrm>
            <a:off x="1371600" y="2262188"/>
            <a:ext cx="457200" cy="457200"/>
          </a:xfrm>
          <a:prstGeom prst="ellipse">
            <a:avLst/>
          </a:prstGeom>
          <a:blipFill dpi="0" rotWithShape="0">
            <a:blip r:embed="rId2"/>
            <a:srcRect/>
            <a:tile tx="0" ty="0" sx="100000" sy="100000" flip="none" algn="tl"/>
          </a:bli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0000FF"/>
                </a:solidFill>
              </a:rPr>
              <a:t>A</a:t>
            </a:r>
          </a:p>
        </p:txBody>
      </p:sp>
      <p:sp>
        <p:nvSpPr>
          <p:cNvPr id="473095" name="Oval 7" descr="羊皮纸"/>
          <p:cNvSpPr>
            <a:spLocks noChangeArrowheads="1"/>
          </p:cNvSpPr>
          <p:nvPr/>
        </p:nvSpPr>
        <p:spPr bwMode="auto">
          <a:xfrm>
            <a:off x="1066800" y="3024188"/>
            <a:ext cx="457200" cy="457200"/>
          </a:xfrm>
          <a:prstGeom prst="ellipse">
            <a:avLst/>
          </a:prstGeom>
          <a:blipFill dpi="0" rotWithShape="0">
            <a:blip r:embed="rId2"/>
            <a:srcRect/>
            <a:tile tx="0" ty="0" sx="100000" sy="100000" flip="none" algn="tl"/>
          </a:bli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0000FF"/>
                </a:solidFill>
              </a:rPr>
              <a:t>B</a:t>
            </a:r>
          </a:p>
        </p:txBody>
      </p:sp>
      <p:sp>
        <p:nvSpPr>
          <p:cNvPr id="473096" name="Oval 8" descr="羊皮纸"/>
          <p:cNvSpPr>
            <a:spLocks noChangeArrowheads="1"/>
          </p:cNvSpPr>
          <p:nvPr/>
        </p:nvSpPr>
        <p:spPr bwMode="auto">
          <a:xfrm>
            <a:off x="685800" y="3862388"/>
            <a:ext cx="457200" cy="457200"/>
          </a:xfrm>
          <a:prstGeom prst="ellipse">
            <a:avLst/>
          </a:prstGeom>
          <a:blipFill dpi="0" rotWithShape="0">
            <a:blip r:embed="rId2"/>
            <a:srcRect/>
            <a:tile tx="0" ty="0" sx="100000" sy="100000" flip="none" algn="tl"/>
          </a:bli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0000FF"/>
                </a:solidFill>
              </a:rPr>
              <a:t>C</a:t>
            </a:r>
          </a:p>
        </p:txBody>
      </p:sp>
      <p:sp>
        <p:nvSpPr>
          <p:cNvPr id="473097" name="Oval 9" descr="羊皮纸"/>
          <p:cNvSpPr>
            <a:spLocks noChangeArrowheads="1"/>
          </p:cNvSpPr>
          <p:nvPr/>
        </p:nvSpPr>
        <p:spPr bwMode="auto">
          <a:xfrm>
            <a:off x="1447800" y="3862388"/>
            <a:ext cx="457200" cy="457200"/>
          </a:xfrm>
          <a:prstGeom prst="ellipse">
            <a:avLst/>
          </a:prstGeom>
          <a:blipFill dpi="0" rotWithShape="0">
            <a:blip r:embed="rId2"/>
            <a:srcRect/>
            <a:tile tx="0" ty="0" sx="100000" sy="100000" flip="none" algn="tl"/>
          </a:bli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0000FF"/>
                </a:solidFill>
              </a:rPr>
              <a:t>D</a:t>
            </a:r>
          </a:p>
        </p:txBody>
      </p:sp>
      <p:sp>
        <p:nvSpPr>
          <p:cNvPr id="473098" name="Oval 10" descr="羊皮纸"/>
          <p:cNvSpPr>
            <a:spLocks noChangeArrowheads="1"/>
          </p:cNvSpPr>
          <p:nvPr/>
        </p:nvSpPr>
        <p:spPr bwMode="auto">
          <a:xfrm>
            <a:off x="1828800" y="4700588"/>
            <a:ext cx="457200" cy="457200"/>
          </a:xfrm>
          <a:prstGeom prst="ellipse">
            <a:avLst/>
          </a:prstGeom>
          <a:blipFill dpi="0" rotWithShape="0">
            <a:blip r:embed="rId2"/>
            <a:srcRect/>
            <a:tile tx="0" ty="0" sx="100000" sy="100000" flip="none" algn="tl"/>
          </a:bli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0000FF"/>
                </a:solidFill>
              </a:rPr>
              <a:t>F</a:t>
            </a:r>
          </a:p>
        </p:txBody>
      </p:sp>
      <p:sp>
        <p:nvSpPr>
          <p:cNvPr id="473099" name="Oval 11" descr="羊皮纸"/>
          <p:cNvSpPr>
            <a:spLocks noChangeArrowheads="1"/>
          </p:cNvSpPr>
          <p:nvPr/>
        </p:nvSpPr>
        <p:spPr bwMode="auto">
          <a:xfrm>
            <a:off x="1066800" y="4700588"/>
            <a:ext cx="457200" cy="457200"/>
          </a:xfrm>
          <a:prstGeom prst="ellipse">
            <a:avLst/>
          </a:prstGeom>
          <a:blipFill dpi="0" rotWithShape="0">
            <a:blip r:embed="rId2"/>
            <a:srcRect/>
            <a:tile tx="0" ty="0" sx="100000" sy="100000" flip="none" algn="tl"/>
          </a:bli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0000FF"/>
                </a:solidFill>
              </a:rPr>
              <a:t>E</a:t>
            </a:r>
          </a:p>
        </p:txBody>
      </p:sp>
      <p:sp>
        <p:nvSpPr>
          <p:cNvPr id="473106" name="Line 18"/>
          <p:cNvSpPr>
            <a:spLocks noChangeShapeType="1"/>
          </p:cNvSpPr>
          <p:nvPr/>
        </p:nvSpPr>
        <p:spPr bwMode="auto">
          <a:xfrm flipH="1">
            <a:off x="1676400" y="1957388"/>
            <a:ext cx="228600" cy="30480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07" name="Text Box 19"/>
          <p:cNvSpPr txBox="1">
            <a:spLocks noChangeArrowheads="1"/>
          </p:cNvSpPr>
          <p:nvPr/>
        </p:nvSpPr>
        <p:spPr bwMode="auto">
          <a:xfrm>
            <a:off x="1914525" y="1630363"/>
            <a:ext cx="635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2"/>
                </a:solidFill>
              </a:rPr>
              <a:t>root</a:t>
            </a:r>
            <a:endParaRPr lang="en-US" altLang="zh-CN" sz="2000">
              <a:solidFill>
                <a:schemeClr val="tx1"/>
              </a:solidFill>
            </a:endParaRPr>
          </a:p>
        </p:txBody>
      </p:sp>
      <p:sp>
        <p:nvSpPr>
          <p:cNvPr id="473108" name="Text Box 20"/>
          <p:cNvSpPr txBox="1">
            <a:spLocks noChangeArrowheads="1"/>
          </p:cNvSpPr>
          <p:nvPr/>
        </p:nvSpPr>
        <p:spPr bwMode="auto">
          <a:xfrm>
            <a:off x="3476625" y="1716088"/>
            <a:ext cx="24241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990099"/>
                </a:solidFill>
              </a:rPr>
              <a:t>data    lchild    rchild</a:t>
            </a:r>
            <a:endParaRPr lang="en-US" altLang="zh-CN" sz="2000">
              <a:solidFill>
                <a:schemeClr val="tx1"/>
              </a:solidFill>
            </a:endParaRPr>
          </a:p>
        </p:txBody>
      </p:sp>
      <p:sp>
        <p:nvSpPr>
          <p:cNvPr id="473111" name="Text Box 23"/>
          <p:cNvSpPr txBox="1">
            <a:spLocks noChangeArrowheads="1"/>
          </p:cNvSpPr>
          <p:nvPr/>
        </p:nvSpPr>
        <p:spPr bwMode="auto">
          <a:xfrm>
            <a:off x="3100388" y="2105025"/>
            <a:ext cx="311150" cy="301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60000"/>
              </a:lnSpc>
            </a:pPr>
            <a:r>
              <a:rPr lang="en-US" altLang="zh-CN" sz="2000">
                <a:solidFill>
                  <a:schemeClr val="tx1"/>
                </a:solidFill>
              </a:rPr>
              <a:t>1</a:t>
            </a:r>
          </a:p>
          <a:p>
            <a:pPr>
              <a:lnSpc>
                <a:spcPct val="160000"/>
              </a:lnSpc>
            </a:pPr>
            <a:r>
              <a:rPr lang="en-US" altLang="zh-CN" sz="2000">
                <a:solidFill>
                  <a:schemeClr val="tx1"/>
                </a:solidFill>
              </a:rPr>
              <a:t>2</a:t>
            </a:r>
          </a:p>
          <a:p>
            <a:pPr>
              <a:lnSpc>
                <a:spcPct val="160000"/>
              </a:lnSpc>
            </a:pPr>
            <a:r>
              <a:rPr lang="en-US" altLang="zh-CN" sz="2000">
                <a:solidFill>
                  <a:schemeClr val="tx1"/>
                </a:solidFill>
              </a:rPr>
              <a:t>3</a:t>
            </a:r>
          </a:p>
          <a:p>
            <a:pPr>
              <a:lnSpc>
                <a:spcPct val="160000"/>
              </a:lnSpc>
            </a:pPr>
            <a:r>
              <a:rPr lang="en-US" altLang="zh-CN" sz="2000">
                <a:solidFill>
                  <a:schemeClr val="tx1"/>
                </a:solidFill>
              </a:rPr>
              <a:t>4</a:t>
            </a:r>
          </a:p>
          <a:p>
            <a:pPr>
              <a:lnSpc>
                <a:spcPct val="160000"/>
              </a:lnSpc>
            </a:pPr>
            <a:r>
              <a:rPr lang="en-US" altLang="zh-CN" sz="2000">
                <a:solidFill>
                  <a:schemeClr val="tx1"/>
                </a:solidFill>
              </a:rPr>
              <a:t>5</a:t>
            </a:r>
          </a:p>
          <a:p>
            <a:pPr>
              <a:lnSpc>
                <a:spcPct val="160000"/>
              </a:lnSpc>
            </a:pPr>
            <a:r>
              <a:rPr lang="en-US" altLang="zh-CN" sz="2000">
                <a:solidFill>
                  <a:schemeClr val="tx1"/>
                </a:solidFill>
              </a:rPr>
              <a:t>6</a:t>
            </a:r>
          </a:p>
        </p:txBody>
      </p:sp>
      <p:sp>
        <p:nvSpPr>
          <p:cNvPr id="473109" name="Rectangle 21" descr="新闻纸"/>
          <p:cNvSpPr>
            <a:spLocks noChangeArrowheads="1"/>
          </p:cNvSpPr>
          <p:nvPr/>
        </p:nvSpPr>
        <p:spPr bwMode="auto">
          <a:xfrm>
            <a:off x="3479800" y="2162175"/>
            <a:ext cx="2540000" cy="3013075"/>
          </a:xfrm>
          <a:prstGeom prst="rect">
            <a:avLst/>
          </a:prstGeom>
          <a:blipFill dpi="0" rotWithShape="0">
            <a:blip r:embed="rId3"/>
            <a:srcRect/>
            <a:tile tx="0" ty="0" sx="100000" sy="100000" flip="none" algn="tl"/>
          </a:blipFill>
          <a:ln w="38100">
            <a:solidFill>
              <a:srgbClr val="009900"/>
            </a:solidFill>
            <a:miter lim="800000"/>
            <a:headEnd/>
            <a:tailEnd/>
          </a:ln>
          <a:effectLst>
            <a:outerShdw dist="107763" dir="2700000" algn="ctr" rotWithShape="0">
              <a:schemeClr val="bg2"/>
            </a:outerShdw>
          </a:effectLst>
        </p:spPr>
        <p:txBody>
          <a:bodyPr wrap="none" anchor="ctr"/>
          <a:lstStyle/>
          <a:p>
            <a:endParaRPr lang="zh-CN" altLang="zh-CN" sz="2000">
              <a:solidFill>
                <a:schemeClr val="tx1"/>
              </a:solidFill>
            </a:endParaRPr>
          </a:p>
        </p:txBody>
      </p:sp>
      <p:sp>
        <p:nvSpPr>
          <p:cNvPr id="473116" name="Line 28"/>
          <p:cNvSpPr>
            <a:spLocks noChangeShapeType="1"/>
          </p:cNvSpPr>
          <p:nvPr/>
        </p:nvSpPr>
        <p:spPr bwMode="auto">
          <a:xfrm>
            <a:off x="4124325" y="2162175"/>
            <a:ext cx="0" cy="3013075"/>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17" name="Line 29"/>
          <p:cNvSpPr>
            <a:spLocks noChangeShapeType="1"/>
          </p:cNvSpPr>
          <p:nvPr/>
        </p:nvSpPr>
        <p:spPr bwMode="auto">
          <a:xfrm>
            <a:off x="5060950" y="2162175"/>
            <a:ext cx="0" cy="3013075"/>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18" name="Text Box 30"/>
          <p:cNvSpPr txBox="1">
            <a:spLocks noChangeArrowheads="1"/>
          </p:cNvSpPr>
          <p:nvPr/>
        </p:nvSpPr>
        <p:spPr bwMode="auto">
          <a:xfrm>
            <a:off x="3648075" y="2092325"/>
            <a:ext cx="1955800" cy="301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60000"/>
              </a:lnSpc>
            </a:pPr>
            <a:r>
              <a:rPr lang="en-US" altLang="zh-CN" sz="2000">
                <a:solidFill>
                  <a:srgbClr val="FF3300"/>
                </a:solidFill>
                <a:effectLst>
                  <a:outerShdw blurRad="38100" dist="38100" dir="2700000" algn="tl">
                    <a:srgbClr val="C0C0C0"/>
                  </a:outerShdw>
                </a:effectLst>
              </a:rPr>
              <a:t>A</a:t>
            </a:r>
            <a:r>
              <a:rPr lang="en-US" altLang="zh-CN" sz="2000">
                <a:solidFill>
                  <a:schemeClr val="tx1"/>
                </a:solidFill>
                <a:effectLst>
                  <a:outerShdw blurRad="38100" dist="38100" dir="2700000" algn="tl">
                    <a:srgbClr val="C0C0C0"/>
                  </a:outerShdw>
                </a:effectLst>
              </a:rPr>
              <a:t>         2            0</a:t>
            </a:r>
          </a:p>
          <a:p>
            <a:pPr algn="l">
              <a:lnSpc>
                <a:spcPct val="160000"/>
              </a:lnSpc>
            </a:pPr>
            <a:r>
              <a:rPr lang="en-US" altLang="zh-CN" sz="2000">
                <a:solidFill>
                  <a:srgbClr val="FF3300"/>
                </a:solidFill>
                <a:effectLst>
                  <a:outerShdw blurRad="38100" dist="38100" dir="2700000" algn="tl">
                    <a:srgbClr val="C0C0C0"/>
                  </a:outerShdw>
                </a:effectLst>
              </a:rPr>
              <a:t>B</a:t>
            </a:r>
            <a:r>
              <a:rPr lang="en-US" altLang="zh-CN" sz="2000">
                <a:solidFill>
                  <a:schemeClr val="tx1"/>
                </a:solidFill>
                <a:effectLst>
                  <a:outerShdw blurRad="38100" dist="38100" dir="2700000" algn="tl">
                    <a:srgbClr val="C0C0C0"/>
                  </a:outerShdw>
                </a:effectLst>
              </a:rPr>
              <a:t>         3            4</a:t>
            </a:r>
          </a:p>
          <a:p>
            <a:pPr algn="l">
              <a:lnSpc>
                <a:spcPct val="160000"/>
              </a:lnSpc>
            </a:pPr>
            <a:r>
              <a:rPr lang="en-US" altLang="zh-CN" sz="2000">
                <a:solidFill>
                  <a:srgbClr val="FF3300"/>
                </a:solidFill>
                <a:effectLst>
                  <a:outerShdw blurRad="38100" dist="38100" dir="2700000" algn="tl">
                    <a:srgbClr val="C0C0C0"/>
                  </a:outerShdw>
                </a:effectLst>
              </a:rPr>
              <a:t>C</a:t>
            </a:r>
            <a:r>
              <a:rPr lang="en-US" altLang="zh-CN" sz="2000">
                <a:solidFill>
                  <a:schemeClr val="tx1"/>
                </a:solidFill>
                <a:effectLst>
                  <a:outerShdw blurRad="38100" dist="38100" dir="2700000" algn="tl">
                    <a:srgbClr val="C0C0C0"/>
                  </a:outerShdw>
                </a:effectLst>
              </a:rPr>
              <a:t>         0            0</a:t>
            </a:r>
          </a:p>
          <a:p>
            <a:pPr algn="l">
              <a:lnSpc>
                <a:spcPct val="160000"/>
              </a:lnSpc>
            </a:pPr>
            <a:r>
              <a:rPr lang="en-US" altLang="zh-CN" sz="2000">
                <a:solidFill>
                  <a:srgbClr val="FF3300"/>
                </a:solidFill>
                <a:effectLst>
                  <a:outerShdw blurRad="38100" dist="38100" dir="2700000" algn="tl">
                    <a:srgbClr val="C0C0C0"/>
                  </a:outerShdw>
                </a:effectLst>
              </a:rPr>
              <a:t>D</a:t>
            </a:r>
            <a:r>
              <a:rPr lang="en-US" altLang="zh-CN" sz="2000">
                <a:solidFill>
                  <a:schemeClr val="tx1"/>
                </a:solidFill>
                <a:effectLst>
                  <a:outerShdw blurRad="38100" dist="38100" dir="2700000" algn="tl">
                    <a:srgbClr val="C0C0C0"/>
                  </a:outerShdw>
                </a:effectLst>
              </a:rPr>
              <a:t>         5            6</a:t>
            </a:r>
          </a:p>
          <a:p>
            <a:pPr algn="l">
              <a:lnSpc>
                <a:spcPct val="160000"/>
              </a:lnSpc>
            </a:pPr>
            <a:r>
              <a:rPr lang="en-US" altLang="zh-CN" sz="2000">
                <a:solidFill>
                  <a:srgbClr val="FF3300"/>
                </a:solidFill>
                <a:effectLst>
                  <a:outerShdw blurRad="38100" dist="38100" dir="2700000" algn="tl">
                    <a:srgbClr val="C0C0C0"/>
                  </a:outerShdw>
                </a:effectLst>
              </a:rPr>
              <a:t>E</a:t>
            </a:r>
            <a:r>
              <a:rPr lang="en-US" altLang="zh-CN" sz="2000">
                <a:solidFill>
                  <a:schemeClr val="tx1"/>
                </a:solidFill>
                <a:effectLst>
                  <a:outerShdw blurRad="38100" dist="38100" dir="2700000" algn="tl">
                    <a:srgbClr val="C0C0C0"/>
                  </a:outerShdw>
                </a:effectLst>
              </a:rPr>
              <a:t>         0            0</a:t>
            </a:r>
          </a:p>
          <a:p>
            <a:pPr algn="l">
              <a:lnSpc>
                <a:spcPct val="160000"/>
              </a:lnSpc>
            </a:pPr>
            <a:r>
              <a:rPr lang="en-US" altLang="zh-CN" sz="2000">
                <a:solidFill>
                  <a:srgbClr val="FF3300"/>
                </a:solidFill>
                <a:effectLst>
                  <a:outerShdw blurRad="38100" dist="38100" dir="2700000" algn="tl">
                    <a:srgbClr val="C0C0C0"/>
                  </a:outerShdw>
                </a:effectLst>
              </a:rPr>
              <a:t>F</a:t>
            </a:r>
            <a:r>
              <a:rPr lang="en-US" altLang="zh-CN" sz="2000">
                <a:solidFill>
                  <a:schemeClr val="tx1"/>
                </a:solidFill>
                <a:effectLst>
                  <a:outerShdw blurRad="38100" dist="38100" dir="2700000" algn="tl">
                    <a:srgbClr val="C0C0C0"/>
                  </a:outerShdw>
                </a:effectLst>
              </a:rPr>
              <a:t>         0            0</a:t>
            </a:r>
            <a:endParaRPr lang="en-US" altLang="zh-CN" sz="2000">
              <a:solidFill>
                <a:schemeClr val="tx1"/>
              </a:solidFill>
            </a:endParaRPr>
          </a:p>
        </p:txBody>
      </p:sp>
      <p:sp>
        <p:nvSpPr>
          <p:cNvPr id="473121" name="Line 33"/>
          <p:cNvSpPr>
            <a:spLocks noChangeShapeType="1"/>
          </p:cNvSpPr>
          <p:nvPr/>
        </p:nvSpPr>
        <p:spPr bwMode="auto">
          <a:xfrm>
            <a:off x="3476625" y="4656138"/>
            <a:ext cx="2519363"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22" name="Line 34"/>
          <p:cNvSpPr>
            <a:spLocks noChangeShapeType="1"/>
          </p:cNvSpPr>
          <p:nvPr/>
        </p:nvSpPr>
        <p:spPr bwMode="auto">
          <a:xfrm>
            <a:off x="3479800" y="2655888"/>
            <a:ext cx="2519363"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23" name="Line 35"/>
          <p:cNvSpPr>
            <a:spLocks noChangeShapeType="1"/>
          </p:cNvSpPr>
          <p:nvPr/>
        </p:nvSpPr>
        <p:spPr bwMode="auto">
          <a:xfrm>
            <a:off x="3473450" y="3155950"/>
            <a:ext cx="2519363"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24" name="Line 36"/>
          <p:cNvSpPr>
            <a:spLocks noChangeShapeType="1"/>
          </p:cNvSpPr>
          <p:nvPr/>
        </p:nvSpPr>
        <p:spPr bwMode="auto">
          <a:xfrm>
            <a:off x="3486150" y="3656013"/>
            <a:ext cx="2519363"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26" name="Line 38"/>
          <p:cNvSpPr>
            <a:spLocks noChangeShapeType="1"/>
          </p:cNvSpPr>
          <p:nvPr/>
        </p:nvSpPr>
        <p:spPr bwMode="auto">
          <a:xfrm>
            <a:off x="3468688" y="4156075"/>
            <a:ext cx="2519362"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1081088" y="468313"/>
            <a:ext cx="7097712"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5.3  </a:t>
            </a:r>
            <a:r>
              <a:rPr lang="zh-CN" altLang="en-US" sz="3600" b="0">
                <a:latin typeface="黑体" pitchFamily="2" charset="-122"/>
              </a:rPr>
              <a:t>二叉树的遍历</a:t>
            </a:r>
          </a:p>
        </p:txBody>
      </p:sp>
      <p:sp>
        <p:nvSpPr>
          <p:cNvPr id="474115" name="Text Box 3"/>
          <p:cNvSpPr txBox="1">
            <a:spLocks noChangeArrowheads="1"/>
          </p:cNvSpPr>
          <p:nvPr/>
        </p:nvSpPr>
        <p:spPr bwMode="auto">
          <a:xfrm>
            <a:off x="163513" y="1300163"/>
            <a:ext cx="8864600" cy="8953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lang="zh-CN" altLang="en-US" sz="2400">
                <a:solidFill>
                  <a:srgbClr val="EE0000"/>
                </a:solidFill>
              </a:rPr>
              <a:t>遍历</a:t>
            </a:r>
            <a:r>
              <a:rPr lang="en-US" altLang="zh-CN" sz="1600">
                <a:solidFill>
                  <a:srgbClr val="0000FF"/>
                </a:solidFill>
              </a:rPr>
              <a:t>(Traversal )</a:t>
            </a:r>
            <a:r>
              <a:rPr lang="zh-CN" altLang="en-US" sz="2400">
                <a:solidFill>
                  <a:schemeClr val="tx1"/>
                </a:solidFill>
              </a:rPr>
              <a:t>：沿某条搜索路径周游二叉树，对每个结点访问一次且仅访问一次 </a:t>
            </a:r>
            <a:endParaRPr lang="zh-CN" altLang="en-US" sz="2400">
              <a:solidFill>
                <a:srgbClr val="FFFFA5"/>
              </a:solidFill>
            </a:endParaRPr>
          </a:p>
        </p:txBody>
      </p:sp>
      <p:sp>
        <p:nvSpPr>
          <p:cNvPr id="474116" name="Text Box 4"/>
          <p:cNvSpPr txBox="1">
            <a:spLocks noChangeArrowheads="1"/>
          </p:cNvSpPr>
          <p:nvPr/>
        </p:nvSpPr>
        <p:spPr bwMode="auto">
          <a:xfrm>
            <a:off x="163513" y="2265363"/>
            <a:ext cx="8864600" cy="8953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buClr>
                <a:srgbClr val="FF3300"/>
              </a:buClr>
              <a:buFont typeface="Wingdings" pitchFamily="2" charset="2"/>
              <a:buChar char="Ø"/>
            </a:pPr>
            <a:r>
              <a:rPr lang="zh-CN" altLang="en-US" sz="2400">
                <a:solidFill>
                  <a:schemeClr val="tx1"/>
                </a:solidFill>
                <a:latin typeface="Arial" charset="0"/>
              </a:rPr>
              <a:t>访问是指对结点进行某种处理，处理的内容依具体问题而定，可以是读、写、修改等 </a:t>
            </a:r>
            <a:endParaRPr lang="zh-CN" altLang="en-US" sz="2400">
              <a:solidFill>
                <a:srgbClr val="FFFFA5"/>
              </a:solidFill>
            </a:endParaRPr>
          </a:p>
        </p:txBody>
      </p:sp>
      <p:sp>
        <p:nvSpPr>
          <p:cNvPr id="474117" name="Rectangle 5"/>
          <p:cNvSpPr>
            <a:spLocks noChangeArrowheads="1"/>
          </p:cNvSpPr>
          <p:nvPr/>
        </p:nvSpPr>
        <p:spPr bwMode="auto">
          <a:xfrm>
            <a:off x="163513" y="3217863"/>
            <a:ext cx="88106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对非线性结构遍历，得到结点按某种次序排列的一个线性序列，所以遍历可看成</a:t>
            </a:r>
            <a:r>
              <a:rPr kumimoji="0" lang="zh-CN" altLang="en-US" sz="2400">
                <a:solidFill>
                  <a:schemeClr val="tx2"/>
                </a:solidFill>
                <a:latin typeface="Arial" charset="0"/>
              </a:rPr>
              <a:t>非线性</a:t>
            </a:r>
            <a:r>
              <a:rPr kumimoji="0" lang="zh-CN" altLang="en-US" sz="2400">
                <a:solidFill>
                  <a:schemeClr val="tx1"/>
                </a:solidFill>
                <a:latin typeface="Arial" charset="0"/>
              </a:rPr>
              <a:t>结构到</a:t>
            </a:r>
            <a:r>
              <a:rPr kumimoji="0" lang="zh-CN" altLang="en-US" sz="2400">
                <a:solidFill>
                  <a:schemeClr val="tx2"/>
                </a:solidFill>
                <a:latin typeface="Arial" charset="0"/>
              </a:rPr>
              <a:t>线性</a:t>
            </a:r>
            <a:r>
              <a:rPr kumimoji="0" lang="zh-CN" altLang="en-US" sz="2400">
                <a:solidFill>
                  <a:schemeClr val="tx1"/>
                </a:solidFill>
                <a:latin typeface="Arial" charset="0"/>
              </a:rPr>
              <a:t>结构的一种映射方法。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4115"/>
                                        </p:tgtEl>
                                        <p:attrNameLst>
                                          <p:attrName>style.visibility</p:attrName>
                                        </p:attrNameLst>
                                      </p:cBhvr>
                                      <p:to>
                                        <p:strVal val="visible"/>
                                      </p:to>
                                    </p:set>
                                    <p:animEffect transition="in" filter="wipe(left)">
                                      <p:cBhvr>
                                        <p:cTn id="7" dur="500"/>
                                        <p:tgtEl>
                                          <p:spTgt spid="474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4116"/>
                                        </p:tgtEl>
                                        <p:attrNameLst>
                                          <p:attrName>style.visibility</p:attrName>
                                        </p:attrNameLst>
                                      </p:cBhvr>
                                      <p:to>
                                        <p:strVal val="visible"/>
                                      </p:to>
                                    </p:set>
                                    <p:animEffect transition="in" filter="wipe(left)">
                                      <p:cBhvr>
                                        <p:cTn id="12" dur="500"/>
                                        <p:tgtEl>
                                          <p:spTgt spid="474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4117"/>
                                        </p:tgtEl>
                                        <p:attrNameLst>
                                          <p:attrName>style.visibility</p:attrName>
                                        </p:attrNameLst>
                                      </p:cBhvr>
                                      <p:to>
                                        <p:strVal val="visible"/>
                                      </p:to>
                                    </p:set>
                                    <p:animEffect transition="in" filter="wipe(left)">
                                      <p:cBhvr>
                                        <p:cTn id="17" dur="500"/>
                                        <p:tgtEl>
                                          <p:spTgt spid="474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p:bldP spid="474116" grpId="0"/>
      <p:bldP spid="4741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731838" y="1108075"/>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5.3.1  </a:t>
            </a:r>
            <a:r>
              <a:rPr lang="zh-CN" altLang="en-US" sz="3600" b="0">
                <a:latin typeface="黑体" pitchFamily="2" charset="-122"/>
              </a:rPr>
              <a:t>二叉树的遍历方法</a:t>
            </a:r>
          </a:p>
        </p:txBody>
      </p:sp>
      <p:sp>
        <p:nvSpPr>
          <p:cNvPr id="552964" name="Rectangle 4"/>
          <p:cNvSpPr>
            <a:spLocks noChangeArrowheads="1"/>
          </p:cNvSpPr>
          <p:nvPr/>
        </p:nvSpPr>
        <p:spPr bwMode="auto">
          <a:xfrm>
            <a:off x="3416300" y="2654300"/>
            <a:ext cx="2232025" cy="8953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kumimoji="0" lang="zh-CN" altLang="en-US" sz="2400">
                <a:solidFill>
                  <a:schemeClr val="tx1"/>
                </a:solidFill>
              </a:rPr>
              <a:t>一、递归遍历</a:t>
            </a:r>
          </a:p>
          <a:p>
            <a:pPr algn="l" eaLnBrk="0" hangingPunct="0">
              <a:lnSpc>
                <a:spcPct val="110000"/>
              </a:lnSpc>
            </a:pPr>
            <a:r>
              <a:rPr kumimoji="0" lang="zh-CN" altLang="en-US" sz="2400">
                <a:solidFill>
                  <a:schemeClr val="tx1"/>
                </a:solidFill>
              </a:rPr>
              <a:t>二、层次遍历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52964"/>
                                        </p:tgtEl>
                                        <p:attrNameLst>
                                          <p:attrName>style.visibility</p:attrName>
                                        </p:attrNameLst>
                                      </p:cBhvr>
                                      <p:to>
                                        <p:strVal val="visible"/>
                                      </p:to>
                                    </p:set>
                                    <p:anim calcmode="lin" valueType="num">
                                      <p:cBhvr>
                                        <p:cTn id="7" dur="500" fill="hold"/>
                                        <p:tgtEl>
                                          <p:spTgt spid="552964"/>
                                        </p:tgtEl>
                                        <p:attrNameLst>
                                          <p:attrName>ppt_w</p:attrName>
                                        </p:attrNameLst>
                                      </p:cBhvr>
                                      <p:tavLst>
                                        <p:tav tm="0">
                                          <p:val>
                                            <p:fltVal val="0"/>
                                          </p:val>
                                        </p:tav>
                                        <p:tav tm="100000">
                                          <p:val>
                                            <p:strVal val="#ppt_w"/>
                                          </p:val>
                                        </p:tav>
                                      </p:tavLst>
                                    </p:anim>
                                    <p:anim calcmode="lin" valueType="num">
                                      <p:cBhvr>
                                        <p:cTn id="8" dur="500" fill="hold"/>
                                        <p:tgtEl>
                                          <p:spTgt spid="5529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Text Box 2"/>
          <p:cNvSpPr txBox="1">
            <a:spLocks noChangeArrowheads="1"/>
          </p:cNvSpPr>
          <p:nvPr/>
        </p:nvSpPr>
        <p:spPr bwMode="auto">
          <a:xfrm>
            <a:off x="352425" y="2286000"/>
            <a:ext cx="82296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zh-CN" sz="2400">
              <a:solidFill>
                <a:srgbClr val="FFFF66"/>
              </a:solidFill>
            </a:endParaRPr>
          </a:p>
        </p:txBody>
      </p:sp>
      <p:sp>
        <p:nvSpPr>
          <p:cNvPr id="475139" name="Oval 3"/>
          <p:cNvSpPr>
            <a:spLocks noChangeArrowheads="1"/>
          </p:cNvSpPr>
          <p:nvPr/>
        </p:nvSpPr>
        <p:spPr bwMode="auto">
          <a:xfrm>
            <a:off x="6900863" y="3922713"/>
            <a:ext cx="468312" cy="4683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ea typeface="黑体" pitchFamily="2" charset="-122"/>
              </a:rPr>
              <a:t>A</a:t>
            </a:r>
          </a:p>
        </p:txBody>
      </p:sp>
      <p:sp>
        <p:nvSpPr>
          <p:cNvPr id="475140" name="Oval 4"/>
          <p:cNvSpPr>
            <a:spLocks noChangeArrowheads="1"/>
          </p:cNvSpPr>
          <p:nvPr/>
        </p:nvSpPr>
        <p:spPr bwMode="auto">
          <a:xfrm>
            <a:off x="8472488" y="5219700"/>
            <a:ext cx="468312" cy="468313"/>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ea typeface="黑体" pitchFamily="2" charset="-122"/>
              </a:rPr>
              <a:t>F</a:t>
            </a:r>
          </a:p>
        </p:txBody>
      </p:sp>
      <p:sp>
        <p:nvSpPr>
          <p:cNvPr id="475141" name="Oval 5"/>
          <p:cNvSpPr>
            <a:spLocks noChangeArrowheads="1"/>
          </p:cNvSpPr>
          <p:nvPr/>
        </p:nvSpPr>
        <p:spPr bwMode="auto">
          <a:xfrm>
            <a:off x="6049963" y="6062663"/>
            <a:ext cx="468312" cy="4683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ea typeface="黑体" pitchFamily="2" charset="-122"/>
              </a:rPr>
              <a:t>G</a:t>
            </a:r>
          </a:p>
        </p:txBody>
      </p:sp>
      <p:sp>
        <p:nvSpPr>
          <p:cNvPr id="475142" name="Oval 6"/>
          <p:cNvSpPr>
            <a:spLocks noChangeArrowheads="1"/>
          </p:cNvSpPr>
          <p:nvPr/>
        </p:nvSpPr>
        <p:spPr bwMode="auto">
          <a:xfrm>
            <a:off x="6573838" y="5348288"/>
            <a:ext cx="468312" cy="4683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ea typeface="黑体" pitchFamily="2" charset="-122"/>
              </a:rPr>
              <a:t>E</a:t>
            </a:r>
          </a:p>
        </p:txBody>
      </p:sp>
      <p:sp>
        <p:nvSpPr>
          <p:cNvPr id="475143" name="Oval 7"/>
          <p:cNvSpPr>
            <a:spLocks noChangeArrowheads="1"/>
          </p:cNvSpPr>
          <p:nvPr/>
        </p:nvSpPr>
        <p:spPr bwMode="auto">
          <a:xfrm>
            <a:off x="5459413" y="5348288"/>
            <a:ext cx="468312" cy="4683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ea typeface="黑体" pitchFamily="2" charset="-122"/>
              </a:rPr>
              <a:t>D</a:t>
            </a:r>
          </a:p>
        </p:txBody>
      </p:sp>
      <p:sp>
        <p:nvSpPr>
          <p:cNvPr id="475144" name="Oval 8"/>
          <p:cNvSpPr>
            <a:spLocks noChangeArrowheads="1"/>
          </p:cNvSpPr>
          <p:nvPr/>
        </p:nvSpPr>
        <p:spPr bwMode="auto">
          <a:xfrm>
            <a:off x="7818438" y="4570413"/>
            <a:ext cx="468312" cy="4683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ea typeface="黑体" pitchFamily="2" charset="-122"/>
              </a:rPr>
              <a:t>C</a:t>
            </a:r>
          </a:p>
        </p:txBody>
      </p:sp>
      <p:sp>
        <p:nvSpPr>
          <p:cNvPr id="475145" name="Oval 9"/>
          <p:cNvSpPr>
            <a:spLocks noChangeArrowheads="1"/>
          </p:cNvSpPr>
          <p:nvPr/>
        </p:nvSpPr>
        <p:spPr bwMode="auto">
          <a:xfrm>
            <a:off x="6049963" y="4635500"/>
            <a:ext cx="468312" cy="468313"/>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ea typeface="黑体" pitchFamily="2" charset="-122"/>
              </a:rPr>
              <a:t>B</a:t>
            </a:r>
          </a:p>
        </p:txBody>
      </p:sp>
      <p:sp>
        <p:nvSpPr>
          <p:cNvPr id="475146" name="Line 10"/>
          <p:cNvSpPr>
            <a:spLocks noChangeShapeType="1"/>
          </p:cNvSpPr>
          <p:nvPr/>
        </p:nvSpPr>
        <p:spPr bwMode="auto">
          <a:xfrm flipH="1">
            <a:off x="6434138" y="4264025"/>
            <a:ext cx="484187" cy="42068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47" name="Line 11"/>
          <p:cNvSpPr>
            <a:spLocks noChangeShapeType="1"/>
          </p:cNvSpPr>
          <p:nvPr/>
        </p:nvSpPr>
        <p:spPr bwMode="auto">
          <a:xfrm>
            <a:off x="7342188" y="4279900"/>
            <a:ext cx="523875" cy="3937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48" name="Line 12"/>
          <p:cNvSpPr>
            <a:spLocks noChangeShapeType="1"/>
          </p:cNvSpPr>
          <p:nvPr/>
        </p:nvSpPr>
        <p:spPr bwMode="auto">
          <a:xfrm>
            <a:off x="6434138" y="5041900"/>
            <a:ext cx="246062" cy="3429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49" name="Line 13"/>
          <p:cNvSpPr>
            <a:spLocks noChangeShapeType="1"/>
          </p:cNvSpPr>
          <p:nvPr/>
        </p:nvSpPr>
        <p:spPr bwMode="auto">
          <a:xfrm flipH="1">
            <a:off x="6424613" y="5756275"/>
            <a:ext cx="234950" cy="34766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50" name="Line 14"/>
          <p:cNvSpPr>
            <a:spLocks noChangeShapeType="1"/>
          </p:cNvSpPr>
          <p:nvPr/>
        </p:nvSpPr>
        <p:spPr bwMode="auto">
          <a:xfrm flipH="1">
            <a:off x="5811838" y="5021263"/>
            <a:ext cx="296862" cy="37941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51" name="Line 15"/>
          <p:cNvSpPr>
            <a:spLocks noChangeShapeType="1"/>
          </p:cNvSpPr>
          <p:nvPr/>
        </p:nvSpPr>
        <p:spPr bwMode="auto">
          <a:xfrm>
            <a:off x="8235950" y="4954588"/>
            <a:ext cx="295275" cy="33178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52" name="Oval 16"/>
          <p:cNvSpPr>
            <a:spLocks noChangeArrowheads="1"/>
          </p:cNvSpPr>
          <p:nvPr/>
        </p:nvSpPr>
        <p:spPr bwMode="auto">
          <a:xfrm>
            <a:off x="5219700" y="4437063"/>
            <a:ext cx="2025650" cy="2249487"/>
          </a:xfrm>
          <a:prstGeom prst="ellipse">
            <a:avLst/>
          </a:prstGeom>
          <a:noFill/>
          <a:ln w="25400" cap="rnd">
            <a:solidFill>
              <a:schemeClr val="accent2"/>
            </a:solidFill>
            <a:round/>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3" name="Oval 17"/>
          <p:cNvSpPr>
            <a:spLocks noChangeArrowheads="1"/>
          </p:cNvSpPr>
          <p:nvPr/>
        </p:nvSpPr>
        <p:spPr bwMode="auto">
          <a:xfrm>
            <a:off x="7645400" y="4316413"/>
            <a:ext cx="1406525" cy="1822450"/>
          </a:xfrm>
          <a:prstGeom prst="ellipse">
            <a:avLst/>
          </a:prstGeom>
          <a:noFill/>
          <a:ln w="25400" cap="rnd">
            <a:solidFill>
              <a:schemeClr val="folHlink"/>
            </a:solidFill>
            <a:round/>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4" name="Oval 18"/>
          <p:cNvSpPr>
            <a:spLocks noChangeArrowheads="1"/>
          </p:cNvSpPr>
          <p:nvPr/>
        </p:nvSpPr>
        <p:spPr bwMode="auto">
          <a:xfrm>
            <a:off x="6542088" y="3733800"/>
            <a:ext cx="1195387" cy="838200"/>
          </a:xfrm>
          <a:prstGeom prst="ellipse">
            <a:avLst/>
          </a:prstGeom>
          <a:noFill/>
          <a:ln w="25400" cap="rnd">
            <a:solidFill>
              <a:srgbClr val="FF3300"/>
            </a:solidFill>
            <a:round/>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5" name="Rectangle 19"/>
          <p:cNvSpPr>
            <a:spLocks noChangeArrowheads="1"/>
          </p:cNvSpPr>
          <p:nvPr/>
        </p:nvSpPr>
        <p:spPr bwMode="auto">
          <a:xfrm>
            <a:off x="315913" y="2671763"/>
            <a:ext cx="8642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buFontTx/>
              <a:buChar char="•"/>
            </a:pPr>
            <a:r>
              <a:rPr lang="zh-CN" altLang="en-US" sz="2400">
                <a:solidFill>
                  <a:schemeClr val="tx1"/>
                </a:solidFill>
              </a:rPr>
              <a:t>约定先左后右，则有三种遍历方法：</a:t>
            </a:r>
            <a:r>
              <a:rPr lang="en-US" altLang="zh-CN" sz="2400">
                <a:solidFill>
                  <a:schemeClr val="tx1"/>
                </a:solidFill>
              </a:rPr>
              <a:t>DLR</a:t>
            </a:r>
            <a:r>
              <a:rPr lang="zh-CN" altLang="en-US" sz="2400">
                <a:solidFill>
                  <a:schemeClr val="tx1"/>
                </a:solidFill>
              </a:rPr>
              <a:t>、</a:t>
            </a:r>
            <a:r>
              <a:rPr lang="en-US" altLang="zh-CN" sz="2400">
                <a:solidFill>
                  <a:schemeClr val="tx1"/>
                </a:solidFill>
              </a:rPr>
              <a:t>LDR</a:t>
            </a:r>
            <a:r>
              <a:rPr lang="zh-CN" altLang="en-US" sz="2400">
                <a:solidFill>
                  <a:schemeClr val="tx1"/>
                </a:solidFill>
              </a:rPr>
              <a:t>、</a:t>
            </a:r>
            <a:r>
              <a:rPr lang="en-US" altLang="zh-CN" sz="2400">
                <a:solidFill>
                  <a:schemeClr val="tx1"/>
                </a:solidFill>
              </a:rPr>
              <a:t>LRD </a:t>
            </a:r>
            <a:r>
              <a:rPr lang="zh-CN" altLang="en-US" sz="2400">
                <a:solidFill>
                  <a:schemeClr val="tx1"/>
                </a:solidFill>
              </a:rPr>
              <a:t>，分别称为</a:t>
            </a:r>
            <a:r>
              <a:rPr lang="zh-CN" altLang="en-US" sz="2400">
                <a:solidFill>
                  <a:srgbClr val="EE0000"/>
                </a:solidFill>
              </a:rPr>
              <a:t>先序遍历</a:t>
            </a:r>
            <a:r>
              <a:rPr lang="zh-CN" altLang="en-US" sz="2400">
                <a:solidFill>
                  <a:schemeClr val="tx1"/>
                </a:solidFill>
              </a:rPr>
              <a:t>、</a:t>
            </a:r>
            <a:r>
              <a:rPr lang="zh-CN" altLang="en-US" sz="2400">
                <a:solidFill>
                  <a:srgbClr val="EE0000"/>
                </a:solidFill>
              </a:rPr>
              <a:t>中序遍历</a:t>
            </a:r>
            <a:r>
              <a:rPr lang="zh-CN" altLang="en-US" sz="2400">
                <a:solidFill>
                  <a:schemeClr val="tx1"/>
                </a:solidFill>
              </a:rPr>
              <a:t>、</a:t>
            </a:r>
            <a:r>
              <a:rPr lang="zh-CN" altLang="en-US" sz="2400">
                <a:solidFill>
                  <a:srgbClr val="EE0000"/>
                </a:solidFill>
              </a:rPr>
              <a:t>后序遍历</a:t>
            </a:r>
            <a:r>
              <a:rPr lang="zh-CN" altLang="en-US" sz="2400">
                <a:solidFill>
                  <a:schemeClr val="tx1"/>
                </a:solidFill>
              </a:rPr>
              <a:t>。</a:t>
            </a:r>
          </a:p>
        </p:txBody>
      </p:sp>
      <p:sp>
        <p:nvSpPr>
          <p:cNvPr id="475156" name="Text Box 20"/>
          <p:cNvSpPr txBox="1">
            <a:spLocks noChangeArrowheads="1"/>
          </p:cNvSpPr>
          <p:nvPr/>
        </p:nvSpPr>
        <p:spPr bwMode="auto">
          <a:xfrm>
            <a:off x="315913" y="1414463"/>
            <a:ext cx="8643937" cy="12969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FF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kumimoji="1" sz="2400">
                <a:solidFill>
                  <a:schemeClr val="tx1"/>
                </a:solidFill>
                <a:latin typeface="Times New Roman" pitchFamily="18" charset="0"/>
                <a:ea typeface="宋体" pitchFamily="2" charset="-122"/>
              </a:defRPr>
            </a:lvl1pPr>
            <a:lvl2pPr marL="1328738" indent="-609600" algn="l" eaLnBrk="0" hangingPunct="0">
              <a:defRPr kumimoji="1" sz="2400">
                <a:solidFill>
                  <a:schemeClr val="tx1"/>
                </a:solidFill>
                <a:latin typeface="Times New Roman" pitchFamily="18" charset="0"/>
                <a:ea typeface="宋体" pitchFamily="2" charset="-122"/>
              </a:defRPr>
            </a:lvl2pPr>
            <a:lvl3pPr marL="2117725" indent="-609600" algn="l" eaLnBrk="0" hangingPunct="0">
              <a:defRPr kumimoji="1" sz="2400">
                <a:solidFill>
                  <a:schemeClr val="tx1"/>
                </a:solidFill>
                <a:latin typeface="Times New Roman" pitchFamily="18" charset="0"/>
                <a:ea typeface="宋体" pitchFamily="2" charset="-122"/>
              </a:defRPr>
            </a:lvl3pPr>
            <a:lvl4pPr marL="2906713" indent="-609600" algn="l" eaLnBrk="0" hangingPunct="0">
              <a:defRPr kumimoji="1" sz="2400">
                <a:solidFill>
                  <a:schemeClr val="tx1"/>
                </a:solidFill>
                <a:latin typeface="Times New Roman" pitchFamily="18" charset="0"/>
                <a:ea typeface="宋体" pitchFamily="2" charset="-122"/>
              </a:defRPr>
            </a:lvl4pPr>
            <a:lvl5pPr marL="3695700" indent="-609600" algn="l" eaLnBrk="0" hangingPunct="0">
              <a:defRPr kumimoji="1" sz="2400">
                <a:solidFill>
                  <a:schemeClr val="tx1"/>
                </a:solidFill>
                <a:latin typeface="Times New Roman" pitchFamily="18" charset="0"/>
                <a:ea typeface="宋体" pitchFamily="2" charset="-122"/>
              </a:defRPr>
            </a:lvl5pPr>
            <a:lvl6pPr marL="4152900" indent="-609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4610100" indent="-609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5067300" indent="-609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5524500" indent="-609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buFontTx/>
              <a:buChar char="•"/>
            </a:pPr>
            <a:r>
              <a:rPr lang="zh-CN" altLang="en-US"/>
              <a:t>二叉树的遍历可分解为</a:t>
            </a:r>
            <a:r>
              <a:rPr lang="en-US" altLang="zh-CN"/>
              <a:t>3</a:t>
            </a:r>
            <a:r>
              <a:rPr lang="zh-CN" altLang="en-US"/>
              <a:t>个子问题：访问根，遍历左子树和遍历右子树，分别用</a:t>
            </a:r>
            <a:r>
              <a:rPr lang="en-US" altLang="zh-CN"/>
              <a:t>D</a:t>
            </a:r>
            <a:r>
              <a:rPr lang="zh-CN" altLang="en-US"/>
              <a:t>、</a:t>
            </a:r>
            <a:r>
              <a:rPr lang="en-US" altLang="zh-CN"/>
              <a:t>L</a:t>
            </a:r>
            <a:r>
              <a:rPr lang="zh-CN" altLang="en-US"/>
              <a:t>、</a:t>
            </a:r>
            <a:r>
              <a:rPr lang="en-US" altLang="zh-CN"/>
              <a:t>R</a:t>
            </a:r>
            <a:r>
              <a:rPr lang="zh-CN" altLang="en-US"/>
              <a:t>表示，则有六种遍历方法：</a:t>
            </a:r>
          </a:p>
          <a:p>
            <a:pPr eaLnBrk="1" hangingPunct="1">
              <a:lnSpc>
                <a:spcPct val="110000"/>
              </a:lnSpc>
            </a:pPr>
            <a:r>
              <a:rPr lang="en-US" altLang="zh-CN"/>
              <a:t>DLR</a:t>
            </a:r>
            <a:r>
              <a:rPr lang="zh-CN" altLang="en-US"/>
              <a:t>、</a:t>
            </a:r>
            <a:r>
              <a:rPr lang="en-US" altLang="zh-CN"/>
              <a:t>LDR</a:t>
            </a:r>
            <a:r>
              <a:rPr lang="zh-CN" altLang="en-US"/>
              <a:t>、</a:t>
            </a:r>
            <a:r>
              <a:rPr lang="en-US" altLang="zh-CN"/>
              <a:t>LRD</a:t>
            </a:r>
            <a:r>
              <a:rPr lang="zh-CN" altLang="en-US"/>
              <a:t>；</a:t>
            </a:r>
            <a:r>
              <a:rPr lang="en-US" altLang="zh-CN"/>
              <a:t>DRL</a:t>
            </a:r>
            <a:r>
              <a:rPr lang="zh-CN" altLang="en-US"/>
              <a:t>、</a:t>
            </a:r>
            <a:r>
              <a:rPr lang="en-US" altLang="zh-CN"/>
              <a:t>RDL</a:t>
            </a:r>
            <a:r>
              <a:rPr lang="zh-CN" altLang="en-US"/>
              <a:t>、</a:t>
            </a:r>
            <a:r>
              <a:rPr lang="en-US" altLang="zh-CN"/>
              <a:t>RLD</a:t>
            </a:r>
            <a:r>
              <a:rPr lang="zh-CN" altLang="en-US"/>
              <a:t>。</a:t>
            </a:r>
          </a:p>
        </p:txBody>
      </p:sp>
      <p:sp>
        <p:nvSpPr>
          <p:cNvPr id="475157" name="Rectangle 21"/>
          <p:cNvSpPr>
            <a:spLocks noChangeArrowheads="1"/>
          </p:cNvSpPr>
          <p:nvPr/>
        </p:nvSpPr>
        <p:spPr bwMode="auto">
          <a:xfrm>
            <a:off x="315913" y="858838"/>
            <a:ext cx="61214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buFontTx/>
              <a:buChar char="•"/>
            </a:pPr>
            <a:r>
              <a:rPr lang="zh-CN" altLang="en-US" sz="2400">
                <a:solidFill>
                  <a:schemeClr val="tx1"/>
                </a:solidFill>
              </a:rPr>
              <a:t>二叉树由根、左子树、右子树三部分组成</a:t>
            </a:r>
          </a:p>
        </p:txBody>
      </p:sp>
      <p:sp>
        <p:nvSpPr>
          <p:cNvPr id="475158" name="Rectangle 22"/>
          <p:cNvSpPr>
            <a:spLocks noGrp="1" noChangeArrowheads="1"/>
          </p:cNvSpPr>
          <p:nvPr>
            <p:ph type="title"/>
          </p:nvPr>
        </p:nvSpPr>
        <p:spPr>
          <a:xfrm>
            <a:off x="333375" y="314325"/>
            <a:ext cx="8510588" cy="457200"/>
          </a:xfrm>
          <a:gradFill rotWithShape="1">
            <a:gsLst>
              <a:gs pos="0">
                <a:schemeClr val="accent2"/>
              </a:gs>
              <a:gs pos="100000">
                <a:schemeClr val="bg2"/>
              </a:gs>
            </a:gsLst>
            <a:lin ang="0" scaled="1"/>
          </a:gradFill>
        </p:spPr>
        <p:txBody>
          <a:bodyPr>
            <a:spAutoFit/>
          </a:bodyPr>
          <a:lstStyle/>
          <a:p>
            <a:pPr algn="l"/>
            <a:r>
              <a:rPr lang="zh-CN" altLang="en-US" sz="2400">
                <a:solidFill>
                  <a:schemeClr val="bg1"/>
                </a:solidFill>
                <a:effectLst>
                  <a:outerShdw blurRad="38100" dist="38100" dir="2700000" algn="tl">
                    <a:srgbClr val="000000"/>
                  </a:outerShdw>
                </a:effectLst>
                <a:latin typeface="Arial" charset="0"/>
                <a:ea typeface="楷体_GB2312" pitchFamily="49" charset="-122"/>
              </a:rPr>
              <a:t>一、 递归遍历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5157"/>
                                        </p:tgtEl>
                                        <p:attrNameLst>
                                          <p:attrName>style.visibility</p:attrName>
                                        </p:attrNameLst>
                                      </p:cBhvr>
                                      <p:to>
                                        <p:strVal val="visible"/>
                                      </p:to>
                                    </p:set>
                                    <p:animEffect transition="in" filter="wipe(left)">
                                      <p:cBhvr>
                                        <p:cTn id="7" dur="500"/>
                                        <p:tgtEl>
                                          <p:spTgt spid="475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5154"/>
                                        </p:tgtEl>
                                        <p:attrNameLst>
                                          <p:attrName>style.visibility</p:attrName>
                                        </p:attrNameLst>
                                      </p:cBhvr>
                                      <p:to>
                                        <p:strVal val="visible"/>
                                      </p:to>
                                    </p:set>
                                    <p:animEffect transition="in" filter="wipe(up)">
                                      <p:cBhvr>
                                        <p:cTn id="12" dur="500"/>
                                        <p:tgtEl>
                                          <p:spTgt spid="475154"/>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75152"/>
                                        </p:tgtEl>
                                        <p:attrNameLst>
                                          <p:attrName>style.visibility</p:attrName>
                                        </p:attrNameLst>
                                      </p:cBhvr>
                                      <p:to>
                                        <p:strVal val="visible"/>
                                      </p:to>
                                    </p:set>
                                    <p:animEffect transition="in" filter="wipe(up)">
                                      <p:cBhvr>
                                        <p:cTn id="16" dur="500"/>
                                        <p:tgtEl>
                                          <p:spTgt spid="475152"/>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75153"/>
                                        </p:tgtEl>
                                        <p:attrNameLst>
                                          <p:attrName>style.visibility</p:attrName>
                                        </p:attrNameLst>
                                      </p:cBhvr>
                                      <p:to>
                                        <p:strVal val="visible"/>
                                      </p:to>
                                    </p:set>
                                    <p:animEffect transition="in" filter="wipe(up)">
                                      <p:cBhvr>
                                        <p:cTn id="20" dur="500"/>
                                        <p:tgtEl>
                                          <p:spTgt spid="4751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75156"/>
                                        </p:tgtEl>
                                        <p:attrNameLst>
                                          <p:attrName>style.visibility</p:attrName>
                                        </p:attrNameLst>
                                      </p:cBhvr>
                                      <p:to>
                                        <p:strVal val="visible"/>
                                      </p:to>
                                    </p:set>
                                    <p:animEffect transition="in" filter="wipe(left)">
                                      <p:cBhvr>
                                        <p:cTn id="25" dur="500"/>
                                        <p:tgtEl>
                                          <p:spTgt spid="4751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75155"/>
                                        </p:tgtEl>
                                        <p:attrNameLst>
                                          <p:attrName>style.visibility</p:attrName>
                                        </p:attrNameLst>
                                      </p:cBhvr>
                                      <p:to>
                                        <p:strVal val="visible"/>
                                      </p:to>
                                    </p:set>
                                    <p:animEffect transition="in" filter="wipe(left)">
                                      <p:cBhvr>
                                        <p:cTn id="30" dur="500"/>
                                        <p:tgtEl>
                                          <p:spTgt spid="475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52" grpId="0" animBg="1"/>
      <p:bldP spid="475153" grpId="0" animBg="1"/>
      <p:bldP spid="475154" grpId="0" animBg="1"/>
      <p:bldP spid="475155" grpId="0"/>
      <p:bldP spid="475156" grpId="0"/>
      <p:bldP spid="4751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Text Box 2"/>
          <p:cNvSpPr txBox="1">
            <a:spLocks noChangeArrowheads="1"/>
          </p:cNvSpPr>
          <p:nvPr/>
        </p:nvSpPr>
        <p:spPr bwMode="auto">
          <a:xfrm>
            <a:off x="149225" y="257175"/>
            <a:ext cx="399573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2400" b="0">
                <a:solidFill>
                  <a:srgbClr val="FFFF66"/>
                </a:solidFill>
                <a:latin typeface="黑体" pitchFamily="2" charset="-122"/>
                <a:ea typeface="黑体" pitchFamily="2" charset="-122"/>
              </a:rPr>
              <a:t> </a:t>
            </a:r>
            <a:r>
              <a:rPr lang="zh-CN" altLang="en-US" sz="2400" b="0">
                <a:solidFill>
                  <a:srgbClr val="EE0000"/>
                </a:solidFill>
                <a:latin typeface="黑体" pitchFamily="2" charset="-122"/>
                <a:ea typeface="黑体" pitchFamily="2" charset="-122"/>
              </a:rPr>
              <a:t>先序遍历</a:t>
            </a:r>
            <a:r>
              <a:rPr lang="en-US" altLang="zh-CN" sz="2400" b="0">
                <a:solidFill>
                  <a:schemeClr val="tx1"/>
                </a:solidFill>
                <a:latin typeface="黑体" pitchFamily="2" charset="-122"/>
                <a:ea typeface="黑体" pitchFamily="2" charset="-122"/>
              </a:rPr>
              <a:t>(DLR)</a:t>
            </a:r>
            <a:endParaRPr lang="en-US" altLang="zh-CN" sz="2400" b="0">
              <a:solidFill>
                <a:srgbClr val="FFFFA5"/>
              </a:solidFill>
              <a:latin typeface="黑体" pitchFamily="2" charset="-122"/>
              <a:ea typeface="黑体" pitchFamily="2" charset="-122"/>
            </a:endParaRPr>
          </a:p>
        </p:txBody>
      </p:sp>
      <p:sp>
        <p:nvSpPr>
          <p:cNvPr id="476163" name="Oval 3"/>
          <p:cNvSpPr>
            <a:spLocks noChangeArrowheads="1"/>
          </p:cNvSpPr>
          <p:nvPr/>
        </p:nvSpPr>
        <p:spPr bwMode="auto">
          <a:xfrm>
            <a:off x="4783138" y="1295400"/>
            <a:ext cx="2039937" cy="2438400"/>
          </a:xfrm>
          <a:prstGeom prst="ellipse">
            <a:avLst/>
          </a:prstGeom>
          <a:noFill/>
          <a:ln w="12700" cap="rnd">
            <a:solidFill>
              <a:schemeClr val="folHlink"/>
            </a:solidFill>
            <a:round/>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64" name="Oval 4"/>
          <p:cNvSpPr>
            <a:spLocks noChangeArrowheads="1"/>
          </p:cNvSpPr>
          <p:nvPr/>
        </p:nvSpPr>
        <p:spPr bwMode="auto">
          <a:xfrm>
            <a:off x="7245350" y="1219200"/>
            <a:ext cx="1406525" cy="1981200"/>
          </a:xfrm>
          <a:prstGeom prst="ellipse">
            <a:avLst/>
          </a:prstGeom>
          <a:noFill/>
          <a:ln w="12700" cap="rnd">
            <a:solidFill>
              <a:schemeClr val="folHlink"/>
            </a:solidFill>
            <a:round/>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65" name="Oval 5"/>
          <p:cNvSpPr>
            <a:spLocks noChangeArrowheads="1"/>
          </p:cNvSpPr>
          <p:nvPr/>
        </p:nvSpPr>
        <p:spPr bwMode="auto">
          <a:xfrm>
            <a:off x="6189663" y="609600"/>
            <a:ext cx="1195387" cy="838200"/>
          </a:xfrm>
          <a:prstGeom prst="ellipse">
            <a:avLst/>
          </a:prstGeom>
          <a:noFill/>
          <a:ln w="12700" cap="rnd">
            <a:solidFill>
              <a:schemeClr val="folHlink"/>
            </a:solidFill>
            <a:round/>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66" name="Text Box 6"/>
          <p:cNvSpPr txBox="1">
            <a:spLocks noChangeArrowheads="1"/>
          </p:cNvSpPr>
          <p:nvPr/>
        </p:nvSpPr>
        <p:spPr bwMode="auto">
          <a:xfrm>
            <a:off x="250825" y="2852738"/>
            <a:ext cx="3673475" cy="1565275"/>
          </a:xfrm>
          <a:prstGeom prst="rect">
            <a:avLst/>
          </a:prstGeom>
          <a:noFill/>
          <a:ln w="12700" cap="rnd" algn="ctr">
            <a:solidFill>
              <a:srgbClr val="0000FF"/>
            </a:solidFill>
            <a:miter lim="800000"/>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sz="2400" b="0">
                <a:solidFill>
                  <a:schemeClr val="tx1"/>
                </a:solidFill>
                <a:latin typeface="黑体" pitchFamily="2" charset="-122"/>
                <a:ea typeface="黑体" pitchFamily="2" charset="-122"/>
              </a:rPr>
              <a:t>若二叉树非空</a:t>
            </a:r>
            <a:br>
              <a:rPr lang="zh-CN" altLang="en-US" sz="2400" b="0">
                <a:solidFill>
                  <a:schemeClr val="tx1"/>
                </a:solidFill>
                <a:latin typeface="黑体" pitchFamily="2" charset="-122"/>
                <a:ea typeface="黑体" pitchFamily="2" charset="-122"/>
              </a:rPr>
            </a:br>
            <a:r>
              <a:rPr lang="en-US" altLang="zh-CN" sz="2400" b="0">
                <a:solidFill>
                  <a:schemeClr val="tx1"/>
                </a:solidFill>
                <a:latin typeface="黑体" pitchFamily="2" charset="-122"/>
                <a:ea typeface="黑体" pitchFamily="2" charset="-122"/>
              </a:rPr>
              <a:t>(1)</a:t>
            </a:r>
            <a:r>
              <a:rPr lang="zh-CN" altLang="en-US" sz="2400" b="0">
                <a:solidFill>
                  <a:schemeClr val="tx1"/>
                </a:solidFill>
                <a:latin typeface="黑体" pitchFamily="2" charset="-122"/>
                <a:ea typeface="黑体" pitchFamily="2" charset="-122"/>
              </a:rPr>
              <a:t>中序遍历左子树；</a:t>
            </a:r>
            <a:br>
              <a:rPr lang="zh-CN" altLang="en-US" sz="2400" b="0">
                <a:solidFill>
                  <a:schemeClr val="tx1"/>
                </a:solidFill>
                <a:latin typeface="黑体" pitchFamily="2" charset="-122"/>
                <a:ea typeface="黑体" pitchFamily="2" charset="-122"/>
              </a:rPr>
            </a:br>
            <a:r>
              <a:rPr lang="en-US" altLang="zh-CN" sz="2400" b="0">
                <a:solidFill>
                  <a:schemeClr val="tx1"/>
                </a:solidFill>
                <a:latin typeface="黑体" pitchFamily="2" charset="-122"/>
                <a:ea typeface="黑体" pitchFamily="2" charset="-122"/>
              </a:rPr>
              <a:t>(2)</a:t>
            </a:r>
            <a:r>
              <a:rPr lang="zh-CN" altLang="en-US" sz="2400" b="0">
                <a:solidFill>
                  <a:schemeClr val="tx1"/>
                </a:solidFill>
                <a:latin typeface="黑体" pitchFamily="2" charset="-122"/>
                <a:ea typeface="黑体" pitchFamily="2" charset="-122"/>
              </a:rPr>
              <a:t>访问根结点；</a:t>
            </a:r>
          </a:p>
          <a:p>
            <a:pPr algn="l" eaLnBrk="0" hangingPunct="0"/>
            <a:r>
              <a:rPr lang="en-US" altLang="zh-CN" sz="2400" b="0">
                <a:solidFill>
                  <a:schemeClr val="tx1"/>
                </a:solidFill>
                <a:latin typeface="黑体" pitchFamily="2" charset="-122"/>
                <a:ea typeface="黑体" pitchFamily="2" charset="-122"/>
              </a:rPr>
              <a:t>(3)</a:t>
            </a:r>
            <a:r>
              <a:rPr lang="zh-CN" altLang="en-US" sz="2400" b="0">
                <a:solidFill>
                  <a:schemeClr val="tx1"/>
                </a:solidFill>
                <a:latin typeface="黑体" pitchFamily="2" charset="-122"/>
                <a:ea typeface="黑体" pitchFamily="2" charset="-122"/>
              </a:rPr>
              <a:t>中序遍历右子树。</a:t>
            </a:r>
          </a:p>
        </p:txBody>
      </p:sp>
      <p:sp>
        <p:nvSpPr>
          <p:cNvPr id="476167" name="Text Box 7"/>
          <p:cNvSpPr txBox="1">
            <a:spLocks noChangeArrowheads="1"/>
          </p:cNvSpPr>
          <p:nvPr/>
        </p:nvSpPr>
        <p:spPr bwMode="auto">
          <a:xfrm>
            <a:off x="254000" y="4508500"/>
            <a:ext cx="367188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lang="zh-CN" altLang="en-US" sz="2400" b="0">
                <a:solidFill>
                  <a:srgbClr val="EE0000"/>
                </a:solidFill>
                <a:latin typeface="黑体" pitchFamily="2" charset="-122"/>
                <a:ea typeface="黑体" pitchFamily="2" charset="-122"/>
              </a:rPr>
              <a:t>后序遍历</a:t>
            </a:r>
            <a:r>
              <a:rPr lang="en-US" altLang="zh-CN" sz="2400" b="0">
                <a:solidFill>
                  <a:schemeClr val="tx1"/>
                </a:solidFill>
                <a:latin typeface="黑体" pitchFamily="2" charset="-122"/>
                <a:ea typeface="黑体" pitchFamily="2" charset="-122"/>
              </a:rPr>
              <a:t>(LRD)</a:t>
            </a:r>
          </a:p>
        </p:txBody>
      </p:sp>
      <p:sp>
        <p:nvSpPr>
          <p:cNvPr id="476168" name="Rectangle 8"/>
          <p:cNvSpPr>
            <a:spLocks noChangeArrowheads="1"/>
          </p:cNvSpPr>
          <p:nvPr/>
        </p:nvSpPr>
        <p:spPr bwMode="auto">
          <a:xfrm>
            <a:off x="4140200" y="4149725"/>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a:solidFill>
                  <a:schemeClr val="tx1"/>
                </a:solidFill>
                <a:latin typeface="Arial" charset="0"/>
                <a:ea typeface="黑体" pitchFamily="2" charset="-122"/>
              </a:rPr>
              <a:t>先序遍历序列：</a:t>
            </a:r>
          </a:p>
        </p:txBody>
      </p:sp>
      <p:sp>
        <p:nvSpPr>
          <p:cNvPr id="476169" name="Rectangle 9"/>
          <p:cNvSpPr>
            <a:spLocks noChangeArrowheads="1"/>
          </p:cNvSpPr>
          <p:nvPr/>
        </p:nvSpPr>
        <p:spPr bwMode="auto">
          <a:xfrm>
            <a:off x="6372225" y="4148138"/>
            <a:ext cx="2162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0">
                <a:solidFill>
                  <a:srgbClr val="FF3300"/>
                </a:solidFill>
                <a:latin typeface="Arial" charset="0"/>
              </a:rPr>
              <a:t>A</a:t>
            </a:r>
            <a:r>
              <a:rPr lang="en-US" altLang="zh-CN" sz="2400" b="0">
                <a:solidFill>
                  <a:schemeClr val="tx1"/>
                </a:solidFill>
                <a:latin typeface="Arial" charset="0"/>
              </a:rPr>
              <a:t>,B,D,E,G,C,F</a:t>
            </a:r>
          </a:p>
        </p:txBody>
      </p:sp>
      <p:sp>
        <p:nvSpPr>
          <p:cNvPr id="476170" name="Rectangle 10"/>
          <p:cNvSpPr>
            <a:spLocks noChangeArrowheads="1"/>
          </p:cNvSpPr>
          <p:nvPr/>
        </p:nvSpPr>
        <p:spPr bwMode="auto">
          <a:xfrm>
            <a:off x="4140200" y="4797425"/>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a:solidFill>
                  <a:schemeClr val="tx1"/>
                </a:solidFill>
                <a:latin typeface="Arial" charset="0"/>
                <a:ea typeface="黑体" pitchFamily="2" charset="-122"/>
              </a:rPr>
              <a:t>中序遍历序列：</a:t>
            </a:r>
          </a:p>
        </p:txBody>
      </p:sp>
      <p:sp>
        <p:nvSpPr>
          <p:cNvPr id="476171" name="Rectangle 11"/>
          <p:cNvSpPr>
            <a:spLocks noChangeArrowheads="1"/>
          </p:cNvSpPr>
          <p:nvPr/>
        </p:nvSpPr>
        <p:spPr bwMode="auto">
          <a:xfrm>
            <a:off x="6372225" y="4795838"/>
            <a:ext cx="2162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0">
                <a:solidFill>
                  <a:schemeClr val="tx1"/>
                </a:solidFill>
                <a:latin typeface="Arial" charset="0"/>
              </a:rPr>
              <a:t>D,B,G,E,</a:t>
            </a:r>
            <a:r>
              <a:rPr lang="en-US" altLang="zh-CN" sz="2400" b="0">
                <a:solidFill>
                  <a:srgbClr val="FF3300"/>
                </a:solidFill>
                <a:latin typeface="Arial" charset="0"/>
              </a:rPr>
              <a:t>A</a:t>
            </a:r>
            <a:r>
              <a:rPr lang="en-US" altLang="zh-CN" sz="2400" b="0">
                <a:solidFill>
                  <a:schemeClr val="tx1"/>
                </a:solidFill>
                <a:latin typeface="Arial" charset="0"/>
              </a:rPr>
              <a:t>,C,F</a:t>
            </a:r>
          </a:p>
        </p:txBody>
      </p:sp>
      <p:sp>
        <p:nvSpPr>
          <p:cNvPr id="476172" name="Rectangle 12"/>
          <p:cNvSpPr>
            <a:spLocks noChangeArrowheads="1"/>
          </p:cNvSpPr>
          <p:nvPr/>
        </p:nvSpPr>
        <p:spPr bwMode="auto">
          <a:xfrm>
            <a:off x="4140200" y="5445125"/>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a:solidFill>
                  <a:schemeClr val="tx1"/>
                </a:solidFill>
                <a:latin typeface="Arial" charset="0"/>
                <a:ea typeface="黑体" pitchFamily="2" charset="-122"/>
              </a:rPr>
              <a:t>后序遍历序列：</a:t>
            </a:r>
          </a:p>
        </p:txBody>
      </p:sp>
      <p:sp>
        <p:nvSpPr>
          <p:cNvPr id="476173" name="Rectangle 13"/>
          <p:cNvSpPr>
            <a:spLocks noChangeArrowheads="1"/>
          </p:cNvSpPr>
          <p:nvPr/>
        </p:nvSpPr>
        <p:spPr bwMode="auto">
          <a:xfrm>
            <a:off x="6372225" y="5443538"/>
            <a:ext cx="2162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0">
                <a:solidFill>
                  <a:schemeClr val="tx1"/>
                </a:solidFill>
                <a:latin typeface="Arial" charset="0"/>
              </a:rPr>
              <a:t>D,G,E,B,F,C,</a:t>
            </a:r>
            <a:r>
              <a:rPr lang="en-US" altLang="zh-CN" sz="2400" b="0">
                <a:solidFill>
                  <a:srgbClr val="FF3300"/>
                </a:solidFill>
                <a:latin typeface="Arial" charset="0"/>
              </a:rPr>
              <a:t>A</a:t>
            </a:r>
          </a:p>
        </p:txBody>
      </p:sp>
      <p:sp>
        <p:nvSpPr>
          <p:cNvPr id="476174" name="Text Box 14"/>
          <p:cNvSpPr txBox="1">
            <a:spLocks noChangeArrowheads="1"/>
          </p:cNvSpPr>
          <p:nvPr/>
        </p:nvSpPr>
        <p:spPr bwMode="auto">
          <a:xfrm>
            <a:off x="250825" y="765175"/>
            <a:ext cx="3600450" cy="1565275"/>
          </a:xfrm>
          <a:prstGeom prst="rect">
            <a:avLst/>
          </a:prstGeom>
          <a:noFill/>
          <a:ln w="12700" cap="rnd">
            <a:solidFill>
              <a:srgbClr val="0000FF"/>
            </a:solidFill>
            <a:miter lim="800000"/>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sz="2400" b="0">
                <a:solidFill>
                  <a:schemeClr val="tx1"/>
                </a:solidFill>
                <a:latin typeface="黑体" pitchFamily="2" charset="-122"/>
                <a:ea typeface="黑体" pitchFamily="2" charset="-122"/>
              </a:rPr>
              <a:t>若二叉树非空</a:t>
            </a:r>
            <a:br>
              <a:rPr lang="zh-CN" altLang="en-US" sz="2400" b="0">
                <a:solidFill>
                  <a:schemeClr val="tx1"/>
                </a:solidFill>
                <a:latin typeface="黑体" pitchFamily="2" charset="-122"/>
                <a:ea typeface="黑体" pitchFamily="2" charset="-122"/>
              </a:rPr>
            </a:br>
            <a:r>
              <a:rPr lang="en-US" altLang="zh-CN" sz="2400" b="0">
                <a:solidFill>
                  <a:schemeClr val="tx1"/>
                </a:solidFill>
                <a:latin typeface="黑体" pitchFamily="2" charset="-122"/>
                <a:ea typeface="黑体" pitchFamily="2" charset="-122"/>
              </a:rPr>
              <a:t>(1)</a:t>
            </a:r>
            <a:r>
              <a:rPr lang="zh-CN" altLang="en-US" sz="2400" b="0">
                <a:solidFill>
                  <a:schemeClr val="tx1"/>
                </a:solidFill>
                <a:latin typeface="黑体" pitchFamily="2" charset="-122"/>
                <a:ea typeface="黑体" pitchFamily="2" charset="-122"/>
              </a:rPr>
              <a:t>访问根结点；</a:t>
            </a:r>
          </a:p>
          <a:p>
            <a:pPr algn="l" eaLnBrk="0" hangingPunct="0"/>
            <a:r>
              <a:rPr lang="en-US" altLang="zh-CN" sz="2400" b="0">
                <a:solidFill>
                  <a:schemeClr val="tx1"/>
                </a:solidFill>
                <a:latin typeface="黑体" pitchFamily="2" charset="-122"/>
                <a:ea typeface="黑体" pitchFamily="2" charset="-122"/>
              </a:rPr>
              <a:t>(2)</a:t>
            </a:r>
            <a:r>
              <a:rPr lang="zh-CN" altLang="en-US" sz="2400" b="0">
                <a:solidFill>
                  <a:schemeClr val="tx1"/>
                </a:solidFill>
                <a:latin typeface="黑体" pitchFamily="2" charset="-122"/>
                <a:ea typeface="黑体" pitchFamily="2" charset="-122"/>
              </a:rPr>
              <a:t>先序遍历左子树；</a:t>
            </a:r>
            <a:br>
              <a:rPr lang="zh-CN" altLang="en-US" sz="2400" b="0">
                <a:solidFill>
                  <a:schemeClr val="tx1"/>
                </a:solidFill>
                <a:latin typeface="黑体" pitchFamily="2" charset="-122"/>
                <a:ea typeface="黑体" pitchFamily="2" charset="-122"/>
              </a:rPr>
            </a:br>
            <a:r>
              <a:rPr lang="en-US" altLang="zh-CN" sz="2400" b="0">
                <a:solidFill>
                  <a:schemeClr val="tx1"/>
                </a:solidFill>
                <a:latin typeface="黑体" pitchFamily="2" charset="-122"/>
                <a:ea typeface="黑体" pitchFamily="2" charset="-122"/>
              </a:rPr>
              <a:t>(3)</a:t>
            </a:r>
            <a:r>
              <a:rPr lang="zh-CN" altLang="en-US" sz="2400" b="0">
                <a:solidFill>
                  <a:schemeClr val="tx1"/>
                </a:solidFill>
                <a:latin typeface="黑体" pitchFamily="2" charset="-122"/>
                <a:ea typeface="黑体" pitchFamily="2" charset="-122"/>
              </a:rPr>
              <a:t>先序遍历右子树。</a:t>
            </a:r>
          </a:p>
        </p:txBody>
      </p:sp>
      <p:sp>
        <p:nvSpPr>
          <p:cNvPr id="476175" name="Text Box 15"/>
          <p:cNvSpPr txBox="1">
            <a:spLocks noChangeArrowheads="1"/>
          </p:cNvSpPr>
          <p:nvPr/>
        </p:nvSpPr>
        <p:spPr bwMode="auto">
          <a:xfrm>
            <a:off x="239713" y="2351088"/>
            <a:ext cx="393065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lang="zh-CN" altLang="en-US" sz="2400" b="0">
                <a:solidFill>
                  <a:srgbClr val="EE0000"/>
                </a:solidFill>
                <a:latin typeface="黑体" pitchFamily="2" charset="-122"/>
                <a:ea typeface="黑体" pitchFamily="2" charset="-122"/>
              </a:rPr>
              <a:t>中序遍历</a:t>
            </a:r>
            <a:r>
              <a:rPr lang="en-US" altLang="zh-CN" sz="2400" b="0">
                <a:solidFill>
                  <a:schemeClr val="tx1"/>
                </a:solidFill>
                <a:latin typeface="黑体" pitchFamily="2" charset="-122"/>
                <a:ea typeface="黑体" pitchFamily="2" charset="-122"/>
              </a:rPr>
              <a:t>(LDR)</a:t>
            </a:r>
          </a:p>
        </p:txBody>
      </p:sp>
      <p:sp>
        <p:nvSpPr>
          <p:cNvPr id="476176" name="Text Box 16"/>
          <p:cNvSpPr txBox="1">
            <a:spLocks noChangeArrowheads="1"/>
          </p:cNvSpPr>
          <p:nvPr/>
        </p:nvSpPr>
        <p:spPr bwMode="auto">
          <a:xfrm>
            <a:off x="250825" y="5013325"/>
            <a:ext cx="3671888" cy="1565275"/>
          </a:xfrm>
          <a:prstGeom prst="rect">
            <a:avLst/>
          </a:prstGeom>
          <a:noFill/>
          <a:ln w="12700" cap="rnd" algn="ctr">
            <a:solidFill>
              <a:srgbClr val="0000FF"/>
            </a:solidFill>
            <a:miter lim="800000"/>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sz="2400" b="0">
                <a:solidFill>
                  <a:schemeClr val="tx1"/>
                </a:solidFill>
                <a:latin typeface="黑体" pitchFamily="2" charset="-122"/>
                <a:ea typeface="黑体" pitchFamily="2" charset="-122"/>
              </a:rPr>
              <a:t>若二叉树非空</a:t>
            </a:r>
            <a:br>
              <a:rPr lang="zh-CN" altLang="en-US" sz="2400" b="0">
                <a:solidFill>
                  <a:schemeClr val="tx1"/>
                </a:solidFill>
                <a:latin typeface="黑体" pitchFamily="2" charset="-122"/>
                <a:ea typeface="黑体" pitchFamily="2" charset="-122"/>
              </a:rPr>
            </a:br>
            <a:r>
              <a:rPr lang="en-US" altLang="zh-CN" sz="2400" b="0">
                <a:solidFill>
                  <a:schemeClr val="tx1"/>
                </a:solidFill>
                <a:latin typeface="黑体" pitchFamily="2" charset="-122"/>
                <a:ea typeface="黑体" pitchFamily="2" charset="-122"/>
              </a:rPr>
              <a:t>(1)</a:t>
            </a:r>
            <a:r>
              <a:rPr lang="zh-CN" altLang="en-US" sz="2400" b="0">
                <a:solidFill>
                  <a:schemeClr val="tx1"/>
                </a:solidFill>
                <a:latin typeface="黑体" pitchFamily="2" charset="-122"/>
                <a:ea typeface="黑体" pitchFamily="2" charset="-122"/>
              </a:rPr>
              <a:t>后序遍历左子树；</a:t>
            </a:r>
            <a:br>
              <a:rPr lang="zh-CN" altLang="en-US" sz="2400" b="0">
                <a:solidFill>
                  <a:schemeClr val="tx1"/>
                </a:solidFill>
                <a:latin typeface="黑体" pitchFamily="2" charset="-122"/>
                <a:ea typeface="黑体" pitchFamily="2" charset="-122"/>
              </a:rPr>
            </a:br>
            <a:r>
              <a:rPr lang="en-US" altLang="zh-CN" sz="2400" b="0">
                <a:solidFill>
                  <a:schemeClr val="tx1"/>
                </a:solidFill>
                <a:latin typeface="黑体" pitchFamily="2" charset="-122"/>
                <a:ea typeface="黑体" pitchFamily="2" charset="-122"/>
              </a:rPr>
              <a:t>(2)</a:t>
            </a:r>
            <a:r>
              <a:rPr lang="zh-CN" altLang="en-US" sz="2400" b="0">
                <a:solidFill>
                  <a:schemeClr val="tx1"/>
                </a:solidFill>
                <a:latin typeface="黑体" pitchFamily="2" charset="-122"/>
                <a:ea typeface="黑体" pitchFamily="2" charset="-122"/>
              </a:rPr>
              <a:t>后序遍历右子树；</a:t>
            </a:r>
          </a:p>
          <a:p>
            <a:pPr algn="l" eaLnBrk="0" hangingPunct="0"/>
            <a:r>
              <a:rPr lang="en-US" altLang="zh-CN" sz="2400" b="0">
                <a:solidFill>
                  <a:schemeClr val="tx1"/>
                </a:solidFill>
                <a:latin typeface="黑体" pitchFamily="2" charset="-122"/>
                <a:ea typeface="黑体" pitchFamily="2" charset="-122"/>
              </a:rPr>
              <a:t>(3)</a:t>
            </a:r>
            <a:r>
              <a:rPr lang="zh-CN" altLang="en-US" sz="2400" b="0">
                <a:solidFill>
                  <a:schemeClr val="tx1"/>
                </a:solidFill>
                <a:latin typeface="黑体" pitchFamily="2" charset="-122"/>
                <a:ea typeface="黑体" pitchFamily="2" charset="-122"/>
              </a:rPr>
              <a:t>访问根结点。</a:t>
            </a:r>
          </a:p>
        </p:txBody>
      </p:sp>
      <p:sp>
        <p:nvSpPr>
          <p:cNvPr id="476177" name="Oval 17"/>
          <p:cNvSpPr>
            <a:spLocks noChangeArrowheads="1"/>
          </p:cNvSpPr>
          <p:nvPr/>
        </p:nvSpPr>
        <p:spPr bwMode="auto">
          <a:xfrm>
            <a:off x="6518275" y="892175"/>
            <a:ext cx="468313" cy="468313"/>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A</a:t>
            </a:r>
          </a:p>
        </p:txBody>
      </p:sp>
      <p:sp>
        <p:nvSpPr>
          <p:cNvPr id="476178" name="Oval 18"/>
          <p:cNvSpPr>
            <a:spLocks noChangeArrowheads="1"/>
          </p:cNvSpPr>
          <p:nvPr/>
        </p:nvSpPr>
        <p:spPr bwMode="auto">
          <a:xfrm>
            <a:off x="8089900" y="2189163"/>
            <a:ext cx="468313" cy="4683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F</a:t>
            </a:r>
          </a:p>
        </p:txBody>
      </p:sp>
      <p:sp>
        <p:nvSpPr>
          <p:cNvPr id="476179" name="Oval 19"/>
          <p:cNvSpPr>
            <a:spLocks noChangeArrowheads="1"/>
          </p:cNvSpPr>
          <p:nvPr/>
        </p:nvSpPr>
        <p:spPr bwMode="auto">
          <a:xfrm>
            <a:off x="5667375" y="3032125"/>
            <a:ext cx="468313" cy="468313"/>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G</a:t>
            </a:r>
          </a:p>
        </p:txBody>
      </p:sp>
      <p:sp>
        <p:nvSpPr>
          <p:cNvPr id="476180" name="Oval 20"/>
          <p:cNvSpPr>
            <a:spLocks noChangeArrowheads="1"/>
          </p:cNvSpPr>
          <p:nvPr/>
        </p:nvSpPr>
        <p:spPr bwMode="auto">
          <a:xfrm>
            <a:off x="6191250" y="2317750"/>
            <a:ext cx="468313" cy="468313"/>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E</a:t>
            </a:r>
          </a:p>
        </p:txBody>
      </p:sp>
      <p:sp>
        <p:nvSpPr>
          <p:cNvPr id="476181" name="Oval 21"/>
          <p:cNvSpPr>
            <a:spLocks noChangeArrowheads="1"/>
          </p:cNvSpPr>
          <p:nvPr/>
        </p:nvSpPr>
        <p:spPr bwMode="auto">
          <a:xfrm>
            <a:off x="5076825" y="2317750"/>
            <a:ext cx="468313" cy="468313"/>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D</a:t>
            </a:r>
          </a:p>
        </p:txBody>
      </p:sp>
      <p:sp>
        <p:nvSpPr>
          <p:cNvPr id="476182" name="Oval 22"/>
          <p:cNvSpPr>
            <a:spLocks noChangeArrowheads="1"/>
          </p:cNvSpPr>
          <p:nvPr/>
        </p:nvSpPr>
        <p:spPr bwMode="auto">
          <a:xfrm>
            <a:off x="7435850" y="1539875"/>
            <a:ext cx="468313" cy="468313"/>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C</a:t>
            </a:r>
          </a:p>
        </p:txBody>
      </p:sp>
      <p:sp>
        <p:nvSpPr>
          <p:cNvPr id="476183" name="Oval 23"/>
          <p:cNvSpPr>
            <a:spLocks noChangeArrowheads="1"/>
          </p:cNvSpPr>
          <p:nvPr/>
        </p:nvSpPr>
        <p:spPr bwMode="auto">
          <a:xfrm>
            <a:off x="5667375" y="1604963"/>
            <a:ext cx="468313" cy="4683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B</a:t>
            </a:r>
          </a:p>
        </p:txBody>
      </p:sp>
      <p:sp>
        <p:nvSpPr>
          <p:cNvPr id="476184" name="Line 24"/>
          <p:cNvSpPr>
            <a:spLocks noChangeShapeType="1"/>
          </p:cNvSpPr>
          <p:nvPr/>
        </p:nvSpPr>
        <p:spPr bwMode="auto">
          <a:xfrm flipH="1">
            <a:off x="6051550" y="1233488"/>
            <a:ext cx="484188" cy="42068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5" name="Line 25"/>
          <p:cNvSpPr>
            <a:spLocks noChangeShapeType="1"/>
          </p:cNvSpPr>
          <p:nvPr/>
        </p:nvSpPr>
        <p:spPr bwMode="auto">
          <a:xfrm>
            <a:off x="6959600" y="1249363"/>
            <a:ext cx="523875" cy="3937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6" name="Line 26"/>
          <p:cNvSpPr>
            <a:spLocks noChangeShapeType="1"/>
          </p:cNvSpPr>
          <p:nvPr/>
        </p:nvSpPr>
        <p:spPr bwMode="auto">
          <a:xfrm>
            <a:off x="6051550" y="2011363"/>
            <a:ext cx="246063" cy="3429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7" name="Line 27"/>
          <p:cNvSpPr>
            <a:spLocks noChangeShapeType="1"/>
          </p:cNvSpPr>
          <p:nvPr/>
        </p:nvSpPr>
        <p:spPr bwMode="auto">
          <a:xfrm flipH="1">
            <a:off x="6042025" y="2725738"/>
            <a:ext cx="234950" cy="34766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8" name="Line 28"/>
          <p:cNvSpPr>
            <a:spLocks noChangeShapeType="1"/>
          </p:cNvSpPr>
          <p:nvPr/>
        </p:nvSpPr>
        <p:spPr bwMode="auto">
          <a:xfrm flipH="1">
            <a:off x="5429250" y="1990725"/>
            <a:ext cx="296863" cy="37941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9" name="Line 29"/>
          <p:cNvSpPr>
            <a:spLocks noChangeShapeType="1"/>
          </p:cNvSpPr>
          <p:nvPr/>
        </p:nvSpPr>
        <p:spPr bwMode="auto">
          <a:xfrm>
            <a:off x="7853363" y="1924050"/>
            <a:ext cx="295275" cy="33178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6174"/>
                                        </p:tgtEl>
                                        <p:attrNameLst>
                                          <p:attrName>style.visibility</p:attrName>
                                        </p:attrNameLst>
                                      </p:cBhvr>
                                      <p:to>
                                        <p:strVal val="visible"/>
                                      </p:to>
                                    </p:set>
                                    <p:animEffect transition="in" filter="wipe(left)">
                                      <p:cBhvr>
                                        <p:cTn id="7" dur="500"/>
                                        <p:tgtEl>
                                          <p:spTgt spid="4761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6169"/>
                                        </p:tgtEl>
                                        <p:attrNameLst>
                                          <p:attrName>style.visibility</p:attrName>
                                        </p:attrNameLst>
                                      </p:cBhvr>
                                      <p:to>
                                        <p:strVal val="visible"/>
                                      </p:to>
                                    </p:set>
                                    <p:animEffect transition="in" filter="wipe(left)">
                                      <p:cBhvr>
                                        <p:cTn id="12" dur="500"/>
                                        <p:tgtEl>
                                          <p:spTgt spid="4761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6166"/>
                                        </p:tgtEl>
                                        <p:attrNameLst>
                                          <p:attrName>style.visibility</p:attrName>
                                        </p:attrNameLst>
                                      </p:cBhvr>
                                      <p:to>
                                        <p:strVal val="visible"/>
                                      </p:to>
                                    </p:set>
                                    <p:animEffect transition="in" filter="wipe(left)">
                                      <p:cBhvr>
                                        <p:cTn id="17" dur="500"/>
                                        <p:tgtEl>
                                          <p:spTgt spid="4761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6171"/>
                                        </p:tgtEl>
                                        <p:attrNameLst>
                                          <p:attrName>style.visibility</p:attrName>
                                        </p:attrNameLst>
                                      </p:cBhvr>
                                      <p:to>
                                        <p:strVal val="visible"/>
                                      </p:to>
                                    </p:set>
                                    <p:animEffect transition="in" filter="wipe(left)">
                                      <p:cBhvr>
                                        <p:cTn id="22" dur="500"/>
                                        <p:tgtEl>
                                          <p:spTgt spid="4761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6176"/>
                                        </p:tgtEl>
                                        <p:attrNameLst>
                                          <p:attrName>style.visibility</p:attrName>
                                        </p:attrNameLst>
                                      </p:cBhvr>
                                      <p:to>
                                        <p:strVal val="visible"/>
                                      </p:to>
                                    </p:set>
                                    <p:animEffect transition="in" filter="wipe(left)">
                                      <p:cBhvr>
                                        <p:cTn id="27" dur="500"/>
                                        <p:tgtEl>
                                          <p:spTgt spid="4761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6173"/>
                                        </p:tgtEl>
                                        <p:attrNameLst>
                                          <p:attrName>style.visibility</p:attrName>
                                        </p:attrNameLst>
                                      </p:cBhvr>
                                      <p:to>
                                        <p:strVal val="visible"/>
                                      </p:to>
                                    </p:set>
                                    <p:animEffect transition="in" filter="wipe(left)">
                                      <p:cBhvr>
                                        <p:cTn id="32" dur="500"/>
                                        <p:tgtEl>
                                          <p:spTgt spid="476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6" grpId="0" animBg="1"/>
      <p:bldP spid="476169" grpId="0"/>
      <p:bldP spid="476171" grpId="0"/>
      <p:bldP spid="476173" grpId="0"/>
      <p:bldP spid="476174" grpId="0" animBg="1"/>
      <p:bldP spid="47617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185738" y="388938"/>
            <a:ext cx="868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rgbClr val="EE0000"/>
                </a:solidFill>
              </a:rPr>
              <a:t>表达式树：</a:t>
            </a:r>
            <a:r>
              <a:rPr kumimoji="0" lang="zh-CN" altLang="en-US" sz="2400">
                <a:solidFill>
                  <a:schemeClr val="tx1"/>
                </a:solidFill>
              </a:rPr>
              <a:t>终端结点</a:t>
            </a:r>
            <a:r>
              <a:rPr kumimoji="0" lang="en-US" altLang="zh-CN" sz="2400">
                <a:solidFill>
                  <a:schemeClr val="tx1"/>
                </a:solidFill>
              </a:rPr>
              <a:t>(</a:t>
            </a:r>
            <a:r>
              <a:rPr kumimoji="0" lang="zh-CN" altLang="en-US" sz="2400">
                <a:solidFill>
                  <a:schemeClr val="tx1"/>
                </a:solidFill>
              </a:rPr>
              <a:t>叶子</a:t>
            </a:r>
            <a:r>
              <a:rPr kumimoji="0" lang="en-US" altLang="zh-CN" sz="2400">
                <a:solidFill>
                  <a:schemeClr val="tx1"/>
                </a:solidFill>
              </a:rPr>
              <a:t>)</a:t>
            </a:r>
            <a:r>
              <a:rPr kumimoji="0" lang="zh-CN" altLang="en-US" sz="2400">
                <a:solidFill>
                  <a:schemeClr val="tx1"/>
                </a:solidFill>
              </a:rPr>
              <a:t>表示操作数，非终端结点表示操作符 </a:t>
            </a:r>
          </a:p>
        </p:txBody>
      </p:sp>
      <p:sp>
        <p:nvSpPr>
          <p:cNvPr id="477187" name="Rectangle 3"/>
          <p:cNvSpPr>
            <a:spLocks noChangeArrowheads="1"/>
          </p:cNvSpPr>
          <p:nvPr/>
        </p:nvSpPr>
        <p:spPr bwMode="auto">
          <a:xfrm>
            <a:off x="3170238" y="4386263"/>
            <a:ext cx="2319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a:solidFill>
                  <a:schemeClr val="tx1"/>
                </a:solidFill>
                <a:latin typeface="Arial" charset="0"/>
                <a:ea typeface="黑体" pitchFamily="2" charset="-122"/>
              </a:rPr>
              <a:t>先序遍历序列</a:t>
            </a:r>
            <a:r>
              <a:rPr lang="zh-CN" altLang="en-US" sz="2400">
                <a:solidFill>
                  <a:schemeClr val="tx1"/>
                </a:solidFill>
                <a:latin typeface="Arial" charset="0"/>
                <a:ea typeface="黑体" pitchFamily="2" charset="-122"/>
              </a:rPr>
              <a:t>：</a:t>
            </a:r>
          </a:p>
        </p:txBody>
      </p:sp>
      <p:sp>
        <p:nvSpPr>
          <p:cNvPr id="477188" name="Rectangle 4"/>
          <p:cNvSpPr>
            <a:spLocks noChangeArrowheads="1"/>
          </p:cNvSpPr>
          <p:nvPr/>
        </p:nvSpPr>
        <p:spPr bwMode="auto">
          <a:xfrm>
            <a:off x="5402263" y="4365625"/>
            <a:ext cx="341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1"/>
                </a:solidFill>
                <a:latin typeface="宋体" pitchFamily="2" charset="-122"/>
              </a:rPr>
              <a:t>- + a * b - c d / e f</a:t>
            </a:r>
          </a:p>
        </p:txBody>
      </p:sp>
      <p:sp>
        <p:nvSpPr>
          <p:cNvPr id="477189" name="Rectangle 5"/>
          <p:cNvSpPr>
            <a:spLocks noChangeArrowheads="1"/>
          </p:cNvSpPr>
          <p:nvPr/>
        </p:nvSpPr>
        <p:spPr bwMode="auto">
          <a:xfrm>
            <a:off x="3170238" y="4981575"/>
            <a:ext cx="2319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a:solidFill>
                  <a:schemeClr val="tx1"/>
                </a:solidFill>
                <a:latin typeface="Arial" charset="0"/>
                <a:ea typeface="黑体" pitchFamily="2" charset="-122"/>
              </a:rPr>
              <a:t>中序遍历序列</a:t>
            </a:r>
            <a:r>
              <a:rPr lang="zh-CN" altLang="en-US" sz="2400">
                <a:solidFill>
                  <a:schemeClr val="tx1"/>
                </a:solidFill>
                <a:latin typeface="Arial" charset="0"/>
                <a:ea typeface="黑体" pitchFamily="2" charset="-122"/>
              </a:rPr>
              <a:t>：</a:t>
            </a:r>
          </a:p>
        </p:txBody>
      </p:sp>
      <p:sp>
        <p:nvSpPr>
          <p:cNvPr id="477190" name="Rectangle 6"/>
          <p:cNvSpPr>
            <a:spLocks noChangeArrowheads="1"/>
          </p:cNvSpPr>
          <p:nvPr/>
        </p:nvSpPr>
        <p:spPr bwMode="auto">
          <a:xfrm>
            <a:off x="5402263" y="4960938"/>
            <a:ext cx="341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1"/>
                </a:solidFill>
                <a:latin typeface="宋体" pitchFamily="2" charset="-122"/>
              </a:rPr>
              <a:t>a + b * c - d - e / f</a:t>
            </a:r>
          </a:p>
        </p:txBody>
      </p:sp>
      <p:sp>
        <p:nvSpPr>
          <p:cNvPr id="477191" name="Rectangle 7"/>
          <p:cNvSpPr>
            <a:spLocks noChangeArrowheads="1"/>
          </p:cNvSpPr>
          <p:nvPr/>
        </p:nvSpPr>
        <p:spPr bwMode="auto">
          <a:xfrm>
            <a:off x="3170238" y="5584825"/>
            <a:ext cx="2319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a:solidFill>
                  <a:schemeClr val="tx1"/>
                </a:solidFill>
                <a:latin typeface="Arial" charset="0"/>
                <a:ea typeface="黑体" pitchFamily="2" charset="-122"/>
              </a:rPr>
              <a:t>后序遍历序列</a:t>
            </a:r>
            <a:r>
              <a:rPr lang="zh-CN" altLang="en-US" sz="2400">
                <a:solidFill>
                  <a:schemeClr val="tx1"/>
                </a:solidFill>
                <a:latin typeface="Arial" charset="0"/>
                <a:ea typeface="黑体" pitchFamily="2" charset="-122"/>
              </a:rPr>
              <a:t>：</a:t>
            </a:r>
          </a:p>
        </p:txBody>
      </p:sp>
      <p:sp>
        <p:nvSpPr>
          <p:cNvPr id="477192" name="Rectangle 8"/>
          <p:cNvSpPr>
            <a:spLocks noChangeArrowheads="1"/>
          </p:cNvSpPr>
          <p:nvPr/>
        </p:nvSpPr>
        <p:spPr bwMode="auto">
          <a:xfrm>
            <a:off x="5402263" y="5564188"/>
            <a:ext cx="341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1"/>
                </a:solidFill>
                <a:latin typeface="宋体" pitchFamily="2" charset="-122"/>
              </a:rPr>
              <a:t>a b c d - * + e f / -</a:t>
            </a:r>
          </a:p>
        </p:txBody>
      </p:sp>
      <p:sp>
        <p:nvSpPr>
          <p:cNvPr id="477193" name="Line 9"/>
          <p:cNvSpPr>
            <a:spLocks noChangeShapeType="1"/>
          </p:cNvSpPr>
          <p:nvPr/>
        </p:nvSpPr>
        <p:spPr bwMode="auto">
          <a:xfrm>
            <a:off x="1927225" y="4638675"/>
            <a:ext cx="381000" cy="6858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194" name="Line 10"/>
          <p:cNvSpPr>
            <a:spLocks noChangeShapeType="1"/>
          </p:cNvSpPr>
          <p:nvPr/>
        </p:nvSpPr>
        <p:spPr bwMode="auto">
          <a:xfrm>
            <a:off x="2765425" y="2809875"/>
            <a:ext cx="304800" cy="6858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195" name="Line 11"/>
          <p:cNvSpPr>
            <a:spLocks noChangeShapeType="1"/>
          </p:cNvSpPr>
          <p:nvPr/>
        </p:nvSpPr>
        <p:spPr bwMode="auto">
          <a:xfrm>
            <a:off x="1012825" y="2809875"/>
            <a:ext cx="381000" cy="6858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196" name="Line 12"/>
          <p:cNvSpPr>
            <a:spLocks noChangeShapeType="1"/>
          </p:cNvSpPr>
          <p:nvPr/>
        </p:nvSpPr>
        <p:spPr bwMode="auto">
          <a:xfrm>
            <a:off x="1470025" y="3724275"/>
            <a:ext cx="381000" cy="6858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197" name="Line 13"/>
          <p:cNvSpPr>
            <a:spLocks noChangeShapeType="1"/>
          </p:cNvSpPr>
          <p:nvPr/>
        </p:nvSpPr>
        <p:spPr bwMode="auto">
          <a:xfrm flipH="1">
            <a:off x="2232025" y="2809875"/>
            <a:ext cx="304800" cy="609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198" name="Line 14"/>
          <p:cNvSpPr>
            <a:spLocks noChangeShapeType="1"/>
          </p:cNvSpPr>
          <p:nvPr/>
        </p:nvSpPr>
        <p:spPr bwMode="auto">
          <a:xfrm flipH="1">
            <a:off x="1470025" y="4638675"/>
            <a:ext cx="304800" cy="609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199" name="Line 15"/>
          <p:cNvSpPr>
            <a:spLocks noChangeShapeType="1"/>
          </p:cNvSpPr>
          <p:nvPr/>
        </p:nvSpPr>
        <p:spPr bwMode="auto">
          <a:xfrm flipH="1">
            <a:off x="1089025" y="3724275"/>
            <a:ext cx="304800" cy="609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00" name="Line 16"/>
          <p:cNvSpPr>
            <a:spLocks noChangeShapeType="1"/>
          </p:cNvSpPr>
          <p:nvPr/>
        </p:nvSpPr>
        <p:spPr bwMode="auto">
          <a:xfrm flipH="1">
            <a:off x="555625" y="2886075"/>
            <a:ext cx="304800" cy="609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01" name="Line 17"/>
          <p:cNvSpPr>
            <a:spLocks noChangeShapeType="1"/>
          </p:cNvSpPr>
          <p:nvPr/>
        </p:nvSpPr>
        <p:spPr bwMode="auto">
          <a:xfrm>
            <a:off x="1851025" y="1971675"/>
            <a:ext cx="685800" cy="609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02" name="Line 18"/>
          <p:cNvSpPr>
            <a:spLocks noChangeShapeType="1"/>
          </p:cNvSpPr>
          <p:nvPr/>
        </p:nvSpPr>
        <p:spPr bwMode="auto">
          <a:xfrm flipH="1">
            <a:off x="1089025" y="1971675"/>
            <a:ext cx="609600" cy="609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03" name="Oval 19"/>
          <p:cNvSpPr>
            <a:spLocks noChangeArrowheads="1"/>
          </p:cNvSpPr>
          <p:nvPr/>
        </p:nvSpPr>
        <p:spPr bwMode="auto">
          <a:xfrm>
            <a:off x="1546225" y="1679575"/>
            <a:ext cx="468313"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effectLst>
                  <a:outerShdw blurRad="38100" dist="38100" dir="2700000" algn="tl">
                    <a:srgbClr val="000000"/>
                  </a:outerShdw>
                </a:effectLst>
                <a:latin typeface="Courier New" pitchFamily="49" charset="0"/>
              </a:rPr>
              <a:t>-</a:t>
            </a:r>
          </a:p>
        </p:txBody>
      </p:sp>
      <p:sp>
        <p:nvSpPr>
          <p:cNvPr id="477204" name="Oval 20"/>
          <p:cNvSpPr>
            <a:spLocks noChangeArrowheads="1"/>
          </p:cNvSpPr>
          <p:nvPr/>
        </p:nvSpPr>
        <p:spPr bwMode="auto">
          <a:xfrm>
            <a:off x="250825" y="3343275"/>
            <a:ext cx="468313" cy="468313"/>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i="1">
                <a:solidFill>
                  <a:srgbClr val="FFFF66"/>
                </a:solidFill>
                <a:effectLst>
                  <a:outerShdw blurRad="38100" dist="38100" dir="2700000" algn="tl">
                    <a:srgbClr val="000000"/>
                  </a:outerShdw>
                </a:effectLst>
              </a:rPr>
              <a:t>a</a:t>
            </a:r>
          </a:p>
        </p:txBody>
      </p:sp>
      <p:sp>
        <p:nvSpPr>
          <p:cNvPr id="477205" name="Oval 21"/>
          <p:cNvSpPr>
            <a:spLocks noChangeArrowheads="1"/>
          </p:cNvSpPr>
          <p:nvPr/>
        </p:nvSpPr>
        <p:spPr bwMode="auto">
          <a:xfrm>
            <a:off x="1165225" y="3343275"/>
            <a:ext cx="468313"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effectLst>
                  <a:outerShdw blurRad="38100" dist="38100" dir="2700000" algn="tl">
                    <a:srgbClr val="000000"/>
                  </a:outerShdw>
                </a:effectLst>
              </a:rPr>
              <a:t>*</a:t>
            </a:r>
          </a:p>
        </p:txBody>
      </p:sp>
      <p:sp>
        <p:nvSpPr>
          <p:cNvPr id="477206" name="Oval 22"/>
          <p:cNvSpPr>
            <a:spLocks noChangeArrowheads="1"/>
          </p:cNvSpPr>
          <p:nvPr/>
        </p:nvSpPr>
        <p:spPr bwMode="auto">
          <a:xfrm>
            <a:off x="1927225" y="3343275"/>
            <a:ext cx="468313" cy="468313"/>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i="1">
                <a:solidFill>
                  <a:srgbClr val="FFFF66"/>
                </a:solidFill>
                <a:effectLst>
                  <a:outerShdw blurRad="38100" dist="38100" dir="2700000" algn="tl">
                    <a:srgbClr val="000000"/>
                  </a:outerShdw>
                </a:effectLst>
              </a:rPr>
              <a:t>e</a:t>
            </a:r>
          </a:p>
        </p:txBody>
      </p:sp>
      <p:sp>
        <p:nvSpPr>
          <p:cNvPr id="477207" name="Oval 23"/>
          <p:cNvSpPr>
            <a:spLocks noChangeArrowheads="1"/>
          </p:cNvSpPr>
          <p:nvPr/>
        </p:nvSpPr>
        <p:spPr bwMode="auto">
          <a:xfrm>
            <a:off x="2841625" y="3343275"/>
            <a:ext cx="468313" cy="468313"/>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i="1">
                <a:solidFill>
                  <a:srgbClr val="FFFF66"/>
                </a:solidFill>
                <a:effectLst>
                  <a:outerShdw blurRad="38100" dist="38100" dir="2700000" algn="tl">
                    <a:srgbClr val="000000"/>
                  </a:outerShdw>
                </a:effectLst>
              </a:rPr>
              <a:t>f</a:t>
            </a:r>
            <a:endParaRPr kumimoji="0" lang="en-US" altLang="zh-CN" sz="2000">
              <a:solidFill>
                <a:schemeClr val="tx1"/>
              </a:solidFill>
            </a:endParaRPr>
          </a:p>
        </p:txBody>
      </p:sp>
      <p:sp>
        <p:nvSpPr>
          <p:cNvPr id="477208" name="Oval 24"/>
          <p:cNvSpPr>
            <a:spLocks noChangeArrowheads="1"/>
          </p:cNvSpPr>
          <p:nvPr/>
        </p:nvSpPr>
        <p:spPr bwMode="auto">
          <a:xfrm>
            <a:off x="719138" y="2428875"/>
            <a:ext cx="468312"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effectLst>
                  <a:outerShdw blurRad="38100" dist="38100" dir="2700000" algn="tl">
                    <a:srgbClr val="000000"/>
                  </a:outerShdw>
                </a:effectLst>
              </a:rPr>
              <a:t>+</a:t>
            </a:r>
          </a:p>
        </p:txBody>
      </p:sp>
      <p:sp>
        <p:nvSpPr>
          <p:cNvPr id="477209" name="Oval 25"/>
          <p:cNvSpPr>
            <a:spLocks noChangeArrowheads="1"/>
          </p:cNvSpPr>
          <p:nvPr/>
        </p:nvSpPr>
        <p:spPr bwMode="auto">
          <a:xfrm>
            <a:off x="2384425" y="2428875"/>
            <a:ext cx="468313"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effectLst>
                  <a:outerShdw blurRad="38100" dist="38100" dir="2700000" algn="tl">
                    <a:srgbClr val="000000"/>
                  </a:outerShdw>
                </a:effectLst>
              </a:rPr>
              <a:t>/</a:t>
            </a:r>
          </a:p>
        </p:txBody>
      </p:sp>
      <p:sp>
        <p:nvSpPr>
          <p:cNvPr id="477210" name="Oval 26"/>
          <p:cNvSpPr>
            <a:spLocks noChangeArrowheads="1"/>
          </p:cNvSpPr>
          <p:nvPr/>
        </p:nvSpPr>
        <p:spPr bwMode="auto">
          <a:xfrm>
            <a:off x="708025" y="4257675"/>
            <a:ext cx="468313" cy="468313"/>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i="1">
                <a:solidFill>
                  <a:srgbClr val="FFFF66"/>
                </a:solidFill>
                <a:effectLst>
                  <a:outerShdw blurRad="38100" dist="38100" dir="2700000" algn="tl">
                    <a:srgbClr val="000000"/>
                  </a:outerShdw>
                </a:effectLst>
              </a:rPr>
              <a:t>b</a:t>
            </a:r>
            <a:endParaRPr kumimoji="0" lang="en-US" altLang="zh-CN" sz="2000">
              <a:solidFill>
                <a:schemeClr val="tx1"/>
              </a:solidFill>
            </a:endParaRPr>
          </a:p>
        </p:txBody>
      </p:sp>
      <p:sp>
        <p:nvSpPr>
          <p:cNvPr id="477211" name="Oval 27"/>
          <p:cNvSpPr>
            <a:spLocks noChangeArrowheads="1"/>
          </p:cNvSpPr>
          <p:nvPr/>
        </p:nvSpPr>
        <p:spPr bwMode="auto">
          <a:xfrm>
            <a:off x="1622425" y="4257675"/>
            <a:ext cx="468313"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effectLst>
                  <a:outerShdw blurRad="38100" dist="38100" dir="2700000" algn="tl">
                    <a:srgbClr val="000000"/>
                  </a:outerShdw>
                </a:effectLst>
                <a:latin typeface="Courier New" pitchFamily="49" charset="0"/>
              </a:rPr>
              <a:t>-</a:t>
            </a:r>
          </a:p>
        </p:txBody>
      </p:sp>
      <p:sp>
        <p:nvSpPr>
          <p:cNvPr id="477212" name="Oval 28"/>
          <p:cNvSpPr>
            <a:spLocks noChangeArrowheads="1"/>
          </p:cNvSpPr>
          <p:nvPr/>
        </p:nvSpPr>
        <p:spPr bwMode="auto">
          <a:xfrm>
            <a:off x="1165225" y="5095875"/>
            <a:ext cx="468313" cy="468313"/>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i="1">
                <a:solidFill>
                  <a:srgbClr val="FFFF66"/>
                </a:solidFill>
                <a:effectLst>
                  <a:outerShdw blurRad="38100" dist="38100" dir="2700000" algn="tl">
                    <a:srgbClr val="000000"/>
                  </a:outerShdw>
                </a:effectLst>
              </a:rPr>
              <a:t>c</a:t>
            </a:r>
          </a:p>
        </p:txBody>
      </p:sp>
      <p:sp>
        <p:nvSpPr>
          <p:cNvPr id="477213" name="Oval 29"/>
          <p:cNvSpPr>
            <a:spLocks noChangeArrowheads="1"/>
          </p:cNvSpPr>
          <p:nvPr/>
        </p:nvSpPr>
        <p:spPr bwMode="auto">
          <a:xfrm>
            <a:off x="2079625" y="5095875"/>
            <a:ext cx="468313" cy="468313"/>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i="1">
                <a:solidFill>
                  <a:srgbClr val="FFFF66"/>
                </a:solidFill>
                <a:effectLst>
                  <a:outerShdw blurRad="38100" dist="38100" dir="2700000" algn="tl">
                    <a:srgbClr val="000000"/>
                  </a:outerShdw>
                </a:effectLst>
              </a:rPr>
              <a:t>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7188"/>
                                        </p:tgtEl>
                                        <p:attrNameLst>
                                          <p:attrName>style.visibility</p:attrName>
                                        </p:attrNameLst>
                                      </p:cBhvr>
                                      <p:to>
                                        <p:strVal val="visible"/>
                                      </p:to>
                                    </p:set>
                                    <p:animEffect transition="in" filter="wipe(left)">
                                      <p:cBhvr>
                                        <p:cTn id="7" dur="500"/>
                                        <p:tgtEl>
                                          <p:spTgt spid="477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7190"/>
                                        </p:tgtEl>
                                        <p:attrNameLst>
                                          <p:attrName>style.visibility</p:attrName>
                                        </p:attrNameLst>
                                      </p:cBhvr>
                                      <p:to>
                                        <p:strVal val="visible"/>
                                      </p:to>
                                    </p:set>
                                    <p:animEffect transition="in" filter="wipe(left)">
                                      <p:cBhvr>
                                        <p:cTn id="12" dur="500"/>
                                        <p:tgtEl>
                                          <p:spTgt spid="4771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7192"/>
                                        </p:tgtEl>
                                        <p:attrNameLst>
                                          <p:attrName>style.visibility</p:attrName>
                                        </p:attrNameLst>
                                      </p:cBhvr>
                                      <p:to>
                                        <p:strVal val="visible"/>
                                      </p:to>
                                    </p:set>
                                    <p:animEffect transition="in" filter="wipe(left)">
                                      <p:cBhvr>
                                        <p:cTn id="17" dur="500"/>
                                        <p:tgtEl>
                                          <p:spTgt spid="4771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7186"/>
                                        </p:tgtEl>
                                        <p:attrNameLst>
                                          <p:attrName>style.visibility</p:attrName>
                                        </p:attrNameLst>
                                      </p:cBhvr>
                                      <p:to>
                                        <p:strVal val="visible"/>
                                      </p:to>
                                    </p:set>
                                    <p:animEffect transition="in" filter="wipe(left)">
                                      <p:cBhvr>
                                        <p:cTn id="22" dur="500"/>
                                        <p:tgtEl>
                                          <p:spTgt spid="477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p:bldP spid="477188" grpId="0"/>
      <p:bldP spid="477190" grpId="0"/>
      <p:bldP spid="47719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ChangeArrowheads="1"/>
          </p:cNvSpPr>
          <p:nvPr/>
        </p:nvSpPr>
        <p:spPr bwMode="auto">
          <a:xfrm>
            <a:off x="179388" y="-4763"/>
            <a:ext cx="8713787" cy="2292351"/>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void preorder(bitree t) {	//</a:t>
            </a:r>
            <a:r>
              <a:rPr kumimoji="0" lang="zh-CN" altLang="en-US" sz="2400">
                <a:solidFill>
                  <a:schemeClr val="tx1"/>
                </a:solidFill>
                <a:latin typeface="Courier New" pitchFamily="49" charset="0"/>
              </a:rPr>
              <a:t>先根遍历</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if(t==NULL) return;</a:t>
            </a:r>
          </a:p>
          <a:p>
            <a:pPr algn="l"/>
            <a:r>
              <a:rPr kumimoji="0" lang="en-US" altLang="zh-CN" sz="2400">
                <a:solidFill>
                  <a:schemeClr val="tx1"/>
                </a:solidFill>
                <a:latin typeface="Courier New" pitchFamily="49" charset="0"/>
              </a:rPr>
              <a:t>   cout&lt;&lt;t−&gt;data&lt;&lt;endl;	//</a:t>
            </a:r>
            <a:r>
              <a:rPr kumimoji="0" lang="zh-CN" altLang="en-US" sz="2400">
                <a:solidFill>
                  <a:schemeClr val="tx1"/>
                </a:solidFill>
                <a:latin typeface="Courier New" pitchFamily="49" charset="0"/>
              </a:rPr>
              <a:t>访问根</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preorder(t−&gt;lchild);	//</a:t>
            </a:r>
            <a:r>
              <a:rPr kumimoji="0" lang="zh-CN" altLang="en-US" sz="2400">
                <a:solidFill>
                  <a:schemeClr val="tx1"/>
                </a:solidFill>
                <a:latin typeface="Courier New" pitchFamily="49" charset="0"/>
              </a:rPr>
              <a:t>先根遍历左子树</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preorder(t−&gt;rchild);	//</a:t>
            </a:r>
            <a:r>
              <a:rPr kumimoji="0" lang="zh-CN" altLang="en-US" sz="2400">
                <a:solidFill>
                  <a:schemeClr val="tx1"/>
                </a:solidFill>
                <a:latin typeface="Courier New" pitchFamily="49" charset="0"/>
              </a:rPr>
              <a:t>先根遍历右子树</a:t>
            </a:r>
          </a:p>
          <a:p>
            <a:pPr algn="l"/>
            <a:r>
              <a:rPr kumimoji="0" lang="en-US" altLang="zh-CN" sz="2400">
                <a:solidFill>
                  <a:schemeClr val="tx1"/>
                </a:solidFill>
                <a:latin typeface="Courier New" pitchFamily="49" charset="0"/>
              </a:rPr>
              <a:t>}</a:t>
            </a:r>
          </a:p>
        </p:txBody>
      </p:sp>
      <p:sp>
        <p:nvSpPr>
          <p:cNvPr id="478211" name="Rectangle 3"/>
          <p:cNvSpPr>
            <a:spLocks noChangeArrowheads="1"/>
          </p:cNvSpPr>
          <p:nvPr/>
        </p:nvSpPr>
        <p:spPr bwMode="auto">
          <a:xfrm>
            <a:off x="179388" y="2284413"/>
            <a:ext cx="8713787" cy="2292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void inorder(bitree t) {	//</a:t>
            </a:r>
            <a:r>
              <a:rPr kumimoji="0" lang="zh-CN" altLang="en-US" sz="2400">
                <a:solidFill>
                  <a:schemeClr val="tx1"/>
                </a:solidFill>
                <a:latin typeface="Courier New" pitchFamily="49" charset="0"/>
              </a:rPr>
              <a:t>中根遍历</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if(t==NULL) return;</a:t>
            </a:r>
          </a:p>
          <a:p>
            <a:pPr algn="l"/>
            <a:r>
              <a:rPr kumimoji="0" lang="en-US" altLang="zh-CN" sz="2400">
                <a:solidFill>
                  <a:schemeClr val="tx1"/>
                </a:solidFill>
                <a:latin typeface="Courier New" pitchFamily="49" charset="0"/>
              </a:rPr>
              <a:t>   inorder(t−&gt;lchild);	//</a:t>
            </a:r>
            <a:r>
              <a:rPr kumimoji="0" lang="zh-CN" altLang="en-US" sz="2400">
                <a:solidFill>
                  <a:schemeClr val="tx1"/>
                </a:solidFill>
                <a:latin typeface="Courier New" pitchFamily="49" charset="0"/>
              </a:rPr>
              <a:t>中根遍历左子树</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cout&lt;&lt;t−&gt;data&lt;&lt;endl;	//</a:t>
            </a:r>
            <a:r>
              <a:rPr kumimoji="0" lang="zh-CN" altLang="en-US" sz="2400">
                <a:solidFill>
                  <a:schemeClr val="tx1"/>
                </a:solidFill>
                <a:latin typeface="Courier New" pitchFamily="49" charset="0"/>
              </a:rPr>
              <a:t>访问根</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inorder(t−&gt;rchild);	//</a:t>
            </a:r>
            <a:r>
              <a:rPr kumimoji="0" lang="zh-CN" altLang="en-US" sz="2400">
                <a:solidFill>
                  <a:schemeClr val="tx1"/>
                </a:solidFill>
                <a:latin typeface="Courier New" pitchFamily="49" charset="0"/>
              </a:rPr>
              <a:t>中根遍历右子树</a:t>
            </a:r>
          </a:p>
          <a:p>
            <a:pPr algn="l"/>
            <a:r>
              <a:rPr kumimoji="0" lang="en-US" altLang="zh-CN" sz="2400">
                <a:solidFill>
                  <a:schemeClr val="tx1"/>
                </a:solidFill>
                <a:latin typeface="Courier New" pitchFamily="49" charset="0"/>
              </a:rPr>
              <a:t>}</a:t>
            </a:r>
          </a:p>
        </p:txBody>
      </p:sp>
      <p:sp>
        <p:nvSpPr>
          <p:cNvPr id="478212" name="Rectangle 4"/>
          <p:cNvSpPr>
            <a:spLocks noChangeArrowheads="1"/>
          </p:cNvSpPr>
          <p:nvPr/>
        </p:nvSpPr>
        <p:spPr bwMode="auto">
          <a:xfrm>
            <a:off x="179388" y="4570413"/>
            <a:ext cx="8713787" cy="2292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void postorder(bitree t) {//</a:t>
            </a:r>
            <a:r>
              <a:rPr kumimoji="0" lang="zh-CN" altLang="en-US" sz="2400">
                <a:solidFill>
                  <a:schemeClr val="tx1"/>
                </a:solidFill>
                <a:latin typeface="Courier New" pitchFamily="49" charset="0"/>
              </a:rPr>
              <a:t>后根遍历</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if(t==NULL) return;</a:t>
            </a:r>
          </a:p>
          <a:p>
            <a:pPr algn="l"/>
            <a:r>
              <a:rPr kumimoji="0" lang="en-US" altLang="zh-CN" sz="2400">
                <a:solidFill>
                  <a:schemeClr val="tx1"/>
                </a:solidFill>
                <a:latin typeface="Courier New" pitchFamily="49" charset="0"/>
              </a:rPr>
              <a:t>   postorder(t−&gt;lchild);	//</a:t>
            </a:r>
            <a:r>
              <a:rPr kumimoji="0" lang="zh-CN" altLang="en-US" sz="2400">
                <a:solidFill>
                  <a:schemeClr val="tx1"/>
                </a:solidFill>
                <a:latin typeface="Courier New" pitchFamily="49" charset="0"/>
              </a:rPr>
              <a:t>后根遍历左子树</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postorder(t−&gt;rchild);	//</a:t>
            </a:r>
            <a:r>
              <a:rPr kumimoji="0" lang="zh-CN" altLang="en-US" sz="2400">
                <a:solidFill>
                  <a:schemeClr val="tx1"/>
                </a:solidFill>
                <a:latin typeface="Courier New" pitchFamily="49" charset="0"/>
              </a:rPr>
              <a:t>后根遍历右子树</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cout&lt;&lt;t−&gt;data&lt;&lt;endl;		//</a:t>
            </a:r>
            <a:r>
              <a:rPr kumimoji="0" lang="zh-CN" altLang="en-US" sz="2400">
                <a:solidFill>
                  <a:schemeClr val="tx1"/>
                </a:solidFill>
                <a:latin typeface="Courier New" pitchFamily="49" charset="0"/>
              </a:rPr>
              <a:t>访问根</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78210"/>
                                        </p:tgtEl>
                                        <p:attrNameLst>
                                          <p:attrName>style.visibility</p:attrName>
                                        </p:attrNameLst>
                                      </p:cBhvr>
                                      <p:to>
                                        <p:strVal val="visible"/>
                                      </p:to>
                                    </p:set>
                                    <p:animEffect transition="in" filter="slide(fromBottom)">
                                      <p:cBhvr>
                                        <p:cTn id="7" dur="500"/>
                                        <p:tgtEl>
                                          <p:spTgt spid="478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78211"/>
                                        </p:tgtEl>
                                        <p:attrNameLst>
                                          <p:attrName>style.visibility</p:attrName>
                                        </p:attrNameLst>
                                      </p:cBhvr>
                                      <p:to>
                                        <p:strVal val="visible"/>
                                      </p:to>
                                    </p:set>
                                    <p:animEffect transition="in" filter="slide(fromBottom)">
                                      <p:cBhvr>
                                        <p:cTn id="12" dur="500"/>
                                        <p:tgtEl>
                                          <p:spTgt spid="478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78212"/>
                                        </p:tgtEl>
                                        <p:attrNameLst>
                                          <p:attrName>style.visibility</p:attrName>
                                        </p:attrNameLst>
                                      </p:cBhvr>
                                      <p:to>
                                        <p:strVal val="visible"/>
                                      </p:to>
                                    </p:set>
                                    <p:animEffect transition="in" filter="slide(fromBottom)">
                                      <p:cBhvr>
                                        <p:cTn id="17" dur="500"/>
                                        <p:tgtEl>
                                          <p:spTgt spid="478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0" grpId="0" animBg="1"/>
      <p:bldP spid="478211" grpId="0" animBg="1"/>
      <p:bldP spid="4782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9234" name="Object 2"/>
          <p:cNvGraphicFramePr>
            <a:graphicFrameLocks noChangeAspect="1"/>
          </p:cNvGraphicFramePr>
          <p:nvPr/>
        </p:nvGraphicFramePr>
        <p:xfrm>
          <a:off x="3059113" y="2781300"/>
          <a:ext cx="5308600" cy="2703513"/>
        </p:xfrm>
        <a:graphic>
          <a:graphicData uri="http://schemas.openxmlformats.org/presentationml/2006/ole">
            <mc:AlternateContent xmlns:mc="http://schemas.openxmlformats.org/markup-compatibility/2006">
              <mc:Choice xmlns:v="urn:schemas-microsoft-com:vml" Requires="v">
                <p:oleObj spid="_x0000_s479240" name="Microsoft Drawing" r:id="rId3" imgW="3133725" imgH="1500188" progId="MSDraw">
                  <p:embed/>
                </p:oleObj>
              </mc:Choice>
              <mc:Fallback>
                <p:oleObj name="Microsoft Drawing" r:id="rId3" imgW="3133725" imgH="1500188" progId="MSDra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781300"/>
                        <a:ext cx="5308600" cy="2703513"/>
                      </a:xfrm>
                      <a:prstGeom prst="rect">
                        <a:avLst/>
                      </a:prstGeom>
                      <a:gradFill rotWithShape="1">
                        <a:gsLst>
                          <a:gs pos="0">
                            <a:schemeClr val="hlink"/>
                          </a:gs>
                          <a:gs pos="100000">
                            <a:srgbClr val="FFFFA5"/>
                          </a:gs>
                        </a:gsLst>
                        <a:lin ang="5400000" scaled="1"/>
                      </a:gradFill>
                    </p:spPr>
                  </p:pic>
                </p:oleObj>
              </mc:Fallback>
            </mc:AlternateContent>
          </a:graphicData>
        </a:graphic>
      </p:graphicFrame>
      <p:graphicFrame>
        <p:nvGraphicFramePr>
          <p:cNvPr id="479235" name="Object 3"/>
          <p:cNvGraphicFramePr>
            <a:graphicFrameLocks noChangeAspect="1"/>
          </p:cNvGraphicFramePr>
          <p:nvPr/>
        </p:nvGraphicFramePr>
        <p:xfrm>
          <a:off x="611188" y="3789363"/>
          <a:ext cx="1724025" cy="1255712"/>
        </p:xfrm>
        <a:graphic>
          <a:graphicData uri="http://schemas.openxmlformats.org/presentationml/2006/ole">
            <mc:AlternateContent xmlns:mc="http://schemas.openxmlformats.org/markup-compatibility/2006">
              <mc:Choice xmlns:v="urn:schemas-microsoft-com:vml" Requires="v">
                <p:oleObj spid="_x0000_s479241" name="Microsoft Drawing" r:id="rId5" imgW="1019160" imgH="701640" progId="MSDraw">
                  <p:embed/>
                </p:oleObj>
              </mc:Choice>
              <mc:Fallback>
                <p:oleObj name="Microsoft Drawing" r:id="rId5" imgW="1019160" imgH="701640" progId="MSDraw">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789363"/>
                        <a:ext cx="1724025" cy="1255712"/>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479236" name="Rectangle 4"/>
          <p:cNvSpPr>
            <a:spLocks noChangeArrowheads="1"/>
          </p:cNvSpPr>
          <p:nvPr/>
        </p:nvSpPr>
        <p:spPr bwMode="auto">
          <a:xfrm>
            <a:off x="196850" y="171450"/>
            <a:ext cx="882173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en-US" altLang="zh-CN" sz="2400">
                <a:solidFill>
                  <a:schemeClr val="tx1"/>
                </a:solidFill>
              </a:rPr>
              <a:t>3</a:t>
            </a:r>
            <a:r>
              <a:rPr kumimoji="0" lang="zh-CN" altLang="en-US" sz="2400">
                <a:solidFill>
                  <a:schemeClr val="tx1"/>
                </a:solidFill>
              </a:rPr>
              <a:t>种遍历的搜索路线相同：从根结点出发，逆时针沿着二叉树外缘移动，每个结点均经过了</a:t>
            </a:r>
            <a:r>
              <a:rPr kumimoji="0" lang="en-US" altLang="zh-CN" sz="2400">
                <a:solidFill>
                  <a:schemeClr val="tx1"/>
                </a:solidFill>
              </a:rPr>
              <a:t>3</a:t>
            </a:r>
            <a:r>
              <a:rPr kumimoji="0" lang="zh-CN" altLang="en-US" sz="2400">
                <a:solidFill>
                  <a:schemeClr val="tx1"/>
                </a:solidFill>
              </a:rPr>
              <a:t>次。  </a:t>
            </a:r>
          </a:p>
        </p:txBody>
      </p:sp>
      <p:sp>
        <p:nvSpPr>
          <p:cNvPr id="479237" name="Rectangle 5"/>
          <p:cNvSpPr>
            <a:spLocks noChangeArrowheads="1"/>
          </p:cNvSpPr>
          <p:nvPr/>
        </p:nvSpPr>
        <p:spPr bwMode="auto">
          <a:xfrm>
            <a:off x="196850" y="1262063"/>
            <a:ext cx="849788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若第一次经过时访问，则是前序遍历；</a:t>
            </a:r>
          </a:p>
          <a:p>
            <a:pPr algn="l">
              <a:lnSpc>
                <a:spcPct val="110000"/>
              </a:lnSpc>
              <a:buClr>
                <a:srgbClr val="FF3300"/>
              </a:buClr>
              <a:buFont typeface="Wingdings" pitchFamily="2" charset="2"/>
              <a:buChar char="Ø"/>
            </a:pPr>
            <a:r>
              <a:rPr kumimoji="0" lang="zh-CN" altLang="en-US" sz="2400">
                <a:solidFill>
                  <a:schemeClr val="tx1"/>
                </a:solidFill>
                <a:latin typeface="Arial" charset="0"/>
              </a:rPr>
              <a:t>若第二次经过时访问，则是中序遍历；</a:t>
            </a:r>
          </a:p>
          <a:p>
            <a:pPr algn="l">
              <a:lnSpc>
                <a:spcPct val="110000"/>
              </a:lnSpc>
              <a:buClr>
                <a:srgbClr val="FF3300"/>
              </a:buClr>
              <a:buFont typeface="Wingdings" pitchFamily="2" charset="2"/>
              <a:buChar char="Ø"/>
            </a:pPr>
            <a:r>
              <a:rPr kumimoji="0" lang="zh-CN" altLang="en-US" sz="2400">
                <a:solidFill>
                  <a:schemeClr val="tx1"/>
                </a:solidFill>
                <a:latin typeface="Arial" charset="0"/>
              </a:rPr>
              <a:t>若第三次经过时访问，则是后序遍历。</a:t>
            </a:r>
          </a:p>
        </p:txBody>
      </p:sp>
      <p:sp>
        <p:nvSpPr>
          <p:cNvPr id="479238" name="Rectangle 6"/>
          <p:cNvSpPr>
            <a:spLocks noChangeArrowheads="1"/>
          </p:cNvSpPr>
          <p:nvPr/>
        </p:nvSpPr>
        <p:spPr bwMode="auto">
          <a:xfrm>
            <a:off x="196850" y="5616575"/>
            <a:ext cx="670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中序序列的第一个点是二叉树中</a:t>
            </a:r>
            <a:r>
              <a:rPr kumimoji="0" lang="zh-CN" altLang="en-US" sz="2400">
                <a:solidFill>
                  <a:srgbClr val="FF3300"/>
                </a:solidFill>
                <a:latin typeface="Arial" charset="0"/>
              </a:rPr>
              <a:t>最左下</a:t>
            </a:r>
            <a:r>
              <a:rPr kumimoji="0" lang="zh-CN" altLang="en-US" sz="2400">
                <a:solidFill>
                  <a:schemeClr val="tx1"/>
                </a:solidFill>
                <a:latin typeface="Arial" charset="0"/>
              </a:rPr>
              <a:t>的结点； </a:t>
            </a:r>
          </a:p>
        </p:txBody>
      </p:sp>
      <p:sp>
        <p:nvSpPr>
          <p:cNvPr id="479239" name="Rectangle 7"/>
          <p:cNvSpPr>
            <a:spLocks noChangeArrowheads="1"/>
          </p:cNvSpPr>
          <p:nvPr/>
        </p:nvSpPr>
        <p:spPr bwMode="auto">
          <a:xfrm>
            <a:off x="196850" y="6092825"/>
            <a:ext cx="700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中序序列的最后一个点是二叉树中</a:t>
            </a:r>
            <a:r>
              <a:rPr kumimoji="0" lang="zh-CN" altLang="en-US" sz="2400">
                <a:solidFill>
                  <a:srgbClr val="FF3300"/>
                </a:solidFill>
                <a:latin typeface="Arial" charset="0"/>
              </a:rPr>
              <a:t>最右下</a:t>
            </a:r>
            <a:r>
              <a:rPr kumimoji="0" lang="zh-CN" altLang="en-US" sz="2400">
                <a:solidFill>
                  <a:schemeClr val="tx1"/>
                </a:solidFill>
                <a:latin typeface="Arial" charset="0"/>
              </a:rPr>
              <a:t>的结点。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9236"/>
                                        </p:tgtEl>
                                        <p:attrNameLst>
                                          <p:attrName>style.visibility</p:attrName>
                                        </p:attrNameLst>
                                      </p:cBhvr>
                                      <p:to>
                                        <p:strVal val="visible"/>
                                      </p:to>
                                    </p:set>
                                    <p:animEffect transition="in" filter="wipe(left)">
                                      <p:cBhvr>
                                        <p:cTn id="7" dur="500"/>
                                        <p:tgtEl>
                                          <p:spTgt spid="479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0" presetClass="entr" presetSubtype="0" fill="hold" grpId="0" nodeType="clickEffect">
                                  <p:stCondLst>
                                    <p:cond delay="0"/>
                                  </p:stCondLst>
                                  <p:iterate type="lt">
                                    <p:tmPct val="10000"/>
                                  </p:iterate>
                                  <p:childTnLst>
                                    <p:set>
                                      <p:cBhvr>
                                        <p:cTn id="11" dur="1" fill="hold">
                                          <p:stCondLst>
                                            <p:cond delay="0"/>
                                          </p:stCondLst>
                                        </p:cTn>
                                        <p:tgtEl>
                                          <p:spTgt spid="479237"/>
                                        </p:tgtEl>
                                        <p:attrNameLst>
                                          <p:attrName>style.visibility</p:attrName>
                                        </p:attrNameLst>
                                      </p:cBhvr>
                                      <p:to>
                                        <p:strVal val="visible"/>
                                      </p:to>
                                    </p:set>
                                    <p:animEffect transition="in" filter="fade">
                                      <p:cBhvr>
                                        <p:cTn id="12" dur="1000"/>
                                        <p:tgtEl>
                                          <p:spTgt spid="479237"/>
                                        </p:tgtEl>
                                      </p:cBhvr>
                                    </p:animEffect>
                                    <p:anim calcmode="lin" valueType="num">
                                      <p:cBhvr>
                                        <p:cTn id="13" dur="1000" fill="hold"/>
                                        <p:tgtEl>
                                          <p:spTgt spid="479237"/>
                                        </p:tgtEl>
                                        <p:attrNameLst>
                                          <p:attrName>ppt_x</p:attrName>
                                        </p:attrNameLst>
                                      </p:cBhvr>
                                      <p:tavLst>
                                        <p:tav tm="0">
                                          <p:val>
                                            <p:strVal val="#ppt_x-.1"/>
                                          </p:val>
                                        </p:tav>
                                        <p:tav tm="100000">
                                          <p:val>
                                            <p:strVal val="#ppt_x"/>
                                          </p:val>
                                        </p:tav>
                                      </p:tavLst>
                                    </p:anim>
                                    <p:anim calcmode="lin" valueType="num">
                                      <p:cBhvr>
                                        <p:cTn id="14" dur="1000" fill="hold"/>
                                        <p:tgtEl>
                                          <p:spTgt spid="47923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79238"/>
                                        </p:tgtEl>
                                        <p:attrNameLst>
                                          <p:attrName>style.visibility</p:attrName>
                                        </p:attrNameLst>
                                      </p:cBhvr>
                                      <p:to>
                                        <p:strVal val="visible"/>
                                      </p:to>
                                    </p:set>
                                    <p:animEffect transition="in" filter="wipe(left)">
                                      <p:cBhvr>
                                        <p:cTn id="19" dur="500"/>
                                        <p:tgtEl>
                                          <p:spTgt spid="47923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79239"/>
                                        </p:tgtEl>
                                        <p:attrNameLst>
                                          <p:attrName>style.visibility</p:attrName>
                                        </p:attrNameLst>
                                      </p:cBhvr>
                                      <p:to>
                                        <p:strVal val="visible"/>
                                      </p:to>
                                    </p:set>
                                    <p:animEffect transition="in" filter="wipe(left)">
                                      <p:cBhvr>
                                        <p:cTn id="24" dur="500"/>
                                        <p:tgtEl>
                                          <p:spTgt spid="479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6" grpId="0"/>
      <p:bldP spid="479237" grpId="0"/>
      <p:bldP spid="479238" grpId="0"/>
      <p:bldP spid="4792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ChangeArrowheads="1"/>
          </p:cNvSpPr>
          <p:nvPr/>
        </p:nvSpPr>
        <p:spPr bwMode="auto">
          <a:xfrm>
            <a:off x="171450" y="1309688"/>
            <a:ext cx="88296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rgbClr val="EE0000"/>
                </a:solidFill>
              </a:rPr>
              <a:t>层次遍历：</a:t>
            </a:r>
            <a:r>
              <a:rPr kumimoji="0" lang="zh-CN" altLang="en-US" sz="2400">
                <a:solidFill>
                  <a:schemeClr val="tx1"/>
                </a:solidFill>
              </a:rPr>
              <a:t>从第一层</a:t>
            </a:r>
            <a:r>
              <a:rPr kumimoji="0" lang="en-US" altLang="zh-CN" sz="2400">
                <a:solidFill>
                  <a:schemeClr val="tx1"/>
                </a:solidFill>
              </a:rPr>
              <a:t>(</a:t>
            </a:r>
            <a:r>
              <a:rPr kumimoji="0" lang="zh-CN" altLang="en-US" sz="2400">
                <a:solidFill>
                  <a:schemeClr val="tx1"/>
                </a:solidFill>
              </a:rPr>
              <a:t>即根</a:t>
            </a:r>
            <a:r>
              <a:rPr kumimoji="0" lang="en-US" altLang="zh-CN" sz="2400">
                <a:solidFill>
                  <a:schemeClr val="tx1"/>
                </a:solidFill>
              </a:rPr>
              <a:t>)</a:t>
            </a:r>
            <a:r>
              <a:rPr kumimoji="0" lang="zh-CN" altLang="en-US" sz="2400">
                <a:solidFill>
                  <a:schemeClr val="tx1"/>
                </a:solidFill>
              </a:rPr>
              <a:t>开始，按从上层到下层，每层内从左到右的顺序对结点逐个访问。 </a:t>
            </a:r>
          </a:p>
        </p:txBody>
      </p:sp>
      <p:sp>
        <p:nvSpPr>
          <p:cNvPr id="480259" name="Rectangle 3"/>
          <p:cNvSpPr>
            <a:spLocks noChangeArrowheads="1"/>
          </p:cNvSpPr>
          <p:nvPr/>
        </p:nvSpPr>
        <p:spPr bwMode="auto">
          <a:xfrm>
            <a:off x="0" y="2492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0260" name="Object 4"/>
          <p:cNvGraphicFramePr>
            <a:graphicFrameLocks noChangeAspect="1"/>
          </p:cNvGraphicFramePr>
          <p:nvPr/>
        </p:nvGraphicFramePr>
        <p:xfrm>
          <a:off x="468313" y="2852738"/>
          <a:ext cx="1709737" cy="1858962"/>
        </p:xfrm>
        <a:graphic>
          <a:graphicData uri="http://schemas.openxmlformats.org/presentationml/2006/ole">
            <mc:AlternateContent xmlns:mc="http://schemas.openxmlformats.org/markup-compatibility/2006">
              <mc:Choice xmlns:v="urn:schemas-microsoft-com:vml" Requires="v">
                <p:oleObj spid="_x0000_s480265" name="Microsoft Drawing" r:id="rId3" imgW="1011240" imgH="1035000" progId="MSDraw">
                  <p:embed/>
                </p:oleObj>
              </mc:Choice>
              <mc:Fallback>
                <p:oleObj name="Microsoft Drawing" r:id="rId3" imgW="1011240" imgH="1035000"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852738"/>
                        <a:ext cx="1709737" cy="1858962"/>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480261" name="Rectangle 5"/>
          <p:cNvSpPr>
            <a:spLocks noChangeArrowheads="1"/>
          </p:cNvSpPr>
          <p:nvPr/>
        </p:nvSpPr>
        <p:spPr bwMode="auto">
          <a:xfrm>
            <a:off x="2843213" y="3716338"/>
            <a:ext cx="246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solidFill>
                  <a:schemeClr val="tx1"/>
                </a:solidFill>
                <a:latin typeface="Arial" charset="0"/>
                <a:ea typeface="黑体" pitchFamily="2" charset="-122"/>
              </a:rPr>
              <a:t>层次遍历序列</a:t>
            </a:r>
            <a:r>
              <a:rPr lang="zh-CN" altLang="en-US" sz="2400">
                <a:solidFill>
                  <a:schemeClr val="tx1"/>
                </a:solidFill>
                <a:latin typeface="Arial" charset="0"/>
                <a:ea typeface="黑体" pitchFamily="2" charset="-122"/>
              </a:rPr>
              <a:t>：</a:t>
            </a:r>
          </a:p>
        </p:txBody>
      </p:sp>
      <p:sp>
        <p:nvSpPr>
          <p:cNvPr id="480262" name="Rectangle 6"/>
          <p:cNvSpPr>
            <a:spLocks noChangeArrowheads="1"/>
          </p:cNvSpPr>
          <p:nvPr/>
        </p:nvSpPr>
        <p:spPr bwMode="auto">
          <a:xfrm>
            <a:off x="5219700" y="3714750"/>
            <a:ext cx="219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FF3300"/>
                </a:solidFill>
                <a:latin typeface="Arial" charset="0"/>
              </a:rPr>
              <a:t>A</a:t>
            </a:r>
            <a:r>
              <a:rPr lang="en-US" altLang="zh-CN" sz="2400">
                <a:solidFill>
                  <a:schemeClr val="tx1"/>
                </a:solidFill>
                <a:latin typeface="Arial" charset="0"/>
              </a:rPr>
              <a:t>,B,C,D,E,F,G</a:t>
            </a:r>
          </a:p>
        </p:txBody>
      </p:sp>
      <p:sp>
        <p:nvSpPr>
          <p:cNvPr id="480263" name="Rectangle 7"/>
          <p:cNvSpPr>
            <a:spLocks noChangeArrowheads="1"/>
          </p:cNvSpPr>
          <p:nvPr/>
        </p:nvSpPr>
        <p:spPr bwMode="auto">
          <a:xfrm>
            <a:off x="179388" y="5157788"/>
            <a:ext cx="8732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先访问的结点其孩子结点也先访问</a:t>
            </a:r>
          </a:p>
        </p:txBody>
      </p:sp>
      <p:sp>
        <p:nvSpPr>
          <p:cNvPr id="480264" name="Rectangle 8"/>
          <p:cNvSpPr>
            <a:spLocks noGrp="1" noChangeArrowheads="1"/>
          </p:cNvSpPr>
          <p:nvPr>
            <p:ph type="title"/>
          </p:nvPr>
        </p:nvSpPr>
        <p:spPr>
          <a:xfrm>
            <a:off x="250825" y="463550"/>
            <a:ext cx="8510588" cy="457200"/>
          </a:xfrm>
          <a:gradFill rotWithShape="1">
            <a:gsLst>
              <a:gs pos="0">
                <a:schemeClr val="accent2"/>
              </a:gs>
              <a:gs pos="100000">
                <a:schemeClr val="bg2"/>
              </a:gs>
            </a:gsLst>
            <a:lin ang="0" scaled="1"/>
          </a:gradFill>
        </p:spPr>
        <p:txBody>
          <a:bodyPr>
            <a:spAutoFit/>
          </a:bodyPr>
          <a:lstStyle/>
          <a:p>
            <a:pPr algn="l"/>
            <a:r>
              <a:rPr lang="zh-CN" altLang="en-US" sz="2400">
                <a:solidFill>
                  <a:schemeClr val="bg1"/>
                </a:solidFill>
                <a:effectLst>
                  <a:outerShdw blurRad="38100" dist="38100" dir="2700000" algn="tl">
                    <a:srgbClr val="000000"/>
                  </a:outerShdw>
                </a:effectLst>
                <a:latin typeface="Arial" charset="0"/>
                <a:ea typeface="楷体_GB2312" pitchFamily="49" charset="-122"/>
              </a:rPr>
              <a:t>二、层次遍历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Effect transition="in" filter="wipe(left)">
                                      <p:cBhvr>
                                        <p:cTn id="7" dur="500"/>
                                        <p:tgtEl>
                                          <p:spTgt spid="480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0262"/>
                                        </p:tgtEl>
                                        <p:attrNameLst>
                                          <p:attrName>style.visibility</p:attrName>
                                        </p:attrNameLst>
                                      </p:cBhvr>
                                      <p:to>
                                        <p:strVal val="visible"/>
                                      </p:to>
                                    </p:set>
                                    <p:animEffect transition="in" filter="wipe(left)">
                                      <p:cBhvr>
                                        <p:cTn id="12" dur="500"/>
                                        <p:tgtEl>
                                          <p:spTgt spid="480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0263"/>
                                        </p:tgtEl>
                                        <p:attrNameLst>
                                          <p:attrName>style.visibility</p:attrName>
                                        </p:attrNameLst>
                                      </p:cBhvr>
                                      <p:to>
                                        <p:strVal val="visible"/>
                                      </p:to>
                                    </p:set>
                                    <p:animEffect transition="in" filter="wipe(left)">
                                      <p:cBhvr>
                                        <p:cTn id="17" dur="500"/>
                                        <p:tgtEl>
                                          <p:spTgt spid="480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p:bldP spid="480262" grpId="0"/>
      <p:bldP spid="4802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ChangeArrowheads="1"/>
          </p:cNvSpPr>
          <p:nvPr/>
        </p:nvSpPr>
        <p:spPr bwMode="auto">
          <a:xfrm>
            <a:off x="161925" y="107950"/>
            <a:ext cx="878522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en-US" sz="2400">
                <a:solidFill>
                  <a:srgbClr val="EE0000"/>
                </a:solidFill>
              </a:rPr>
              <a:t>结点的度</a:t>
            </a:r>
            <a:r>
              <a:rPr lang="en-US" altLang="zh-CN" sz="1600">
                <a:solidFill>
                  <a:srgbClr val="0000FF"/>
                </a:solidFill>
              </a:rPr>
              <a:t>(Degree)</a:t>
            </a:r>
            <a:r>
              <a:rPr lang="en-US" altLang="zh-CN" sz="2400">
                <a:solidFill>
                  <a:srgbClr val="EE0000"/>
                </a:solidFill>
              </a:rPr>
              <a:t> </a:t>
            </a:r>
            <a:r>
              <a:rPr lang="zh-CN" altLang="en-US" sz="2400">
                <a:solidFill>
                  <a:schemeClr val="tx1"/>
                </a:solidFill>
              </a:rPr>
              <a:t>：结点子树的个数。</a:t>
            </a:r>
            <a:br>
              <a:rPr lang="zh-CN" altLang="en-US" sz="2400">
                <a:solidFill>
                  <a:schemeClr val="tx1"/>
                </a:solidFill>
              </a:rPr>
            </a:br>
            <a:r>
              <a:rPr lang="zh-CN" altLang="en-US" sz="2400">
                <a:solidFill>
                  <a:srgbClr val="EE0000"/>
                </a:solidFill>
              </a:rPr>
              <a:t>树的度</a:t>
            </a:r>
            <a:r>
              <a:rPr lang="zh-CN" altLang="en-US" sz="2400">
                <a:solidFill>
                  <a:schemeClr val="tx1"/>
                </a:solidFill>
              </a:rPr>
              <a:t>： 树中结点的最大度数。度为</a:t>
            </a:r>
            <a:r>
              <a:rPr lang="en-US" altLang="zh-CN" sz="2400">
                <a:solidFill>
                  <a:schemeClr val="tx1"/>
                </a:solidFill>
              </a:rPr>
              <a:t>k</a:t>
            </a:r>
            <a:r>
              <a:rPr lang="zh-CN" altLang="en-US" sz="2400">
                <a:solidFill>
                  <a:schemeClr val="tx1"/>
                </a:solidFill>
              </a:rPr>
              <a:t>的树也称为</a:t>
            </a:r>
            <a:r>
              <a:rPr lang="en-US" altLang="zh-CN" sz="2400">
                <a:solidFill>
                  <a:srgbClr val="FF3300"/>
                </a:solidFill>
              </a:rPr>
              <a:t>k</a:t>
            </a:r>
            <a:r>
              <a:rPr lang="zh-CN" altLang="en-US" sz="2400">
                <a:solidFill>
                  <a:srgbClr val="FF3300"/>
                </a:solidFill>
              </a:rPr>
              <a:t>叉树</a:t>
            </a:r>
            <a:r>
              <a:rPr lang="zh-CN" altLang="en-US" sz="2400">
                <a:solidFill>
                  <a:schemeClr val="tx1"/>
                </a:solidFill>
              </a:rPr>
              <a:t>。</a:t>
            </a:r>
          </a:p>
          <a:p>
            <a:pPr algn="l">
              <a:lnSpc>
                <a:spcPct val="110000"/>
              </a:lnSpc>
            </a:pPr>
            <a:r>
              <a:rPr lang="zh-CN" altLang="en-US" sz="2400">
                <a:solidFill>
                  <a:srgbClr val="EE0000"/>
                </a:solidFill>
              </a:rPr>
              <a:t>叶子</a:t>
            </a:r>
            <a:r>
              <a:rPr lang="en-US" altLang="zh-CN" sz="1600">
                <a:solidFill>
                  <a:srgbClr val="0000FF"/>
                </a:solidFill>
              </a:rPr>
              <a:t>(Leaf)</a:t>
            </a:r>
            <a:r>
              <a:rPr lang="zh-CN" altLang="en-US" sz="2400">
                <a:solidFill>
                  <a:schemeClr val="tx1"/>
                </a:solidFill>
              </a:rPr>
              <a:t>、</a:t>
            </a:r>
            <a:r>
              <a:rPr lang="zh-CN" altLang="en-US" sz="2400">
                <a:solidFill>
                  <a:srgbClr val="EE0000"/>
                </a:solidFill>
              </a:rPr>
              <a:t>终端结点</a:t>
            </a:r>
            <a:r>
              <a:rPr lang="zh-CN" altLang="en-US" sz="2400">
                <a:solidFill>
                  <a:schemeClr val="tx1"/>
                </a:solidFill>
              </a:rPr>
              <a:t>：度为 </a:t>
            </a:r>
            <a:r>
              <a:rPr lang="en-US" altLang="zh-CN" sz="2400">
                <a:solidFill>
                  <a:schemeClr val="tx1"/>
                </a:solidFill>
              </a:rPr>
              <a:t>0 </a:t>
            </a:r>
            <a:r>
              <a:rPr lang="zh-CN" altLang="en-US" sz="2400">
                <a:solidFill>
                  <a:schemeClr val="tx1"/>
                </a:solidFill>
              </a:rPr>
              <a:t>的结点；</a:t>
            </a:r>
          </a:p>
          <a:p>
            <a:pPr algn="l">
              <a:lnSpc>
                <a:spcPct val="110000"/>
              </a:lnSpc>
            </a:pPr>
            <a:r>
              <a:rPr lang="zh-CN" altLang="en-US" sz="2400">
                <a:solidFill>
                  <a:srgbClr val="EE0000"/>
                </a:solidFill>
              </a:rPr>
              <a:t>分枝结点</a:t>
            </a:r>
            <a:r>
              <a:rPr lang="zh-CN" altLang="en-US" sz="2400">
                <a:solidFill>
                  <a:schemeClr val="tx1"/>
                </a:solidFill>
              </a:rPr>
              <a:t>、</a:t>
            </a:r>
            <a:r>
              <a:rPr lang="zh-CN" altLang="en-US" sz="2400">
                <a:solidFill>
                  <a:srgbClr val="EE0000"/>
                </a:solidFill>
              </a:rPr>
              <a:t>非终端结点</a:t>
            </a:r>
            <a:r>
              <a:rPr lang="zh-CN" altLang="en-US" sz="2400">
                <a:solidFill>
                  <a:schemeClr val="tx1"/>
                </a:solidFill>
              </a:rPr>
              <a:t>：度不为</a:t>
            </a:r>
            <a:r>
              <a:rPr lang="en-US" altLang="zh-CN" sz="2400">
                <a:solidFill>
                  <a:schemeClr val="tx1"/>
                </a:solidFill>
              </a:rPr>
              <a:t>0</a:t>
            </a:r>
            <a:r>
              <a:rPr lang="zh-CN" altLang="en-US" sz="2400">
                <a:solidFill>
                  <a:schemeClr val="tx1"/>
                </a:solidFill>
              </a:rPr>
              <a:t>的结点；</a:t>
            </a:r>
          </a:p>
          <a:p>
            <a:pPr algn="l">
              <a:lnSpc>
                <a:spcPct val="110000"/>
              </a:lnSpc>
            </a:pPr>
            <a:r>
              <a:rPr lang="zh-CN" altLang="en-US" sz="2400">
                <a:solidFill>
                  <a:srgbClr val="EE0000"/>
                </a:solidFill>
              </a:rPr>
              <a:t>内部结点</a:t>
            </a:r>
            <a:r>
              <a:rPr lang="zh-CN" altLang="en-US" sz="2400">
                <a:solidFill>
                  <a:schemeClr val="tx1"/>
                </a:solidFill>
              </a:rPr>
              <a:t>：除根结点之外的分支结点；</a:t>
            </a:r>
          </a:p>
          <a:p>
            <a:pPr algn="l">
              <a:lnSpc>
                <a:spcPct val="110000"/>
              </a:lnSpc>
            </a:pPr>
            <a:r>
              <a:rPr lang="zh-CN" altLang="en-US" sz="2400">
                <a:solidFill>
                  <a:srgbClr val="EE0000"/>
                </a:solidFill>
              </a:rPr>
              <a:t>开始结点</a:t>
            </a:r>
            <a:r>
              <a:rPr lang="zh-CN" altLang="en-US" sz="2400">
                <a:solidFill>
                  <a:schemeClr val="tx1"/>
                </a:solidFill>
              </a:rPr>
              <a:t>：根结点。</a:t>
            </a:r>
          </a:p>
          <a:p>
            <a:pPr algn="l">
              <a:lnSpc>
                <a:spcPct val="110000"/>
              </a:lnSpc>
            </a:pPr>
            <a:r>
              <a:rPr lang="zh-CN" altLang="en-US" sz="2400">
                <a:solidFill>
                  <a:srgbClr val="EE0000"/>
                </a:solidFill>
              </a:rPr>
              <a:t>孩子</a:t>
            </a:r>
            <a:r>
              <a:rPr lang="en-US" altLang="zh-CN" sz="1600">
                <a:solidFill>
                  <a:srgbClr val="0000FF"/>
                </a:solidFill>
              </a:rPr>
              <a:t>(Child)</a:t>
            </a:r>
            <a:r>
              <a:rPr lang="zh-CN" altLang="en-US" sz="2400">
                <a:solidFill>
                  <a:schemeClr val="tx1"/>
                </a:solidFill>
              </a:rPr>
              <a:t>：结点的子树之根称为该结点的孩子； </a:t>
            </a:r>
          </a:p>
          <a:p>
            <a:pPr algn="l">
              <a:lnSpc>
                <a:spcPct val="110000"/>
              </a:lnSpc>
            </a:pPr>
            <a:r>
              <a:rPr lang="zh-CN" altLang="en-US" sz="2400">
                <a:solidFill>
                  <a:srgbClr val="EE0000"/>
                </a:solidFill>
              </a:rPr>
              <a:t>双亲</a:t>
            </a:r>
            <a:r>
              <a:rPr lang="en-US" altLang="zh-CN" sz="1600">
                <a:solidFill>
                  <a:srgbClr val="0000FF"/>
                </a:solidFill>
              </a:rPr>
              <a:t>(Parents)</a:t>
            </a:r>
            <a:r>
              <a:rPr lang="zh-CN" altLang="en-US" sz="2400">
                <a:solidFill>
                  <a:schemeClr val="tx1"/>
                </a:solidFill>
              </a:rPr>
              <a:t>：</a:t>
            </a:r>
            <a:r>
              <a:rPr lang="en-US" altLang="zh-CN" sz="2400">
                <a:solidFill>
                  <a:schemeClr val="tx1"/>
                </a:solidFill>
              </a:rPr>
              <a:t>B</a:t>
            </a:r>
            <a:r>
              <a:rPr lang="zh-CN" altLang="en-US" sz="2400">
                <a:solidFill>
                  <a:schemeClr val="tx1"/>
                </a:solidFill>
              </a:rPr>
              <a:t>是</a:t>
            </a:r>
            <a:r>
              <a:rPr lang="en-US" altLang="zh-CN" sz="2400">
                <a:solidFill>
                  <a:schemeClr val="tx1"/>
                </a:solidFill>
              </a:rPr>
              <a:t>A</a:t>
            </a:r>
            <a:r>
              <a:rPr lang="zh-CN" altLang="en-US" sz="2400">
                <a:solidFill>
                  <a:schemeClr val="tx1"/>
                </a:solidFill>
              </a:rPr>
              <a:t>的孩子，则</a:t>
            </a:r>
            <a:r>
              <a:rPr lang="en-US" altLang="zh-CN" sz="2400">
                <a:solidFill>
                  <a:schemeClr val="tx1"/>
                </a:solidFill>
              </a:rPr>
              <a:t>A</a:t>
            </a:r>
            <a:r>
              <a:rPr lang="zh-CN" altLang="en-US" sz="2400">
                <a:solidFill>
                  <a:schemeClr val="tx1"/>
                </a:solidFill>
              </a:rPr>
              <a:t>是</a:t>
            </a:r>
            <a:r>
              <a:rPr lang="en-US" altLang="zh-CN" sz="2400">
                <a:solidFill>
                  <a:schemeClr val="tx1"/>
                </a:solidFill>
              </a:rPr>
              <a:t>B </a:t>
            </a:r>
            <a:r>
              <a:rPr lang="zh-CN" altLang="en-US" sz="2400">
                <a:solidFill>
                  <a:schemeClr val="tx1"/>
                </a:solidFill>
              </a:rPr>
              <a:t>的双亲；</a:t>
            </a:r>
          </a:p>
          <a:p>
            <a:pPr algn="l">
              <a:lnSpc>
                <a:spcPct val="110000"/>
              </a:lnSpc>
            </a:pPr>
            <a:r>
              <a:rPr lang="zh-CN" altLang="en-US" sz="2400">
                <a:solidFill>
                  <a:srgbClr val="EE0000"/>
                </a:solidFill>
              </a:rPr>
              <a:t>兄弟</a:t>
            </a:r>
            <a:r>
              <a:rPr lang="zh-CN" altLang="en-US" sz="2400">
                <a:solidFill>
                  <a:schemeClr val="tx1"/>
                </a:solidFill>
              </a:rPr>
              <a:t>：同一双亲的孩子结点；</a:t>
            </a:r>
            <a:br>
              <a:rPr lang="zh-CN" altLang="en-US" sz="2400">
                <a:solidFill>
                  <a:schemeClr val="tx1"/>
                </a:solidFill>
              </a:rPr>
            </a:br>
            <a:r>
              <a:rPr lang="zh-CN" altLang="en-US" sz="2400">
                <a:solidFill>
                  <a:srgbClr val="EE0000"/>
                </a:solidFill>
              </a:rPr>
              <a:t>堂兄弟</a:t>
            </a:r>
            <a:r>
              <a:rPr lang="en-US" altLang="zh-CN" sz="1600">
                <a:solidFill>
                  <a:srgbClr val="0000FF"/>
                </a:solidFill>
              </a:rPr>
              <a:t>(Sibling)</a:t>
            </a:r>
            <a:r>
              <a:rPr lang="zh-CN" altLang="en-US" sz="2400">
                <a:solidFill>
                  <a:schemeClr val="tx1"/>
                </a:solidFill>
              </a:rPr>
              <a:t>：双亲是兄弟关系的结点。必定在同一层；</a:t>
            </a:r>
          </a:p>
        </p:txBody>
      </p:sp>
      <p:sp>
        <p:nvSpPr>
          <p:cNvPr id="454659" name="Rectangle 3"/>
          <p:cNvSpPr>
            <a:spLocks noChangeArrowheads="1"/>
          </p:cNvSpPr>
          <p:nvPr/>
        </p:nvSpPr>
        <p:spPr bwMode="auto">
          <a:xfrm>
            <a:off x="161925" y="4202113"/>
            <a:ext cx="4572000" cy="12969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lang="zh-CN" altLang="en-US" sz="2400">
                <a:solidFill>
                  <a:srgbClr val="EE0000"/>
                </a:solidFill>
              </a:rPr>
              <a:t>祖先</a:t>
            </a:r>
            <a:r>
              <a:rPr lang="en-US" altLang="zh-CN" sz="1600">
                <a:solidFill>
                  <a:srgbClr val="0000FF"/>
                </a:solidFill>
              </a:rPr>
              <a:t>(Ancestor)</a:t>
            </a:r>
            <a:r>
              <a:rPr lang="zh-CN" altLang="en-US" sz="2400">
                <a:solidFill>
                  <a:schemeClr val="tx1"/>
                </a:solidFill>
              </a:rPr>
              <a:t>：结点</a:t>
            </a:r>
            <a:r>
              <a:rPr lang="en-US" altLang="zh-CN" sz="2400">
                <a:solidFill>
                  <a:schemeClr val="tx1"/>
                </a:solidFill>
              </a:rPr>
              <a:t>k</a:t>
            </a:r>
            <a:r>
              <a:rPr lang="zh-CN" altLang="en-US" sz="2400">
                <a:solidFill>
                  <a:schemeClr val="tx1"/>
                </a:solidFill>
              </a:rPr>
              <a:t>到</a:t>
            </a:r>
            <a:r>
              <a:rPr lang="en-US" altLang="zh-CN" sz="2400">
                <a:solidFill>
                  <a:schemeClr val="tx1"/>
                </a:solidFill>
              </a:rPr>
              <a:t>ks</a:t>
            </a:r>
            <a:r>
              <a:rPr lang="zh-CN" altLang="en-US" sz="2400">
                <a:solidFill>
                  <a:schemeClr val="tx1"/>
                </a:solidFill>
              </a:rPr>
              <a:t>有路径，则称</a:t>
            </a:r>
            <a:r>
              <a:rPr lang="en-US" altLang="zh-CN" sz="2400">
                <a:solidFill>
                  <a:schemeClr val="tx1"/>
                </a:solidFill>
              </a:rPr>
              <a:t>k</a:t>
            </a:r>
            <a:r>
              <a:rPr lang="zh-CN" altLang="en-US" sz="2400">
                <a:solidFill>
                  <a:schemeClr val="tx1"/>
                </a:solidFill>
              </a:rPr>
              <a:t>是</a:t>
            </a:r>
            <a:r>
              <a:rPr lang="en-US" altLang="zh-CN" sz="2400">
                <a:solidFill>
                  <a:schemeClr val="tx1"/>
                </a:solidFill>
              </a:rPr>
              <a:t>ks</a:t>
            </a:r>
            <a:r>
              <a:rPr lang="zh-CN" altLang="en-US" sz="2400">
                <a:solidFill>
                  <a:schemeClr val="tx1"/>
                </a:solidFill>
              </a:rPr>
              <a:t>的祖先；</a:t>
            </a:r>
          </a:p>
          <a:p>
            <a:pPr algn="l" eaLnBrk="0" hangingPunct="0">
              <a:lnSpc>
                <a:spcPct val="110000"/>
              </a:lnSpc>
            </a:pPr>
            <a:r>
              <a:rPr lang="zh-CN" altLang="en-US" sz="2400">
                <a:solidFill>
                  <a:srgbClr val="EE0000"/>
                </a:solidFill>
              </a:rPr>
              <a:t>子孙</a:t>
            </a:r>
            <a:r>
              <a:rPr lang="en-US" altLang="zh-CN" sz="1600">
                <a:solidFill>
                  <a:srgbClr val="0000FF"/>
                </a:solidFill>
              </a:rPr>
              <a:t>(Descendant)</a:t>
            </a:r>
            <a:r>
              <a:rPr lang="zh-CN" altLang="en-US" sz="2400">
                <a:solidFill>
                  <a:schemeClr val="tx1"/>
                </a:solidFill>
              </a:rPr>
              <a:t>： </a:t>
            </a:r>
            <a:r>
              <a:rPr lang="en-US" altLang="zh-CN" sz="2400">
                <a:solidFill>
                  <a:schemeClr val="tx1"/>
                </a:solidFill>
              </a:rPr>
              <a:t>ks</a:t>
            </a:r>
            <a:r>
              <a:rPr lang="zh-CN" altLang="en-US" sz="2400">
                <a:solidFill>
                  <a:schemeClr val="tx1"/>
                </a:solidFill>
              </a:rPr>
              <a:t>是</a:t>
            </a:r>
            <a:r>
              <a:rPr lang="en-US" altLang="zh-CN" sz="2400">
                <a:solidFill>
                  <a:schemeClr val="tx1"/>
                </a:solidFill>
              </a:rPr>
              <a:t>k</a:t>
            </a:r>
            <a:r>
              <a:rPr lang="zh-CN" altLang="en-US" sz="2400">
                <a:solidFill>
                  <a:schemeClr val="tx1"/>
                </a:solidFill>
              </a:rPr>
              <a:t>的子孙。</a:t>
            </a:r>
          </a:p>
        </p:txBody>
      </p:sp>
      <p:grpSp>
        <p:nvGrpSpPr>
          <p:cNvPr id="454686" name="Group 30"/>
          <p:cNvGrpSpPr>
            <a:grpSpLocks/>
          </p:cNvGrpSpPr>
          <p:nvPr/>
        </p:nvGrpSpPr>
        <p:grpSpPr bwMode="auto">
          <a:xfrm>
            <a:off x="5148263" y="4392613"/>
            <a:ext cx="3863975" cy="2065337"/>
            <a:chOff x="3243" y="2722"/>
            <a:chExt cx="2434" cy="1301"/>
          </a:xfrm>
        </p:grpSpPr>
        <p:sp>
          <p:nvSpPr>
            <p:cNvPr id="454687" name="Oval 31"/>
            <p:cNvSpPr>
              <a:spLocks noChangeArrowheads="1"/>
            </p:cNvSpPr>
            <p:nvPr/>
          </p:nvSpPr>
          <p:spPr bwMode="auto">
            <a:xfrm>
              <a:off x="5422" y="3418"/>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J</a:t>
              </a:r>
            </a:p>
          </p:txBody>
        </p:sp>
        <p:sp>
          <p:nvSpPr>
            <p:cNvPr id="454688" name="Oval 32"/>
            <p:cNvSpPr>
              <a:spLocks noChangeArrowheads="1"/>
            </p:cNvSpPr>
            <p:nvPr/>
          </p:nvSpPr>
          <p:spPr bwMode="auto">
            <a:xfrm>
              <a:off x="5110"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I</a:t>
              </a:r>
            </a:p>
          </p:txBody>
        </p:sp>
        <p:sp>
          <p:nvSpPr>
            <p:cNvPr id="454689" name="Oval 33"/>
            <p:cNvSpPr>
              <a:spLocks noChangeArrowheads="1"/>
            </p:cNvSpPr>
            <p:nvPr/>
          </p:nvSpPr>
          <p:spPr bwMode="auto">
            <a:xfrm>
              <a:off x="4356" y="272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A</a:t>
              </a:r>
            </a:p>
          </p:txBody>
        </p:sp>
        <p:sp>
          <p:nvSpPr>
            <p:cNvPr id="454690" name="Oval 34"/>
            <p:cNvSpPr>
              <a:spLocks noChangeArrowheads="1"/>
            </p:cNvSpPr>
            <p:nvPr/>
          </p:nvSpPr>
          <p:spPr bwMode="auto">
            <a:xfrm>
              <a:off x="4356" y="30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C</a:t>
              </a:r>
            </a:p>
          </p:txBody>
        </p:sp>
        <p:sp>
          <p:nvSpPr>
            <p:cNvPr id="454691" name="Oval 35"/>
            <p:cNvSpPr>
              <a:spLocks noChangeArrowheads="1"/>
            </p:cNvSpPr>
            <p:nvPr/>
          </p:nvSpPr>
          <p:spPr bwMode="auto">
            <a:xfrm>
              <a:off x="3775" y="30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B</a:t>
              </a:r>
            </a:p>
          </p:txBody>
        </p:sp>
        <p:sp>
          <p:nvSpPr>
            <p:cNvPr id="454692" name="Oval 36"/>
            <p:cNvSpPr>
              <a:spLocks noChangeArrowheads="1"/>
            </p:cNvSpPr>
            <p:nvPr/>
          </p:nvSpPr>
          <p:spPr bwMode="auto">
            <a:xfrm>
              <a:off x="5110" y="30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D</a:t>
              </a:r>
            </a:p>
          </p:txBody>
        </p:sp>
        <p:sp>
          <p:nvSpPr>
            <p:cNvPr id="454693" name="Oval 37"/>
            <p:cNvSpPr>
              <a:spLocks noChangeArrowheads="1"/>
            </p:cNvSpPr>
            <p:nvPr/>
          </p:nvSpPr>
          <p:spPr bwMode="auto">
            <a:xfrm>
              <a:off x="4794"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H</a:t>
              </a:r>
            </a:p>
          </p:txBody>
        </p:sp>
        <p:sp>
          <p:nvSpPr>
            <p:cNvPr id="454694" name="Oval 38"/>
            <p:cNvSpPr>
              <a:spLocks noChangeArrowheads="1"/>
            </p:cNvSpPr>
            <p:nvPr/>
          </p:nvSpPr>
          <p:spPr bwMode="auto">
            <a:xfrm>
              <a:off x="4356"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G</a:t>
              </a:r>
            </a:p>
          </p:txBody>
        </p:sp>
        <p:sp>
          <p:nvSpPr>
            <p:cNvPr id="454695" name="Oval 39"/>
            <p:cNvSpPr>
              <a:spLocks noChangeArrowheads="1"/>
            </p:cNvSpPr>
            <p:nvPr/>
          </p:nvSpPr>
          <p:spPr bwMode="auto">
            <a:xfrm>
              <a:off x="3958"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F</a:t>
              </a:r>
            </a:p>
          </p:txBody>
        </p:sp>
        <p:sp>
          <p:nvSpPr>
            <p:cNvPr id="454696" name="Oval 40"/>
            <p:cNvSpPr>
              <a:spLocks noChangeArrowheads="1"/>
            </p:cNvSpPr>
            <p:nvPr/>
          </p:nvSpPr>
          <p:spPr bwMode="auto">
            <a:xfrm>
              <a:off x="3509"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E</a:t>
              </a:r>
            </a:p>
          </p:txBody>
        </p:sp>
        <p:sp>
          <p:nvSpPr>
            <p:cNvPr id="454697" name="Line 41"/>
            <p:cNvSpPr>
              <a:spLocks noChangeShapeType="1"/>
            </p:cNvSpPr>
            <p:nvPr/>
          </p:nvSpPr>
          <p:spPr bwMode="auto">
            <a:xfrm>
              <a:off x="4489" y="2962"/>
              <a:ext cx="0" cy="96"/>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98" name="Line 42"/>
            <p:cNvSpPr>
              <a:spLocks noChangeShapeType="1"/>
            </p:cNvSpPr>
            <p:nvPr/>
          </p:nvSpPr>
          <p:spPr bwMode="auto">
            <a:xfrm flipH="1">
              <a:off x="4002" y="2891"/>
              <a:ext cx="370" cy="215"/>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99" name="Line 43"/>
            <p:cNvSpPr>
              <a:spLocks noChangeShapeType="1"/>
            </p:cNvSpPr>
            <p:nvPr/>
          </p:nvSpPr>
          <p:spPr bwMode="auto">
            <a:xfrm flipH="1">
              <a:off x="3705" y="3269"/>
              <a:ext cx="116" cy="16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700" name="Line 44"/>
            <p:cNvSpPr>
              <a:spLocks noChangeShapeType="1"/>
            </p:cNvSpPr>
            <p:nvPr/>
          </p:nvSpPr>
          <p:spPr bwMode="auto">
            <a:xfrm>
              <a:off x="3957" y="3292"/>
              <a:ext cx="79" cy="14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701" name="Line 45"/>
            <p:cNvSpPr>
              <a:spLocks noChangeShapeType="1"/>
            </p:cNvSpPr>
            <p:nvPr/>
          </p:nvSpPr>
          <p:spPr bwMode="auto">
            <a:xfrm>
              <a:off x="4489" y="3298"/>
              <a:ext cx="0" cy="129"/>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702" name="Line 46"/>
            <p:cNvSpPr>
              <a:spLocks noChangeShapeType="1"/>
            </p:cNvSpPr>
            <p:nvPr/>
          </p:nvSpPr>
          <p:spPr bwMode="auto">
            <a:xfrm>
              <a:off x="4604" y="2886"/>
              <a:ext cx="511" cy="24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703" name="Line 47"/>
            <p:cNvSpPr>
              <a:spLocks noChangeShapeType="1"/>
            </p:cNvSpPr>
            <p:nvPr/>
          </p:nvSpPr>
          <p:spPr bwMode="auto">
            <a:xfrm flipH="1">
              <a:off x="4982" y="3259"/>
              <a:ext cx="164" cy="17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704" name="Line 48"/>
            <p:cNvSpPr>
              <a:spLocks noChangeShapeType="1"/>
            </p:cNvSpPr>
            <p:nvPr/>
          </p:nvSpPr>
          <p:spPr bwMode="auto">
            <a:xfrm>
              <a:off x="5243" y="3298"/>
              <a:ext cx="0" cy="12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705" name="Line 49"/>
            <p:cNvSpPr>
              <a:spLocks noChangeShapeType="1"/>
            </p:cNvSpPr>
            <p:nvPr/>
          </p:nvSpPr>
          <p:spPr bwMode="auto">
            <a:xfrm>
              <a:off x="5331" y="3250"/>
              <a:ext cx="153" cy="19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706" name="Oval 50"/>
            <p:cNvSpPr>
              <a:spLocks noChangeArrowheads="1"/>
            </p:cNvSpPr>
            <p:nvPr/>
          </p:nvSpPr>
          <p:spPr bwMode="auto">
            <a:xfrm>
              <a:off x="3243" y="3778"/>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K</a:t>
              </a:r>
            </a:p>
          </p:txBody>
        </p:sp>
        <p:sp>
          <p:nvSpPr>
            <p:cNvPr id="454707" name="Line 51"/>
            <p:cNvSpPr>
              <a:spLocks noChangeShapeType="1"/>
            </p:cNvSpPr>
            <p:nvPr/>
          </p:nvSpPr>
          <p:spPr bwMode="auto">
            <a:xfrm flipH="1">
              <a:off x="3452" y="3637"/>
              <a:ext cx="110" cy="16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708" name="Oval 52"/>
            <p:cNvSpPr>
              <a:spLocks noChangeArrowheads="1"/>
            </p:cNvSpPr>
            <p:nvPr/>
          </p:nvSpPr>
          <p:spPr bwMode="auto">
            <a:xfrm>
              <a:off x="3730" y="3778"/>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L</a:t>
              </a:r>
            </a:p>
          </p:txBody>
        </p:sp>
        <p:sp>
          <p:nvSpPr>
            <p:cNvPr id="454709" name="Line 53"/>
            <p:cNvSpPr>
              <a:spLocks noChangeShapeType="1"/>
            </p:cNvSpPr>
            <p:nvPr/>
          </p:nvSpPr>
          <p:spPr bwMode="auto">
            <a:xfrm>
              <a:off x="3701" y="3651"/>
              <a:ext cx="102" cy="149"/>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710" name="Oval 54"/>
            <p:cNvSpPr>
              <a:spLocks noChangeArrowheads="1"/>
            </p:cNvSpPr>
            <p:nvPr/>
          </p:nvSpPr>
          <p:spPr bwMode="auto">
            <a:xfrm>
              <a:off x="4794" y="3778"/>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66"/>
                  </a:solidFill>
                  <a:effectLst>
                    <a:outerShdw blurRad="38100" dist="38100" dir="2700000" algn="tl">
                      <a:srgbClr val="000000"/>
                    </a:outerShdw>
                  </a:effectLst>
                  <a:latin typeface="Arial" charset="0"/>
                  <a:ea typeface="隶书" pitchFamily="49" charset="-122"/>
                </a:rPr>
                <a:t>M</a:t>
              </a:r>
            </a:p>
          </p:txBody>
        </p:sp>
        <p:sp>
          <p:nvSpPr>
            <p:cNvPr id="454711" name="Line 55"/>
            <p:cNvSpPr>
              <a:spLocks noChangeShapeType="1"/>
            </p:cNvSpPr>
            <p:nvPr/>
          </p:nvSpPr>
          <p:spPr bwMode="auto">
            <a:xfrm>
              <a:off x="4927" y="3656"/>
              <a:ext cx="0" cy="12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54658"/>
                                        </p:tgtEl>
                                        <p:attrNameLst>
                                          <p:attrName>style.visibility</p:attrName>
                                        </p:attrNameLst>
                                      </p:cBhvr>
                                      <p:to>
                                        <p:strVal val="visible"/>
                                      </p:to>
                                    </p:set>
                                    <p:animEffect transition="in" filter="diamond(in)">
                                      <p:cBhvr>
                                        <p:cTn id="7" dur="1000"/>
                                        <p:tgtEl>
                                          <p:spTgt spid="454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54659"/>
                                        </p:tgtEl>
                                        <p:attrNameLst>
                                          <p:attrName>style.visibility</p:attrName>
                                        </p:attrNameLst>
                                      </p:cBhvr>
                                      <p:to>
                                        <p:strVal val="visible"/>
                                      </p:to>
                                    </p:set>
                                    <p:animEffect transition="in" filter="slide(fromBottom)">
                                      <p:cBhvr>
                                        <p:cTn id="12" dur="500"/>
                                        <p:tgtEl>
                                          <p:spTgt spid="454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8" grpId="0"/>
      <p:bldP spid="45465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p:cNvSpPr>
          <p:nvPr/>
        </p:nvSpPr>
        <p:spPr bwMode="auto">
          <a:xfrm>
            <a:off x="250825" y="666750"/>
            <a:ext cx="873283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每访问一个结点，就将其孩子指针入队，下一个要访问的结点是队头</a:t>
            </a:r>
            <a:r>
              <a:rPr kumimoji="0" lang="en-US" altLang="zh-CN" sz="2400">
                <a:solidFill>
                  <a:schemeClr val="tx1"/>
                </a:solidFill>
              </a:rPr>
              <a:t>(</a:t>
            </a:r>
            <a:r>
              <a:rPr kumimoji="0" lang="zh-CN" altLang="en-US" sz="2400">
                <a:solidFill>
                  <a:schemeClr val="tx1"/>
                </a:solidFill>
              </a:rPr>
              <a:t>出队</a:t>
            </a:r>
            <a:r>
              <a:rPr kumimoji="0" lang="en-US" altLang="zh-CN" sz="2400">
                <a:solidFill>
                  <a:schemeClr val="tx1"/>
                </a:solidFill>
              </a:rPr>
              <a:t>)</a:t>
            </a:r>
            <a:r>
              <a:rPr kumimoji="0" lang="zh-CN" altLang="en-US" sz="2400">
                <a:solidFill>
                  <a:schemeClr val="tx1"/>
                </a:solidFill>
              </a:rPr>
              <a:t>；此过程不断进行，直到队列为空。  </a:t>
            </a:r>
          </a:p>
        </p:txBody>
      </p:sp>
      <p:sp>
        <p:nvSpPr>
          <p:cNvPr id="481283" name="Rectangle 3"/>
          <p:cNvSpPr>
            <a:spLocks noChangeArrowheads="1"/>
          </p:cNvSpPr>
          <p:nvPr/>
        </p:nvSpPr>
        <p:spPr bwMode="auto">
          <a:xfrm>
            <a:off x="250825" y="149225"/>
            <a:ext cx="873283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用队列保存待访问结点</a:t>
            </a:r>
            <a:r>
              <a:rPr kumimoji="0" lang="en-US" altLang="zh-CN" sz="2400">
                <a:solidFill>
                  <a:schemeClr val="tx1"/>
                </a:solidFill>
                <a:latin typeface="Arial" charset="0"/>
              </a:rPr>
              <a:t>(</a:t>
            </a:r>
            <a:r>
              <a:rPr kumimoji="0" lang="zh-CN" altLang="en-US" sz="2400">
                <a:solidFill>
                  <a:schemeClr val="tx1"/>
                </a:solidFill>
                <a:latin typeface="Arial" charset="0"/>
              </a:rPr>
              <a:t>已访问点</a:t>
            </a:r>
            <a:r>
              <a:rPr kumimoji="0" lang="zh-CN" altLang="en-US" sz="2400">
                <a:solidFill>
                  <a:schemeClr val="tx2"/>
                </a:solidFill>
                <a:latin typeface="Arial" charset="0"/>
              </a:rPr>
              <a:t>的孩子</a:t>
            </a:r>
            <a:r>
              <a:rPr kumimoji="0" lang="en-US" altLang="zh-CN" sz="2400">
                <a:solidFill>
                  <a:schemeClr val="tx1"/>
                </a:solidFill>
                <a:latin typeface="Arial" charset="0"/>
              </a:rPr>
              <a:t>)</a:t>
            </a:r>
            <a:r>
              <a:rPr kumimoji="0" lang="zh-CN" altLang="en-US" sz="2400">
                <a:solidFill>
                  <a:schemeClr val="tx1"/>
                </a:solidFill>
                <a:latin typeface="Arial" charset="0"/>
              </a:rPr>
              <a:t>。  </a:t>
            </a:r>
          </a:p>
        </p:txBody>
      </p:sp>
      <p:sp>
        <p:nvSpPr>
          <p:cNvPr id="481284" name="Rectangle 4"/>
          <p:cNvSpPr>
            <a:spLocks noChangeArrowheads="1"/>
          </p:cNvSpPr>
          <p:nvPr/>
        </p:nvSpPr>
        <p:spPr bwMode="auto">
          <a:xfrm>
            <a:off x="228600" y="1630363"/>
            <a:ext cx="873283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除第一个结点</a:t>
            </a:r>
            <a:r>
              <a:rPr kumimoji="0" lang="en-US" altLang="zh-CN" sz="2400">
                <a:solidFill>
                  <a:schemeClr val="tx1"/>
                </a:solidFill>
              </a:rPr>
              <a:t>(</a:t>
            </a:r>
            <a:r>
              <a:rPr kumimoji="0" lang="zh-CN" altLang="en-US" sz="2400">
                <a:solidFill>
                  <a:schemeClr val="tx1"/>
                </a:solidFill>
              </a:rPr>
              <a:t>即根</a:t>
            </a:r>
            <a:r>
              <a:rPr kumimoji="0" lang="en-US" altLang="zh-CN" sz="2400">
                <a:solidFill>
                  <a:schemeClr val="tx1"/>
                </a:solidFill>
              </a:rPr>
              <a:t>)</a:t>
            </a:r>
            <a:r>
              <a:rPr kumimoji="0" lang="zh-CN" altLang="en-US" sz="2400">
                <a:solidFill>
                  <a:schemeClr val="tx1"/>
                </a:solidFill>
              </a:rPr>
              <a:t>外，其它结点都从队列中取出并进行处理。为使根和其它结点的处理一致，可采用</a:t>
            </a:r>
            <a:r>
              <a:rPr kumimoji="0" lang="zh-CN" altLang="en-US" sz="2400">
                <a:solidFill>
                  <a:srgbClr val="EE0000"/>
                </a:solidFill>
              </a:rPr>
              <a:t>预入队</a:t>
            </a:r>
            <a:r>
              <a:rPr kumimoji="0" lang="zh-CN" altLang="en-US" sz="2400">
                <a:solidFill>
                  <a:schemeClr val="tx1"/>
                </a:solidFill>
              </a:rPr>
              <a:t>技术，即在算法开始时先将根结点入队，然后马上出队再进行有关处理。</a:t>
            </a:r>
          </a:p>
        </p:txBody>
      </p:sp>
      <p:sp>
        <p:nvSpPr>
          <p:cNvPr id="481285" name="Rectangle 5"/>
          <p:cNvSpPr>
            <a:spLocks noChangeArrowheads="1"/>
          </p:cNvSpPr>
          <p:nvPr/>
        </p:nvSpPr>
        <p:spPr bwMode="auto">
          <a:xfrm>
            <a:off x="250825" y="3225800"/>
            <a:ext cx="8642350" cy="26574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黑体" pitchFamily="2" charset="-122"/>
                <a:ea typeface="黑体" pitchFamily="2" charset="-122"/>
              </a:rPr>
              <a:t>入队</a:t>
            </a:r>
            <a:r>
              <a:rPr kumimoji="0" lang="en-US" altLang="zh-CN" sz="2400">
                <a:solidFill>
                  <a:schemeClr val="tx1"/>
                </a:solidFill>
                <a:latin typeface="黑体" pitchFamily="2" charset="-122"/>
                <a:ea typeface="黑体" pitchFamily="2" charset="-122"/>
              </a:rPr>
              <a:t>(</a:t>
            </a:r>
            <a:r>
              <a:rPr kumimoji="0" lang="zh-CN" altLang="en-US" sz="2400">
                <a:solidFill>
                  <a:schemeClr val="tx1"/>
                </a:solidFill>
                <a:latin typeface="黑体" pitchFamily="2" charset="-122"/>
                <a:ea typeface="黑体" pitchFamily="2" charset="-122"/>
              </a:rPr>
              <a:t>根指针</a:t>
            </a:r>
            <a:r>
              <a:rPr kumimoji="0" lang="en-US" altLang="zh-CN" sz="2400">
                <a:solidFill>
                  <a:schemeClr val="tx1"/>
                </a:solidFill>
                <a:latin typeface="黑体" pitchFamily="2" charset="-122"/>
                <a:ea typeface="黑体" pitchFamily="2" charset="-122"/>
              </a:rPr>
              <a:t>);</a:t>
            </a:r>
          </a:p>
          <a:p>
            <a:pPr algn="l"/>
            <a:r>
              <a:rPr kumimoji="0" lang="en-US" altLang="zh-CN" sz="2400">
                <a:solidFill>
                  <a:schemeClr val="tx1"/>
                </a:solidFill>
                <a:latin typeface="黑体" pitchFamily="2" charset="-122"/>
                <a:ea typeface="黑体" pitchFamily="2" charset="-122"/>
              </a:rPr>
              <a:t>while(</a:t>
            </a:r>
            <a:r>
              <a:rPr kumimoji="0" lang="zh-CN" altLang="en-US" sz="2400">
                <a:solidFill>
                  <a:schemeClr val="tx1"/>
                </a:solidFill>
                <a:latin typeface="黑体" pitchFamily="2" charset="-122"/>
                <a:ea typeface="黑体" pitchFamily="2" charset="-122"/>
              </a:rPr>
              <a:t>队不空</a:t>
            </a:r>
            <a:r>
              <a:rPr kumimoji="0" lang="en-US" altLang="zh-CN" sz="2400">
                <a:solidFill>
                  <a:schemeClr val="tx1"/>
                </a:solidFill>
                <a:latin typeface="黑体" pitchFamily="2" charset="-122"/>
                <a:ea typeface="黑体" pitchFamily="2" charset="-122"/>
              </a:rPr>
              <a:t>) {</a:t>
            </a:r>
          </a:p>
          <a:p>
            <a:pPr algn="l"/>
            <a:r>
              <a:rPr kumimoji="0" lang="en-US" altLang="zh-CN" sz="2400">
                <a:solidFill>
                  <a:schemeClr val="tx1"/>
                </a:solidFill>
                <a:latin typeface="黑体" pitchFamily="2" charset="-122"/>
                <a:ea typeface="黑体" pitchFamily="2" charset="-122"/>
              </a:rPr>
              <a:t>   </a:t>
            </a:r>
            <a:r>
              <a:rPr kumimoji="0" lang="zh-CN" altLang="en-US" sz="2400">
                <a:solidFill>
                  <a:schemeClr val="tx1"/>
                </a:solidFill>
                <a:latin typeface="黑体" pitchFamily="2" charset="-122"/>
                <a:ea typeface="黑体" pitchFamily="2" charset="-122"/>
              </a:rPr>
              <a:t>出队</a:t>
            </a:r>
            <a:r>
              <a:rPr kumimoji="0" lang="en-US" altLang="zh-CN" sz="2400">
                <a:solidFill>
                  <a:schemeClr val="tx1"/>
                </a:solidFill>
                <a:latin typeface="黑体" pitchFamily="2" charset="-122"/>
                <a:ea typeface="黑体" pitchFamily="2" charset="-122"/>
              </a:rPr>
              <a:t>(</a:t>
            </a:r>
            <a:r>
              <a:rPr kumimoji="0" lang="zh-CN" altLang="en-US" sz="2400">
                <a:solidFill>
                  <a:schemeClr val="tx1"/>
                </a:solidFill>
                <a:latin typeface="黑体" pitchFamily="2" charset="-122"/>
                <a:ea typeface="黑体" pitchFamily="2" charset="-122"/>
              </a:rPr>
              <a:t>指针</a:t>
            </a:r>
            <a:r>
              <a:rPr kumimoji="0" lang="en-US" altLang="zh-CN" sz="2400">
                <a:solidFill>
                  <a:schemeClr val="tx1"/>
                </a:solidFill>
                <a:latin typeface="黑体" pitchFamily="2" charset="-122"/>
                <a:ea typeface="黑体" pitchFamily="2" charset="-122"/>
              </a:rPr>
              <a:t>p);</a:t>
            </a:r>
          </a:p>
          <a:p>
            <a:pPr algn="l"/>
            <a:r>
              <a:rPr kumimoji="0" lang="en-US" altLang="zh-CN" sz="2400">
                <a:solidFill>
                  <a:schemeClr val="tx1"/>
                </a:solidFill>
                <a:latin typeface="黑体" pitchFamily="2" charset="-122"/>
                <a:ea typeface="黑体" pitchFamily="2" charset="-122"/>
              </a:rPr>
              <a:t>   </a:t>
            </a:r>
            <a:r>
              <a:rPr kumimoji="0" lang="zh-CN" altLang="en-US" sz="2400">
                <a:solidFill>
                  <a:schemeClr val="tx1"/>
                </a:solidFill>
                <a:latin typeface="黑体" pitchFamily="2" charset="-122"/>
                <a:ea typeface="黑体" pitchFamily="2" charset="-122"/>
              </a:rPr>
              <a:t>访问</a:t>
            </a:r>
            <a:r>
              <a:rPr kumimoji="0" lang="en-US" altLang="zh-CN" sz="2400">
                <a:solidFill>
                  <a:schemeClr val="tx1"/>
                </a:solidFill>
                <a:latin typeface="黑体" pitchFamily="2" charset="-122"/>
                <a:ea typeface="黑体" pitchFamily="2" charset="-122"/>
              </a:rPr>
              <a:t>p;</a:t>
            </a:r>
          </a:p>
          <a:p>
            <a:pPr algn="l"/>
            <a:r>
              <a:rPr kumimoji="0" lang="en-US" altLang="zh-CN" sz="2400">
                <a:solidFill>
                  <a:schemeClr val="tx1"/>
                </a:solidFill>
                <a:latin typeface="黑体" pitchFamily="2" charset="-122"/>
                <a:ea typeface="黑体" pitchFamily="2" charset="-122"/>
              </a:rPr>
              <a:t>   </a:t>
            </a:r>
            <a:r>
              <a:rPr kumimoji="0" lang="zh-CN" altLang="en-US" sz="2400">
                <a:solidFill>
                  <a:schemeClr val="tx1"/>
                </a:solidFill>
                <a:latin typeface="黑体" pitchFamily="2" charset="-122"/>
                <a:ea typeface="黑体" pitchFamily="2" charset="-122"/>
              </a:rPr>
              <a:t>入队</a:t>
            </a:r>
            <a:r>
              <a:rPr kumimoji="0" lang="en-US" altLang="zh-CN" sz="2400">
                <a:solidFill>
                  <a:schemeClr val="tx1"/>
                </a:solidFill>
                <a:latin typeface="黑体" pitchFamily="2" charset="-122"/>
                <a:ea typeface="黑体" pitchFamily="2" charset="-122"/>
              </a:rPr>
              <a:t>(</a:t>
            </a:r>
            <a:r>
              <a:rPr kumimoji="0" lang="zh-CN" altLang="en-US" sz="2400">
                <a:solidFill>
                  <a:schemeClr val="tx1"/>
                </a:solidFill>
                <a:latin typeface="黑体" pitchFamily="2" charset="-122"/>
                <a:ea typeface="黑体" pitchFamily="2" charset="-122"/>
              </a:rPr>
              <a:t>左孩子</a:t>
            </a:r>
            <a:r>
              <a:rPr kumimoji="0" lang="en-US" altLang="zh-CN" sz="2400">
                <a:solidFill>
                  <a:schemeClr val="tx1"/>
                </a:solidFill>
                <a:latin typeface="黑体" pitchFamily="2" charset="-122"/>
                <a:ea typeface="黑体" pitchFamily="2" charset="-122"/>
              </a:rPr>
              <a:t>);</a:t>
            </a:r>
          </a:p>
          <a:p>
            <a:pPr algn="l"/>
            <a:r>
              <a:rPr kumimoji="0" lang="en-US" altLang="zh-CN" sz="2400">
                <a:solidFill>
                  <a:schemeClr val="tx1"/>
                </a:solidFill>
                <a:latin typeface="黑体" pitchFamily="2" charset="-122"/>
                <a:ea typeface="黑体" pitchFamily="2" charset="-122"/>
              </a:rPr>
              <a:t>   </a:t>
            </a:r>
            <a:r>
              <a:rPr kumimoji="0" lang="zh-CN" altLang="en-US" sz="2400">
                <a:solidFill>
                  <a:schemeClr val="tx1"/>
                </a:solidFill>
                <a:latin typeface="黑体" pitchFamily="2" charset="-122"/>
                <a:ea typeface="黑体" pitchFamily="2" charset="-122"/>
              </a:rPr>
              <a:t>入队</a:t>
            </a:r>
            <a:r>
              <a:rPr kumimoji="0" lang="en-US" altLang="zh-CN" sz="2400">
                <a:solidFill>
                  <a:schemeClr val="tx1"/>
                </a:solidFill>
                <a:latin typeface="黑体" pitchFamily="2" charset="-122"/>
                <a:ea typeface="黑体" pitchFamily="2" charset="-122"/>
              </a:rPr>
              <a:t>(</a:t>
            </a:r>
            <a:r>
              <a:rPr kumimoji="0" lang="zh-CN" altLang="en-US" sz="2400">
                <a:solidFill>
                  <a:schemeClr val="tx1"/>
                </a:solidFill>
                <a:latin typeface="黑体" pitchFamily="2" charset="-122"/>
                <a:ea typeface="黑体" pitchFamily="2" charset="-122"/>
              </a:rPr>
              <a:t>右孩子</a:t>
            </a:r>
            <a:r>
              <a:rPr kumimoji="0" lang="en-US" altLang="zh-CN" sz="2400">
                <a:solidFill>
                  <a:schemeClr val="tx1"/>
                </a:solidFill>
                <a:latin typeface="黑体" pitchFamily="2" charset="-122"/>
                <a:ea typeface="黑体" pitchFamily="2" charset="-122"/>
              </a:rPr>
              <a:t>);</a:t>
            </a:r>
          </a:p>
          <a:p>
            <a:pPr algn="l"/>
            <a:r>
              <a:rPr kumimoji="0" lang="en-US" altLang="zh-CN" sz="2400">
                <a:solidFill>
                  <a:schemeClr val="tx1"/>
                </a:solidFill>
                <a:latin typeface="黑体" pitchFamily="2" charset="-122"/>
                <a:ea typeface="黑体" pitchFamily="2" charset="-122"/>
              </a:rPr>
              <a:t>}</a:t>
            </a:r>
          </a:p>
        </p:txBody>
      </p:sp>
      <p:sp>
        <p:nvSpPr>
          <p:cNvPr id="481286" name="Rectangle 6"/>
          <p:cNvSpPr>
            <a:spLocks noChangeArrowheads="1"/>
          </p:cNvSpPr>
          <p:nvPr/>
        </p:nvSpPr>
        <p:spPr bwMode="auto">
          <a:xfrm>
            <a:off x="279400" y="6043613"/>
            <a:ext cx="265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buClr>
                <a:srgbClr val="FF3300"/>
              </a:buClr>
              <a:buFont typeface="Wingdings" pitchFamily="2" charset="2"/>
              <a:buChar char="Ø"/>
            </a:pPr>
            <a:r>
              <a:rPr kumimoji="0" lang="zh-CN" altLang="en-US" sz="2400">
                <a:solidFill>
                  <a:schemeClr val="tx1"/>
                </a:solidFill>
                <a:latin typeface="Arial" charset="0"/>
              </a:rPr>
              <a:t>空指针不必入队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1283"/>
                                        </p:tgtEl>
                                        <p:attrNameLst>
                                          <p:attrName>style.visibility</p:attrName>
                                        </p:attrNameLst>
                                      </p:cBhvr>
                                      <p:to>
                                        <p:strVal val="visible"/>
                                      </p:to>
                                    </p:set>
                                    <p:animEffect transition="in" filter="wipe(left)">
                                      <p:cBhvr>
                                        <p:cTn id="7" dur="500"/>
                                        <p:tgtEl>
                                          <p:spTgt spid="481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282"/>
                                        </p:tgtEl>
                                        <p:attrNameLst>
                                          <p:attrName>style.visibility</p:attrName>
                                        </p:attrNameLst>
                                      </p:cBhvr>
                                      <p:to>
                                        <p:strVal val="visible"/>
                                      </p:to>
                                    </p:set>
                                    <p:animEffect transition="in" filter="wipe(left)">
                                      <p:cBhvr>
                                        <p:cTn id="12" dur="500"/>
                                        <p:tgtEl>
                                          <p:spTgt spid="4812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284"/>
                                        </p:tgtEl>
                                        <p:attrNameLst>
                                          <p:attrName>style.visibility</p:attrName>
                                        </p:attrNameLst>
                                      </p:cBhvr>
                                      <p:to>
                                        <p:strVal val="visible"/>
                                      </p:to>
                                    </p:set>
                                    <p:animEffect transition="in" filter="wipe(left)">
                                      <p:cBhvr>
                                        <p:cTn id="17" dur="500"/>
                                        <p:tgtEl>
                                          <p:spTgt spid="481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0" presetClass="entr" presetSubtype="0" fill="hold" grpId="0" nodeType="clickEffect">
                                  <p:stCondLst>
                                    <p:cond delay="0"/>
                                  </p:stCondLst>
                                  <p:iterate type="lt">
                                    <p:tmPct val="10000"/>
                                  </p:iterate>
                                  <p:childTnLst>
                                    <p:set>
                                      <p:cBhvr>
                                        <p:cTn id="21" dur="1" fill="hold">
                                          <p:stCondLst>
                                            <p:cond delay="0"/>
                                          </p:stCondLst>
                                        </p:cTn>
                                        <p:tgtEl>
                                          <p:spTgt spid="481285"/>
                                        </p:tgtEl>
                                        <p:attrNameLst>
                                          <p:attrName>style.visibility</p:attrName>
                                        </p:attrNameLst>
                                      </p:cBhvr>
                                      <p:to>
                                        <p:strVal val="visible"/>
                                      </p:to>
                                    </p:set>
                                    <p:animEffect transition="in" filter="fade">
                                      <p:cBhvr>
                                        <p:cTn id="22" dur="1000"/>
                                        <p:tgtEl>
                                          <p:spTgt spid="481285"/>
                                        </p:tgtEl>
                                      </p:cBhvr>
                                    </p:animEffect>
                                    <p:anim calcmode="lin" valueType="num">
                                      <p:cBhvr>
                                        <p:cTn id="23" dur="1000" fill="hold"/>
                                        <p:tgtEl>
                                          <p:spTgt spid="481285"/>
                                        </p:tgtEl>
                                        <p:attrNameLst>
                                          <p:attrName>ppt_x</p:attrName>
                                        </p:attrNameLst>
                                      </p:cBhvr>
                                      <p:tavLst>
                                        <p:tav tm="0">
                                          <p:val>
                                            <p:strVal val="#ppt_x-.1"/>
                                          </p:val>
                                        </p:tav>
                                        <p:tav tm="100000">
                                          <p:val>
                                            <p:strVal val="#ppt_x"/>
                                          </p:val>
                                        </p:tav>
                                      </p:tavLst>
                                    </p:anim>
                                    <p:anim calcmode="lin" valueType="num">
                                      <p:cBhvr>
                                        <p:cTn id="24" dur="1000" fill="hold"/>
                                        <p:tgtEl>
                                          <p:spTgt spid="48128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81286"/>
                                        </p:tgtEl>
                                        <p:attrNameLst>
                                          <p:attrName>style.visibility</p:attrName>
                                        </p:attrNameLst>
                                      </p:cBhvr>
                                      <p:to>
                                        <p:strVal val="visible"/>
                                      </p:to>
                                    </p:set>
                                    <p:animEffect transition="in" filter="wipe(left)">
                                      <p:cBhvr>
                                        <p:cTn id="29" dur="500"/>
                                        <p:tgtEl>
                                          <p:spTgt spid="48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2" grpId="0"/>
      <p:bldP spid="481283" grpId="0"/>
      <p:bldP spid="481284" grpId="0"/>
      <p:bldP spid="481285" grpId="0" animBg="1"/>
      <p:bldP spid="48128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2306" name="Picture 2" descr="NA0144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4868863"/>
            <a:ext cx="1493838" cy="1685925"/>
          </a:xfrm>
          <a:prstGeom prst="rect">
            <a:avLst/>
          </a:prstGeom>
          <a:noFill/>
          <a:extLst>
            <a:ext uri="{909E8E84-426E-40DD-AFC4-6F175D3DCCD1}">
              <a14:hiddenFill xmlns:a14="http://schemas.microsoft.com/office/drawing/2010/main">
                <a:solidFill>
                  <a:srgbClr val="FFFFFF"/>
                </a:solidFill>
              </a14:hiddenFill>
            </a:ext>
          </a:extLst>
        </p:spPr>
      </p:pic>
      <p:sp>
        <p:nvSpPr>
          <p:cNvPr id="482307" name="Oval 3"/>
          <p:cNvSpPr>
            <a:spLocks noChangeArrowheads="1"/>
          </p:cNvSpPr>
          <p:nvPr/>
        </p:nvSpPr>
        <p:spPr bwMode="auto">
          <a:xfrm>
            <a:off x="2355850" y="1204913"/>
            <a:ext cx="533400" cy="533400"/>
          </a:xfrm>
          <a:prstGeom prst="ellipse">
            <a:avLst/>
          </a:pr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482308" name="Oval 4"/>
          <p:cNvSpPr>
            <a:spLocks noChangeArrowheads="1"/>
          </p:cNvSpPr>
          <p:nvPr/>
        </p:nvSpPr>
        <p:spPr bwMode="auto">
          <a:xfrm>
            <a:off x="1136650" y="2347913"/>
            <a:ext cx="533400" cy="533400"/>
          </a:xfrm>
          <a:prstGeom prst="ellipse">
            <a:avLst/>
          </a:pr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482309" name="Oval 5"/>
          <p:cNvSpPr>
            <a:spLocks noChangeArrowheads="1"/>
          </p:cNvSpPr>
          <p:nvPr/>
        </p:nvSpPr>
        <p:spPr bwMode="auto">
          <a:xfrm>
            <a:off x="4211638" y="3573463"/>
            <a:ext cx="533400" cy="533400"/>
          </a:xfrm>
          <a:prstGeom prst="ellipse">
            <a:avLst/>
          </a:pr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G</a:t>
            </a:r>
          </a:p>
        </p:txBody>
      </p:sp>
      <p:sp>
        <p:nvSpPr>
          <p:cNvPr id="482310" name="Oval 6"/>
          <p:cNvSpPr>
            <a:spLocks noChangeArrowheads="1"/>
          </p:cNvSpPr>
          <p:nvPr/>
        </p:nvSpPr>
        <p:spPr bwMode="auto">
          <a:xfrm>
            <a:off x="3498850" y="2347913"/>
            <a:ext cx="533400" cy="533400"/>
          </a:xfrm>
          <a:prstGeom prst="ellipse">
            <a:avLst/>
          </a:pr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482311" name="Oval 7"/>
          <p:cNvSpPr>
            <a:spLocks noChangeArrowheads="1"/>
          </p:cNvSpPr>
          <p:nvPr/>
        </p:nvSpPr>
        <p:spPr bwMode="auto">
          <a:xfrm>
            <a:off x="468313" y="3573463"/>
            <a:ext cx="533400" cy="533400"/>
          </a:xfrm>
          <a:prstGeom prst="ellipse">
            <a:avLst/>
          </a:pr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482312" name="Oval 8"/>
          <p:cNvSpPr>
            <a:spLocks noChangeArrowheads="1"/>
          </p:cNvSpPr>
          <p:nvPr/>
        </p:nvSpPr>
        <p:spPr bwMode="auto">
          <a:xfrm>
            <a:off x="1593850" y="3567113"/>
            <a:ext cx="533400" cy="533400"/>
          </a:xfrm>
          <a:prstGeom prst="ellipse">
            <a:avLst/>
          </a:pr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E</a:t>
            </a:r>
          </a:p>
        </p:txBody>
      </p:sp>
      <p:sp>
        <p:nvSpPr>
          <p:cNvPr id="482313" name="Oval 9"/>
          <p:cNvSpPr>
            <a:spLocks noChangeArrowheads="1"/>
          </p:cNvSpPr>
          <p:nvPr/>
        </p:nvSpPr>
        <p:spPr bwMode="auto">
          <a:xfrm>
            <a:off x="2916238" y="3573463"/>
            <a:ext cx="533400" cy="533400"/>
          </a:xfrm>
          <a:prstGeom prst="ellipse">
            <a:avLst/>
          </a:pr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F</a:t>
            </a:r>
          </a:p>
        </p:txBody>
      </p:sp>
      <p:sp>
        <p:nvSpPr>
          <p:cNvPr id="482314" name="Oval 10"/>
          <p:cNvSpPr>
            <a:spLocks noChangeArrowheads="1"/>
          </p:cNvSpPr>
          <p:nvPr/>
        </p:nvSpPr>
        <p:spPr bwMode="auto">
          <a:xfrm>
            <a:off x="2195513" y="4724400"/>
            <a:ext cx="533400" cy="533400"/>
          </a:xfrm>
          <a:prstGeom prst="ellipse">
            <a:avLst/>
          </a:pr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H</a:t>
            </a:r>
          </a:p>
        </p:txBody>
      </p:sp>
      <p:sp>
        <p:nvSpPr>
          <p:cNvPr id="482315" name="Oval 11"/>
          <p:cNvSpPr>
            <a:spLocks noChangeArrowheads="1"/>
          </p:cNvSpPr>
          <p:nvPr/>
        </p:nvSpPr>
        <p:spPr bwMode="auto">
          <a:xfrm>
            <a:off x="3563938" y="4792663"/>
            <a:ext cx="533400" cy="533400"/>
          </a:xfrm>
          <a:prstGeom prst="ellipse">
            <a:avLst/>
          </a:pr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I</a:t>
            </a:r>
          </a:p>
        </p:txBody>
      </p:sp>
      <p:sp>
        <p:nvSpPr>
          <p:cNvPr id="482316" name="Line 12"/>
          <p:cNvSpPr>
            <a:spLocks noChangeShapeType="1"/>
          </p:cNvSpPr>
          <p:nvPr/>
        </p:nvSpPr>
        <p:spPr bwMode="auto">
          <a:xfrm>
            <a:off x="3924300" y="2852738"/>
            <a:ext cx="431800" cy="7207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17" name="Line 13"/>
          <p:cNvSpPr>
            <a:spLocks noChangeShapeType="1"/>
          </p:cNvSpPr>
          <p:nvPr/>
        </p:nvSpPr>
        <p:spPr bwMode="auto">
          <a:xfrm flipH="1">
            <a:off x="1517650" y="1585913"/>
            <a:ext cx="838200" cy="7620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18" name="Line 14"/>
          <p:cNvSpPr>
            <a:spLocks noChangeShapeType="1"/>
          </p:cNvSpPr>
          <p:nvPr/>
        </p:nvSpPr>
        <p:spPr bwMode="auto">
          <a:xfrm>
            <a:off x="2889250" y="1585913"/>
            <a:ext cx="685800" cy="8382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19" name="Line 15"/>
          <p:cNvSpPr>
            <a:spLocks noChangeShapeType="1"/>
          </p:cNvSpPr>
          <p:nvPr/>
        </p:nvSpPr>
        <p:spPr bwMode="auto">
          <a:xfrm flipH="1">
            <a:off x="827088" y="2852738"/>
            <a:ext cx="431800" cy="7207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20" name="Line 16"/>
          <p:cNvSpPr>
            <a:spLocks noChangeShapeType="1"/>
          </p:cNvSpPr>
          <p:nvPr/>
        </p:nvSpPr>
        <p:spPr bwMode="auto">
          <a:xfrm>
            <a:off x="1476375" y="2852738"/>
            <a:ext cx="346075" cy="71437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21" name="Line 17"/>
          <p:cNvSpPr>
            <a:spLocks noChangeShapeType="1"/>
          </p:cNvSpPr>
          <p:nvPr/>
        </p:nvSpPr>
        <p:spPr bwMode="auto">
          <a:xfrm flipH="1">
            <a:off x="3276600" y="2887663"/>
            <a:ext cx="358775" cy="685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22" name="Line 18"/>
          <p:cNvSpPr>
            <a:spLocks noChangeShapeType="1"/>
          </p:cNvSpPr>
          <p:nvPr/>
        </p:nvSpPr>
        <p:spPr bwMode="auto">
          <a:xfrm flipH="1">
            <a:off x="2627313" y="4076700"/>
            <a:ext cx="360362" cy="6477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23" name="Line 19"/>
          <p:cNvSpPr>
            <a:spLocks noChangeShapeType="1"/>
          </p:cNvSpPr>
          <p:nvPr/>
        </p:nvSpPr>
        <p:spPr bwMode="auto">
          <a:xfrm>
            <a:off x="3348038" y="4076700"/>
            <a:ext cx="360362" cy="7207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24" name="Rectangle 20"/>
          <p:cNvSpPr>
            <a:spLocks noChangeArrowheads="1"/>
          </p:cNvSpPr>
          <p:nvPr/>
        </p:nvSpPr>
        <p:spPr bwMode="auto">
          <a:xfrm>
            <a:off x="5902325" y="714375"/>
            <a:ext cx="1066800" cy="5638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zh-CN" sz="2000" b="0">
              <a:solidFill>
                <a:schemeClr val="tx1"/>
              </a:solidFill>
              <a:latin typeface="Arial" charset="0"/>
            </a:endParaRPr>
          </a:p>
        </p:txBody>
      </p:sp>
      <p:sp>
        <p:nvSpPr>
          <p:cNvPr id="482325" name="Line 21"/>
          <p:cNvSpPr>
            <a:spLocks noChangeShapeType="1"/>
          </p:cNvSpPr>
          <p:nvPr/>
        </p:nvSpPr>
        <p:spPr bwMode="auto">
          <a:xfrm>
            <a:off x="5902325" y="5832475"/>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6" name="Line 22"/>
          <p:cNvSpPr>
            <a:spLocks noChangeShapeType="1"/>
          </p:cNvSpPr>
          <p:nvPr/>
        </p:nvSpPr>
        <p:spPr bwMode="auto">
          <a:xfrm>
            <a:off x="5902325" y="532130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7" name="Line 23"/>
          <p:cNvSpPr>
            <a:spLocks noChangeShapeType="1"/>
          </p:cNvSpPr>
          <p:nvPr/>
        </p:nvSpPr>
        <p:spPr bwMode="auto">
          <a:xfrm>
            <a:off x="5902325" y="4810125"/>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8" name="Line 24"/>
          <p:cNvSpPr>
            <a:spLocks noChangeShapeType="1"/>
          </p:cNvSpPr>
          <p:nvPr/>
        </p:nvSpPr>
        <p:spPr bwMode="auto">
          <a:xfrm>
            <a:off x="5902325" y="4297363"/>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9" name="Line 25"/>
          <p:cNvSpPr>
            <a:spLocks noChangeShapeType="1"/>
          </p:cNvSpPr>
          <p:nvPr/>
        </p:nvSpPr>
        <p:spPr bwMode="auto">
          <a:xfrm>
            <a:off x="5902325" y="3786188"/>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30" name="Line 26"/>
          <p:cNvSpPr>
            <a:spLocks noChangeShapeType="1"/>
          </p:cNvSpPr>
          <p:nvPr/>
        </p:nvSpPr>
        <p:spPr bwMode="auto">
          <a:xfrm>
            <a:off x="5902325" y="3275013"/>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31" name="Line 27"/>
          <p:cNvSpPr>
            <a:spLocks noChangeShapeType="1"/>
          </p:cNvSpPr>
          <p:nvPr/>
        </p:nvSpPr>
        <p:spPr bwMode="auto">
          <a:xfrm>
            <a:off x="5902325" y="2763838"/>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32" name="Text Box 28"/>
          <p:cNvSpPr txBox="1">
            <a:spLocks noChangeArrowheads="1"/>
          </p:cNvSpPr>
          <p:nvPr/>
        </p:nvSpPr>
        <p:spPr bwMode="auto">
          <a:xfrm>
            <a:off x="5367338" y="56991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chemeClr val="tx1"/>
                </a:solidFill>
              </a:rPr>
              <a:t>Q</a:t>
            </a:r>
          </a:p>
        </p:txBody>
      </p:sp>
      <p:sp>
        <p:nvSpPr>
          <p:cNvPr id="482333" name="Rectangle 29"/>
          <p:cNvSpPr>
            <a:spLocks noChangeArrowheads="1"/>
          </p:cNvSpPr>
          <p:nvPr/>
        </p:nvSpPr>
        <p:spPr bwMode="auto">
          <a:xfrm>
            <a:off x="438150" y="649288"/>
            <a:ext cx="63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chemeClr val="tx1"/>
                </a:solidFill>
                <a:ea typeface="幼圆" pitchFamily="49" charset="-122"/>
              </a:rPr>
              <a:t>root</a:t>
            </a:r>
          </a:p>
        </p:txBody>
      </p:sp>
      <p:sp>
        <p:nvSpPr>
          <p:cNvPr id="482334" name="Freeform 30"/>
          <p:cNvSpPr>
            <a:spLocks/>
          </p:cNvSpPr>
          <p:nvPr/>
        </p:nvSpPr>
        <p:spPr bwMode="auto">
          <a:xfrm>
            <a:off x="1212850" y="898525"/>
            <a:ext cx="1143000" cy="534988"/>
          </a:xfrm>
          <a:custGeom>
            <a:avLst/>
            <a:gdLst>
              <a:gd name="T0" fmla="*/ 0 w 720"/>
              <a:gd name="T1" fmla="*/ 1 h 337"/>
              <a:gd name="T2" fmla="*/ 388 w 720"/>
              <a:gd name="T3" fmla="*/ 36 h 337"/>
              <a:gd name="T4" fmla="*/ 270 w 720"/>
              <a:gd name="T5" fmla="*/ 219 h 337"/>
              <a:gd name="T6" fmla="*/ 720 w 720"/>
              <a:gd name="T7" fmla="*/ 337 h 337"/>
            </a:gdLst>
            <a:ahLst/>
            <a:cxnLst>
              <a:cxn ang="0">
                <a:pos x="T0" y="T1"/>
              </a:cxn>
              <a:cxn ang="0">
                <a:pos x="T2" y="T3"/>
              </a:cxn>
              <a:cxn ang="0">
                <a:pos x="T4" y="T5"/>
              </a:cxn>
              <a:cxn ang="0">
                <a:pos x="T6" y="T7"/>
              </a:cxn>
            </a:cxnLst>
            <a:rect l="0" t="0" r="r" b="b"/>
            <a:pathLst>
              <a:path w="720" h="337">
                <a:moveTo>
                  <a:pt x="0" y="1"/>
                </a:moveTo>
                <a:cubicBezTo>
                  <a:pt x="65" y="7"/>
                  <a:pt x="343" y="0"/>
                  <a:pt x="388" y="36"/>
                </a:cubicBezTo>
                <a:cubicBezTo>
                  <a:pt x="433" y="72"/>
                  <a:pt x="215" y="169"/>
                  <a:pt x="270" y="219"/>
                </a:cubicBezTo>
                <a:cubicBezTo>
                  <a:pt x="325" y="269"/>
                  <a:pt x="626" y="313"/>
                  <a:pt x="720" y="337"/>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35" name="Text Box 31"/>
          <p:cNvSpPr txBox="1">
            <a:spLocks noChangeArrowheads="1"/>
          </p:cNvSpPr>
          <p:nvPr/>
        </p:nvSpPr>
        <p:spPr bwMode="auto">
          <a:xfrm>
            <a:off x="6189663" y="586581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A</a:t>
            </a:r>
          </a:p>
        </p:txBody>
      </p:sp>
      <p:sp>
        <p:nvSpPr>
          <p:cNvPr id="482336" name="Line 32"/>
          <p:cNvSpPr>
            <a:spLocks noChangeShapeType="1"/>
          </p:cNvSpPr>
          <p:nvPr/>
        </p:nvSpPr>
        <p:spPr bwMode="auto">
          <a:xfrm>
            <a:off x="5902325" y="485775"/>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37" name="Line 33"/>
          <p:cNvSpPr>
            <a:spLocks noChangeShapeType="1"/>
          </p:cNvSpPr>
          <p:nvPr/>
        </p:nvSpPr>
        <p:spPr bwMode="auto">
          <a:xfrm>
            <a:off x="6969125" y="485775"/>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38" name="Text Box 34"/>
          <p:cNvSpPr txBox="1">
            <a:spLocks noChangeArrowheads="1"/>
          </p:cNvSpPr>
          <p:nvPr/>
        </p:nvSpPr>
        <p:spPr bwMode="auto">
          <a:xfrm>
            <a:off x="6183313" y="2846388"/>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G</a:t>
            </a:r>
          </a:p>
        </p:txBody>
      </p:sp>
      <p:sp>
        <p:nvSpPr>
          <p:cNvPr id="482339" name="Text Box 35"/>
          <p:cNvSpPr txBox="1">
            <a:spLocks noChangeArrowheads="1"/>
          </p:cNvSpPr>
          <p:nvPr/>
        </p:nvSpPr>
        <p:spPr bwMode="auto">
          <a:xfrm>
            <a:off x="6183313" y="234315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H</a:t>
            </a:r>
          </a:p>
        </p:txBody>
      </p:sp>
      <p:sp>
        <p:nvSpPr>
          <p:cNvPr id="482340" name="Text Box 36"/>
          <p:cNvSpPr txBox="1">
            <a:spLocks noChangeArrowheads="1"/>
          </p:cNvSpPr>
          <p:nvPr/>
        </p:nvSpPr>
        <p:spPr bwMode="auto">
          <a:xfrm>
            <a:off x="6203950" y="3349625"/>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F</a:t>
            </a:r>
          </a:p>
        </p:txBody>
      </p:sp>
      <p:sp>
        <p:nvSpPr>
          <p:cNvPr id="482341" name="Text Box 37"/>
          <p:cNvSpPr txBox="1">
            <a:spLocks noChangeArrowheads="1"/>
          </p:cNvSpPr>
          <p:nvPr/>
        </p:nvSpPr>
        <p:spPr bwMode="auto">
          <a:xfrm>
            <a:off x="6196013" y="3852863"/>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00FF"/>
                </a:solidFill>
              </a:rPr>
              <a:t>E</a:t>
            </a:r>
          </a:p>
        </p:txBody>
      </p:sp>
      <p:sp>
        <p:nvSpPr>
          <p:cNvPr id="482342" name="Text Box 38"/>
          <p:cNvSpPr txBox="1">
            <a:spLocks noChangeArrowheads="1"/>
          </p:cNvSpPr>
          <p:nvPr/>
        </p:nvSpPr>
        <p:spPr bwMode="auto">
          <a:xfrm>
            <a:off x="6189663" y="43561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D</a:t>
            </a:r>
          </a:p>
        </p:txBody>
      </p:sp>
      <p:sp>
        <p:nvSpPr>
          <p:cNvPr id="482343" name="Rectangle 39"/>
          <p:cNvSpPr>
            <a:spLocks noChangeArrowheads="1"/>
          </p:cNvSpPr>
          <p:nvPr/>
        </p:nvSpPr>
        <p:spPr bwMode="auto">
          <a:xfrm>
            <a:off x="7615238" y="586581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A</a:t>
            </a:r>
          </a:p>
        </p:txBody>
      </p:sp>
      <p:sp>
        <p:nvSpPr>
          <p:cNvPr id="482344" name="Rectangle 40"/>
          <p:cNvSpPr>
            <a:spLocks noChangeArrowheads="1"/>
          </p:cNvSpPr>
          <p:nvPr/>
        </p:nvSpPr>
        <p:spPr bwMode="auto">
          <a:xfrm>
            <a:off x="7623175" y="5362575"/>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B</a:t>
            </a:r>
          </a:p>
        </p:txBody>
      </p:sp>
      <p:sp>
        <p:nvSpPr>
          <p:cNvPr id="482345" name="Rectangle 41"/>
          <p:cNvSpPr>
            <a:spLocks noChangeArrowheads="1"/>
          </p:cNvSpPr>
          <p:nvPr/>
        </p:nvSpPr>
        <p:spPr bwMode="auto">
          <a:xfrm>
            <a:off x="7615238" y="485933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C</a:t>
            </a:r>
          </a:p>
        </p:txBody>
      </p:sp>
      <p:sp>
        <p:nvSpPr>
          <p:cNvPr id="482346" name="Rectangle 42"/>
          <p:cNvSpPr>
            <a:spLocks noChangeArrowheads="1"/>
          </p:cNvSpPr>
          <p:nvPr/>
        </p:nvSpPr>
        <p:spPr bwMode="auto">
          <a:xfrm>
            <a:off x="7615238" y="43561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D</a:t>
            </a:r>
          </a:p>
        </p:txBody>
      </p:sp>
      <p:sp>
        <p:nvSpPr>
          <p:cNvPr id="482347" name="Rectangle 43"/>
          <p:cNvSpPr>
            <a:spLocks noChangeArrowheads="1"/>
          </p:cNvSpPr>
          <p:nvPr/>
        </p:nvSpPr>
        <p:spPr bwMode="auto">
          <a:xfrm>
            <a:off x="7623175" y="3852863"/>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E</a:t>
            </a:r>
          </a:p>
        </p:txBody>
      </p:sp>
      <p:sp>
        <p:nvSpPr>
          <p:cNvPr id="482348" name="Rectangle 44"/>
          <p:cNvSpPr>
            <a:spLocks noChangeArrowheads="1"/>
          </p:cNvSpPr>
          <p:nvPr/>
        </p:nvSpPr>
        <p:spPr bwMode="auto">
          <a:xfrm>
            <a:off x="7629525" y="3349625"/>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F</a:t>
            </a:r>
          </a:p>
        </p:txBody>
      </p:sp>
      <p:sp>
        <p:nvSpPr>
          <p:cNvPr id="482349" name="Rectangle 45"/>
          <p:cNvSpPr>
            <a:spLocks noChangeArrowheads="1"/>
          </p:cNvSpPr>
          <p:nvPr/>
        </p:nvSpPr>
        <p:spPr bwMode="auto">
          <a:xfrm>
            <a:off x="7608888" y="2846388"/>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G</a:t>
            </a:r>
          </a:p>
        </p:txBody>
      </p:sp>
      <p:sp>
        <p:nvSpPr>
          <p:cNvPr id="482350" name="Rectangle 46"/>
          <p:cNvSpPr>
            <a:spLocks noChangeArrowheads="1"/>
          </p:cNvSpPr>
          <p:nvPr/>
        </p:nvSpPr>
        <p:spPr bwMode="auto">
          <a:xfrm>
            <a:off x="7608888" y="234315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H</a:t>
            </a:r>
          </a:p>
        </p:txBody>
      </p:sp>
      <p:sp>
        <p:nvSpPr>
          <p:cNvPr id="482351" name="Rectangle 47"/>
          <p:cNvSpPr>
            <a:spLocks noChangeArrowheads="1"/>
          </p:cNvSpPr>
          <p:nvPr/>
        </p:nvSpPr>
        <p:spPr bwMode="auto">
          <a:xfrm>
            <a:off x="7658100" y="1841500"/>
            <a:ext cx="28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I</a:t>
            </a:r>
          </a:p>
        </p:txBody>
      </p:sp>
      <p:sp>
        <p:nvSpPr>
          <p:cNvPr id="482352" name="Line 48"/>
          <p:cNvSpPr>
            <a:spLocks noChangeShapeType="1"/>
          </p:cNvSpPr>
          <p:nvPr/>
        </p:nvSpPr>
        <p:spPr bwMode="auto">
          <a:xfrm>
            <a:off x="5902325" y="2251075"/>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53" name="Line 49"/>
          <p:cNvSpPr>
            <a:spLocks noChangeShapeType="1"/>
          </p:cNvSpPr>
          <p:nvPr/>
        </p:nvSpPr>
        <p:spPr bwMode="auto">
          <a:xfrm flipV="1">
            <a:off x="8493125" y="790575"/>
            <a:ext cx="0" cy="5638800"/>
          </a:xfrm>
          <a:prstGeom prst="line">
            <a:avLst/>
          </a:prstGeom>
          <a:noFill/>
          <a:ln w="38100">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54" name="Line 50"/>
          <p:cNvSpPr>
            <a:spLocks noChangeShapeType="1"/>
          </p:cNvSpPr>
          <p:nvPr/>
        </p:nvSpPr>
        <p:spPr bwMode="auto">
          <a:xfrm>
            <a:off x="5902325" y="173990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55" name="Line 51"/>
          <p:cNvSpPr>
            <a:spLocks noChangeShapeType="1"/>
          </p:cNvSpPr>
          <p:nvPr/>
        </p:nvSpPr>
        <p:spPr bwMode="auto">
          <a:xfrm>
            <a:off x="5902325" y="1228725"/>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56" name="Text Box 52"/>
          <p:cNvSpPr txBox="1">
            <a:spLocks noChangeArrowheads="1"/>
          </p:cNvSpPr>
          <p:nvPr/>
        </p:nvSpPr>
        <p:spPr bwMode="auto">
          <a:xfrm>
            <a:off x="6232525" y="1841500"/>
            <a:ext cx="28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I</a:t>
            </a:r>
          </a:p>
        </p:txBody>
      </p:sp>
      <p:sp>
        <p:nvSpPr>
          <p:cNvPr id="482357" name="Rectangle 53"/>
          <p:cNvSpPr>
            <a:spLocks noChangeArrowheads="1"/>
          </p:cNvSpPr>
          <p:nvPr/>
        </p:nvSpPr>
        <p:spPr bwMode="auto">
          <a:xfrm>
            <a:off x="6196013" y="5362575"/>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B</a:t>
            </a:r>
          </a:p>
        </p:txBody>
      </p:sp>
      <p:sp>
        <p:nvSpPr>
          <p:cNvPr id="482358" name="Rectangle 54"/>
          <p:cNvSpPr>
            <a:spLocks noChangeArrowheads="1"/>
          </p:cNvSpPr>
          <p:nvPr/>
        </p:nvSpPr>
        <p:spPr bwMode="auto">
          <a:xfrm>
            <a:off x="6189663" y="485933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335"/>
                                        </p:tgtEl>
                                        <p:attrNameLst>
                                          <p:attrName>style.visibility</p:attrName>
                                        </p:attrNameLst>
                                      </p:cBhvr>
                                      <p:to>
                                        <p:strVal val="visible"/>
                                      </p:to>
                                    </p:set>
                                    <p:anim calcmode="lin" valueType="num">
                                      <p:cBhvr additive="base">
                                        <p:cTn id="7" dur="500" fill="hold"/>
                                        <p:tgtEl>
                                          <p:spTgt spid="482335"/>
                                        </p:tgtEl>
                                        <p:attrNameLst>
                                          <p:attrName>ppt_x</p:attrName>
                                        </p:attrNameLst>
                                      </p:cBhvr>
                                      <p:tavLst>
                                        <p:tav tm="0">
                                          <p:val>
                                            <p:strVal val="0-#ppt_w/2"/>
                                          </p:val>
                                        </p:tav>
                                        <p:tav tm="100000">
                                          <p:val>
                                            <p:strVal val="#ppt_x"/>
                                          </p:val>
                                        </p:tav>
                                      </p:tavLst>
                                    </p:anim>
                                    <p:anim calcmode="lin" valueType="num">
                                      <p:cBhvr additive="base">
                                        <p:cTn id="8" dur="500" fill="hold"/>
                                        <p:tgtEl>
                                          <p:spTgt spid="4823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xit" presetSubtype="0" fill="hold" grpId="1" nodeType="clickEffect">
                                  <p:stCondLst>
                                    <p:cond delay="0"/>
                                  </p:stCondLst>
                                  <p:childTnLst>
                                    <p:animEffect transition="out" filter="dissolve">
                                      <p:cBhvr>
                                        <p:cTn id="12" dur="500"/>
                                        <p:tgtEl>
                                          <p:spTgt spid="482335"/>
                                        </p:tgtEl>
                                      </p:cBhvr>
                                    </p:animEffect>
                                    <p:set>
                                      <p:cBhvr>
                                        <p:cTn id="13" dur="1" fill="hold">
                                          <p:stCondLst>
                                            <p:cond delay="499"/>
                                          </p:stCondLst>
                                        </p:cTn>
                                        <p:tgtEl>
                                          <p:spTgt spid="482335"/>
                                        </p:tgtEl>
                                        <p:attrNameLst>
                                          <p:attrName>style.visibility</p:attrName>
                                        </p:attrNameLst>
                                      </p:cBhvr>
                                      <p:to>
                                        <p:strVal val="hidden"/>
                                      </p:to>
                                    </p:set>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482343"/>
                                        </p:tgtEl>
                                        <p:attrNameLst>
                                          <p:attrName>style.visibility</p:attrName>
                                        </p:attrNameLst>
                                      </p:cBhvr>
                                      <p:to>
                                        <p:strVal val="visible"/>
                                      </p:to>
                                    </p:set>
                                    <p:animEffect transition="in" filter="dissolve">
                                      <p:cBhvr>
                                        <p:cTn id="17" dur="500"/>
                                        <p:tgtEl>
                                          <p:spTgt spid="482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82357"/>
                                        </p:tgtEl>
                                        <p:attrNameLst>
                                          <p:attrName>style.visibility</p:attrName>
                                        </p:attrNameLst>
                                      </p:cBhvr>
                                      <p:to>
                                        <p:strVal val="visible"/>
                                      </p:to>
                                    </p:set>
                                    <p:anim calcmode="lin" valueType="num">
                                      <p:cBhvr additive="base">
                                        <p:cTn id="22" dur="500" fill="hold"/>
                                        <p:tgtEl>
                                          <p:spTgt spid="482357"/>
                                        </p:tgtEl>
                                        <p:attrNameLst>
                                          <p:attrName>ppt_x</p:attrName>
                                        </p:attrNameLst>
                                      </p:cBhvr>
                                      <p:tavLst>
                                        <p:tav tm="0">
                                          <p:val>
                                            <p:strVal val="0-#ppt_w/2"/>
                                          </p:val>
                                        </p:tav>
                                        <p:tav tm="100000">
                                          <p:val>
                                            <p:strVal val="#ppt_x"/>
                                          </p:val>
                                        </p:tav>
                                      </p:tavLst>
                                    </p:anim>
                                    <p:anim calcmode="lin" valueType="num">
                                      <p:cBhvr additive="base">
                                        <p:cTn id="23" dur="500" fill="hold"/>
                                        <p:tgtEl>
                                          <p:spTgt spid="48235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82358"/>
                                        </p:tgtEl>
                                        <p:attrNameLst>
                                          <p:attrName>style.visibility</p:attrName>
                                        </p:attrNameLst>
                                      </p:cBhvr>
                                      <p:to>
                                        <p:strVal val="visible"/>
                                      </p:to>
                                    </p:set>
                                    <p:anim calcmode="lin" valueType="num">
                                      <p:cBhvr additive="base">
                                        <p:cTn id="28" dur="500" fill="hold"/>
                                        <p:tgtEl>
                                          <p:spTgt spid="482358"/>
                                        </p:tgtEl>
                                        <p:attrNameLst>
                                          <p:attrName>ppt_x</p:attrName>
                                        </p:attrNameLst>
                                      </p:cBhvr>
                                      <p:tavLst>
                                        <p:tav tm="0">
                                          <p:val>
                                            <p:strVal val="0-#ppt_w/2"/>
                                          </p:val>
                                        </p:tav>
                                        <p:tav tm="100000">
                                          <p:val>
                                            <p:strVal val="#ppt_x"/>
                                          </p:val>
                                        </p:tav>
                                      </p:tavLst>
                                    </p:anim>
                                    <p:anim calcmode="lin" valueType="num">
                                      <p:cBhvr additive="base">
                                        <p:cTn id="29" dur="500" fill="hold"/>
                                        <p:tgtEl>
                                          <p:spTgt spid="48235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xit" presetSubtype="0" fill="hold" grpId="1" nodeType="clickEffect">
                                  <p:stCondLst>
                                    <p:cond delay="0"/>
                                  </p:stCondLst>
                                  <p:childTnLst>
                                    <p:animEffect transition="out" filter="dissolve">
                                      <p:cBhvr>
                                        <p:cTn id="33" dur="500"/>
                                        <p:tgtEl>
                                          <p:spTgt spid="482357"/>
                                        </p:tgtEl>
                                      </p:cBhvr>
                                    </p:animEffect>
                                    <p:set>
                                      <p:cBhvr>
                                        <p:cTn id="34" dur="1" fill="hold">
                                          <p:stCondLst>
                                            <p:cond delay="499"/>
                                          </p:stCondLst>
                                        </p:cTn>
                                        <p:tgtEl>
                                          <p:spTgt spid="482357"/>
                                        </p:tgtEl>
                                        <p:attrNameLst>
                                          <p:attrName>style.visibility</p:attrName>
                                        </p:attrNameLst>
                                      </p:cBhvr>
                                      <p:to>
                                        <p:strVal val="hidden"/>
                                      </p:to>
                                    </p:se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82344"/>
                                        </p:tgtEl>
                                        <p:attrNameLst>
                                          <p:attrName>style.visibility</p:attrName>
                                        </p:attrNameLst>
                                      </p:cBhvr>
                                      <p:to>
                                        <p:strVal val="visible"/>
                                      </p:to>
                                    </p:set>
                                    <p:animEffect transition="in" filter="dissolve">
                                      <p:cBhvr>
                                        <p:cTn id="38" dur="500"/>
                                        <p:tgtEl>
                                          <p:spTgt spid="48234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82342"/>
                                        </p:tgtEl>
                                        <p:attrNameLst>
                                          <p:attrName>style.visibility</p:attrName>
                                        </p:attrNameLst>
                                      </p:cBhvr>
                                      <p:to>
                                        <p:strVal val="visible"/>
                                      </p:to>
                                    </p:set>
                                    <p:anim calcmode="lin" valueType="num">
                                      <p:cBhvr additive="base">
                                        <p:cTn id="43" dur="500" fill="hold"/>
                                        <p:tgtEl>
                                          <p:spTgt spid="482342"/>
                                        </p:tgtEl>
                                        <p:attrNameLst>
                                          <p:attrName>ppt_x</p:attrName>
                                        </p:attrNameLst>
                                      </p:cBhvr>
                                      <p:tavLst>
                                        <p:tav tm="0">
                                          <p:val>
                                            <p:strVal val="0-#ppt_w/2"/>
                                          </p:val>
                                        </p:tav>
                                        <p:tav tm="100000">
                                          <p:val>
                                            <p:strVal val="#ppt_x"/>
                                          </p:val>
                                        </p:tav>
                                      </p:tavLst>
                                    </p:anim>
                                    <p:anim calcmode="lin" valueType="num">
                                      <p:cBhvr additive="base">
                                        <p:cTn id="44" dur="500" fill="hold"/>
                                        <p:tgtEl>
                                          <p:spTgt spid="48234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82341"/>
                                        </p:tgtEl>
                                        <p:attrNameLst>
                                          <p:attrName>style.visibility</p:attrName>
                                        </p:attrNameLst>
                                      </p:cBhvr>
                                      <p:to>
                                        <p:strVal val="visible"/>
                                      </p:to>
                                    </p:set>
                                    <p:anim calcmode="lin" valueType="num">
                                      <p:cBhvr additive="base">
                                        <p:cTn id="49" dur="500" fill="hold"/>
                                        <p:tgtEl>
                                          <p:spTgt spid="482341"/>
                                        </p:tgtEl>
                                        <p:attrNameLst>
                                          <p:attrName>ppt_x</p:attrName>
                                        </p:attrNameLst>
                                      </p:cBhvr>
                                      <p:tavLst>
                                        <p:tav tm="0">
                                          <p:val>
                                            <p:strVal val="0-#ppt_w/2"/>
                                          </p:val>
                                        </p:tav>
                                        <p:tav tm="100000">
                                          <p:val>
                                            <p:strVal val="#ppt_x"/>
                                          </p:val>
                                        </p:tav>
                                      </p:tavLst>
                                    </p:anim>
                                    <p:anim calcmode="lin" valueType="num">
                                      <p:cBhvr additive="base">
                                        <p:cTn id="50" dur="500" fill="hold"/>
                                        <p:tgtEl>
                                          <p:spTgt spid="48234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xit" presetSubtype="0" fill="hold" grpId="1" nodeType="clickEffect">
                                  <p:stCondLst>
                                    <p:cond delay="0"/>
                                  </p:stCondLst>
                                  <p:childTnLst>
                                    <p:animEffect transition="out" filter="dissolve">
                                      <p:cBhvr>
                                        <p:cTn id="54" dur="500"/>
                                        <p:tgtEl>
                                          <p:spTgt spid="482358"/>
                                        </p:tgtEl>
                                      </p:cBhvr>
                                    </p:animEffect>
                                    <p:set>
                                      <p:cBhvr>
                                        <p:cTn id="55" dur="1" fill="hold">
                                          <p:stCondLst>
                                            <p:cond delay="499"/>
                                          </p:stCondLst>
                                        </p:cTn>
                                        <p:tgtEl>
                                          <p:spTgt spid="482358"/>
                                        </p:tgtEl>
                                        <p:attrNameLst>
                                          <p:attrName>style.visibility</p:attrName>
                                        </p:attrNameLst>
                                      </p:cBhvr>
                                      <p:to>
                                        <p:strVal val="hidden"/>
                                      </p:to>
                                    </p:set>
                                  </p:childTnLst>
                                </p:cTn>
                              </p:par>
                            </p:childTnLst>
                          </p:cTn>
                        </p:par>
                        <p:par>
                          <p:cTn id="56" fill="hold" nodeType="afterGroup">
                            <p:stCondLst>
                              <p:cond delay="500"/>
                            </p:stCondLst>
                            <p:childTnLst>
                              <p:par>
                                <p:cTn id="57" presetID="9" presetClass="entr" presetSubtype="0" fill="hold" grpId="0" nodeType="afterEffect">
                                  <p:stCondLst>
                                    <p:cond delay="0"/>
                                  </p:stCondLst>
                                  <p:childTnLst>
                                    <p:set>
                                      <p:cBhvr>
                                        <p:cTn id="58" dur="1" fill="hold">
                                          <p:stCondLst>
                                            <p:cond delay="0"/>
                                          </p:stCondLst>
                                        </p:cTn>
                                        <p:tgtEl>
                                          <p:spTgt spid="482345"/>
                                        </p:tgtEl>
                                        <p:attrNameLst>
                                          <p:attrName>style.visibility</p:attrName>
                                        </p:attrNameLst>
                                      </p:cBhvr>
                                      <p:to>
                                        <p:strVal val="visible"/>
                                      </p:to>
                                    </p:set>
                                    <p:animEffect transition="in" filter="dissolve">
                                      <p:cBhvr>
                                        <p:cTn id="59" dur="500"/>
                                        <p:tgtEl>
                                          <p:spTgt spid="48234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482340"/>
                                        </p:tgtEl>
                                        <p:attrNameLst>
                                          <p:attrName>style.visibility</p:attrName>
                                        </p:attrNameLst>
                                      </p:cBhvr>
                                      <p:to>
                                        <p:strVal val="visible"/>
                                      </p:to>
                                    </p:set>
                                    <p:anim calcmode="lin" valueType="num">
                                      <p:cBhvr additive="base">
                                        <p:cTn id="64" dur="500" fill="hold"/>
                                        <p:tgtEl>
                                          <p:spTgt spid="482340"/>
                                        </p:tgtEl>
                                        <p:attrNameLst>
                                          <p:attrName>ppt_x</p:attrName>
                                        </p:attrNameLst>
                                      </p:cBhvr>
                                      <p:tavLst>
                                        <p:tav tm="0">
                                          <p:val>
                                            <p:strVal val="0-#ppt_w/2"/>
                                          </p:val>
                                        </p:tav>
                                        <p:tav tm="100000">
                                          <p:val>
                                            <p:strVal val="#ppt_x"/>
                                          </p:val>
                                        </p:tav>
                                      </p:tavLst>
                                    </p:anim>
                                    <p:anim calcmode="lin" valueType="num">
                                      <p:cBhvr additive="base">
                                        <p:cTn id="65" dur="500" fill="hold"/>
                                        <p:tgtEl>
                                          <p:spTgt spid="482340"/>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482338"/>
                                        </p:tgtEl>
                                        <p:attrNameLst>
                                          <p:attrName>style.visibility</p:attrName>
                                        </p:attrNameLst>
                                      </p:cBhvr>
                                      <p:to>
                                        <p:strVal val="visible"/>
                                      </p:to>
                                    </p:set>
                                    <p:anim calcmode="lin" valueType="num">
                                      <p:cBhvr additive="base">
                                        <p:cTn id="70" dur="500" fill="hold"/>
                                        <p:tgtEl>
                                          <p:spTgt spid="482338"/>
                                        </p:tgtEl>
                                        <p:attrNameLst>
                                          <p:attrName>ppt_x</p:attrName>
                                        </p:attrNameLst>
                                      </p:cBhvr>
                                      <p:tavLst>
                                        <p:tav tm="0">
                                          <p:val>
                                            <p:strVal val="0-#ppt_w/2"/>
                                          </p:val>
                                        </p:tav>
                                        <p:tav tm="100000">
                                          <p:val>
                                            <p:strVal val="#ppt_x"/>
                                          </p:val>
                                        </p:tav>
                                      </p:tavLst>
                                    </p:anim>
                                    <p:anim calcmode="lin" valueType="num">
                                      <p:cBhvr additive="base">
                                        <p:cTn id="71" dur="500" fill="hold"/>
                                        <p:tgtEl>
                                          <p:spTgt spid="482338"/>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xit" presetSubtype="0" fill="hold" grpId="1" nodeType="clickEffect">
                                  <p:stCondLst>
                                    <p:cond delay="0"/>
                                  </p:stCondLst>
                                  <p:childTnLst>
                                    <p:animEffect transition="out" filter="dissolve">
                                      <p:cBhvr>
                                        <p:cTn id="75" dur="500"/>
                                        <p:tgtEl>
                                          <p:spTgt spid="482342"/>
                                        </p:tgtEl>
                                      </p:cBhvr>
                                    </p:animEffect>
                                    <p:set>
                                      <p:cBhvr>
                                        <p:cTn id="76" dur="1" fill="hold">
                                          <p:stCondLst>
                                            <p:cond delay="499"/>
                                          </p:stCondLst>
                                        </p:cTn>
                                        <p:tgtEl>
                                          <p:spTgt spid="482342"/>
                                        </p:tgtEl>
                                        <p:attrNameLst>
                                          <p:attrName>style.visibility</p:attrName>
                                        </p:attrNameLst>
                                      </p:cBhvr>
                                      <p:to>
                                        <p:strVal val="hidden"/>
                                      </p:to>
                                    </p:set>
                                  </p:childTnLst>
                                </p:cTn>
                              </p:par>
                            </p:childTnLst>
                          </p:cTn>
                        </p:par>
                        <p:par>
                          <p:cTn id="77" fill="hold" nodeType="afterGroup">
                            <p:stCondLst>
                              <p:cond delay="500"/>
                            </p:stCondLst>
                            <p:childTnLst>
                              <p:par>
                                <p:cTn id="78" presetID="9" presetClass="entr" presetSubtype="0" fill="hold" grpId="0" nodeType="afterEffect">
                                  <p:stCondLst>
                                    <p:cond delay="0"/>
                                  </p:stCondLst>
                                  <p:childTnLst>
                                    <p:set>
                                      <p:cBhvr>
                                        <p:cTn id="79" dur="1" fill="hold">
                                          <p:stCondLst>
                                            <p:cond delay="0"/>
                                          </p:stCondLst>
                                        </p:cTn>
                                        <p:tgtEl>
                                          <p:spTgt spid="482346"/>
                                        </p:tgtEl>
                                        <p:attrNameLst>
                                          <p:attrName>style.visibility</p:attrName>
                                        </p:attrNameLst>
                                      </p:cBhvr>
                                      <p:to>
                                        <p:strVal val="visible"/>
                                      </p:to>
                                    </p:set>
                                    <p:animEffect transition="in" filter="dissolve">
                                      <p:cBhvr>
                                        <p:cTn id="80" dur="500"/>
                                        <p:tgtEl>
                                          <p:spTgt spid="48234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xit" presetSubtype="0" fill="hold" grpId="1" nodeType="clickEffect">
                                  <p:stCondLst>
                                    <p:cond delay="0"/>
                                  </p:stCondLst>
                                  <p:childTnLst>
                                    <p:animEffect transition="out" filter="dissolve">
                                      <p:cBhvr>
                                        <p:cTn id="84" dur="500"/>
                                        <p:tgtEl>
                                          <p:spTgt spid="482341"/>
                                        </p:tgtEl>
                                      </p:cBhvr>
                                    </p:animEffect>
                                    <p:set>
                                      <p:cBhvr>
                                        <p:cTn id="85" dur="1" fill="hold">
                                          <p:stCondLst>
                                            <p:cond delay="499"/>
                                          </p:stCondLst>
                                        </p:cTn>
                                        <p:tgtEl>
                                          <p:spTgt spid="482341"/>
                                        </p:tgtEl>
                                        <p:attrNameLst>
                                          <p:attrName>style.visibility</p:attrName>
                                        </p:attrNameLst>
                                      </p:cBhvr>
                                      <p:to>
                                        <p:strVal val="hidden"/>
                                      </p:to>
                                    </p:set>
                                  </p:childTnLst>
                                </p:cTn>
                              </p:par>
                            </p:childTnLst>
                          </p:cTn>
                        </p:par>
                        <p:par>
                          <p:cTn id="86" fill="hold" nodeType="afterGroup">
                            <p:stCondLst>
                              <p:cond delay="500"/>
                            </p:stCondLst>
                            <p:childTnLst>
                              <p:par>
                                <p:cTn id="87" presetID="9" presetClass="entr" presetSubtype="0" fill="hold" grpId="0" nodeType="afterEffect">
                                  <p:stCondLst>
                                    <p:cond delay="0"/>
                                  </p:stCondLst>
                                  <p:childTnLst>
                                    <p:set>
                                      <p:cBhvr>
                                        <p:cTn id="88" dur="1" fill="hold">
                                          <p:stCondLst>
                                            <p:cond delay="0"/>
                                          </p:stCondLst>
                                        </p:cTn>
                                        <p:tgtEl>
                                          <p:spTgt spid="482347"/>
                                        </p:tgtEl>
                                        <p:attrNameLst>
                                          <p:attrName>style.visibility</p:attrName>
                                        </p:attrNameLst>
                                      </p:cBhvr>
                                      <p:to>
                                        <p:strVal val="visible"/>
                                      </p:to>
                                    </p:set>
                                    <p:animEffect transition="in" filter="dissolve">
                                      <p:cBhvr>
                                        <p:cTn id="89" dur="500"/>
                                        <p:tgtEl>
                                          <p:spTgt spid="48234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xit" presetSubtype="0" fill="hold" grpId="1" nodeType="clickEffect">
                                  <p:stCondLst>
                                    <p:cond delay="0"/>
                                  </p:stCondLst>
                                  <p:childTnLst>
                                    <p:animEffect transition="out" filter="dissolve">
                                      <p:cBhvr>
                                        <p:cTn id="93" dur="500"/>
                                        <p:tgtEl>
                                          <p:spTgt spid="482340"/>
                                        </p:tgtEl>
                                      </p:cBhvr>
                                    </p:animEffect>
                                    <p:set>
                                      <p:cBhvr>
                                        <p:cTn id="94" dur="1" fill="hold">
                                          <p:stCondLst>
                                            <p:cond delay="499"/>
                                          </p:stCondLst>
                                        </p:cTn>
                                        <p:tgtEl>
                                          <p:spTgt spid="482340"/>
                                        </p:tgtEl>
                                        <p:attrNameLst>
                                          <p:attrName>style.visibility</p:attrName>
                                        </p:attrNameLst>
                                      </p:cBhvr>
                                      <p:to>
                                        <p:strVal val="hidden"/>
                                      </p:to>
                                    </p:set>
                                  </p:childTnLst>
                                </p:cTn>
                              </p:par>
                            </p:childTnLst>
                          </p:cTn>
                        </p:par>
                        <p:par>
                          <p:cTn id="95" fill="hold" nodeType="afterGroup">
                            <p:stCondLst>
                              <p:cond delay="500"/>
                            </p:stCondLst>
                            <p:childTnLst>
                              <p:par>
                                <p:cTn id="96" presetID="9" presetClass="entr" presetSubtype="0" fill="hold" grpId="0" nodeType="afterEffect">
                                  <p:stCondLst>
                                    <p:cond delay="0"/>
                                  </p:stCondLst>
                                  <p:childTnLst>
                                    <p:set>
                                      <p:cBhvr>
                                        <p:cTn id="97" dur="1" fill="hold">
                                          <p:stCondLst>
                                            <p:cond delay="0"/>
                                          </p:stCondLst>
                                        </p:cTn>
                                        <p:tgtEl>
                                          <p:spTgt spid="482348"/>
                                        </p:tgtEl>
                                        <p:attrNameLst>
                                          <p:attrName>style.visibility</p:attrName>
                                        </p:attrNameLst>
                                      </p:cBhvr>
                                      <p:to>
                                        <p:strVal val="visible"/>
                                      </p:to>
                                    </p:set>
                                    <p:animEffect transition="in" filter="dissolve">
                                      <p:cBhvr>
                                        <p:cTn id="98" dur="500"/>
                                        <p:tgtEl>
                                          <p:spTgt spid="48234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482339"/>
                                        </p:tgtEl>
                                        <p:attrNameLst>
                                          <p:attrName>style.visibility</p:attrName>
                                        </p:attrNameLst>
                                      </p:cBhvr>
                                      <p:to>
                                        <p:strVal val="visible"/>
                                      </p:to>
                                    </p:set>
                                    <p:anim calcmode="lin" valueType="num">
                                      <p:cBhvr additive="base">
                                        <p:cTn id="103" dur="500" fill="hold"/>
                                        <p:tgtEl>
                                          <p:spTgt spid="482339"/>
                                        </p:tgtEl>
                                        <p:attrNameLst>
                                          <p:attrName>ppt_x</p:attrName>
                                        </p:attrNameLst>
                                      </p:cBhvr>
                                      <p:tavLst>
                                        <p:tav tm="0">
                                          <p:val>
                                            <p:strVal val="0-#ppt_w/2"/>
                                          </p:val>
                                        </p:tav>
                                        <p:tav tm="100000">
                                          <p:val>
                                            <p:strVal val="#ppt_x"/>
                                          </p:val>
                                        </p:tav>
                                      </p:tavLst>
                                    </p:anim>
                                    <p:anim calcmode="lin" valueType="num">
                                      <p:cBhvr additive="base">
                                        <p:cTn id="104" dur="500" fill="hold"/>
                                        <p:tgtEl>
                                          <p:spTgt spid="482339"/>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482356"/>
                                        </p:tgtEl>
                                        <p:attrNameLst>
                                          <p:attrName>style.visibility</p:attrName>
                                        </p:attrNameLst>
                                      </p:cBhvr>
                                      <p:to>
                                        <p:strVal val="visible"/>
                                      </p:to>
                                    </p:set>
                                    <p:anim calcmode="lin" valueType="num">
                                      <p:cBhvr additive="base">
                                        <p:cTn id="109" dur="500" fill="hold"/>
                                        <p:tgtEl>
                                          <p:spTgt spid="482356"/>
                                        </p:tgtEl>
                                        <p:attrNameLst>
                                          <p:attrName>ppt_x</p:attrName>
                                        </p:attrNameLst>
                                      </p:cBhvr>
                                      <p:tavLst>
                                        <p:tav tm="0">
                                          <p:val>
                                            <p:strVal val="0-#ppt_w/2"/>
                                          </p:val>
                                        </p:tav>
                                        <p:tav tm="100000">
                                          <p:val>
                                            <p:strVal val="#ppt_x"/>
                                          </p:val>
                                        </p:tav>
                                      </p:tavLst>
                                    </p:anim>
                                    <p:anim calcmode="lin" valueType="num">
                                      <p:cBhvr additive="base">
                                        <p:cTn id="110" dur="500" fill="hold"/>
                                        <p:tgtEl>
                                          <p:spTgt spid="482356"/>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xit" presetSubtype="0" fill="hold" grpId="1" nodeType="clickEffect">
                                  <p:stCondLst>
                                    <p:cond delay="0"/>
                                  </p:stCondLst>
                                  <p:childTnLst>
                                    <p:animEffect transition="out" filter="dissolve">
                                      <p:cBhvr>
                                        <p:cTn id="114" dur="500"/>
                                        <p:tgtEl>
                                          <p:spTgt spid="482338"/>
                                        </p:tgtEl>
                                      </p:cBhvr>
                                    </p:animEffect>
                                    <p:set>
                                      <p:cBhvr>
                                        <p:cTn id="115" dur="1" fill="hold">
                                          <p:stCondLst>
                                            <p:cond delay="499"/>
                                          </p:stCondLst>
                                        </p:cTn>
                                        <p:tgtEl>
                                          <p:spTgt spid="482338"/>
                                        </p:tgtEl>
                                        <p:attrNameLst>
                                          <p:attrName>style.visibility</p:attrName>
                                        </p:attrNameLst>
                                      </p:cBhvr>
                                      <p:to>
                                        <p:strVal val="hidden"/>
                                      </p:to>
                                    </p:set>
                                  </p:childTnLst>
                                </p:cTn>
                              </p:par>
                            </p:childTnLst>
                          </p:cTn>
                        </p:par>
                        <p:par>
                          <p:cTn id="116" fill="hold" nodeType="afterGroup">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482349"/>
                                        </p:tgtEl>
                                        <p:attrNameLst>
                                          <p:attrName>style.visibility</p:attrName>
                                        </p:attrNameLst>
                                      </p:cBhvr>
                                      <p:to>
                                        <p:strVal val="visible"/>
                                      </p:to>
                                    </p:set>
                                    <p:animEffect transition="in" filter="dissolve">
                                      <p:cBhvr>
                                        <p:cTn id="119" dur="500"/>
                                        <p:tgtEl>
                                          <p:spTgt spid="482349"/>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xit" presetSubtype="0" fill="hold" grpId="1" nodeType="clickEffect">
                                  <p:stCondLst>
                                    <p:cond delay="0"/>
                                  </p:stCondLst>
                                  <p:childTnLst>
                                    <p:animEffect transition="out" filter="dissolve">
                                      <p:cBhvr>
                                        <p:cTn id="123" dur="500"/>
                                        <p:tgtEl>
                                          <p:spTgt spid="482339"/>
                                        </p:tgtEl>
                                      </p:cBhvr>
                                    </p:animEffect>
                                    <p:set>
                                      <p:cBhvr>
                                        <p:cTn id="124" dur="1" fill="hold">
                                          <p:stCondLst>
                                            <p:cond delay="499"/>
                                          </p:stCondLst>
                                        </p:cTn>
                                        <p:tgtEl>
                                          <p:spTgt spid="482339"/>
                                        </p:tgtEl>
                                        <p:attrNameLst>
                                          <p:attrName>style.visibility</p:attrName>
                                        </p:attrNameLst>
                                      </p:cBhvr>
                                      <p:to>
                                        <p:strVal val="hidden"/>
                                      </p:to>
                                    </p:set>
                                  </p:childTnLst>
                                </p:cTn>
                              </p:par>
                            </p:childTnLst>
                          </p:cTn>
                        </p:par>
                        <p:par>
                          <p:cTn id="125" fill="hold" nodeType="afterGroup">
                            <p:stCondLst>
                              <p:cond delay="500"/>
                            </p:stCondLst>
                            <p:childTnLst>
                              <p:par>
                                <p:cTn id="126" presetID="9" presetClass="entr" presetSubtype="0" fill="hold" grpId="0" nodeType="afterEffect">
                                  <p:stCondLst>
                                    <p:cond delay="0"/>
                                  </p:stCondLst>
                                  <p:childTnLst>
                                    <p:set>
                                      <p:cBhvr>
                                        <p:cTn id="127" dur="1" fill="hold">
                                          <p:stCondLst>
                                            <p:cond delay="0"/>
                                          </p:stCondLst>
                                        </p:cTn>
                                        <p:tgtEl>
                                          <p:spTgt spid="482350"/>
                                        </p:tgtEl>
                                        <p:attrNameLst>
                                          <p:attrName>style.visibility</p:attrName>
                                        </p:attrNameLst>
                                      </p:cBhvr>
                                      <p:to>
                                        <p:strVal val="visible"/>
                                      </p:to>
                                    </p:set>
                                    <p:animEffect transition="in" filter="dissolve">
                                      <p:cBhvr>
                                        <p:cTn id="128" dur="500"/>
                                        <p:tgtEl>
                                          <p:spTgt spid="48235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xit" presetSubtype="0" fill="hold" grpId="1" nodeType="clickEffect">
                                  <p:stCondLst>
                                    <p:cond delay="0"/>
                                  </p:stCondLst>
                                  <p:childTnLst>
                                    <p:animEffect transition="out" filter="dissolve">
                                      <p:cBhvr>
                                        <p:cTn id="132" dur="500"/>
                                        <p:tgtEl>
                                          <p:spTgt spid="482356"/>
                                        </p:tgtEl>
                                      </p:cBhvr>
                                    </p:animEffect>
                                    <p:set>
                                      <p:cBhvr>
                                        <p:cTn id="133" dur="1" fill="hold">
                                          <p:stCondLst>
                                            <p:cond delay="499"/>
                                          </p:stCondLst>
                                        </p:cTn>
                                        <p:tgtEl>
                                          <p:spTgt spid="482356"/>
                                        </p:tgtEl>
                                        <p:attrNameLst>
                                          <p:attrName>style.visibility</p:attrName>
                                        </p:attrNameLst>
                                      </p:cBhvr>
                                      <p:to>
                                        <p:strVal val="hidden"/>
                                      </p:to>
                                    </p:set>
                                  </p:childTnLst>
                                </p:cTn>
                              </p:par>
                            </p:childTnLst>
                          </p:cTn>
                        </p:par>
                        <p:par>
                          <p:cTn id="134" fill="hold" nodeType="afterGroup">
                            <p:stCondLst>
                              <p:cond delay="500"/>
                            </p:stCondLst>
                            <p:childTnLst>
                              <p:par>
                                <p:cTn id="135" presetID="9" presetClass="entr" presetSubtype="0" fill="hold" grpId="0" nodeType="afterEffect">
                                  <p:stCondLst>
                                    <p:cond delay="0"/>
                                  </p:stCondLst>
                                  <p:childTnLst>
                                    <p:set>
                                      <p:cBhvr>
                                        <p:cTn id="136" dur="1" fill="hold">
                                          <p:stCondLst>
                                            <p:cond delay="0"/>
                                          </p:stCondLst>
                                        </p:cTn>
                                        <p:tgtEl>
                                          <p:spTgt spid="482351"/>
                                        </p:tgtEl>
                                        <p:attrNameLst>
                                          <p:attrName>style.visibility</p:attrName>
                                        </p:attrNameLst>
                                      </p:cBhvr>
                                      <p:to>
                                        <p:strVal val="visible"/>
                                      </p:to>
                                    </p:set>
                                    <p:animEffect transition="in" filter="dissolve">
                                      <p:cBhvr>
                                        <p:cTn id="137" dur="500"/>
                                        <p:tgtEl>
                                          <p:spTgt spid="482351"/>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482353"/>
                                        </p:tgtEl>
                                        <p:attrNameLst>
                                          <p:attrName>style.visibility</p:attrName>
                                        </p:attrNameLst>
                                      </p:cBhvr>
                                      <p:to>
                                        <p:strVal val="visible"/>
                                      </p:to>
                                    </p:set>
                                    <p:animEffect transition="in" filter="wipe(down)">
                                      <p:cBhvr>
                                        <p:cTn id="142" dur="500"/>
                                        <p:tgtEl>
                                          <p:spTgt spid="482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35" grpId="0"/>
      <p:bldP spid="482335" grpId="1"/>
      <p:bldP spid="482338" grpId="0"/>
      <p:bldP spid="482338" grpId="1"/>
      <p:bldP spid="482339" grpId="0"/>
      <p:bldP spid="482339" grpId="1"/>
      <p:bldP spid="482340" grpId="0"/>
      <p:bldP spid="482340" grpId="1"/>
      <p:bldP spid="482341" grpId="0"/>
      <p:bldP spid="482341" grpId="1"/>
      <p:bldP spid="482342" grpId="0"/>
      <p:bldP spid="482342" grpId="1"/>
      <p:bldP spid="482343" grpId="0"/>
      <p:bldP spid="482344" grpId="0"/>
      <p:bldP spid="482345" grpId="0"/>
      <p:bldP spid="482346" grpId="0"/>
      <p:bldP spid="482347" grpId="0"/>
      <p:bldP spid="482348" grpId="0"/>
      <p:bldP spid="482349" grpId="0"/>
      <p:bldP spid="482350" grpId="0"/>
      <p:bldP spid="482351" grpId="0"/>
      <p:bldP spid="482353" grpId="0" animBg="1"/>
      <p:bldP spid="482356" grpId="0"/>
      <p:bldP spid="482356" grpId="1"/>
      <p:bldP spid="482357" grpId="0"/>
      <p:bldP spid="482357" grpId="1"/>
      <p:bldP spid="482358" grpId="0"/>
      <p:bldP spid="482358"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ChangeArrowheads="1"/>
          </p:cNvSpPr>
          <p:nvPr/>
        </p:nvSpPr>
        <p:spPr bwMode="auto">
          <a:xfrm>
            <a:off x="36513" y="400050"/>
            <a:ext cx="9123362" cy="55784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latin typeface="Courier New" pitchFamily="49" charset="0"/>
              </a:rPr>
              <a:t>void levelorder(bitree t) {	//</a:t>
            </a:r>
            <a:r>
              <a:rPr kumimoji="0" lang="zh-CN" altLang="en-US" sz="2400">
                <a:solidFill>
                  <a:schemeClr val="tx1"/>
                </a:solidFill>
                <a:latin typeface="Courier New" pitchFamily="49" charset="0"/>
              </a:rPr>
              <a:t>层次遍历</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pointer p;</a:t>
            </a:r>
          </a:p>
          <a:p>
            <a:pPr algn="l"/>
            <a:r>
              <a:rPr kumimoji="0" lang="en-US" altLang="zh-CN" sz="2400">
                <a:solidFill>
                  <a:schemeClr val="tx1"/>
                </a:solidFill>
                <a:latin typeface="Courier New" pitchFamily="49" charset="0"/>
              </a:rPr>
              <a:t>  sqqueue Q;//</a:t>
            </a:r>
            <a:r>
              <a:rPr kumimoji="0" lang="zh-CN" altLang="en-US" sz="2400">
                <a:solidFill>
                  <a:schemeClr val="tx1"/>
                </a:solidFill>
                <a:latin typeface="Courier New" pitchFamily="49" charset="0"/>
              </a:rPr>
              <a:t>循环队列，元素为结点指针，类型为</a:t>
            </a:r>
            <a:r>
              <a:rPr kumimoji="0" lang="en-US" altLang="zh-CN" sz="2400">
                <a:solidFill>
                  <a:schemeClr val="tx1"/>
                </a:solidFill>
                <a:latin typeface="Courier New" pitchFamily="49" charset="0"/>
              </a:rPr>
              <a:t>pointer</a:t>
            </a:r>
          </a:p>
          <a:p>
            <a:pPr algn="l"/>
            <a:r>
              <a:rPr kumimoji="0" lang="en-US" altLang="zh-CN" sz="2400">
                <a:solidFill>
                  <a:schemeClr val="tx1"/>
                </a:solidFill>
                <a:latin typeface="Courier New" pitchFamily="49" charset="0"/>
              </a:rPr>
              <a:t>  if(t==NULL) return;</a:t>
            </a:r>
          </a:p>
          <a:p>
            <a:pPr algn="l"/>
            <a:r>
              <a:rPr kumimoji="0" lang="en-US" altLang="zh-CN" sz="2400">
                <a:solidFill>
                  <a:schemeClr val="tx1"/>
                </a:solidFill>
                <a:latin typeface="Courier New" pitchFamily="49" charset="0"/>
              </a:rPr>
              <a:t>  init_sqqueue(&amp;Q);</a:t>
            </a:r>
          </a:p>
          <a:p>
            <a:pPr algn="l"/>
            <a:r>
              <a:rPr kumimoji="0" lang="en-US" altLang="zh-CN" sz="2400">
                <a:solidFill>
                  <a:schemeClr val="tx1"/>
                </a:solidFill>
                <a:latin typeface="Courier New" pitchFamily="49" charset="0"/>
              </a:rPr>
              <a:t>  en_sqqueue(&amp;Q,t);			//</a:t>
            </a:r>
            <a:r>
              <a:rPr kumimoji="0" lang="zh-CN" altLang="en-US" sz="2400">
                <a:solidFill>
                  <a:schemeClr val="tx1"/>
                </a:solidFill>
                <a:latin typeface="Courier New" pitchFamily="49" charset="0"/>
              </a:rPr>
              <a:t>根结点入队</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while(!empty_sqqueue(&amp;Q)) {	//</a:t>
            </a:r>
            <a:r>
              <a:rPr kumimoji="0" lang="zh-CN" altLang="en-US" sz="2400">
                <a:solidFill>
                  <a:schemeClr val="tx1"/>
                </a:solidFill>
                <a:latin typeface="Courier New" pitchFamily="49" charset="0"/>
              </a:rPr>
              <a:t>队列非空时</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de_sqqueue(&amp;Q,&amp;p);cout&lt;&lt;p−&gt;data&lt;&lt;endl;</a:t>
            </a:r>
          </a:p>
          <a:p>
            <a:pPr algn="l"/>
            <a:r>
              <a:rPr kumimoji="0" lang="en-US" altLang="zh-CN" sz="2400">
                <a:solidFill>
                  <a:schemeClr val="tx1"/>
                </a:solidFill>
                <a:latin typeface="Courier New" pitchFamily="49" charset="0"/>
              </a:rPr>
              <a:t>		                    //</a:t>
            </a:r>
            <a:r>
              <a:rPr kumimoji="0" lang="zh-CN" altLang="en-US" sz="2400">
                <a:solidFill>
                  <a:schemeClr val="tx1"/>
                </a:solidFill>
                <a:latin typeface="Courier New" pitchFamily="49" charset="0"/>
              </a:rPr>
              <a:t>出队，访问队头</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if(p−&gt;lchild!=NULL) en_sqqueue(&amp;Q,p−&gt;lchild);</a:t>
            </a:r>
          </a:p>
          <a:p>
            <a:pPr algn="l"/>
            <a:r>
              <a:rPr kumimoji="0" lang="en-US" altLang="zh-CN" sz="2400">
                <a:solidFill>
                  <a:schemeClr val="tx1"/>
                </a:solidFill>
                <a:latin typeface="Courier New" pitchFamily="49" charset="0"/>
              </a:rPr>
              <a:t>	                         //</a:t>
            </a:r>
            <a:r>
              <a:rPr kumimoji="0" lang="zh-CN" altLang="en-US" sz="2400">
                <a:solidFill>
                  <a:schemeClr val="tx1"/>
                </a:solidFill>
                <a:latin typeface="Courier New" pitchFamily="49" charset="0"/>
              </a:rPr>
              <a:t>左孩子入队</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if(p−&gt;rchild!=NULL) en_sqqueue(&amp;Q,p−&gt;rchild);</a:t>
            </a:r>
          </a:p>
          <a:p>
            <a:pPr algn="l"/>
            <a:r>
              <a:rPr kumimoji="0" lang="en-US" altLang="zh-CN" sz="2400">
                <a:solidFill>
                  <a:schemeClr val="tx1"/>
                </a:solidFill>
                <a:latin typeface="Courier New" pitchFamily="49" charset="0"/>
              </a:rPr>
              <a:t>	                         //</a:t>
            </a:r>
            <a:r>
              <a:rPr kumimoji="0" lang="zh-CN" altLang="en-US" sz="2400">
                <a:solidFill>
                  <a:schemeClr val="tx1"/>
                </a:solidFill>
                <a:latin typeface="Courier New" pitchFamily="49" charset="0"/>
              </a:rPr>
              <a:t>右孩子入队</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3330"/>
                                        </p:tgtEl>
                                        <p:attrNameLst>
                                          <p:attrName>style.visibility</p:attrName>
                                        </p:attrNameLst>
                                      </p:cBhvr>
                                      <p:to>
                                        <p:strVal val="visible"/>
                                      </p:to>
                                    </p:set>
                                    <p:animEffect transition="in" filter="wipe(left)">
                                      <p:cBhvr>
                                        <p:cTn id="7" dur="500"/>
                                        <p:tgtEl>
                                          <p:spTgt spid="483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a:xfrm>
            <a:off x="731838" y="276225"/>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5.3.2  </a:t>
            </a:r>
            <a:r>
              <a:rPr lang="zh-CN" altLang="en-US" sz="3600" b="0">
                <a:latin typeface="黑体" pitchFamily="2" charset="-122"/>
              </a:rPr>
              <a:t>二叉树遍历与递归举例</a:t>
            </a:r>
          </a:p>
        </p:txBody>
      </p:sp>
      <p:sp>
        <p:nvSpPr>
          <p:cNvPr id="484355" name="Rectangle 3"/>
          <p:cNvSpPr>
            <a:spLocks noChangeArrowheads="1"/>
          </p:cNvSpPr>
          <p:nvPr/>
        </p:nvSpPr>
        <p:spPr bwMode="auto">
          <a:xfrm>
            <a:off x="152400" y="1158875"/>
            <a:ext cx="8766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二叉树的定义是递归的，很多问题都可以很自然地进行递归处理，其中就包括遍历。 </a:t>
            </a:r>
          </a:p>
        </p:txBody>
      </p:sp>
      <p:sp>
        <p:nvSpPr>
          <p:cNvPr id="484356" name="Rectangle 4"/>
          <p:cNvSpPr>
            <a:spLocks noChangeArrowheads="1"/>
          </p:cNvSpPr>
          <p:nvPr/>
        </p:nvSpPr>
        <p:spPr bwMode="auto">
          <a:xfrm>
            <a:off x="152400" y="2122488"/>
            <a:ext cx="876617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广义地看待对根的访问，即相应的处理可以是任何操作，如输出其内容、或某种性质的判断、或某种信息的处理等，则很多问题都可以归结到遍历上。 </a:t>
            </a:r>
          </a:p>
        </p:txBody>
      </p:sp>
      <p:sp>
        <p:nvSpPr>
          <p:cNvPr id="484357" name="Rectangle 5"/>
          <p:cNvSpPr>
            <a:spLocks noChangeArrowheads="1"/>
          </p:cNvSpPr>
          <p:nvPr/>
        </p:nvSpPr>
        <p:spPr bwMode="auto">
          <a:xfrm>
            <a:off x="152400" y="3497263"/>
            <a:ext cx="8766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对同一个问题可以直接用递归来处理，也可以用某种特殊的遍历来处理。 </a:t>
            </a:r>
          </a:p>
        </p:txBody>
      </p:sp>
      <p:sp>
        <p:nvSpPr>
          <p:cNvPr id="484358" name="Rectangle 6"/>
          <p:cNvSpPr>
            <a:spLocks noChangeArrowheads="1"/>
          </p:cNvSpPr>
          <p:nvPr/>
        </p:nvSpPr>
        <p:spPr bwMode="auto">
          <a:xfrm>
            <a:off x="152400" y="4471988"/>
            <a:ext cx="886301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若问题具有比较明显的</a:t>
            </a:r>
            <a:r>
              <a:rPr kumimoji="0" lang="zh-CN" altLang="en-US" sz="2400">
                <a:solidFill>
                  <a:schemeClr val="tx2"/>
                </a:solidFill>
                <a:latin typeface="Arial" charset="0"/>
              </a:rPr>
              <a:t>逐个结点</a:t>
            </a:r>
            <a:r>
              <a:rPr kumimoji="0" lang="zh-CN" altLang="en-US" sz="2400">
                <a:solidFill>
                  <a:schemeClr val="tx1"/>
                </a:solidFill>
                <a:latin typeface="Arial" charset="0"/>
              </a:rPr>
              <a:t>处理的特点，则用遍历比较直观；否则按根、左子树、右子树</a:t>
            </a:r>
            <a:r>
              <a:rPr kumimoji="0" lang="zh-CN" altLang="en-US" sz="2400">
                <a:solidFill>
                  <a:schemeClr val="tx2"/>
                </a:solidFill>
                <a:latin typeface="Arial" charset="0"/>
              </a:rPr>
              <a:t>三部分</a:t>
            </a:r>
            <a:r>
              <a:rPr kumimoji="0" lang="zh-CN" altLang="en-US" sz="2400">
                <a:solidFill>
                  <a:schemeClr val="tx1"/>
                </a:solidFill>
                <a:latin typeface="Arial" charset="0"/>
              </a:rPr>
              <a:t>递归处理比较简便。</a:t>
            </a:r>
          </a:p>
        </p:txBody>
      </p:sp>
      <p:sp>
        <p:nvSpPr>
          <p:cNvPr id="484359" name="Rectangle 7"/>
          <p:cNvSpPr>
            <a:spLocks noChangeArrowheads="1"/>
          </p:cNvSpPr>
          <p:nvPr/>
        </p:nvSpPr>
        <p:spPr bwMode="auto">
          <a:xfrm>
            <a:off x="152400" y="5464175"/>
            <a:ext cx="8766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递归出口一般是递归到空或叶子，此时不能再递归，只能回退；递归体一般是对根和左、右子树的某种处理。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4355"/>
                                        </p:tgtEl>
                                        <p:attrNameLst>
                                          <p:attrName>style.visibility</p:attrName>
                                        </p:attrNameLst>
                                      </p:cBhvr>
                                      <p:to>
                                        <p:strVal val="visible"/>
                                      </p:to>
                                    </p:set>
                                    <p:animEffect transition="in" filter="wipe(left)">
                                      <p:cBhvr>
                                        <p:cTn id="7" dur="500"/>
                                        <p:tgtEl>
                                          <p:spTgt spid="484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wipe(left)">
                                      <p:cBhvr>
                                        <p:cTn id="12" dur="500"/>
                                        <p:tgtEl>
                                          <p:spTgt spid="484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4357"/>
                                        </p:tgtEl>
                                        <p:attrNameLst>
                                          <p:attrName>style.visibility</p:attrName>
                                        </p:attrNameLst>
                                      </p:cBhvr>
                                      <p:to>
                                        <p:strVal val="visible"/>
                                      </p:to>
                                    </p:set>
                                    <p:animEffect transition="in" filter="wipe(left)">
                                      <p:cBhvr>
                                        <p:cTn id="17" dur="500"/>
                                        <p:tgtEl>
                                          <p:spTgt spid="484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4358"/>
                                        </p:tgtEl>
                                        <p:attrNameLst>
                                          <p:attrName>style.visibility</p:attrName>
                                        </p:attrNameLst>
                                      </p:cBhvr>
                                      <p:to>
                                        <p:strVal val="visible"/>
                                      </p:to>
                                    </p:set>
                                    <p:animEffect transition="in" filter="wipe(left)">
                                      <p:cBhvr>
                                        <p:cTn id="22" dur="500"/>
                                        <p:tgtEl>
                                          <p:spTgt spid="4843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4359"/>
                                        </p:tgtEl>
                                        <p:attrNameLst>
                                          <p:attrName>style.visibility</p:attrName>
                                        </p:attrNameLst>
                                      </p:cBhvr>
                                      <p:to>
                                        <p:strVal val="visible"/>
                                      </p:to>
                                    </p:set>
                                    <p:animEffect transition="in" filter="wipe(left)">
                                      <p:cBhvr>
                                        <p:cTn id="27" dur="500"/>
                                        <p:tgtEl>
                                          <p:spTgt spid="48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p:bldP spid="484356" grpId="0"/>
      <p:bldP spid="484357" grpId="0"/>
      <p:bldP spid="484358" grpId="0"/>
      <p:bldP spid="48435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ChangeArrowheads="1"/>
          </p:cNvSpPr>
          <p:nvPr/>
        </p:nvSpPr>
        <p:spPr bwMode="auto">
          <a:xfrm>
            <a:off x="0" y="0"/>
            <a:ext cx="411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例  求二叉树的叶子结点数。 </a:t>
            </a:r>
          </a:p>
        </p:txBody>
      </p:sp>
      <p:sp>
        <p:nvSpPr>
          <p:cNvPr id="485379" name="Rectangle 3"/>
          <p:cNvSpPr>
            <a:spLocks noChangeArrowheads="1"/>
          </p:cNvSpPr>
          <p:nvPr/>
        </p:nvSpPr>
        <p:spPr bwMode="auto">
          <a:xfrm>
            <a:off x="179388" y="1117600"/>
            <a:ext cx="87915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方法</a:t>
            </a:r>
            <a:r>
              <a:rPr kumimoji="0" lang="en-US" altLang="zh-CN" sz="2400">
                <a:solidFill>
                  <a:schemeClr val="tx1"/>
                </a:solidFill>
              </a:rPr>
              <a:t>1</a:t>
            </a:r>
            <a:r>
              <a:rPr kumimoji="0" lang="zh-CN" altLang="en-US" sz="2400">
                <a:solidFill>
                  <a:schemeClr val="tx1"/>
                </a:solidFill>
              </a:rPr>
              <a:t>：逐结点处理</a:t>
            </a:r>
            <a:r>
              <a:rPr kumimoji="0" lang="en-US" altLang="zh-CN" sz="2400">
                <a:solidFill>
                  <a:schemeClr val="tx1"/>
                </a:solidFill>
              </a:rPr>
              <a:t>(</a:t>
            </a:r>
            <a:r>
              <a:rPr kumimoji="0" lang="zh-CN" altLang="en-US" sz="2400">
                <a:solidFill>
                  <a:schemeClr val="tx1"/>
                </a:solidFill>
              </a:rPr>
              <a:t>遍历</a:t>
            </a:r>
            <a:r>
              <a:rPr kumimoji="0" lang="en-US" altLang="zh-CN" sz="2400">
                <a:solidFill>
                  <a:schemeClr val="tx1"/>
                </a:solidFill>
              </a:rPr>
              <a:t>)</a:t>
            </a:r>
            <a:r>
              <a:rPr kumimoji="0" lang="zh-CN" altLang="en-US" sz="2400">
                <a:solidFill>
                  <a:schemeClr val="tx1"/>
                </a:solidFill>
              </a:rPr>
              <a:t>：如果当前结点是叶子，则叶子数加</a:t>
            </a:r>
            <a:r>
              <a:rPr kumimoji="0" lang="en-US" altLang="zh-CN" sz="2400">
                <a:solidFill>
                  <a:schemeClr val="tx1"/>
                </a:solidFill>
              </a:rPr>
              <a:t>1</a:t>
            </a:r>
            <a:r>
              <a:rPr kumimoji="0" lang="zh-CN" altLang="en-US" sz="2400">
                <a:solidFill>
                  <a:schemeClr val="tx1"/>
                </a:solidFill>
              </a:rPr>
              <a:t>。 </a:t>
            </a:r>
          </a:p>
        </p:txBody>
      </p:sp>
      <p:sp>
        <p:nvSpPr>
          <p:cNvPr id="485380" name="Rectangle 4"/>
          <p:cNvSpPr>
            <a:spLocks noChangeArrowheads="1"/>
          </p:cNvSpPr>
          <p:nvPr/>
        </p:nvSpPr>
        <p:spPr bwMode="auto">
          <a:xfrm>
            <a:off x="179388" y="2055813"/>
            <a:ext cx="8758237" cy="30226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latin typeface="Courier New" pitchFamily="49" charset="0"/>
              </a:rPr>
              <a:t>int num=0;		//num</a:t>
            </a:r>
            <a:r>
              <a:rPr kumimoji="0" lang="zh-CN" altLang="en-US" sz="2400">
                <a:solidFill>
                  <a:schemeClr val="tx1"/>
                </a:solidFill>
                <a:latin typeface="Courier New" pitchFamily="49" charset="0"/>
              </a:rPr>
              <a:t>为叶子数，全局量，初始化为</a:t>
            </a:r>
            <a:r>
              <a:rPr kumimoji="0" lang="en-US" altLang="zh-CN" sz="2400">
                <a:solidFill>
                  <a:schemeClr val="tx1"/>
                </a:solidFill>
                <a:latin typeface="Courier New" pitchFamily="49" charset="0"/>
              </a:rPr>
              <a:t>0</a:t>
            </a:r>
          </a:p>
          <a:p>
            <a:pPr algn="l"/>
            <a:r>
              <a:rPr kumimoji="0" lang="en-US" altLang="zh-CN" sz="2400">
                <a:solidFill>
                  <a:schemeClr val="tx1"/>
                </a:solidFill>
                <a:latin typeface="Courier New" pitchFamily="49" charset="0"/>
              </a:rPr>
              <a:t>void leaf(bitree t) {</a:t>
            </a:r>
          </a:p>
          <a:p>
            <a:pPr algn="l"/>
            <a:r>
              <a:rPr kumimoji="0" lang="en-US" altLang="zh-CN" sz="2400">
                <a:solidFill>
                  <a:schemeClr val="tx1"/>
                </a:solidFill>
                <a:latin typeface="Courier New" pitchFamily="49" charset="0"/>
              </a:rPr>
              <a:t>  if(t==NULL) return;	//</a:t>
            </a:r>
            <a:r>
              <a:rPr kumimoji="0" lang="zh-CN" altLang="en-US" sz="2400">
                <a:solidFill>
                  <a:schemeClr val="tx1"/>
                </a:solidFill>
                <a:latin typeface="Courier New" pitchFamily="49" charset="0"/>
              </a:rPr>
              <a:t>空树什么都不做</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if(t−&gt;lchild==NULL &amp;&amp; t−&gt;rchild==NULL) num++;</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访问根：若为叶子，则叶子数</a:t>
            </a:r>
            <a:r>
              <a:rPr kumimoji="0" lang="en-US" altLang="zh-CN" sz="2400">
                <a:solidFill>
                  <a:schemeClr val="tx1"/>
                </a:solidFill>
                <a:latin typeface="Courier New" pitchFamily="49" charset="0"/>
              </a:rPr>
              <a:t>+1</a:t>
            </a:r>
          </a:p>
          <a:p>
            <a:pPr algn="l"/>
            <a:r>
              <a:rPr kumimoji="0" lang="en-US" altLang="zh-CN" sz="2400">
                <a:solidFill>
                  <a:schemeClr val="tx1"/>
                </a:solidFill>
                <a:latin typeface="Courier New" pitchFamily="49" charset="0"/>
              </a:rPr>
              <a:t>  leaf(t−&gt;lchild);	//</a:t>
            </a:r>
            <a:r>
              <a:rPr kumimoji="0" lang="zh-CN" altLang="en-US" sz="2400">
                <a:solidFill>
                  <a:schemeClr val="tx1"/>
                </a:solidFill>
                <a:latin typeface="Courier New" pitchFamily="49" charset="0"/>
              </a:rPr>
              <a:t>访问左子树：累计其中的叶子数</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leaf(t−&gt;rchild);	//</a:t>
            </a:r>
            <a:r>
              <a:rPr kumimoji="0" lang="zh-CN" altLang="en-US" sz="2400">
                <a:solidFill>
                  <a:schemeClr val="tx1"/>
                </a:solidFill>
                <a:latin typeface="Courier New" pitchFamily="49" charset="0"/>
              </a:rPr>
              <a:t>访问右子树：累计其中的叶子数</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5379"/>
                                        </p:tgtEl>
                                        <p:attrNameLst>
                                          <p:attrName>style.visibility</p:attrName>
                                        </p:attrNameLst>
                                      </p:cBhvr>
                                      <p:to>
                                        <p:strVal val="visible"/>
                                      </p:to>
                                    </p:set>
                                    <p:animEffect transition="in" filter="wipe(left)">
                                      <p:cBhvr>
                                        <p:cTn id="7" dur="500"/>
                                        <p:tgtEl>
                                          <p:spTgt spid="485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85380"/>
                                        </p:tgtEl>
                                        <p:attrNameLst>
                                          <p:attrName>style.visibility</p:attrName>
                                        </p:attrNameLst>
                                      </p:cBhvr>
                                      <p:to>
                                        <p:strVal val="visible"/>
                                      </p:to>
                                    </p:set>
                                    <p:anim calcmode="lin" valueType="num">
                                      <p:cBhvr>
                                        <p:cTn id="12" dur="500" fill="hold"/>
                                        <p:tgtEl>
                                          <p:spTgt spid="485380"/>
                                        </p:tgtEl>
                                        <p:attrNameLst>
                                          <p:attrName>ppt_x</p:attrName>
                                        </p:attrNameLst>
                                      </p:cBhvr>
                                      <p:tavLst>
                                        <p:tav tm="0">
                                          <p:val>
                                            <p:strVal val="#ppt_x-#ppt_w/2"/>
                                          </p:val>
                                        </p:tav>
                                        <p:tav tm="100000">
                                          <p:val>
                                            <p:strVal val="#ppt_x"/>
                                          </p:val>
                                        </p:tav>
                                      </p:tavLst>
                                    </p:anim>
                                    <p:anim calcmode="lin" valueType="num">
                                      <p:cBhvr>
                                        <p:cTn id="13" dur="500" fill="hold"/>
                                        <p:tgtEl>
                                          <p:spTgt spid="485380"/>
                                        </p:tgtEl>
                                        <p:attrNameLst>
                                          <p:attrName>ppt_y</p:attrName>
                                        </p:attrNameLst>
                                      </p:cBhvr>
                                      <p:tavLst>
                                        <p:tav tm="0">
                                          <p:val>
                                            <p:strVal val="#ppt_y"/>
                                          </p:val>
                                        </p:tav>
                                        <p:tav tm="100000">
                                          <p:val>
                                            <p:strVal val="#ppt_y"/>
                                          </p:val>
                                        </p:tav>
                                      </p:tavLst>
                                    </p:anim>
                                    <p:anim calcmode="lin" valueType="num">
                                      <p:cBhvr>
                                        <p:cTn id="14" dur="500" fill="hold"/>
                                        <p:tgtEl>
                                          <p:spTgt spid="485380"/>
                                        </p:tgtEl>
                                        <p:attrNameLst>
                                          <p:attrName>ppt_w</p:attrName>
                                        </p:attrNameLst>
                                      </p:cBhvr>
                                      <p:tavLst>
                                        <p:tav tm="0">
                                          <p:val>
                                            <p:fltVal val="0"/>
                                          </p:val>
                                        </p:tav>
                                        <p:tav tm="100000">
                                          <p:val>
                                            <p:strVal val="#ppt_w"/>
                                          </p:val>
                                        </p:tav>
                                      </p:tavLst>
                                    </p:anim>
                                    <p:anim calcmode="lin" valueType="num">
                                      <p:cBhvr>
                                        <p:cTn id="15" dur="500" fill="hold"/>
                                        <p:tgtEl>
                                          <p:spTgt spid="4853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p:bldP spid="48538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ChangeArrowheads="1"/>
          </p:cNvSpPr>
          <p:nvPr/>
        </p:nvSpPr>
        <p:spPr bwMode="auto">
          <a:xfrm>
            <a:off x="250825" y="333375"/>
            <a:ext cx="8532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rPr>
              <a:t>方法</a:t>
            </a:r>
            <a:r>
              <a:rPr kumimoji="0" lang="en-US" altLang="zh-CN" sz="2400">
                <a:solidFill>
                  <a:schemeClr val="tx1"/>
                </a:solidFill>
              </a:rPr>
              <a:t>2</a:t>
            </a:r>
            <a:r>
              <a:rPr kumimoji="0" lang="zh-CN" altLang="en-US" sz="2400">
                <a:solidFill>
                  <a:schemeClr val="tx1"/>
                </a:solidFill>
              </a:rPr>
              <a:t>：递归处理：叶子数等于左子树和右子树的叶子数之和，左子树和右子树本身又是二叉树，求其叶子数递归进行。 </a:t>
            </a:r>
          </a:p>
        </p:txBody>
      </p:sp>
      <p:sp>
        <p:nvSpPr>
          <p:cNvPr id="486403" name="Rectangle 3"/>
          <p:cNvSpPr>
            <a:spLocks noChangeArrowheads="1"/>
          </p:cNvSpPr>
          <p:nvPr/>
        </p:nvSpPr>
        <p:spPr bwMode="auto">
          <a:xfrm>
            <a:off x="323850" y="1482725"/>
            <a:ext cx="8553450" cy="3390900"/>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latin typeface="Courier New" pitchFamily="49" charset="0"/>
              </a:rPr>
              <a:t>int leaf(bitree t) {	//</a:t>
            </a:r>
            <a:r>
              <a:rPr kumimoji="0" lang="zh-CN" altLang="en-US" sz="2400">
                <a:solidFill>
                  <a:schemeClr val="tx1"/>
                </a:solidFill>
                <a:latin typeface="Courier New" pitchFamily="49" charset="0"/>
              </a:rPr>
              <a:t>叶子数通过函数值返回</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int L,R;</a:t>
            </a:r>
          </a:p>
          <a:p>
            <a:pPr algn="l"/>
            <a:r>
              <a:rPr kumimoji="0" lang="en-US" altLang="zh-CN" sz="2400">
                <a:solidFill>
                  <a:schemeClr val="tx1"/>
                </a:solidFill>
                <a:latin typeface="Courier New" pitchFamily="49" charset="0"/>
              </a:rPr>
              <a:t>  if(t==NULL) return 0;//</a:t>
            </a:r>
            <a:r>
              <a:rPr kumimoji="0" lang="zh-CN" altLang="en-US" sz="2400">
                <a:solidFill>
                  <a:schemeClr val="tx1"/>
                </a:solidFill>
                <a:latin typeface="Courier New" pitchFamily="49" charset="0"/>
              </a:rPr>
              <a:t>空树的叶子为</a:t>
            </a:r>
            <a:r>
              <a:rPr kumimoji="0" lang="en-US" altLang="zh-CN" sz="2400">
                <a:solidFill>
                  <a:schemeClr val="tx1"/>
                </a:solidFill>
                <a:latin typeface="Courier New" pitchFamily="49" charset="0"/>
              </a:rPr>
              <a:t>0</a:t>
            </a:r>
          </a:p>
          <a:p>
            <a:pPr algn="l"/>
            <a:r>
              <a:rPr kumimoji="0" lang="en-US" altLang="zh-CN" sz="2400">
                <a:solidFill>
                  <a:schemeClr val="tx1"/>
                </a:solidFill>
                <a:latin typeface="Courier New" pitchFamily="49" charset="0"/>
              </a:rPr>
              <a:t>  if(t−&gt;lchild==NULL &amp;&amp; t−&gt;rchild==NULL)</a:t>
            </a:r>
          </a:p>
          <a:p>
            <a:pPr algn="l"/>
            <a:r>
              <a:rPr kumimoji="0" lang="en-US" altLang="zh-CN" sz="2400">
                <a:solidFill>
                  <a:schemeClr val="tx1"/>
                </a:solidFill>
                <a:latin typeface="Courier New" pitchFamily="49" charset="0"/>
              </a:rPr>
              <a:t>    return 1;		//</a:t>
            </a:r>
            <a:r>
              <a:rPr kumimoji="0" lang="zh-CN" altLang="en-US" sz="2400">
                <a:solidFill>
                  <a:schemeClr val="tx1"/>
                </a:solidFill>
                <a:latin typeface="Courier New" pitchFamily="49" charset="0"/>
              </a:rPr>
              <a:t>树中只有一个点，就是叶子</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L=leaf(t−&gt;lchild);//</a:t>
            </a:r>
            <a:r>
              <a:rPr kumimoji="0" lang="zh-CN" altLang="en-US" sz="2400">
                <a:solidFill>
                  <a:schemeClr val="tx1"/>
                </a:solidFill>
                <a:latin typeface="Courier New" pitchFamily="49" charset="0"/>
              </a:rPr>
              <a:t>求左子树的叶子数</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访问左子树</a:t>
            </a:r>
            <a:r>
              <a:rPr kumimoji="0" lang="en-US" altLang="zh-CN" sz="2400">
                <a:solidFill>
                  <a:schemeClr val="tx1"/>
                </a:solidFill>
                <a:latin typeface="Courier New" pitchFamily="49" charset="0"/>
              </a:rPr>
              <a:t>)</a:t>
            </a:r>
          </a:p>
          <a:p>
            <a:pPr algn="l"/>
            <a:r>
              <a:rPr kumimoji="0" lang="en-US" altLang="zh-CN" sz="2400">
                <a:solidFill>
                  <a:schemeClr val="tx1"/>
                </a:solidFill>
                <a:latin typeface="Courier New" pitchFamily="49" charset="0"/>
              </a:rPr>
              <a:t>  R=leaf(t−&gt;rchild);//</a:t>
            </a:r>
            <a:r>
              <a:rPr kumimoji="0" lang="zh-CN" altLang="en-US" sz="2400">
                <a:solidFill>
                  <a:schemeClr val="tx1"/>
                </a:solidFill>
                <a:latin typeface="Courier New" pitchFamily="49" charset="0"/>
              </a:rPr>
              <a:t>求右子树的叶子数</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访问右子树</a:t>
            </a:r>
            <a:r>
              <a:rPr kumimoji="0" lang="en-US" altLang="zh-CN" sz="2400">
                <a:solidFill>
                  <a:schemeClr val="tx1"/>
                </a:solidFill>
                <a:latin typeface="Courier New" pitchFamily="49" charset="0"/>
              </a:rPr>
              <a:t>)</a:t>
            </a:r>
          </a:p>
          <a:p>
            <a:pPr algn="l"/>
            <a:r>
              <a:rPr kumimoji="0" lang="en-US" altLang="zh-CN" sz="2400">
                <a:solidFill>
                  <a:schemeClr val="tx1"/>
                </a:solidFill>
                <a:latin typeface="Courier New" pitchFamily="49" charset="0"/>
              </a:rPr>
              <a:t>  return L+R; 	//</a:t>
            </a:r>
            <a:r>
              <a:rPr kumimoji="0" lang="zh-CN" altLang="en-US" sz="2400">
                <a:solidFill>
                  <a:schemeClr val="tx1"/>
                </a:solidFill>
                <a:latin typeface="Courier New" pitchFamily="49" charset="0"/>
              </a:rPr>
              <a:t>叶子数</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左右子树叶子数之和</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访问根</a:t>
            </a:r>
            <a:r>
              <a:rPr kumimoji="0" lang="en-US" altLang="zh-CN" sz="2400">
                <a:solidFill>
                  <a:schemeClr val="tx1"/>
                </a:solidFill>
                <a:latin typeface="Courier New" pitchFamily="49" charset="0"/>
              </a:rPr>
              <a:t>)</a:t>
            </a:r>
          </a:p>
          <a:p>
            <a:pPr algn="l"/>
            <a:r>
              <a:rPr kumimoji="0" lang="en-US" altLang="zh-CN" sz="2400">
                <a:solidFill>
                  <a:schemeClr val="tx1"/>
                </a:solidFill>
                <a:latin typeface="Courier New" pitchFamily="49" charset="0"/>
              </a:rPr>
              <a:t>}</a:t>
            </a:r>
          </a:p>
        </p:txBody>
      </p:sp>
      <p:sp>
        <p:nvSpPr>
          <p:cNvPr id="486404" name="Rectangle 4"/>
          <p:cNvSpPr>
            <a:spLocks noChangeArrowheads="1"/>
          </p:cNvSpPr>
          <p:nvPr/>
        </p:nvSpPr>
        <p:spPr bwMode="auto">
          <a:xfrm>
            <a:off x="171450" y="5175250"/>
            <a:ext cx="388143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两个递归出口：空和叶子 </a:t>
            </a:r>
          </a:p>
        </p:txBody>
      </p:sp>
      <p:sp>
        <p:nvSpPr>
          <p:cNvPr id="486405" name="Rectangle 5"/>
          <p:cNvSpPr>
            <a:spLocks noChangeArrowheads="1"/>
          </p:cNvSpPr>
          <p:nvPr/>
        </p:nvSpPr>
        <p:spPr bwMode="auto">
          <a:xfrm>
            <a:off x="171450" y="5608638"/>
            <a:ext cx="88185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相当后根遍历：先访问子树</a:t>
            </a:r>
            <a:r>
              <a:rPr kumimoji="0" lang="en-US" altLang="zh-CN" sz="2400">
                <a:solidFill>
                  <a:schemeClr val="tx1"/>
                </a:solidFill>
              </a:rPr>
              <a:t>(</a:t>
            </a:r>
            <a:r>
              <a:rPr kumimoji="0" lang="zh-CN" altLang="en-US" sz="2400">
                <a:solidFill>
                  <a:schemeClr val="tx1"/>
                </a:solidFill>
              </a:rPr>
              <a:t>求子树叶子数</a:t>
            </a:r>
            <a:r>
              <a:rPr kumimoji="0" lang="en-US" altLang="zh-CN" sz="2400">
                <a:solidFill>
                  <a:schemeClr val="tx1"/>
                </a:solidFill>
              </a:rPr>
              <a:t>)</a:t>
            </a:r>
            <a:r>
              <a:rPr kumimoji="0" lang="zh-CN" altLang="en-US" sz="2400">
                <a:solidFill>
                  <a:schemeClr val="tx1"/>
                </a:solidFill>
              </a:rPr>
              <a:t>，再访问根</a:t>
            </a:r>
            <a:r>
              <a:rPr kumimoji="0" lang="en-US" altLang="zh-CN" sz="2400">
                <a:solidFill>
                  <a:schemeClr val="tx1"/>
                </a:solidFill>
              </a:rPr>
              <a:t>(</a:t>
            </a:r>
            <a:r>
              <a:rPr kumimoji="0" lang="zh-CN" altLang="en-US" sz="2400">
                <a:solidFill>
                  <a:schemeClr val="tx1"/>
                </a:solidFill>
              </a:rPr>
              <a:t>将左、右子树的叶子数加起来作为当前子树的叶子数</a:t>
            </a:r>
            <a:r>
              <a:rPr kumimoji="0" lang="en-US" altLang="zh-CN" sz="2400">
                <a:solidFill>
                  <a:schemeClr val="tx1"/>
                </a:solidFill>
              </a:rPr>
              <a:t>)</a:t>
            </a:r>
            <a:r>
              <a:rPr kumimoji="0" lang="zh-CN" altLang="en-US" sz="2400">
                <a:solidFill>
                  <a:schemeClr val="tx1"/>
                </a:solid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6402"/>
                                        </p:tgtEl>
                                        <p:attrNameLst>
                                          <p:attrName>style.visibility</p:attrName>
                                        </p:attrNameLst>
                                      </p:cBhvr>
                                      <p:to>
                                        <p:strVal val="visible"/>
                                      </p:to>
                                    </p:set>
                                    <p:animEffect transition="in" filter="wipe(left)">
                                      <p:cBhvr>
                                        <p:cTn id="7" dur="500"/>
                                        <p:tgtEl>
                                          <p:spTgt spid="486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86403"/>
                                        </p:tgtEl>
                                        <p:attrNameLst>
                                          <p:attrName>style.visibility</p:attrName>
                                        </p:attrNameLst>
                                      </p:cBhvr>
                                      <p:to>
                                        <p:strVal val="visible"/>
                                      </p:to>
                                    </p:set>
                                    <p:anim calcmode="lin" valueType="num">
                                      <p:cBhvr>
                                        <p:cTn id="12" dur="500" fill="hold"/>
                                        <p:tgtEl>
                                          <p:spTgt spid="486403"/>
                                        </p:tgtEl>
                                        <p:attrNameLst>
                                          <p:attrName>ppt_x</p:attrName>
                                        </p:attrNameLst>
                                      </p:cBhvr>
                                      <p:tavLst>
                                        <p:tav tm="0">
                                          <p:val>
                                            <p:strVal val="#ppt_x-#ppt_w/2"/>
                                          </p:val>
                                        </p:tav>
                                        <p:tav tm="100000">
                                          <p:val>
                                            <p:strVal val="#ppt_x"/>
                                          </p:val>
                                        </p:tav>
                                      </p:tavLst>
                                    </p:anim>
                                    <p:anim calcmode="lin" valueType="num">
                                      <p:cBhvr>
                                        <p:cTn id="13" dur="500" fill="hold"/>
                                        <p:tgtEl>
                                          <p:spTgt spid="486403"/>
                                        </p:tgtEl>
                                        <p:attrNameLst>
                                          <p:attrName>ppt_y</p:attrName>
                                        </p:attrNameLst>
                                      </p:cBhvr>
                                      <p:tavLst>
                                        <p:tav tm="0">
                                          <p:val>
                                            <p:strVal val="#ppt_y"/>
                                          </p:val>
                                        </p:tav>
                                        <p:tav tm="100000">
                                          <p:val>
                                            <p:strVal val="#ppt_y"/>
                                          </p:val>
                                        </p:tav>
                                      </p:tavLst>
                                    </p:anim>
                                    <p:anim calcmode="lin" valueType="num">
                                      <p:cBhvr>
                                        <p:cTn id="14" dur="500" fill="hold"/>
                                        <p:tgtEl>
                                          <p:spTgt spid="486403"/>
                                        </p:tgtEl>
                                        <p:attrNameLst>
                                          <p:attrName>ppt_w</p:attrName>
                                        </p:attrNameLst>
                                      </p:cBhvr>
                                      <p:tavLst>
                                        <p:tav tm="0">
                                          <p:val>
                                            <p:fltVal val="0"/>
                                          </p:val>
                                        </p:tav>
                                        <p:tav tm="100000">
                                          <p:val>
                                            <p:strVal val="#ppt_w"/>
                                          </p:val>
                                        </p:tav>
                                      </p:tavLst>
                                    </p:anim>
                                    <p:anim calcmode="lin" valueType="num">
                                      <p:cBhvr>
                                        <p:cTn id="15" dur="500" fill="hold"/>
                                        <p:tgtEl>
                                          <p:spTgt spid="486403"/>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86404"/>
                                        </p:tgtEl>
                                        <p:attrNameLst>
                                          <p:attrName>style.visibility</p:attrName>
                                        </p:attrNameLst>
                                      </p:cBhvr>
                                      <p:to>
                                        <p:strVal val="visible"/>
                                      </p:to>
                                    </p:set>
                                    <p:animEffect transition="in" filter="wipe(left)">
                                      <p:cBhvr>
                                        <p:cTn id="20" dur="500"/>
                                        <p:tgtEl>
                                          <p:spTgt spid="48640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86405"/>
                                        </p:tgtEl>
                                        <p:attrNameLst>
                                          <p:attrName>style.visibility</p:attrName>
                                        </p:attrNameLst>
                                      </p:cBhvr>
                                      <p:to>
                                        <p:strVal val="visible"/>
                                      </p:to>
                                    </p:set>
                                    <p:animEffect transition="in" filter="wipe(left)">
                                      <p:cBhvr>
                                        <p:cTn id="25" dur="500"/>
                                        <p:tgtEl>
                                          <p:spTgt spid="486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p:bldP spid="486403" grpId="0" animBg="1"/>
      <p:bldP spid="486404" grpId="0"/>
      <p:bldP spid="48640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例  判断二叉树是否所有结点存放的都是数字字符。 </a:t>
            </a:r>
          </a:p>
        </p:txBody>
      </p:sp>
      <p:sp>
        <p:nvSpPr>
          <p:cNvPr id="487427" name="Rectangle 3"/>
          <p:cNvSpPr>
            <a:spLocks noChangeArrowheads="1"/>
          </p:cNvSpPr>
          <p:nvPr/>
        </p:nvSpPr>
        <p:spPr bwMode="auto">
          <a:xfrm>
            <a:off x="138113" y="534988"/>
            <a:ext cx="88646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方法</a:t>
            </a:r>
            <a:r>
              <a:rPr kumimoji="0" lang="en-US" altLang="zh-CN" sz="2400">
                <a:solidFill>
                  <a:schemeClr val="tx1"/>
                </a:solidFill>
              </a:rPr>
              <a:t>1</a:t>
            </a:r>
            <a:r>
              <a:rPr kumimoji="0" lang="zh-CN" altLang="en-US" sz="2400">
                <a:solidFill>
                  <a:schemeClr val="tx1"/>
                </a:solidFill>
              </a:rPr>
              <a:t>：逐结点处理</a:t>
            </a:r>
            <a:r>
              <a:rPr kumimoji="0" lang="en-US" altLang="zh-CN" sz="2400">
                <a:solidFill>
                  <a:schemeClr val="tx1"/>
                </a:solidFill>
              </a:rPr>
              <a:t>(</a:t>
            </a:r>
            <a:r>
              <a:rPr kumimoji="0" lang="zh-CN" altLang="en-US" sz="2400">
                <a:solidFill>
                  <a:schemeClr val="tx1"/>
                </a:solidFill>
              </a:rPr>
              <a:t>遍历</a:t>
            </a:r>
            <a:r>
              <a:rPr kumimoji="0" lang="en-US" altLang="zh-CN" sz="2400">
                <a:solidFill>
                  <a:schemeClr val="tx1"/>
                </a:solidFill>
              </a:rPr>
              <a:t>)</a:t>
            </a:r>
            <a:r>
              <a:rPr kumimoji="0" lang="zh-CN" altLang="en-US" sz="2400">
                <a:solidFill>
                  <a:schemeClr val="tx1"/>
                </a:solidFill>
              </a:rPr>
              <a:t>：</a:t>
            </a:r>
            <a:r>
              <a:rPr kumimoji="0" lang="zh-CN" altLang="en-US" sz="2400">
                <a:solidFill>
                  <a:schemeClr val="tx1"/>
                </a:solidFill>
                <a:latin typeface="Arial" charset="0"/>
              </a:rPr>
              <a:t>但不一定遍历完所有结点，一旦发现某个点或子树不合要求，就不必对后继子树进行遍历</a:t>
            </a:r>
            <a:r>
              <a:rPr kumimoji="0" lang="zh-CN" altLang="en-US" sz="2400">
                <a:solidFill>
                  <a:schemeClr val="tx1"/>
                </a:solidFill>
              </a:rPr>
              <a:t>。 </a:t>
            </a:r>
          </a:p>
        </p:txBody>
      </p:sp>
      <p:sp>
        <p:nvSpPr>
          <p:cNvPr id="487428" name="Rectangle 4"/>
          <p:cNvSpPr>
            <a:spLocks noChangeArrowheads="1"/>
          </p:cNvSpPr>
          <p:nvPr/>
        </p:nvSpPr>
        <p:spPr bwMode="auto">
          <a:xfrm>
            <a:off x="231775" y="1476375"/>
            <a:ext cx="8748713" cy="41179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int detect(bitree t) {</a:t>
            </a:r>
          </a:p>
          <a:p>
            <a:pPr algn="l"/>
            <a:r>
              <a:rPr kumimoji="0" lang="en-US" altLang="zh-CN" sz="2400">
                <a:solidFill>
                  <a:schemeClr val="tx1"/>
                </a:solidFill>
                <a:latin typeface="Courier New" pitchFamily="49" charset="0"/>
              </a:rPr>
              <a:t>  int x;</a:t>
            </a:r>
          </a:p>
          <a:p>
            <a:pPr algn="l"/>
            <a:r>
              <a:rPr kumimoji="0" lang="en-US" altLang="zh-CN" sz="2400">
                <a:solidFill>
                  <a:schemeClr val="tx1"/>
                </a:solidFill>
                <a:latin typeface="Courier New" pitchFamily="49" charset="0"/>
              </a:rPr>
              <a:t>  if(t==NULL) return 1;	//</a:t>
            </a:r>
            <a:r>
              <a:rPr kumimoji="0" lang="zh-CN" altLang="en-US" sz="2400">
                <a:solidFill>
                  <a:schemeClr val="tx1"/>
                </a:solidFill>
                <a:latin typeface="Courier New" pitchFamily="49" charset="0"/>
              </a:rPr>
              <a:t>空树</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if(t−&gt;data&lt;’0’|| t−&gt;data&gt;’9’)return 0;</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访问根：若非数字字符，则跳过子树检查</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x=detct(t−&gt;lchild); </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if(x==0) return 0;</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遍历左子树，若为假，则跳过右子树检查</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x=detct(t−&gt;rchild); //</a:t>
            </a:r>
            <a:r>
              <a:rPr kumimoji="0" lang="zh-CN" altLang="en-US" sz="2400">
                <a:solidFill>
                  <a:schemeClr val="tx1"/>
                </a:solidFill>
                <a:latin typeface="Courier New" pitchFamily="49" charset="0"/>
              </a:rPr>
              <a:t>遍历右子树</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return x; 		</a:t>
            </a:r>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最后结果由右子树决定</a:t>
            </a:r>
          </a:p>
          <a:p>
            <a:pPr algn="l"/>
            <a:r>
              <a:rPr kumimoji="0" lang="en-US" altLang="zh-CN" sz="2400">
                <a:solidFill>
                  <a:schemeClr val="tx1"/>
                </a:solidFill>
                <a:latin typeface="Courier New" pitchFamily="49" charset="0"/>
              </a:rPr>
              <a:t>}</a:t>
            </a:r>
          </a:p>
        </p:txBody>
      </p:sp>
      <p:sp>
        <p:nvSpPr>
          <p:cNvPr id="487429" name="Rectangle 5"/>
          <p:cNvSpPr>
            <a:spLocks noChangeArrowheads="1"/>
          </p:cNvSpPr>
          <p:nvPr/>
        </p:nvSpPr>
        <p:spPr bwMode="auto">
          <a:xfrm>
            <a:off x="146050" y="5746750"/>
            <a:ext cx="88566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将空树认为真，否则要增加一个递归到叶子</a:t>
            </a:r>
            <a:r>
              <a:rPr kumimoji="0" lang="en-US" altLang="zh-CN" sz="2400">
                <a:solidFill>
                  <a:schemeClr val="tx1"/>
                </a:solidFill>
              </a:rPr>
              <a:t>(</a:t>
            </a:r>
            <a:r>
              <a:rPr kumimoji="0" lang="zh-CN" altLang="en-US" sz="2400">
                <a:solidFill>
                  <a:schemeClr val="tx1"/>
                </a:solidFill>
              </a:rPr>
              <a:t>并判断真假</a:t>
            </a:r>
            <a:r>
              <a:rPr kumimoji="0" lang="en-US" altLang="zh-CN" sz="2400">
                <a:solidFill>
                  <a:schemeClr val="tx1"/>
                </a:solidFill>
              </a:rPr>
              <a:t>)</a:t>
            </a:r>
            <a:r>
              <a:rPr kumimoji="0" lang="zh-CN" altLang="en-US" sz="2400">
                <a:solidFill>
                  <a:schemeClr val="tx1"/>
                </a:solidFill>
              </a:rPr>
              <a:t>的递归出口。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7427"/>
                                        </p:tgtEl>
                                        <p:attrNameLst>
                                          <p:attrName>style.visibility</p:attrName>
                                        </p:attrNameLst>
                                      </p:cBhvr>
                                      <p:to>
                                        <p:strVal val="visible"/>
                                      </p:to>
                                    </p:set>
                                    <p:animEffect transition="in" filter="wipe(left)">
                                      <p:cBhvr>
                                        <p:cTn id="7" dur="500"/>
                                        <p:tgtEl>
                                          <p:spTgt spid="487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87428"/>
                                        </p:tgtEl>
                                        <p:attrNameLst>
                                          <p:attrName>style.visibility</p:attrName>
                                        </p:attrNameLst>
                                      </p:cBhvr>
                                      <p:to>
                                        <p:strVal val="visible"/>
                                      </p:to>
                                    </p:set>
                                    <p:anim calcmode="lin" valueType="num">
                                      <p:cBhvr>
                                        <p:cTn id="12" dur="500" fill="hold"/>
                                        <p:tgtEl>
                                          <p:spTgt spid="487428"/>
                                        </p:tgtEl>
                                        <p:attrNameLst>
                                          <p:attrName>ppt_x</p:attrName>
                                        </p:attrNameLst>
                                      </p:cBhvr>
                                      <p:tavLst>
                                        <p:tav tm="0">
                                          <p:val>
                                            <p:strVal val="#ppt_x-#ppt_w/2"/>
                                          </p:val>
                                        </p:tav>
                                        <p:tav tm="100000">
                                          <p:val>
                                            <p:strVal val="#ppt_x"/>
                                          </p:val>
                                        </p:tav>
                                      </p:tavLst>
                                    </p:anim>
                                    <p:anim calcmode="lin" valueType="num">
                                      <p:cBhvr>
                                        <p:cTn id="13" dur="500" fill="hold"/>
                                        <p:tgtEl>
                                          <p:spTgt spid="487428"/>
                                        </p:tgtEl>
                                        <p:attrNameLst>
                                          <p:attrName>ppt_y</p:attrName>
                                        </p:attrNameLst>
                                      </p:cBhvr>
                                      <p:tavLst>
                                        <p:tav tm="0">
                                          <p:val>
                                            <p:strVal val="#ppt_y"/>
                                          </p:val>
                                        </p:tav>
                                        <p:tav tm="100000">
                                          <p:val>
                                            <p:strVal val="#ppt_y"/>
                                          </p:val>
                                        </p:tav>
                                      </p:tavLst>
                                    </p:anim>
                                    <p:anim calcmode="lin" valueType="num">
                                      <p:cBhvr>
                                        <p:cTn id="14" dur="500" fill="hold"/>
                                        <p:tgtEl>
                                          <p:spTgt spid="487428"/>
                                        </p:tgtEl>
                                        <p:attrNameLst>
                                          <p:attrName>ppt_w</p:attrName>
                                        </p:attrNameLst>
                                      </p:cBhvr>
                                      <p:tavLst>
                                        <p:tav tm="0">
                                          <p:val>
                                            <p:fltVal val="0"/>
                                          </p:val>
                                        </p:tav>
                                        <p:tav tm="100000">
                                          <p:val>
                                            <p:strVal val="#ppt_w"/>
                                          </p:val>
                                        </p:tav>
                                      </p:tavLst>
                                    </p:anim>
                                    <p:anim calcmode="lin" valueType="num">
                                      <p:cBhvr>
                                        <p:cTn id="15" dur="500" fill="hold"/>
                                        <p:tgtEl>
                                          <p:spTgt spid="487428"/>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87429"/>
                                        </p:tgtEl>
                                        <p:attrNameLst>
                                          <p:attrName>style.visibility</p:attrName>
                                        </p:attrNameLst>
                                      </p:cBhvr>
                                      <p:to>
                                        <p:strVal val="visible"/>
                                      </p:to>
                                    </p:set>
                                    <p:animEffect transition="in" filter="wipe(left)">
                                      <p:cBhvr>
                                        <p:cTn id="20" dur="500"/>
                                        <p:tgtEl>
                                          <p:spTgt spid="487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p:bldP spid="487428" grpId="0" animBg="1"/>
      <p:bldP spid="48742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ChangeArrowheads="1"/>
          </p:cNvSpPr>
          <p:nvPr/>
        </p:nvSpPr>
        <p:spPr bwMode="auto">
          <a:xfrm>
            <a:off x="250825" y="482600"/>
            <a:ext cx="853281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方法</a:t>
            </a:r>
            <a:r>
              <a:rPr kumimoji="0" lang="en-US" altLang="zh-CN" sz="2400">
                <a:solidFill>
                  <a:schemeClr val="tx1"/>
                </a:solidFill>
              </a:rPr>
              <a:t>2</a:t>
            </a:r>
            <a:r>
              <a:rPr kumimoji="0" lang="zh-CN" altLang="en-US" sz="2400">
                <a:solidFill>
                  <a:schemeClr val="tx1"/>
                </a:solidFill>
              </a:rPr>
              <a:t>：递归处理：</a:t>
            </a:r>
            <a:r>
              <a:rPr kumimoji="0" lang="zh-CN" altLang="en-US" sz="2400">
                <a:solidFill>
                  <a:schemeClr val="tx1"/>
                </a:solidFill>
                <a:latin typeface="Arial" charset="0"/>
              </a:rPr>
              <a:t>如果根不是数字字符，则当前结果肯定为假，返回；否则当前结果由左子树和右子树的情况共同决定。 </a:t>
            </a:r>
            <a:r>
              <a:rPr kumimoji="0" lang="zh-CN" altLang="en-US" sz="2400">
                <a:solidFill>
                  <a:schemeClr val="tx1"/>
                </a:solidFill>
              </a:rPr>
              <a:t> </a:t>
            </a:r>
          </a:p>
        </p:txBody>
      </p:sp>
      <p:sp>
        <p:nvSpPr>
          <p:cNvPr id="488451" name="Rectangle 3"/>
          <p:cNvSpPr>
            <a:spLocks noChangeArrowheads="1"/>
          </p:cNvSpPr>
          <p:nvPr/>
        </p:nvSpPr>
        <p:spPr bwMode="auto">
          <a:xfrm>
            <a:off x="171450" y="1997075"/>
            <a:ext cx="8831263" cy="26574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latin typeface="Courier New" pitchFamily="49" charset="0"/>
              </a:rPr>
              <a:t>int detect(bitree t) {</a:t>
            </a:r>
          </a:p>
          <a:p>
            <a:pPr algn="l"/>
            <a:r>
              <a:rPr kumimoji="0" lang="en-US" altLang="zh-CN" sz="2400">
                <a:solidFill>
                  <a:schemeClr val="tx1"/>
                </a:solidFill>
                <a:latin typeface="Courier New" pitchFamily="49" charset="0"/>
              </a:rPr>
              <a:t>  if(t==NULL) return 1;	//</a:t>
            </a:r>
            <a:r>
              <a:rPr kumimoji="0" lang="zh-CN" altLang="en-US" sz="2400">
                <a:solidFill>
                  <a:schemeClr val="tx1"/>
                </a:solidFill>
                <a:latin typeface="Courier New" pitchFamily="49" charset="0"/>
              </a:rPr>
              <a:t>认为空树符合条件</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真</a:t>
            </a:r>
            <a:r>
              <a:rPr kumimoji="0" lang="en-US" altLang="zh-CN" sz="2400">
                <a:solidFill>
                  <a:schemeClr val="tx1"/>
                </a:solidFill>
                <a:latin typeface="Courier New" pitchFamily="49" charset="0"/>
              </a:rPr>
              <a:t>)</a:t>
            </a:r>
          </a:p>
          <a:p>
            <a:pPr algn="l"/>
            <a:r>
              <a:rPr kumimoji="0" lang="en-US" altLang="zh-CN" sz="2400">
                <a:solidFill>
                  <a:schemeClr val="tx1"/>
                </a:solidFill>
                <a:latin typeface="Courier New" pitchFamily="49" charset="0"/>
              </a:rPr>
              <a:t>  if(t−&gt;data&lt;’0’||t−&gt;data&gt;’9’) return 0;</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访问根：若不是数字字符则返回假</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return detct(t−&gt;lchild) &amp;&amp; detct(t−&gt;rchild);</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左子树和右子树共同决定</a:t>
            </a:r>
          </a:p>
          <a:p>
            <a:pPr algn="l"/>
            <a:r>
              <a:rPr kumimoji="0" lang="en-US" altLang="zh-CN" sz="2400">
                <a:solidFill>
                  <a:schemeClr val="tx1"/>
                </a:solidFill>
                <a:latin typeface="Courier New" pitchFamily="49" charset="0"/>
              </a:rPr>
              <a:t>}</a:t>
            </a:r>
          </a:p>
        </p:txBody>
      </p:sp>
      <p:sp>
        <p:nvSpPr>
          <p:cNvPr id="488452" name="Rectangle 4"/>
          <p:cNvSpPr>
            <a:spLocks noChangeArrowheads="1"/>
          </p:cNvSpPr>
          <p:nvPr/>
        </p:nvSpPr>
        <p:spPr bwMode="auto">
          <a:xfrm>
            <a:off x="179388" y="5110163"/>
            <a:ext cx="871378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逻辑与运算的短路规则，该算法的返回语句当检测到左子树为假时，并不会再检测右子树而直接返回假。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8450"/>
                                        </p:tgtEl>
                                        <p:attrNameLst>
                                          <p:attrName>style.visibility</p:attrName>
                                        </p:attrNameLst>
                                      </p:cBhvr>
                                      <p:to>
                                        <p:strVal val="visible"/>
                                      </p:to>
                                    </p:set>
                                    <p:animEffect transition="in" filter="wipe(left)">
                                      <p:cBhvr>
                                        <p:cTn id="7" dur="500"/>
                                        <p:tgtEl>
                                          <p:spTgt spid="488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88451"/>
                                        </p:tgtEl>
                                        <p:attrNameLst>
                                          <p:attrName>style.visibility</p:attrName>
                                        </p:attrNameLst>
                                      </p:cBhvr>
                                      <p:to>
                                        <p:strVal val="visible"/>
                                      </p:to>
                                    </p:set>
                                    <p:anim calcmode="lin" valueType="num">
                                      <p:cBhvr>
                                        <p:cTn id="12" dur="500" fill="hold"/>
                                        <p:tgtEl>
                                          <p:spTgt spid="488451"/>
                                        </p:tgtEl>
                                        <p:attrNameLst>
                                          <p:attrName>ppt_x</p:attrName>
                                        </p:attrNameLst>
                                      </p:cBhvr>
                                      <p:tavLst>
                                        <p:tav tm="0">
                                          <p:val>
                                            <p:strVal val="#ppt_x-#ppt_w/2"/>
                                          </p:val>
                                        </p:tav>
                                        <p:tav tm="100000">
                                          <p:val>
                                            <p:strVal val="#ppt_x"/>
                                          </p:val>
                                        </p:tav>
                                      </p:tavLst>
                                    </p:anim>
                                    <p:anim calcmode="lin" valueType="num">
                                      <p:cBhvr>
                                        <p:cTn id="13" dur="500" fill="hold"/>
                                        <p:tgtEl>
                                          <p:spTgt spid="488451"/>
                                        </p:tgtEl>
                                        <p:attrNameLst>
                                          <p:attrName>ppt_y</p:attrName>
                                        </p:attrNameLst>
                                      </p:cBhvr>
                                      <p:tavLst>
                                        <p:tav tm="0">
                                          <p:val>
                                            <p:strVal val="#ppt_y"/>
                                          </p:val>
                                        </p:tav>
                                        <p:tav tm="100000">
                                          <p:val>
                                            <p:strVal val="#ppt_y"/>
                                          </p:val>
                                        </p:tav>
                                      </p:tavLst>
                                    </p:anim>
                                    <p:anim calcmode="lin" valueType="num">
                                      <p:cBhvr>
                                        <p:cTn id="14" dur="500" fill="hold"/>
                                        <p:tgtEl>
                                          <p:spTgt spid="488451"/>
                                        </p:tgtEl>
                                        <p:attrNameLst>
                                          <p:attrName>ppt_w</p:attrName>
                                        </p:attrNameLst>
                                      </p:cBhvr>
                                      <p:tavLst>
                                        <p:tav tm="0">
                                          <p:val>
                                            <p:fltVal val="0"/>
                                          </p:val>
                                        </p:tav>
                                        <p:tav tm="100000">
                                          <p:val>
                                            <p:strVal val="#ppt_w"/>
                                          </p:val>
                                        </p:tav>
                                      </p:tavLst>
                                    </p:anim>
                                    <p:anim calcmode="lin" valueType="num">
                                      <p:cBhvr>
                                        <p:cTn id="15" dur="500" fill="hold"/>
                                        <p:tgtEl>
                                          <p:spTgt spid="488451"/>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88452"/>
                                        </p:tgtEl>
                                        <p:attrNameLst>
                                          <p:attrName>style.visibility</p:attrName>
                                        </p:attrNameLst>
                                      </p:cBhvr>
                                      <p:to>
                                        <p:strVal val="visible"/>
                                      </p:to>
                                    </p:set>
                                    <p:animEffect transition="in" filter="wipe(left)">
                                      <p:cBhvr>
                                        <p:cTn id="20" dur="500"/>
                                        <p:tgtEl>
                                          <p:spTgt spid="488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p:bldP spid="488451" grpId="0" animBg="1"/>
      <p:bldP spid="48845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ChangeArrowheads="1"/>
          </p:cNvSpPr>
          <p:nvPr/>
        </p:nvSpPr>
        <p:spPr bwMode="auto">
          <a:xfrm>
            <a:off x="0" y="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rPr>
              <a:t>例  判断两棵二叉树是否等价，即要么都为空；要么根相同，且左右子树分别等价。 </a:t>
            </a:r>
          </a:p>
        </p:txBody>
      </p:sp>
      <p:sp>
        <p:nvSpPr>
          <p:cNvPr id="489475" name="Rectangle 3"/>
          <p:cNvSpPr>
            <a:spLocks noChangeArrowheads="1"/>
          </p:cNvSpPr>
          <p:nvPr/>
        </p:nvSpPr>
        <p:spPr bwMode="auto">
          <a:xfrm>
            <a:off x="234950" y="1052513"/>
            <a:ext cx="849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适合按直接递归思想处理</a:t>
            </a:r>
            <a:r>
              <a:rPr kumimoji="0" lang="zh-CN" altLang="en-US" sz="2400">
                <a:solidFill>
                  <a:schemeClr val="tx1"/>
                </a:solidFill>
              </a:rPr>
              <a:t>。 </a:t>
            </a:r>
          </a:p>
        </p:txBody>
      </p:sp>
      <p:sp>
        <p:nvSpPr>
          <p:cNvPr id="489476" name="Rectangle 4"/>
          <p:cNvSpPr>
            <a:spLocks noChangeArrowheads="1"/>
          </p:cNvSpPr>
          <p:nvPr/>
        </p:nvSpPr>
        <p:spPr bwMode="auto">
          <a:xfrm>
            <a:off x="234950" y="1628775"/>
            <a:ext cx="8662988" cy="3387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latin typeface="Courier New" pitchFamily="49" charset="0"/>
              </a:rPr>
              <a:t>int same(bitree t1,bitree t2) {</a:t>
            </a:r>
          </a:p>
          <a:p>
            <a:pPr algn="l"/>
            <a:r>
              <a:rPr kumimoji="0" lang="en-US" altLang="zh-CN" sz="2400">
                <a:solidFill>
                  <a:schemeClr val="tx1"/>
                </a:solidFill>
                <a:latin typeface="Courier New" pitchFamily="49" charset="0"/>
              </a:rPr>
              <a:t>  if(t1==NULL &amp;&amp; t2==NULL) return 1;//</a:t>
            </a:r>
            <a:r>
              <a:rPr kumimoji="0" lang="zh-CN" altLang="en-US" sz="2400">
                <a:solidFill>
                  <a:schemeClr val="tx1"/>
                </a:solidFill>
                <a:latin typeface="Courier New" pitchFamily="49" charset="0"/>
              </a:rPr>
              <a:t>同时为空树</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if(t1==NULL || t2==NULL) return 0;</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一个为空，另一个非空</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if(t1−&gt;data!=t2−&gt;data) return 0;	</a:t>
            </a:r>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根不相等</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return same(t1−&gt;lchild,t2−&gt;lchild)</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&amp;&amp; same(t1−&gt;rchild,t2−&gt;rchild);</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左子树和右子树共同决定</a:t>
            </a:r>
          </a:p>
          <a:p>
            <a:pPr algn="l"/>
            <a:r>
              <a:rPr kumimoji="0" lang="en-US" altLang="zh-CN" sz="2400">
                <a:solidFill>
                  <a:schemeClr val="tx1"/>
                </a:solidFill>
                <a:latin typeface="Courier New" pitchFamily="49" charset="0"/>
              </a:rPr>
              <a:t>}</a:t>
            </a:r>
          </a:p>
        </p:txBody>
      </p:sp>
      <p:sp>
        <p:nvSpPr>
          <p:cNvPr id="489477" name="Rectangle 5"/>
          <p:cNvSpPr>
            <a:spLocks noChangeArrowheads="1"/>
          </p:cNvSpPr>
          <p:nvPr/>
        </p:nvSpPr>
        <p:spPr bwMode="auto">
          <a:xfrm>
            <a:off x="147638" y="5192713"/>
            <a:ext cx="88709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经过第一步两根同时为空的检查后，</a:t>
            </a:r>
            <a:r>
              <a:rPr kumimoji="0" lang="en-US" altLang="zh-CN" sz="2400">
                <a:solidFill>
                  <a:schemeClr val="tx1"/>
                </a:solidFill>
              </a:rPr>
              <a:t>t1</a:t>
            </a:r>
            <a:r>
              <a:rPr kumimoji="0" lang="zh-CN" altLang="en-US" sz="2400">
                <a:solidFill>
                  <a:schemeClr val="tx1"/>
                </a:solidFill>
              </a:rPr>
              <a:t>和</a:t>
            </a:r>
            <a:r>
              <a:rPr kumimoji="0" lang="en-US" altLang="zh-CN" sz="2400">
                <a:solidFill>
                  <a:schemeClr val="tx1"/>
                </a:solidFill>
              </a:rPr>
              <a:t>t2</a:t>
            </a:r>
            <a:r>
              <a:rPr kumimoji="0" lang="zh-CN" altLang="en-US" sz="2400">
                <a:solidFill>
                  <a:schemeClr val="tx1"/>
                </a:solidFill>
              </a:rPr>
              <a:t>已不可能同时为空了，所以若某一个为空，则另一个必不为空。 </a:t>
            </a:r>
          </a:p>
        </p:txBody>
      </p:sp>
      <p:sp>
        <p:nvSpPr>
          <p:cNvPr id="489478" name="Rectangle 6"/>
          <p:cNvSpPr>
            <a:spLocks noChangeArrowheads="1"/>
          </p:cNvSpPr>
          <p:nvPr/>
        </p:nvSpPr>
        <p:spPr bwMode="auto">
          <a:xfrm>
            <a:off x="147638" y="6089650"/>
            <a:ext cx="88630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逻辑与运算的短路规则，如果左子树不等价，并不检查右子树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9475"/>
                                        </p:tgtEl>
                                        <p:attrNameLst>
                                          <p:attrName>style.visibility</p:attrName>
                                        </p:attrNameLst>
                                      </p:cBhvr>
                                      <p:to>
                                        <p:strVal val="visible"/>
                                      </p:to>
                                    </p:set>
                                    <p:animEffect transition="in" filter="wipe(left)">
                                      <p:cBhvr>
                                        <p:cTn id="7" dur="500"/>
                                        <p:tgtEl>
                                          <p:spTgt spid="489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89476"/>
                                        </p:tgtEl>
                                        <p:attrNameLst>
                                          <p:attrName>style.visibility</p:attrName>
                                        </p:attrNameLst>
                                      </p:cBhvr>
                                      <p:to>
                                        <p:strVal val="visible"/>
                                      </p:to>
                                    </p:set>
                                    <p:anim calcmode="lin" valueType="num">
                                      <p:cBhvr>
                                        <p:cTn id="12" dur="500" fill="hold"/>
                                        <p:tgtEl>
                                          <p:spTgt spid="489476"/>
                                        </p:tgtEl>
                                        <p:attrNameLst>
                                          <p:attrName>ppt_x</p:attrName>
                                        </p:attrNameLst>
                                      </p:cBhvr>
                                      <p:tavLst>
                                        <p:tav tm="0">
                                          <p:val>
                                            <p:strVal val="#ppt_x-#ppt_w/2"/>
                                          </p:val>
                                        </p:tav>
                                        <p:tav tm="100000">
                                          <p:val>
                                            <p:strVal val="#ppt_x"/>
                                          </p:val>
                                        </p:tav>
                                      </p:tavLst>
                                    </p:anim>
                                    <p:anim calcmode="lin" valueType="num">
                                      <p:cBhvr>
                                        <p:cTn id="13" dur="500" fill="hold"/>
                                        <p:tgtEl>
                                          <p:spTgt spid="489476"/>
                                        </p:tgtEl>
                                        <p:attrNameLst>
                                          <p:attrName>ppt_y</p:attrName>
                                        </p:attrNameLst>
                                      </p:cBhvr>
                                      <p:tavLst>
                                        <p:tav tm="0">
                                          <p:val>
                                            <p:strVal val="#ppt_y"/>
                                          </p:val>
                                        </p:tav>
                                        <p:tav tm="100000">
                                          <p:val>
                                            <p:strVal val="#ppt_y"/>
                                          </p:val>
                                        </p:tav>
                                      </p:tavLst>
                                    </p:anim>
                                    <p:anim calcmode="lin" valueType="num">
                                      <p:cBhvr>
                                        <p:cTn id="14" dur="500" fill="hold"/>
                                        <p:tgtEl>
                                          <p:spTgt spid="489476"/>
                                        </p:tgtEl>
                                        <p:attrNameLst>
                                          <p:attrName>ppt_w</p:attrName>
                                        </p:attrNameLst>
                                      </p:cBhvr>
                                      <p:tavLst>
                                        <p:tav tm="0">
                                          <p:val>
                                            <p:fltVal val="0"/>
                                          </p:val>
                                        </p:tav>
                                        <p:tav tm="100000">
                                          <p:val>
                                            <p:strVal val="#ppt_w"/>
                                          </p:val>
                                        </p:tav>
                                      </p:tavLst>
                                    </p:anim>
                                    <p:anim calcmode="lin" valueType="num">
                                      <p:cBhvr>
                                        <p:cTn id="15" dur="500" fill="hold"/>
                                        <p:tgtEl>
                                          <p:spTgt spid="48947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89477"/>
                                        </p:tgtEl>
                                        <p:attrNameLst>
                                          <p:attrName>style.visibility</p:attrName>
                                        </p:attrNameLst>
                                      </p:cBhvr>
                                      <p:to>
                                        <p:strVal val="visible"/>
                                      </p:to>
                                    </p:set>
                                    <p:animEffect transition="in" filter="wipe(left)">
                                      <p:cBhvr>
                                        <p:cTn id="20" dur="500"/>
                                        <p:tgtEl>
                                          <p:spTgt spid="48947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89478"/>
                                        </p:tgtEl>
                                        <p:attrNameLst>
                                          <p:attrName>style.visibility</p:attrName>
                                        </p:attrNameLst>
                                      </p:cBhvr>
                                      <p:to>
                                        <p:strVal val="visible"/>
                                      </p:to>
                                    </p:set>
                                    <p:animEffect transition="in" filter="wipe(left)">
                                      <p:cBhvr>
                                        <p:cTn id="25" dur="500"/>
                                        <p:tgtEl>
                                          <p:spTgt spid="489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5" grpId="0"/>
      <p:bldP spid="489476" grpId="0" animBg="1"/>
      <p:bldP spid="489477" grpId="0"/>
      <p:bldP spid="48947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744538" y="22860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5.4  </a:t>
            </a:r>
            <a:r>
              <a:rPr lang="zh-CN" altLang="en-US" sz="3600" b="0">
                <a:latin typeface="黑体" pitchFamily="2" charset="-122"/>
              </a:rPr>
              <a:t>二叉树的生成</a:t>
            </a:r>
          </a:p>
        </p:txBody>
      </p:sp>
      <p:sp>
        <p:nvSpPr>
          <p:cNvPr id="490512" name="Rectangle 16"/>
          <p:cNvSpPr>
            <a:spLocks noChangeArrowheads="1"/>
          </p:cNvSpPr>
          <p:nvPr/>
        </p:nvSpPr>
        <p:spPr bwMode="auto">
          <a:xfrm>
            <a:off x="1258888" y="1196975"/>
            <a:ext cx="5543550" cy="46672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如何在内存中建立二叉树的存储结构？</a:t>
            </a:r>
          </a:p>
        </p:txBody>
      </p:sp>
      <p:sp>
        <p:nvSpPr>
          <p:cNvPr id="490513" name="Rectangle 17"/>
          <p:cNvSpPr>
            <a:spLocks noChangeArrowheads="1"/>
          </p:cNvSpPr>
          <p:nvPr/>
        </p:nvSpPr>
        <p:spPr bwMode="auto">
          <a:xfrm>
            <a:off x="2655888" y="3902075"/>
            <a:ext cx="6337300" cy="156527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二叉树遍历时，不仅得到了结点信息，而且序列中结点的先后关系可获得一定的逻辑信息，</a:t>
            </a:r>
            <a:r>
              <a:rPr kumimoji="0" lang="zh-CN" altLang="en-US" sz="2400">
                <a:solidFill>
                  <a:schemeClr val="tx2"/>
                </a:solidFill>
                <a:latin typeface="Arial" charset="0"/>
              </a:rPr>
              <a:t>如果信息足够</a:t>
            </a:r>
            <a:r>
              <a:rPr kumimoji="0" lang="zh-CN" altLang="en-US" sz="2400">
                <a:solidFill>
                  <a:schemeClr val="tx1"/>
                </a:solidFill>
                <a:latin typeface="Arial" charset="0"/>
              </a:rPr>
              <a:t>，就可根据遍历序列生成相应的二叉树。 </a:t>
            </a:r>
          </a:p>
        </p:txBody>
      </p:sp>
      <p:sp>
        <p:nvSpPr>
          <p:cNvPr id="490514" name="Rectangle 18"/>
          <p:cNvSpPr>
            <a:spLocks noChangeArrowheads="1"/>
          </p:cNvSpPr>
          <p:nvPr/>
        </p:nvSpPr>
        <p:spPr bwMode="auto">
          <a:xfrm>
            <a:off x="2716213" y="5900738"/>
            <a:ext cx="6176962" cy="831850"/>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基于遍历序列生成：相当于遍历问题的逆问题，即由遍历序列反求二叉树。 </a:t>
            </a:r>
          </a:p>
        </p:txBody>
      </p:sp>
      <p:sp>
        <p:nvSpPr>
          <p:cNvPr id="490515" name="Rectangle 19"/>
          <p:cNvSpPr>
            <a:spLocks noChangeArrowheads="1"/>
          </p:cNvSpPr>
          <p:nvPr/>
        </p:nvSpPr>
        <p:spPr bwMode="auto">
          <a:xfrm>
            <a:off x="323850" y="2095500"/>
            <a:ext cx="2151063" cy="469900"/>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400">
                <a:solidFill>
                  <a:schemeClr val="tx1"/>
                </a:solidFill>
                <a:latin typeface="Arial" charset="0"/>
              </a:rPr>
              <a:t>顺序存储结构</a:t>
            </a:r>
          </a:p>
        </p:txBody>
      </p:sp>
      <p:sp>
        <p:nvSpPr>
          <p:cNvPr id="490516" name="Rectangle 20"/>
          <p:cNvSpPr>
            <a:spLocks noChangeArrowheads="1"/>
          </p:cNvSpPr>
          <p:nvPr/>
        </p:nvSpPr>
        <p:spPr bwMode="auto">
          <a:xfrm>
            <a:off x="4932363" y="2095500"/>
            <a:ext cx="1503362" cy="469900"/>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400">
                <a:solidFill>
                  <a:schemeClr val="tx1"/>
                </a:solidFill>
                <a:latin typeface="Arial" charset="0"/>
              </a:rPr>
              <a:t>二叉链表</a:t>
            </a:r>
          </a:p>
        </p:txBody>
      </p:sp>
      <p:sp>
        <p:nvSpPr>
          <p:cNvPr id="490517" name="Rectangle 21"/>
          <p:cNvSpPr>
            <a:spLocks noChangeArrowheads="1"/>
          </p:cNvSpPr>
          <p:nvPr/>
        </p:nvSpPr>
        <p:spPr bwMode="auto">
          <a:xfrm>
            <a:off x="755650" y="2998788"/>
            <a:ext cx="855663" cy="469900"/>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400">
                <a:solidFill>
                  <a:schemeClr val="tx1"/>
                </a:solidFill>
                <a:latin typeface="Arial" charset="0"/>
              </a:rPr>
              <a:t>简单</a:t>
            </a:r>
          </a:p>
        </p:txBody>
      </p:sp>
      <p:sp>
        <p:nvSpPr>
          <p:cNvPr id="490518" name="Rectangle 22"/>
          <p:cNvSpPr>
            <a:spLocks noChangeArrowheads="1"/>
          </p:cNvSpPr>
          <p:nvPr/>
        </p:nvSpPr>
        <p:spPr bwMode="auto">
          <a:xfrm>
            <a:off x="2640013" y="2998788"/>
            <a:ext cx="6351587" cy="469900"/>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400">
                <a:solidFill>
                  <a:schemeClr val="tx1"/>
                </a:solidFill>
                <a:latin typeface="Arial" charset="0"/>
              </a:rPr>
              <a:t>按照某种方式输入二叉树的结点及其逻辑信息</a:t>
            </a:r>
          </a:p>
        </p:txBody>
      </p:sp>
      <p:sp>
        <p:nvSpPr>
          <p:cNvPr id="490519" name="AutoShape 23"/>
          <p:cNvSpPr>
            <a:spLocks noChangeArrowheads="1"/>
          </p:cNvSpPr>
          <p:nvPr/>
        </p:nvSpPr>
        <p:spPr bwMode="auto">
          <a:xfrm rot="19200000">
            <a:off x="2484438" y="1916113"/>
            <a:ext cx="576262" cy="288925"/>
          </a:xfrm>
          <a:prstGeom prst="leftArrow">
            <a:avLst>
              <a:gd name="adj1" fmla="val 50000"/>
              <a:gd name="adj2" fmla="val 498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0" name="AutoShape 24"/>
          <p:cNvSpPr>
            <a:spLocks noChangeArrowheads="1"/>
          </p:cNvSpPr>
          <p:nvPr/>
        </p:nvSpPr>
        <p:spPr bwMode="auto">
          <a:xfrm>
            <a:off x="971550" y="2708275"/>
            <a:ext cx="287338"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1" name="AutoShape 25"/>
          <p:cNvSpPr>
            <a:spLocks noChangeArrowheads="1"/>
          </p:cNvSpPr>
          <p:nvPr/>
        </p:nvSpPr>
        <p:spPr bwMode="auto">
          <a:xfrm>
            <a:off x="5508625" y="2708275"/>
            <a:ext cx="287338"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2" name="AutoShape 26"/>
          <p:cNvSpPr>
            <a:spLocks noChangeArrowheads="1"/>
          </p:cNvSpPr>
          <p:nvPr/>
        </p:nvSpPr>
        <p:spPr bwMode="auto">
          <a:xfrm>
            <a:off x="5508625" y="3578225"/>
            <a:ext cx="287338"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3" name="AutoShape 27"/>
          <p:cNvSpPr>
            <a:spLocks noChangeArrowheads="1"/>
          </p:cNvSpPr>
          <p:nvPr/>
        </p:nvSpPr>
        <p:spPr bwMode="auto">
          <a:xfrm>
            <a:off x="5508625" y="5583238"/>
            <a:ext cx="287338"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4" name="AutoShape 28"/>
          <p:cNvSpPr>
            <a:spLocks noChangeArrowheads="1"/>
          </p:cNvSpPr>
          <p:nvPr/>
        </p:nvSpPr>
        <p:spPr bwMode="auto">
          <a:xfrm rot="13200000">
            <a:off x="4284663" y="1916113"/>
            <a:ext cx="576262" cy="288925"/>
          </a:xfrm>
          <a:prstGeom prst="leftArrow">
            <a:avLst>
              <a:gd name="adj1" fmla="val 50000"/>
              <a:gd name="adj2" fmla="val 498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5" name="AutoShape 29"/>
          <p:cNvSpPr>
            <a:spLocks noChangeArrowheads="1"/>
          </p:cNvSpPr>
          <p:nvPr/>
        </p:nvSpPr>
        <p:spPr bwMode="auto">
          <a:xfrm>
            <a:off x="104775" y="4938713"/>
            <a:ext cx="2159000" cy="1031875"/>
          </a:xfrm>
          <a:prstGeom prst="wedgeRectCallout">
            <a:avLst>
              <a:gd name="adj1" fmla="val 72500"/>
              <a:gd name="adj2" fmla="val -50463"/>
            </a:avLst>
          </a:prstGeom>
          <a:gradFill rotWithShape="0">
            <a:gsLst>
              <a:gs pos="0">
                <a:schemeClr val="accent2"/>
              </a:gs>
              <a:gs pos="100000">
                <a:schemeClr val="accent2">
                  <a:gamma/>
                  <a:shade val="46275"/>
                  <a:invGamma/>
                </a:schemeClr>
              </a:gs>
            </a:gsLst>
            <a:path path="rect">
              <a:fillToRect l="50000" t="50000" r="50000" b="50000"/>
            </a:path>
          </a:gradFill>
          <a:ln>
            <a:noFill/>
          </a:ln>
          <a:effectLst/>
          <a:extLst>
            <a:ext uri="{91240B29-F687-4F45-9708-019B960494DF}">
              <a14:hiddenLine xmlns:a14="http://schemas.microsoft.com/office/drawing/2010/main" w="38100" algn="ctr">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0" lang="zh-CN" altLang="en-US" sz="2400">
                <a:solidFill>
                  <a:srgbClr val="FFFF66"/>
                </a:solidFill>
              </a:rPr>
              <a:t>单个序列一般要补充信息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0512"/>
                                        </p:tgtEl>
                                        <p:attrNameLst>
                                          <p:attrName>style.visibility</p:attrName>
                                        </p:attrNameLst>
                                      </p:cBhvr>
                                      <p:to>
                                        <p:strVal val="visible"/>
                                      </p:to>
                                    </p:set>
                                    <p:animEffect transition="in" filter="wipe(left)">
                                      <p:cBhvr>
                                        <p:cTn id="7" dur="500"/>
                                        <p:tgtEl>
                                          <p:spTgt spid="4905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0519"/>
                                        </p:tgtEl>
                                        <p:attrNameLst>
                                          <p:attrName>style.visibility</p:attrName>
                                        </p:attrNameLst>
                                      </p:cBhvr>
                                      <p:to>
                                        <p:strVal val="visible"/>
                                      </p:to>
                                    </p:set>
                                    <p:animEffect transition="in" filter="wipe(up)">
                                      <p:cBhvr>
                                        <p:cTn id="12" dur="500"/>
                                        <p:tgtEl>
                                          <p:spTgt spid="49051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0515"/>
                                        </p:tgtEl>
                                        <p:attrNameLst>
                                          <p:attrName>style.visibility</p:attrName>
                                        </p:attrNameLst>
                                      </p:cBhvr>
                                      <p:to>
                                        <p:strVal val="visible"/>
                                      </p:to>
                                    </p:set>
                                    <p:animEffect transition="in" filter="wipe(left)">
                                      <p:cBhvr>
                                        <p:cTn id="16" dur="500"/>
                                        <p:tgtEl>
                                          <p:spTgt spid="4905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90520"/>
                                        </p:tgtEl>
                                        <p:attrNameLst>
                                          <p:attrName>style.visibility</p:attrName>
                                        </p:attrNameLst>
                                      </p:cBhvr>
                                      <p:to>
                                        <p:strVal val="visible"/>
                                      </p:to>
                                    </p:set>
                                    <p:animEffect transition="in" filter="wipe(up)">
                                      <p:cBhvr>
                                        <p:cTn id="21" dur="500"/>
                                        <p:tgtEl>
                                          <p:spTgt spid="490520"/>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90517"/>
                                        </p:tgtEl>
                                        <p:attrNameLst>
                                          <p:attrName>style.visibility</p:attrName>
                                        </p:attrNameLst>
                                      </p:cBhvr>
                                      <p:to>
                                        <p:strVal val="visible"/>
                                      </p:to>
                                    </p:set>
                                    <p:animEffect transition="in" filter="wipe(left)">
                                      <p:cBhvr>
                                        <p:cTn id="25" dur="500"/>
                                        <p:tgtEl>
                                          <p:spTgt spid="4905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90524"/>
                                        </p:tgtEl>
                                        <p:attrNameLst>
                                          <p:attrName>style.visibility</p:attrName>
                                        </p:attrNameLst>
                                      </p:cBhvr>
                                      <p:to>
                                        <p:strVal val="visible"/>
                                      </p:to>
                                    </p:set>
                                    <p:animEffect transition="in" filter="wipe(up)">
                                      <p:cBhvr>
                                        <p:cTn id="30" dur="500"/>
                                        <p:tgtEl>
                                          <p:spTgt spid="490524"/>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90516"/>
                                        </p:tgtEl>
                                        <p:attrNameLst>
                                          <p:attrName>style.visibility</p:attrName>
                                        </p:attrNameLst>
                                      </p:cBhvr>
                                      <p:to>
                                        <p:strVal val="visible"/>
                                      </p:to>
                                    </p:set>
                                    <p:animEffect transition="in" filter="wipe(left)">
                                      <p:cBhvr>
                                        <p:cTn id="34" dur="500"/>
                                        <p:tgtEl>
                                          <p:spTgt spid="4905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90521"/>
                                        </p:tgtEl>
                                        <p:attrNameLst>
                                          <p:attrName>style.visibility</p:attrName>
                                        </p:attrNameLst>
                                      </p:cBhvr>
                                      <p:to>
                                        <p:strVal val="visible"/>
                                      </p:to>
                                    </p:set>
                                    <p:animEffect transition="in" filter="wipe(up)">
                                      <p:cBhvr>
                                        <p:cTn id="39" dur="500"/>
                                        <p:tgtEl>
                                          <p:spTgt spid="490521"/>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90518"/>
                                        </p:tgtEl>
                                        <p:attrNameLst>
                                          <p:attrName>style.visibility</p:attrName>
                                        </p:attrNameLst>
                                      </p:cBhvr>
                                      <p:to>
                                        <p:strVal val="visible"/>
                                      </p:to>
                                    </p:set>
                                    <p:animEffect transition="in" filter="wipe(left)">
                                      <p:cBhvr>
                                        <p:cTn id="43" dur="500"/>
                                        <p:tgtEl>
                                          <p:spTgt spid="49051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90522"/>
                                        </p:tgtEl>
                                        <p:attrNameLst>
                                          <p:attrName>style.visibility</p:attrName>
                                        </p:attrNameLst>
                                      </p:cBhvr>
                                      <p:to>
                                        <p:strVal val="visible"/>
                                      </p:to>
                                    </p:set>
                                    <p:animEffect transition="in" filter="wipe(up)">
                                      <p:cBhvr>
                                        <p:cTn id="48" dur="500"/>
                                        <p:tgtEl>
                                          <p:spTgt spid="490522"/>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0513"/>
                                        </p:tgtEl>
                                        <p:attrNameLst>
                                          <p:attrName>style.visibility</p:attrName>
                                        </p:attrNameLst>
                                      </p:cBhvr>
                                      <p:to>
                                        <p:strVal val="visible"/>
                                      </p:to>
                                    </p:set>
                                    <p:animEffect transition="in" filter="wipe(left)">
                                      <p:cBhvr>
                                        <p:cTn id="52" dur="500"/>
                                        <p:tgtEl>
                                          <p:spTgt spid="4905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90523"/>
                                        </p:tgtEl>
                                        <p:attrNameLst>
                                          <p:attrName>style.visibility</p:attrName>
                                        </p:attrNameLst>
                                      </p:cBhvr>
                                      <p:to>
                                        <p:strVal val="visible"/>
                                      </p:to>
                                    </p:set>
                                    <p:animEffect transition="in" filter="wipe(up)">
                                      <p:cBhvr>
                                        <p:cTn id="57" dur="500"/>
                                        <p:tgtEl>
                                          <p:spTgt spid="490523"/>
                                        </p:tgtEl>
                                      </p:cBhvr>
                                    </p:animEffec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90514"/>
                                        </p:tgtEl>
                                        <p:attrNameLst>
                                          <p:attrName>style.visibility</p:attrName>
                                        </p:attrNameLst>
                                      </p:cBhvr>
                                      <p:to>
                                        <p:strVal val="visible"/>
                                      </p:to>
                                    </p:set>
                                    <p:animEffect transition="in" filter="wipe(left)">
                                      <p:cBhvr>
                                        <p:cTn id="61" dur="500"/>
                                        <p:tgtEl>
                                          <p:spTgt spid="49051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2" fill="hold" grpId="0" nodeType="clickEffect">
                                  <p:stCondLst>
                                    <p:cond delay="0"/>
                                  </p:stCondLst>
                                  <p:childTnLst>
                                    <p:set>
                                      <p:cBhvr>
                                        <p:cTn id="65" dur="1" fill="hold">
                                          <p:stCondLst>
                                            <p:cond delay="0"/>
                                          </p:stCondLst>
                                        </p:cTn>
                                        <p:tgtEl>
                                          <p:spTgt spid="490525"/>
                                        </p:tgtEl>
                                        <p:attrNameLst>
                                          <p:attrName>style.visibility</p:attrName>
                                        </p:attrNameLst>
                                      </p:cBhvr>
                                      <p:to>
                                        <p:strVal val="visible"/>
                                      </p:to>
                                    </p:set>
                                    <p:anim calcmode="lin" valueType="num">
                                      <p:cBhvr>
                                        <p:cTn id="66" dur="500" fill="hold"/>
                                        <p:tgtEl>
                                          <p:spTgt spid="490525"/>
                                        </p:tgtEl>
                                        <p:attrNameLst>
                                          <p:attrName>ppt_x</p:attrName>
                                        </p:attrNameLst>
                                      </p:cBhvr>
                                      <p:tavLst>
                                        <p:tav tm="0">
                                          <p:val>
                                            <p:strVal val="#ppt_x+#ppt_w/2"/>
                                          </p:val>
                                        </p:tav>
                                        <p:tav tm="100000">
                                          <p:val>
                                            <p:strVal val="#ppt_x"/>
                                          </p:val>
                                        </p:tav>
                                      </p:tavLst>
                                    </p:anim>
                                    <p:anim calcmode="lin" valueType="num">
                                      <p:cBhvr>
                                        <p:cTn id="67" dur="500" fill="hold"/>
                                        <p:tgtEl>
                                          <p:spTgt spid="490525"/>
                                        </p:tgtEl>
                                        <p:attrNameLst>
                                          <p:attrName>ppt_y</p:attrName>
                                        </p:attrNameLst>
                                      </p:cBhvr>
                                      <p:tavLst>
                                        <p:tav tm="0">
                                          <p:val>
                                            <p:strVal val="#ppt_y"/>
                                          </p:val>
                                        </p:tav>
                                        <p:tav tm="100000">
                                          <p:val>
                                            <p:strVal val="#ppt_y"/>
                                          </p:val>
                                        </p:tav>
                                      </p:tavLst>
                                    </p:anim>
                                    <p:anim calcmode="lin" valueType="num">
                                      <p:cBhvr>
                                        <p:cTn id="68" dur="500" fill="hold"/>
                                        <p:tgtEl>
                                          <p:spTgt spid="490525"/>
                                        </p:tgtEl>
                                        <p:attrNameLst>
                                          <p:attrName>ppt_w</p:attrName>
                                        </p:attrNameLst>
                                      </p:cBhvr>
                                      <p:tavLst>
                                        <p:tav tm="0">
                                          <p:val>
                                            <p:fltVal val="0"/>
                                          </p:val>
                                        </p:tav>
                                        <p:tav tm="100000">
                                          <p:val>
                                            <p:strVal val="#ppt_w"/>
                                          </p:val>
                                        </p:tav>
                                      </p:tavLst>
                                    </p:anim>
                                    <p:anim calcmode="lin" valueType="num">
                                      <p:cBhvr>
                                        <p:cTn id="69" dur="500" fill="hold"/>
                                        <p:tgtEl>
                                          <p:spTgt spid="4905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12" grpId="0" animBg="1"/>
      <p:bldP spid="490513" grpId="0" animBg="1"/>
      <p:bldP spid="490514" grpId="0" animBg="1"/>
      <p:bldP spid="490515" grpId="0" animBg="1"/>
      <p:bldP spid="490516" grpId="0" animBg="1"/>
      <p:bldP spid="490517" grpId="0" animBg="1"/>
      <p:bldP spid="490518" grpId="0" animBg="1"/>
      <p:bldP spid="490519" grpId="0" animBg="1"/>
      <p:bldP spid="490520" grpId="0" animBg="1"/>
      <p:bldP spid="490521" grpId="0" animBg="1"/>
      <p:bldP spid="490522" grpId="0" animBg="1"/>
      <p:bldP spid="490523" grpId="0" animBg="1"/>
      <p:bldP spid="490524" grpId="0" animBg="1"/>
      <p:bldP spid="4905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179388" y="211138"/>
            <a:ext cx="878522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lang="zh-CN" altLang="en-US" sz="2400">
                <a:solidFill>
                  <a:srgbClr val="EE0000"/>
                </a:solidFill>
              </a:rPr>
              <a:t>路径</a:t>
            </a:r>
            <a:r>
              <a:rPr lang="en-US" altLang="zh-CN" sz="1600">
                <a:solidFill>
                  <a:srgbClr val="0000FF"/>
                </a:solidFill>
              </a:rPr>
              <a:t>(Path)</a:t>
            </a:r>
            <a:r>
              <a:rPr lang="zh-CN" altLang="en-US" sz="2400">
                <a:solidFill>
                  <a:schemeClr val="tx1"/>
                </a:solidFill>
              </a:rPr>
              <a:t>、道路：若树中存在一个结点序列</a:t>
            </a:r>
            <a:r>
              <a:rPr lang="en-US" altLang="zh-CN" sz="2400">
                <a:solidFill>
                  <a:schemeClr val="tx1"/>
                </a:solidFill>
              </a:rPr>
              <a:t>k</a:t>
            </a:r>
            <a:r>
              <a:rPr lang="en-US" altLang="zh-CN" sz="2400" baseline="-25000">
                <a:solidFill>
                  <a:schemeClr val="tx1"/>
                </a:solidFill>
              </a:rPr>
              <a:t>1</a:t>
            </a:r>
            <a:r>
              <a:rPr lang="en-US" altLang="zh-CN" sz="2400">
                <a:solidFill>
                  <a:schemeClr val="tx1"/>
                </a:solidFill>
              </a:rPr>
              <a:t>, k</a:t>
            </a:r>
            <a:r>
              <a:rPr lang="en-US" altLang="zh-CN" sz="2400" baseline="-25000">
                <a:solidFill>
                  <a:schemeClr val="tx1"/>
                </a:solidFill>
              </a:rPr>
              <a:t>2</a:t>
            </a:r>
            <a:r>
              <a:rPr lang="en-US" altLang="zh-CN" sz="2400">
                <a:solidFill>
                  <a:schemeClr val="tx1"/>
                </a:solidFill>
              </a:rPr>
              <a:t>, </a:t>
            </a:r>
            <a:r>
              <a:rPr lang="en-US" altLang="zh-CN" sz="2400">
                <a:solidFill>
                  <a:schemeClr val="tx1"/>
                </a:solidFill>
                <a:latin typeface="宋体"/>
              </a:rPr>
              <a:t>…</a:t>
            </a:r>
            <a:r>
              <a:rPr lang="en-US" altLang="zh-CN" sz="2400">
                <a:solidFill>
                  <a:schemeClr val="tx1"/>
                </a:solidFill>
              </a:rPr>
              <a:t>, k</a:t>
            </a:r>
            <a:r>
              <a:rPr lang="en-US" altLang="zh-CN" sz="2400" baseline="-25000">
                <a:solidFill>
                  <a:schemeClr val="tx1"/>
                </a:solidFill>
              </a:rPr>
              <a:t>j</a:t>
            </a:r>
            <a:r>
              <a:rPr lang="zh-CN" altLang="en-US" sz="2400">
                <a:solidFill>
                  <a:schemeClr val="tx1"/>
                </a:solidFill>
              </a:rPr>
              <a:t>，使得</a:t>
            </a:r>
            <a:r>
              <a:rPr lang="en-US" altLang="zh-CN" sz="2400">
                <a:solidFill>
                  <a:schemeClr val="tx1"/>
                </a:solidFill>
              </a:rPr>
              <a:t>k</a:t>
            </a:r>
            <a:r>
              <a:rPr lang="en-US" altLang="zh-CN" sz="2400" baseline="-25000">
                <a:solidFill>
                  <a:schemeClr val="tx1"/>
                </a:solidFill>
              </a:rPr>
              <a:t>i</a:t>
            </a:r>
            <a:r>
              <a:rPr lang="zh-CN" altLang="en-US" sz="2400">
                <a:solidFill>
                  <a:schemeClr val="tx1"/>
                </a:solidFill>
              </a:rPr>
              <a:t>是</a:t>
            </a:r>
            <a:r>
              <a:rPr lang="en-US" altLang="zh-CN" sz="2400">
                <a:solidFill>
                  <a:schemeClr val="tx1"/>
                </a:solidFill>
              </a:rPr>
              <a:t>k</a:t>
            </a:r>
            <a:r>
              <a:rPr lang="en-US" altLang="zh-CN" sz="2400" baseline="-25000">
                <a:solidFill>
                  <a:schemeClr val="tx1"/>
                </a:solidFill>
              </a:rPr>
              <a:t>i+1</a:t>
            </a:r>
            <a:r>
              <a:rPr lang="zh-CN" altLang="en-US" sz="2400">
                <a:solidFill>
                  <a:schemeClr val="tx1"/>
                </a:solidFill>
              </a:rPr>
              <a:t>的双亲，则称这个结点序列为从</a:t>
            </a:r>
            <a:r>
              <a:rPr lang="en-US" altLang="zh-CN" sz="2400">
                <a:solidFill>
                  <a:schemeClr val="tx1"/>
                </a:solidFill>
              </a:rPr>
              <a:t>k</a:t>
            </a:r>
            <a:r>
              <a:rPr lang="en-US" altLang="zh-CN" sz="2400" baseline="-25000">
                <a:solidFill>
                  <a:schemeClr val="tx1"/>
                </a:solidFill>
              </a:rPr>
              <a:t>1</a:t>
            </a:r>
            <a:r>
              <a:rPr lang="zh-CN" altLang="en-US" sz="2400">
                <a:solidFill>
                  <a:schemeClr val="tx1"/>
                </a:solidFill>
              </a:rPr>
              <a:t>到</a:t>
            </a:r>
            <a:r>
              <a:rPr lang="en-US" altLang="zh-CN" sz="2400">
                <a:solidFill>
                  <a:schemeClr val="tx1"/>
                </a:solidFill>
              </a:rPr>
              <a:t>k</a:t>
            </a:r>
            <a:r>
              <a:rPr lang="en-US" altLang="zh-CN" sz="2400" baseline="-25000">
                <a:solidFill>
                  <a:schemeClr val="tx1"/>
                </a:solidFill>
              </a:rPr>
              <a:t>j</a:t>
            </a:r>
            <a:r>
              <a:rPr lang="zh-CN" altLang="en-US" sz="2400">
                <a:solidFill>
                  <a:schemeClr val="tx1"/>
                </a:solidFill>
              </a:rPr>
              <a:t>的一条路径，或称从</a:t>
            </a:r>
            <a:r>
              <a:rPr lang="en-US" altLang="zh-CN" sz="2400">
                <a:solidFill>
                  <a:schemeClr val="tx1"/>
                </a:solidFill>
              </a:rPr>
              <a:t>k</a:t>
            </a:r>
            <a:r>
              <a:rPr lang="en-US" altLang="zh-CN" sz="2400" baseline="-25000">
                <a:solidFill>
                  <a:schemeClr val="tx1"/>
                </a:solidFill>
              </a:rPr>
              <a:t>1</a:t>
            </a:r>
            <a:r>
              <a:rPr lang="zh-CN" altLang="en-US" sz="2400">
                <a:solidFill>
                  <a:schemeClr val="tx1"/>
                </a:solidFill>
              </a:rPr>
              <a:t>到</a:t>
            </a:r>
            <a:r>
              <a:rPr lang="en-US" altLang="zh-CN" sz="2400">
                <a:solidFill>
                  <a:schemeClr val="tx1"/>
                </a:solidFill>
              </a:rPr>
              <a:t>k</a:t>
            </a:r>
            <a:r>
              <a:rPr lang="en-US" altLang="zh-CN" sz="2400" baseline="-25000">
                <a:solidFill>
                  <a:schemeClr val="tx1"/>
                </a:solidFill>
              </a:rPr>
              <a:t>j</a:t>
            </a:r>
            <a:r>
              <a:rPr lang="zh-CN" altLang="en-US" sz="2400">
                <a:solidFill>
                  <a:schemeClr val="tx1"/>
                </a:solidFill>
              </a:rPr>
              <a:t>有路径。</a:t>
            </a:r>
            <a:r>
              <a:rPr lang="zh-CN" altLang="en-US" sz="2400">
                <a:solidFill>
                  <a:schemeClr val="tx1"/>
                </a:solidFill>
                <a:latin typeface="Arial" charset="0"/>
              </a:rPr>
              <a:t> </a:t>
            </a:r>
            <a:br>
              <a:rPr lang="zh-CN" altLang="en-US" sz="2400">
                <a:solidFill>
                  <a:schemeClr val="tx1"/>
                </a:solidFill>
                <a:latin typeface="Arial" charset="0"/>
              </a:rPr>
            </a:br>
            <a:r>
              <a:rPr lang="zh-CN" altLang="en-US" sz="2400">
                <a:solidFill>
                  <a:srgbClr val="EE0000"/>
                </a:solidFill>
              </a:rPr>
              <a:t>路径长度</a:t>
            </a:r>
            <a:r>
              <a:rPr lang="zh-CN" altLang="en-US" sz="2400">
                <a:solidFill>
                  <a:schemeClr val="tx1"/>
                </a:solidFill>
              </a:rPr>
              <a:t>：路径中边</a:t>
            </a:r>
            <a:r>
              <a:rPr lang="en-US" altLang="zh-CN" sz="2400">
                <a:solidFill>
                  <a:schemeClr val="tx1"/>
                </a:solidFill>
              </a:rPr>
              <a:t>(</a:t>
            </a:r>
            <a:r>
              <a:rPr lang="zh-CN" altLang="en-US" sz="2400">
                <a:solidFill>
                  <a:schemeClr val="tx1"/>
                </a:solidFill>
              </a:rPr>
              <a:t>即连接两个结点的线段</a:t>
            </a:r>
            <a:r>
              <a:rPr lang="en-US" altLang="zh-CN" sz="2400">
                <a:solidFill>
                  <a:schemeClr val="tx1"/>
                </a:solidFill>
              </a:rPr>
              <a:t>)</a:t>
            </a:r>
            <a:r>
              <a:rPr lang="zh-CN" altLang="en-US" sz="2400">
                <a:solidFill>
                  <a:schemeClr val="tx1"/>
                </a:solidFill>
              </a:rPr>
              <a:t>的个数。</a:t>
            </a:r>
            <a:endParaRPr lang="zh-CN" altLang="en-US" sz="2400">
              <a:solidFill>
                <a:srgbClr val="EE0000"/>
              </a:solidFill>
            </a:endParaRPr>
          </a:p>
          <a:p>
            <a:pPr algn="l" eaLnBrk="0" hangingPunct="0">
              <a:lnSpc>
                <a:spcPct val="110000"/>
              </a:lnSpc>
            </a:pPr>
            <a:r>
              <a:rPr lang="zh-CN" altLang="en-US" sz="2400">
                <a:solidFill>
                  <a:srgbClr val="EE0000"/>
                </a:solidFill>
              </a:rPr>
              <a:t>层数</a:t>
            </a:r>
            <a:r>
              <a:rPr lang="en-US" altLang="zh-CN" sz="1600">
                <a:solidFill>
                  <a:srgbClr val="0000FF"/>
                </a:solidFill>
              </a:rPr>
              <a:t>(Level)</a:t>
            </a:r>
            <a:r>
              <a:rPr lang="zh-CN" altLang="en-US" sz="2400">
                <a:solidFill>
                  <a:schemeClr val="tx1"/>
                </a:solidFill>
              </a:rPr>
              <a:t>：从根开始算起，根为第</a:t>
            </a:r>
            <a:r>
              <a:rPr lang="en-US" altLang="zh-CN" sz="2400">
                <a:solidFill>
                  <a:schemeClr val="tx1"/>
                </a:solidFill>
              </a:rPr>
              <a:t>1</a:t>
            </a:r>
            <a:r>
              <a:rPr lang="zh-CN" altLang="en-US" sz="2400">
                <a:solidFill>
                  <a:schemeClr val="tx1"/>
                </a:solidFill>
              </a:rPr>
              <a:t>层，其它结点的层数为其双亲的层数加</a:t>
            </a:r>
            <a:r>
              <a:rPr lang="en-US" altLang="zh-CN" sz="2400">
                <a:solidFill>
                  <a:schemeClr val="tx1"/>
                </a:solidFill>
              </a:rPr>
              <a:t>1</a:t>
            </a:r>
            <a:r>
              <a:rPr lang="zh-CN" altLang="en-US" sz="2400">
                <a:solidFill>
                  <a:schemeClr val="tx1"/>
                </a:solidFill>
              </a:rPr>
              <a:t>。 </a:t>
            </a:r>
            <a:br>
              <a:rPr lang="zh-CN" altLang="en-US" sz="2400">
                <a:solidFill>
                  <a:schemeClr val="tx1"/>
                </a:solidFill>
              </a:rPr>
            </a:br>
            <a:r>
              <a:rPr lang="zh-CN" altLang="en-US" sz="2400">
                <a:solidFill>
                  <a:srgbClr val="EE0000"/>
                </a:solidFill>
              </a:rPr>
              <a:t>高度</a:t>
            </a:r>
            <a:r>
              <a:rPr lang="en-US" altLang="zh-CN" sz="1600">
                <a:solidFill>
                  <a:srgbClr val="0000FF"/>
                </a:solidFill>
              </a:rPr>
              <a:t>(Height)</a:t>
            </a:r>
            <a:r>
              <a:rPr lang="zh-CN" altLang="en-US" sz="2400">
                <a:solidFill>
                  <a:schemeClr val="tx1"/>
                </a:solidFill>
              </a:rPr>
              <a:t>或</a:t>
            </a:r>
            <a:r>
              <a:rPr lang="zh-CN" altLang="en-US" sz="2400">
                <a:solidFill>
                  <a:srgbClr val="EE0000"/>
                </a:solidFill>
              </a:rPr>
              <a:t>深度</a:t>
            </a:r>
            <a:r>
              <a:rPr lang="en-US" altLang="zh-CN" sz="1600">
                <a:solidFill>
                  <a:srgbClr val="0000FF"/>
                </a:solidFill>
              </a:rPr>
              <a:t>(Depth)</a:t>
            </a:r>
            <a:r>
              <a:rPr lang="en-US" altLang="zh-CN" sz="2400">
                <a:solidFill>
                  <a:schemeClr val="tx1"/>
                </a:solidFill>
              </a:rPr>
              <a:t> </a:t>
            </a:r>
            <a:r>
              <a:rPr lang="zh-CN" altLang="en-US" sz="2400">
                <a:solidFill>
                  <a:schemeClr val="tx1"/>
                </a:solidFill>
              </a:rPr>
              <a:t>：树中结点的最大层数</a:t>
            </a:r>
            <a:br>
              <a:rPr lang="zh-CN" altLang="en-US" sz="2400">
                <a:solidFill>
                  <a:schemeClr val="tx1"/>
                </a:solidFill>
              </a:rPr>
            </a:br>
            <a:r>
              <a:rPr lang="zh-CN" altLang="en-US" sz="2400">
                <a:solidFill>
                  <a:srgbClr val="EE0000"/>
                </a:solidFill>
              </a:rPr>
              <a:t>有序树</a:t>
            </a:r>
            <a:r>
              <a:rPr lang="en-US" altLang="zh-CN" sz="1600">
                <a:solidFill>
                  <a:srgbClr val="0000FF"/>
                </a:solidFill>
              </a:rPr>
              <a:t>(Ordered Tree)</a:t>
            </a:r>
            <a:r>
              <a:rPr lang="en-US" altLang="zh-CN" sz="2400">
                <a:solidFill>
                  <a:schemeClr val="tx1"/>
                </a:solidFill>
              </a:rPr>
              <a:t> </a:t>
            </a:r>
            <a:r>
              <a:rPr lang="zh-CN" altLang="en-US" sz="2400">
                <a:solidFill>
                  <a:schemeClr val="tx1"/>
                </a:solidFill>
              </a:rPr>
              <a:t>：子树从左到右是有次序 ；</a:t>
            </a:r>
            <a:br>
              <a:rPr lang="zh-CN" altLang="en-US" sz="2400">
                <a:solidFill>
                  <a:schemeClr val="tx1"/>
                </a:solidFill>
              </a:rPr>
            </a:br>
            <a:r>
              <a:rPr lang="zh-CN" altLang="en-US" sz="2400">
                <a:solidFill>
                  <a:srgbClr val="EE0000"/>
                </a:solidFill>
              </a:rPr>
              <a:t>无序树</a:t>
            </a:r>
            <a:r>
              <a:rPr lang="en-US" altLang="zh-CN" sz="1600">
                <a:solidFill>
                  <a:srgbClr val="0000FF"/>
                </a:solidFill>
              </a:rPr>
              <a:t>(Unordered Tree)</a:t>
            </a:r>
            <a:r>
              <a:rPr lang="en-US" altLang="zh-CN" sz="2400">
                <a:solidFill>
                  <a:schemeClr val="tx1"/>
                </a:solidFill>
              </a:rPr>
              <a:t> </a:t>
            </a:r>
            <a:r>
              <a:rPr lang="zh-CN" altLang="en-US" sz="2400">
                <a:solidFill>
                  <a:schemeClr val="tx1"/>
                </a:solidFill>
              </a:rPr>
              <a:t>：子树没有左右次序；</a:t>
            </a:r>
          </a:p>
          <a:p>
            <a:pPr algn="l">
              <a:lnSpc>
                <a:spcPct val="110000"/>
              </a:lnSpc>
            </a:pPr>
            <a:r>
              <a:rPr lang="zh-CN" altLang="en-US" sz="2400">
                <a:solidFill>
                  <a:srgbClr val="EE0000"/>
                </a:solidFill>
              </a:rPr>
              <a:t>森林</a:t>
            </a:r>
            <a:r>
              <a:rPr lang="en-US" altLang="zh-CN" sz="1600">
                <a:solidFill>
                  <a:srgbClr val="0000FF"/>
                </a:solidFill>
              </a:rPr>
              <a:t>(Forest)</a:t>
            </a:r>
            <a:r>
              <a:rPr lang="zh-CN" altLang="en-US" sz="2400">
                <a:solidFill>
                  <a:schemeClr val="tx1"/>
                </a:solidFill>
              </a:rPr>
              <a:t>：</a:t>
            </a:r>
            <a:r>
              <a:rPr lang="en-US" altLang="zh-CN" sz="2400">
                <a:solidFill>
                  <a:schemeClr val="tx1"/>
                </a:solidFill>
              </a:rPr>
              <a:t>m(m</a:t>
            </a:r>
            <a:r>
              <a:rPr lang="en-US" altLang="zh-CN" sz="2400" b="0">
                <a:solidFill>
                  <a:schemeClr val="tx1"/>
                </a:solidFill>
                <a:sym typeface="Symbol" pitchFamily="18" charset="2"/>
              </a:rPr>
              <a:t></a:t>
            </a:r>
            <a:r>
              <a:rPr lang="en-US" altLang="zh-CN" sz="2400">
                <a:solidFill>
                  <a:schemeClr val="tx1"/>
                </a:solidFill>
              </a:rPr>
              <a:t>0)</a:t>
            </a:r>
            <a:r>
              <a:rPr lang="zh-CN" altLang="en-US" sz="2400">
                <a:solidFill>
                  <a:schemeClr val="tx1"/>
                </a:solidFill>
              </a:rPr>
              <a:t>棵互不相交的树的集合。 　　</a:t>
            </a:r>
          </a:p>
        </p:txBody>
      </p:sp>
      <p:sp>
        <p:nvSpPr>
          <p:cNvPr id="455709" name="Rectangle 29"/>
          <p:cNvSpPr>
            <a:spLocks noChangeArrowheads="1"/>
          </p:cNvSpPr>
          <p:nvPr/>
        </p:nvSpPr>
        <p:spPr bwMode="auto">
          <a:xfrm>
            <a:off x="215900" y="4697413"/>
            <a:ext cx="5256213" cy="12969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buClr>
                <a:srgbClr val="FF3300"/>
              </a:buClr>
              <a:buFont typeface="Wingdings" pitchFamily="2" charset="2"/>
              <a:buChar char="Ø"/>
            </a:pPr>
            <a:r>
              <a:rPr lang="zh-CN" altLang="en-US" sz="2400">
                <a:solidFill>
                  <a:schemeClr val="tx1"/>
                </a:solidFill>
                <a:latin typeface="Arial" charset="0"/>
              </a:rPr>
              <a:t>删去一棵树的根，就得到一个森林；反之，加上一个结点作树根，森林就变为一棵树。</a:t>
            </a:r>
          </a:p>
        </p:txBody>
      </p:sp>
      <p:grpSp>
        <p:nvGrpSpPr>
          <p:cNvPr id="455710" name="Group 30"/>
          <p:cNvGrpSpPr>
            <a:grpSpLocks/>
          </p:cNvGrpSpPr>
          <p:nvPr/>
        </p:nvGrpSpPr>
        <p:grpSpPr bwMode="auto">
          <a:xfrm>
            <a:off x="5148263" y="4392613"/>
            <a:ext cx="3863975" cy="2065337"/>
            <a:chOff x="3243" y="2722"/>
            <a:chExt cx="2434" cy="1301"/>
          </a:xfrm>
        </p:grpSpPr>
        <p:sp>
          <p:nvSpPr>
            <p:cNvPr id="455711" name="Oval 31"/>
            <p:cNvSpPr>
              <a:spLocks noChangeArrowheads="1"/>
            </p:cNvSpPr>
            <p:nvPr/>
          </p:nvSpPr>
          <p:spPr bwMode="auto">
            <a:xfrm>
              <a:off x="5422" y="3418"/>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J</a:t>
              </a:r>
            </a:p>
          </p:txBody>
        </p:sp>
        <p:sp>
          <p:nvSpPr>
            <p:cNvPr id="455712" name="Oval 32"/>
            <p:cNvSpPr>
              <a:spLocks noChangeArrowheads="1"/>
            </p:cNvSpPr>
            <p:nvPr/>
          </p:nvSpPr>
          <p:spPr bwMode="auto">
            <a:xfrm>
              <a:off x="5110"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I</a:t>
              </a:r>
            </a:p>
          </p:txBody>
        </p:sp>
        <p:sp>
          <p:nvSpPr>
            <p:cNvPr id="455713" name="Oval 33"/>
            <p:cNvSpPr>
              <a:spLocks noChangeArrowheads="1"/>
            </p:cNvSpPr>
            <p:nvPr/>
          </p:nvSpPr>
          <p:spPr bwMode="auto">
            <a:xfrm>
              <a:off x="4356" y="272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A</a:t>
              </a:r>
            </a:p>
          </p:txBody>
        </p:sp>
        <p:sp>
          <p:nvSpPr>
            <p:cNvPr id="455714" name="Oval 34"/>
            <p:cNvSpPr>
              <a:spLocks noChangeArrowheads="1"/>
            </p:cNvSpPr>
            <p:nvPr/>
          </p:nvSpPr>
          <p:spPr bwMode="auto">
            <a:xfrm>
              <a:off x="4356" y="30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C</a:t>
              </a:r>
            </a:p>
          </p:txBody>
        </p:sp>
        <p:sp>
          <p:nvSpPr>
            <p:cNvPr id="455715" name="Oval 35"/>
            <p:cNvSpPr>
              <a:spLocks noChangeArrowheads="1"/>
            </p:cNvSpPr>
            <p:nvPr/>
          </p:nvSpPr>
          <p:spPr bwMode="auto">
            <a:xfrm>
              <a:off x="3775" y="30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B</a:t>
              </a:r>
            </a:p>
          </p:txBody>
        </p:sp>
        <p:sp>
          <p:nvSpPr>
            <p:cNvPr id="455716" name="Oval 36"/>
            <p:cNvSpPr>
              <a:spLocks noChangeArrowheads="1"/>
            </p:cNvSpPr>
            <p:nvPr/>
          </p:nvSpPr>
          <p:spPr bwMode="auto">
            <a:xfrm>
              <a:off x="5110" y="30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D</a:t>
              </a:r>
            </a:p>
          </p:txBody>
        </p:sp>
        <p:sp>
          <p:nvSpPr>
            <p:cNvPr id="455717" name="Oval 37"/>
            <p:cNvSpPr>
              <a:spLocks noChangeArrowheads="1"/>
            </p:cNvSpPr>
            <p:nvPr/>
          </p:nvSpPr>
          <p:spPr bwMode="auto">
            <a:xfrm>
              <a:off x="4794"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H</a:t>
              </a:r>
            </a:p>
          </p:txBody>
        </p:sp>
        <p:sp>
          <p:nvSpPr>
            <p:cNvPr id="455718" name="Oval 38"/>
            <p:cNvSpPr>
              <a:spLocks noChangeArrowheads="1"/>
            </p:cNvSpPr>
            <p:nvPr/>
          </p:nvSpPr>
          <p:spPr bwMode="auto">
            <a:xfrm>
              <a:off x="4356"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G</a:t>
              </a:r>
            </a:p>
          </p:txBody>
        </p:sp>
        <p:sp>
          <p:nvSpPr>
            <p:cNvPr id="455719" name="Oval 39"/>
            <p:cNvSpPr>
              <a:spLocks noChangeArrowheads="1"/>
            </p:cNvSpPr>
            <p:nvPr/>
          </p:nvSpPr>
          <p:spPr bwMode="auto">
            <a:xfrm>
              <a:off x="3958"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F</a:t>
              </a:r>
            </a:p>
          </p:txBody>
        </p:sp>
        <p:sp>
          <p:nvSpPr>
            <p:cNvPr id="455720" name="Oval 40"/>
            <p:cNvSpPr>
              <a:spLocks noChangeArrowheads="1"/>
            </p:cNvSpPr>
            <p:nvPr/>
          </p:nvSpPr>
          <p:spPr bwMode="auto">
            <a:xfrm>
              <a:off x="3509" y="34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E</a:t>
              </a:r>
            </a:p>
          </p:txBody>
        </p:sp>
        <p:sp>
          <p:nvSpPr>
            <p:cNvPr id="455721" name="Line 41"/>
            <p:cNvSpPr>
              <a:spLocks noChangeShapeType="1"/>
            </p:cNvSpPr>
            <p:nvPr/>
          </p:nvSpPr>
          <p:spPr bwMode="auto">
            <a:xfrm>
              <a:off x="4489" y="2962"/>
              <a:ext cx="0" cy="96"/>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2" name="Line 42"/>
            <p:cNvSpPr>
              <a:spLocks noChangeShapeType="1"/>
            </p:cNvSpPr>
            <p:nvPr/>
          </p:nvSpPr>
          <p:spPr bwMode="auto">
            <a:xfrm flipH="1">
              <a:off x="4002" y="2891"/>
              <a:ext cx="370" cy="215"/>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3" name="Line 43"/>
            <p:cNvSpPr>
              <a:spLocks noChangeShapeType="1"/>
            </p:cNvSpPr>
            <p:nvPr/>
          </p:nvSpPr>
          <p:spPr bwMode="auto">
            <a:xfrm flipH="1">
              <a:off x="3705" y="3269"/>
              <a:ext cx="116" cy="16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3957" y="3292"/>
              <a:ext cx="79" cy="14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489" y="3298"/>
              <a:ext cx="0" cy="129"/>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Line 46"/>
            <p:cNvSpPr>
              <a:spLocks noChangeShapeType="1"/>
            </p:cNvSpPr>
            <p:nvPr/>
          </p:nvSpPr>
          <p:spPr bwMode="auto">
            <a:xfrm>
              <a:off x="4604" y="2886"/>
              <a:ext cx="511" cy="24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7" name="Line 47"/>
            <p:cNvSpPr>
              <a:spLocks noChangeShapeType="1"/>
            </p:cNvSpPr>
            <p:nvPr/>
          </p:nvSpPr>
          <p:spPr bwMode="auto">
            <a:xfrm flipH="1">
              <a:off x="4982" y="3259"/>
              <a:ext cx="164" cy="17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8" name="Line 48"/>
            <p:cNvSpPr>
              <a:spLocks noChangeShapeType="1"/>
            </p:cNvSpPr>
            <p:nvPr/>
          </p:nvSpPr>
          <p:spPr bwMode="auto">
            <a:xfrm>
              <a:off x="5243" y="3298"/>
              <a:ext cx="0" cy="12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9" name="Line 49"/>
            <p:cNvSpPr>
              <a:spLocks noChangeShapeType="1"/>
            </p:cNvSpPr>
            <p:nvPr/>
          </p:nvSpPr>
          <p:spPr bwMode="auto">
            <a:xfrm>
              <a:off x="5331" y="3250"/>
              <a:ext cx="153" cy="19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0" name="Oval 50"/>
            <p:cNvSpPr>
              <a:spLocks noChangeArrowheads="1"/>
            </p:cNvSpPr>
            <p:nvPr/>
          </p:nvSpPr>
          <p:spPr bwMode="auto">
            <a:xfrm>
              <a:off x="3243" y="3778"/>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K</a:t>
              </a:r>
            </a:p>
          </p:txBody>
        </p:sp>
        <p:sp>
          <p:nvSpPr>
            <p:cNvPr id="455731" name="Line 51"/>
            <p:cNvSpPr>
              <a:spLocks noChangeShapeType="1"/>
            </p:cNvSpPr>
            <p:nvPr/>
          </p:nvSpPr>
          <p:spPr bwMode="auto">
            <a:xfrm flipH="1">
              <a:off x="3452" y="3637"/>
              <a:ext cx="110" cy="16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2" name="Oval 52"/>
            <p:cNvSpPr>
              <a:spLocks noChangeArrowheads="1"/>
            </p:cNvSpPr>
            <p:nvPr/>
          </p:nvSpPr>
          <p:spPr bwMode="auto">
            <a:xfrm>
              <a:off x="3730" y="3778"/>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L</a:t>
              </a:r>
            </a:p>
          </p:txBody>
        </p:sp>
        <p:sp>
          <p:nvSpPr>
            <p:cNvPr id="455733" name="Line 53"/>
            <p:cNvSpPr>
              <a:spLocks noChangeShapeType="1"/>
            </p:cNvSpPr>
            <p:nvPr/>
          </p:nvSpPr>
          <p:spPr bwMode="auto">
            <a:xfrm>
              <a:off x="3701" y="3651"/>
              <a:ext cx="102" cy="149"/>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Oval 54"/>
            <p:cNvSpPr>
              <a:spLocks noChangeArrowheads="1"/>
            </p:cNvSpPr>
            <p:nvPr/>
          </p:nvSpPr>
          <p:spPr bwMode="auto">
            <a:xfrm>
              <a:off x="4794" y="3778"/>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400">
                  <a:solidFill>
                    <a:srgbClr val="FFFFA5"/>
                  </a:solidFill>
                  <a:effectLst>
                    <a:outerShdw blurRad="38100" dist="38100" dir="2700000" algn="tl">
                      <a:srgbClr val="000000"/>
                    </a:outerShdw>
                  </a:effectLst>
                  <a:latin typeface="Arial" charset="0"/>
                  <a:ea typeface="隶书" pitchFamily="49" charset="-122"/>
                </a:rPr>
                <a:t>M</a:t>
              </a:r>
            </a:p>
          </p:txBody>
        </p:sp>
        <p:sp>
          <p:nvSpPr>
            <p:cNvPr id="455735" name="Line 55"/>
            <p:cNvSpPr>
              <a:spLocks noChangeShapeType="1"/>
            </p:cNvSpPr>
            <p:nvPr/>
          </p:nvSpPr>
          <p:spPr bwMode="auto">
            <a:xfrm>
              <a:off x="4927" y="3656"/>
              <a:ext cx="0" cy="12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55682"/>
                                        </p:tgtEl>
                                        <p:attrNameLst>
                                          <p:attrName>style.visibility</p:attrName>
                                        </p:attrNameLst>
                                      </p:cBhvr>
                                      <p:to>
                                        <p:strVal val="visible"/>
                                      </p:to>
                                    </p:set>
                                    <p:animEffect transition="in" filter="diamond(in)">
                                      <p:cBhvr>
                                        <p:cTn id="7" dur="1000"/>
                                        <p:tgtEl>
                                          <p:spTgt spid="455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55709"/>
                                        </p:tgtEl>
                                        <p:attrNameLst>
                                          <p:attrName>style.visibility</p:attrName>
                                        </p:attrNameLst>
                                      </p:cBhvr>
                                      <p:to>
                                        <p:strVal val="visible"/>
                                      </p:to>
                                    </p:set>
                                    <p:animEffect transition="in" filter="slide(fromBottom)">
                                      <p:cBhvr>
                                        <p:cTn id="12" dur="500"/>
                                        <p:tgtEl>
                                          <p:spTgt spid="455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p:bldP spid="45570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762000" y="258763"/>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1  </a:t>
            </a:r>
            <a:r>
              <a:rPr lang="zh-CN" altLang="en-US" sz="3600" b="0">
                <a:latin typeface="黑体" pitchFamily="2" charset="-122"/>
              </a:rPr>
              <a:t>层次序列</a:t>
            </a:r>
          </a:p>
        </p:txBody>
      </p:sp>
      <p:sp>
        <p:nvSpPr>
          <p:cNvPr id="491523" name="Rectangle 3"/>
          <p:cNvSpPr>
            <a:spLocks noChangeArrowheads="1"/>
          </p:cNvSpPr>
          <p:nvPr/>
        </p:nvSpPr>
        <p:spPr bwMode="auto">
          <a:xfrm>
            <a:off x="160338" y="1004888"/>
            <a:ext cx="88741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按</a:t>
            </a:r>
            <a:r>
              <a:rPr kumimoji="0" lang="zh-CN" altLang="en-US" sz="2400">
                <a:solidFill>
                  <a:schemeClr val="tx2"/>
                </a:solidFill>
                <a:latin typeface="Arial" charset="0"/>
              </a:rPr>
              <a:t>完全二叉树</a:t>
            </a:r>
            <a:r>
              <a:rPr kumimoji="0" lang="zh-CN" altLang="en-US" sz="2400">
                <a:solidFill>
                  <a:schemeClr val="tx1"/>
                </a:solidFill>
                <a:latin typeface="Arial" charset="0"/>
              </a:rPr>
              <a:t>的层次顺序，输入结点信息；对一般的二叉树，要补充虚结点。</a:t>
            </a:r>
          </a:p>
        </p:txBody>
      </p:sp>
      <p:graphicFrame>
        <p:nvGraphicFramePr>
          <p:cNvPr id="491524" name="Object 4"/>
          <p:cNvGraphicFramePr>
            <a:graphicFrameLocks noChangeAspect="1"/>
          </p:cNvGraphicFramePr>
          <p:nvPr/>
        </p:nvGraphicFramePr>
        <p:xfrm>
          <a:off x="395288" y="2205038"/>
          <a:ext cx="2300287" cy="1355725"/>
        </p:xfrm>
        <a:graphic>
          <a:graphicData uri="http://schemas.openxmlformats.org/presentationml/2006/ole">
            <mc:AlternateContent xmlns:mc="http://schemas.openxmlformats.org/markup-compatibility/2006">
              <mc:Choice xmlns:v="urn:schemas-microsoft-com:vml" Requires="v">
                <p:oleObj spid="_x0000_s491528" name="Microsoft Drawing" r:id="rId3" imgW="1146240" imgH="677880" progId="MSDraw">
                  <p:embed/>
                </p:oleObj>
              </mc:Choice>
              <mc:Fallback>
                <p:oleObj name="Microsoft Drawing" r:id="rId3" imgW="1146240" imgH="677880"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05038"/>
                        <a:ext cx="2300287" cy="1355725"/>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491525" name="Rectangle 5"/>
          <p:cNvSpPr>
            <a:spLocks noChangeArrowheads="1"/>
          </p:cNvSpPr>
          <p:nvPr/>
        </p:nvSpPr>
        <p:spPr bwMode="auto">
          <a:xfrm>
            <a:off x="3132138" y="2247900"/>
            <a:ext cx="4714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Courier New" pitchFamily="49" charset="0"/>
              </a:rPr>
              <a:t>输入：</a:t>
            </a:r>
            <a:r>
              <a:rPr kumimoji="0" lang="en-US" altLang="zh-CN" sz="2400">
                <a:solidFill>
                  <a:schemeClr val="tx1"/>
                </a:solidFill>
                <a:latin typeface="Courier New" pitchFamily="49" charset="0"/>
              </a:rPr>
              <a:t>A@B@@@C#</a:t>
            </a:r>
          </a:p>
          <a:p>
            <a:pPr algn="l"/>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表示虚结点，</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表示输入结束。 </a:t>
            </a:r>
          </a:p>
        </p:txBody>
      </p:sp>
      <p:sp>
        <p:nvSpPr>
          <p:cNvPr id="491526" name="Rectangle 6"/>
          <p:cNvSpPr>
            <a:spLocks noChangeArrowheads="1"/>
          </p:cNvSpPr>
          <p:nvPr/>
        </p:nvSpPr>
        <p:spPr bwMode="auto">
          <a:xfrm>
            <a:off x="160338" y="3916363"/>
            <a:ext cx="885825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原理：依次输入结点信息，若不是虚结点，则建立一个新结点；若新结点是第</a:t>
            </a:r>
            <a:r>
              <a:rPr kumimoji="0" lang="en-US" altLang="zh-CN" sz="2400">
                <a:solidFill>
                  <a:schemeClr val="tx1"/>
                </a:solidFill>
              </a:rPr>
              <a:t>1</a:t>
            </a:r>
            <a:r>
              <a:rPr kumimoji="0" lang="zh-CN" altLang="en-US" sz="2400">
                <a:solidFill>
                  <a:schemeClr val="tx1"/>
                </a:solidFill>
              </a:rPr>
              <a:t>个结点，则令其为根；否则将新结点作为左或右孩子链接到其双亲结点。如此重复下去，直至输入字符“</a:t>
            </a:r>
            <a:r>
              <a:rPr kumimoji="0" lang="en-US" altLang="zh-CN" sz="2400">
                <a:solidFill>
                  <a:schemeClr val="tx1"/>
                </a:solidFill>
              </a:rPr>
              <a:t>#”</a:t>
            </a:r>
            <a:r>
              <a:rPr kumimoji="0" lang="zh-CN" altLang="en-US" sz="2400">
                <a:solidFill>
                  <a:schemeClr val="tx1"/>
                </a:solidFill>
              </a:rPr>
              <a:t>为止。 </a:t>
            </a:r>
          </a:p>
        </p:txBody>
      </p:sp>
      <p:sp>
        <p:nvSpPr>
          <p:cNvPr id="491527" name="Rectangle 7"/>
          <p:cNvSpPr>
            <a:spLocks noChangeArrowheads="1"/>
          </p:cNvSpPr>
          <p:nvPr/>
        </p:nvSpPr>
        <p:spPr bwMode="auto">
          <a:xfrm>
            <a:off x="160338" y="5319713"/>
            <a:ext cx="884872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用队列保存已输入结点的地址。 </a:t>
            </a:r>
          </a:p>
          <a:p>
            <a:pPr algn="l">
              <a:lnSpc>
                <a:spcPct val="110000"/>
              </a:lnSpc>
              <a:buClr>
                <a:srgbClr val="FF3300"/>
              </a:buClr>
              <a:buFont typeface="Wingdings" pitchFamily="2" charset="2"/>
              <a:buChar char="Ø"/>
            </a:pPr>
            <a:r>
              <a:rPr kumimoji="0" lang="zh-CN" altLang="en-US" sz="2400">
                <a:solidFill>
                  <a:schemeClr val="tx1"/>
                </a:solidFill>
                <a:latin typeface="Arial" charset="0"/>
              </a:rPr>
              <a:t>若当前结点编号是偶数，则作左孩子与双亲链接；否则作右孩子与双亲链。若双亲结点或孩子结点为虚结点，则无需链接。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23"/>
                                        </p:tgtEl>
                                        <p:attrNameLst>
                                          <p:attrName>style.visibility</p:attrName>
                                        </p:attrNameLst>
                                      </p:cBhvr>
                                      <p:to>
                                        <p:strVal val="visible"/>
                                      </p:to>
                                    </p:set>
                                    <p:animEffect transition="in" filter="wipe(left)">
                                      <p:cBhvr>
                                        <p:cTn id="7" dur="500"/>
                                        <p:tgtEl>
                                          <p:spTgt spid="491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25"/>
                                        </p:tgtEl>
                                        <p:attrNameLst>
                                          <p:attrName>style.visibility</p:attrName>
                                        </p:attrNameLst>
                                      </p:cBhvr>
                                      <p:to>
                                        <p:strVal val="visible"/>
                                      </p:to>
                                    </p:set>
                                    <p:animEffect transition="in" filter="wipe(left)">
                                      <p:cBhvr>
                                        <p:cTn id="12" dur="500"/>
                                        <p:tgtEl>
                                          <p:spTgt spid="4915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26"/>
                                        </p:tgtEl>
                                        <p:attrNameLst>
                                          <p:attrName>style.visibility</p:attrName>
                                        </p:attrNameLst>
                                      </p:cBhvr>
                                      <p:to>
                                        <p:strVal val="visible"/>
                                      </p:to>
                                    </p:set>
                                    <p:animEffect transition="in" filter="wipe(left)">
                                      <p:cBhvr>
                                        <p:cTn id="17" dur="500"/>
                                        <p:tgtEl>
                                          <p:spTgt spid="4915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27"/>
                                        </p:tgtEl>
                                        <p:attrNameLst>
                                          <p:attrName>style.visibility</p:attrName>
                                        </p:attrNameLst>
                                      </p:cBhvr>
                                      <p:to>
                                        <p:strVal val="visible"/>
                                      </p:to>
                                    </p:set>
                                    <p:animEffect transition="in" filter="wipe(left)">
                                      <p:cBhvr>
                                        <p:cTn id="22" dur="500"/>
                                        <p:tgtEl>
                                          <p:spTgt spid="491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p:bldP spid="491525" grpId="0"/>
      <p:bldP spid="491526" grpId="0"/>
      <p:bldP spid="4915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ChangeArrowheads="1"/>
          </p:cNvSpPr>
          <p:nvPr/>
        </p:nvSpPr>
        <p:spPr bwMode="auto">
          <a:xfrm>
            <a:off x="0" y="57150"/>
            <a:ext cx="9159875" cy="67468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95000"/>
              </a:lnSpc>
            </a:pPr>
            <a:r>
              <a:rPr kumimoji="0" lang="en-US" altLang="zh-CN" sz="2000">
                <a:solidFill>
                  <a:schemeClr val="tx1"/>
                </a:solidFill>
                <a:latin typeface="Courier New" pitchFamily="49" charset="0"/>
              </a:rPr>
              <a:t>bitree level_creat() {	//</a:t>
            </a:r>
            <a:r>
              <a:rPr kumimoji="0" lang="zh-CN" altLang="en-US" sz="2000">
                <a:solidFill>
                  <a:schemeClr val="tx1"/>
                </a:solidFill>
                <a:latin typeface="Courier New" pitchFamily="49" charset="0"/>
              </a:rPr>
              <a:t>由层次序列生成，返回根指针</a:t>
            </a:r>
          </a:p>
          <a:p>
            <a:pPr algn="l">
              <a:lnSpc>
                <a:spcPct val="95000"/>
              </a:lnSpc>
            </a:pPr>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char ch; int front,rear; pointer root,s;</a:t>
            </a:r>
          </a:p>
          <a:p>
            <a:pPr algn="l">
              <a:lnSpc>
                <a:spcPct val="95000"/>
              </a:lnSpc>
            </a:pPr>
            <a:r>
              <a:rPr kumimoji="0" lang="en-US" altLang="zh-CN" sz="2000">
                <a:solidFill>
                  <a:schemeClr val="tx1"/>
                </a:solidFill>
                <a:latin typeface="Courier New" pitchFamily="49" charset="0"/>
              </a:rPr>
              <a:t>  pointer Q[maxsize+1];	//</a:t>
            </a:r>
            <a:r>
              <a:rPr kumimoji="0" lang="zh-CN" altLang="en-US" sz="2000">
                <a:solidFill>
                  <a:schemeClr val="tx1"/>
                </a:solidFill>
                <a:latin typeface="Courier New" pitchFamily="49" charset="0"/>
              </a:rPr>
              <a:t>非循环队列，有效下标从</a:t>
            </a:r>
            <a:r>
              <a:rPr kumimoji="0" lang="en-US" altLang="zh-CN" sz="2000">
                <a:solidFill>
                  <a:schemeClr val="tx1"/>
                </a:solidFill>
                <a:latin typeface="Courier New" pitchFamily="49" charset="0"/>
              </a:rPr>
              <a:t>1</a:t>
            </a:r>
            <a:r>
              <a:rPr kumimoji="0" lang="zh-CN" altLang="en-US" sz="2000">
                <a:solidFill>
                  <a:schemeClr val="tx1"/>
                </a:solidFill>
                <a:latin typeface="Courier New" pitchFamily="49" charset="0"/>
              </a:rPr>
              <a:t>到</a:t>
            </a:r>
            <a:r>
              <a:rPr kumimoji="0" lang="en-US" altLang="zh-CN" sz="2000">
                <a:solidFill>
                  <a:schemeClr val="tx1"/>
                </a:solidFill>
                <a:latin typeface="Courier New" pitchFamily="49" charset="0"/>
              </a:rPr>
              <a:t>maxsize</a:t>
            </a:r>
          </a:p>
          <a:p>
            <a:pPr algn="l">
              <a:lnSpc>
                <a:spcPct val="95000"/>
              </a:lnSpc>
            </a:pPr>
            <a:r>
              <a:rPr kumimoji="0" lang="en-US" altLang="zh-CN" sz="2000">
                <a:solidFill>
                  <a:schemeClr val="tx1"/>
                </a:solidFill>
                <a:latin typeface="Courier New" pitchFamily="49" charset="0"/>
              </a:rPr>
              <a:t>  root=NULL;		//</a:t>
            </a:r>
            <a:r>
              <a:rPr kumimoji="0" lang="zh-CN" altLang="en-US" sz="2000">
                <a:solidFill>
                  <a:schemeClr val="tx1"/>
                </a:solidFill>
                <a:latin typeface="Courier New" pitchFamily="49" charset="0"/>
              </a:rPr>
              <a:t>置空二叉树</a:t>
            </a:r>
          </a:p>
          <a:p>
            <a:pPr algn="l">
              <a:lnSpc>
                <a:spcPct val="95000"/>
              </a:lnSpc>
            </a:pPr>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front=rear=0;		//</a:t>
            </a:r>
            <a:r>
              <a:rPr kumimoji="0" lang="zh-CN" altLang="en-US" sz="2000">
                <a:solidFill>
                  <a:schemeClr val="tx1"/>
                </a:solidFill>
                <a:latin typeface="Courier New" pitchFamily="49" charset="0"/>
              </a:rPr>
              <a:t>置空队列</a:t>
            </a:r>
          </a:p>
          <a:p>
            <a:pPr algn="l">
              <a:lnSpc>
                <a:spcPct val="95000"/>
              </a:lnSpc>
            </a:pPr>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while(cin&gt;&gt;ch,ch!=’#’) {//</a:t>
            </a:r>
            <a:r>
              <a:rPr kumimoji="0" lang="zh-CN" altLang="en-US" sz="2000">
                <a:solidFill>
                  <a:schemeClr val="tx1"/>
                </a:solidFill>
                <a:latin typeface="Courier New" pitchFamily="49" charset="0"/>
              </a:rPr>
              <a:t>输入字符，若不是结束符则循环</a:t>
            </a:r>
          </a:p>
          <a:p>
            <a:pPr algn="l">
              <a:lnSpc>
                <a:spcPct val="95000"/>
              </a:lnSpc>
            </a:pPr>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if(ch!=’@’) {		//</a:t>
            </a:r>
            <a:r>
              <a:rPr kumimoji="0" lang="zh-CN" altLang="en-US" sz="2000">
                <a:solidFill>
                  <a:schemeClr val="tx1"/>
                </a:solidFill>
                <a:latin typeface="Courier New" pitchFamily="49" charset="0"/>
              </a:rPr>
              <a:t>非虚结点，建立新结点</a:t>
            </a:r>
          </a:p>
          <a:p>
            <a:pPr algn="l">
              <a:lnSpc>
                <a:spcPct val="95000"/>
              </a:lnSpc>
            </a:pPr>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s=new node;</a:t>
            </a:r>
          </a:p>
          <a:p>
            <a:pPr algn="l">
              <a:lnSpc>
                <a:spcPct val="95000"/>
              </a:lnSpc>
            </a:pPr>
            <a:r>
              <a:rPr kumimoji="0" lang="en-US" altLang="zh-CN" sz="2000">
                <a:solidFill>
                  <a:schemeClr val="tx1"/>
                </a:solidFill>
                <a:latin typeface="Courier New" pitchFamily="49" charset="0"/>
              </a:rPr>
              <a:t>      s−&gt;data=ch;</a:t>
            </a:r>
          </a:p>
          <a:p>
            <a:pPr algn="l">
              <a:lnSpc>
                <a:spcPct val="95000"/>
              </a:lnSpc>
            </a:pPr>
            <a:r>
              <a:rPr kumimoji="0" lang="en-US" altLang="zh-CN" sz="2000">
                <a:solidFill>
                  <a:schemeClr val="tx1"/>
                </a:solidFill>
                <a:latin typeface="Courier New" pitchFamily="49" charset="0"/>
              </a:rPr>
              <a:t>      s−&gt;lchild=s−&gt;rchild=NULL;</a:t>
            </a:r>
          </a:p>
          <a:p>
            <a:pPr algn="l">
              <a:lnSpc>
                <a:spcPct val="95000"/>
              </a:lnSpc>
            </a:pPr>
            <a:r>
              <a:rPr kumimoji="0" lang="en-US" altLang="zh-CN" sz="2000">
                <a:solidFill>
                  <a:schemeClr val="tx1"/>
                </a:solidFill>
                <a:latin typeface="Courier New" pitchFamily="49" charset="0"/>
              </a:rPr>
              <a:t>    }</a:t>
            </a:r>
          </a:p>
          <a:p>
            <a:pPr algn="l">
              <a:lnSpc>
                <a:spcPct val="95000"/>
              </a:lnSpc>
            </a:pPr>
            <a:r>
              <a:rPr kumimoji="0" lang="en-US" altLang="zh-CN" sz="2000">
                <a:solidFill>
                  <a:schemeClr val="tx1"/>
                </a:solidFill>
                <a:latin typeface="Courier New" pitchFamily="49" charset="0"/>
              </a:rPr>
              <a:t>    else s=NULL;</a:t>
            </a:r>
          </a:p>
          <a:p>
            <a:pPr algn="l">
              <a:lnSpc>
                <a:spcPct val="95000"/>
              </a:lnSpc>
            </a:pPr>
            <a:r>
              <a:rPr kumimoji="0" lang="en-US" altLang="zh-CN" sz="2000">
                <a:solidFill>
                  <a:schemeClr val="tx1"/>
                </a:solidFill>
                <a:latin typeface="Courier New" pitchFamily="49" charset="0"/>
              </a:rPr>
              <a:t>    rear++;Q[rear]=s; 	//</a:t>
            </a:r>
            <a:r>
              <a:rPr kumimoji="0" lang="zh-CN" altLang="en-US" sz="2000">
                <a:solidFill>
                  <a:schemeClr val="tx1"/>
                </a:solidFill>
                <a:latin typeface="Courier New" pitchFamily="49" charset="0"/>
              </a:rPr>
              <a:t>不管结点是否为虚，都要入队</a:t>
            </a:r>
          </a:p>
          <a:p>
            <a:pPr algn="l">
              <a:lnSpc>
                <a:spcPct val="95000"/>
              </a:lnSpc>
            </a:pPr>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if(rear==1) {root=s;front=1;}//</a:t>
            </a:r>
            <a:r>
              <a:rPr kumimoji="0" lang="zh-CN" altLang="en-US" sz="2000">
                <a:solidFill>
                  <a:schemeClr val="tx1"/>
                </a:solidFill>
                <a:latin typeface="Courier New" pitchFamily="49" charset="0"/>
              </a:rPr>
              <a:t>第一个点是根，单独处理</a:t>
            </a:r>
          </a:p>
          <a:p>
            <a:pPr algn="l">
              <a:lnSpc>
                <a:spcPct val="95000"/>
              </a:lnSpc>
            </a:pPr>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else </a:t>
            </a:r>
            <a:r>
              <a:rPr kumimoji="0" lang="en-US" altLang="zh-CN" sz="2000">
                <a:solidFill>
                  <a:srgbClr val="0000FF"/>
                </a:solidFill>
                <a:latin typeface="Courier New" pitchFamily="49" charset="0"/>
              </a:rPr>
              <a:t>{</a:t>
            </a:r>
          </a:p>
          <a:p>
            <a:pPr algn="l">
              <a:lnSpc>
                <a:spcPct val="95000"/>
              </a:lnSpc>
            </a:pPr>
            <a:r>
              <a:rPr kumimoji="0" lang="en-US" altLang="zh-CN" sz="2000">
                <a:solidFill>
                  <a:schemeClr val="tx1"/>
                </a:solidFill>
                <a:latin typeface="Courier New" pitchFamily="49" charset="0"/>
              </a:rPr>
              <a:t>      if(s &amp;&amp; Q[front])	//</a:t>
            </a:r>
            <a:r>
              <a:rPr kumimoji="0" lang="zh-CN" altLang="en-US" sz="2000">
                <a:solidFill>
                  <a:schemeClr val="tx1"/>
                </a:solidFill>
                <a:latin typeface="Courier New" pitchFamily="49" charset="0"/>
              </a:rPr>
              <a:t>孩子和双亲都不是虚结点，链接之</a:t>
            </a:r>
          </a:p>
          <a:p>
            <a:pPr algn="l">
              <a:lnSpc>
                <a:spcPct val="95000"/>
              </a:lnSpc>
            </a:pPr>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if(rear%2==0) Q[front]−&gt;lchild=s;//rear</a:t>
            </a:r>
            <a:r>
              <a:rPr kumimoji="0" lang="zh-CN" altLang="en-US" sz="2000">
                <a:solidFill>
                  <a:schemeClr val="tx1"/>
                </a:solidFill>
                <a:latin typeface="Courier New" pitchFamily="49" charset="0"/>
              </a:rPr>
              <a:t>是偶数，左孩子</a:t>
            </a:r>
          </a:p>
          <a:p>
            <a:pPr algn="l">
              <a:lnSpc>
                <a:spcPct val="95000"/>
              </a:lnSpc>
            </a:pPr>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else          Q[front]−&gt;rchild=s;//rear</a:t>
            </a:r>
            <a:r>
              <a:rPr kumimoji="0" lang="zh-CN" altLang="en-US" sz="2000">
                <a:solidFill>
                  <a:schemeClr val="tx1"/>
                </a:solidFill>
                <a:latin typeface="Courier New" pitchFamily="49" charset="0"/>
              </a:rPr>
              <a:t>是奇数，右孩子</a:t>
            </a:r>
          </a:p>
          <a:p>
            <a:pPr algn="l">
              <a:lnSpc>
                <a:spcPct val="95000"/>
              </a:lnSpc>
            </a:pPr>
            <a:r>
              <a:rPr kumimoji="0" lang="zh-CN" altLang="en-US" sz="2000">
                <a:solidFill>
                  <a:schemeClr val="tx1"/>
                </a:solidFill>
                <a:latin typeface="Courier New" pitchFamily="49" charset="0"/>
              </a:rPr>
              <a:t>      </a:t>
            </a:r>
            <a:r>
              <a:rPr kumimoji="0" lang="en-US" altLang="zh-CN" sz="2000">
                <a:solidFill>
                  <a:srgbClr val="0000FF"/>
                </a:solidFill>
                <a:latin typeface="Courier New" pitchFamily="49" charset="0"/>
              </a:rPr>
              <a:t>if(rear%2==1) front++;</a:t>
            </a:r>
            <a:r>
              <a:rPr kumimoji="0" lang="en-US" altLang="zh-CN" sz="2000">
                <a:solidFill>
                  <a:schemeClr val="tx1"/>
                </a:solidFill>
                <a:latin typeface="Courier New" pitchFamily="49" charset="0"/>
              </a:rPr>
              <a:t>	//</a:t>
            </a:r>
            <a:r>
              <a:rPr kumimoji="0" lang="zh-CN" altLang="en-US" sz="2000">
                <a:solidFill>
                  <a:schemeClr val="tx1"/>
                </a:solidFill>
                <a:latin typeface="Courier New" pitchFamily="49" charset="0"/>
              </a:rPr>
              <a:t>不论虚否，右孩子入队后，双亲出队</a:t>
            </a:r>
          </a:p>
          <a:p>
            <a:pPr algn="l">
              <a:lnSpc>
                <a:spcPct val="95000"/>
              </a:lnSpc>
            </a:pPr>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a:t>
            </a:r>
          </a:p>
          <a:p>
            <a:pPr algn="l">
              <a:lnSpc>
                <a:spcPct val="95000"/>
              </a:lnSpc>
            </a:pPr>
            <a:r>
              <a:rPr kumimoji="0" lang="en-US" altLang="zh-CN" sz="2000">
                <a:solidFill>
                  <a:schemeClr val="tx1"/>
                </a:solidFill>
                <a:latin typeface="Courier New" pitchFamily="49" charset="0"/>
              </a:rPr>
              <a:t>  }</a:t>
            </a:r>
          </a:p>
          <a:p>
            <a:pPr algn="l">
              <a:lnSpc>
                <a:spcPct val="95000"/>
              </a:lnSpc>
            </a:pPr>
            <a:r>
              <a:rPr kumimoji="0" lang="en-US" altLang="zh-CN" sz="2000">
                <a:solidFill>
                  <a:schemeClr val="tx1"/>
                </a:solidFill>
                <a:latin typeface="Courier New" pitchFamily="49" charset="0"/>
              </a:rPr>
              <a:t>  return root;</a:t>
            </a:r>
          </a:p>
          <a:p>
            <a:pPr algn="l">
              <a:lnSpc>
                <a:spcPct val="95000"/>
              </a:lnSpc>
            </a:pPr>
            <a:r>
              <a:rPr kumimoji="0" lang="en-US" altLang="zh-CN" sz="20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withEffect">
                                  <p:stCondLst>
                                    <p:cond delay="0"/>
                                  </p:stCondLst>
                                  <p:childTnLst>
                                    <p:set>
                                      <p:cBhvr>
                                        <p:cTn id="6" dur="1" fill="hold">
                                          <p:stCondLst>
                                            <p:cond delay="0"/>
                                          </p:stCondLst>
                                        </p:cTn>
                                        <p:tgtEl>
                                          <p:spTgt spid="555010"/>
                                        </p:tgtEl>
                                        <p:attrNameLst>
                                          <p:attrName>style.visibility</p:attrName>
                                        </p:attrNameLst>
                                      </p:cBhvr>
                                      <p:to>
                                        <p:strVal val="visible"/>
                                      </p:to>
                                    </p:set>
                                    <p:anim calcmode="lin" valueType="num">
                                      <p:cBhvr>
                                        <p:cTn id="7" dur="500" fill="hold"/>
                                        <p:tgtEl>
                                          <p:spTgt spid="555010"/>
                                        </p:tgtEl>
                                        <p:attrNameLst>
                                          <p:attrName>ppt_x</p:attrName>
                                        </p:attrNameLst>
                                      </p:cBhvr>
                                      <p:tavLst>
                                        <p:tav tm="0">
                                          <p:val>
                                            <p:strVal val="#ppt_x-#ppt_w/2"/>
                                          </p:val>
                                        </p:tav>
                                        <p:tav tm="100000">
                                          <p:val>
                                            <p:strVal val="#ppt_x"/>
                                          </p:val>
                                        </p:tav>
                                      </p:tavLst>
                                    </p:anim>
                                    <p:anim calcmode="lin" valueType="num">
                                      <p:cBhvr>
                                        <p:cTn id="8" dur="500" fill="hold"/>
                                        <p:tgtEl>
                                          <p:spTgt spid="555010"/>
                                        </p:tgtEl>
                                        <p:attrNameLst>
                                          <p:attrName>ppt_y</p:attrName>
                                        </p:attrNameLst>
                                      </p:cBhvr>
                                      <p:tavLst>
                                        <p:tav tm="0">
                                          <p:val>
                                            <p:strVal val="#ppt_y"/>
                                          </p:val>
                                        </p:tav>
                                        <p:tav tm="100000">
                                          <p:val>
                                            <p:strVal val="#ppt_y"/>
                                          </p:val>
                                        </p:tav>
                                      </p:tavLst>
                                    </p:anim>
                                    <p:anim calcmode="lin" valueType="num">
                                      <p:cBhvr>
                                        <p:cTn id="9" dur="500" fill="hold"/>
                                        <p:tgtEl>
                                          <p:spTgt spid="555010"/>
                                        </p:tgtEl>
                                        <p:attrNameLst>
                                          <p:attrName>ppt_w</p:attrName>
                                        </p:attrNameLst>
                                      </p:cBhvr>
                                      <p:tavLst>
                                        <p:tav tm="0">
                                          <p:val>
                                            <p:fltVal val="0"/>
                                          </p:val>
                                        </p:tav>
                                        <p:tav tm="100000">
                                          <p:val>
                                            <p:strVal val="#ppt_w"/>
                                          </p:val>
                                        </p:tav>
                                      </p:tavLst>
                                    </p:anim>
                                    <p:anim calcmode="lin" valueType="num">
                                      <p:cBhvr>
                                        <p:cTn id="10" dur="500" fill="hold"/>
                                        <p:tgtEl>
                                          <p:spTgt spid="5550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742950" y="284163"/>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2  </a:t>
            </a:r>
            <a:r>
              <a:rPr lang="zh-CN" altLang="en-US" sz="3600" b="0">
                <a:latin typeface="黑体" pitchFamily="2" charset="-122"/>
              </a:rPr>
              <a:t>先根、中根、后根之一</a:t>
            </a:r>
          </a:p>
        </p:txBody>
      </p:sp>
      <p:sp>
        <p:nvSpPr>
          <p:cNvPr id="492547" name="Rectangle 3"/>
          <p:cNvSpPr>
            <a:spLocks noChangeArrowheads="1"/>
          </p:cNvSpPr>
          <p:nvPr/>
        </p:nvSpPr>
        <p:spPr bwMode="auto">
          <a:xfrm>
            <a:off x="153988" y="1004888"/>
            <a:ext cx="8882062"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按递归序列输入结点信息；对空指针对应位置补充虚结点，但不必补充到完全二叉树 。</a:t>
            </a:r>
          </a:p>
        </p:txBody>
      </p:sp>
      <p:sp>
        <p:nvSpPr>
          <p:cNvPr id="492548" name="Rectangle 4"/>
          <p:cNvSpPr>
            <a:spLocks noChangeArrowheads="1"/>
          </p:cNvSpPr>
          <p:nvPr/>
        </p:nvSpPr>
        <p:spPr bwMode="auto">
          <a:xfrm>
            <a:off x="153988" y="5480050"/>
            <a:ext cx="884713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原理：先生成根结点，再生成左子树，然后是右子树，左右子树的生成采用递归 </a:t>
            </a:r>
          </a:p>
        </p:txBody>
      </p:sp>
      <p:sp>
        <p:nvSpPr>
          <p:cNvPr id="492549" name="Oval 5"/>
          <p:cNvSpPr>
            <a:spLocks noChangeArrowheads="1"/>
          </p:cNvSpPr>
          <p:nvPr/>
        </p:nvSpPr>
        <p:spPr bwMode="auto">
          <a:xfrm>
            <a:off x="2149475" y="2128838"/>
            <a:ext cx="450850" cy="457200"/>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A</a:t>
            </a:r>
          </a:p>
        </p:txBody>
      </p:sp>
      <p:sp>
        <p:nvSpPr>
          <p:cNvPr id="492550" name="Oval 6"/>
          <p:cNvSpPr>
            <a:spLocks noChangeArrowheads="1"/>
          </p:cNvSpPr>
          <p:nvPr/>
        </p:nvSpPr>
        <p:spPr bwMode="auto">
          <a:xfrm>
            <a:off x="1296988" y="3957638"/>
            <a:ext cx="450850" cy="457200"/>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F</a:t>
            </a:r>
          </a:p>
        </p:txBody>
      </p:sp>
      <p:sp>
        <p:nvSpPr>
          <p:cNvPr id="492551" name="Oval 7"/>
          <p:cNvSpPr>
            <a:spLocks noChangeArrowheads="1"/>
          </p:cNvSpPr>
          <p:nvPr/>
        </p:nvSpPr>
        <p:spPr bwMode="auto">
          <a:xfrm>
            <a:off x="2492375" y="3348038"/>
            <a:ext cx="454025" cy="457200"/>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E</a:t>
            </a:r>
          </a:p>
        </p:txBody>
      </p:sp>
      <p:sp>
        <p:nvSpPr>
          <p:cNvPr id="492552" name="Oval 8"/>
          <p:cNvSpPr>
            <a:spLocks noChangeArrowheads="1"/>
          </p:cNvSpPr>
          <p:nvPr/>
        </p:nvSpPr>
        <p:spPr bwMode="auto">
          <a:xfrm>
            <a:off x="874713" y="3271838"/>
            <a:ext cx="452437" cy="4556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D</a:t>
            </a:r>
          </a:p>
        </p:txBody>
      </p:sp>
      <p:sp>
        <p:nvSpPr>
          <p:cNvPr id="492553" name="Oval 9"/>
          <p:cNvSpPr>
            <a:spLocks noChangeArrowheads="1"/>
          </p:cNvSpPr>
          <p:nvPr/>
        </p:nvSpPr>
        <p:spPr bwMode="auto">
          <a:xfrm>
            <a:off x="2914650" y="2662238"/>
            <a:ext cx="452438" cy="4556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C</a:t>
            </a:r>
          </a:p>
        </p:txBody>
      </p:sp>
      <p:sp>
        <p:nvSpPr>
          <p:cNvPr id="492554" name="Oval 10"/>
          <p:cNvSpPr>
            <a:spLocks noChangeArrowheads="1"/>
          </p:cNvSpPr>
          <p:nvPr/>
        </p:nvSpPr>
        <p:spPr bwMode="auto">
          <a:xfrm>
            <a:off x="1366838" y="2662238"/>
            <a:ext cx="450850" cy="4556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Arial" charset="0"/>
              </a:rPr>
              <a:t>B</a:t>
            </a:r>
          </a:p>
        </p:txBody>
      </p:sp>
      <p:sp>
        <p:nvSpPr>
          <p:cNvPr id="492555" name="Line 11"/>
          <p:cNvSpPr>
            <a:spLocks noChangeShapeType="1"/>
          </p:cNvSpPr>
          <p:nvPr/>
        </p:nvSpPr>
        <p:spPr bwMode="auto">
          <a:xfrm flipH="1">
            <a:off x="1755775" y="2443163"/>
            <a:ext cx="407988" cy="30638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56" name="Line 12"/>
          <p:cNvSpPr>
            <a:spLocks noChangeShapeType="1"/>
          </p:cNvSpPr>
          <p:nvPr/>
        </p:nvSpPr>
        <p:spPr bwMode="auto">
          <a:xfrm>
            <a:off x="1192213" y="3703638"/>
            <a:ext cx="209550" cy="28575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57" name="Line 13"/>
          <p:cNvSpPr>
            <a:spLocks noChangeShapeType="1"/>
          </p:cNvSpPr>
          <p:nvPr/>
        </p:nvSpPr>
        <p:spPr bwMode="auto">
          <a:xfrm>
            <a:off x="2554288" y="2468563"/>
            <a:ext cx="395287" cy="28575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58" name="Line 14"/>
          <p:cNvSpPr>
            <a:spLocks noChangeShapeType="1"/>
          </p:cNvSpPr>
          <p:nvPr/>
        </p:nvSpPr>
        <p:spPr bwMode="auto">
          <a:xfrm flipH="1">
            <a:off x="2801938" y="3086100"/>
            <a:ext cx="187325" cy="27781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59" name="Line 15"/>
          <p:cNvSpPr>
            <a:spLocks noChangeShapeType="1"/>
          </p:cNvSpPr>
          <p:nvPr/>
        </p:nvSpPr>
        <p:spPr bwMode="auto">
          <a:xfrm flipH="1">
            <a:off x="1225550" y="3044825"/>
            <a:ext cx="211138" cy="25558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2560" name="Group 16"/>
          <p:cNvGrpSpPr>
            <a:grpSpLocks/>
          </p:cNvGrpSpPr>
          <p:nvPr/>
        </p:nvGrpSpPr>
        <p:grpSpPr bwMode="auto">
          <a:xfrm>
            <a:off x="417513" y="3046413"/>
            <a:ext cx="3446462" cy="2070100"/>
            <a:chOff x="263" y="1919"/>
            <a:chExt cx="2171" cy="1304"/>
          </a:xfrm>
        </p:grpSpPr>
        <p:sp>
          <p:nvSpPr>
            <p:cNvPr id="492561" name="Line 17"/>
            <p:cNvSpPr>
              <a:spLocks noChangeShapeType="1"/>
            </p:cNvSpPr>
            <p:nvPr/>
          </p:nvSpPr>
          <p:spPr bwMode="auto">
            <a:xfrm>
              <a:off x="1095" y="1929"/>
              <a:ext cx="107" cy="15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62" name="Oval 18"/>
            <p:cNvSpPr>
              <a:spLocks noChangeArrowheads="1"/>
            </p:cNvSpPr>
            <p:nvPr/>
          </p:nvSpPr>
          <p:spPr bwMode="auto">
            <a:xfrm>
              <a:off x="1150" y="2071"/>
              <a:ext cx="265" cy="288"/>
            </a:xfrm>
            <a:prstGeom prst="ellipse">
              <a:avLst/>
            </a:prstGeom>
            <a:gradFill rotWithShape="0">
              <a:gsLst>
                <a:gs pos="0">
                  <a:schemeClr val="bg2"/>
                </a:gs>
                <a:gs pos="100000">
                  <a:schemeClr val="bg2">
                    <a:gamma/>
                    <a:shade val="46275"/>
                    <a:invGamma/>
                  </a:schemeClr>
                </a:gs>
              </a:gsLst>
              <a:lin ang="2700000" scaled="1"/>
            </a:gradFill>
            <a:ln>
              <a:noFill/>
            </a:ln>
            <a:effectLst/>
            <a:extLst>
              <a:ext uri="{91240B29-F687-4F45-9708-019B960494DF}">
                <a14:hiddenLine xmlns:a14="http://schemas.microsoft.com/office/drawing/2010/main" w="19050" cap="rnd">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t>
              </a:r>
            </a:p>
          </p:txBody>
        </p:sp>
        <p:sp>
          <p:nvSpPr>
            <p:cNvPr id="492563" name="Line 19"/>
            <p:cNvSpPr>
              <a:spLocks noChangeShapeType="1"/>
            </p:cNvSpPr>
            <p:nvPr/>
          </p:nvSpPr>
          <p:spPr bwMode="auto">
            <a:xfrm>
              <a:off x="1046" y="2761"/>
              <a:ext cx="123" cy="17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64" name="Oval 20"/>
            <p:cNvSpPr>
              <a:spLocks noChangeArrowheads="1"/>
            </p:cNvSpPr>
            <p:nvPr/>
          </p:nvSpPr>
          <p:spPr bwMode="auto">
            <a:xfrm>
              <a:off x="1105" y="2935"/>
              <a:ext cx="266" cy="288"/>
            </a:xfrm>
            <a:prstGeom prst="ellipse">
              <a:avLst/>
            </a:prstGeom>
            <a:gradFill rotWithShape="0">
              <a:gsLst>
                <a:gs pos="0">
                  <a:schemeClr val="bg2"/>
                </a:gs>
                <a:gs pos="100000">
                  <a:schemeClr val="bg2">
                    <a:gamma/>
                    <a:shade val="46275"/>
                    <a:invGamma/>
                  </a:schemeClr>
                </a:gs>
              </a:gsLst>
              <a:lin ang="2700000" scaled="1"/>
            </a:gradFill>
            <a:ln>
              <a:noFill/>
            </a:ln>
            <a:effectLst/>
            <a:extLst>
              <a:ext uri="{91240B29-F687-4F45-9708-019B960494DF}">
                <a14:hiddenLine xmlns:a14="http://schemas.microsoft.com/office/drawing/2010/main" w="19050" cap="rnd">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t>
              </a:r>
            </a:p>
          </p:txBody>
        </p:sp>
        <p:sp>
          <p:nvSpPr>
            <p:cNvPr id="492565" name="Line 21"/>
            <p:cNvSpPr>
              <a:spLocks noChangeShapeType="1"/>
            </p:cNvSpPr>
            <p:nvPr/>
          </p:nvSpPr>
          <p:spPr bwMode="auto">
            <a:xfrm>
              <a:off x="2068" y="1919"/>
              <a:ext cx="153" cy="17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66" name="Oval 22"/>
            <p:cNvSpPr>
              <a:spLocks noChangeArrowheads="1"/>
            </p:cNvSpPr>
            <p:nvPr/>
          </p:nvSpPr>
          <p:spPr bwMode="auto">
            <a:xfrm>
              <a:off x="2169" y="2071"/>
              <a:ext cx="265" cy="288"/>
            </a:xfrm>
            <a:prstGeom prst="ellipse">
              <a:avLst/>
            </a:prstGeom>
            <a:gradFill rotWithShape="0">
              <a:gsLst>
                <a:gs pos="0">
                  <a:schemeClr val="bg2"/>
                </a:gs>
                <a:gs pos="100000">
                  <a:schemeClr val="bg2">
                    <a:gamma/>
                    <a:shade val="46275"/>
                    <a:invGamma/>
                  </a:schemeClr>
                </a:gs>
              </a:gsLst>
              <a:lin ang="2700000" scaled="1"/>
            </a:gradFill>
            <a:ln>
              <a:noFill/>
            </a:ln>
            <a:effectLst/>
            <a:extLst>
              <a:ext uri="{91240B29-F687-4F45-9708-019B960494DF}">
                <a14:hiddenLine xmlns:a14="http://schemas.microsoft.com/office/drawing/2010/main" w="19050" cap="rnd">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t>
              </a:r>
            </a:p>
          </p:txBody>
        </p:sp>
        <p:sp>
          <p:nvSpPr>
            <p:cNvPr id="492567" name="Line 23"/>
            <p:cNvSpPr>
              <a:spLocks noChangeShapeType="1"/>
            </p:cNvSpPr>
            <p:nvPr/>
          </p:nvSpPr>
          <p:spPr bwMode="auto">
            <a:xfrm>
              <a:off x="1808" y="2355"/>
              <a:ext cx="109" cy="17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68" name="Oval 24"/>
            <p:cNvSpPr>
              <a:spLocks noChangeArrowheads="1"/>
            </p:cNvSpPr>
            <p:nvPr/>
          </p:nvSpPr>
          <p:spPr bwMode="auto">
            <a:xfrm>
              <a:off x="1858" y="2503"/>
              <a:ext cx="266" cy="288"/>
            </a:xfrm>
            <a:prstGeom prst="ellipse">
              <a:avLst/>
            </a:prstGeom>
            <a:gradFill rotWithShape="0">
              <a:gsLst>
                <a:gs pos="0">
                  <a:schemeClr val="bg2"/>
                </a:gs>
                <a:gs pos="100000">
                  <a:schemeClr val="bg2">
                    <a:gamma/>
                    <a:shade val="46275"/>
                    <a:invGamma/>
                  </a:schemeClr>
                </a:gs>
              </a:gsLst>
              <a:lin ang="2700000" scaled="1"/>
            </a:gradFill>
            <a:ln>
              <a:noFill/>
            </a:ln>
            <a:effectLst/>
            <a:extLst>
              <a:ext uri="{91240B29-F687-4F45-9708-019B960494DF}">
                <a14:hiddenLine xmlns:a14="http://schemas.microsoft.com/office/drawing/2010/main" w="19050" cap="rnd">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t>
              </a:r>
            </a:p>
          </p:txBody>
        </p:sp>
        <p:sp>
          <p:nvSpPr>
            <p:cNvPr id="492569" name="Oval 25"/>
            <p:cNvSpPr>
              <a:spLocks noChangeArrowheads="1"/>
            </p:cNvSpPr>
            <p:nvPr/>
          </p:nvSpPr>
          <p:spPr bwMode="auto">
            <a:xfrm>
              <a:off x="263" y="2533"/>
              <a:ext cx="266" cy="288"/>
            </a:xfrm>
            <a:prstGeom prst="ellipse">
              <a:avLst/>
            </a:prstGeom>
            <a:gradFill rotWithShape="0">
              <a:gsLst>
                <a:gs pos="0">
                  <a:schemeClr val="bg2"/>
                </a:gs>
                <a:gs pos="100000">
                  <a:schemeClr val="bg2">
                    <a:gamma/>
                    <a:shade val="46275"/>
                    <a:invGamma/>
                  </a:schemeClr>
                </a:gs>
              </a:gsLst>
              <a:lin ang="2700000" scaled="1"/>
            </a:gradFill>
            <a:ln>
              <a:noFill/>
            </a:ln>
            <a:effectLst/>
            <a:extLst>
              <a:ext uri="{91240B29-F687-4F45-9708-019B960494DF}">
                <a14:hiddenLine xmlns:a14="http://schemas.microsoft.com/office/drawing/2010/main" w="19050" cap="rnd">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t>
              </a:r>
            </a:p>
          </p:txBody>
        </p:sp>
        <p:sp>
          <p:nvSpPr>
            <p:cNvPr id="492570" name="Line 26"/>
            <p:cNvSpPr>
              <a:spLocks noChangeShapeType="1"/>
            </p:cNvSpPr>
            <p:nvPr/>
          </p:nvSpPr>
          <p:spPr bwMode="auto">
            <a:xfrm flipH="1">
              <a:off x="461" y="2317"/>
              <a:ext cx="142" cy="231"/>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71" name="Oval 27"/>
            <p:cNvSpPr>
              <a:spLocks noChangeArrowheads="1"/>
            </p:cNvSpPr>
            <p:nvPr/>
          </p:nvSpPr>
          <p:spPr bwMode="auto">
            <a:xfrm>
              <a:off x="567" y="2931"/>
              <a:ext cx="266" cy="288"/>
            </a:xfrm>
            <a:prstGeom prst="ellipse">
              <a:avLst/>
            </a:prstGeom>
            <a:gradFill rotWithShape="0">
              <a:gsLst>
                <a:gs pos="0">
                  <a:schemeClr val="bg2"/>
                </a:gs>
                <a:gs pos="100000">
                  <a:schemeClr val="bg2">
                    <a:gamma/>
                    <a:shade val="46275"/>
                    <a:invGamma/>
                  </a:schemeClr>
                </a:gs>
              </a:gsLst>
              <a:lin ang="2700000" scaled="1"/>
            </a:gradFill>
            <a:ln>
              <a:noFill/>
            </a:ln>
            <a:effectLst/>
            <a:extLst>
              <a:ext uri="{91240B29-F687-4F45-9708-019B960494DF}">
                <a14:hiddenLine xmlns:a14="http://schemas.microsoft.com/office/drawing/2010/main" w="19050" cap="rnd">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t>
              </a:r>
            </a:p>
          </p:txBody>
        </p:sp>
        <p:sp>
          <p:nvSpPr>
            <p:cNvPr id="492572" name="Line 28"/>
            <p:cNvSpPr>
              <a:spLocks noChangeShapeType="1"/>
            </p:cNvSpPr>
            <p:nvPr/>
          </p:nvSpPr>
          <p:spPr bwMode="auto">
            <a:xfrm flipH="1">
              <a:off x="744" y="2755"/>
              <a:ext cx="123" cy="18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73" name="Oval 29"/>
            <p:cNvSpPr>
              <a:spLocks noChangeArrowheads="1"/>
            </p:cNvSpPr>
            <p:nvPr/>
          </p:nvSpPr>
          <p:spPr bwMode="auto">
            <a:xfrm>
              <a:off x="1282" y="2503"/>
              <a:ext cx="266" cy="288"/>
            </a:xfrm>
            <a:prstGeom prst="ellipse">
              <a:avLst/>
            </a:prstGeom>
            <a:gradFill rotWithShape="0">
              <a:gsLst>
                <a:gs pos="0">
                  <a:schemeClr val="bg2"/>
                </a:gs>
                <a:gs pos="100000">
                  <a:schemeClr val="bg2">
                    <a:gamma/>
                    <a:shade val="46275"/>
                    <a:invGamma/>
                  </a:schemeClr>
                </a:gs>
              </a:gsLst>
              <a:lin ang="2700000" scaled="1"/>
            </a:gradFill>
            <a:ln>
              <a:noFill/>
            </a:ln>
            <a:effectLst/>
            <a:extLst>
              <a:ext uri="{91240B29-F687-4F45-9708-019B960494DF}">
                <a14:hiddenLine xmlns:a14="http://schemas.microsoft.com/office/drawing/2010/main" w="19050" cap="rnd">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t>
              </a:r>
            </a:p>
          </p:txBody>
        </p:sp>
        <p:sp>
          <p:nvSpPr>
            <p:cNvPr id="492574" name="Line 30"/>
            <p:cNvSpPr>
              <a:spLocks noChangeShapeType="1"/>
            </p:cNvSpPr>
            <p:nvPr/>
          </p:nvSpPr>
          <p:spPr bwMode="auto">
            <a:xfrm flipH="1">
              <a:off x="1474" y="2351"/>
              <a:ext cx="119" cy="17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2575" name="Rectangle 31"/>
          <p:cNvSpPr>
            <a:spLocks noChangeArrowheads="1"/>
          </p:cNvSpPr>
          <p:nvPr/>
        </p:nvSpPr>
        <p:spPr bwMode="auto">
          <a:xfrm>
            <a:off x="3059113" y="4581525"/>
            <a:ext cx="5849937" cy="8223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0" lang="zh-CN" altLang="en-US" sz="2400">
                <a:solidFill>
                  <a:schemeClr val="tx1"/>
                </a:solidFill>
                <a:latin typeface="Courier New" pitchFamily="49" charset="0"/>
              </a:rPr>
              <a:t>先根：</a:t>
            </a:r>
            <a:r>
              <a:rPr lang="zh-CN" altLang="en-US" sz="2400" b="0">
                <a:solidFill>
                  <a:schemeClr val="tx1"/>
                </a:solidFill>
                <a:latin typeface="Courier New" pitchFamily="49" charset="0"/>
              </a:rPr>
              <a:t> </a:t>
            </a:r>
            <a:r>
              <a:rPr lang="en-US" altLang="zh-CN" sz="2400">
                <a:solidFill>
                  <a:schemeClr val="tx1"/>
                </a:solidFill>
                <a:latin typeface="Courier New" pitchFamily="49" charset="0"/>
              </a:rPr>
              <a:t>A B D @ F @ @ @ C E @ @ @</a:t>
            </a:r>
          </a:p>
          <a:p>
            <a:pPr algn="l" eaLnBrk="0" hangingPunct="0"/>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表示虚结点，这里不需要结束符。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2547"/>
                                        </p:tgtEl>
                                        <p:attrNameLst>
                                          <p:attrName>style.visibility</p:attrName>
                                        </p:attrNameLst>
                                      </p:cBhvr>
                                      <p:to>
                                        <p:strVal val="visible"/>
                                      </p:to>
                                    </p:set>
                                    <p:animEffect transition="in" filter="wipe(left)">
                                      <p:cBhvr>
                                        <p:cTn id="7" dur="500"/>
                                        <p:tgtEl>
                                          <p:spTgt spid="492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92560"/>
                                        </p:tgtEl>
                                        <p:attrNameLst>
                                          <p:attrName>style.visibility</p:attrName>
                                        </p:attrNameLst>
                                      </p:cBhvr>
                                      <p:to>
                                        <p:strVal val="visible"/>
                                      </p:to>
                                    </p:set>
                                    <p:animEffect transition="in" filter="dissolve">
                                      <p:cBhvr>
                                        <p:cTn id="12" dur="500"/>
                                        <p:tgtEl>
                                          <p:spTgt spid="4925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2575"/>
                                        </p:tgtEl>
                                        <p:attrNameLst>
                                          <p:attrName>style.visibility</p:attrName>
                                        </p:attrNameLst>
                                      </p:cBhvr>
                                      <p:to>
                                        <p:strVal val="visible"/>
                                      </p:to>
                                    </p:set>
                                    <p:animEffect transition="in" filter="wipe(left)">
                                      <p:cBhvr>
                                        <p:cTn id="17" dur="500"/>
                                        <p:tgtEl>
                                          <p:spTgt spid="4925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2548"/>
                                        </p:tgtEl>
                                        <p:attrNameLst>
                                          <p:attrName>style.visibility</p:attrName>
                                        </p:attrNameLst>
                                      </p:cBhvr>
                                      <p:to>
                                        <p:strVal val="visible"/>
                                      </p:to>
                                    </p:set>
                                    <p:animEffect transition="in" filter="wipe(left)">
                                      <p:cBhvr>
                                        <p:cTn id="22" dur="500"/>
                                        <p:tgtEl>
                                          <p:spTgt spid="492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p:bldP spid="492548" grpId="0"/>
      <p:bldP spid="49257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ChangeArrowheads="1"/>
          </p:cNvSpPr>
          <p:nvPr/>
        </p:nvSpPr>
        <p:spPr bwMode="auto">
          <a:xfrm>
            <a:off x="250825" y="1230313"/>
            <a:ext cx="8199438" cy="41179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latin typeface="Courier New" pitchFamily="49" charset="0"/>
              </a:rPr>
              <a:t>bitree pre_creat() {	//</a:t>
            </a:r>
            <a:r>
              <a:rPr kumimoji="0" lang="zh-CN" altLang="en-US" sz="2400">
                <a:solidFill>
                  <a:schemeClr val="tx1"/>
                </a:solidFill>
                <a:latin typeface="Courier New" pitchFamily="49" charset="0"/>
              </a:rPr>
              <a:t>由先根序列生成，返回根指针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bitree t;</a:t>
            </a:r>
          </a:p>
          <a:p>
            <a:pPr algn="l"/>
            <a:r>
              <a:rPr kumimoji="0" lang="en-US" altLang="zh-CN" sz="2400">
                <a:solidFill>
                  <a:schemeClr val="tx1"/>
                </a:solidFill>
                <a:latin typeface="Courier New" pitchFamily="49" charset="0"/>
              </a:rPr>
              <a:t>   char ch;</a:t>
            </a:r>
          </a:p>
          <a:p>
            <a:pPr algn="l"/>
            <a:r>
              <a:rPr kumimoji="0" lang="en-US" altLang="zh-CN" sz="2400">
                <a:solidFill>
                  <a:schemeClr val="tx1"/>
                </a:solidFill>
                <a:latin typeface="Courier New" pitchFamily="49" charset="0"/>
              </a:rPr>
              <a:t>   cin&gt;&gt;ch;</a:t>
            </a:r>
          </a:p>
          <a:p>
            <a:pPr algn="l"/>
            <a:r>
              <a:rPr kumimoji="0" lang="en-US" altLang="zh-CN" sz="2400">
                <a:solidFill>
                  <a:schemeClr val="tx1"/>
                </a:solidFill>
                <a:latin typeface="Courier New" pitchFamily="49" charset="0"/>
              </a:rPr>
              <a:t>   if(ch==’@’) return NULL;	//</a:t>
            </a:r>
            <a:r>
              <a:rPr kumimoji="0" lang="zh-CN" altLang="en-US" sz="2400">
                <a:solidFill>
                  <a:schemeClr val="tx1"/>
                </a:solidFill>
                <a:latin typeface="Courier New" pitchFamily="49" charset="0"/>
              </a:rPr>
              <a:t>虚结点</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t=new node;				//</a:t>
            </a:r>
            <a:r>
              <a:rPr kumimoji="0" lang="zh-CN" altLang="en-US" sz="2400">
                <a:solidFill>
                  <a:schemeClr val="tx1"/>
                </a:solidFill>
                <a:latin typeface="Courier New" pitchFamily="49" charset="0"/>
              </a:rPr>
              <a:t>生成根结点</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t−&gt;data=ch;</a:t>
            </a:r>
          </a:p>
          <a:p>
            <a:pPr algn="l"/>
            <a:r>
              <a:rPr kumimoji="0" lang="en-US" altLang="zh-CN" sz="2400">
                <a:solidFill>
                  <a:schemeClr val="tx1"/>
                </a:solidFill>
                <a:latin typeface="Courier New" pitchFamily="49" charset="0"/>
              </a:rPr>
              <a:t>   t−&gt;lchild=pre_creat();	//</a:t>
            </a:r>
            <a:r>
              <a:rPr kumimoji="0" lang="zh-CN" altLang="en-US" sz="2400">
                <a:solidFill>
                  <a:schemeClr val="tx1"/>
                </a:solidFill>
                <a:latin typeface="Courier New" pitchFamily="49" charset="0"/>
              </a:rPr>
              <a:t>生成左子树</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t−&gt;rchild=pre_creat();	//</a:t>
            </a:r>
            <a:r>
              <a:rPr kumimoji="0" lang="zh-CN" altLang="en-US" sz="2400">
                <a:solidFill>
                  <a:schemeClr val="tx1"/>
                </a:solidFill>
                <a:latin typeface="Courier New" pitchFamily="49" charset="0"/>
              </a:rPr>
              <a:t>生成右子树</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return t;</a:t>
            </a:r>
          </a:p>
          <a:p>
            <a:pPr algn="l"/>
            <a:r>
              <a:rPr kumimoji="0" lang="en-US" altLang="zh-CN" sz="2400">
                <a:solidFill>
                  <a:schemeClr val="tx1"/>
                </a:solidFill>
                <a:latin typeface="Courier New" pitchFamily="49" charset="0"/>
              </a:rPr>
              <a:t>}</a:t>
            </a:r>
          </a:p>
        </p:txBody>
      </p:sp>
      <p:sp>
        <p:nvSpPr>
          <p:cNvPr id="493571" name="Rectangle 3"/>
          <p:cNvSpPr>
            <a:spLocks noChangeArrowheads="1"/>
          </p:cNvSpPr>
          <p:nvPr/>
        </p:nvSpPr>
        <p:spPr bwMode="auto">
          <a:xfrm>
            <a:off x="250825" y="5613400"/>
            <a:ext cx="775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400">
                <a:solidFill>
                  <a:schemeClr val="tx1"/>
                </a:solidFill>
                <a:latin typeface="Courier New" pitchFamily="49" charset="0"/>
              </a:rPr>
              <a:t>该算法的调用形式为</a:t>
            </a:r>
            <a:r>
              <a:rPr kumimoji="0" lang="en-US" altLang="zh-CN" sz="2400">
                <a:solidFill>
                  <a:schemeClr val="tx1"/>
                </a:solidFill>
                <a:latin typeface="Courier New" pitchFamily="49" charset="0"/>
              </a:rPr>
              <a:t>bitree T;T=pre_creat();</a:t>
            </a:r>
            <a:r>
              <a:rPr kumimoji="0" lang="zh-CN" altLang="en-US" sz="2400">
                <a:solidFill>
                  <a:schemeClr val="tx1"/>
                </a:solidFill>
                <a:latin typeface="Courier New" pitchFamily="49" charset="0"/>
              </a:rPr>
              <a:t>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withEffect">
                                  <p:stCondLst>
                                    <p:cond delay="0"/>
                                  </p:stCondLst>
                                  <p:childTnLst>
                                    <p:set>
                                      <p:cBhvr>
                                        <p:cTn id="6" dur="1" fill="hold">
                                          <p:stCondLst>
                                            <p:cond delay="0"/>
                                          </p:stCondLst>
                                        </p:cTn>
                                        <p:tgtEl>
                                          <p:spTgt spid="493570"/>
                                        </p:tgtEl>
                                        <p:attrNameLst>
                                          <p:attrName>style.visibility</p:attrName>
                                        </p:attrNameLst>
                                      </p:cBhvr>
                                      <p:to>
                                        <p:strVal val="visible"/>
                                      </p:to>
                                    </p:set>
                                    <p:anim calcmode="lin" valueType="num">
                                      <p:cBhvr>
                                        <p:cTn id="7" dur="500" fill="hold"/>
                                        <p:tgtEl>
                                          <p:spTgt spid="493570"/>
                                        </p:tgtEl>
                                        <p:attrNameLst>
                                          <p:attrName>ppt_x</p:attrName>
                                        </p:attrNameLst>
                                      </p:cBhvr>
                                      <p:tavLst>
                                        <p:tav tm="0">
                                          <p:val>
                                            <p:strVal val="#ppt_x-#ppt_w/2"/>
                                          </p:val>
                                        </p:tav>
                                        <p:tav tm="100000">
                                          <p:val>
                                            <p:strVal val="#ppt_x"/>
                                          </p:val>
                                        </p:tav>
                                      </p:tavLst>
                                    </p:anim>
                                    <p:anim calcmode="lin" valueType="num">
                                      <p:cBhvr>
                                        <p:cTn id="8" dur="500" fill="hold"/>
                                        <p:tgtEl>
                                          <p:spTgt spid="493570"/>
                                        </p:tgtEl>
                                        <p:attrNameLst>
                                          <p:attrName>ppt_y</p:attrName>
                                        </p:attrNameLst>
                                      </p:cBhvr>
                                      <p:tavLst>
                                        <p:tav tm="0">
                                          <p:val>
                                            <p:strVal val="#ppt_y"/>
                                          </p:val>
                                        </p:tav>
                                        <p:tav tm="100000">
                                          <p:val>
                                            <p:strVal val="#ppt_y"/>
                                          </p:val>
                                        </p:tav>
                                      </p:tavLst>
                                    </p:anim>
                                    <p:anim calcmode="lin" valueType="num">
                                      <p:cBhvr>
                                        <p:cTn id="9" dur="500" fill="hold"/>
                                        <p:tgtEl>
                                          <p:spTgt spid="493570"/>
                                        </p:tgtEl>
                                        <p:attrNameLst>
                                          <p:attrName>ppt_w</p:attrName>
                                        </p:attrNameLst>
                                      </p:cBhvr>
                                      <p:tavLst>
                                        <p:tav tm="0">
                                          <p:val>
                                            <p:fltVal val="0"/>
                                          </p:val>
                                        </p:tav>
                                        <p:tav tm="100000">
                                          <p:val>
                                            <p:strVal val="#ppt_w"/>
                                          </p:val>
                                        </p:tav>
                                      </p:tavLst>
                                    </p:anim>
                                    <p:anim calcmode="lin" valueType="num">
                                      <p:cBhvr>
                                        <p:cTn id="10" dur="500" fill="hold"/>
                                        <p:tgtEl>
                                          <p:spTgt spid="49357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93571"/>
                                        </p:tgtEl>
                                        <p:attrNameLst>
                                          <p:attrName>style.visibility</p:attrName>
                                        </p:attrNameLst>
                                      </p:cBhvr>
                                      <p:to>
                                        <p:strVal val="visible"/>
                                      </p:to>
                                    </p:set>
                                    <p:animEffect transition="in" filter="wipe(left)">
                                      <p:cBhvr>
                                        <p:cTn id="15" dur="500"/>
                                        <p:tgtEl>
                                          <p:spTgt spid="493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animBg="1"/>
      <p:bldP spid="49357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742950" y="48260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3  </a:t>
            </a:r>
            <a:r>
              <a:rPr lang="zh-CN" altLang="en-US" sz="3600" b="0">
                <a:latin typeface="黑体" pitchFamily="2" charset="-122"/>
              </a:rPr>
              <a:t>先序＋中序，后序＋中序</a:t>
            </a:r>
          </a:p>
        </p:txBody>
      </p:sp>
      <p:pic>
        <p:nvPicPr>
          <p:cNvPr id="494595" name="Picture 3" descr="Green 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325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94596" name="Picture 4" descr="BD1029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31825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94597" name="Picture 5" descr="BD1029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555625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94598" name="Picture 6" descr="BD1029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631825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94599" name="Picture 7" descr="BD1029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08965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94600" name="Picture 8" descr="BD1029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54685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94601" name="Picture 9" descr="BD1029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639445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94602" name="Picture 10" descr="BD1029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03250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94603" name="Picture 11" descr="BD1029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624205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494604" name="Rectangle 12"/>
          <p:cNvSpPr>
            <a:spLocks noChangeArrowheads="1"/>
          </p:cNvSpPr>
          <p:nvPr/>
        </p:nvSpPr>
        <p:spPr bwMode="auto">
          <a:xfrm>
            <a:off x="157163" y="1722438"/>
            <a:ext cx="887412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单个的遍历序列一般需要补充虚结点才能完整表示结点间的逻辑关系。但两个或多个信息不完整的序列如果能相互补充，也可能得到完整的信息。 </a:t>
            </a:r>
          </a:p>
        </p:txBody>
      </p:sp>
      <p:sp>
        <p:nvSpPr>
          <p:cNvPr id="494605" name="Rectangle 13"/>
          <p:cNvSpPr>
            <a:spLocks noChangeArrowheads="1"/>
          </p:cNvSpPr>
          <p:nvPr/>
        </p:nvSpPr>
        <p:spPr bwMode="auto">
          <a:xfrm>
            <a:off x="157163" y="3149600"/>
            <a:ext cx="8837612"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en-US" altLang="zh-CN" sz="2400">
                <a:solidFill>
                  <a:schemeClr val="tx1"/>
                </a:solidFill>
              </a:rPr>
              <a:t>(1)</a:t>
            </a:r>
            <a:r>
              <a:rPr kumimoji="0" lang="zh-CN" altLang="en-US" sz="2400">
                <a:solidFill>
                  <a:schemeClr val="tx1"/>
                </a:solidFill>
              </a:rPr>
              <a:t>对前序序列，序列的第一个点就是整个二叉树的根。</a:t>
            </a:r>
          </a:p>
          <a:p>
            <a:pPr algn="l">
              <a:lnSpc>
                <a:spcPct val="110000"/>
              </a:lnSpc>
            </a:pPr>
            <a:r>
              <a:rPr kumimoji="0" lang="en-US" altLang="zh-CN" sz="2400">
                <a:solidFill>
                  <a:schemeClr val="tx1"/>
                </a:solidFill>
              </a:rPr>
              <a:t>(2)</a:t>
            </a:r>
            <a:r>
              <a:rPr kumimoji="0" lang="zh-CN" altLang="en-US" sz="2400">
                <a:solidFill>
                  <a:schemeClr val="tx1"/>
                </a:solidFill>
              </a:rPr>
              <a:t>对后序序列，序列的最后一个点就是整个二叉树的根。</a:t>
            </a:r>
          </a:p>
          <a:p>
            <a:pPr algn="l">
              <a:lnSpc>
                <a:spcPct val="110000"/>
              </a:lnSpc>
            </a:pPr>
            <a:r>
              <a:rPr kumimoji="0" lang="en-US" altLang="zh-CN" sz="2400">
                <a:solidFill>
                  <a:schemeClr val="tx1"/>
                </a:solidFill>
              </a:rPr>
              <a:t>(3)</a:t>
            </a:r>
            <a:r>
              <a:rPr kumimoji="0" lang="zh-CN" altLang="en-US" sz="2400">
                <a:solidFill>
                  <a:schemeClr val="tx1"/>
                </a:solidFill>
              </a:rPr>
              <a:t>对中序序列，以根为界，序列的前一部分在根的左子树中，后一部分在根的右子树中；并且，前一部分构成的子序列是左子树的中序序列，后一部分构成的子序列是右子树的中序序列。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4604"/>
                                        </p:tgtEl>
                                        <p:attrNameLst>
                                          <p:attrName>style.visibility</p:attrName>
                                        </p:attrNameLst>
                                      </p:cBhvr>
                                      <p:to>
                                        <p:strVal val="visible"/>
                                      </p:to>
                                    </p:set>
                                    <p:animEffect transition="in" filter="wipe(left)">
                                      <p:cBhvr>
                                        <p:cTn id="7" dur="500"/>
                                        <p:tgtEl>
                                          <p:spTgt spid="494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4605"/>
                                        </p:tgtEl>
                                        <p:attrNameLst>
                                          <p:attrName>style.visibility</p:attrName>
                                        </p:attrNameLst>
                                      </p:cBhvr>
                                      <p:to>
                                        <p:strVal val="visible"/>
                                      </p:to>
                                    </p:set>
                                    <p:animEffect transition="in" filter="wipe(left)">
                                      <p:cBhvr>
                                        <p:cTn id="12" dur="500"/>
                                        <p:tgtEl>
                                          <p:spTgt spid="494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04" grpId="0"/>
      <p:bldP spid="49460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5618" name="Object 2"/>
          <p:cNvGraphicFramePr>
            <a:graphicFrameLocks noChangeAspect="1"/>
          </p:cNvGraphicFramePr>
          <p:nvPr/>
        </p:nvGraphicFramePr>
        <p:xfrm>
          <a:off x="1187450" y="3284538"/>
          <a:ext cx="6927850" cy="2122487"/>
        </p:xfrm>
        <a:graphic>
          <a:graphicData uri="http://schemas.openxmlformats.org/presentationml/2006/ole">
            <mc:AlternateContent xmlns:mc="http://schemas.openxmlformats.org/markup-compatibility/2006">
              <mc:Choice xmlns:v="urn:schemas-microsoft-com:vml" Requires="v">
                <p:oleObj spid="_x0000_s495628" name="Microsoft Drawing" r:id="rId3" imgW="3681360" imgH="1063800" progId="MSDraw">
                  <p:embed/>
                </p:oleObj>
              </mc:Choice>
              <mc:Fallback>
                <p:oleObj name="Microsoft Drawing" r:id="rId3" imgW="3681360" imgH="1063800" progId="MSDra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284538"/>
                        <a:ext cx="6927850" cy="2122487"/>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495619" name="Oval 3"/>
          <p:cNvSpPr>
            <a:spLocks noChangeArrowheads="1"/>
          </p:cNvSpPr>
          <p:nvPr/>
        </p:nvSpPr>
        <p:spPr bwMode="auto">
          <a:xfrm>
            <a:off x="3203575" y="3213100"/>
            <a:ext cx="574675" cy="576263"/>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zh-CN" altLang="en-US" sz="2000">
                <a:solidFill>
                  <a:schemeClr val="tx1"/>
                </a:solidFill>
                <a:latin typeface="Arial" charset="0"/>
              </a:rPr>
              <a:t>根</a:t>
            </a:r>
          </a:p>
        </p:txBody>
      </p:sp>
      <p:sp>
        <p:nvSpPr>
          <p:cNvPr id="495620" name="Rectangle 4"/>
          <p:cNvSpPr>
            <a:spLocks noChangeArrowheads="1"/>
          </p:cNvSpPr>
          <p:nvPr/>
        </p:nvSpPr>
        <p:spPr bwMode="auto">
          <a:xfrm>
            <a:off x="165100" y="130175"/>
            <a:ext cx="8820150"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若给定前序和中序序列，反复利用上面</a:t>
            </a:r>
            <a:r>
              <a:rPr kumimoji="0" lang="en-US" altLang="zh-CN" sz="2400">
                <a:solidFill>
                  <a:schemeClr val="tx1"/>
                </a:solidFill>
              </a:rPr>
              <a:t>(1)</a:t>
            </a:r>
            <a:r>
              <a:rPr kumimoji="0" lang="zh-CN" altLang="en-US" sz="2400">
                <a:solidFill>
                  <a:schemeClr val="tx1"/>
                </a:solidFill>
              </a:rPr>
              <a:t>和</a:t>
            </a:r>
            <a:r>
              <a:rPr kumimoji="0" lang="en-US" altLang="zh-CN" sz="2400">
                <a:solidFill>
                  <a:schemeClr val="tx1"/>
                </a:solidFill>
              </a:rPr>
              <a:t>(3)</a:t>
            </a:r>
            <a:r>
              <a:rPr kumimoji="0" lang="zh-CN" altLang="en-US" sz="2400">
                <a:solidFill>
                  <a:schemeClr val="tx1"/>
                </a:solidFill>
              </a:rPr>
              <a:t>，就可获得结点完整的逻辑信息，即</a:t>
            </a:r>
          </a:p>
          <a:p>
            <a:pPr algn="l">
              <a:lnSpc>
                <a:spcPct val="110000"/>
              </a:lnSpc>
              <a:buFontTx/>
              <a:buChar char="•"/>
            </a:pPr>
            <a:r>
              <a:rPr kumimoji="0" lang="zh-CN" altLang="en-US" sz="2400">
                <a:solidFill>
                  <a:schemeClr val="tx1"/>
                </a:solidFill>
              </a:rPr>
              <a:t>由前序序列找到根，由中序序列得到左、右子树；</a:t>
            </a:r>
          </a:p>
          <a:p>
            <a:pPr algn="l">
              <a:lnSpc>
                <a:spcPct val="110000"/>
              </a:lnSpc>
              <a:buFontTx/>
              <a:buChar char="•"/>
            </a:pPr>
            <a:r>
              <a:rPr kumimoji="0" lang="zh-CN" altLang="en-US" sz="2400">
                <a:solidFill>
                  <a:schemeClr val="tx1"/>
                </a:solidFill>
              </a:rPr>
              <a:t>再对每个子树由前序序列找到子树的根，由中序序列得到子树的左、右子树，</a:t>
            </a:r>
            <a:r>
              <a:rPr kumimoji="0" lang="en-US" altLang="zh-CN" sz="2400">
                <a:solidFill>
                  <a:schemeClr val="tx1"/>
                </a:solidFill>
                <a:latin typeface="宋体"/>
              </a:rPr>
              <a:t>……</a:t>
            </a:r>
            <a:r>
              <a:rPr kumimoji="0" lang="zh-CN" altLang="en-US" sz="2400">
                <a:solidFill>
                  <a:schemeClr val="tx1"/>
                </a:solidFill>
              </a:rPr>
              <a:t>，</a:t>
            </a:r>
          </a:p>
          <a:p>
            <a:pPr algn="l">
              <a:lnSpc>
                <a:spcPct val="110000"/>
              </a:lnSpc>
            </a:pPr>
            <a:r>
              <a:rPr kumimoji="0" lang="zh-CN" altLang="en-US" sz="2400">
                <a:solidFill>
                  <a:schemeClr val="tx1"/>
                </a:solidFill>
              </a:rPr>
              <a:t>等等类推，每次都可得到一个点</a:t>
            </a:r>
            <a:r>
              <a:rPr kumimoji="0" lang="en-US" altLang="zh-CN" sz="2400">
                <a:solidFill>
                  <a:schemeClr val="tx1"/>
                </a:solidFill>
              </a:rPr>
              <a:t>(</a:t>
            </a:r>
            <a:r>
              <a:rPr kumimoji="0" lang="zh-CN" altLang="en-US" sz="2400">
                <a:solidFill>
                  <a:schemeClr val="tx1"/>
                </a:solidFill>
              </a:rPr>
              <a:t>子树的根</a:t>
            </a:r>
            <a:r>
              <a:rPr kumimoji="0" lang="en-US" altLang="zh-CN" sz="2400">
                <a:solidFill>
                  <a:schemeClr val="tx1"/>
                </a:solidFill>
              </a:rPr>
              <a:t>)</a:t>
            </a:r>
            <a:r>
              <a:rPr kumimoji="0" lang="zh-CN" altLang="en-US" sz="2400">
                <a:solidFill>
                  <a:schemeClr val="tx1"/>
                </a:solidFill>
              </a:rPr>
              <a:t>，从而逐渐分离出树的全部信息，也就可以还原和构造出该二叉树。 </a:t>
            </a:r>
          </a:p>
        </p:txBody>
      </p:sp>
      <p:sp>
        <p:nvSpPr>
          <p:cNvPr id="495621" name="Rectangle 5"/>
          <p:cNvSpPr>
            <a:spLocks noChangeArrowheads="1"/>
          </p:cNvSpPr>
          <p:nvPr/>
        </p:nvSpPr>
        <p:spPr bwMode="auto">
          <a:xfrm>
            <a:off x="250825" y="5619750"/>
            <a:ext cx="8569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由前序和后序遍历序列因不能确定左右子树，一般就不能唯一确定二叉树。 </a:t>
            </a:r>
          </a:p>
        </p:txBody>
      </p:sp>
      <p:sp>
        <p:nvSpPr>
          <p:cNvPr id="495622" name="Line 6"/>
          <p:cNvSpPr>
            <a:spLocks noChangeShapeType="1"/>
          </p:cNvSpPr>
          <p:nvPr/>
        </p:nvSpPr>
        <p:spPr bwMode="auto">
          <a:xfrm>
            <a:off x="2987675" y="3716338"/>
            <a:ext cx="2305050" cy="865187"/>
          </a:xfrm>
          <a:prstGeom prst="line">
            <a:avLst/>
          </a:prstGeom>
          <a:noFill/>
          <a:ln w="38100">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5623" name="AutoShape 7"/>
          <p:cNvSpPr>
            <a:spLocks/>
          </p:cNvSpPr>
          <p:nvPr/>
        </p:nvSpPr>
        <p:spPr bwMode="auto">
          <a:xfrm rot="5400000">
            <a:off x="3671887" y="3392488"/>
            <a:ext cx="360363" cy="2160588"/>
          </a:xfrm>
          <a:prstGeom prst="leftBrace">
            <a:avLst>
              <a:gd name="adj1" fmla="val 49963"/>
              <a:gd name="adj2" fmla="val 50000"/>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4" name="AutoShape 8"/>
          <p:cNvSpPr>
            <a:spLocks/>
          </p:cNvSpPr>
          <p:nvPr/>
        </p:nvSpPr>
        <p:spPr bwMode="auto">
          <a:xfrm rot="5400000">
            <a:off x="6696075" y="3392488"/>
            <a:ext cx="360363" cy="2160587"/>
          </a:xfrm>
          <a:prstGeom prst="leftBrace">
            <a:avLst>
              <a:gd name="adj1" fmla="val 49963"/>
              <a:gd name="adj2" fmla="val 50000"/>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5" name="AutoShape 9"/>
          <p:cNvSpPr>
            <a:spLocks noChangeArrowheads="1"/>
          </p:cNvSpPr>
          <p:nvPr/>
        </p:nvSpPr>
        <p:spPr bwMode="auto">
          <a:xfrm rot="18900000">
            <a:off x="3529013" y="3895725"/>
            <a:ext cx="647700" cy="288925"/>
          </a:xfrm>
          <a:prstGeom prst="notchedRightArrow">
            <a:avLst>
              <a:gd name="adj1" fmla="val 50000"/>
              <a:gd name="adj2" fmla="val 560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6" name="AutoShape 10"/>
          <p:cNvSpPr>
            <a:spLocks noChangeArrowheads="1"/>
          </p:cNvSpPr>
          <p:nvPr/>
        </p:nvSpPr>
        <p:spPr bwMode="auto">
          <a:xfrm rot="18000000">
            <a:off x="6480176" y="3895725"/>
            <a:ext cx="647700" cy="288925"/>
          </a:xfrm>
          <a:prstGeom prst="notchedRightArrow">
            <a:avLst>
              <a:gd name="adj1" fmla="val 50000"/>
              <a:gd name="adj2" fmla="val 560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7" name="Oval 11"/>
          <p:cNvSpPr>
            <a:spLocks noChangeArrowheads="1"/>
          </p:cNvSpPr>
          <p:nvPr/>
        </p:nvSpPr>
        <p:spPr bwMode="auto">
          <a:xfrm>
            <a:off x="5651500" y="3213100"/>
            <a:ext cx="574675" cy="576263"/>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zh-CN" altLang="en-US" sz="2000">
                <a:solidFill>
                  <a:schemeClr val="tx1"/>
                </a:solidFill>
                <a:latin typeface="Arial" charset="0"/>
              </a:rPr>
              <a:t>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5620"/>
                                        </p:tgtEl>
                                        <p:attrNameLst>
                                          <p:attrName>style.visibility</p:attrName>
                                        </p:attrNameLst>
                                      </p:cBhvr>
                                      <p:to>
                                        <p:strVal val="visible"/>
                                      </p:to>
                                    </p:set>
                                    <p:animEffect transition="in" filter="wipe(left)">
                                      <p:cBhvr>
                                        <p:cTn id="7" dur="500"/>
                                        <p:tgtEl>
                                          <p:spTgt spid="495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5622"/>
                                        </p:tgtEl>
                                        <p:attrNameLst>
                                          <p:attrName>style.visibility</p:attrName>
                                        </p:attrNameLst>
                                      </p:cBhvr>
                                      <p:to>
                                        <p:strVal val="visible"/>
                                      </p:to>
                                    </p:set>
                                    <p:animEffect transition="in" filter="wipe(left)">
                                      <p:cBhvr>
                                        <p:cTn id="12" dur="500"/>
                                        <p:tgtEl>
                                          <p:spTgt spid="4956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5623"/>
                                        </p:tgtEl>
                                        <p:attrNameLst>
                                          <p:attrName>style.visibility</p:attrName>
                                        </p:attrNameLst>
                                      </p:cBhvr>
                                      <p:to>
                                        <p:strVal val="visible"/>
                                      </p:to>
                                    </p:set>
                                    <p:animEffect transition="in" filter="wipe(down)">
                                      <p:cBhvr>
                                        <p:cTn id="17" dur="500"/>
                                        <p:tgtEl>
                                          <p:spTgt spid="4956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95624"/>
                                        </p:tgtEl>
                                        <p:attrNameLst>
                                          <p:attrName>style.visibility</p:attrName>
                                        </p:attrNameLst>
                                      </p:cBhvr>
                                      <p:to>
                                        <p:strVal val="visible"/>
                                      </p:to>
                                    </p:set>
                                    <p:animEffect transition="in" filter="wipe(down)">
                                      <p:cBhvr>
                                        <p:cTn id="22" dur="500"/>
                                        <p:tgtEl>
                                          <p:spTgt spid="4956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95625"/>
                                        </p:tgtEl>
                                        <p:attrNameLst>
                                          <p:attrName>style.visibility</p:attrName>
                                        </p:attrNameLst>
                                      </p:cBhvr>
                                      <p:to>
                                        <p:strVal val="visible"/>
                                      </p:to>
                                    </p:set>
                                    <p:animEffect transition="in" filter="wipe(down)">
                                      <p:cBhvr>
                                        <p:cTn id="27" dur="500"/>
                                        <p:tgtEl>
                                          <p:spTgt spid="4956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95626"/>
                                        </p:tgtEl>
                                        <p:attrNameLst>
                                          <p:attrName>style.visibility</p:attrName>
                                        </p:attrNameLst>
                                      </p:cBhvr>
                                      <p:to>
                                        <p:strVal val="visible"/>
                                      </p:to>
                                    </p:set>
                                    <p:animEffect transition="in" filter="wipe(down)">
                                      <p:cBhvr>
                                        <p:cTn id="32" dur="500"/>
                                        <p:tgtEl>
                                          <p:spTgt spid="4956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95619"/>
                                        </p:tgtEl>
                                        <p:attrNameLst>
                                          <p:attrName>style.visibility</p:attrName>
                                        </p:attrNameLst>
                                      </p:cBhvr>
                                      <p:to>
                                        <p:strVal val="visible"/>
                                      </p:to>
                                    </p:set>
                                    <p:animEffect transition="in" filter="wipe(down)">
                                      <p:cBhvr>
                                        <p:cTn id="37" dur="500"/>
                                        <p:tgtEl>
                                          <p:spTgt spid="4956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95627"/>
                                        </p:tgtEl>
                                        <p:attrNameLst>
                                          <p:attrName>style.visibility</p:attrName>
                                        </p:attrNameLst>
                                      </p:cBhvr>
                                      <p:to>
                                        <p:strVal val="visible"/>
                                      </p:to>
                                    </p:set>
                                    <p:animEffect transition="in" filter="wipe(down)">
                                      <p:cBhvr>
                                        <p:cTn id="42" dur="500"/>
                                        <p:tgtEl>
                                          <p:spTgt spid="4956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95621"/>
                                        </p:tgtEl>
                                        <p:attrNameLst>
                                          <p:attrName>style.visibility</p:attrName>
                                        </p:attrNameLst>
                                      </p:cBhvr>
                                      <p:to>
                                        <p:strVal val="visible"/>
                                      </p:to>
                                    </p:set>
                                    <p:animEffect transition="in" filter="wipe(left)">
                                      <p:cBhvr>
                                        <p:cTn id="47" dur="500"/>
                                        <p:tgtEl>
                                          <p:spTgt spid="495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animBg="1"/>
      <p:bldP spid="495620" grpId="0"/>
      <p:bldP spid="495621" grpId="0"/>
      <p:bldP spid="495622" grpId="0" animBg="1"/>
      <p:bldP spid="495623" grpId="0" animBg="1"/>
      <p:bldP spid="495624" grpId="0" animBg="1"/>
      <p:bldP spid="495625" grpId="0" animBg="1"/>
      <p:bldP spid="495626" grpId="0" animBg="1"/>
      <p:bldP spid="4956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ChangeArrowheads="1"/>
          </p:cNvSpPr>
          <p:nvPr/>
        </p:nvSpPr>
        <p:spPr bwMode="auto">
          <a:xfrm>
            <a:off x="0" y="2579688"/>
            <a:ext cx="9144000" cy="4064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000">
                <a:solidFill>
                  <a:schemeClr val="tx1"/>
                </a:solidFill>
                <a:latin typeface="Courier New" pitchFamily="49" charset="0"/>
              </a:rPr>
              <a:t>bitree creat(char Pre[],int ps,int pe,</a:t>
            </a:r>
          </a:p>
          <a:p>
            <a:pPr algn="l"/>
            <a:r>
              <a:rPr kumimoji="0" lang="en-US" altLang="zh-CN" sz="2000">
                <a:solidFill>
                  <a:schemeClr val="tx1"/>
                </a:solidFill>
                <a:latin typeface="Courier New" pitchFamily="49" charset="0"/>
              </a:rPr>
              <a:t>             char In[],int is,int ie) {//</a:t>
            </a:r>
            <a:r>
              <a:rPr kumimoji="0" lang="zh-CN" altLang="en-US" sz="2000">
                <a:solidFill>
                  <a:schemeClr val="tx1"/>
                </a:solidFill>
                <a:latin typeface="Courier New" pitchFamily="49" charset="0"/>
              </a:rPr>
              <a:t>由先序和中序建二叉树   </a:t>
            </a:r>
            <a:r>
              <a:rPr kumimoji="0" lang="en-US" altLang="zh-CN" sz="2000">
                <a:solidFill>
                  <a:schemeClr val="tx1"/>
                </a:solidFill>
                <a:latin typeface="Courier New" pitchFamily="49" charset="0"/>
              </a:rPr>
              <a:t>bitree t;</a:t>
            </a:r>
          </a:p>
          <a:p>
            <a:pPr algn="l"/>
            <a:r>
              <a:rPr kumimoji="0" lang="en-US" altLang="zh-CN" sz="2000">
                <a:solidFill>
                  <a:schemeClr val="tx1"/>
                </a:solidFill>
                <a:latin typeface="Courier New" pitchFamily="49" charset="0"/>
              </a:rPr>
              <a:t>   int i;</a:t>
            </a:r>
          </a:p>
          <a:p>
            <a:pPr algn="l"/>
            <a:r>
              <a:rPr kumimoji="0" lang="en-US" altLang="zh-CN" sz="2000">
                <a:solidFill>
                  <a:schemeClr val="tx1"/>
                </a:solidFill>
                <a:latin typeface="Courier New" pitchFamily="49" charset="0"/>
              </a:rPr>
              <a:t>   if(ps&gt;pe) return NULL;</a:t>
            </a:r>
          </a:p>
          <a:p>
            <a:pPr algn="l"/>
            <a:r>
              <a:rPr kumimoji="0" lang="en-US" altLang="zh-CN" sz="2000">
                <a:solidFill>
                  <a:schemeClr val="tx1"/>
                </a:solidFill>
                <a:latin typeface="Courier New" pitchFamily="49" charset="0"/>
              </a:rPr>
              <a:t>   t=new node;					//</a:t>
            </a:r>
            <a:r>
              <a:rPr kumimoji="0" lang="zh-CN" altLang="en-US" sz="2000">
                <a:solidFill>
                  <a:schemeClr val="tx1"/>
                </a:solidFill>
                <a:latin typeface="Courier New" pitchFamily="49" charset="0"/>
              </a:rPr>
              <a:t>生成根结点</a:t>
            </a:r>
          </a:p>
          <a:p>
            <a:pPr algn="l"/>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t−&gt;data=Pre[ps];</a:t>
            </a:r>
          </a:p>
          <a:p>
            <a:pPr algn="l"/>
            <a:r>
              <a:rPr kumimoji="0" lang="en-US" altLang="zh-CN" sz="2000">
                <a:solidFill>
                  <a:schemeClr val="tx1"/>
                </a:solidFill>
                <a:latin typeface="Courier New" pitchFamily="49" charset="0"/>
              </a:rPr>
              <a:t>   i=is;</a:t>
            </a:r>
          </a:p>
          <a:p>
            <a:pPr algn="l"/>
            <a:r>
              <a:rPr kumimoji="0" lang="en-US" altLang="zh-CN" sz="2000">
                <a:solidFill>
                  <a:schemeClr val="tx1"/>
                </a:solidFill>
                <a:latin typeface="Courier New" pitchFamily="49" charset="0"/>
              </a:rPr>
              <a:t>   while(In[i]!=Pre[ps]) i++;	//</a:t>
            </a:r>
            <a:r>
              <a:rPr kumimoji="0" lang="zh-CN" altLang="en-US" sz="2000">
                <a:solidFill>
                  <a:schemeClr val="tx1"/>
                </a:solidFill>
                <a:latin typeface="Courier New" pitchFamily="49" charset="0"/>
              </a:rPr>
              <a:t>寻找中序序列中根的位置</a:t>
            </a:r>
            <a:r>
              <a:rPr kumimoji="0" lang="en-US" altLang="zh-CN" sz="2000">
                <a:solidFill>
                  <a:schemeClr val="tx1"/>
                </a:solidFill>
                <a:latin typeface="Courier New" pitchFamily="49" charset="0"/>
              </a:rPr>
              <a:t>i</a:t>
            </a:r>
          </a:p>
          <a:p>
            <a:pPr algn="l"/>
            <a:r>
              <a:rPr kumimoji="0" lang="en-US" altLang="zh-CN" sz="2000">
                <a:solidFill>
                  <a:schemeClr val="tx1"/>
                </a:solidFill>
                <a:latin typeface="Courier New" pitchFamily="49" charset="0"/>
              </a:rPr>
              <a:t>   t−&gt;lchild=creat(Pre,ps+1,ps+i−is,In,is,i−1);//</a:t>
            </a:r>
            <a:r>
              <a:rPr kumimoji="0" lang="zh-CN" altLang="en-US" sz="2000">
                <a:solidFill>
                  <a:schemeClr val="tx1"/>
                </a:solidFill>
                <a:latin typeface="Courier New" pitchFamily="49" charset="0"/>
              </a:rPr>
              <a:t>生成左子树</a:t>
            </a:r>
          </a:p>
          <a:p>
            <a:pPr algn="l"/>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t−&gt;rchild=creat(Pre,ps+i−is+1,pe,In,i+1,ie);//</a:t>
            </a:r>
            <a:r>
              <a:rPr kumimoji="0" lang="zh-CN" altLang="en-US" sz="2000">
                <a:solidFill>
                  <a:schemeClr val="tx1"/>
                </a:solidFill>
                <a:latin typeface="Courier New" pitchFamily="49" charset="0"/>
              </a:rPr>
              <a:t>生成右子树</a:t>
            </a:r>
          </a:p>
          <a:p>
            <a:pPr algn="l"/>
            <a:r>
              <a:rPr kumimoji="0" lang="zh-CN" altLang="en-US" sz="2000">
                <a:solidFill>
                  <a:schemeClr val="tx1"/>
                </a:solidFill>
                <a:latin typeface="Courier New" pitchFamily="49" charset="0"/>
              </a:rPr>
              <a:t>   </a:t>
            </a:r>
            <a:r>
              <a:rPr kumimoji="0" lang="en-US" altLang="zh-CN" sz="2000">
                <a:solidFill>
                  <a:schemeClr val="tx1"/>
                </a:solidFill>
                <a:latin typeface="Courier New" pitchFamily="49" charset="0"/>
              </a:rPr>
              <a:t>return t;</a:t>
            </a:r>
          </a:p>
          <a:p>
            <a:pPr algn="l"/>
            <a:r>
              <a:rPr kumimoji="0" lang="en-US" altLang="zh-CN" sz="2000">
                <a:solidFill>
                  <a:schemeClr val="tx1"/>
                </a:solidFill>
                <a:latin typeface="Courier New" pitchFamily="49" charset="0"/>
              </a:rPr>
              <a:t>}</a:t>
            </a:r>
          </a:p>
        </p:txBody>
      </p:sp>
      <p:graphicFrame>
        <p:nvGraphicFramePr>
          <p:cNvPr id="556039" name="Object 7"/>
          <p:cNvGraphicFramePr>
            <a:graphicFrameLocks noChangeAspect="1"/>
          </p:cNvGraphicFramePr>
          <p:nvPr/>
        </p:nvGraphicFramePr>
        <p:xfrm>
          <a:off x="1106488" y="215900"/>
          <a:ext cx="6927850" cy="2122488"/>
        </p:xfrm>
        <a:graphic>
          <a:graphicData uri="http://schemas.openxmlformats.org/presentationml/2006/ole">
            <mc:AlternateContent xmlns:mc="http://schemas.openxmlformats.org/markup-compatibility/2006">
              <mc:Choice xmlns:v="urn:schemas-microsoft-com:vml" Requires="v">
                <p:oleObj spid="_x0000_s556047" name="Microsoft Drawing" r:id="rId3" imgW="3681360" imgH="1063800" progId="MSDraw">
                  <p:embed/>
                </p:oleObj>
              </mc:Choice>
              <mc:Fallback>
                <p:oleObj name="Microsoft Drawing" r:id="rId3" imgW="3681360" imgH="1063800" progId="MSDraw">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488" y="215900"/>
                        <a:ext cx="6927850" cy="2122488"/>
                      </a:xfrm>
                      <a:prstGeom prst="rect">
                        <a:avLst/>
                      </a:prstGeom>
                      <a:gradFill rotWithShape="1">
                        <a:gsLst>
                          <a:gs pos="0">
                            <a:schemeClr val="hlink"/>
                          </a:gs>
                          <a:gs pos="100000">
                            <a:srgbClr val="FFFFA5"/>
                          </a:gs>
                        </a:gsLst>
                        <a:lin ang="5400000" scaled="1"/>
                      </a:gradFill>
                    </p:spPr>
                  </p:pic>
                </p:oleObj>
              </mc:Fallback>
            </mc:AlternateContent>
          </a:graphicData>
        </a:graphic>
      </p:graphicFrame>
      <p:grpSp>
        <p:nvGrpSpPr>
          <p:cNvPr id="556043" name="Group 11"/>
          <p:cNvGrpSpPr>
            <a:grpSpLocks/>
          </p:cNvGrpSpPr>
          <p:nvPr/>
        </p:nvGrpSpPr>
        <p:grpSpPr bwMode="auto">
          <a:xfrm>
            <a:off x="3281363" y="593725"/>
            <a:ext cx="2241550" cy="396875"/>
            <a:chOff x="2073" y="409"/>
            <a:chExt cx="1412" cy="250"/>
          </a:xfrm>
        </p:grpSpPr>
        <p:sp>
          <p:nvSpPr>
            <p:cNvPr id="556041" name="Line 9"/>
            <p:cNvSpPr>
              <a:spLocks noChangeShapeType="1"/>
            </p:cNvSpPr>
            <p:nvPr/>
          </p:nvSpPr>
          <p:spPr bwMode="auto">
            <a:xfrm>
              <a:off x="2073" y="633"/>
              <a:ext cx="1412" cy="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6042" name="Rectangle 10"/>
            <p:cNvSpPr>
              <a:spLocks noChangeArrowheads="1"/>
            </p:cNvSpPr>
            <p:nvPr/>
          </p:nvSpPr>
          <p:spPr bwMode="auto">
            <a:xfrm>
              <a:off x="2594" y="409"/>
              <a:ext cx="5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000">
                  <a:solidFill>
                    <a:srgbClr val="0000FF"/>
                  </a:solidFill>
                  <a:latin typeface="Courier New" pitchFamily="49" charset="0"/>
                </a:rPr>
                <a:t>i-is</a:t>
              </a:r>
            </a:p>
          </p:txBody>
        </p:sp>
      </p:grpSp>
      <p:grpSp>
        <p:nvGrpSpPr>
          <p:cNvPr id="556044" name="Group 12"/>
          <p:cNvGrpSpPr>
            <a:grpSpLocks/>
          </p:cNvGrpSpPr>
          <p:nvPr/>
        </p:nvGrpSpPr>
        <p:grpSpPr bwMode="auto">
          <a:xfrm>
            <a:off x="2690813" y="1081088"/>
            <a:ext cx="2241550" cy="396875"/>
            <a:chOff x="2073" y="409"/>
            <a:chExt cx="1412" cy="250"/>
          </a:xfrm>
        </p:grpSpPr>
        <p:sp>
          <p:nvSpPr>
            <p:cNvPr id="556045" name="Line 13"/>
            <p:cNvSpPr>
              <a:spLocks noChangeShapeType="1"/>
            </p:cNvSpPr>
            <p:nvPr/>
          </p:nvSpPr>
          <p:spPr bwMode="auto">
            <a:xfrm>
              <a:off x="2073" y="633"/>
              <a:ext cx="1412" cy="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6046" name="Rectangle 14"/>
            <p:cNvSpPr>
              <a:spLocks noChangeArrowheads="1"/>
            </p:cNvSpPr>
            <p:nvPr/>
          </p:nvSpPr>
          <p:spPr bwMode="auto">
            <a:xfrm>
              <a:off x="2594" y="409"/>
              <a:ext cx="5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000">
                  <a:solidFill>
                    <a:srgbClr val="0000FF"/>
                  </a:solidFill>
                  <a:latin typeface="Courier New" pitchFamily="49" charset="0"/>
                </a:rPr>
                <a:t>i-is</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56044"/>
                                        </p:tgtEl>
                                        <p:attrNameLst>
                                          <p:attrName>style.visibility</p:attrName>
                                        </p:attrNameLst>
                                      </p:cBhvr>
                                      <p:to>
                                        <p:strVal val="visible"/>
                                      </p:to>
                                    </p:set>
                                    <p:anim calcmode="lin" valueType="num">
                                      <p:cBhvr>
                                        <p:cTn id="7" dur="500" fill="hold"/>
                                        <p:tgtEl>
                                          <p:spTgt spid="556044"/>
                                        </p:tgtEl>
                                        <p:attrNameLst>
                                          <p:attrName>ppt_w</p:attrName>
                                        </p:attrNameLst>
                                      </p:cBhvr>
                                      <p:tavLst>
                                        <p:tav tm="0">
                                          <p:val>
                                            <p:fltVal val="0"/>
                                          </p:val>
                                        </p:tav>
                                        <p:tav tm="100000">
                                          <p:val>
                                            <p:strVal val="#ppt_w"/>
                                          </p:val>
                                        </p:tav>
                                      </p:tavLst>
                                    </p:anim>
                                    <p:anim calcmode="lin" valueType="num">
                                      <p:cBhvr>
                                        <p:cTn id="8" dur="500" fill="hold"/>
                                        <p:tgtEl>
                                          <p:spTgt spid="55604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556043"/>
                                        </p:tgtEl>
                                        <p:attrNameLst>
                                          <p:attrName>style.visibility</p:attrName>
                                        </p:attrNameLst>
                                      </p:cBhvr>
                                      <p:to>
                                        <p:strVal val="visible"/>
                                      </p:to>
                                    </p:set>
                                    <p:anim calcmode="lin" valueType="num">
                                      <p:cBhvr>
                                        <p:cTn id="13" dur="500" fill="hold"/>
                                        <p:tgtEl>
                                          <p:spTgt spid="556043"/>
                                        </p:tgtEl>
                                        <p:attrNameLst>
                                          <p:attrName>ppt_w</p:attrName>
                                        </p:attrNameLst>
                                      </p:cBhvr>
                                      <p:tavLst>
                                        <p:tav tm="0">
                                          <p:val>
                                            <p:fltVal val="0"/>
                                          </p:val>
                                        </p:tav>
                                        <p:tav tm="100000">
                                          <p:val>
                                            <p:strVal val="#ppt_w"/>
                                          </p:val>
                                        </p:tav>
                                      </p:tavLst>
                                    </p:anim>
                                    <p:anim calcmode="lin" valueType="num">
                                      <p:cBhvr>
                                        <p:cTn id="14" dur="500" fill="hold"/>
                                        <p:tgtEl>
                                          <p:spTgt spid="55604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556034"/>
                                        </p:tgtEl>
                                        <p:attrNameLst>
                                          <p:attrName>style.visibility</p:attrName>
                                        </p:attrNameLst>
                                      </p:cBhvr>
                                      <p:to>
                                        <p:strVal val="visible"/>
                                      </p:to>
                                    </p:set>
                                    <p:anim calcmode="lin" valueType="num">
                                      <p:cBhvr>
                                        <p:cTn id="19" dur="500" fill="hold"/>
                                        <p:tgtEl>
                                          <p:spTgt spid="556034"/>
                                        </p:tgtEl>
                                        <p:attrNameLst>
                                          <p:attrName>ppt_x</p:attrName>
                                        </p:attrNameLst>
                                      </p:cBhvr>
                                      <p:tavLst>
                                        <p:tav tm="0">
                                          <p:val>
                                            <p:strVal val="#ppt_x-#ppt_w/2"/>
                                          </p:val>
                                        </p:tav>
                                        <p:tav tm="100000">
                                          <p:val>
                                            <p:strVal val="#ppt_x"/>
                                          </p:val>
                                        </p:tav>
                                      </p:tavLst>
                                    </p:anim>
                                    <p:anim calcmode="lin" valueType="num">
                                      <p:cBhvr>
                                        <p:cTn id="20" dur="500" fill="hold"/>
                                        <p:tgtEl>
                                          <p:spTgt spid="556034"/>
                                        </p:tgtEl>
                                        <p:attrNameLst>
                                          <p:attrName>ppt_y</p:attrName>
                                        </p:attrNameLst>
                                      </p:cBhvr>
                                      <p:tavLst>
                                        <p:tav tm="0">
                                          <p:val>
                                            <p:strVal val="#ppt_y"/>
                                          </p:val>
                                        </p:tav>
                                        <p:tav tm="100000">
                                          <p:val>
                                            <p:strVal val="#ppt_y"/>
                                          </p:val>
                                        </p:tav>
                                      </p:tavLst>
                                    </p:anim>
                                    <p:anim calcmode="lin" valueType="num">
                                      <p:cBhvr>
                                        <p:cTn id="21" dur="500" fill="hold"/>
                                        <p:tgtEl>
                                          <p:spTgt spid="556034"/>
                                        </p:tgtEl>
                                        <p:attrNameLst>
                                          <p:attrName>ppt_w</p:attrName>
                                        </p:attrNameLst>
                                      </p:cBhvr>
                                      <p:tavLst>
                                        <p:tav tm="0">
                                          <p:val>
                                            <p:fltVal val="0"/>
                                          </p:val>
                                        </p:tav>
                                        <p:tav tm="100000">
                                          <p:val>
                                            <p:strVal val="#ppt_w"/>
                                          </p:val>
                                        </p:tav>
                                      </p:tavLst>
                                    </p:anim>
                                    <p:anim calcmode="lin" valueType="num">
                                      <p:cBhvr>
                                        <p:cTn id="22" dur="500" fill="hold"/>
                                        <p:tgtEl>
                                          <p:spTgt spid="5560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250825" y="333375"/>
            <a:ext cx="871378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400">
                <a:solidFill>
                  <a:schemeClr val="tx1"/>
                </a:solidFill>
                <a:latin typeface="Arial" charset="0"/>
              </a:rPr>
              <a:t>例　 由先根和中根序列构造二叉树</a:t>
            </a:r>
          </a:p>
        </p:txBody>
      </p:sp>
      <p:sp>
        <p:nvSpPr>
          <p:cNvPr id="496643" name="Rectangle 3"/>
          <p:cNvSpPr>
            <a:spLocks noChangeArrowheads="1"/>
          </p:cNvSpPr>
          <p:nvPr/>
        </p:nvSpPr>
        <p:spPr bwMode="auto">
          <a:xfrm>
            <a:off x="6372225" y="1079500"/>
            <a:ext cx="42068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G</a:t>
            </a:r>
          </a:p>
        </p:txBody>
      </p:sp>
      <p:sp>
        <p:nvSpPr>
          <p:cNvPr id="496644" name="Rectangle 4"/>
          <p:cNvSpPr>
            <a:spLocks noChangeArrowheads="1"/>
          </p:cNvSpPr>
          <p:nvPr/>
        </p:nvSpPr>
        <p:spPr bwMode="auto">
          <a:xfrm>
            <a:off x="1042988" y="1052513"/>
            <a:ext cx="14097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zh-CN" altLang="en-US" sz="2400">
                <a:solidFill>
                  <a:schemeClr val="tx1"/>
                </a:solidFill>
                <a:latin typeface="Arial" charset="0"/>
              </a:rPr>
              <a:t>先根序列</a:t>
            </a:r>
          </a:p>
        </p:txBody>
      </p:sp>
      <p:sp>
        <p:nvSpPr>
          <p:cNvPr id="496645" name="Rectangle 5"/>
          <p:cNvSpPr>
            <a:spLocks noChangeArrowheads="1"/>
          </p:cNvSpPr>
          <p:nvPr/>
        </p:nvSpPr>
        <p:spPr bwMode="auto">
          <a:xfrm>
            <a:off x="1042988" y="1700213"/>
            <a:ext cx="14097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zh-CN" altLang="en-US" sz="2400">
                <a:solidFill>
                  <a:schemeClr val="tx1"/>
                </a:solidFill>
                <a:latin typeface="Arial" charset="0"/>
              </a:rPr>
              <a:t>中根序列</a:t>
            </a:r>
          </a:p>
        </p:txBody>
      </p:sp>
      <p:sp>
        <p:nvSpPr>
          <p:cNvPr id="496646" name="Rectangle 6"/>
          <p:cNvSpPr>
            <a:spLocks noChangeArrowheads="1"/>
          </p:cNvSpPr>
          <p:nvPr/>
        </p:nvSpPr>
        <p:spPr bwMode="auto">
          <a:xfrm>
            <a:off x="2555875" y="1079500"/>
            <a:ext cx="404813"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A</a:t>
            </a:r>
          </a:p>
        </p:txBody>
      </p:sp>
      <p:sp>
        <p:nvSpPr>
          <p:cNvPr id="496647" name="Rectangle 7"/>
          <p:cNvSpPr>
            <a:spLocks noChangeArrowheads="1"/>
          </p:cNvSpPr>
          <p:nvPr/>
        </p:nvSpPr>
        <p:spPr bwMode="auto">
          <a:xfrm>
            <a:off x="2987675" y="1079500"/>
            <a:ext cx="404813"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B</a:t>
            </a:r>
          </a:p>
        </p:txBody>
      </p:sp>
      <p:sp>
        <p:nvSpPr>
          <p:cNvPr id="496648" name="Rectangle 8"/>
          <p:cNvSpPr>
            <a:spLocks noChangeArrowheads="1"/>
          </p:cNvSpPr>
          <p:nvPr/>
        </p:nvSpPr>
        <p:spPr bwMode="auto">
          <a:xfrm>
            <a:off x="3492500" y="1079500"/>
            <a:ext cx="404813"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H</a:t>
            </a:r>
          </a:p>
        </p:txBody>
      </p:sp>
      <p:sp>
        <p:nvSpPr>
          <p:cNvPr id="496649" name="Rectangle 9"/>
          <p:cNvSpPr>
            <a:spLocks noChangeArrowheads="1"/>
          </p:cNvSpPr>
          <p:nvPr/>
        </p:nvSpPr>
        <p:spPr bwMode="auto">
          <a:xfrm>
            <a:off x="3995738" y="1079500"/>
            <a:ext cx="369887"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F</a:t>
            </a:r>
          </a:p>
        </p:txBody>
      </p:sp>
      <p:sp>
        <p:nvSpPr>
          <p:cNvPr id="496650" name="Rectangle 10"/>
          <p:cNvSpPr>
            <a:spLocks noChangeArrowheads="1"/>
          </p:cNvSpPr>
          <p:nvPr/>
        </p:nvSpPr>
        <p:spPr bwMode="auto">
          <a:xfrm>
            <a:off x="4427538" y="1079500"/>
            <a:ext cx="4048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D</a:t>
            </a:r>
          </a:p>
        </p:txBody>
      </p:sp>
      <p:sp>
        <p:nvSpPr>
          <p:cNvPr id="496651" name="Rectangle 11"/>
          <p:cNvSpPr>
            <a:spLocks noChangeArrowheads="1"/>
          </p:cNvSpPr>
          <p:nvPr/>
        </p:nvSpPr>
        <p:spPr bwMode="auto">
          <a:xfrm>
            <a:off x="4859338" y="1079500"/>
            <a:ext cx="38735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E</a:t>
            </a:r>
          </a:p>
        </p:txBody>
      </p:sp>
      <p:sp>
        <p:nvSpPr>
          <p:cNvPr id="496652" name="Rectangle 12"/>
          <p:cNvSpPr>
            <a:spLocks noChangeArrowheads="1"/>
          </p:cNvSpPr>
          <p:nvPr/>
        </p:nvSpPr>
        <p:spPr bwMode="auto">
          <a:xfrm>
            <a:off x="5364163" y="1079500"/>
            <a:ext cx="4048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C</a:t>
            </a:r>
          </a:p>
        </p:txBody>
      </p:sp>
      <p:sp>
        <p:nvSpPr>
          <p:cNvPr id="496653" name="Rectangle 13"/>
          <p:cNvSpPr>
            <a:spLocks noChangeArrowheads="1"/>
          </p:cNvSpPr>
          <p:nvPr/>
        </p:nvSpPr>
        <p:spPr bwMode="auto">
          <a:xfrm>
            <a:off x="5867400" y="1079500"/>
            <a:ext cx="404813"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K</a:t>
            </a:r>
          </a:p>
        </p:txBody>
      </p:sp>
      <p:sp>
        <p:nvSpPr>
          <p:cNvPr id="496654" name="Rectangle 14"/>
          <p:cNvSpPr>
            <a:spLocks noChangeArrowheads="1"/>
          </p:cNvSpPr>
          <p:nvPr/>
        </p:nvSpPr>
        <p:spPr bwMode="auto">
          <a:xfrm>
            <a:off x="6383338" y="1747838"/>
            <a:ext cx="420687"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G</a:t>
            </a:r>
          </a:p>
        </p:txBody>
      </p:sp>
      <p:sp>
        <p:nvSpPr>
          <p:cNvPr id="496655" name="Rectangle 15"/>
          <p:cNvSpPr>
            <a:spLocks noChangeArrowheads="1"/>
          </p:cNvSpPr>
          <p:nvPr/>
        </p:nvSpPr>
        <p:spPr bwMode="auto">
          <a:xfrm>
            <a:off x="2566988" y="1747838"/>
            <a:ext cx="4048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H</a:t>
            </a:r>
          </a:p>
        </p:txBody>
      </p:sp>
      <p:sp>
        <p:nvSpPr>
          <p:cNvPr id="496656" name="Rectangle 16"/>
          <p:cNvSpPr>
            <a:spLocks noChangeArrowheads="1"/>
          </p:cNvSpPr>
          <p:nvPr/>
        </p:nvSpPr>
        <p:spPr bwMode="auto">
          <a:xfrm>
            <a:off x="2998788" y="1747838"/>
            <a:ext cx="4048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B</a:t>
            </a:r>
          </a:p>
        </p:txBody>
      </p:sp>
      <p:sp>
        <p:nvSpPr>
          <p:cNvPr id="496657" name="Rectangle 17"/>
          <p:cNvSpPr>
            <a:spLocks noChangeArrowheads="1"/>
          </p:cNvSpPr>
          <p:nvPr/>
        </p:nvSpPr>
        <p:spPr bwMode="auto">
          <a:xfrm>
            <a:off x="3503613" y="1747838"/>
            <a:ext cx="4048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D</a:t>
            </a:r>
          </a:p>
        </p:txBody>
      </p:sp>
      <p:sp>
        <p:nvSpPr>
          <p:cNvPr id="496658" name="Rectangle 18"/>
          <p:cNvSpPr>
            <a:spLocks noChangeArrowheads="1"/>
          </p:cNvSpPr>
          <p:nvPr/>
        </p:nvSpPr>
        <p:spPr bwMode="auto">
          <a:xfrm>
            <a:off x="4006850" y="1747838"/>
            <a:ext cx="36988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F</a:t>
            </a:r>
          </a:p>
        </p:txBody>
      </p:sp>
      <p:sp>
        <p:nvSpPr>
          <p:cNvPr id="496659" name="Rectangle 19"/>
          <p:cNvSpPr>
            <a:spLocks noChangeArrowheads="1"/>
          </p:cNvSpPr>
          <p:nvPr/>
        </p:nvSpPr>
        <p:spPr bwMode="auto">
          <a:xfrm>
            <a:off x="4438650" y="1747838"/>
            <a:ext cx="404813"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A</a:t>
            </a:r>
          </a:p>
        </p:txBody>
      </p:sp>
      <p:sp>
        <p:nvSpPr>
          <p:cNvPr id="496660" name="Rectangle 20"/>
          <p:cNvSpPr>
            <a:spLocks noChangeArrowheads="1"/>
          </p:cNvSpPr>
          <p:nvPr/>
        </p:nvSpPr>
        <p:spPr bwMode="auto">
          <a:xfrm>
            <a:off x="4870450" y="1747838"/>
            <a:ext cx="38735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E</a:t>
            </a:r>
          </a:p>
        </p:txBody>
      </p:sp>
      <p:sp>
        <p:nvSpPr>
          <p:cNvPr id="496661" name="Rectangle 21"/>
          <p:cNvSpPr>
            <a:spLocks noChangeArrowheads="1"/>
          </p:cNvSpPr>
          <p:nvPr/>
        </p:nvSpPr>
        <p:spPr bwMode="auto">
          <a:xfrm>
            <a:off x="5375275" y="1747838"/>
            <a:ext cx="404813"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K</a:t>
            </a:r>
          </a:p>
        </p:txBody>
      </p:sp>
      <p:sp>
        <p:nvSpPr>
          <p:cNvPr id="496662" name="Rectangle 22"/>
          <p:cNvSpPr>
            <a:spLocks noChangeArrowheads="1"/>
          </p:cNvSpPr>
          <p:nvPr/>
        </p:nvSpPr>
        <p:spPr bwMode="auto">
          <a:xfrm>
            <a:off x="5878513" y="1747838"/>
            <a:ext cx="4048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C</a:t>
            </a:r>
          </a:p>
        </p:txBody>
      </p:sp>
      <p:grpSp>
        <p:nvGrpSpPr>
          <p:cNvPr id="496670" name="Group 30"/>
          <p:cNvGrpSpPr>
            <a:grpSpLocks/>
          </p:cNvGrpSpPr>
          <p:nvPr/>
        </p:nvGrpSpPr>
        <p:grpSpPr bwMode="auto">
          <a:xfrm>
            <a:off x="2627313" y="4529138"/>
            <a:ext cx="792162" cy="1069975"/>
            <a:chOff x="1655" y="2548"/>
            <a:chExt cx="499" cy="674"/>
          </a:xfrm>
        </p:grpSpPr>
        <p:sp>
          <p:nvSpPr>
            <p:cNvPr id="496671" name="Line 31"/>
            <p:cNvSpPr>
              <a:spLocks noChangeAspect="1" noChangeShapeType="1"/>
            </p:cNvSpPr>
            <p:nvPr/>
          </p:nvSpPr>
          <p:spPr bwMode="auto">
            <a:xfrm flipH="1">
              <a:off x="1905" y="2548"/>
              <a:ext cx="249" cy="37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72" name="Oval 32"/>
            <p:cNvSpPr>
              <a:spLocks noChangeAspect="1" noChangeArrowheads="1"/>
            </p:cNvSpPr>
            <p:nvPr/>
          </p:nvSpPr>
          <p:spPr bwMode="auto">
            <a:xfrm>
              <a:off x="1655" y="2848"/>
              <a:ext cx="374" cy="374"/>
            </a:xfrm>
            <a:prstGeom prst="ellipse">
              <a:avLst/>
            </a:prstGeom>
            <a:gradFill rotWithShape="1">
              <a:gsLst>
                <a:gs pos="0">
                  <a:srgbClr val="FFFFA5"/>
                </a:gs>
                <a:gs pos="100000">
                  <a:srgbClr val="FFFFA5">
                    <a:gamma/>
                    <a:shade val="46275"/>
                    <a:invGamma/>
                  </a:srgbClr>
                </a:gs>
              </a:gsLst>
              <a:lin ang="2700000" scaled="1"/>
            </a:gradFill>
            <a:ln>
              <a:noFill/>
            </a:ln>
            <a:effectLst/>
            <a:extLst>
              <a:ext uri="{91240B29-F687-4F45-9708-019B960494DF}">
                <a14:hiddenLine xmlns:a14="http://schemas.microsoft.com/office/drawing/2010/main" w="381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EE0000"/>
                  </a:solidFill>
                  <a:effectLst>
                    <a:outerShdw blurRad="38100" dist="38100" dir="2700000" algn="tl">
                      <a:srgbClr val="000000"/>
                    </a:outerShdw>
                  </a:effectLst>
                  <a:latin typeface="Arial" charset="0"/>
                </a:rPr>
                <a:t>H</a:t>
              </a:r>
            </a:p>
          </p:txBody>
        </p:sp>
      </p:grpSp>
      <p:grpSp>
        <p:nvGrpSpPr>
          <p:cNvPr id="496673" name="Group 33"/>
          <p:cNvGrpSpPr>
            <a:grpSpLocks/>
          </p:cNvGrpSpPr>
          <p:nvPr/>
        </p:nvGrpSpPr>
        <p:grpSpPr bwMode="auto">
          <a:xfrm>
            <a:off x="3617913" y="4529138"/>
            <a:ext cx="693737" cy="1052512"/>
            <a:chOff x="2279" y="2548"/>
            <a:chExt cx="437" cy="663"/>
          </a:xfrm>
        </p:grpSpPr>
        <p:sp>
          <p:nvSpPr>
            <p:cNvPr id="496674" name="Line 34"/>
            <p:cNvSpPr>
              <a:spLocks noChangeAspect="1" noChangeShapeType="1"/>
            </p:cNvSpPr>
            <p:nvPr/>
          </p:nvSpPr>
          <p:spPr bwMode="auto">
            <a:xfrm>
              <a:off x="2279" y="2548"/>
              <a:ext cx="187" cy="37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75" name="Oval 35"/>
            <p:cNvSpPr>
              <a:spLocks noChangeAspect="1" noChangeArrowheads="1"/>
            </p:cNvSpPr>
            <p:nvPr/>
          </p:nvSpPr>
          <p:spPr bwMode="auto">
            <a:xfrm>
              <a:off x="2341" y="2836"/>
              <a:ext cx="375" cy="375"/>
            </a:xfrm>
            <a:prstGeom prst="ellipse">
              <a:avLst/>
            </a:prstGeom>
            <a:gradFill rotWithShape="1">
              <a:gsLst>
                <a:gs pos="0">
                  <a:srgbClr val="FFFFA5"/>
                </a:gs>
                <a:gs pos="100000">
                  <a:srgbClr val="FFFFA5">
                    <a:gamma/>
                    <a:shade val="46275"/>
                    <a:invGamma/>
                  </a:srgbClr>
                </a:gs>
              </a:gsLst>
              <a:lin ang="2700000" scaled="1"/>
            </a:gradFill>
            <a:ln>
              <a:noFill/>
            </a:ln>
            <a:effectLst/>
            <a:extLst>
              <a:ext uri="{91240B29-F687-4F45-9708-019B960494DF}">
                <a14:hiddenLine xmlns:a14="http://schemas.microsoft.com/office/drawing/2010/main" w="381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EE0000"/>
                  </a:solidFill>
                  <a:effectLst>
                    <a:outerShdw blurRad="38100" dist="38100" dir="2700000" algn="tl">
                      <a:srgbClr val="000000"/>
                    </a:outerShdw>
                  </a:effectLst>
                  <a:latin typeface="Arial" charset="0"/>
                </a:rPr>
                <a:t>F</a:t>
              </a:r>
            </a:p>
          </p:txBody>
        </p:sp>
      </p:grpSp>
      <p:grpSp>
        <p:nvGrpSpPr>
          <p:cNvPr id="496676" name="Group 36"/>
          <p:cNvGrpSpPr>
            <a:grpSpLocks/>
          </p:cNvGrpSpPr>
          <p:nvPr/>
        </p:nvGrpSpPr>
        <p:grpSpPr bwMode="auto">
          <a:xfrm>
            <a:off x="3221038" y="5519738"/>
            <a:ext cx="693737" cy="1089025"/>
            <a:chOff x="2029" y="3172"/>
            <a:chExt cx="437" cy="686"/>
          </a:xfrm>
        </p:grpSpPr>
        <p:sp>
          <p:nvSpPr>
            <p:cNvPr id="496677" name="Line 37"/>
            <p:cNvSpPr>
              <a:spLocks noChangeAspect="1" noChangeShapeType="1"/>
            </p:cNvSpPr>
            <p:nvPr/>
          </p:nvSpPr>
          <p:spPr bwMode="auto">
            <a:xfrm flipH="1">
              <a:off x="2279" y="3172"/>
              <a:ext cx="187" cy="38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78" name="Oval 38"/>
            <p:cNvSpPr>
              <a:spLocks noChangeAspect="1" noChangeArrowheads="1"/>
            </p:cNvSpPr>
            <p:nvPr/>
          </p:nvSpPr>
          <p:spPr bwMode="auto">
            <a:xfrm>
              <a:off x="2029" y="3484"/>
              <a:ext cx="375" cy="374"/>
            </a:xfrm>
            <a:prstGeom prst="ellipse">
              <a:avLst/>
            </a:prstGeom>
            <a:gradFill rotWithShape="1">
              <a:gsLst>
                <a:gs pos="0">
                  <a:srgbClr val="FFFFA5"/>
                </a:gs>
                <a:gs pos="100000">
                  <a:srgbClr val="FFFFA5">
                    <a:gamma/>
                    <a:shade val="46275"/>
                    <a:invGamma/>
                  </a:srgbClr>
                </a:gs>
              </a:gsLst>
              <a:lin ang="2700000" scaled="1"/>
            </a:gradFill>
            <a:ln>
              <a:noFill/>
            </a:ln>
            <a:effectLst/>
            <a:extLst>
              <a:ext uri="{91240B29-F687-4F45-9708-019B960494DF}">
                <a14:hiddenLine xmlns:a14="http://schemas.microsoft.com/office/drawing/2010/main" w="381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EE0000"/>
                  </a:solidFill>
                  <a:effectLst>
                    <a:outerShdw blurRad="38100" dist="38100" dir="2700000" algn="tl">
                      <a:srgbClr val="000000"/>
                    </a:outerShdw>
                  </a:effectLst>
                  <a:latin typeface="Arial" charset="0"/>
                </a:rPr>
                <a:t>D</a:t>
              </a:r>
            </a:p>
          </p:txBody>
        </p:sp>
      </p:grpSp>
      <p:grpSp>
        <p:nvGrpSpPr>
          <p:cNvPr id="496682" name="Group 42"/>
          <p:cNvGrpSpPr>
            <a:grpSpLocks/>
          </p:cNvGrpSpPr>
          <p:nvPr/>
        </p:nvGrpSpPr>
        <p:grpSpPr bwMode="auto">
          <a:xfrm>
            <a:off x="4706938" y="5500688"/>
            <a:ext cx="792162" cy="1071562"/>
            <a:chOff x="2965" y="3160"/>
            <a:chExt cx="499" cy="675"/>
          </a:xfrm>
        </p:grpSpPr>
        <p:sp>
          <p:nvSpPr>
            <p:cNvPr id="496683" name="Line 43"/>
            <p:cNvSpPr>
              <a:spLocks noChangeAspect="1" noChangeShapeType="1"/>
            </p:cNvSpPr>
            <p:nvPr/>
          </p:nvSpPr>
          <p:spPr bwMode="auto">
            <a:xfrm flipH="1">
              <a:off x="3215" y="3160"/>
              <a:ext cx="249" cy="37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84" name="Oval 44"/>
            <p:cNvSpPr>
              <a:spLocks noChangeAspect="1" noChangeArrowheads="1"/>
            </p:cNvSpPr>
            <p:nvPr/>
          </p:nvSpPr>
          <p:spPr bwMode="auto">
            <a:xfrm>
              <a:off x="2965" y="3460"/>
              <a:ext cx="374" cy="375"/>
            </a:xfrm>
            <a:prstGeom prst="ellipse">
              <a:avLst/>
            </a:prstGeom>
            <a:gradFill rotWithShape="1">
              <a:gsLst>
                <a:gs pos="0">
                  <a:srgbClr val="FFFFA5"/>
                </a:gs>
                <a:gs pos="100000">
                  <a:srgbClr val="FFFFA5">
                    <a:gamma/>
                    <a:shade val="46275"/>
                    <a:invGamma/>
                  </a:srgbClr>
                </a:gs>
              </a:gsLst>
              <a:lin ang="2700000" scaled="1"/>
            </a:gradFill>
            <a:ln>
              <a:noFill/>
            </a:ln>
            <a:effectLst/>
            <a:extLst>
              <a:ext uri="{91240B29-F687-4F45-9708-019B960494DF}">
                <a14:hiddenLine xmlns:a14="http://schemas.microsoft.com/office/drawing/2010/main" w="381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EE0000"/>
                  </a:solidFill>
                  <a:effectLst>
                    <a:outerShdw blurRad="38100" dist="38100" dir="2700000" algn="tl">
                      <a:srgbClr val="000000"/>
                    </a:outerShdw>
                  </a:effectLst>
                  <a:latin typeface="Arial" charset="0"/>
                </a:rPr>
                <a:t>K</a:t>
              </a:r>
            </a:p>
          </p:txBody>
        </p:sp>
      </p:grpSp>
      <p:grpSp>
        <p:nvGrpSpPr>
          <p:cNvPr id="496685" name="Group 45"/>
          <p:cNvGrpSpPr>
            <a:grpSpLocks/>
          </p:cNvGrpSpPr>
          <p:nvPr/>
        </p:nvGrpSpPr>
        <p:grpSpPr bwMode="auto">
          <a:xfrm>
            <a:off x="5697538" y="5419725"/>
            <a:ext cx="792162" cy="1133475"/>
            <a:chOff x="3589" y="3109"/>
            <a:chExt cx="499" cy="714"/>
          </a:xfrm>
        </p:grpSpPr>
        <p:sp>
          <p:nvSpPr>
            <p:cNvPr id="496686" name="Line 46"/>
            <p:cNvSpPr>
              <a:spLocks noChangeAspect="1" noChangeShapeType="1"/>
            </p:cNvSpPr>
            <p:nvPr/>
          </p:nvSpPr>
          <p:spPr bwMode="auto">
            <a:xfrm>
              <a:off x="3589" y="3109"/>
              <a:ext cx="249" cy="37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87" name="Oval 47"/>
            <p:cNvSpPr>
              <a:spLocks noChangeAspect="1" noChangeArrowheads="1"/>
            </p:cNvSpPr>
            <p:nvPr/>
          </p:nvSpPr>
          <p:spPr bwMode="auto">
            <a:xfrm>
              <a:off x="3714" y="3449"/>
              <a:ext cx="374" cy="374"/>
            </a:xfrm>
            <a:prstGeom prst="ellipse">
              <a:avLst/>
            </a:prstGeom>
            <a:gradFill rotWithShape="1">
              <a:gsLst>
                <a:gs pos="0">
                  <a:srgbClr val="FFFFA5"/>
                </a:gs>
                <a:gs pos="100000">
                  <a:srgbClr val="FFFFA5">
                    <a:gamma/>
                    <a:shade val="46275"/>
                    <a:invGamma/>
                  </a:srgbClr>
                </a:gs>
              </a:gsLst>
              <a:lin ang="2700000" scaled="1"/>
            </a:gradFill>
            <a:ln>
              <a:noFill/>
            </a:ln>
            <a:effectLst/>
            <a:extLst>
              <a:ext uri="{91240B29-F687-4F45-9708-019B960494DF}">
                <a14:hiddenLine xmlns:a14="http://schemas.microsoft.com/office/drawing/2010/main" w="381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EE0000"/>
                  </a:solidFill>
                  <a:effectLst>
                    <a:outerShdw blurRad="38100" dist="38100" dir="2700000" algn="tl">
                      <a:srgbClr val="000000"/>
                    </a:outerShdw>
                  </a:effectLst>
                  <a:latin typeface="Arial" charset="0"/>
                </a:rPr>
                <a:t>G</a:t>
              </a:r>
            </a:p>
          </p:txBody>
        </p:sp>
      </p:grpSp>
      <p:grpSp>
        <p:nvGrpSpPr>
          <p:cNvPr id="496688" name="Group 48"/>
          <p:cNvGrpSpPr>
            <a:grpSpLocks/>
          </p:cNvGrpSpPr>
          <p:nvPr/>
        </p:nvGrpSpPr>
        <p:grpSpPr bwMode="auto">
          <a:xfrm>
            <a:off x="2700338" y="2205038"/>
            <a:ext cx="3959225" cy="647700"/>
            <a:chOff x="1701" y="1389"/>
            <a:chExt cx="2494" cy="408"/>
          </a:xfrm>
        </p:grpSpPr>
        <p:sp>
          <p:nvSpPr>
            <p:cNvPr id="496689" name="Line 49"/>
            <p:cNvSpPr>
              <a:spLocks noChangeShapeType="1"/>
            </p:cNvSpPr>
            <p:nvPr/>
          </p:nvSpPr>
          <p:spPr bwMode="auto">
            <a:xfrm>
              <a:off x="1701" y="1752"/>
              <a:ext cx="952" cy="0"/>
            </a:xfrm>
            <a:prstGeom prst="line">
              <a:avLst/>
            </a:prstGeom>
            <a:noFill/>
            <a:ln w="31750" cap="rnd">
              <a:solidFill>
                <a:srgbClr val="EE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690" name="Line 50"/>
            <p:cNvSpPr>
              <a:spLocks noChangeShapeType="1"/>
            </p:cNvSpPr>
            <p:nvPr/>
          </p:nvSpPr>
          <p:spPr bwMode="auto">
            <a:xfrm flipV="1">
              <a:off x="2925" y="1389"/>
              <a:ext cx="0" cy="408"/>
            </a:xfrm>
            <a:prstGeom prst="line">
              <a:avLst/>
            </a:prstGeom>
            <a:noFill/>
            <a:ln w="31750" cap="rnd">
              <a:solidFill>
                <a:srgbClr val="EE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691" name="Line 51"/>
            <p:cNvSpPr>
              <a:spLocks noChangeShapeType="1"/>
            </p:cNvSpPr>
            <p:nvPr/>
          </p:nvSpPr>
          <p:spPr bwMode="auto">
            <a:xfrm>
              <a:off x="3152" y="1752"/>
              <a:ext cx="1043" cy="0"/>
            </a:xfrm>
            <a:prstGeom prst="line">
              <a:avLst/>
            </a:prstGeom>
            <a:noFill/>
            <a:ln w="31750" cap="rnd">
              <a:solidFill>
                <a:srgbClr val="EE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96692" name="Group 52"/>
          <p:cNvGrpSpPr>
            <a:grpSpLocks/>
          </p:cNvGrpSpPr>
          <p:nvPr/>
        </p:nvGrpSpPr>
        <p:grpSpPr bwMode="auto">
          <a:xfrm>
            <a:off x="2627313" y="2205038"/>
            <a:ext cx="1584325" cy="360362"/>
            <a:chOff x="1655" y="1389"/>
            <a:chExt cx="998" cy="227"/>
          </a:xfrm>
        </p:grpSpPr>
        <p:sp>
          <p:nvSpPr>
            <p:cNvPr id="496693" name="Line 53"/>
            <p:cNvSpPr>
              <a:spLocks noChangeShapeType="1"/>
            </p:cNvSpPr>
            <p:nvPr/>
          </p:nvSpPr>
          <p:spPr bwMode="auto">
            <a:xfrm flipV="1">
              <a:off x="2018" y="1389"/>
              <a:ext cx="0" cy="227"/>
            </a:xfrm>
            <a:prstGeom prst="line">
              <a:avLst/>
            </a:prstGeom>
            <a:noFill/>
            <a:ln w="317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694" name="Line 54"/>
            <p:cNvSpPr>
              <a:spLocks noChangeShapeType="1"/>
            </p:cNvSpPr>
            <p:nvPr/>
          </p:nvSpPr>
          <p:spPr bwMode="auto">
            <a:xfrm>
              <a:off x="1655" y="1616"/>
              <a:ext cx="181" cy="0"/>
            </a:xfrm>
            <a:prstGeom prst="line">
              <a:avLst/>
            </a:prstGeom>
            <a:noFill/>
            <a:ln w="3175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695" name="Line 55"/>
            <p:cNvSpPr>
              <a:spLocks noChangeShapeType="1"/>
            </p:cNvSpPr>
            <p:nvPr/>
          </p:nvSpPr>
          <p:spPr bwMode="auto">
            <a:xfrm>
              <a:off x="2245" y="1616"/>
              <a:ext cx="408" cy="0"/>
            </a:xfrm>
            <a:prstGeom prst="line">
              <a:avLst/>
            </a:prstGeom>
            <a:noFill/>
            <a:ln w="3175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96696" name="Group 56"/>
          <p:cNvGrpSpPr>
            <a:grpSpLocks/>
          </p:cNvGrpSpPr>
          <p:nvPr/>
        </p:nvGrpSpPr>
        <p:grpSpPr bwMode="auto">
          <a:xfrm>
            <a:off x="3563938" y="2133600"/>
            <a:ext cx="576262" cy="287338"/>
            <a:chOff x="2245" y="1344"/>
            <a:chExt cx="363" cy="181"/>
          </a:xfrm>
        </p:grpSpPr>
        <p:sp>
          <p:nvSpPr>
            <p:cNvPr id="496697" name="Line 57"/>
            <p:cNvSpPr>
              <a:spLocks noChangeShapeType="1"/>
            </p:cNvSpPr>
            <p:nvPr/>
          </p:nvSpPr>
          <p:spPr bwMode="auto">
            <a:xfrm flipV="1">
              <a:off x="2608" y="1344"/>
              <a:ext cx="0" cy="181"/>
            </a:xfrm>
            <a:prstGeom prst="line">
              <a:avLst/>
            </a:prstGeom>
            <a:noFill/>
            <a:ln w="31750" cap="rnd">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698" name="Line 58"/>
            <p:cNvSpPr>
              <a:spLocks noChangeShapeType="1"/>
            </p:cNvSpPr>
            <p:nvPr/>
          </p:nvSpPr>
          <p:spPr bwMode="auto">
            <a:xfrm>
              <a:off x="2245" y="1480"/>
              <a:ext cx="182" cy="0"/>
            </a:xfrm>
            <a:prstGeom prst="line">
              <a:avLst/>
            </a:prstGeom>
            <a:noFill/>
            <a:ln w="3175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96699" name="Group 59"/>
          <p:cNvGrpSpPr>
            <a:grpSpLocks/>
          </p:cNvGrpSpPr>
          <p:nvPr/>
        </p:nvGrpSpPr>
        <p:grpSpPr bwMode="auto">
          <a:xfrm>
            <a:off x="5076825" y="2205038"/>
            <a:ext cx="1582738" cy="360362"/>
            <a:chOff x="3198" y="1389"/>
            <a:chExt cx="997" cy="227"/>
          </a:xfrm>
        </p:grpSpPr>
        <p:sp>
          <p:nvSpPr>
            <p:cNvPr id="496700" name="Line 60"/>
            <p:cNvSpPr>
              <a:spLocks noChangeShapeType="1"/>
            </p:cNvSpPr>
            <p:nvPr/>
          </p:nvSpPr>
          <p:spPr bwMode="auto">
            <a:xfrm flipV="1">
              <a:off x="3198" y="1389"/>
              <a:ext cx="0" cy="227"/>
            </a:xfrm>
            <a:prstGeom prst="line">
              <a:avLst/>
            </a:prstGeom>
            <a:noFill/>
            <a:ln w="31750" cap="rnd">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701" name="Line 61"/>
            <p:cNvSpPr>
              <a:spLocks noChangeShapeType="1"/>
            </p:cNvSpPr>
            <p:nvPr/>
          </p:nvSpPr>
          <p:spPr bwMode="auto">
            <a:xfrm>
              <a:off x="3470" y="1616"/>
              <a:ext cx="725" cy="0"/>
            </a:xfrm>
            <a:prstGeom prst="line">
              <a:avLst/>
            </a:prstGeom>
            <a:noFill/>
            <a:ln w="3175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96702" name="Group 62"/>
          <p:cNvGrpSpPr>
            <a:grpSpLocks/>
          </p:cNvGrpSpPr>
          <p:nvPr/>
        </p:nvGrpSpPr>
        <p:grpSpPr bwMode="auto">
          <a:xfrm>
            <a:off x="5508625" y="2133600"/>
            <a:ext cx="1223963" cy="287338"/>
            <a:chOff x="3470" y="1344"/>
            <a:chExt cx="771" cy="181"/>
          </a:xfrm>
        </p:grpSpPr>
        <p:sp>
          <p:nvSpPr>
            <p:cNvPr id="496703" name="Line 63"/>
            <p:cNvSpPr>
              <a:spLocks noChangeShapeType="1"/>
            </p:cNvSpPr>
            <p:nvPr/>
          </p:nvSpPr>
          <p:spPr bwMode="auto">
            <a:xfrm flipV="1">
              <a:off x="3833" y="1344"/>
              <a:ext cx="0" cy="181"/>
            </a:xfrm>
            <a:prstGeom prst="line">
              <a:avLst/>
            </a:prstGeom>
            <a:noFill/>
            <a:ln w="31750" cap="rnd">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704" name="Line 64"/>
            <p:cNvSpPr>
              <a:spLocks noChangeShapeType="1"/>
            </p:cNvSpPr>
            <p:nvPr/>
          </p:nvSpPr>
          <p:spPr bwMode="auto">
            <a:xfrm>
              <a:off x="3470" y="1480"/>
              <a:ext cx="182" cy="0"/>
            </a:xfrm>
            <a:prstGeom prst="line">
              <a:avLst/>
            </a:prstGeom>
            <a:noFill/>
            <a:ln w="31750" cap="rnd">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705" name="Line 65"/>
            <p:cNvSpPr>
              <a:spLocks noChangeShapeType="1"/>
            </p:cNvSpPr>
            <p:nvPr/>
          </p:nvSpPr>
          <p:spPr bwMode="auto">
            <a:xfrm>
              <a:off x="4059" y="1480"/>
              <a:ext cx="182" cy="0"/>
            </a:xfrm>
            <a:prstGeom prst="line">
              <a:avLst/>
            </a:prstGeom>
            <a:noFill/>
            <a:ln w="31750" cap="rnd">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96667" name="Group 27"/>
          <p:cNvGrpSpPr>
            <a:grpSpLocks/>
          </p:cNvGrpSpPr>
          <p:nvPr/>
        </p:nvGrpSpPr>
        <p:grpSpPr bwMode="auto">
          <a:xfrm>
            <a:off x="3221038" y="3636963"/>
            <a:ext cx="892175" cy="990600"/>
            <a:chOff x="2029" y="1986"/>
            <a:chExt cx="562" cy="624"/>
          </a:xfrm>
        </p:grpSpPr>
        <p:sp>
          <p:nvSpPr>
            <p:cNvPr id="496668" name="Line 28"/>
            <p:cNvSpPr>
              <a:spLocks noChangeAspect="1" noChangeShapeType="1"/>
            </p:cNvSpPr>
            <p:nvPr/>
          </p:nvSpPr>
          <p:spPr bwMode="auto">
            <a:xfrm flipH="1">
              <a:off x="2279" y="1986"/>
              <a:ext cx="312" cy="37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69" name="Oval 29"/>
            <p:cNvSpPr>
              <a:spLocks noChangeAspect="1" noChangeArrowheads="1"/>
            </p:cNvSpPr>
            <p:nvPr/>
          </p:nvSpPr>
          <p:spPr bwMode="auto">
            <a:xfrm>
              <a:off x="2029" y="2236"/>
              <a:ext cx="375" cy="374"/>
            </a:xfrm>
            <a:prstGeom prst="ellipse">
              <a:avLst/>
            </a:prstGeom>
            <a:gradFill rotWithShape="1">
              <a:gsLst>
                <a:gs pos="0">
                  <a:srgbClr val="FFFFA5"/>
                </a:gs>
                <a:gs pos="100000">
                  <a:srgbClr val="FFFFA5">
                    <a:gamma/>
                    <a:shade val="46275"/>
                    <a:invGamma/>
                  </a:srgbClr>
                </a:gs>
              </a:gsLst>
              <a:lin ang="2700000" scaled="1"/>
            </a:gradFill>
            <a:ln>
              <a:noFill/>
            </a:ln>
            <a:effectLst/>
            <a:extLst>
              <a:ext uri="{91240B29-F687-4F45-9708-019B960494DF}">
                <a14:hiddenLine xmlns:a14="http://schemas.microsoft.com/office/drawing/2010/main" w="381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EE0000"/>
                  </a:solidFill>
                  <a:effectLst>
                    <a:outerShdw blurRad="38100" dist="38100" dir="2700000" algn="tl">
                      <a:srgbClr val="000000"/>
                    </a:outerShdw>
                  </a:effectLst>
                  <a:latin typeface="Arial" charset="0"/>
                </a:rPr>
                <a:t>B</a:t>
              </a:r>
            </a:p>
          </p:txBody>
        </p:sp>
      </p:grpSp>
      <p:grpSp>
        <p:nvGrpSpPr>
          <p:cNvPr id="496679" name="Group 39"/>
          <p:cNvGrpSpPr>
            <a:grpSpLocks/>
          </p:cNvGrpSpPr>
          <p:nvPr/>
        </p:nvGrpSpPr>
        <p:grpSpPr bwMode="auto">
          <a:xfrm>
            <a:off x="5103813" y="4429125"/>
            <a:ext cx="792162" cy="1169988"/>
            <a:chOff x="3215" y="2485"/>
            <a:chExt cx="499" cy="737"/>
          </a:xfrm>
        </p:grpSpPr>
        <p:sp>
          <p:nvSpPr>
            <p:cNvPr id="496680" name="Line 40"/>
            <p:cNvSpPr>
              <a:spLocks noChangeAspect="1" noChangeShapeType="1"/>
            </p:cNvSpPr>
            <p:nvPr/>
          </p:nvSpPr>
          <p:spPr bwMode="auto">
            <a:xfrm>
              <a:off x="3215" y="2485"/>
              <a:ext cx="312" cy="499"/>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81" name="Oval 41"/>
            <p:cNvSpPr>
              <a:spLocks noChangeAspect="1" noChangeArrowheads="1"/>
            </p:cNvSpPr>
            <p:nvPr/>
          </p:nvSpPr>
          <p:spPr bwMode="auto">
            <a:xfrm>
              <a:off x="3339" y="2848"/>
              <a:ext cx="375" cy="374"/>
            </a:xfrm>
            <a:prstGeom prst="ellipse">
              <a:avLst/>
            </a:prstGeom>
            <a:gradFill rotWithShape="1">
              <a:gsLst>
                <a:gs pos="0">
                  <a:srgbClr val="FFFFA5"/>
                </a:gs>
                <a:gs pos="100000">
                  <a:srgbClr val="FFFFA5">
                    <a:gamma/>
                    <a:shade val="46275"/>
                    <a:invGamma/>
                  </a:srgbClr>
                </a:gs>
              </a:gsLst>
              <a:lin ang="2700000" scaled="1"/>
            </a:gradFill>
            <a:ln>
              <a:noFill/>
            </a:ln>
            <a:effectLst/>
            <a:extLst>
              <a:ext uri="{91240B29-F687-4F45-9708-019B960494DF}">
                <a14:hiddenLine xmlns:a14="http://schemas.microsoft.com/office/drawing/2010/main" w="381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EE0000"/>
                  </a:solidFill>
                  <a:effectLst>
                    <a:outerShdw blurRad="38100" dist="38100" dir="2700000" algn="tl">
                      <a:srgbClr val="000000"/>
                    </a:outerShdw>
                  </a:effectLst>
                  <a:latin typeface="Arial" charset="0"/>
                </a:rPr>
                <a:t>C</a:t>
              </a:r>
            </a:p>
          </p:txBody>
        </p:sp>
      </p:grpSp>
      <p:grpSp>
        <p:nvGrpSpPr>
          <p:cNvPr id="496664" name="Group 24"/>
          <p:cNvGrpSpPr>
            <a:grpSpLocks/>
          </p:cNvGrpSpPr>
          <p:nvPr/>
        </p:nvGrpSpPr>
        <p:grpSpPr bwMode="auto">
          <a:xfrm>
            <a:off x="4410075" y="3538538"/>
            <a:ext cx="890588" cy="1089025"/>
            <a:chOff x="2778" y="1924"/>
            <a:chExt cx="561" cy="686"/>
          </a:xfrm>
        </p:grpSpPr>
        <p:sp>
          <p:nvSpPr>
            <p:cNvPr id="496665" name="Line 25"/>
            <p:cNvSpPr>
              <a:spLocks noChangeAspect="1" noChangeShapeType="1"/>
            </p:cNvSpPr>
            <p:nvPr/>
          </p:nvSpPr>
          <p:spPr bwMode="auto">
            <a:xfrm>
              <a:off x="2778" y="1924"/>
              <a:ext cx="312" cy="37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66" name="Oval 26"/>
            <p:cNvSpPr>
              <a:spLocks noChangeAspect="1" noChangeArrowheads="1"/>
            </p:cNvSpPr>
            <p:nvPr/>
          </p:nvSpPr>
          <p:spPr bwMode="auto">
            <a:xfrm>
              <a:off x="2965" y="2236"/>
              <a:ext cx="374" cy="374"/>
            </a:xfrm>
            <a:prstGeom prst="ellipse">
              <a:avLst/>
            </a:prstGeom>
            <a:gradFill rotWithShape="1">
              <a:gsLst>
                <a:gs pos="0">
                  <a:srgbClr val="FFFFA5"/>
                </a:gs>
                <a:gs pos="100000">
                  <a:srgbClr val="FFFFA5">
                    <a:gamma/>
                    <a:shade val="46275"/>
                    <a:invGamma/>
                  </a:srgbClr>
                </a:gs>
              </a:gsLst>
              <a:lin ang="2700000" scaled="1"/>
            </a:gradFill>
            <a:ln>
              <a:noFill/>
            </a:ln>
            <a:effectLst/>
            <a:extLst>
              <a:ext uri="{91240B29-F687-4F45-9708-019B960494DF}">
                <a14:hiddenLine xmlns:a14="http://schemas.microsoft.com/office/drawing/2010/main" w="381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EE0000"/>
                  </a:solidFill>
                  <a:effectLst>
                    <a:outerShdw blurRad="38100" dist="38100" dir="2700000" algn="tl">
                      <a:srgbClr val="000000"/>
                    </a:outerShdw>
                  </a:effectLst>
                  <a:latin typeface="Arial" charset="0"/>
                </a:rPr>
                <a:t>E</a:t>
              </a:r>
            </a:p>
          </p:txBody>
        </p:sp>
      </p:grpSp>
      <p:sp>
        <p:nvSpPr>
          <p:cNvPr id="496663" name="Oval 23"/>
          <p:cNvSpPr>
            <a:spLocks noChangeAspect="1" noChangeArrowheads="1"/>
          </p:cNvSpPr>
          <p:nvPr/>
        </p:nvSpPr>
        <p:spPr bwMode="auto">
          <a:xfrm>
            <a:off x="4013200" y="3141663"/>
            <a:ext cx="595313" cy="593725"/>
          </a:xfrm>
          <a:prstGeom prst="ellipse">
            <a:avLst/>
          </a:prstGeom>
          <a:gradFill rotWithShape="1">
            <a:gsLst>
              <a:gs pos="0">
                <a:srgbClr val="FFFFA5"/>
              </a:gs>
              <a:gs pos="100000">
                <a:srgbClr val="FFFFA5">
                  <a:gamma/>
                  <a:shade val="46275"/>
                  <a:invGamma/>
                </a:srgbClr>
              </a:gs>
            </a:gsLst>
            <a:lin ang="2700000" scaled="1"/>
          </a:gradFill>
          <a:ln>
            <a:noFill/>
          </a:ln>
          <a:effectLst/>
          <a:extLst>
            <a:ext uri="{91240B29-F687-4F45-9708-019B960494DF}">
              <a14:hiddenLine xmlns:a14="http://schemas.microsoft.com/office/drawing/2010/main" w="381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EE0000"/>
                </a:solidFill>
                <a:effectLst>
                  <a:outerShdw blurRad="38100" dist="38100" dir="2700000" algn="tl">
                    <a:srgbClr val="000000"/>
                  </a:outerShdw>
                </a:effectLst>
                <a:latin typeface="Arial" charset="0"/>
              </a:rPr>
              <a:t>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mph" presetSubtype="0" fill="hold" grpId="0" nodeType="clickEffect">
                                  <p:stCondLst>
                                    <p:cond delay="0"/>
                                  </p:stCondLst>
                                  <p:childTnLst>
                                    <p:animClr clrSpc="rgb" dir="cw">
                                      <p:cBhvr override="childStyle">
                                        <p:cTn id="6" dur="250" autoRev="1" fill="hold"/>
                                        <p:tgtEl>
                                          <p:spTgt spid="496646"/>
                                        </p:tgtEl>
                                        <p:attrNameLst>
                                          <p:attrName>style.color</p:attrName>
                                        </p:attrNameLst>
                                      </p:cBhvr>
                                      <p:to>
                                        <a:schemeClr val="bg1"/>
                                      </p:to>
                                    </p:animClr>
                                    <p:animClr clrSpc="rgb" dir="cw">
                                      <p:cBhvr>
                                        <p:cTn id="7" dur="250" autoRev="1" fill="hold"/>
                                        <p:tgtEl>
                                          <p:spTgt spid="496646"/>
                                        </p:tgtEl>
                                        <p:attrNameLst>
                                          <p:attrName>fillcolor</p:attrName>
                                        </p:attrNameLst>
                                      </p:cBhvr>
                                      <p:to>
                                        <a:schemeClr val="bg1"/>
                                      </p:to>
                                    </p:animClr>
                                    <p:set>
                                      <p:cBhvr>
                                        <p:cTn id="8" dur="250" autoRev="1" fill="hold"/>
                                        <p:tgtEl>
                                          <p:spTgt spid="496646"/>
                                        </p:tgtEl>
                                        <p:attrNameLst>
                                          <p:attrName>fill.type</p:attrName>
                                        </p:attrNameLst>
                                      </p:cBhvr>
                                      <p:to>
                                        <p:strVal val="solid"/>
                                      </p:to>
                                    </p:set>
                                    <p:set>
                                      <p:cBhvr>
                                        <p:cTn id="9" dur="250" autoRev="1" fill="hold"/>
                                        <p:tgtEl>
                                          <p:spTgt spid="496646"/>
                                        </p:tgtEl>
                                        <p:attrNameLst>
                                          <p:attrName>fill.on</p:attrName>
                                        </p:attrNameLst>
                                      </p:cBhvr>
                                      <p:to>
                                        <p:strVal val="tru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xit" presetSubtype="0" fill="hold" grpId="1" nodeType="clickEffect">
                                  <p:stCondLst>
                                    <p:cond delay="0"/>
                                  </p:stCondLst>
                                  <p:childTnLst>
                                    <p:animEffect transition="out" filter="dissolve">
                                      <p:cBhvr>
                                        <p:cTn id="13" dur="500"/>
                                        <p:tgtEl>
                                          <p:spTgt spid="496646"/>
                                        </p:tgtEl>
                                      </p:cBhvr>
                                    </p:animEffect>
                                    <p:set>
                                      <p:cBhvr>
                                        <p:cTn id="14" dur="1" fill="hold">
                                          <p:stCondLst>
                                            <p:cond delay="499"/>
                                          </p:stCondLst>
                                        </p:cTn>
                                        <p:tgtEl>
                                          <p:spTgt spid="496646"/>
                                        </p:tgtEl>
                                        <p:attrNameLst>
                                          <p:attrName>style.visibility</p:attrName>
                                        </p:attrNameLst>
                                      </p:cBhvr>
                                      <p:to>
                                        <p:strVal val="hidden"/>
                                      </p:to>
                                    </p:set>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496663"/>
                                        </p:tgtEl>
                                        <p:attrNameLst>
                                          <p:attrName>style.visibility</p:attrName>
                                        </p:attrNameLst>
                                      </p:cBhvr>
                                      <p:to>
                                        <p:strVal val="visible"/>
                                      </p:to>
                                    </p:set>
                                    <p:animEffect transition="in" filter="dissolve">
                                      <p:cBhvr>
                                        <p:cTn id="18" dur="500"/>
                                        <p:tgtEl>
                                          <p:spTgt spid="4966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96688"/>
                                        </p:tgtEl>
                                        <p:attrNameLst>
                                          <p:attrName>style.visibility</p:attrName>
                                        </p:attrNameLst>
                                      </p:cBhvr>
                                      <p:to>
                                        <p:strVal val="visible"/>
                                      </p:to>
                                    </p:set>
                                    <p:animEffect transition="in" filter="slide(fromBottom)">
                                      <p:cBhvr>
                                        <p:cTn id="23" dur="500"/>
                                        <p:tgtEl>
                                          <p:spTgt spid="4966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mph" presetSubtype="0" fill="hold" grpId="0" nodeType="clickEffect">
                                  <p:stCondLst>
                                    <p:cond delay="0"/>
                                  </p:stCondLst>
                                  <p:childTnLst>
                                    <p:animClr clrSpc="rgb" dir="cw">
                                      <p:cBhvr override="childStyle">
                                        <p:cTn id="27" dur="250" autoRev="1" fill="hold"/>
                                        <p:tgtEl>
                                          <p:spTgt spid="496647"/>
                                        </p:tgtEl>
                                        <p:attrNameLst>
                                          <p:attrName>style.color</p:attrName>
                                        </p:attrNameLst>
                                      </p:cBhvr>
                                      <p:to>
                                        <a:schemeClr val="bg1"/>
                                      </p:to>
                                    </p:animClr>
                                    <p:animClr clrSpc="rgb" dir="cw">
                                      <p:cBhvr>
                                        <p:cTn id="28" dur="250" autoRev="1" fill="hold"/>
                                        <p:tgtEl>
                                          <p:spTgt spid="496647"/>
                                        </p:tgtEl>
                                        <p:attrNameLst>
                                          <p:attrName>fillcolor</p:attrName>
                                        </p:attrNameLst>
                                      </p:cBhvr>
                                      <p:to>
                                        <a:schemeClr val="bg1"/>
                                      </p:to>
                                    </p:animClr>
                                    <p:set>
                                      <p:cBhvr>
                                        <p:cTn id="29" dur="250" autoRev="1" fill="hold"/>
                                        <p:tgtEl>
                                          <p:spTgt spid="496647"/>
                                        </p:tgtEl>
                                        <p:attrNameLst>
                                          <p:attrName>fill.type</p:attrName>
                                        </p:attrNameLst>
                                      </p:cBhvr>
                                      <p:to>
                                        <p:strVal val="solid"/>
                                      </p:to>
                                    </p:set>
                                    <p:set>
                                      <p:cBhvr>
                                        <p:cTn id="30" dur="250" autoRev="1" fill="hold"/>
                                        <p:tgtEl>
                                          <p:spTgt spid="496647"/>
                                        </p:tgtEl>
                                        <p:attrNameLst>
                                          <p:attrName>fill.on</p:attrName>
                                        </p:attrNameLst>
                                      </p:cBhvr>
                                      <p:to>
                                        <p:strVal val="tru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grpId="1" nodeType="clickEffect">
                                  <p:stCondLst>
                                    <p:cond delay="0"/>
                                  </p:stCondLst>
                                  <p:childTnLst>
                                    <p:animEffect transition="out" filter="dissolve">
                                      <p:cBhvr>
                                        <p:cTn id="34" dur="500"/>
                                        <p:tgtEl>
                                          <p:spTgt spid="496647"/>
                                        </p:tgtEl>
                                      </p:cBhvr>
                                    </p:animEffect>
                                    <p:set>
                                      <p:cBhvr>
                                        <p:cTn id="35" dur="1" fill="hold">
                                          <p:stCondLst>
                                            <p:cond delay="499"/>
                                          </p:stCondLst>
                                        </p:cTn>
                                        <p:tgtEl>
                                          <p:spTgt spid="496647"/>
                                        </p:tgtEl>
                                        <p:attrNameLst>
                                          <p:attrName>style.visibility</p:attrName>
                                        </p:attrNameLst>
                                      </p:cBhvr>
                                      <p:to>
                                        <p:strVal val="hidden"/>
                                      </p:to>
                                    </p:se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496667"/>
                                        </p:tgtEl>
                                        <p:attrNameLst>
                                          <p:attrName>style.visibility</p:attrName>
                                        </p:attrNameLst>
                                      </p:cBhvr>
                                      <p:to>
                                        <p:strVal val="visible"/>
                                      </p:to>
                                    </p:set>
                                    <p:animEffect transition="in" filter="dissolve">
                                      <p:cBhvr>
                                        <p:cTn id="39" dur="500"/>
                                        <p:tgtEl>
                                          <p:spTgt spid="49666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nodeType="clickEffect">
                                  <p:stCondLst>
                                    <p:cond delay="0"/>
                                  </p:stCondLst>
                                  <p:childTnLst>
                                    <p:set>
                                      <p:cBhvr>
                                        <p:cTn id="43" dur="1" fill="hold">
                                          <p:stCondLst>
                                            <p:cond delay="0"/>
                                          </p:stCondLst>
                                        </p:cTn>
                                        <p:tgtEl>
                                          <p:spTgt spid="496692"/>
                                        </p:tgtEl>
                                        <p:attrNameLst>
                                          <p:attrName>style.visibility</p:attrName>
                                        </p:attrNameLst>
                                      </p:cBhvr>
                                      <p:to>
                                        <p:strVal val="visible"/>
                                      </p:to>
                                    </p:set>
                                    <p:animEffect transition="in" filter="slide(fromBottom)">
                                      <p:cBhvr>
                                        <p:cTn id="44" dur="500"/>
                                        <p:tgtEl>
                                          <p:spTgt spid="49669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xit" presetSubtype="0" fill="hold" grpId="0" nodeType="clickEffect">
                                  <p:stCondLst>
                                    <p:cond delay="0"/>
                                  </p:stCondLst>
                                  <p:childTnLst>
                                    <p:animEffect transition="out" filter="dissolve">
                                      <p:cBhvr>
                                        <p:cTn id="48" dur="500"/>
                                        <p:tgtEl>
                                          <p:spTgt spid="496648"/>
                                        </p:tgtEl>
                                      </p:cBhvr>
                                    </p:animEffect>
                                    <p:set>
                                      <p:cBhvr>
                                        <p:cTn id="49" dur="1" fill="hold">
                                          <p:stCondLst>
                                            <p:cond delay="499"/>
                                          </p:stCondLst>
                                        </p:cTn>
                                        <p:tgtEl>
                                          <p:spTgt spid="496648"/>
                                        </p:tgtEl>
                                        <p:attrNameLst>
                                          <p:attrName>style.visibility</p:attrName>
                                        </p:attrNameLst>
                                      </p:cBhvr>
                                      <p:to>
                                        <p:strVal val="hidden"/>
                                      </p:to>
                                    </p:set>
                                  </p:childTnLst>
                                </p:cTn>
                              </p:par>
                            </p:childTnLst>
                          </p:cTn>
                        </p:par>
                        <p:par>
                          <p:cTn id="50" fill="hold" nodeType="afterGroup">
                            <p:stCondLst>
                              <p:cond delay="500"/>
                            </p:stCondLst>
                            <p:childTnLst>
                              <p:par>
                                <p:cTn id="51" presetID="9" presetClass="entr" presetSubtype="0" fill="hold" nodeType="afterEffect">
                                  <p:stCondLst>
                                    <p:cond delay="0"/>
                                  </p:stCondLst>
                                  <p:childTnLst>
                                    <p:set>
                                      <p:cBhvr>
                                        <p:cTn id="52" dur="1" fill="hold">
                                          <p:stCondLst>
                                            <p:cond delay="0"/>
                                          </p:stCondLst>
                                        </p:cTn>
                                        <p:tgtEl>
                                          <p:spTgt spid="496670"/>
                                        </p:tgtEl>
                                        <p:attrNameLst>
                                          <p:attrName>style.visibility</p:attrName>
                                        </p:attrNameLst>
                                      </p:cBhvr>
                                      <p:to>
                                        <p:strVal val="visible"/>
                                      </p:to>
                                    </p:set>
                                    <p:animEffect transition="in" filter="dissolve">
                                      <p:cBhvr>
                                        <p:cTn id="53" dur="500"/>
                                        <p:tgtEl>
                                          <p:spTgt spid="49667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7" presetClass="emph" presetSubtype="0" fill="hold" grpId="0" nodeType="clickEffect">
                                  <p:stCondLst>
                                    <p:cond delay="0"/>
                                  </p:stCondLst>
                                  <p:childTnLst>
                                    <p:animClr clrSpc="rgb" dir="cw">
                                      <p:cBhvr override="childStyle">
                                        <p:cTn id="57" dur="250" autoRev="1" fill="hold"/>
                                        <p:tgtEl>
                                          <p:spTgt spid="496649"/>
                                        </p:tgtEl>
                                        <p:attrNameLst>
                                          <p:attrName>style.color</p:attrName>
                                        </p:attrNameLst>
                                      </p:cBhvr>
                                      <p:to>
                                        <a:schemeClr val="bg1"/>
                                      </p:to>
                                    </p:animClr>
                                    <p:animClr clrSpc="rgb" dir="cw">
                                      <p:cBhvr>
                                        <p:cTn id="58" dur="250" autoRev="1" fill="hold"/>
                                        <p:tgtEl>
                                          <p:spTgt spid="496649"/>
                                        </p:tgtEl>
                                        <p:attrNameLst>
                                          <p:attrName>fillcolor</p:attrName>
                                        </p:attrNameLst>
                                      </p:cBhvr>
                                      <p:to>
                                        <a:schemeClr val="bg1"/>
                                      </p:to>
                                    </p:animClr>
                                    <p:set>
                                      <p:cBhvr>
                                        <p:cTn id="59" dur="250" autoRev="1" fill="hold"/>
                                        <p:tgtEl>
                                          <p:spTgt spid="496649"/>
                                        </p:tgtEl>
                                        <p:attrNameLst>
                                          <p:attrName>fill.type</p:attrName>
                                        </p:attrNameLst>
                                      </p:cBhvr>
                                      <p:to>
                                        <p:strVal val="solid"/>
                                      </p:to>
                                    </p:set>
                                    <p:set>
                                      <p:cBhvr>
                                        <p:cTn id="60" dur="250" autoRev="1" fill="hold"/>
                                        <p:tgtEl>
                                          <p:spTgt spid="496649"/>
                                        </p:tgtEl>
                                        <p:attrNameLst>
                                          <p:attrName>fill.on</p:attrName>
                                        </p:attrNameLst>
                                      </p:cBhvr>
                                      <p:to>
                                        <p:strVal val="tru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xit" presetSubtype="0" fill="hold" grpId="1" nodeType="clickEffect">
                                  <p:stCondLst>
                                    <p:cond delay="0"/>
                                  </p:stCondLst>
                                  <p:childTnLst>
                                    <p:animEffect transition="out" filter="dissolve">
                                      <p:cBhvr>
                                        <p:cTn id="64" dur="500"/>
                                        <p:tgtEl>
                                          <p:spTgt spid="496649"/>
                                        </p:tgtEl>
                                      </p:cBhvr>
                                    </p:animEffect>
                                    <p:set>
                                      <p:cBhvr>
                                        <p:cTn id="65" dur="1" fill="hold">
                                          <p:stCondLst>
                                            <p:cond delay="499"/>
                                          </p:stCondLst>
                                        </p:cTn>
                                        <p:tgtEl>
                                          <p:spTgt spid="496649"/>
                                        </p:tgtEl>
                                        <p:attrNameLst>
                                          <p:attrName>style.visibility</p:attrName>
                                        </p:attrNameLst>
                                      </p:cBhvr>
                                      <p:to>
                                        <p:strVal val="hidden"/>
                                      </p:to>
                                    </p:set>
                                  </p:childTnLst>
                                </p:cTn>
                              </p:par>
                            </p:childTnLst>
                          </p:cTn>
                        </p:par>
                        <p:par>
                          <p:cTn id="66" fill="hold" nodeType="afterGroup">
                            <p:stCondLst>
                              <p:cond delay="500"/>
                            </p:stCondLst>
                            <p:childTnLst>
                              <p:par>
                                <p:cTn id="67" presetID="9" presetClass="entr" presetSubtype="0" fill="hold" nodeType="afterEffect">
                                  <p:stCondLst>
                                    <p:cond delay="0"/>
                                  </p:stCondLst>
                                  <p:childTnLst>
                                    <p:set>
                                      <p:cBhvr>
                                        <p:cTn id="68" dur="1" fill="hold">
                                          <p:stCondLst>
                                            <p:cond delay="0"/>
                                          </p:stCondLst>
                                        </p:cTn>
                                        <p:tgtEl>
                                          <p:spTgt spid="496673"/>
                                        </p:tgtEl>
                                        <p:attrNameLst>
                                          <p:attrName>style.visibility</p:attrName>
                                        </p:attrNameLst>
                                      </p:cBhvr>
                                      <p:to>
                                        <p:strVal val="visible"/>
                                      </p:to>
                                    </p:set>
                                    <p:animEffect transition="in" filter="dissolve">
                                      <p:cBhvr>
                                        <p:cTn id="69" dur="500"/>
                                        <p:tgtEl>
                                          <p:spTgt spid="49667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nodeType="clickEffect">
                                  <p:stCondLst>
                                    <p:cond delay="0"/>
                                  </p:stCondLst>
                                  <p:childTnLst>
                                    <p:set>
                                      <p:cBhvr>
                                        <p:cTn id="73" dur="1" fill="hold">
                                          <p:stCondLst>
                                            <p:cond delay="0"/>
                                          </p:stCondLst>
                                        </p:cTn>
                                        <p:tgtEl>
                                          <p:spTgt spid="496696"/>
                                        </p:tgtEl>
                                        <p:attrNameLst>
                                          <p:attrName>style.visibility</p:attrName>
                                        </p:attrNameLst>
                                      </p:cBhvr>
                                      <p:to>
                                        <p:strVal val="visible"/>
                                      </p:to>
                                    </p:set>
                                    <p:animEffect transition="in" filter="slide(fromBottom)">
                                      <p:cBhvr>
                                        <p:cTn id="74" dur="500"/>
                                        <p:tgtEl>
                                          <p:spTgt spid="49669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xit" presetSubtype="0" fill="hold" grpId="0" nodeType="clickEffect">
                                  <p:stCondLst>
                                    <p:cond delay="0"/>
                                  </p:stCondLst>
                                  <p:childTnLst>
                                    <p:animEffect transition="out" filter="dissolve">
                                      <p:cBhvr>
                                        <p:cTn id="78" dur="500"/>
                                        <p:tgtEl>
                                          <p:spTgt spid="496650"/>
                                        </p:tgtEl>
                                      </p:cBhvr>
                                    </p:animEffect>
                                    <p:set>
                                      <p:cBhvr>
                                        <p:cTn id="79" dur="1" fill="hold">
                                          <p:stCondLst>
                                            <p:cond delay="499"/>
                                          </p:stCondLst>
                                        </p:cTn>
                                        <p:tgtEl>
                                          <p:spTgt spid="496650"/>
                                        </p:tgtEl>
                                        <p:attrNameLst>
                                          <p:attrName>style.visibility</p:attrName>
                                        </p:attrNameLst>
                                      </p:cBhvr>
                                      <p:to>
                                        <p:strVal val="hidden"/>
                                      </p:to>
                                    </p:set>
                                  </p:childTnLst>
                                </p:cTn>
                              </p:par>
                            </p:childTnLst>
                          </p:cTn>
                        </p:par>
                        <p:par>
                          <p:cTn id="80" fill="hold" nodeType="afterGroup">
                            <p:stCondLst>
                              <p:cond delay="500"/>
                            </p:stCondLst>
                            <p:childTnLst>
                              <p:par>
                                <p:cTn id="81" presetID="9" presetClass="entr" presetSubtype="0" fill="hold" nodeType="afterEffect">
                                  <p:stCondLst>
                                    <p:cond delay="0"/>
                                  </p:stCondLst>
                                  <p:childTnLst>
                                    <p:set>
                                      <p:cBhvr>
                                        <p:cTn id="82" dur="1" fill="hold">
                                          <p:stCondLst>
                                            <p:cond delay="0"/>
                                          </p:stCondLst>
                                        </p:cTn>
                                        <p:tgtEl>
                                          <p:spTgt spid="496676"/>
                                        </p:tgtEl>
                                        <p:attrNameLst>
                                          <p:attrName>style.visibility</p:attrName>
                                        </p:attrNameLst>
                                      </p:cBhvr>
                                      <p:to>
                                        <p:strVal val="visible"/>
                                      </p:to>
                                    </p:set>
                                    <p:animEffect transition="in" filter="dissolve">
                                      <p:cBhvr>
                                        <p:cTn id="83" dur="500"/>
                                        <p:tgtEl>
                                          <p:spTgt spid="49667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7" presetClass="emph" presetSubtype="0" fill="hold" grpId="0" nodeType="clickEffect">
                                  <p:stCondLst>
                                    <p:cond delay="0"/>
                                  </p:stCondLst>
                                  <p:childTnLst>
                                    <p:animClr clrSpc="rgb" dir="cw">
                                      <p:cBhvr override="childStyle">
                                        <p:cTn id="87" dur="250" autoRev="1" fill="hold"/>
                                        <p:tgtEl>
                                          <p:spTgt spid="496651"/>
                                        </p:tgtEl>
                                        <p:attrNameLst>
                                          <p:attrName>style.color</p:attrName>
                                        </p:attrNameLst>
                                      </p:cBhvr>
                                      <p:to>
                                        <a:schemeClr val="bg1"/>
                                      </p:to>
                                    </p:animClr>
                                    <p:animClr clrSpc="rgb" dir="cw">
                                      <p:cBhvr>
                                        <p:cTn id="88" dur="250" autoRev="1" fill="hold"/>
                                        <p:tgtEl>
                                          <p:spTgt spid="496651"/>
                                        </p:tgtEl>
                                        <p:attrNameLst>
                                          <p:attrName>fillcolor</p:attrName>
                                        </p:attrNameLst>
                                      </p:cBhvr>
                                      <p:to>
                                        <a:schemeClr val="bg1"/>
                                      </p:to>
                                    </p:animClr>
                                    <p:set>
                                      <p:cBhvr>
                                        <p:cTn id="89" dur="250" autoRev="1" fill="hold"/>
                                        <p:tgtEl>
                                          <p:spTgt spid="496651"/>
                                        </p:tgtEl>
                                        <p:attrNameLst>
                                          <p:attrName>fill.type</p:attrName>
                                        </p:attrNameLst>
                                      </p:cBhvr>
                                      <p:to>
                                        <p:strVal val="solid"/>
                                      </p:to>
                                    </p:set>
                                    <p:set>
                                      <p:cBhvr>
                                        <p:cTn id="90" dur="250" autoRev="1" fill="hold"/>
                                        <p:tgtEl>
                                          <p:spTgt spid="496651"/>
                                        </p:tgtEl>
                                        <p:attrNameLst>
                                          <p:attrName>fill.on</p:attrName>
                                        </p:attrNameLst>
                                      </p:cBhvr>
                                      <p:to>
                                        <p:strVal val="tru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xit" presetSubtype="0" fill="hold" grpId="1" nodeType="clickEffect">
                                  <p:stCondLst>
                                    <p:cond delay="0"/>
                                  </p:stCondLst>
                                  <p:childTnLst>
                                    <p:animEffect transition="out" filter="dissolve">
                                      <p:cBhvr>
                                        <p:cTn id="94" dur="500"/>
                                        <p:tgtEl>
                                          <p:spTgt spid="496651"/>
                                        </p:tgtEl>
                                      </p:cBhvr>
                                    </p:animEffect>
                                    <p:set>
                                      <p:cBhvr>
                                        <p:cTn id="95" dur="1" fill="hold">
                                          <p:stCondLst>
                                            <p:cond delay="499"/>
                                          </p:stCondLst>
                                        </p:cTn>
                                        <p:tgtEl>
                                          <p:spTgt spid="496651"/>
                                        </p:tgtEl>
                                        <p:attrNameLst>
                                          <p:attrName>style.visibility</p:attrName>
                                        </p:attrNameLst>
                                      </p:cBhvr>
                                      <p:to>
                                        <p:strVal val="hidden"/>
                                      </p:to>
                                    </p:se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496664"/>
                                        </p:tgtEl>
                                        <p:attrNameLst>
                                          <p:attrName>style.visibility</p:attrName>
                                        </p:attrNameLst>
                                      </p:cBhvr>
                                      <p:to>
                                        <p:strVal val="visible"/>
                                      </p:to>
                                    </p:set>
                                    <p:animEffect transition="in" filter="dissolve">
                                      <p:cBhvr>
                                        <p:cTn id="99" dur="500"/>
                                        <p:tgtEl>
                                          <p:spTgt spid="49666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2" presetClass="entr" presetSubtype="4" fill="hold" nodeType="clickEffect">
                                  <p:stCondLst>
                                    <p:cond delay="0"/>
                                  </p:stCondLst>
                                  <p:childTnLst>
                                    <p:set>
                                      <p:cBhvr>
                                        <p:cTn id="103" dur="1" fill="hold">
                                          <p:stCondLst>
                                            <p:cond delay="0"/>
                                          </p:stCondLst>
                                        </p:cTn>
                                        <p:tgtEl>
                                          <p:spTgt spid="496699"/>
                                        </p:tgtEl>
                                        <p:attrNameLst>
                                          <p:attrName>style.visibility</p:attrName>
                                        </p:attrNameLst>
                                      </p:cBhvr>
                                      <p:to>
                                        <p:strVal val="visible"/>
                                      </p:to>
                                    </p:set>
                                    <p:animEffect transition="in" filter="slide(fromBottom)">
                                      <p:cBhvr>
                                        <p:cTn id="104" dur="500"/>
                                        <p:tgtEl>
                                          <p:spTgt spid="49669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7" presetClass="emph" presetSubtype="0" fill="hold" grpId="0" nodeType="clickEffect">
                                  <p:stCondLst>
                                    <p:cond delay="0"/>
                                  </p:stCondLst>
                                  <p:childTnLst>
                                    <p:animClr clrSpc="rgb" dir="cw">
                                      <p:cBhvr override="childStyle">
                                        <p:cTn id="108" dur="250" autoRev="1" fill="hold"/>
                                        <p:tgtEl>
                                          <p:spTgt spid="496652"/>
                                        </p:tgtEl>
                                        <p:attrNameLst>
                                          <p:attrName>style.color</p:attrName>
                                        </p:attrNameLst>
                                      </p:cBhvr>
                                      <p:to>
                                        <a:schemeClr val="bg1"/>
                                      </p:to>
                                    </p:animClr>
                                    <p:animClr clrSpc="rgb" dir="cw">
                                      <p:cBhvr>
                                        <p:cTn id="109" dur="250" autoRev="1" fill="hold"/>
                                        <p:tgtEl>
                                          <p:spTgt spid="496652"/>
                                        </p:tgtEl>
                                        <p:attrNameLst>
                                          <p:attrName>fillcolor</p:attrName>
                                        </p:attrNameLst>
                                      </p:cBhvr>
                                      <p:to>
                                        <a:schemeClr val="bg1"/>
                                      </p:to>
                                    </p:animClr>
                                    <p:set>
                                      <p:cBhvr>
                                        <p:cTn id="110" dur="250" autoRev="1" fill="hold"/>
                                        <p:tgtEl>
                                          <p:spTgt spid="496652"/>
                                        </p:tgtEl>
                                        <p:attrNameLst>
                                          <p:attrName>fill.type</p:attrName>
                                        </p:attrNameLst>
                                      </p:cBhvr>
                                      <p:to>
                                        <p:strVal val="solid"/>
                                      </p:to>
                                    </p:set>
                                    <p:set>
                                      <p:cBhvr>
                                        <p:cTn id="111" dur="250" autoRev="1" fill="hold"/>
                                        <p:tgtEl>
                                          <p:spTgt spid="496652"/>
                                        </p:tgtEl>
                                        <p:attrNameLst>
                                          <p:attrName>fill.on</p:attrName>
                                        </p:attrNameLst>
                                      </p:cBhvr>
                                      <p:to>
                                        <p:strVal val="tru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xit" presetSubtype="0" fill="hold" grpId="1" nodeType="clickEffect">
                                  <p:stCondLst>
                                    <p:cond delay="0"/>
                                  </p:stCondLst>
                                  <p:childTnLst>
                                    <p:animEffect transition="out" filter="dissolve">
                                      <p:cBhvr>
                                        <p:cTn id="115" dur="500"/>
                                        <p:tgtEl>
                                          <p:spTgt spid="496652"/>
                                        </p:tgtEl>
                                      </p:cBhvr>
                                    </p:animEffect>
                                    <p:set>
                                      <p:cBhvr>
                                        <p:cTn id="116" dur="1" fill="hold">
                                          <p:stCondLst>
                                            <p:cond delay="499"/>
                                          </p:stCondLst>
                                        </p:cTn>
                                        <p:tgtEl>
                                          <p:spTgt spid="496652"/>
                                        </p:tgtEl>
                                        <p:attrNameLst>
                                          <p:attrName>style.visibility</p:attrName>
                                        </p:attrNameLst>
                                      </p:cBhvr>
                                      <p:to>
                                        <p:strVal val="hidden"/>
                                      </p:to>
                                    </p:set>
                                  </p:childTnLst>
                                </p:cTn>
                              </p:par>
                            </p:childTnLst>
                          </p:cTn>
                        </p:par>
                        <p:par>
                          <p:cTn id="117" fill="hold" nodeType="afterGroup">
                            <p:stCondLst>
                              <p:cond delay="500"/>
                            </p:stCondLst>
                            <p:childTnLst>
                              <p:par>
                                <p:cTn id="118" presetID="9" presetClass="entr" presetSubtype="0" fill="hold" nodeType="afterEffect">
                                  <p:stCondLst>
                                    <p:cond delay="0"/>
                                  </p:stCondLst>
                                  <p:childTnLst>
                                    <p:set>
                                      <p:cBhvr>
                                        <p:cTn id="119" dur="1" fill="hold">
                                          <p:stCondLst>
                                            <p:cond delay="0"/>
                                          </p:stCondLst>
                                        </p:cTn>
                                        <p:tgtEl>
                                          <p:spTgt spid="496679"/>
                                        </p:tgtEl>
                                        <p:attrNameLst>
                                          <p:attrName>style.visibility</p:attrName>
                                        </p:attrNameLst>
                                      </p:cBhvr>
                                      <p:to>
                                        <p:strVal val="visible"/>
                                      </p:to>
                                    </p:set>
                                    <p:animEffect transition="in" filter="dissolve">
                                      <p:cBhvr>
                                        <p:cTn id="120" dur="500"/>
                                        <p:tgtEl>
                                          <p:spTgt spid="496679"/>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2" presetClass="entr" presetSubtype="4" fill="hold" nodeType="clickEffect">
                                  <p:stCondLst>
                                    <p:cond delay="0"/>
                                  </p:stCondLst>
                                  <p:childTnLst>
                                    <p:set>
                                      <p:cBhvr>
                                        <p:cTn id="124" dur="1" fill="hold">
                                          <p:stCondLst>
                                            <p:cond delay="0"/>
                                          </p:stCondLst>
                                        </p:cTn>
                                        <p:tgtEl>
                                          <p:spTgt spid="496702"/>
                                        </p:tgtEl>
                                        <p:attrNameLst>
                                          <p:attrName>style.visibility</p:attrName>
                                        </p:attrNameLst>
                                      </p:cBhvr>
                                      <p:to>
                                        <p:strVal val="visible"/>
                                      </p:to>
                                    </p:set>
                                    <p:animEffect transition="in" filter="slide(fromBottom)">
                                      <p:cBhvr>
                                        <p:cTn id="125" dur="500"/>
                                        <p:tgtEl>
                                          <p:spTgt spid="496702"/>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9" presetClass="exit" presetSubtype="0" fill="hold" grpId="0" nodeType="clickEffect">
                                  <p:stCondLst>
                                    <p:cond delay="0"/>
                                  </p:stCondLst>
                                  <p:childTnLst>
                                    <p:animEffect transition="out" filter="dissolve">
                                      <p:cBhvr>
                                        <p:cTn id="129" dur="500"/>
                                        <p:tgtEl>
                                          <p:spTgt spid="496653"/>
                                        </p:tgtEl>
                                      </p:cBhvr>
                                    </p:animEffect>
                                    <p:set>
                                      <p:cBhvr>
                                        <p:cTn id="130" dur="1" fill="hold">
                                          <p:stCondLst>
                                            <p:cond delay="499"/>
                                          </p:stCondLst>
                                        </p:cTn>
                                        <p:tgtEl>
                                          <p:spTgt spid="496653"/>
                                        </p:tgtEl>
                                        <p:attrNameLst>
                                          <p:attrName>style.visibility</p:attrName>
                                        </p:attrNameLst>
                                      </p:cBhvr>
                                      <p:to>
                                        <p:strVal val="hidden"/>
                                      </p:to>
                                    </p:set>
                                  </p:childTnLst>
                                </p:cTn>
                              </p:par>
                            </p:childTnLst>
                          </p:cTn>
                        </p:par>
                        <p:par>
                          <p:cTn id="131" fill="hold" nodeType="afterGroup">
                            <p:stCondLst>
                              <p:cond delay="500"/>
                            </p:stCondLst>
                            <p:childTnLst>
                              <p:par>
                                <p:cTn id="132" presetID="9" presetClass="entr" presetSubtype="0" fill="hold" nodeType="afterEffect">
                                  <p:stCondLst>
                                    <p:cond delay="0"/>
                                  </p:stCondLst>
                                  <p:childTnLst>
                                    <p:set>
                                      <p:cBhvr>
                                        <p:cTn id="133" dur="1" fill="hold">
                                          <p:stCondLst>
                                            <p:cond delay="0"/>
                                          </p:stCondLst>
                                        </p:cTn>
                                        <p:tgtEl>
                                          <p:spTgt spid="496682"/>
                                        </p:tgtEl>
                                        <p:attrNameLst>
                                          <p:attrName>style.visibility</p:attrName>
                                        </p:attrNameLst>
                                      </p:cBhvr>
                                      <p:to>
                                        <p:strVal val="visible"/>
                                      </p:to>
                                    </p:set>
                                    <p:animEffect transition="in" filter="dissolve">
                                      <p:cBhvr>
                                        <p:cTn id="134" dur="500"/>
                                        <p:tgtEl>
                                          <p:spTgt spid="496682"/>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9" presetClass="exit" presetSubtype="0" fill="hold" grpId="0" nodeType="clickEffect">
                                  <p:stCondLst>
                                    <p:cond delay="0"/>
                                  </p:stCondLst>
                                  <p:childTnLst>
                                    <p:animEffect transition="out" filter="dissolve">
                                      <p:cBhvr>
                                        <p:cTn id="138" dur="500"/>
                                        <p:tgtEl>
                                          <p:spTgt spid="496643"/>
                                        </p:tgtEl>
                                      </p:cBhvr>
                                    </p:animEffect>
                                    <p:set>
                                      <p:cBhvr>
                                        <p:cTn id="139" dur="1" fill="hold">
                                          <p:stCondLst>
                                            <p:cond delay="499"/>
                                          </p:stCondLst>
                                        </p:cTn>
                                        <p:tgtEl>
                                          <p:spTgt spid="496643"/>
                                        </p:tgtEl>
                                        <p:attrNameLst>
                                          <p:attrName>style.visibility</p:attrName>
                                        </p:attrNameLst>
                                      </p:cBhvr>
                                      <p:to>
                                        <p:strVal val="hidden"/>
                                      </p:to>
                                    </p:set>
                                  </p:childTnLst>
                                </p:cTn>
                              </p:par>
                            </p:childTnLst>
                          </p:cTn>
                        </p:par>
                        <p:par>
                          <p:cTn id="140" fill="hold" nodeType="afterGroup">
                            <p:stCondLst>
                              <p:cond delay="500"/>
                            </p:stCondLst>
                            <p:childTnLst>
                              <p:par>
                                <p:cTn id="141" presetID="9" presetClass="entr" presetSubtype="0" fill="hold" nodeType="afterEffect">
                                  <p:stCondLst>
                                    <p:cond delay="0"/>
                                  </p:stCondLst>
                                  <p:childTnLst>
                                    <p:set>
                                      <p:cBhvr>
                                        <p:cTn id="142" dur="1" fill="hold">
                                          <p:stCondLst>
                                            <p:cond delay="0"/>
                                          </p:stCondLst>
                                        </p:cTn>
                                        <p:tgtEl>
                                          <p:spTgt spid="496685"/>
                                        </p:tgtEl>
                                        <p:attrNameLst>
                                          <p:attrName>style.visibility</p:attrName>
                                        </p:attrNameLst>
                                      </p:cBhvr>
                                      <p:to>
                                        <p:strVal val="visible"/>
                                      </p:to>
                                    </p:set>
                                    <p:animEffect transition="in" filter="dissolve">
                                      <p:cBhvr>
                                        <p:cTn id="143" dur="500"/>
                                        <p:tgtEl>
                                          <p:spTgt spid="496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p:bldP spid="496646" grpId="0"/>
      <p:bldP spid="496646" grpId="1"/>
      <p:bldP spid="496647" grpId="0"/>
      <p:bldP spid="496647" grpId="1"/>
      <p:bldP spid="496648" grpId="0"/>
      <p:bldP spid="496649" grpId="0"/>
      <p:bldP spid="496649" grpId="1"/>
      <p:bldP spid="496650" grpId="0"/>
      <p:bldP spid="496651" grpId="0"/>
      <p:bldP spid="496651" grpId="1"/>
      <p:bldP spid="496652" grpId="0"/>
      <p:bldP spid="496652" grpId="1"/>
      <p:bldP spid="496653" grpId="0"/>
      <p:bldP spid="49666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ChangeArrowheads="1"/>
          </p:cNvSpPr>
          <p:nvPr/>
        </p:nvSpPr>
        <p:spPr bwMode="auto">
          <a:xfrm>
            <a:off x="179388" y="188913"/>
            <a:ext cx="8785225"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400">
                <a:solidFill>
                  <a:schemeClr val="tx1"/>
                </a:solidFill>
                <a:latin typeface="Arial" charset="0"/>
              </a:rPr>
              <a:t>若固定前序序列，给出不同的中序序列，则得到不同二叉树。</a:t>
            </a:r>
          </a:p>
        </p:txBody>
      </p:sp>
      <p:sp>
        <p:nvSpPr>
          <p:cNvPr id="497667" name="Rectangle 3"/>
          <p:cNvSpPr>
            <a:spLocks noChangeArrowheads="1"/>
          </p:cNvSpPr>
          <p:nvPr/>
        </p:nvSpPr>
        <p:spPr bwMode="auto">
          <a:xfrm>
            <a:off x="179388" y="765175"/>
            <a:ext cx="8785225"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400">
                <a:solidFill>
                  <a:srgbClr val="0000FF"/>
                </a:solidFill>
                <a:latin typeface="Arial" charset="0"/>
              </a:rPr>
              <a:t>对给定的前序序列，可能有多少可能的中序序列？</a:t>
            </a:r>
          </a:p>
        </p:txBody>
      </p:sp>
      <p:sp>
        <p:nvSpPr>
          <p:cNvPr id="497668" name="Rectangle 4"/>
          <p:cNvSpPr>
            <a:spLocks noChangeArrowheads="1"/>
          </p:cNvSpPr>
          <p:nvPr/>
        </p:nvSpPr>
        <p:spPr bwMode="auto">
          <a:xfrm>
            <a:off x="179388" y="1747838"/>
            <a:ext cx="8785225"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400">
                <a:solidFill>
                  <a:schemeClr val="tx1"/>
                </a:solidFill>
                <a:latin typeface="Arial" charset="0"/>
              </a:rPr>
              <a:t>已知结点数</a:t>
            </a:r>
            <a:r>
              <a:rPr lang="en-US" altLang="zh-CN" sz="2400">
                <a:solidFill>
                  <a:schemeClr val="tx1"/>
                </a:solidFill>
                <a:latin typeface="Arial" charset="0"/>
              </a:rPr>
              <a:t>n</a:t>
            </a:r>
            <a:r>
              <a:rPr lang="zh-CN" altLang="en-US" sz="2400">
                <a:solidFill>
                  <a:schemeClr val="tx1"/>
                </a:solidFill>
                <a:latin typeface="Arial" charset="0"/>
              </a:rPr>
              <a:t>，有多少种形态的二叉树？</a:t>
            </a:r>
          </a:p>
        </p:txBody>
      </p:sp>
      <p:grpSp>
        <p:nvGrpSpPr>
          <p:cNvPr id="497669" name="Group 5"/>
          <p:cNvGrpSpPr>
            <a:grpSpLocks/>
          </p:cNvGrpSpPr>
          <p:nvPr/>
        </p:nvGrpSpPr>
        <p:grpSpPr bwMode="auto">
          <a:xfrm>
            <a:off x="723900" y="2333625"/>
            <a:ext cx="7734300" cy="2049463"/>
            <a:chOff x="456" y="1470"/>
            <a:chExt cx="4872" cy="1291"/>
          </a:xfrm>
        </p:grpSpPr>
        <p:sp>
          <p:nvSpPr>
            <p:cNvPr id="497670" name="Line 6"/>
            <p:cNvSpPr>
              <a:spLocks noChangeShapeType="1"/>
            </p:cNvSpPr>
            <p:nvPr/>
          </p:nvSpPr>
          <p:spPr bwMode="auto">
            <a:xfrm flipH="1">
              <a:off x="4704" y="1998"/>
              <a:ext cx="96" cy="3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1" name="Line 7"/>
            <p:cNvSpPr>
              <a:spLocks noChangeShapeType="1"/>
            </p:cNvSpPr>
            <p:nvPr/>
          </p:nvSpPr>
          <p:spPr bwMode="auto">
            <a:xfrm>
              <a:off x="4704" y="1614"/>
              <a:ext cx="80"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2" name="Line 8"/>
            <p:cNvSpPr>
              <a:spLocks noChangeShapeType="1"/>
            </p:cNvSpPr>
            <p:nvPr/>
          </p:nvSpPr>
          <p:spPr bwMode="auto">
            <a:xfrm>
              <a:off x="5040" y="1614"/>
              <a:ext cx="192" cy="6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3" name="Oval 9"/>
            <p:cNvSpPr>
              <a:spLocks noChangeArrowheads="1"/>
            </p:cNvSpPr>
            <p:nvPr/>
          </p:nvSpPr>
          <p:spPr bwMode="auto">
            <a:xfrm>
              <a:off x="4944" y="147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4" name="Oval 10"/>
            <p:cNvSpPr>
              <a:spLocks noChangeArrowheads="1"/>
            </p:cNvSpPr>
            <p:nvPr/>
          </p:nvSpPr>
          <p:spPr bwMode="auto">
            <a:xfrm>
              <a:off x="5040" y="1854"/>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5" name="Oval 11"/>
            <p:cNvSpPr>
              <a:spLocks noChangeArrowheads="1"/>
            </p:cNvSpPr>
            <p:nvPr/>
          </p:nvSpPr>
          <p:spPr bwMode="auto">
            <a:xfrm>
              <a:off x="5136" y="2238"/>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6" name="Oval 12"/>
            <p:cNvSpPr>
              <a:spLocks noChangeArrowheads="1"/>
            </p:cNvSpPr>
            <p:nvPr/>
          </p:nvSpPr>
          <p:spPr bwMode="auto">
            <a:xfrm>
              <a:off x="4608" y="147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7" name="Oval 13"/>
            <p:cNvSpPr>
              <a:spLocks noChangeArrowheads="1"/>
            </p:cNvSpPr>
            <p:nvPr/>
          </p:nvSpPr>
          <p:spPr bwMode="auto">
            <a:xfrm>
              <a:off x="4704" y="1854"/>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8" name="Oval 14"/>
            <p:cNvSpPr>
              <a:spLocks noChangeArrowheads="1"/>
            </p:cNvSpPr>
            <p:nvPr/>
          </p:nvSpPr>
          <p:spPr bwMode="auto">
            <a:xfrm>
              <a:off x="4608" y="2238"/>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9" name="Line 15"/>
            <p:cNvSpPr>
              <a:spLocks noChangeShapeType="1"/>
            </p:cNvSpPr>
            <p:nvPr/>
          </p:nvSpPr>
          <p:spPr bwMode="auto">
            <a:xfrm>
              <a:off x="4368" y="1614"/>
              <a:ext cx="80"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0" name="Oval 16"/>
            <p:cNvSpPr>
              <a:spLocks noChangeArrowheads="1"/>
            </p:cNvSpPr>
            <p:nvPr/>
          </p:nvSpPr>
          <p:spPr bwMode="auto">
            <a:xfrm>
              <a:off x="4224" y="147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1" name="Oval 17"/>
            <p:cNvSpPr>
              <a:spLocks noChangeArrowheads="1"/>
            </p:cNvSpPr>
            <p:nvPr/>
          </p:nvSpPr>
          <p:spPr bwMode="auto">
            <a:xfrm>
              <a:off x="4368" y="1854"/>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2" name="Oval 18"/>
            <p:cNvSpPr>
              <a:spLocks noChangeArrowheads="1"/>
            </p:cNvSpPr>
            <p:nvPr/>
          </p:nvSpPr>
          <p:spPr bwMode="auto">
            <a:xfrm>
              <a:off x="4080" y="1854"/>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3" name="Line 19"/>
            <p:cNvSpPr>
              <a:spLocks noChangeShapeType="1"/>
            </p:cNvSpPr>
            <p:nvPr/>
          </p:nvSpPr>
          <p:spPr bwMode="auto">
            <a:xfrm flipH="1">
              <a:off x="4176" y="1614"/>
              <a:ext cx="96"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4" name="Line 20"/>
            <p:cNvSpPr>
              <a:spLocks noChangeShapeType="1"/>
            </p:cNvSpPr>
            <p:nvPr/>
          </p:nvSpPr>
          <p:spPr bwMode="auto">
            <a:xfrm>
              <a:off x="3792" y="1998"/>
              <a:ext cx="96" cy="3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5" name="Line 21"/>
            <p:cNvSpPr>
              <a:spLocks noChangeShapeType="1"/>
            </p:cNvSpPr>
            <p:nvPr/>
          </p:nvSpPr>
          <p:spPr bwMode="auto">
            <a:xfrm flipH="1">
              <a:off x="3792" y="1614"/>
              <a:ext cx="80"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6" name="Line 22"/>
            <p:cNvSpPr>
              <a:spLocks noChangeShapeType="1"/>
            </p:cNvSpPr>
            <p:nvPr/>
          </p:nvSpPr>
          <p:spPr bwMode="auto">
            <a:xfrm flipH="1">
              <a:off x="3312" y="1614"/>
              <a:ext cx="192" cy="6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7" name="Oval 23"/>
            <p:cNvSpPr>
              <a:spLocks noChangeArrowheads="1"/>
            </p:cNvSpPr>
            <p:nvPr/>
          </p:nvSpPr>
          <p:spPr bwMode="auto">
            <a:xfrm flipH="1">
              <a:off x="3408" y="147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8" name="Oval 24"/>
            <p:cNvSpPr>
              <a:spLocks noChangeArrowheads="1"/>
            </p:cNvSpPr>
            <p:nvPr/>
          </p:nvSpPr>
          <p:spPr bwMode="auto">
            <a:xfrm flipH="1">
              <a:off x="3312" y="1854"/>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9" name="Oval 25"/>
            <p:cNvSpPr>
              <a:spLocks noChangeArrowheads="1"/>
            </p:cNvSpPr>
            <p:nvPr/>
          </p:nvSpPr>
          <p:spPr bwMode="auto">
            <a:xfrm flipH="1">
              <a:off x="3216" y="2238"/>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0" name="Oval 26"/>
            <p:cNvSpPr>
              <a:spLocks noChangeArrowheads="1"/>
            </p:cNvSpPr>
            <p:nvPr/>
          </p:nvSpPr>
          <p:spPr bwMode="auto">
            <a:xfrm flipH="1">
              <a:off x="3792" y="147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1" name="Oval 27"/>
            <p:cNvSpPr>
              <a:spLocks noChangeArrowheads="1"/>
            </p:cNvSpPr>
            <p:nvPr/>
          </p:nvSpPr>
          <p:spPr bwMode="auto">
            <a:xfrm flipH="1">
              <a:off x="3696" y="1854"/>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2" name="Oval 28"/>
            <p:cNvSpPr>
              <a:spLocks noChangeArrowheads="1"/>
            </p:cNvSpPr>
            <p:nvPr/>
          </p:nvSpPr>
          <p:spPr bwMode="auto">
            <a:xfrm flipH="1">
              <a:off x="3792" y="2238"/>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3" name="Line 29"/>
            <p:cNvSpPr>
              <a:spLocks noChangeShapeType="1"/>
            </p:cNvSpPr>
            <p:nvPr/>
          </p:nvSpPr>
          <p:spPr bwMode="auto">
            <a:xfrm>
              <a:off x="2688" y="1710"/>
              <a:ext cx="80"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4" name="Oval 30"/>
            <p:cNvSpPr>
              <a:spLocks noChangeArrowheads="1"/>
            </p:cNvSpPr>
            <p:nvPr/>
          </p:nvSpPr>
          <p:spPr bwMode="auto">
            <a:xfrm>
              <a:off x="2592" y="1566"/>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5" name="Oval 31"/>
            <p:cNvSpPr>
              <a:spLocks noChangeArrowheads="1"/>
            </p:cNvSpPr>
            <p:nvPr/>
          </p:nvSpPr>
          <p:spPr bwMode="auto">
            <a:xfrm>
              <a:off x="2688" y="1950"/>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6" name="Line 32"/>
            <p:cNvSpPr>
              <a:spLocks noChangeShapeType="1"/>
            </p:cNvSpPr>
            <p:nvPr/>
          </p:nvSpPr>
          <p:spPr bwMode="auto">
            <a:xfrm flipH="1">
              <a:off x="2160" y="1710"/>
              <a:ext cx="80"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7" name="Oval 33"/>
            <p:cNvSpPr>
              <a:spLocks noChangeArrowheads="1"/>
            </p:cNvSpPr>
            <p:nvPr/>
          </p:nvSpPr>
          <p:spPr bwMode="auto">
            <a:xfrm flipH="1">
              <a:off x="2160" y="1566"/>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8" name="Oval 34"/>
            <p:cNvSpPr>
              <a:spLocks noChangeArrowheads="1"/>
            </p:cNvSpPr>
            <p:nvPr/>
          </p:nvSpPr>
          <p:spPr bwMode="auto">
            <a:xfrm flipH="1">
              <a:off x="2016" y="1950"/>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9" name="Oval 35"/>
            <p:cNvSpPr>
              <a:spLocks noChangeArrowheads="1"/>
            </p:cNvSpPr>
            <p:nvPr/>
          </p:nvSpPr>
          <p:spPr bwMode="auto">
            <a:xfrm flipH="1">
              <a:off x="1440" y="1758"/>
              <a:ext cx="192" cy="192"/>
            </a:xfrm>
            <a:prstGeom prst="ellipse">
              <a:avLst/>
            </a:prstGeom>
            <a:gradFill rotWithShape="0">
              <a:gsLst>
                <a:gs pos="0">
                  <a:srgbClr val="FFFFCC"/>
                </a:gs>
                <a:gs pos="100000">
                  <a:srgbClr val="FFFFCC">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0" name="Oval 36"/>
            <p:cNvSpPr>
              <a:spLocks noChangeArrowheads="1"/>
            </p:cNvSpPr>
            <p:nvPr/>
          </p:nvSpPr>
          <p:spPr bwMode="auto">
            <a:xfrm>
              <a:off x="624" y="1758"/>
              <a:ext cx="192" cy="144"/>
            </a:xfrm>
            <a:prstGeom prst="ellipse">
              <a:avLst/>
            </a:prstGeom>
            <a:noFill/>
            <a:ln w="38100">
              <a:solidFill>
                <a:srgbClr val="9900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1" name="Line 37"/>
            <p:cNvSpPr>
              <a:spLocks noChangeShapeType="1"/>
            </p:cNvSpPr>
            <p:nvPr/>
          </p:nvSpPr>
          <p:spPr bwMode="auto">
            <a:xfrm flipH="1">
              <a:off x="720" y="1710"/>
              <a:ext cx="0" cy="24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2" name="Text Box 38"/>
            <p:cNvSpPr txBox="1">
              <a:spLocks noChangeArrowheads="1"/>
            </p:cNvSpPr>
            <p:nvPr/>
          </p:nvSpPr>
          <p:spPr bwMode="auto">
            <a:xfrm>
              <a:off x="456" y="2133"/>
              <a:ext cx="53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i="1">
                  <a:solidFill>
                    <a:schemeClr val="tx1"/>
                  </a:solidFill>
                </a:rPr>
                <a:t>n</a:t>
              </a:r>
              <a:r>
                <a:rPr lang="en-US" altLang="zh-CN" sz="2000" baseline="-25000">
                  <a:solidFill>
                    <a:schemeClr val="tx1"/>
                  </a:solidFill>
                </a:rPr>
                <a:t> </a:t>
              </a:r>
              <a:r>
                <a:rPr lang="en-US" altLang="zh-CN" sz="2000">
                  <a:solidFill>
                    <a:schemeClr val="tx1"/>
                  </a:solidFill>
                </a:rPr>
                <a:t>=0</a:t>
              </a:r>
            </a:p>
            <a:p>
              <a:r>
                <a:rPr lang="en-US" altLang="zh-CN" sz="2000">
                  <a:solidFill>
                    <a:schemeClr val="tx1"/>
                  </a:solidFill>
                </a:rPr>
                <a:t>(b</a:t>
              </a:r>
              <a:r>
                <a:rPr lang="en-US" altLang="zh-CN" sz="2000" baseline="-25000">
                  <a:solidFill>
                    <a:schemeClr val="tx1"/>
                  </a:solidFill>
                </a:rPr>
                <a:t>0</a:t>
              </a:r>
              <a:r>
                <a:rPr lang="en-US" altLang="zh-CN" sz="2000">
                  <a:solidFill>
                    <a:schemeClr val="tx1"/>
                  </a:solidFill>
                </a:rPr>
                <a:t>=1)</a:t>
              </a:r>
              <a:endParaRPr lang="en-US" altLang="zh-CN" sz="2000" b="0">
                <a:solidFill>
                  <a:schemeClr val="tx1"/>
                </a:solidFill>
              </a:endParaRPr>
            </a:p>
          </p:txBody>
        </p:sp>
        <p:sp>
          <p:nvSpPr>
            <p:cNvPr id="497703" name="Text Box 39"/>
            <p:cNvSpPr txBox="1">
              <a:spLocks noChangeArrowheads="1"/>
            </p:cNvSpPr>
            <p:nvPr/>
          </p:nvSpPr>
          <p:spPr bwMode="auto">
            <a:xfrm>
              <a:off x="1218" y="2133"/>
              <a:ext cx="53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i="1">
                  <a:solidFill>
                    <a:schemeClr val="tx1"/>
                  </a:solidFill>
                </a:rPr>
                <a:t>n</a:t>
              </a:r>
              <a:r>
                <a:rPr lang="en-US" altLang="zh-CN" sz="2000">
                  <a:solidFill>
                    <a:schemeClr val="tx1"/>
                  </a:solidFill>
                </a:rPr>
                <a:t>=1</a:t>
              </a:r>
            </a:p>
            <a:p>
              <a:r>
                <a:rPr lang="en-US" altLang="zh-CN" sz="2000">
                  <a:solidFill>
                    <a:schemeClr val="tx1"/>
                  </a:solidFill>
                </a:rPr>
                <a:t>(b</a:t>
              </a:r>
              <a:r>
                <a:rPr lang="en-US" altLang="zh-CN" sz="2000" baseline="-25000">
                  <a:solidFill>
                    <a:schemeClr val="tx1"/>
                  </a:solidFill>
                </a:rPr>
                <a:t>1</a:t>
              </a:r>
              <a:r>
                <a:rPr lang="en-US" altLang="zh-CN" sz="2000">
                  <a:solidFill>
                    <a:schemeClr val="tx1"/>
                  </a:solidFill>
                </a:rPr>
                <a:t>=1)</a:t>
              </a:r>
              <a:endParaRPr lang="en-US" altLang="zh-CN" sz="2000" b="0">
                <a:solidFill>
                  <a:schemeClr val="tx1"/>
                </a:solidFill>
              </a:endParaRPr>
            </a:p>
          </p:txBody>
        </p:sp>
        <p:sp>
          <p:nvSpPr>
            <p:cNvPr id="497704" name="Text Box 40"/>
            <p:cNvSpPr txBox="1">
              <a:spLocks noChangeArrowheads="1"/>
            </p:cNvSpPr>
            <p:nvPr/>
          </p:nvSpPr>
          <p:spPr bwMode="auto">
            <a:xfrm>
              <a:off x="2226" y="2133"/>
              <a:ext cx="53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i="1">
                  <a:solidFill>
                    <a:schemeClr val="tx1"/>
                  </a:solidFill>
                </a:rPr>
                <a:t>n</a:t>
              </a:r>
              <a:r>
                <a:rPr lang="en-US" altLang="zh-CN" sz="2000">
                  <a:solidFill>
                    <a:schemeClr val="tx1"/>
                  </a:solidFill>
                </a:rPr>
                <a:t>=2</a:t>
              </a:r>
            </a:p>
            <a:p>
              <a:r>
                <a:rPr lang="en-US" altLang="zh-CN" sz="2000">
                  <a:solidFill>
                    <a:schemeClr val="tx1"/>
                  </a:solidFill>
                </a:rPr>
                <a:t>(b</a:t>
              </a:r>
              <a:r>
                <a:rPr lang="en-US" altLang="zh-CN" sz="2000" baseline="-25000">
                  <a:solidFill>
                    <a:schemeClr val="tx1"/>
                  </a:solidFill>
                </a:rPr>
                <a:t>2</a:t>
              </a:r>
              <a:r>
                <a:rPr lang="en-US" altLang="zh-CN" sz="2000">
                  <a:solidFill>
                    <a:schemeClr val="tx1"/>
                  </a:solidFill>
                </a:rPr>
                <a:t>=2)</a:t>
              </a:r>
              <a:endParaRPr lang="en-US" altLang="zh-CN" sz="2000" b="0">
                <a:solidFill>
                  <a:schemeClr val="tx1"/>
                </a:solidFill>
              </a:endParaRPr>
            </a:p>
          </p:txBody>
        </p:sp>
        <p:sp>
          <p:nvSpPr>
            <p:cNvPr id="497705" name="Text Box 41"/>
            <p:cNvSpPr txBox="1">
              <a:spLocks noChangeArrowheads="1"/>
            </p:cNvSpPr>
            <p:nvPr/>
          </p:nvSpPr>
          <p:spPr bwMode="auto">
            <a:xfrm>
              <a:off x="4079" y="2319"/>
              <a:ext cx="53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i="1">
                  <a:solidFill>
                    <a:schemeClr val="tx1"/>
                  </a:solidFill>
                </a:rPr>
                <a:t>n</a:t>
              </a:r>
              <a:r>
                <a:rPr lang="en-US" altLang="zh-CN" sz="2000">
                  <a:solidFill>
                    <a:schemeClr val="tx1"/>
                  </a:solidFill>
                </a:rPr>
                <a:t>=3</a:t>
              </a:r>
            </a:p>
            <a:p>
              <a:r>
                <a:rPr lang="en-US" altLang="zh-CN" sz="2000">
                  <a:solidFill>
                    <a:schemeClr val="tx1"/>
                  </a:solidFill>
                </a:rPr>
                <a:t>(b</a:t>
              </a:r>
              <a:r>
                <a:rPr lang="en-US" altLang="zh-CN" sz="2000" baseline="-25000">
                  <a:solidFill>
                    <a:schemeClr val="tx1"/>
                  </a:solidFill>
                </a:rPr>
                <a:t>3</a:t>
              </a:r>
              <a:r>
                <a:rPr lang="en-US" altLang="zh-CN" sz="2000">
                  <a:solidFill>
                    <a:schemeClr val="tx1"/>
                  </a:solidFill>
                </a:rPr>
                <a:t>=5)</a:t>
              </a:r>
              <a:endParaRPr lang="en-US" altLang="zh-CN" sz="2000" b="0">
                <a:solidFill>
                  <a:schemeClr val="tx1"/>
                </a:solidFill>
              </a:endParaRPr>
            </a:p>
          </p:txBody>
        </p:sp>
      </p:grpSp>
      <p:graphicFrame>
        <p:nvGraphicFramePr>
          <p:cNvPr id="497706" name="Object 42"/>
          <p:cNvGraphicFramePr>
            <a:graphicFrameLocks noChangeAspect="1"/>
          </p:cNvGraphicFramePr>
          <p:nvPr/>
        </p:nvGraphicFramePr>
        <p:xfrm>
          <a:off x="4148138" y="4737100"/>
          <a:ext cx="4222750" cy="477838"/>
        </p:xfrm>
        <a:graphic>
          <a:graphicData uri="http://schemas.openxmlformats.org/presentationml/2006/ole">
            <mc:AlternateContent xmlns:mc="http://schemas.openxmlformats.org/markup-compatibility/2006">
              <mc:Choice xmlns:v="urn:schemas-microsoft-com:vml" Requires="v">
                <p:oleObj spid="_x0000_s497720" name="公式" r:id="rId3" imgW="1790640" imgH="190440" progId="Equation.3">
                  <p:embed/>
                </p:oleObj>
              </mc:Choice>
              <mc:Fallback>
                <p:oleObj name="公式" r:id="rId3" imgW="1790640" imgH="19044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8138" y="4737100"/>
                        <a:ext cx="422275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7707" name="Group 43"/>
          <p:cNvGrpSpPr>
            <a:grpSpLocks/>
          </p:cNvGrpSpPr>
          <p:nvPr/>
        </p:nvGrpSpPr>
        <p:grpSpPr bwMode="auto">
          <a:xfrm>
            <a:off x="179388" y="4483100"/>
            <a:ext cx="3276600" cy="1447800"/>
            <a:chOff x="113" y="2824"/>
            <a:chExt cx="2064" cy="912"/>
          </a:xfrm>
        </p:grpSpPr>
        <p:sp>
          <p:nvSpPr>
            <p:cNvPr id="497708" name="Line 44"/>
            <p:cNvSpPr>
              <a:spLocks noChangeShapeType="1"/>
            </p:cNvSpPr>
            <p:nvPr/>
          </p:nvSpPr>
          <p:spPr bwMode="auto">
            <a:xfrm>
              <a:off x="1217" y="3064"/>
              <a:ext cx="336"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9" name="Line 45"/>
            <p:cNvSpPr>
              <a:spLocks noChangeShapeType="1"/>
            </p:cNvSpPr>
            <p:nvPr/>
          </p:nvSpPr>
          <p:spPr bwMode="auto">
            <a:xfrm flipH="1">
              <a:off x="689" y="3064"/>
              <a:ext cx="336"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10" name="Oval 46" descr="羊皮纸"/>
            <p:cNvSpPr>
              <a:spLocks noChangeArrowheads="1"/>
            </p:cNvSpPr>
            <p:nvPr/>
          </p:nvSpPr>
          <p:spPr bwMode="auto">
            <a:xfrm>
              <a:off x="977" y="2824"/>
              <a:ext cx="336" cy="336"/>
            </a:xfrm>
            <a:prstGeom prst="ellipse">
              <a:avLst/>
            </a:prstGeom>
            <a:blipFill dpi="0" rotWithShape="0">
              <a:blip r:embed="rId5"/>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497711" name="Oval 47" descr="羊皮纸"/>
            <p:cNvSpPr>
              <a:spLocks noChangeArrowheads="1"/>
            </p:cNvSpPr>
            <p:nvPr/>
          </p:nvSpPr>
          <p:spPr bwMode="auto">
            <a:xfrm>
              <a:off x="113" y="3352"/>
              <a:ext cx="912" cy="384"/>
            </a:xfrm>
            <a:prstGeom prst="ellipse">
              <a:avLst/>
            </a:prstGeom>
            <a:blipFill dpi="0" rotWithShape="0">
              <a:blip r:embed="rId5"/>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pPr eaLnBrk="0" hangingPunct="0">
                <a:spcBef>
                  <a:spcPct val="50000"/>
                </a:spcBef>
              </a:pPr>
              <a:r>
                <a:rPr lang="en-US" altLang="zh-CN" sz="2000">
                  <a:solidFill>
                    <a:srgbClr val="33CC33"/>
                  </a:solidFill>
                </a:rPr>
                <a:t>b</a:t>
              </a:r>
              <a:r>
                <a:rPr lang="en-US" altLang="zh-CN" sz="2000" i="1" baseline="-25000">
                  <a:solidFill>
                    <a:srgbClr val="33CC33"/>
                  </a:solidFill>
                </a:rPr>
                <a:t>i</a:t>
              </a:r>
            </a:p>
          </p:txBody>
        </p:sp>
        <p:sp>
          <p:nvSpPr>
            <p:cNvPr id="497712" name="Oval 48" descr="羊皮纸"/>
            <p:cNvSpPr>
              <a:spLocks noChangeArrowheads="1"/>
            </p:cNvSpPr>
            <p:nvPr/>
          </p:nvSpPr>
          <p:spPr bwMode="auto">
            <a:xfrm>
              <a:off x="1217" y="3352"/>
              <a:ext cx="960" cy="384"/>
            </a:xfrm>
            <a:prstGeom prst="ellipse">
              <a:avLst/>
            </a:prstGeom>
            <a:blipFill dpi="0" rotWithShape="0">
              <a:blip r:embed="rId5"/>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pPr eaLnBrk="0" hangingPunct="0">
                <a:spcBef>
                  <a:spcPct val="50000"/>
                </a:spcBef>
              </a:pPr>
              <a:r>
                <a:rPr lang="en-US" altLang="zh-CN" sz="2000">
                  <a:solidFill>
                    <a:srgbClr val="33CC33"/>
                  </a:solidFill>
                </a:rPr>
                <a:t>b</a:t>
              </a:r>
              <a:r>
                <a:rPr lang="en-US" altLang="zh-CN" sz="2000" baseline="-25000">
                  <a:solidFill>
                    <a:srgbClr val="33CC33"/>
                  </a:solidFill>
                </a:rPr>
                <a:t>n-</a:t>
              </a:r>
              <a:r>
                <a:rPr lang="en-US" altLang="zh-CN" sz="2000" i="1" baseline="-25000">
                  <a:solidFill>
                    <a:srgbClr val="33CC33"/>
                  </a:solidFill>
                </a:rPr>
                <a:t>i</a:t>
              </a:r>
              <a:r>
                <a:rPr lang="en-US" altLang="zh-CN" sz="2000" baseline="-25000">
                  <a:solidFill>
                    <a:srgbClr val="33CC33"/>
                  </a:solidFill>
                </a:rPr>
                <a:t>-1</a:t>
              </a:r>
            </a:p>
          </p:txBody>
        </p:sp>
        <p:sp>
          <p:nvSpPr>
            <p:cNvPr id="497713" name="Text Box 49"/>
            <p:cNvSpPr txBox="1">
              <a:spLocks noChangeArrowheads="1"/>
            </p:cNvSpPr>
            <p:nvPr/>
          </p:nvSpPr>
          <p:spPr bwMode="auto">
            <a:xfrm>
              <a:off x="1031" y="2852"/>
              <a:ext cx="23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accent2"/>
                  </a:solidFill>
                </a:rPr>
                <a:t>D</a:t>
              </a:r>
              <a:endParaRPr lang="en-US" altLang="zh-CN" sz="2000" b="0">
                <a:solidFill>
                  <a:schemeClr val="tx1"/>
                </a:solidFill>
              </a:endParaRPr>
            </a:p>
          </p:txBody>
        </p:sp>
        <p:sp>
          <p:nvSpPr>
            <p:cNvPr id="497714" name="Text Box 50"/>
            <p:cNvSpPr txBox="1">
              <a:spLocks noChangeArrowheads="1"/>
            </p:cNvSpPr>
            <p:nvPr/>
          </p:nvSpPr>
          <p:spPr bwMode="auto">
            <a:xfrm>
              <a:off x="211" y="3079"/>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i="1">
                  <a:solidFill>
                    <a:schemeClr val="tx1"/>
                  </a:solidFill>
                </a:rPr>
                <a:t>i</a:t>
              </a:r>
              <a:endParaRPr lang="en-US" altLang="zh-CN" sz="2000" b="0" i="1">
                <a:solidFill>
                  <a:schemeClr val="tx1"/>
                </a:solidFill>
              </a:endParaRPr>
            </a:p>
          </p:txBody>
        </p:sp>
        <p:sp>
          <p:nvSpPr>
            <p:cNvPr id="497715" name="Text Box 51"/>
            <p:cNvSpPr txBox="1">
              <a:spLocks noChangeArrowheads="1"/>
            </p:cNvSpPr>
            <p:nvPr/>
          </p:nvSpPr>
          <p:spPr bwMode="auto">
            <a:xfrm>
              <a:off x="1661" y="3079"/>
              <a:ext cx="43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chemeClr val="tx1"/>
                  </a:solidFill>
                </a:rPr>
                <a:t>n-</a:t>
              </a:r>
              <a:r>
                <a:rPr lang="en-US" altLang="zh-CN" sz="2000" i="1">
                  <a:solidFill>
                    <a:schemeClr val="tx1"/>
                  </a:solidFill>
                </a:rPr>
                <a:t>i</a:t>
              </a:r>
              <a:r>
                <a:rPr lang="en-US" altLang="zh-CN" sz="2000">
                  <a:solidFill>
                    <a:schemeClr val="tx1"/>
                  </a:solidFill>
                </a:rPr>
                <a:t>-1</a:t>
              </a:r>
              <a:endParaRPr lang="en-US" altLang="zh-CN" sz="2000" b="0">
                <a:solidFill>
                  <a:schemeClr val="tx1"/>
                </a:solidFill>
              </a:endParaRPr>
            </a:p>
          </p:txBody>
        </p:sp>
      </p:grpSp>
      <p:graphicFrame>
        <p:nvGraphicFramePr>
          <p:cNvPr id="497716" name="Object 52"/>
          <p:cNvGraphicFramePr>
            <a:graphicFrameLocks noChangeAspect="1"/>
          </p:cNvGraphicFramePr>
          <p:nvPr>
            <p:ph/>
          </p:nvPr>
        </p:nvGraphicFramePr>
        <p:xfrm>
          <a:off x="4067175" y="5300663"/>
          <a:ext cx="3390900" cy="889000"/>
        </p:xfrm>
        <a:graphic>
          <a:graphicData uri="http://schemas.openxmlformats.org/presentationml/2006/ole">
            <mc:AlternateContent xmlns:mc="http://schemas.openxmlformats.org/markup-compatibility/2006">
              <mc:Choice xmlns:v="urn:schemas-microsoft-com:vml" Requires="v">
                <p:oleObj spid="_x0000_s497721" name="公式" r:id="rId6" imgW="1307880" imgH="342720" progId="Equation.3">
                  <p:embed/>
                </p:oleObj>
              </mc:Choice>
              <mc:Fallback>
                <p:oleObj name="公式" r:id="rId6" imgW="1307880" imgH="342720" progId="Equation.3">
                  <p:embed/>
                  <p:pic>
                    <p:nvPicPr>
                      <p:cNvPr id="0" name="Object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5300663"/>
                        <a:ext cx="3390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7717" name="AutoShape 53"/>
          <p:cNvSpPr>
            <a:spLocks noChangeArrowheads="1"/>
          </p:cNvSpPr>
          <p:nvPr/>
        </p:nvSpPr>
        <p:spPr bwMode="auto">
          <a:xfrm>
            <a:off x="1403350" y="1341438"/>
            <a:ext cx="431800" cy="358775"/>
          </a:xfrm>
          <a:prstGeom prst="downArrow">
            <a:avLst>
              <a:gd name="adj1" fmla="val 50000"/>
              <a:gd name="adj2" fmla="val 25000"/>
            </a:avLst>
          </a:prstGeom>
          <a:gradFill rotWithShape="1">
            <a:gsLst>
              <a:gs pos="0">
                <a:schemeClr val="folHlink"/>
              </a:gs>
              <a:gs pos="100000">
                <a:srgbClr val="EE0000"/>
              </a:gs>
            </a:gsLst>
            <a:lin ang="5400000" scaled="1"/>
          </a:gradFill>
          <a:ln>
            <a:noFill/>
          </a:ln>
          <a:effectLst/>
          <a:extLs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7718" name="Rectangle 54"/>
          <p:cNvSpPr>
            <a:spLocks noChangeArrowheads="1"/>
          </p:cNvSpPr>
          <p:nvPr/>
        </p:nvSpPr>
        <p:spPr bwMode="auto">
          <a:xfrm>
            <a:off x="3995738" y="6237288"/>
            <a:ext cx="3200400" cy="457200"/>
          </a:xfrm>
          <a:prstGeom prst="rect">
            <a:avLst/>
          </a:prstGeom>
          <a:solidFill>
            <a:srgbClr val="33CCCC"/>
          </a:solidFill>
          <a:ln>
            <a:noFill/>
          </a:ln>
          <a:effectLst/>
          <a:extLs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zh-CN" altLang="en-US" sz="2400">
                <a:solidFill>
                  <a:srgbClr val="EE0000"/>
                </a:solidFill>
                <a:latin typeface="宋体" pitchFamily="2" charset="-122"/>
              </a:rPr>
              <a:t>练习</a:t>
            </a:r>
            <a:r>
              <a:rPr lang="zh-CN" altLang="en-US" sz="2400">
                <a:solidFill>
                  <a:schemeClr val="tx1"/>
                </a:solidFill>
                <a:latin typeface="宋体" pitchFamily="2" charset="-122"/>
              </a:rPr>
              <a:t>：</a:t>
            </a:r>
            <a:r>
              <a:rPr lang="en-US" altLang="zh-CN" sz="2400">
                <a:solidFill>
                  <a:schemeClr val="tx1"/>
                </a:solidFill>
                <a:latin typeface="宋体" pitchFamily="2" charset="-122"/>
              </a:rPr>
              <a:t>n</a:t>
            </a:r>
            <a:r>
              <a:rPr lang="zh-CN" altLang="en-US" sz="2400">
                <a:solidFill>
                  <a:schemeClr val="tx1"/>
                </a:solidFill>
                <a:latin typeface="宋体" pitchFamily="2" charset="-122"/>
              </a:rPr>
              <a:t>＝</a:t>
            </a:r>
            <a:r>
              <a:rPr lang="en-US" altLang="zh-CN" sz="2400">
                <a:solidFill>
                  <a:schemeClr val="tx1"/>
                </a:solidFill>
                <a:latin typeface="宋体" pitchFamily="2" charset="-122"/>
              </a:rPr>
              <a:t>4</a:t>
            </a:r>
            <a:r>
              <a:rPr lang="zh-CN" altLang="en-US" sz="2400">
                <a:solidFill>
                  <a:schemeClr val="tx1"/>
                </a:solidFill>
                <a:latin typeface="宋体" pitchFamily="2" charset="-122"/>
              </a:rPr>
              <a:t>时，</a:t>
            </a:r>
            <a:r>
              <a:rPr lang="en-US" altLang="zh-CN" sz="2400">
                <a:solidFill>
                  <a:schemeClr val="tx1"/>
                </a:solidFill>
                <a:latin typeface="宋体" pitchFamily="2" charset="-122"/>
              </a:rPr>
              <a:t>b</a:t>
            </a:r>
            <a:r>
              <a:rPr lang="en-US" altLang="zh-CN" sz="2400" baseline="-25000">
                <a:solidFill>
                  <a:schemeClr val="tx1"/>
                </a:solidFill>
                <a:latin typeface="宋体" pitchFamily="2" charset="-122"/>
              </a:rPr>
              <a:t>4</a:t>
            </a:r>
            <a:r>
              <a:rPr lang="zh-CN" altLang="en-US" sz="2400">
                <a:solidFill>
                  <a:schemeClr val="tx1"/>
                </a:solidFill>
                <a:latin typeface="宋体" pitchFamily="2" charset="-122"/>
              </a:rPr>
              <a:t>＝？</a:t>
            </a:r>
          </a:p>
        </p:txBody>
      </p:sp>
      <p:sp>
        <p:nvSpPr>
          <p:cNvPr id="497719" name="Rectangle 55"/>
          <p:cNvSpPr>
            <a:spLocks noChangeArrowheads="1"/>
          </p:cNvSpPr>
          <p:nvPr/>
        </p:nvSpPr>
        <p:spPr bwMode="auto">
          <a:xfrm>
            <a:off x="7596188" y="6256338"/>
            <a:ext cx="523875"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400">
                <a:solidFill>
                  <a:schemeClr val="tx1"/>
                </a:solidFill>
                <a:latin typeface="Arial" charset="0"/>
              </a:rPr>
              <a:t>14</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97667"/>
                                        </p:tgtEl>
                                        <p:attrNameLst>
                                          <p:attrName>style.visibility</p:attrName>
                                        </p:attrNameLst>
                                      </p:cBhvr>
                                      <p:to>
                                        <p:strVal val="visible"/>
                                      </p:to>
                                    </p:set>
                                    <p:anim calcmode="lin" valueType="num">
                                      <p:cBhvr>
                                        <p:cTn id="7" dur="1000" fill="hold"/>
                                        <p:tgtEl>
                                          <p:spTgt spid="497667"/>
                                        </p:tgtEl>
                                        <p:attrNameLst>
                                          <p:attrName>ppt_x</p:attrName>
                                        </p:attrNameLst>
                                      </p:cBhvr>
                                      <p:tavLst>
                                        <p:tav tm="0">
                                          <p:val>
                                            <p:strVal val="#ppt_x-.2"/>
                                          </p:val>
                                        </p:tav>
                                        <p:tav tm="100000">
                                          <p:val>
                                            <p:strVal val="#ppt_x"/>
                                          </p:val>
                                        </p:tav>
                                      </p:tavLst>
                                    </p:anim>
                                    <p:anim calcmode="lin" valueType="num">
                                      <p:cBhvr>
                                        <p:cTn id="8" dur="1000" fill="hold"/>
                                        <p:tgtEl>
                                          <p:spTgt spid="497667"/>
                                        </p:tgtEl>
                                        <p:attrNameLst>
                                          <p:attrName>ppt_y</p:attrName>
                                        </p:attrNameLst>
                                      </p:cBhvr>
                                      <p:tavLst>
                                        <p:tav tm="0">
                                          <p:val>
                                            <p:strVal val="#ppt_y"/>
                                          </p:val>
                                        </p:tav>
                                        <p:tav tm="100000">
                                          <p:val>
                                            <p:strVal val="#ppt_y"/>
                                          </p:val>
                                        </p:tav>
                                      </p:tavLst>
                                    </p:anim>
                                    <p:animEffect transition="in" filter="wipe(right)" prLst="gradientSize: 0.1">
                                      <p:cBhvr>
                                        <p:cTn id="9" dur="1000"/>
                                        <p:tgtEl>
                                          <p:spTgt spid="49766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97717"/>
                                        </p:tgtEl>
                                        <p:attrNameLst>
                                          <p:attrName>style.visibility</p:attrName>
                                        </p:attrNameLst>
                                      </p:cBhvr>
                                      <p:to>
                                        <p:strVal val="visible"/>
                                      </p:to>
                                    </p:set>
                                    <p:animEffect transition="in" filter="wipe(up)">
                                      <p:cBhvr>
                                        <p:cTn id="14" dur="500"/>
                                        <p:tgtEl>
                                          <p:spTgt spid="49771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497668"/>
                                        </p:tgtEl>
                                        <p:attrNameLst>
                                          <p:attrName>style.visibility</p:attrName>
                                        </p:attrNameLst>
                                      </p:cBhvr>
                                      <p:to>
                                        <p:strVal val="visible"/>
                                      </p:to>
                                    </p:set>
                                    <p:anim calcmode="lin" valueType="num">
                                      <p:cBhvr>
                                        <p:cTn id="19" dur="1000" fill="hold"/>
                                        <p:tgtEl>
                                          <p:spTgt spid="497668"/>
                                        </p:tgtEl>
                                        <p:attrNameLst>
                                          <p:attrName>ppt_x</p:attrName>
                                        </p:attrNameLst>
                                      </p:cBhvr>
                                      <p:tavLst>
                                        <p:tav tm="0">
                                          <p:val>
                                            <p:strVal val="#ppt_x-.2"/>
                                          </p:val>
                                        </p:tav>
                                        <p:tav tm="100000">
                                          <p:val>
                                            <p:strVal val="#ppt_x"/>
                                          </p:val>
                                        </p:tav>
                                      </p:tavLst>
                                    </p:anim>
                                    <p:anim calcmode="lin" valueType="num">
                                      <p:cBhvr>
                                        <p:cTn id="20" dur="1000" fill="hold"/>
                                        <p:tgtEl>
                                          <p:spTgt spid="497668"/>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9766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497669"/>
                                        </p:tgtEl>
                                        <p:attrNameLst>
                                          <p:attrName>style.visibility</p:attrName>
                                        </p:attrNameLst>
                                      </p:cBhvr>
                                      <p:to>
                                        <p:strVal val="visible"/>
                                      </p:to>
                                    </p:set>
                                    <p:animEffect transition="in" filter="wipe(up)">
                                      <p:cBhvr>
                                        <p:cTn id="26" dur="500"/>
                                        <p:tgtEl>
                                          <p:spTgt spid="4976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497707"/>
                                        </p:tgtEl>
                                        <p:attrNameLst>
                                          <p:attrName>style.visibility</p:attrName>
                                        </p:attrNameLst>
                                      </p:cBhvr>
                                      <p:to>
                                        <p:strVal val="visible"/>
                                      </p:to>
                                    </p:set>
                                    <p:anim calcmode="lin" valueType="num">
                                      <p:cBhvr>
                                        <p:cTn id="31" dur="1000" fill="hold"/>
                                        <p:tgtEl>
                                          <p:spTgt spid="497707"/>
                                        </p:tgtEl>
                                        <p:attrNameLst>
                                          <p:attrName>ppt_x</p:attrName>
                                        </p:attrNameLst>
                                      </p:cBhvr>
                                      <p:tavLst>
                                        <p:tav tm="0">
                                          <p:val>
                                            <p:strVal val="#ppt_x-.2"/>
                                          </p:val>
                                        </p:tav>
                                        <p:tav tm="100000">
                                          <p:val>
                                            <p:strVal val="#ppt_x"/>
                                          </p:val>
                                        </p:tav>
                                      </p:tavLst>
                                    </p:anim>
                                    <p:anim calcmode="lin" valueType="num">
                                      <p:cBhvr>
                                        <p:cTn id="32" dur="1000" fill="hold"/>
                                        <p:tgtEl>
                                          <p:spTgt spid="497707"/>
                                        </p:tgtEl>
                                        <p:attrNameLst>
                                          <p:attrName>ppt_y</p:attrName>
                                        </p:attrNameLst>
                                      </p:cBhvr>
                                      <p:tavLst>
                                        <p:tav tm="0">
                                          <p:val>
                                            <p:strVal val="#ppt_y"/>
                                          </p:val>
                                        </p:tav>
                                        <p:tav tm="100000">
                                          <p:val>
                                            <p:strVal val="#ppt_y"/>
                                          </p:val>
                                        </p:tav>
                                      </p:tavLst>
                                    </p:anim>
                                    <p:animEffect transition="in" filter="wipe(right)" prLst="gradientSize: 0.1">
                                      <p:cBhvr>
                                        <p:cTn id="33" dur="1000"/>
                                        <p:tgtEl>
                                          <p:spTgt spid="49770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nodeType="clickEffect">
                                  <p:stCondLst>
                                    <p:cond delay="0"/>
                                  </p:stCondLst>
                                  <p:childTnLst>
                                    <p:set>
                                      <p:cBhvr>
                                        <p:cTn id="37" dur="1" fill="hold">
                                          <p:stCondLst>
                                            <p:cond delay="0"/>
                                          </p:stCondLst>
                                        </p:cTn>
                                        <p:tgtEl>
                                          <p:spTgt spid="497706"/>
                                        </p:tgtEl>
                                        <p:attrNameLst>
                                          <p:attrName>style.visibility</p:attrName>
                                        </p:attrNameLst>
                                      </p:cBhvr>
                                      <p:to>
                                        <p:strVal val="visible"/>
                                      </p:to>
                                    </p:set>
                                    <p:anim calcmode="lin" valueType="num">
                                      <p:cBhvr>
                                        <p:cTn id="38" dur="1000" fill="hold"/>
                                        <p:tgtEl>
                                          <p:spTgt spid="497706"/>
                                        </p:tgtEl>
                                        <p:attrNameLst>
                                          <p:attrName>ppt_x</p:attrName>
                                        </p:attrNameLst>
                                      </p:cBhvr>
                                      <p:tavLst>
                                        <p:tav tm="0">
                                          <p:val>
                                            <p:strVal val="#ppt_x-.2"/>
                                          </p:val>
                                        </p:tav>
                                        <p:tav tm="100000">
                                          <p:val>
                                            <p:strVal val="#ppt_x"/>
                                          </p:val>
                                        </p:tav>
                                      </p:tavLst>
                                    </p:anim>
                                    <p:anim calcmode="lin" valueType="num">
                                      <p:cBhvr>
                                        <p:cTn id="39" dur="1000" fill="hold"/>
                                        <p:tgtEl>
                                          <p:spTgt spid="497706"/>
                                        </p:tgtEl>
                                        <p:attrNameLst>
                                          <p:attrName>ppt_y</p:attrName>
                                        </p:attrNameLst>
                                      </p:cBhvr>
                                      <p:tavLst>
                                        <p:tav tm="0">
                                          <p:val>
                                            <p:strVal val="#ppt_y"/>
                                          </p:val>
                                        </p:tav>
                                        <p:tav tm="100000">
                                          <p:val>
                                            <p:strVal val="#ppt_y"/>
                                          </p:val>
                                        </p:tav>
                                      </p:tavLst>
                                    </p:anim>
                                    <p:animEffect transition="in" filter="wipe(right)" prLst="gradientSize: 0.1">
                                      <p:cBhvr>
                                        <p:cTn id="40" dur="1000"/>
                                        <p:tgtEl>
                                          <p:spTgt spid="4977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nodeType="clickEffect">
                                  <p:stCondLst>
                                    <p:cond delay="0"/>
                                  </p:stCondLst>
                                  <p:childTnLst>
                                    <p:set>
                                      <p:cBhvr>
                                        <p:cTn id="44" dur="1" fill="hold">
                                          <p:stCondLst>
                                            <p:cond delay="0"/>
                                          </p:stCondLst>
                                        </p:cTn>
                                        <p:tgtEl>
                                          <p:spTgt spid="497716"/>
                                        </p:tgtEl>
                                        <p:attrNameLst>
                                          <p:attrName>style.visibility</p:attrName>
                                        </p:attrNameLst>
                                      </p:cBhvr>
                                      <p:to>
                                        <p:strVal val="visible"/>
                                      </p:to>
                                    </p:set>
                                    <p:anim calcmode="lin" valueType="num">
                                      <p:cBhvr>
                                        <p:cTn id="45" dur="1000" fill="hold"/>
                                        <p:tgtEl>
                                          <p:spTgt spid="497716"/>
                                        </p:tgtEl>
                                        <p:attrNameLst>
                                          <p:attrName>ppt_x</p:attrName>
                                        </p:attrNameLst>
                                      </p:cBhvr>
                                      <p:tavLst>
                                        <p:tav tm="0">
                                          <p:val>
                                            <p:strVal val="#ppt_x-.2"/>
                                          </p:val>
                                        </p:tav>
                                        <p:tav tm="100000">
                                          <p:val>
                                            <p:strVal val="#ppt_x"/>
                                          </p:val>
                                        </p:tav>
                                      </p:tavLst>
                                    </p:anim>
                                    <p:anim calcmode="lin" valueType="num">
                                      <p:cBhvr>
                                        <p:cTn id="46" dur="1000" fill="hold"/>
                                        <p:tgtEl>
                                          <p:spTgt spid="497716"/>
                                        </p:tgtEl>
                                        <p:attrNameLst>
                                          <p:attrName>ppt_y</p:attrName>
                                        </p:attrNameLst>
                                      </p:cBhvr>
                                      <p:tavLst>
                                        <p:tav tm="0">
                                          <p:val>
                                            <p:strVal val="#ppt_y"/>
                                          </p:val>
                                        </p:tav>
                                        <p:tav tm="100000">
                                          <p:val>
                                            <p:strVal val="#ppt_y"/>
                                          </p:val>
                                        </p:tav>
                                      </p:tavLst>
                                    </p:anim>
                                    <p:animEffect transition="in" filter="wipe(right)" prLst="gradientSize: 0.1">
                                      <p:cBhvr>
                                        <p:cTn id="47" dur="1000"/>
                                        <p:tgtEl>
                                          <p:spTgt spid="4977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grpId="0" nodeType="clickEffect">
                                  <p:stCondLst>
                                    <p:cond delay="0"/>
                                  </p:stCondLst>
                                  <p:childTnLst>
                                    <p:set>
                                      <p:cBhvr>
                                        <p:cTn id="51" dur="1" fill="hold">
                                          <p:stCondLst>
                                            <p:cond delay="0"/>
                                          </p:stCondLst>
                                        </p:cTn>
                                        <p:tgtEl>
                                          <p:spTgt spid="497718"/>
                                        </p:tgtEl>
                                        <p:attrNameLst>
                                          <p:attrName>style.visibility</p:attrName>
                                        </p:attrNameLst>
                                      </p:cBhvr>
                                      <p:to>
                                        <p:strVal val="visible"/>
                                      </p:to>
                                    </p:set>
                                    <p:anim calcmode="lin" valueType="num">
                                      <p:cBhvr>
                                        <p:cTn id="52" dur="500" fill="hold"/>
                                        <p:tgtEl>
                                          <p:spTgt spid="497718"/>
                                        </p:tgtEl>
                                        <p:attrNameLst>
                                          <p:attrName>ppt_w</p:attrName>
                                        </p:attrNameLst>
                                      </p:cBhvr>
                                      <p:tavLst>
                                        <p:tav tm="0">
                                          <p:val>
                                            <p:fltVal val="0"/>
                                          </p:val>
                                        </p:tav>
                                        <p:tav tm="100000">
                                          <p:val>
                                            <p:strVal val="#ppt_w"/>
                                          </p:val>
                                        </p:tav>
                                      </p:tavLst>
                                    </p:anim>
                                    <p:anim calcmode="lin" valueType="num">
                                      <p:cBhvr>
                                        <p:cTn id="53" dur="500" fill="hold"/>
                                        <p:tgtEl>
                                          <p:spTgt spid="497718"/>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97719"/>
                                        </p:tgtEl>
                                        <p:attrNameLst>
                                          <p:attrName>style.visibility</p:attrName>
                                        </p:attrNameLst>
                                      </p:cBhvr>
                                      <p:to>
                                        <p:strVal val="visible"/>
                                      </p:to>
                                    </p:set>
                                    <p:animEffect transition="in" filter="dissolve">
                                      <p:cBhvr>
                                        <p:cTn id="58" dur="500"/>
                                        <p:tgtEl>
                                          <p:spTgt spid="497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p:bldP spid="497668" grpId="0"/>
      <p:bldP spid="497717" grpId="0" animBg="1"/>
      <p:bldP spid="497718" grpId="0" animBg="1"/>
      <p:bldP spid="4977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731838" y="252413"/>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5.5  </a:t>
            </a:r>
            <a:r>
              <a:rPr lang="zh-CN" altLang="en-US" sz="3600" b="0">
                <a:latin typeface="黑体" pitchFamily="2" charset="-122"/>
              </a:rPr>
              <a:t>递归消除</a:t>
            </a:r>
          </a:p>
        </p:txBody>
      </p:sp>
      <p:sp>
        <p:nvSpPr>
          <p:cNvPr id="498691" name="Rectangle 3"/>
          <p:cNvSpPr>
            <a:spLocks noChangeArrowheads="1"/>
          </p:cNvSpPr>
          <p:nvPr/>
        </p:nvSpPr>
        <p:spPr bwMode="auto">
          <a:xfrm>
            <a:off x="323850" y="1243013"/>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rgbClr val="EE0000"/>
                </a:solidFill>
                <a:latin typeface="Arial" charset="0"/>
              </a:rPr>
              <a:t>递归消除</a:t>
            </a:r>
            <a:r>
              <a:rPr kumimoji="0" lang="zh-CN" altLang="en-US" sz="2400">
                <a:solidFill>
                  <a:schemeClr val="tx1"/>
                </a:solidFill>
                <a:latin typeface="Arial" charset="0"/>
              </a:rPr>
              <a:t>：将递归算法转换成等价的非递归算法 </a:t>
            </a:r>
          </a:p>
        </p:txBody>
      </p:sp>
      <p:sp>
        <p:nvSpPr>
          <p:cNvPr id="498692" name="Rectangle 4"/>
          <p:cNvSpPr>
            <a:spLocks noChangeArrowheads="1"/>
          </p:cNvSpPr>
          <p:nvPr/>
        </p:nvSpPr>
        <p:spPr bwMode="auto">
          <a:xfrm>
            <a:off x="250825" y="1879600"/>
            <a:ext cx="86407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第一，有利于提高时空性能。反复递归，运行栈不断增长，只有当函数彻底执行完后，才释放它所占用的栈空间。</a:t>
            </a:r>
          </a:p>
        </p:txBody>
      </p:sp>
      <p:sp>
        <p:nvSpPr>
          <p:cNvPr id="498693" name="Rectangle 5"/>
          <p:cNvSpPr>
            <a:spLocks noChangeArrowheads="1"/>
          </p:cNvSpPr>
          <p:nvPr/>
        </p:nvSpPr>
        <p:spPr bwMode="auto">
          <a:xfrm>
            <a:off x="250825" y="2835275"/>
            <a:ext cx="864076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第二，有助于透彻理解递归机制。</a:t>
            </a:r>
          </a:p>
        </p:txBody>
      </p:sp>
      <p:sp>
        <p:nvSpPr>
          <p:cNvPr id="498694" name="Rectangle 6"/>
          <p:cNvSpPr>
            <a:spLocks noChangeArrowheads="1"/>
          </p:cNvSpPr>
          <p:nvPr/>
        </p:nvSpPr>
        <p:spPr bwMode="auto">
          <a:xfrm>
            <a:off x="250825" y="3321050"/>
            <a:ext cx="86407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第三，有些程序设计语言不允许递归，这时就不得不考虑非递归算法 。</a:t>
            </a:r>
          </a:p>
        </p:txBody>
      </p:sp>
      <p:sp>
        <p:nvSpPr>
          <p:cNvPr id="498695" name="Rectangle 7"/>
          <p:cNvSpPr>
            <a:spLocks noChangeArrowheads="1"/>
          </p:cNvSpPr>
          <p:nvPr/>
        </p:nvSpPr>
        <p:spPr bwMode="auto">
          <a:xfrm>
            <a:off x="250825" y="4516438"/>
            <a:ext cx="871378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将系统管理的递归工作过程</a:t>
            </a:r>
            <a:r>
              <a:rPr kumimoji="0" lang="en-US" altLang="zh-CN" sz="2400">
                <a:solidFill>
                  <a:schemeClr val="tx1"/>
                </a:solidFill>
              </a:rPr>
              <a:t>(</a:t>
            </a:r>
            <a:r>
              <a:rPr kumimoji="0" lang="zh-CN" altLang="en-US" sz="2400">
                <a:solidFill>
                  <a:schemeClr val="tx1"/>
                </a:solidFill>
              </a:rPr>
              <a:t>主要是工作栈</a:t>
            </a:r>
            <a:r>
              <a:rPr kumimoji="0" lang="en-US" altLang="zh-CN" sz="2400">
                <a:solidFill>
                  <a:schemeClr val="tx1"/>
                </a:solidFill>
              </a:rPr>
              <a:t>)</a:t>
            </a:r>
            <a:r>
              <a:rPr kumimoji="0" lang="zh-CN" altLang="en-US" sz="2400">
                <a:solidFill>
                  <a:schemeClr val="tx1"/>
                </a:solidFill>
              </a:rPr>
              <a:t>改为程序员模拟和管理，就可实现递归消除。</a:t>
            </a:r>
          </a:p>
        </p:txBody>
      </p:sp>
      <p:sp>
        <p:nvSpPr>
          <p:cNvPr id="498696" name="Rectangle 8"/>
          <p:cNvSpPr>
            <a:spLocks noChangeArrowheads="1"/>
          </p:cNvSpPr>
          <p:nvPr/>
        </p:nvSpPr>
        <p:spPr bwMode="auto">
          <a:xfrm>
            <a:off x="250825" y="5932488"/>
            <a:ext cx="33131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简单递归可不用栈。</a:t>
            </a:r>
          </a:p>
        </p:txBody>
      </p:sp>
      <p:sp>
        <p:nvSpPr>
          <p:cNvPr id="498697" name="Rectangle 9"/>
          <p:cNvSpPr>
            <a:spLocks noChangeArrowheads="1"/>
          </p:cNvSpPr>
          <p:nvPr/>
        </p:nvSpPr>
        <p:spPr bwMode="auto">
          <a:xfrm>
            <a:off x="250825" y="5445125"/>
            <a:ext cx="67691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返回后并不使用的信息不必保存，提高效率。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8691"/>
                                        </p:tgtEl>
                                        <p:attrNameLst>
                                          <p:attrName>style.visibility</p:attrName>
                                        </p:attrNameLst>
                                      </p:cBhvr>
                                      <p:to>
                                        <p:strVal val="visible"/>
                                      </p:to>
                                    </p:set>
                                    <p:animEffect transition="in" filter="wipe(left)">
                                      <p:cBhvr>
                                        <p:cTn id="7" dur="500"/>
                                        <p:tgtEl>
                                          <p:spTgt spid="498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8692"/>
                                        </p:tgtEl>
                                        <p:attrNameLst>
                                          <p:attrName>style.visibility</p:attrName>
                                        </p:attrNameLst>
                                      </p:cBhvr>
                                      <p:to>
                                        <p:strVal val="visible"/>
                                      </p:to>
                                    </p:set>
                                    <p:animEffect transition="in" filter="wipe(left)">
                                      <p:cBhvr>
                                        <p:cTn id="12" dur="500"/>
                                        <p:tgtEl>
                                          <p:spTgt spid="498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8693"/>
                                        </p:tgtEl>
                                        <p:attrNameLst>
                                          <p:attrName>style.visibility</p:attrName>
                                        </p:attrNameLst>
                                      </p:cBhvr>
                                      <p:to>
                                        <p:strVal val="visible"/>
                                      </p:to>
                                    </p:set>
                                    <p:animEffect transition="in" filter="wipe(left)">
                                      <p:cBhvr>
                                        <p:cTn id="17" dur="500"/>
                                        <p:tgtEl>
                                          <p:spTgt spid="4986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8694"/>
                                        </p:tgtEl>
                                        <p:attrNameLst>
                                          <p:attrName>style.visibility</p:attrName>
                                        </p:attrNameLst>
                                      </p:cBhvr>
                                      <p:to>
                                        <p:strVal val="visible"/>
                                      </p:to>
                                    </p:set>
                                    <p:animEffect transition="in" filter="wipe(left)">
                                      <p:cBhvr>
                                        <p:cTn id="22" dur="500"/>
                                        <p:tgtEl>
                                          <p:spTgt spid="4986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8695"/>
                                        </p:tgtEl>
                                        <p:attrNameLst>
                                          <p:attrName>style.visibility</p:attrName>
                                        </p:attrNameLst>
                                      </p:cBhvr>
                                      <p:to>
                                        <p:strVal val="visible"/>
                                      </p:to>
                                    </p:set>
                                    <p:animEffect transition="in" filter="wipe(left)">
                                      <p:cBhvr>
                                        <p:cTn id="27" dur="500"/>
                                        <p:tgtEl>
                                          <p:spTgt spid="4986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8697"/>
                                        </p:tgtEl>
                                        <p:attrNameLst>
                                          <p:attrName>style.visibility</p:attrName>
                                        </p:attrNameLst>
                                      </p:cBhvr>
                                      <p:to>
                                        <p:strVal val="visible"/>
                                      </p:to>
                                    </p:set>
                                    <p:animEffect transition="in" filter="wipe(left)">
                                      <p:cBhvr>
                                        <p:cTn id="32" dur="500"/>
                                        <p:tgtEl>
                                          <p:spTgt spid="4986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8696"/>
                                        </p:tgtEl>
                                        <p:attrNameLst>
                                          <p:attrName>style.visibility</p:attrName>
                                        </p:attrNameLst>
                                      </p:cBhvr>
                                      <p:to>
                                        <p:strVal val="visible"/>
                                      </p:to>
                                    </p:set>
                                    <p:animEffect transition="in" filter="wipe(left)">
                                      <p:cBhvr>
                                        <p:cTn id="37" dur="500"/>
                                        <p:tgtEl>
                                          <p:spTgt spid="498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p:bldP spid="498692" grpId="0"/>
      <p:bldP spid="498693" grpId="0"/>
      <p:bldP spid="498694" grpId="0"/>
      <p:bldP spid="498695" grpId="0"/>
      <p:bldP spid="498696" grpId="0"/>
      <p:bldP spid="4986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ChangeArrowheads="1"/>
          </p:cNvSpPr>
          <p:nvPr/>
        </p:nvSpPr>
        <p:spPr bwMode="auto">
          <a:xfrm>
            <a:off x="323850" y="398463"/>
            <a:ext cx="8496300" cy="457200"/>
          </a:xfrm>
          <a:prstGeom prst="rect">
            <a:avLst/>
          </a:prstGeom>
          <a:gradFill rotWithShape="1">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effectLst>
                  <a:outerShdw blurRad="38100" dist="38100" dir="2700000" algn="tl">
                    <a:srgbClr val="000000"/>
                  </a:outerShdw>
                </a:effectLst>
                <a:latin typeface="Arial" charset="0"/>
                <a:ea typeface="楷体_GB2312" pitchFamily="49" charset="-122"/>
              </a:rPr>
              <a:t>二、树的表示</a:t>
            </a:r>
          </a:p>
        </p:txBody>
      </p:sp>
      <p:sp>
        <p:nvSpPr>
          <p:cNvPr id="456707" name="Rectangle 3"/>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6708" name="Object 4"/>
          <p:cNvGraphicFramePr>
            <a:graphicFrameLocks noChangeAspect="1"/>
          </p:cNvGraphicFramePr>
          <p:nvPr/>
        </p:nvGraphicFramePr>
        <p:xfrm>
          <a:off x="323850" y="1196975"/>
          <a:ext cx="8410575" cy="2479675"/>
        </p:xfrm>
        <a:graphic>
          <a:graphicData uri="http://schemas.openxmlformats.org/presentationml/2006/ole">
            <mc:AlternateContent xmlns:mc="http://schemas.openxmlformats.org/markup-compatibility/2006">
              <mc:Choice xmlns:v="urn:schemas-microsoft-com:vml" Requires="v">
                <p:oleObj spid="_x0000_s456709" name="Microsoft Drawing" r:id="rId3" imgW="4967288" imgH="1381125" progId="MSDraw">
                  <p:embed/>
                </p:oleObj>
              </mc:Choice>
              <mc:Fallback>
                <p:oleObj name="Microsoft Drawing" r:id="rId3" imgW="4967288" imgH="1381125"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96975"/>
                        <a:ext cx="8410575" cy="2479675"/>
                      </a:xfrm>
                      <a:prstGeom prst="rect">
                        <a:avLst/>
                      </a:prstGeom>
                      <a:gradFill rotWithShape="0">
                        <a:gsLst>
                          <a:gs pos="0">
                            <a:schemeClr val="accent1"/>
                          </a:gs>
                          <a:gs pos="100000">
                            <a:schemeClr val="bg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56708"/>
                                        </p:tgtEl>
                                        <p:attrNameLst>
                                          <p:attrName>style.visibility</p:attrName>
                                        </p:attrNameLst>
                                      </p:cBhvr>
                                      <p:to>
                                        <p:strVal val="visible"/>
                                      </p:to>
                                    </p:set>
                                    <p:anim calcmode="lin" valueType="num">
                                      <p:cBhvr>
                                        <p:cTn id="7" dur="1000" fill="hold"/>
                                        <p:tgtEl>
                                          <p:spTgt spid="456708"/>
                                        </p:tgtEl>
                                        <p:attrNameLst>
                                          <p:attrName>ppt_x</p:attrName>
                                        </p:attrNameLst>
                                      </p:cBhvr>
                                      <p:tavLst>
                                        <p:tav tm="0">
                                          <p:val>
                                            <p:strVal val="#ppt_x-.2"/>
                                          </p:val>
                                        </p:tav>
                                        <p:tav tm="100000">
                                          <p:val>
                                            <p:strVal val="#ppt_x"/>
                                          </p:val>
                                        </p:tav>
                                      </p:tavLst>
                                    </p:anim>
                                    <p:anim calcmode="lin" valueType="num">
                                      <p:cBhvr>
                                        <p:cTn id="8" dur="1000" fill="hold"/>
                                        <p:tgtEl>
                                          <p:spTgt spid="45670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56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715963" y="155575"/>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5.5.1  </a:t>
            </a:r>
            <a:r>
              <a:rPr lang="zh-CN" altLang="en-US" sz="3600" b="0">
                <a:latin typeface="黑体" pitchFamily="2" charset="-122"/>
              </a:rPr>
              <a:t>简单递归消除</a:t>
            </a:r>
          </a:p>
        </p:txBody>
      </p:sp>
      <p:sp>
        <p:nvSpPr>
          <p:cNvPr id="499715" name="Rectangle 3"/>
          <p:cNvSpPr>
            <a:spLocks noChangeArrowheads="1"/>
          </p:cNvSpPr>
          <p:nvPr/>
        </p:nvSpPr>
        <p:spPr bwMode="auto">
          <a:xfrm>
            <a:off x="184150" y="957263"/>
            <a:ext cx="874871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简单递归可不通过工作栈机制而直接转换成</a:t>
            </a:r>
            <a:r>
              <a:rPr kumimoji="0" lang="zh-CN" altLang="en-US" sz="2400">
                <a:solidFill>
                  <a:srgbClr val="EE0000"/>
                </a:solidFill>
                <a:latin typeface="Arial" charset="0"/>
              </a:rPr>
              <a:t>循环</a:t>
            </a:r>
            <a:r>
              <a:rPr kumimoji="0" lang="zh-CN" altLang="en-US" sz="2400">
                <a:solidFill>
                  <a:schemeClr val="tx1"/>
                </a:solidFill>
                <a:latin typeface="Arial" charset="0"/>
              </a:rPr>
              <a:t>算法。这时计算依赖图的分析和化简是一种非常有用的辅助手段。 </a:t>
            </a:r>
          </a:p>
        </p:txBody>
      </p:sp>
      <p:sp>
        <p:nvSpPr>
          <p:cNvPr id="499716" name="Rectangle 4"/>
          <p:cNvSpPr>
            <a:spLocks noChangeArrowheads="1"/>
          </p:cNvSpPr>
          <p:nvPr/>
        </p:nvSpPr>
        <p:spPr bwMode="auto">
          <a:xfrm>
            <a:off x="179388" y="2065338"/>
            <a:ext cx="182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rPr>
              <a:t>例  求阶乘</a:t>
            </a:r>
            <a:r>
              <a:rPr kumimoji="0" lang="en-US" altLang="zh-CN" sz="2400">
                <a:solidFill>
                  <a:schemeClr val="tx1"/>
                </a:solidFill>
              </a:rPr>
              <a:t>n!</a:t>
            </a:r>
          </a:p>
        </p:txBody>
      </p:sp>
      <p:sp>
        <p:nvSpPr>
          <p:cNvPr id="499717" name="Rectangle 5"/>
          <p:cNvSpPr>
            <a:spLocks noChangeArrowheads="1"/>
          </p:cNvSpPr>
          <p:nvPr/>
        </p:nvSpPr>
        <p:spPr bwMode="auto">
          <a:xfrm>
            <a:off x="0" y="2911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99718" name="Object 6"/>
          <p:cNvGraphicFramePr>
            <a:graphicFrameLocks noChangeAspect="1"/>
          </p:cNvGraphicFramePr>
          <p:nvPr/>
        </p:nvGraphicFramePr>
        <p:xfrm>
          <a:off x="7681913" y="2351088"/>
          <a:ext cx="1220787" cy="2168525"/>
        </p:xfrm>
        <a:graphic>
          <a:graphicData uri="http://schemas.openxmlformats.org/presentationml/2006/ole">
            <mc:AlternateContent xmlns:mc="http://schemas.openxmlformats.org/markup-compatibility/2006">
              <mc:Choice xmlns:v="urn:schemas-microsoft-com:vml" Requires="v">
                <p:oleObj spid="_x0000_s499726" name="Microsoft Drawing" r:id="rId3" imgW="719138" imgH="1204913" progId="MSDraw">
                  <p:embed/>
                </p:oleObj>
              </mc:Choice>
              <mc:Fallback>
                <p:oleObj name="Microsoft Drawing" r:id="rId3" imgW="719138" imgH="1204913" progId="MSDraw">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913" y="2351088"/>
                        <a:ext cx="1220787" cy="2168525"/>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499719" name="Rectangle 7"/>
          <p:cNvSpPr>
            <a:spLocks noChangeArrowheads="1"/>
          </p:cNvSpPr>
          <p:nvPr/>
        </p:nvSpPr>
        <p:spPr bwMode="auto">
          <a:xfrm>
            <a:off x="4643438" y="2443163"/>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下箭头表示递归调用</a:t>
            </a:r>
          </a:p>
        </p:txBody>
      </p:sp>
      <p:sp>
        <p:nvSpPr>
          <p:cNvPr id="499720" name="Rectangle 8"/>
          <p:cNvSpPr>
            <a:spLocks noChangeArrowheads="1"/>
          </p:cNvSpPr>
          <p:nvPr/>
        </p:nvSpPr>
        <p:spPr bwMode="auto">
          <a:xfrm>
            <a:off x="4643438" y="287496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400">
                <a:solidFill>
                  <a:schemeClr val="tx1"/>
                </a:solidFill>
                <a:latin typeface="Arial" charset="0"/>
              </a:rPr>
              <a:t>上箭头表示返回</a:t>
            </a:r>
          </a:p>
        </p:txBody>
      </p:sp>
      <p:sp>
        <p:nvSpPr>
          <p:cNvPr id="499721" name="Rectangle 9"/>
          <p:cNvSpPr>
            <a:spLocks noChangeArrowheads="1"/>
          </p:cNvSpPr>
          <p:nvPr/>
        </p:nvSpPr>
        <p:spPr bwMode="auto">
          <a:xfrm>
            <a:off x="4643438" y="3306763"/>
            <a:ext cx="28797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所有递归调用直接或间接依赖于</a:t>
            </a:r>
            <a:r>
              <a:rPr kumimoji="0" lang="en-US" altLang="zh-CN" sz="2400">
                <a:solidFill>
                  <a:schemeClr val="tx1"/>
                </a:solidFill>
              </a:rPr>
              <a:t>f(0) </a:t>
            </a:r>
          </a:p>
        </p:txBody>
      </p:sp>
      <p:sp>
        <p:nvSpPr>
          <p:cNvPr id="499722" name="Rectangle 10"/>
          <p:cNvSpPr>
            <a:spLocks noChangeArrowheads="1"/>
          </p:cNvSpPr>
          <p:nvPr/>
        </p:nvSpPr>
        <p:spPr bwMode="auto">
          <a:xfrm>
            <a:off x="4643438" y="4808538"/>
            <a:ext cx="437673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整个计算可由后一阶段完成：依次计算</a:t>
            </a:r>
            <a:r>
              <a:rPr kumimoji="0" lang="en-US" altLang="zh-CN" sz="2400">
                <a:solidFill>
                  <a:schemeClr val="tx1"/>
                </a:solidFill>
              </a:rPr>
              <a:t>f(0), f(1), f(2), </a:t>
            </a:r>
            <a:r>
              <a:rPr kumimoji="0" lang="en-US" altLang="zh-CN" sz="2400">
                <a:solidFill>
                  <a:schemeClr val="tx1"/>
                </a:solidFill>
                <a:latin typeface="宋体"/>
              </a:rPr>
              <a:t>…</a:t>
            </a:r>
            <a:r>
              <a:rPr kumimoji="0" lang="en-US" altLang="zh-CN" sz="2400">
                <a:solidFill>
                  <a:schemeClr val="tx1"/>
                </a:solidFill>
              </a:rPr>
              <a:t>, f(n)</a:t>
            </a:r>
            <a:r>
              <a:rPr kumimoji="0" lang="zh-CN" altLang="en-US" sz="2400">
                <a:solidFill>
                  <a:schemeClr val="tx1"/>
                </a:solidFill>
              </a:rPr>
              <a:t>。这是</a:t>
            </a:r>
            <a:r>
              <a:rPr kumimoji="0" lang="zh-CN" altLang="en-US" sz="2400">
                <a:solidFill>
                  <a:srgbClr val="EE0000"/>
                </a:solidFill>
              </a:rPr>
              <a:t>递推</a:t>
            </a:r>
            <a:r>
              <a:rPr kumimoji="0" lang="zh-CN" altLang="en-US" sz="2400">
                <a:solidFill>
                  <a:schemeClr val="tx1"/>
                </a:solidFill>
              </a:rPr>
              <a:t>过程，可用循环完成。 </a:t>
            </a:r>
          </a:p>
        </p:txBody>
      </p:sp>
      <p:sp>
        <p:nvSpPr>
          <p:cNvPr id="499723" name="Rectangle 11"/>
          <p:cNvSpPr>
            <a:spLocks noChangeArrowheads="1"/>
          </p:cNvSpPr>
          <p:nvPr/>
        </p:nvSpPr>
        <p:spPr bwMode="auto">
          <a:xfrm>
            <a:off x="107950" y="2517775"/>
            <a:ext cx="4387850" cy="156527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latin typeface="Courier New" pitchFamily="49" charset="0"/>
              </a:rPr>
              <a:t>long f(int n) {</a:t>
            </a:r>
          </a:p>
          <a:p>
            <a:pPr algn="l"/>
            <a:r>
              <a:rPr kumimoji="0" lang="en-US" altLang="zh-CN" sz="2400">
                <a:solidFill>
                  <a:schemeClr val="tx1"/>
                </a:solidFill>
                <a:latin typeface="Courier New" pitchFamily="49" charset="0"/>
              </a:rPr>
              <a:t>  if(n==0) return 1;</a:t>
            </a:r>
          </a:p>
          <a:p>
            <a:pPr algn="l"/>
            <a:r>
              <a:rPr kumimoji="0" lang="en-US" altLang="zh-CN" sz="2400">
                <a:solidFill>
                  <a:schemeClr val="tx1"/>
                </a:solidFill>
                <a:latin typeface="Courier New" pitchFamily="49" charset="0"/>
              </a:rPr>
              <a:t>  else return n*f(n−1);</a:t>
            </a:r>
          </a:p>
          <a:p>
            <a:pPr algn="l"/>
            <a:r>
              <a:rPr kumimoji="0" lang="en-US" altLang="zh-CN" sz="2400">
                <a:solidFill>
                  <a:schemeClr val="tx1"/>
                </a:solidFill>
                <a:latin typeface="Courier New" pitchFamily="49" charset="0"/>
              </a:rPr>
              <a:t>}</a:t>
            </a:r>
          </a:p>
        </p:txBody>
      </p:sp>
      <p:sp>
        <p:nvSpPr>
          <p:cNvPr id="499724" name="Rectangle 12"/>
          <p:cNvSpPr>
            <a:spLocks noChangeArrowheads="1"/>
          </p:cNvSpPr>
          <p:nvPr/>
        </p:nvSpPr>
        <p:spPr bwMode="auto">
          <a:xfrm>
            <a:off x="107950" y="4070350"/>
            <a:ext cx="4392613" cy="265747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long f1(int n) {</a:t>
            </a:r>
          </a:p>
          <a:p>
            <a:pPr algn="l"/>
            <a:r>
              <a:rPr kumimoji="0" lang="en-US" altLang="zh-CN" sz="2400">
                <a:solidFill>
                  <a:schemeClr val="tx1"/>
                </a:solidFill>
                <a:latin typeface="Courier New" pitchFamily="49" charset="0"/>
              </a:rPr>
              <a:t>  long x</a:t>
            </a:r>
            <a:r>
              <a:rPr kumimoji="0" lang="en-US" altLang="zh-CN" sz="2400">
                <a:solidFill>
                  <a:schemeClr val="tx1"/>
                </a:solidFill>
                <a:effectLst>
                  <a:outerShdw blurRad="38100" dist="38100" dir="2700000" algn="tl">
                    <a:srgbClr val="C0C0C0"/>
                  </a:outerShdw>
                </a:effectLst>
                <a:latin typeface="Courier New" pitchFamily="49" charset="0"/>
              </a:rPr>
              <a:t>;</a:t>
            </a:r>
            <a:r>
              <a:rPr kumimoji="0" lang="en-US" altLang="zh-CN" sz="2400">
                <a:solidFill>
                  <a:schemeClr val="tx1"/>
                </a:solidFill>
                <a:latin typeface="Courier New" pitchFamily="49" charset="0"/>
              </a:rPr>
              <a:t>int i;</a:t>
            </a:r>
          </a:p>
          <a:p>
            <a:pPr algn="l"/>
            <a:r>
              <a:rPr kumimoji="0" lang="en-US" altLang="zh-CN" sz="2400">
                <a:solidFill>
                  <a:schemeClr val="tx1"/>
                </a:solidFill>
                <a:latin typeface="Courier New" pitchFamily="49" charset="0"/>
              </a:rPr>
              <a:t>  x=1;</a:t>
            </a:r>
          </a:p>
          <a:p>
            <a:pPr algn="l"/>
            <a:r>
              <a:rPr kumimoji="0" lang="en-US" altLang="zh-CN" sz="2400">
                <a:solidFill>
                  <a:schemeClr val="tx1"/>
                </a:solidFill>
                <a:latin typeface="Courier New" pitchFamily="49" charset="0"/>
              </a:rPr>
              <a:t>  for(i=1;i&lt;=n;i++)</a:t>
            </a:r>
          </a:p>
          <a:p>
            <a:pPr algn="l"/>
            <a:r>
              <a:rPr kumimoji="0" lang="en-US" altLang="zh-CN" sz="2400">
                <a:solidFill>
                  <a:schemeClr val="tx1"/>
                </a:solidFill>
                <a:latin typeface="Courier New" pitchFamily="49" charset="0"/>
              </a:rPr>
              <a:t>    x=x*i;</a:t>
            </a:r>
          </a:p>
          <a:p>
            <a:pPr algn="l"/>
            <a:r>
              <a:rPr kumimoji="0" lang="en-US" altLang="zh-CN" sz="2400">
                <a:solidFill>
                  <a:schemeClr val="tx1"/>
                </a:solidFill>
                <a:latin typeface="Courier New" pitchFamily="49" charset="0"/>
              </a:rPr>
              <a:t>  return x;</a:t>
            </a:r>
          </a:p>
          <a:p>
            <a:pPr algn="l"/>
            <a:r>
              <a:rPr kumimoji="0" lang="en-US" altLang="zh-CN" sz="2400">
                <a:solidFill>
                  <a:schemeClr val="tx1"/>
                </a:solidFill>
                <a:latin typeface="Courier New" pitchFamily="49" charset="0"/>
              </a:rPr>
              <a:t>}</a:t>
            </a:r>
          </a:p>
        </p:txBody>
      </p:sp>
      <p:sp>
        <p:nvSpPr>
          <p:cNvPr id="499725" name="AutoShape 13"/>
          <p:cNvSpPr>
            <a:spLocks noChangeArrowheads="1"/>
          </p:cNvSpPr>
          <p:nvPr/>
        </p:nvSpPr>
        <p:spPr bwMode="auto">
          <a:xfrm>
            <a:off x="5940425" y="4271963"/>
            <a:ext cx="360363" cy="503237"/>
          </a:xfrm>
          <a:prstGeom prst="downArrow">
            <a:avLst>
              <a:gd name="adj1" fmla="val 50000"/>
              <a:gd name="adj2" fmla="val 34912"/>
            </a:avLst>
          </a:prstGeom>
          <a:gradFill rotWithShape="1">
            <a:gsLst>
              <a:gs pos="0">
                <a:srgbClr val="FF00FF"/>
              </a:gs>
              <a:gs pos="100000">
                <a:srgbClr val="FF00FF">
                  <a:gamma/>
                  <a:shade val="46275"/>
                  <a:invGamma/>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wipe(left)">
                                      <p:cBhvr>
                                        <p:cTn id="7" dur="500"/>
                                        <p:tgtEl>
                                          <p:spTgt spid="499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9716"/>
                                        </p:tgtEl>
                                        <p:attrNameLst>
                                          <p:attrName>style.visibility</p:attrName>
                                        </p:attrNameLst>
                                      </p:cBhvr>
                                      <p:to>
                                        <p:strVal val="visible"/>
                                      </p:to>
                                    </p:set>
                                    <p:animEffect transition="in" filter="wipe(left)">
                                      <p:cBhvr>
                                        <p:cTn id="12" dur="500"/>
                                        <p:tgtEl>
                                          <p:spTgt spid="4997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499723"/>
                                        </p:tgtEl>
                                        <p:attrNameLst>
                                          <p:attrName>style.visibility</p:attrName>
                                        </p:attrNameLst>
                                      </p:cBhvr>
                                      <p:to>
                                        <p:strVal val="visible"/>
                                      </p:to>
                                    </p:set>
                                    <p:anim calcmode="lin" valueType="num">
                                      <p:cBhvr>
                                        <p:cTn id="17" dur="500" fill="hold"/>
                                        <p:tgtEl>
                                          <p:spTgt spid="499723"/>
                                        </p:tgtEl>
                                        <p:attrNameLst>
                                          <p:attrName>ppt_x</p:attrName>
                                        </p:attrNameLst>
                                      </p:cBhvr>
                                      <p:tavLst>
                                        <p:tav tm="0">
                                          <p:val>
                                            <p:strVal val="#ppt_x-#ppt_w/2"/>
                                          </p:val>
                                        </p:tav>
                                        <p:tav tm="100000">
                                          <p:val>
                                            <p:strVal val="#ppt_x"/>
                                          </p:val>
                                        </p:tav>
                                      </p:tavLst>
                                    </p:anim>
                                    <p:anim calcmode="lin" valueType="num">
                                      <p:cBhvr>
                                        <p:cTn id="18" dur="500" fill="hold"/>
                                        <p:tgtEl>
                                          <p:spTgt spid="499723"/>
                                        </p:tgtEl>
                                        <p:attrNameLst>
                                          <p:attrName>ppt_y</p:attrName>
                                        </p:attrNameLst>
                                      </p:cBhvr>
                                      <p:tavLst>
                                        <p:tav tm="0">
                                          <p:val>
                                            <p:strVal val="#ppt_y"/>
                                          </p:val>
                                        </p:tav>
                                        <p:tav tm="100000">
                                          <p:val>
                                            <p:strVal val="#ppt_y"/>
                                          </p:val>
                                        </p:tav>
                                      </p:tavLst>
                                    </p:anim>
                                    <p:anim calcmode="lin" valueType="num">
                                      <p:cBhvr>
                                        <p:cTn id="19" dur="500" fill="hold"/>
                                        <p:tgtEl>
                                          <p:spTgt spid="499723"/>
                                        </p:tgtEl>
                                        <p:attrNameLst>
                                          <p:attrName>ppt_w</p:attrName>
                                        </p:attrNameLst>
                                      </p:cBhvr>
                                      <p:tavLst>
                                        <p:tav tm="0">
                                          <p:val>
                                            <p:fltVal val="0"/>
                                          </p:val>
                                        </p:tav>
                                        <p:tav tm="100000">
                                          <p:val>
                                            <p:strVal val="#ppt_w"/>
                                          </p:val>
                                        </p:tav>
                                      </p:tavLst>
                                    </p:anim>
                                    <p:anim calcmode="lin" valueType="num">
                                      <p:cBhvr>
                                        <p:cTn id="20" dur="500" fill="hold"/>
                                        <p:tgtEl>
                                          <p:spTgt spid="499723"/>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99718"/>
                                        </p:tgtEl>
                                        <p:attrNameLst>
                                          <p:attrName>style.visibility</p:attrName>
                                        </p:attrNameLst>
                                      </p:cBhvr>
                                      <p:to>
                                        <p:strVal val="visible"/>
                                      </p:to>
                                    </p:set>
                                    <p:animEffect transition="in" filter="wipe(left)">
                                      <p:cBhvr>
                                        <p:cTn id="25" dur="500"/>
                                        <p:tgtEl>
                                          <p:spTgt spid="4997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99719"/>
                                        </p:tgtEl>
                                        <p:attrNameLst>
                                          <p:attrName>style.visibility</p:attrName>
                                        </p:attrNameLst>
                                      </p:cBhvr>
                                      <p:to>
                                        <p:strVal val="visible"/>
                                      </p:to>
                                    </p:set>
                                    <p:animEffect transition="in" filter="wipe(left)">
                                      <p:cBhvr>
                                        <p:cTn id="30" dur="500"/>
                                        <p:tgtEl>
                                          <p:spTgt spid="4997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99720"/>
                                        </p:tgtEl>
                                        <p:attrNameLst>
                                          <p:attrName>style.visibility</p:attrName>
                                        </p:attrNameLst>
                                      </p:cBhvr>
                                      <p:to>
                                        <p:strVal val="visible"/>
                                      </p:to>
                                    </p:set>
                                    <p:animEffect transition="in" filter="wipe(left)">
                                      <p:cBhvr>
                                        <p:cTn id="35" dur="500"/>
                                        <p:tgtEl>
                                          <p:spTgt spid="4997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99721"/>
                                        </p:tgtEl>
                                        <p:attrNameLst>
                                          <p:attrName>style.visibility</p:attrName>
                                        </p:attrNameLst>
                                      </p:cBhvr>
                                      <p:to>
                                        <p:strVal val="visible"/>
                                      </p:to>
                                    </p:set>
                                    <p:animEffect transition="in" filter="wipe(left)">
                                      <p:cBhvr>
                                        <p:cTn id="40" dur="500"/>
                                        <p:tgtEl>
                                          <p:spTgt spid="49972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499725"/>
                                        </p:tgtEl>
                                        <p:attrNameLst>
                                          <p:attrName>style.visibility</p:attrName>
                                        </p:attrNameLst>
                                      </p:cBhvr>
                                      <p:to>
                                        <p:strVal val="visible"/>
                                      </p:to>
                                    </p:set>
                                    <p:animEffect transition="in" filter="wipe(up)">
                                      <p:cBhvr>
                                        <p:cTn id="45" dur="500"/>
                                        <p:tgtEl>
                                          <p:spTgt spid="499725"/>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499722"/>
                                        </p:tgtEl>
                                        <p:attrNameLst>
                                          <p:attrName>style.visibility</p:attrName>
                                        </p:attrNameLst>
                                      </p:cBhvr>
                                      <p:to>
                                        <p:strVal val="visible"/>
                                      </p:to>
                                    </p:set>
                                    <p:animEffect transition="in" filter="wipe(left)">
                                      <p:cBhvr>
                                        <p:cTn id="49" dur="500"/>
                                        <p:tgtEl>
                                          <p:spTgt spid="49972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8" fill="hold" grpId="0" nodeType="clickEffect">
                                  <p:stCondLst>
                                    <p:cond delay="0"/>
                                  </p:stCondLst>
                                  <p:childTnLst>
                                    <p:set>
                                      <p:cBhvr>
                                        <p:cTn id="53" dur="1" fill="hold">
                                          <p:stCondLst>
                                            <p:cond delay="0"/>
                                          </p:stCondLst>
                                        </p:cTn>
                                        <p:tgtEl>
                                          <p:spTgt spid="499724"/>
                                        </p:tgtEl>
                                        <p:attrNameLst>
                                          <p:attrName>style.visibility</p:attrName>
                                        </p:attrNameLst>
                                      </p:cBhvr>
                                      <p:to>
                                        <p:strVal val="visible"/>
                                      </p:to>
                                    </p:set>
                                    <p:anim calcmode="lin" valueType="num">
                                      <p:cBhvr>
                                        <p:cTn id="54" dur="500" fill="hold"/>
                                        <p:tgtEl>
                                          <p:spTgt spid="499724"/>
                                        </p:tgtEl>
                                        <p:attrNameLst>
                                          <p:attrName>ppt_x</p:attrName>
                                        </p:attrNameLst>
                                      </p:cBhvr>
                                      <p:tavLst>
                                        <p:tav tm="0">
                                          <p:val>
                                            <p:strVal val="#ppt_x-#ppt_w/2"/>
                                          </p:val>
                                        </p:tav>
                                        <p:tav tm="100000">
                                          <p:val>
                                            <p:strVal val="#ppt_x"/>
                                          </p:val>
                                        </p:tav>
                                      </p:tavLst>
                                    </p:anim>
                                    <p:anim calcmode="lin" valueType="num">
                                      <p:cBhvr>
                                        <p:cTn id="55" dur="500" fill="hold"/>
                                        <p:tgtEl>
                                          <p:spTgt spid="499724"/>
                                        </p:tgtEl>
                                        <p:attrNameLst>
                                          <p:attrName>ppt_y</p:attrName>
                                        </p:attrNameLst>
                                      </p:cBhvr>
                                      <p:tavLst>
                                        <p:tav tm="0">
                                          <p:val>
                                            <p:strVal val="#ppt_y"/>
                                          </p:val>
                                        </p:tav>
                                        <p:tav tm="100000">
                                          <p:val>
                                            <p:strVal val="#ppt_y"/>
                                          </p:val>
                                        </p:tav>
                                      </p:tavLst>
                                    </p:anim>
                                    <p:anim calcmode="lin" valueType="num">
                                      <p:cBhvr>
                                        <p:cTn id="56" dur="500" fill="hold"/>
                                        <p:tgtEl>
                                          <p:spTgt spid="499724"/>
                                        </p:tgtEl>
                                        <p:attrNameLst>
                                          <p:attrName>ppt_w</p:attrName>
                                        </p:attrNameLst>
                                      </p:cBhvr>
                                      <p:tavLst>
                                        <p:tav tm="0">
                                          <p:val>
                                            <p:fltVal val="0"/>
                                          </p:val>
                                        </p:tav>
                                        <p:tav tm="100000">
                                          <p:val>
                                            <p:strVal val="#ppt_w"/>
                                          </p:val>
                                        </p:tav>
                                      </p:tavLst>
                                    </p:anim>
                                    <p:anim calcmode="lin" valueType="num">
                                      <p:cBhvr>
                                        <p:cTn id="57" dur="500" fill="hold"/>
                                        <p:tgtEl>
                                          <p:spTgt spid="4997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p:bldP spid="499716" grpId="0"/>
      <p:bldP spid="499719" grpId="0"/>
      <p:bldP spid="499720" grpId="0"/>
      <p:bldP spid="499721" grpId="0"/>
      <p:bldP spid="499722" grpId="0"/>
      <p:bldP spid="499723" grpId="0" animBg="1"/>
      <p:bldP spid="499724" grpId="0" animBg="1"/>
      <p:bldP spid="4997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ChangeArrowheads="1"/>
          </p:cNvSpPr>
          <p:nvPr/>
        </p:nvSpPr>
        <p:spPr bwMode="auto">
          <a:xfrm>
            <a:off x="250825" y="836613"/>
            <a:ext cx="341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例 计算菲波那契亚数列 </a:t>
            </a:r>
          </a:p>
        </p:txBody>
      </p:sp>
      <p:graphicFrame>
        <p:nvGraphicFramePr>
          <p:cNvPr id="500739" name="Object 3"/>
          <p:cNvGraphicFramePr>
            <a:graphicFrameLocks noChangeAspect="1"/>
          </p:cNvGraphicFramePr>
          <p:nvPr/>
        </p:nvGraphicFramePr>
        <p:xfrm>
          <a:off x="250825" y="1628775"/>
          <a:ext cx="4206875" cy="1192213"/>
        </p:xfrm>
        <a:graphic>
          <a:graphicData uri="http://schemas.openxmlformats.org/presentationml/2006/ole">
            <mc:AlternateContent xmlns:mc="http://schemas.openxmlformats.org/markup-compatibility/2006">
              <mc:Choice xmlns:v="urn:schemas-microsoft-com:vml" Requires="v">
                <p:oleObj spid="_x0000_s500741" name="公式" r:id="rId3" imgW="2095500" imgH="596900" progId="Equation.3">
                  <p:embed/>
                </p:oleObj>
              </mc:Choice>
              <mc:Fallback>
                <p:oleObj name="公式" r:id="rId3" imgW="2095500" imgH="596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628775"/>
                        <a:ext cx="4206875" cy="1192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0740" name="Rectangle 4"/>
          <p:cNvSpPr>
            <a:spLocks noChangeArrowheads="1"/>
          </p:cNvSpPr>
          <p:nvPr/>
        </p:nvSpPr>
        <p:spPr bwMode="auto">
          <a:xfrm>
            <a:off x="179388" y="3208338"/>
            <a:ext cx="8713787" cy="192722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int f(int n) {</a:t>
            </a:r>
          </a:p>
          <a:p>
            <a:pPr algn="l"/>
            <a:r>
              <a:rPr kumimoji="0" lang="en-US" altLang="zh-CN" sz="2400">
                <a:solidFill>
                  <a:schemeClr val="tx1"/>
                </a:solidFill>
                <a:latin typeface="Courier New" pitchFamily="49" charset="0"/>
              </a:rPr>
              <a:t>   if(n==0) return 0;</a:t>
            </a:r>
          </a:p>
          <a:p>
            <a:pPr algn="l"/>
            <a:r>
              <a:rPr kumimoji="0" lang="en-US" altLang="zh-CN" sz="2400">
                <a:solidFill>
                  <a:schemeClr val="tx1"/>
                </a:solidFill>
                <a:latin typeface="Courier New" pitchFamily="49" charset="0"/>
              </a:rPr>
              <a:t>   else if(n==1) return 1;</a:t>
            </a:r>
          </a:p>
          <a:p>
            <a:pPr algn="l"/>
            <a:r>
              <a:rPr kumimoji="0" lang="en-US" altLang="zh-CN" sz="2400">
                <a:solidFill>
                  <a:schemeClr val="tx1"/>
                </a:solidFill>
                <a:latin typeface="Courier New" pitchFamily="49" charset="0"/>
              </a:rPr>
              <a:t>   else return f(n−1)+f(n−2);</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00740"/>
                                        </p:tgtEl>
                                        <p:attrNameLst>
                                          <p:attrName>style.visibility</p:attrName>
                                        </p:attrNameLst>
                                      </p:cBhvr>
                                      <p:to>
                                        <p:strVal val="visible"/>
                                      </p:to>
                                    </p:set>
                                    <p:anim calcmode="lin" valueType="num">
                                      <p:cBhvr>
                                        <p:cTn id="7" dur="500" fill="hold"/>
                                        <p:tgtEl>
                                          <p:spTgt spid="500740"/>
                                        </p:tgtEl>
                                        <p:attrNameLst>
                                          <p:attrName>ppt_x</p:attrName>
                                        </p:attrNameLst>
                                      </p:cBhvr>
                                      <p:tavLst>
                                        <p:tav tm="0">
                                          <p:val>
                                            <p:strVal val="#ppt_x-#ppt_w/2"/>
                                          </p:val>
                                        </p:tav>
                                        <p:tav tm="100000">
                                          <p:val>
                                            <p:strVal val="#ppt_x"/>
                                          </p:val>
                                        </p:tav>
                                      </p:tavLst>
                                    </p:anim>
                                    <p:anim calcmode="lin" valueType="num">
                                      <p:cBhvr>
                                        <p:cTn id="8" dur="500" fill="hold"/>
                                        <p:tgtEl>
                                          <p:spTgt spid="500740"/>
                                        </p:tgtEl>
                                        <p:attrNameLst>
                                          <p:attrName>ppt_y</p:attrName>
                                        </p:attrNameLst>
                                      </p:cBhvr>
                                      <p:tavLst>
                                        <p:tav tm="0">
                                          <p:val>
                                            <p:strVal val="#ppt_y"/>
                                          </p:val>
                                        </p:tav>
                                        <p:tav tm="100000">
                                          <p:val>
                                            <p:strVal val="#ppt_y"/>
                                          </p:val>
                                        </p:tav>
                                      </p:tavLst>
                                    </p:anim>
                                    <p:anim calcmode="lin" valueType="num">
                                      <p:cBhvr>
                                        <p:cTn id="9" dur="500" fill="hold"/>
                                        <p:tgtEl>
                                          <p:spTgt spid="500740"/>
                                        </p:tgtEl>
                                        <p:attrNameLst>
                                          <p:attrName>ppt_w</p:attrName>
                                        </p:attrNameLst>
                                      </p:cBhvr>
                                      <p:tavLst>
                                        <p:tav tm="0">
                                          <p:val>
                                            <p:fltVal val="0"/>
                                          </p:val>
                                        </p:tav>
                                        <p:tav tm="100000">
                                          <p:val>
                                            <p:strVal val="#ppt_w"/>
                                          </p:val>
                                        </p:tav>
                                      </p:tavLst>
                                    </p:anim>
                                    <p:anim calcmode="lin" valueType="num">
                                      <p:cBhvr>
                                        <p:cTn id="10" dur="500" fill="hold"/>
                                        <p:tgtEl>
                                          <p:spTgt spid="5007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ChangeArrowheads="1"/>
          </p:cNvSpPr>
          <p:nvPr/>
        </p:nvSpPr>
        <p:spPr bwMode="auto">
          <a:xfrm>
            <a:off x="0" y="1928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763" name="Object 3"/>
          <p:cNvGraphicFramePr>
            <a:graphicFrameLocks noChangeAspect="1"/>
          </p:cNvGraphicFramePr>
          <p:nvPr/>
        </p:nvGraphicFramePr>
        <p:xfrm>
          <a:off x="755650" y="1052513"/>
          <a:ext cx="7024688" cy="4778375"/>
        </p:xfrm>
        <a:graphic>
          <a:graphicData uri="http://schemas.openxmlformats.org/presentationml/2006/ole">
            <mc:AlternateContent xmlns:mc="http://schemas.openxmlformats.org/markup-compatibility/2006">
              <mc:Choice xmlns:v="urn:schemas-microsoft-com:vml" Requires="v">
                <p:oleObj spid="_x0000_s501773" name="Microsoft Drawing" r:id="rId3" imgW="4140360" imgH="2657520" progId="MSDraw">
                  <p:embed/>
                </p:oleObj>
              </mc:Choice>
              <mc:Fallback>
                <p:oleObj name="Microsoft Drawing" r:id="rId3" imgW="4140360" imgH="2657520" progId="MSDraw">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052513"/>
                        <a:ext cx="7024688" cy="4778375"/>
                      </a:xfrm>
                      <a:prstGeom prst="rect">
                        <a:avLst/>
                      </a:prstGeom>
                      <a:gradFill rotWithShape="1">
                        <a:gsLst>
                          <a:gs pos="0">
                            <a:schemeClr val="accent1"/>
                          </a:gs>
                          <a:gs pos="100000">
                            <a:srgbClr val="FFFFA5"/>
                          </a:gs>
                        </a:gsLst>
                        <a:lin ang="5400000" scaled="1"/>
                      </a:gradFill>
                    </p:spPr>
                  </p:pic>
                </p:oleObj>
              </mc:Fallback>
            </mc:AlternateContent>
          </a:graphicData>
        </a:graphic>
      </p:graphicFrame>
      <p:sp>
        <p:nvSpPr>
          <p:cNvPr id="501764" name="Rectangle 4"/>
          <p:cNvSpPr>
            <a:spLocks noChangeArrowheads="1"/>
          </p:cNvSpPr>
          <p:nvPr/>
        </p:nvSpPr>
        <p:spPr bwMode="auto">
          <a:xfrm>
            <a:off x="244475" y="76200"/>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递归效率不高：有些值计算了多次。</a:t>
            </a:r>
          </a:p>
        </p:txBody>
      </p:sp>
      <p:sp>
        <p:nvSpPr>
          <p:cNvPr id="501765" name="Rectangle 5"/>
          <p:cNvSpPr>
            <a:spLocks noChangeArrowheads="1"/>
          </p:cNvSpPr>
          <p:nvPr/>
        </p:nvSpPr>
        <p:spPr bwMode="auto">
          <a:xfrm>
            <a:off x="5364163" y="501650"/>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化简：重复的点合并</a:t>
            </a:r>
          </a:p>
        </p:txBody>
      </p:sp>
      <p:sp>
        <p:nvSpPr>
          <p:cNvPr id="501766" name="Rectangle 6"/>
          <p:cNvSpPr>
            <a:spLocks noChangeArrowheads="1"/>
          </p:cNvSpPr>
          <p:nvPr/>
        </p:nvSpPr>
        <p:spPr bwMode="auto">
          <a:xfrm>
            <a:off x="2322513" y="5930900"/>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rPr>
              <a:t>全部计算只依赖于</a:t>
            </a:r>
            <a:r>
              <a:rPr kumimoji="0" lang="en-US" altLang="zh-CN" sz="2400">
                <a:solidFill>
                  <a:schemeClr val="tx1"/>
                </a:solidFill>
              </a:rPr>
              <a:t>f(0)</a:t>
            </a:r>
            <a:r>
              <a:rPr kumimoji="0" lang="zh-CN" altLang="en-US" sz="2400">
                <a:solidFill>
                  <a:schemeClr val="tx1"/>
                </a:solidFill>
              </a:rPr>
              <a:t>和</a:t>
            </a:r>
            <a:r>
              <a:rPr kumimoji="0" lang="en-US" altLang="zh-CN" sz="2400">
                <a:solidFill>
                  <a:schemeClr val="tx1"/>
                </a:solidFill>
              </a:rPr>
              <a:t>f(1)</a:t>
            </a:r>
            <a:r>
              <a:rPr kumimoji="0" lang="zh-CN" altLang="en-US" sz="2400">
                <a:solidFill>
                  <a:schemeClr val="tx1"/>
                </a:solidFill>
              </a:rPr>
              <a:t>。 </a:t>
            </a:r>
          </a:p>
        </p:txBody>
      </p:sp>
      <p:sp>
        <p:nvSpPr>
          <p:cNvPr id="501767" name="Rectangle 7"/>
          <p:cNvSpPr>
            <a:spLocks noChangeArrowheads="1"/>
          </p:cNvSpPr>
          <p:nvPr/>
        </p:nvSpPr>
        <p:spPr bwMode="auto">
          <a:xfrm>
            <a:off x="4913313" y="6400800"/>
            <a:ext cx="425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通过自下而上的循环算法完成 </a:t>
            </a:r>
          </a:p>
        </p:txBody>
      </p:sp>
      <p:sp>
        <p:nvSpPr>
          <p:cNvPr id="501768" name="AutoShape 8"/>
          <p:cNvSpPr>
            <a:spLocks noChangeArrowheads="1"/>
          </p:cNvSpPr>
          <p:nvPr/>
        </p:nvSpPr>
        <p:spPr bwMode="auto">
          <a:xfrm>
            <a:off x="4859338" y="1844675"/>
            <a:ext cx="431800" cy="360363"/>
          </a:xfrm>
          <a:prstGeom prst="rightArrow">
            <a:avLst>
              <a:gd name="adj1" fmla="val 50000"/>
              <a:gd name="adj2" fmla="val 29956"/>
            </a:avLst>
          </a:prstGeom>
          <a:gradFill rotWithShape="1">
            <a:gsLst>
              <a:gs pos="0">
                <a:srgbClr val="5E9EFF"/>
              </a:gs>
              <a:gs pos="39999">
                <a:srgbClr val="85C2FF"/>
              </a:gs>
              <a:gs pos="70000">
                <a:srgbClr val="C4D6EB"/>
              </a:gs>
              <a:gs pos="100000">
                <a:srgbClr val="FFEBFA"/>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69" name="AutoShape 9"/>
          <p:cNvSpPr>
            <a:spLocks noChangeArrowheads="1"/>
          </p:cNvSpPr>
          <p:nvPr/>
        </p:nvSpPr>
        <p:spPr bwMode="auto">
          <a:xfrm>
            <a:off x="611188" y="4437063"/>
            <a:ext cx="431800" cy="360362"/>
          </a:xfrm>
          <a:prstGeom prst="rightArrow">
            <a:avLst>
              <a:gd name="adj1" fmla="val 50000"/>
              <a:gd name="adj2" fmla="val 29956"/>
            </a:avLst>
          </a:prstGeom>
          <a:gradFill rotWithShape="1">
            <a:gsLst>
              <a:gs pos="0">
                <a:srgbClr val="5E9EFF"/>
              </a:gs>
              <a:gs pos="39999">
                <a:srgbClr val="85C2FF"/>
              </a:gs>
              <a:gs pos="70000">
                <a:srgbClr val="C4D6EB"/>
              </a:gs>
              <a:gs pos="100000">
                <a:srgbClr val="FFEBFA"/>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70" name="AutoShape 10"/>
          <p:cNvSpPr>
            <a:spLocks noChangeArrowheads="1"/>
          </p:cNvSpPr>
          <p:nvPr/>
        </p:nvSpPr>
        <p:spPr bwMode="auto">
          <a:xfrm>
            <a:off x="2916238" y="4365625"/>
            <a:ext cx="431800" cy="360363"/>
          </a:xfrm>
          <a:prstGeom prst="rightArrow">
            <a:avLst>
              <a:gd name="adj1" fmla="val 50000"/>
              <a:gd name="adj2" fmla="val 29956"/>
            </a:avLst>
          </a:prstGeom>
          <a:gradFill rotWithShape="1">
            <a:gsLst>
              <a:gs pos="0">
                <a:srgbClr val="5E9EFF"/>
              </a:gs>
              <a:gs pos="39999">
                <a:srgbClr val="85C2FF"/>
              </a:gs>
              <a:gs pos="70000">
                <a:srgbClr val="C4D6EB"/>
              </a:gs>
              <a:gs pos="100000">
                <a:srgbClr val="FFEBFA"/>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71" name="AutoShape 11"/>
          <p:cNvSpPr>
            <a:spLocks noChangeArrowheads="1"/>
          </p:cNvSpPr>
          <p:nvPr/>
        </p:nvSpPr>
        <p:spPr bwMode="auto">
          <a:xfrm>
            <a:off x="4067175" y="717550"/>
            <a:ext cx="1152525" cy="1428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FFA5"/>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72" name="AutoShape 12"/>
          <p:cNvSpPr>
            <a:spLocks noChangeArrowheads="1"/>
          </p:cNvSpPr>
          <p:nvPr/>
        </p:nvSpPr>
        <p:spPr bwMode="auto">
          <a:xfrm>
            <a:off x="3708400" y="6524625"/>
            <a:ext cx="1152525" cy="1428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FFA5"/>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64"/>
                                        </p:tgtEl>
                                        <p:attrNameLst>
                                          <p:attrName>style.visibility</p:attrName>
                                        </p:attrNameLst>
                                      </p:cBhvr>
                                      <p:to>
                                        <p:strVal val="visible"/>
                                      </p:to>
                                    </p:set>
                                    <p:animEffect transition="in" filter="wipe(left)">
                                      <p:cBhvr>
                                        <p:cTn id="7" dur="500"/>
                                        <p:tgtEl>
                                          <p:spTgt spid="501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71"/>
                                        </p:tgtEl>
                                        <p:attrNameLst>
                                          <p:attrName>style.visibility</p:attrName>
                                        </p:attrNameLst>
                                      </p:cBhvr>
                                      <p:to>
                                        <p:strVal val="visible"/>
                                      </p:to>
                                    </p:set>
                                    <p:animEffect transition="in" filter="wipe(left)">
                                      <p:cBhvr>
                                        <p:cTn id="12" dur="500"/>
                                        <p:tgtEl>
                                          <p:spTgt spid="50177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1765"/>
                                        </p:tgtEl>
                                        <p:attrNameLst>
                                          <p:attrName>style.visibility</p:attrName>
                                        </p:attrNameLst>
                                      </p:cBhvr>
                                      <p:to>
                                        <p:strVal val="visible"/>
                                      </p:to>
                                    </p:set>
                                    <p:animEffect transition="in" filter="wipe(left)">
                                      <p:cBhvr>
                                        <p:cTn id="16" dur="500"/>
                                        <p:tgtEl>
                                          <p:spTgt spid="5017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01766"/>
                                        </p:tgtEl>
                                        <p:attrNameLst>
                                          <p:attrName>style.visibility</p:attrName>
                                        </p:attrNameLst>
                                      </p:cBhvr>
                                      <p:to>
                                        <p:strVal val="visible"/>
                                      </p:to>
                                    </p:set>
                                    <p:animEffect transition="in" filter="wipe(left)">
                                      <p:cBhvr>
                                        <p:cTn id="21" dur="500"/>
                                        <p:tgtEl>
                                          <p:spTgt spid="5017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01772"/>
                                        </p:tgtEl>
                                        <p:attrNameLst>
                                          <p:attrName>style.visibility</p:attrName>
                                        </p:attrNameLst>
                                      </p:cBhvr>
                                      <p:to>
                                        <p:strVal val="visible"/>
                                      </p:to>
                                    </p:set>
                                    <p:animEffect transition="in" filter="wipe(left)">
                                      <p:cBhvr>
                                        <p:cTn id="26" dur="500"/>
                                        <p:tgtEl>
                                          <p:spTgt spid="501772"/>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01767"/>
                                        </p:tgtEl>
                                        <p:attrNameLst>
                                          <p:attrName>style.visibility</p:attrName>
                                        </p:attrNameLst>
                                      </p:cBhvr>
                                      <p:to>
                                        <p:strVal val="visible"/>
                                      </p:to>
                                    </p:set>
                                    <p:animEffect transition="in" filter="wipe(left)">
                                      <p:cBhvr>
                                        <p:cTn id="30" dur="500"/>
                                        <p:tgtEl>
                                          <p:spTgt spid="50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p:bldP spid="501765" grpId="0"/>
      <p:bldP spid="501766" grpId="0"/>
      <p:bldP spid="501767" grpId="0"/>
      <p:bldP spid="501771" grpId="0" animBg="1"/>
      <p:bldP spid="50177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ChangeArrowheads="1"/>
          </p:cNvSpPr>
          <p:nvPr/>
        </p:nvSpPr>
        <p:spPr bwMode="auto">
          <a:xfrm>
            <a:off x="207963" y="760413"/>
            <a:ext cx="8763000" cy="41179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int f1(int n) {</a:t>
            </a:r>
          </a:p>
          <a:p>
            <a:pPr algn="l"/>
            <a:r>
              <a:rPr kumimoji="0" lang="en-US" altLang="zh-CN" sz="2400">
                <a:solidFill>
                  <a:schemeClr val="tx1"/>
                </a:solidFill>
                <a:latin typeface="Courier New" pitchFamily="49" charset="0"/>
              </a:rPr>
              <a:t>   int x,y,z,i;</a:t>
            </a:r>
          </a:p>
          <a:p>
            <a:pPr algn="l"/>
            <a:r>
              <a:rPr kumimoji="0" lang="en-US" altLang="zh-CN" sz="2400">
                <a:solidFill>
                  <a:schemeClr val="tx1"/>
                </a:solidFill>
                <a:latin typeface="Courier New" pitchFamily="49" charset="0"/>
              </a:rPr>
              <a:t>   if(n==0) return 0;</a:t>
            </a:r>
          </a:p>
          <a:p>
            <a:pPr algn="l"/>
            <a:r>
              <a:rPr kumimoji="0" lang="en-US" altLang="zh-CN" sz="2400">
                <a:solidFill>
                  <a:schemeClr val="tx1"/>
                </a:solidFill>
                <a:latin typeface="Courier New" pitchFamily="49" charset="0"/>
              </a:rPr>
              <a:t>   if(n==1) return 1;</a:t>
            </a:r>
          </a:p>
          <a:p>
            <a:pPr algn="l"/>
            <a:r>
              <a:rPr kumimoji="0" lang="en-US" altLang="zh-CN" sz="2400">
                <a:solidFill>
                  <a:schemeClr val="tx1"/>
                </a:solidFill>
                <a:latin typeface="Courier New" pitchFamily="49" charset="0"/>
              </a:rPr>
              <a:t>   x=0;y=1;</a:t>
            </a:r>
          </a:p>
          <a:p>
            <a:pPr algn="l"/>
            <a:r>
              <a:rPr kumimoji="0" lang="en-US" altLang="zh-CN" sz="2400">
                <a:solidFill>
                  <a:schemeClr val="tx1"/>
                </a:solidFill>
                <a:latin typeface="Courier New" pitchFamily="49" charset="0"/>
              </a:rPr>
              <a:t>   for(i=2;i&lt;=n;i++) {</a:t>
            </a:r>
          </a:p>
          <a:p>
            <a:pPr algn="l"/>
            <a:r>
              <a:rPr kumimoji="0" lang="en-US" altLang="zh-CN" sz="2400">
                <a:solidFill>
                  <a:schemeClr val="tx1"/>
                </a:solidFill>
                <a:latin typeface="Courier New" pitchFamily="49" charset="0"/>
              </a:rPr>
              <a:t>      z=x+y;</a:t>
            </a:r>
          </a:p>
          <a:p>
            <a:pPr algn="l"/>
            <a:r>
              <a:rPr kumimoji="0" lang="en-US" altLang="zh-CN" sz="2400">
                <a:solidFill>
                  <a:schemeClr val="tx1"/>
                </a:solidFill>
                <a:latin typeface="Courier New" pitchFamily="49" charset="0"/>
              </a:rPr>
              <a:t>      x=y;y=z;</a:t>
            </a:r>
          </a:p>
          <a:p>
            <a:pPr algn="l"/>
            <a:r>
              <a:rPr kumimoji="0" lang="en-US" altLang="zh-CN" sz="2400">
                <a:solidFill>
                  <a:schemeClr val="tx1"/>
                </a:solidFill>
                <a:latin typeface="Courier New" pitchFamily="49" charset="0"/>
              </a:rPr>
              <a:t>   }</a:t>
            </a:r>
          </a:p>
          <a:p>
            <a:pPr algn="l"/>
            <a:r>
              <a:rPr kumimoji="0" lang="en-US" altLang="zh-CN" sz="2400">
                <a:solidFill>
                  <a:schemeClr val="tx1"/>
                </a:solidFill>
                <a:latin typeface="Courier New" pitchFamily="49" charset="0"/>
              </a:rPr>
              <a:t>   return z;</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502786"/>
                                        </p:tgtEl>
                                        <p:attrNameLst>
                                          <p:attrName>style.visibility</p:attrName>
                                        </p:attrNameLst>
                                      </p:cBhvr>
                                      <p:to>
                                        <p:strVal val="visible"/>
                                      </p:to>
                                    </p:set>
                                    <p:anim calcmode="lin" valueType="num">
                                      <p:cBhvr>
                                        <p:cTn id="7" dur="500" fill="hold"/>
                                        <p:tgtEl>
                                          <p:spTgt spid="502786"/>
                                        </p:tgtEl>
                                        <p:attrNameLst>
                                          <p:attrName>ppt_x</p:attrName>
                                        </p:attrNameLst>
                                      </p:cBhvr>
                                      <p:tavLst>
                                        <p:tav tm="0">
                                          <p:val>
                                            <p:strVal val="#ppt_x-#ppt_w/2"/>
                                          </p:val>
                                        </p:tav>
                                        <p:tav tm="100000">
                                          <p:val>
                                            <p:strVal val="#ppt_x"/>
                                          </p:val>
                                        </p:tav>
                                      </p:tavLst>
                                    </p:anim>
                                    <p:anim calcmode="lin" valueType="num">
                                      <p:cBhvr>
                                        <p:cTn id="8" dur="500" fill="hold"/>
                                        <p:tgtEl>
                                          <p:spTgt spid="502786"/>
                                        </p:tgtEl>
                                        <p:attrNameLst>
                                          <p:attrName>ppt_y</p:attrName>
                                        </p:attrNameLst>
                                      </p:cBhvr>
                                      <p:tavLst>
                                        <p:tav tm="0">
                                          <p:val>
                                            <p:strVal val="#ppt_y"/>
                                          </p:val>
                                        </p:tav>
                                        <p:tav tm="100000">
                                          <p:val>
                                            <p:strVal val="#ppt_y"/>
                                          </p:val>
                                        </p:tav>
                                      </p:tavLst>
                                    </p:anim>
                                    <p:anim calcmode="lin" valueType="num">
                                      <p:cBhvr>
                                        <p:cTn id="9" dur="500" fill="hold"/>
                                        <p:tgtEl>
                                          <p:spTgt spid="502786"/>
                                        </p:tgtEl>
                                        <p:attrNameLst>
                                          <p:attrName>ppt_w</p:attrName>
                                        </p:attrNameLst>
                                      </p:cBhvr>
                                      <p:tavLst>
                                        <p:tav tm="0">
                                          <p:val>
                                            <p:fltVal val="0"/>
                                          </p:val>
                                        </p:tav>
                                        <p:tav tm="100000">
                                          <p:val>
                                            <p:strVal val="#ppt_w"/>
                                          </p:val>
                                        </p:tav>
                                      </p:tavLst>
                                    </p:anim>
                                    <p:anim calcmode="lin" valueType="num">
                                      <p:cBhvr>
                                        <p:cTn id="10" dur="500" fill="hold"/>
                                        <p:tgtEl>
                                          <p:spTgt spid="5027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ChangeArrowheads="1"/>
          </p:cNvSpPr>
          <p:nvPr/>
        </p:nvSpPr>
        <p:spPr bwMode="auto">
          <a:xfrm>
            <a:off x="323850" y="188913"/>
            <a:ext cx="539273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zh-CN" altLang="en-US" sz="2400">
                <a:solidFill>
                  <a:srgbClr val="0000FF"/>
                </a:solidFill>
                <a:latin typeface="Arial" charset="0"/>
              </a:rPr>
              <a:t>反之，有些简单循环可转换为递归的：</a:t>
            </a:r>
          </a:p>
        </p:txBody>
      </p:sp>
      <p:sp>
        <p:nvSpPr>
          <p:cNvPr id="503811" name="Rectangle 3"/>
          <p:cNvSpPr>
            <a:spLocks noChangeArrowheads="1"/>
          </p:cNvSpPr>
          <p:nvPr/>
        </p:nvSpPr>
        <p:spPr bwMode="auto">
          <a:xfrm>
            <a:off x="323850" y="839788"/>
            <a:ext cx="408305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zh-CN" altLang="en-US" sz="2400">
                <a:solidFill>
                  <a:schemeClr val="tx1"/>
                </a:solidFill>
                <a:latin typeface="Arial" charset="0"/>
              </a:rPr>
              <a:t>例　级数求和</a:t>
            </a:r>
            <a:r>
              <a:rPr kumimoji="0" lang="en-US" altLang="zh-CN" sz="2400">
                <a:solidFill>
                  <a:schemeClr val="tx1"/>
                </a:solidFill>
                <a:latin typeface="Arial" charset="0"/>
              </a:rPr>
              <a:t>s=1+2+3+</a:t>
            </a:r>
            <a:r>
              <a:rPr kumimoji="0" lang="en-US" altLang="zh-CN" sz="2400">
                <a:solidFill>
                  <a:schemeClr val="tx1"/>
                </a:solidFill>
                <a:latin typeface="宋体"/>
              </a:rPr>
              <a:t>…</a:t>
            </a:r>
            <a:r>
              <a:rPr kumimoji="0" lang="en-US" altLang="zh-CN" sz="2400">
                <a:solidFill>
                  <a:schemeClr val="tx1"/>
                </a:solidFill>
                <a:latin typeface="Arial" charset="0"/>
              </a:rPr>
              <a:t>+n</a:t>
            </a:r>
          </a:p>
        </p:txBody>
      </p:sp>
      <p:sp>
        <p:nvSpPr>
          <p:cNvPr id="503812" name="Rectangle 4"/>
          <p:cNvSpPr>
            <a:spLocks noChangeArrowheads="1"/>
          </p:cNvSpPr>
          <p:nvPr/>
        </p:nvSpPr>
        <p:spPr bwMode="auto">
          <a:xfrm>
            <a:off x="234950" y="1479550"/>
            <a:ext cx="8689975" cy="1565275"/>
          </a:xfrm>
          <a:prstGeom prst="rect">
            <a:avLst/>
          </a:prstGeom>
          <a:noFill/>
          <a:ln w="12700" cap="rnd" algn="ctr">
            <a:solidFill>
              <a:srgbClr val="0000FF"/>
            </a:solidFill>
            <a:miter lim="800000"/>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n-US" altLang="zh-CN" sz="2400">
                <a:solidFill>
                  <a:schemeClr val="tx1"/>
                </a:solidFill>
                <a:latin typeface="Courier New" pitchFamily="49" charset="0"/>
              </a:rPr>
              <a:t>int sum(int n) {</a:t>
            </a:r>
            <a:br>
              <a:rPr kumimoji="0" lang="en-US" altLang="zh-CN" sz="2400">
                <a:solidFill>
                  <a:schemeClr val="tx1"/>
                </a:solidFill>
                <a:latin typeface="Courier New" pitchFamily="49" charset="0"/>
              </a:rPr>
            </a:br>
            <a:r>
              <a:rPr kumimoji="0" lang="en-US" altLang="zh-CN" sz="2400">
                <a:solidFill>
                  <a:schemeClr val="tx1"/>
                </a:solidFill>
                <a:latin typeface="Courier New" pitchFamily="49" charset="0"/>
              </a:rPr>
              <a:t>  if(n==1) return 1;</a:t>
            </a:r>
            <a:br>
              <a:rPr kumimoji="0" lang="en-US" altLang="zh-CN" sz="2400">
                <a:solidFill>
                  <a:schemeClr val="tx1"/>
                </a:solidFill>
                <a:latin typeface="Courier New" pitchFamily="49" charset="0"/>
              </a:rPr>
            </a:br>
            <a:r>
              <a:rPr kumimoji="0" lang="en-US" altLang="zh-CN" sz="2400">
                <a:solidFill>
                  <a:schemeClr val="tx1"/>
                </a:solidFill>
                <a:latin typeface="Courier New" pitchFamily="49" charset="0"/>
              </a:rPr>
              <a:t>  return n+sum(n-1);		//</a:t>
            </a:r>
            <a:r>
              <a:rPr kumimoji="0" lang="zh-CN" altLang="en-US" sz="2400">
                <a:solidFill>
                  <a:schemeClr val="tx1"/>
                </a:solidFill>
                <a:latin typeface="Courier New" pitchFamily="49" charset="0"/>
              </a:rPr>
              <a:t>子集求和 </a:t>
            </a:r>
          </a:p>
          <a:p>
            <a:pPr algn="l" eaLnBrk="0" hangingPunct="0"/>
            <a:r>
              <a:rPr kumimoji="0" lang="en-US" altLang="zh-CN" sz="2400">
                <a:solidFill>
                  <a:schemeClr val="tx1"/>
                </a:solidFill>
                <a:latin typeface="Courier New" pitchFamily="49" charset="0"/>
              </a:rPr>
              <a:t>}</a:t>
            </a:r>
          </a:p>
        </p:txBody>
      </p:sp>
      <p:sp>
        <p:nvSpPr>
          <p:cNvPr id="503813" name="Rectangle 5"/>
          <p:cNvSpPr>
            <a:spLocks noChangeArrowheads="1"/>
          </p:cNvSpPr>
          <p:nvPr/>
        </p:nvSpPr>
        <p:spPr bwMode="auto">
          <a:xfrm>
            <a:off x="323850" y="3213100"/>
            <a:ext cx="2022475"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zh-CN" altLang="en-US" sz="2400">
                <a:solidFill>
                  <a:schemeClr val="tx1"/>
                </a:solidFill>
                <a:latin typeface="Arial" charset="0"/>
              </a:rPr>
              <a:t>例　链表查找</a:t>
            </a:r>
          </a:p>
        </p:txBody>
      </p:sp>
      <p:sp>
        <p:nvSpPr>
          <p:cNvPr id="503814" name="Rectangle 6"/>
          <p:cNvSpPr>
            <a:spLocks noChangeArrowheads="1"/>
          </p:cNvSpPr>
          <p:nvPr/>
        </p:nvSpPr>
        <p:spPr bwMode="auto">
          <a:xfrm>
            <a:off x="244475" y="3860800"/>
            <a:ext cx="8655050" cy="2295525"/>
          </a:xfrm>
          <a:prstGeom prst="rect">
            <a:avLst/>
          </a:prstGeom>
          <a:noFill/>
          <a:ln w="12700" cap="rnd" algn="ctr">
            <a:solidFill>
              <a:srgbClr val="0000FF"/>
            </a:solidFill>
            <a:miter lim="800000"/>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n-US" altLang="zh-CN" sz="2400">
                <a:solidFill>
                  <a:schemeClr val="tx1"/>
                </a:solidFill>
                <a:latin typeface="Courier New" pitchFamily="49" charset="0"/>
              </a:rPr>
              <a:t>pointer search(lklist L,datatype x) {</a:t>
            </a:r>
            <a:br>
              <a:rPr kumimoji="0" lang="en-US" altLang="zh-CN" sz="2400">
                <a:solidFill>
                  <a:schemeClr val="tx1"/>
                </a:solidFill>
                <a:latin typeface="Courier New" pitchFamily="49" charset="0"/>
              </a:rPr>
            </a:br>
            <a:r>
              <a:rPr kumimoji="0" lang="en-US" altLang="zh-CN" sz="2400">
                <a:solidFill>
                  <a:schemeClr val="tx1"/>
                </a:solidFill>
                <a:latin typeface="Courier New" pitchFamily="49" charset="0"/>
              </a:rPr>
              <a:t>  pointer p=L;				//</a:t>
            </a:r>
            <a:r>
              <a:rPr kumimoji="0" lang="zh-CN" altLang="en-US" sz="2400">
                <a:solidFill>
                  <a:schemeClr val="tx1"/>
                </a:solidFill>
                <a:latin typeface="Courier New" pitchFamily="49" charset="0"/>
              </a:rPr>
              <a:t>无头结点  </a:t>
            </a:r>
          </a:p>
          <a:p>
            <a:pPr algn="l" eaLnBrk="0" hangingPunct="0"/>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if(p==NULL) return NULL;</a:t>
            </a:r>
            <a:br>
              <a:rPr kumimoji="0" lang="en-US" altLang="zh-CN" sz="2400">
                <a:solidFill>
                  <a:schemeClr val="tx1"/>
                </a:solidFill>
                <a:latin typeface="Courier New" pitchFamily="49" charset="0"/>
              </a:rPr>
            </a:br>
            <a:r>
              <a:rPr kumimoji="0" lang="en-US" altLang="zh-CN" sz="2400">
                <a:solidFill>
                  <a:schemeClr val="tx1"/>
                </a:solidFill>
                <a:latin typeface="Courier New" pitchFamily="49" charset="0"/>
              </a:rPr>
              <a:t>  if(p-&gt;data==x) return p;</a:t>
            </a:r>
          </a:p>
          <a:p>
            <a:pPr algn="l" eaLnBrk="0" hangingPunct="0"/>
            <a:r>
              <a:rPr kumimoji="0" lang="en-US" altLang="zh-CN" sz="2400">
                <a:solidFill>
                  <a:schemeClr val="tx1"/>
                </a:solidFill>
                <a:latin typeface="Courier New" pitchFamily="49" charset="0"/>
              </a:rPr>
              <a:t>  return search(p-&gt;next,x);	//</a:t>
            </a:r>
            <a:r>
              <a:rPr kumimoji="0" lang="zh-CN" altLang="en-US" sz="2400">
                <a:solidFill>
                  <a:schemeClr val="tx1"/>
                </a:solidFill>
                <a:latin typeface="Courier New" pitchFamily="49" charset="0"/>
              </a:rPr>
              <a:t>子链表查找</a:t>
            </a:r>
          </a:p>
          <a:p>
            <a:pPr algn="l" eaLnBrk="0" hangingPunct="0"/>
            <a:r>
              <a:rPr kumimoji="0" lang="en-US" altLang="zh-CN" sz="2400">
                <a:solidFill>
                  <a:schemeClr val="tx1"/>
                </a:solidFill>
                <a:latin typeface="Courier New" pitchFamily="49" charset="0"/>
              </a:rPr>
              <a:t>}</a:t>
            </a:r>
          </a:p>
        </p:txBody>
      </p:sp>
      <p:sp>
        <p:nvSpPr>
          <p:cNvPr id="503815" name="AutoShape 7"/>
          <p:cNvSpPr>
            <a:spLocks noChangeArrowheads="1"/>
          </p:cNvSpPr>
          <p:nvPr/>
        </p:nvSpPr>
        <p:spPr bwMode="auto">
          <a:xfrm>
            <a:off x="5003800" y="908050"/>
            <a:ext cx="2881313" cy="485775"/>
          </a:xfrm>
          <a:prstGeom prst="wedgeRoundRectCallout">
            <a:avLst>
              <a:gd name="adj1" fmla="val -67356"/>
              <a:gd name="adj2" fmla="val -9806"/>
              <a:gd name="adj3" fmla="val 16667"/>
            </a:avLst>
          </a:prstGeom>
          <a:gradFill rotWithShape="1">
            <a:gsLst>
              <a:gs pos="0">
                <a:schemeClr val="accent1"/>
              </a:gs>
              <a:gs pos="100000">
                <a:schemeClr val="accent1">
                  <a:gamma/>
                  <a:shade val="46275"/>
                  <a:invGamma/>
                </a:schemeClr>
              </a:gs>
            </a:gsLst>
            <a:lin ang="2700000" scaled="1"/>
          </a:gradFill>
          <a:ln>
            <a:noFill/>
          </a:ln>
          <a:effectLst/>
          <a:extLs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solidFill>
                  <a:schemeClr val="tx1"/>
                </a:solidFill>
                <a:latin typeface="Courier New" pitchFamily="49" charset="0"/>
              </a:rPr>
              <a:t>S(n)=n+s(n-1)</a:t>
            </a:r>
          </a:p>
        </p:txBody>
      </p:sp>
      <p:sp>
        <p:nvSpPr>
          <p:cNvPr id="503816" name="AutoShape 8"/>
          <p:cNvSpPr>
            <a:spLocks noChangeArrowheads="1"/>
          </p:cNvSpPr>
          <p:nvPr/>
        </p:nvSpPr>
        <p:spPr bwMode="auto">
          <a:xfrm>
            <a:off x="3348038" y="3213100"/>
            <a:ext cx="2447925" cy="485775"/>
          </a:xfrm>
          <a:prstGeom prst="wedgeRoundRectCallout">
            <a:avLst>
              <a:gd name="adj1" fmla="val -80222"/>
              <a:gd name="adj2" fmla="val 6208"/>
              <a:gd name="adj3" fmla="val 16667"/>
            </a:avLst>
          </a:prstGeom>
          <a:gradFill rotWithShape="1">
            <a:gsLst>
              <a:gs pos="0">
                <a:schemeClr val="accent1"/>
              </a:gs>
              <a:gs pos="100000">
                <a:schemeClr val="accent1">
                  <a:gamma/>
                  <a:shade val="46275"/>
                  <a:invGamma/>
                </a:schemeClr>
              </a:gs>
            </a:gsLst>
            <a:lin ang="2700000" scaled="1"/>
          </a:gradFill>
          <a:ln>
            <a:noFill/>
          </a:ln>
          <a:effectLst/>
          <a:extLs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solidFill>
                  <a:schemeClr val="tx1"/>
                </a:solidFill>
                <a:latin typeface="Courier New" pitchFamily="49" charset="0"/>
              </a:rPr>
              <a:t>L=p+p-&gt;next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03811"/>
                                        </p:tgtEl>
                                        <p:attrNameLst>
                                          <p:attrName>style.visibility</p:attrName>
                                        </p:attrNameLst>
                                      </p:cBhvr>
                                      <p:to>
                                        <p:strVal val="visible"/>
                                      </p:to>
                                    </p:set>
                                    <p:anim calcmode="lin" valueType="num">
                                      <p:cBhvr>
                                        <p:cTn id="7" dur="1000" fill="hold"/>
                                        <p:tgtEl>
                                          <p:spTgt spid="503811"/>
                                        </p:tgtEl>
                                        <p:attrNameLst>
                                          <p:attrName>ppt_x</p:attrName>
                                        </p:attrNameLst>
                                      </p:cBhvr>
                                      <p:tavLst>
                                        <p:tav tm="0">
                                          <p:val>
                                            <p:strVal val="#ppt_x-.2"/>
                                          </p:val>
                                        </p:tav>
                                        <p:tav tm="100000">
                                          <p:val>
                                            <p:strVal val="#ppt_x"/>
                                          </p:val>
                                        </p:tav>
                                      </p:tavLst>
                                    </p:anim>
                                    <p:anim calcmode="lin" valueType="num">
                                      <p:cBhvr>
                                        <p:cTn id="8" dur="1000" fill="hold"/>
                                        <p:tgtEl>
                                          <p:spTgt spid="5038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5038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503815"/>
                                        </p:tgtEl>
                                        <p:attrNameLst>
                                          <p:attrName>style.visibility</p:attrName>
                                        </p:attrNameLst>
                                      </p:cBhvr>
                                      <p:to>
                                        <p:strVal val="visible"/>
                                      </p:to>
                                    </p:set>
                                    <p:anim calcmode="lin" valueType="num">
                                      <p:cBhvr>
                                        <p:cTn id="14" dur="500" fill="hold"/>
                                        <p:tgtEl>
                                          <p:spTgt spid="503815"/>
                                        </p:tgtEl>
                                        <p:attrNameLst>
                                          <p:attrName>ppt_w</p:attrName>
                                        </p:attrNameLst>
                                      </p:cBhvr>
                                      <p:tavLst>
                                        <p:tav tm="0">
                                          <p:val>
                                            <p:fltVal val="0"/>
                                          </p:val>
                                        </p:tav>
                                        <p:tav tm="100000">
                                          <p:val>
                                            <p:strVal val="#ppt_w"/>
                                          </p:val>
                                        </p:tav>
                                      </p:tavLst>
                                    </p:anim>
                                    <p:anim calcmode="lin" valueType="num">
                                      <p:cBhvr>
                                        <p:cTn id="15" dur="500" fill="hold"/>
                                        <p:tgtEl>
                                          <p:spTgt spid="503815"/>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03812"/>
                                        </p:tgtEl>
                                        <p:attrNameLst>
                                          <p:attrName>style.visibility</p:attrName>
                                        </p:attrNameLst>
                                      </p:cBhvr>
                                      <p:to>
                                        <p:strVal val="visible"/>
                                      </p:to>
                                    </p:set>
                                    <p:animEffect transition="in" filter="slide(fromBottom)">
                                      <p:cBhvr>
                                        <p:cTn id="20" dur="500"/>
                                        <p:tgtEl>
                                          <p:spTgt spid="5038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9" presetClass="entr" presetSubtype="0" fill="hold" grpId="0" nodeType="clickEffect">
                                  <p:stCondLst>
                                    <p:cond delay="0"/>
                                  </p:stCondLst>
                                  <p:childTnLst>
                                    <p:set>
                                      <p:cBhvr>
                                        <p:cTn id="24" dur="1" fill="hold">
                                          <p:stCondLst>
                                            <p:cond delay="0"/>
                                          </p:stCondLst>
                                        </p:cTn>
                                        <p:tgtEl>
                                          <p:spTgt spid="503813"/>
                                        </p:tgtEl>
                                        <p:attrNameLst>
                                          <p:attrName>style.visibility</p:attrName>
                                        </p:attrNameLst>
                                      </p:cBhvr>
                                      <p:to>
                                        <p:strVal val="visible"/>
                                      </p:to>
                                    </p:set>
                                    <p:anim calcmode="lin" valueType="num">
                                      <p:cBhvr>
                                        <p:cTn id="25" dur="1000" fill="hold"/>
                                        <p:tgtEl>
                                          <p:spTgt spid="503813"/>
                                        </p:tgtEl>
                                        <p:attrNameLst>
                                          <p:attrName>ppt_x</p:attrName>
                                        </p:attrNameLst>
                                      </p:cBhvr>
                                      <p:tavLst>
                                        <p:tav tm="0">
                                          <p:val>
                                            <p:strVal val="#ppt_x-.2"/>
                                          </p:val>
                                        </p:tav>
                                        <p:tav tm="100000">
                                          <p:val>
                                            <p:strVal val="#ppt_x"/>
                                          </p:val>
                                        </p:tav>
                                      </p:tavLst>
                                    </p:anim>
                                    <p:anim calcmode="lin" valueType="num">
                                      <p:cBhvr>
                                        <p:cTn id="26" dur="1000" fill="hold"/>
                                        <p:tgtEl>
                                          <p:spTgt spid="503813"/>
                                        </p:tgtEl>
                                        <p:attrNameLst>
                                          <p:attrName>ppt_y</p:attrName>
                                        </p:attrNameLst>
                                      </p:cBhvr>
                                      <p:tavLst>
                                        <p:tav tm="0">
                                          <p:val>
                                            <p:strVal val="#ppt_y"/>
                                          </p:val>
                                        </p:tav>
                                        <p:tav tm="100000">
                                          <p:val>
                                            <p:strVal val="#ppt_y"/>
                                          </p:val>
                                        </p:tav>
                                      </p:tavLst>
                                    </p:anim>
                                    <p:animEffect transition="in" filter="wipe(right)" prLst="gradientSize: 0.1">
                                      <p:cBhvr>
                                        <p:cTn id="27" dur="1000"/>
                                        <p:tgtEl>
                                          <p:spTgt spid="5038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503816"/>
                                        </p:tgtEl>
                                        <p:attrNameLst>
                                          <p:attrName>style.visibility</p:attrName>
                                        </p:attrNameLst>
                                      </p:cBhvr>
                                      <p:to>
                                        <p:strVal val="visible"/>
                                      </p:to>
                                    </p:set>
                                    <p:anim calcmode="lin" valueType="num">
                                      <p:cBhvr>
                                        <p:cTn id="32" dur="500" fill="hold"/>
                                        <p:tgtEl>
                                          <p:spTgt spid="503816"/>
                                        </p:tgtEl>
                                        <p:attrNameLst>
                                          <p:attrName>ppt_w</p:attrName>
                                        </p:attrNameLst>
                                      </p:cBhvr>
                                      <p:tavLst>
                                        <p:tav tm="0">
                                          <p:val>
                                            <p:fltVal val="0"/>
                                          </p:val>
                                        </p:tav>
                                        <p:tav tm="100000">
                                          <p:val>
                                            <p:strVal val="#ppt_w"/>
                                          </p:val>
                                        </p:tav>
                                      </p:tavLst>
                                    </p:anim>
                                    <p:anim calcmode="lin" valueType="num">
                                      <p:cBhvr>
                                        <p:cTn id="33" dur="500" fill="hold"/>
                                        <p:tgtEl>
                                          <p:spTgt spid="503816"/>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503814"/>
                                        </p:tgtEl>
                                        <p:attrNameLst>
                                          <p:attrName>style.visibility</p:attrName>
                                        </p:attrNameLst>
                                      </p:cBhvr>
                                      <p:to>
                                        <p:strVal val="visible"/>
                                      </p:to>
                                    </p:set>
                                    <p:animEffect transition="in" filter="slide(fromBottom)">
                                      <p:cBhvr>
                                        <p:cTn id="38" dur="500"/>
                                        <p:tgtEl>
                                          <p:spTgt spid="503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p:bldP spid="503812" grpId="0" animBg="1"/>
      <p:bldP spid="503813" grpId="0"/>
      <p:bldP spid="503814" grpId="0" animBg="1"/>
      <p:bldP spid="503815" grpId="0" animBg="1"/>
      <p:bldP spid="5038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731838" y="67310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5.5.2  </a:t>
            </a:r>
            <a:r>
              <a:rPr lang="zh-CN" altLang="en-US" sz="3600" b="0">
                <a:latin typeface="黑体" pitchFamily="2" charset="-122"/>
              </a:rPr>
              <a:t>基于栈的递归消除</a:t>
            </a:r>
          </a:p>
        </p:txBody>
      </p:sp>
      <p:sp>
        <p:nvSpPr>
          <p:cNvPr id="504835" name="Rectangle 3"/>
          <p:cNvSpPr>
            <a:spLocks noChangeArrowheads="1"/>
          </p:cNvSpPr>
          <p:nvPr/>
        </p:nvSpPr>
        <p:spPr bwMode="auto">
          <a:xfrm>
            <a:off x="250825" y="1758950"/>
            <a:ext cx="8713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若递归算法的计算依赖图无法简化成</a:t>
            </a:r>
            <a:r>
              <a:rPr kumimoji="0" lang="zh-CN" altLang="en-US" sz="2400">
                <a:solidFill>
                  <a:schemeClr val="tx2"/>
                </a:solidFill>
                <a:latin typeface="Arial" charset="0"/>
              </a:rPr>
              <a:t>线性</a:t>
            </a:r>
            <a:r>
              <a:rPr kumimoji="0" lang="zh-CN" altLang="en-US" sz="2400">
                <a:solidFill>
                  <a:schemeClr val="tx1"/>
                </a:solidFill>
                <a:latin typeface="Arial" charset="0"/>
              </a:rPr>
              <a:t>结构或</a:t>
            </a:r>
            <a:r>
              <a:rPr kumimoji="0" lang="zh-CN" altLang="en-US" sz="2400">
                <a:solidFill>
                  <a:schemeClr val="tx2"/>
                </a:solidFill>
                <a:latin typeface="Arial" charset="0"/>
              </a:rPr>
              <a:t>准线性</a:t>
            </a:r>
            <a:r>
              <a:rPr kumimoji="0" lang="zh-CN" altLang="en-US" sz="2400">
                <a:solidFill>
                  <a:schemeClr val="tx1"/>
                </a:solidFill>
                <a:latin typeface="Arial" charset="0"/>
              </a:rPr>
              <a:t>结构，就无法直接转换成循环算法。 </a:t>
            </a:r>
          </a:p>
        </p:txBody>
      </p:sp>
      <p:sp>
        <p:nvSpPr>
          <p:cNvPr id="504836" name="Rectangle 4"/>
          <p:cNvSpPr>
            <a:spLocks noChangeArrowheads="1"/>
          </p:cNvSpPr>
          <p:nvPr/>
        </p:nvSpPr>
        <p:spPr bwMode="auto">
          <a:xfrm>
            <a:off x="250825" y="2971800"/>
            <a:ext cx="835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rgbClr val="FF3300"/>
                </a:solidFill>
                <a:latin typeface="Arial" charset="0"/>
              </a:rPr>
              <a:t>工作栈</a:t>
            </a:r>
            <a:r>
              <a:rPr kumimoji="0" lang="zh-CN" altLang="en-US" sz="2400">
                <a:solidFill>
                  <a:schemeClr val="tx1"/>
                </a:solidFill>
                <a:latin typeface="Arial" charset="0"/>
              </a:rPr>
              <a:t>：保存返回位置和有用信息，实现递归调用与返回。 </a:t>
            </a:r>
          </a:p>
        </p:txBody>
      </p:sp>
      <p:sp>
        <p:nvSpPr>
          <p:cNvPr id="504837" name="Rectangle 5"/>
          <p:cNvSpPr>
            <a:spLocks noChangeArrowheads="1"/>
          </p:cNvSpPr>
          <p:nvPr/>
        </p:nvSpPr>
        <p:spPr bwMode="auto">
          <a:xfrm>
            <a:off x="250825" y="3614738"/>
            <a:ext cx="8524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宋体" pitchFamily="2" charset="-122"/>
              </a:rPr>
              <a:t>在非递归算法执行过程中的某些关键时刻，用栈顶元素来“引导”下一步操作的“走向”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4835"/>
                                        </p:tgtEl>
                                        <p:attrNameLst>
                                          <p:attrName>style.visibility</p:attrName>
                                        </p:attrNameLst>
                                      </p:cBhvr>
                                      <p:to>
                                        <p:strVal val="visible"/>
                                      </p:to>
                                    </p:set>
                                    <p:animEffect transition="in" filter="wipe(left)">
                                      <p:cBhvr>
                                        <p:cTn id="7" dur="500"/>
                                        <p:tgtEl>
                                          <p:spTgt spid="504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4836"/>
                                        </p:tgtEl>
                                        <p:attrNameLst>
                                          <p:attrName>style.visibility</p:attrName>
                                        </p:attrNameLst>
                                      </p:cBhvr>
                                      <p:to>
                                        <p:strVal val="visible"/>
                                      </p:to>
                                    </p:set>
                                    <p:animEffect transition="in" filter="wipe(left)">
                                      <p:cBhvr>
                                        <p:cTn id="12" dur="500"/>
                                        <p:tgtEl>
                                          <p:spTgt spid="504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4837"/>
                                        </p:tgtEl>
                                        <p:attrNameLst>
                                          <p:attrName>style.visibility</p:attrName>
                                        </p:attrNameLst>
                                      </p:cBhvr>
                                      <p:to>
                                        <p:strVal val="visible"/>
                                      </p:to>
                                    </p:set>
                                    <p:animEffect transition="in" filter="wipe(left)">
                                      <p:cBhvr>
                                        <p:cTn id="17" dur="500"/>
                                        <p:tgtEl>
                                          <p:spTgt spid="50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p:bldP spid="504836" grpId="0"/>
      <p:bldP spid="50483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731838" y="288925"/>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zh-CN" altLang="en-US" sz="3600" b="0">
                <a:latin typeface="黑体" pitchFamily="2" charset="-122"/>
              </a:rPr>
              <a:t>先根遍历</a:t>
            </a:r>
          </a:p>
        </p:txBody>
      </p:sp>
      <p:sp>
        <p:nvSpPr>
          <p:cNvPr id="505859" name="Rectangle 3"/>
          <p:cNvSpPr>
            <a:spLocks noChangeArrowheads="1"/>
          </p:cNvSpPr>
          <p:nvPr/>
        </p:nvSpPr>
        <p:spPr bwMode="auto">
          <a:xfrm>
            <a:off x="0" y="1304925"/>
            <a:ext cx="5054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rPr>
              <a:t>(1)</a:t>
            </a:r>
            <a:r>
              <a:rPr kumimoji="0" lang="zh-CN" altLang="en-US" sz="2400">
                <a:solidFill>
                  <a:schemeClr val="tx1"/>
                </a:solidFill>
                <a:latin typeface="Courier New" pitchFamily="49" charset="0"/>
              </a:rPr>
              <a:t>访问结点</a:t>
            </a:r>
            <a:r>
              <a:rPr kumimoji="0" lang="en-US" altLang="zh-CN" sz="2400" i="1">
                <a:solidFill>
                  <a:schemeClr val="tx1"/>
                </a:solidFill>
              </a:rPr>
              <a:t>x</a:t>
            </a:r>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cout&lt;&lt;t-&gt;data</a:t>
            </a:r>
          </a:p>
          <a:p>
            <a:pPr algn="l"/>
            <a:r>
              <a:rPr kumimoji="0" lang="en-US" altLang="zh-CN" sz="2400">
                <a:solidFill>
                  <a:schemeClr val="tx1"/>
                </a:solidFill>
              </a:rPr>
              <a:t>(2)</a:t>
            </a:r>
            <a:r>
              <a:rPr kumimoji="0" lang="zh-CN" altLang="en-US" sz="2400">
                <a:solidFill>
                  <a:schemeClr val="tx1"/>
                </a:solidFill>
                <a:latin typeface="Courier New" pitchFamily="49" charset="0"/>
              </a:rPr>
              <a:t>遍历</a:t>
            </a:r>
            <a:r>
              <a:rPr kumimoji="0" lang="en-US" altLang="zh-CN" sz="2400">
                <a:solidFill>
                  <a:schemeClr val="tx1"/>
                </a:solidFill>
              </a:rPr>
              <a:t>X</a:t>
            </a:r>
            <a:r>
              <a:rPr kumimoji="0" lang="en-US" altLang="zh-CN" sz="2400" baseline="-25000">
                <a:solidFill>
                  <a:schemeClr val="tx1"/>
                </a:solidFill>
              </a:rPr>
              <a:t>L</a:t>
            </a:r>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pre(t−&gt;lchild)</a:t>
            </a:r>
          </a:p>
          <a:p>
            <a:pPr algn="l"/>
            <a:r>
              <a:rPr kumimoji="0" lang="en-US" altLang="zh-CN" sz="2400">
                <a:solidFill>
                  <a:schemeClr val="tx1"/>
                </a:solidFill>
              </a:rPr>
              <a:t>(3)</a:t>
            </a:r>
            <a:r>
              <a:rPr kumimoji="0" lang="zh-CN" altLang="en-US" sz="2400">
                <a:solidFill>
                  <a:schemeClr val="tx1"/>
                </a:solidFill>
                <a:latin typeface="Courier New" pitchFamily="49" charset="0"/>
              </a:rPr>
              <a:t>遍历</a:t>
            </a:r>
            <a:r>
              <a:rPr kumimoji="0" lang="en-US" altLang="zh-CN" sz="2400">
                <a:solidFill>
                  <a:schemeClr val="tx1"/>
                </a:solidFill>
              </a:rPr>
              <a:t>X</a:t>
            </a:r>
            <a:r>
              <a:rPr kumimoji="0" lang="en-US" altLang="zh-CN" sz="2400" baseline="-25000">
                <a:solidFill>
                  <a:schemeClr val="tx1"/>
                </a:solidFill>
              </a:rPr>
              <a:t>R</a:t>
            </a:r>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pre(t−&gt;rchild)</a:t>
            </a:r>
          </a:p>
        </p:txBody>
      </p:sp>
      <p:graphicFrame>
        <p:nvGraphicFramePr>
          <p:cNvPr id="505860" name="Object 4"/>
          <p:cNvGraphicFramePr>
            <a:graphicFrameLocks noChangeAspect="1"/>
          </p:cNvGraphicFramePr>
          <p:nvPr/>
        </p:nvGraphicFramePr>
        <p:xfrm>
          <a:off x="5157788" y="1309688"/>
          <a:ext cx="3951287" cy="2190750"/>
        </p:xfrm>
        <a:graphic>
          <a:graphicData uri="http://schemas.openxmlformats.org/presentationml/2006/ole">
            <mc:AlternateContent xmlns:mc="http://schemas.openxmlformats.org/markup-compatibility/2006">
              <mc:Choice xmlns:v="urn:schemas-microsoft-com:vml" Requires="v">
                <p:oleObj spid="_x0000_s505865" name="Microsoft Drawing" r:id="rId3" imgW="2335320" imgH="1219320" progId="MSDraw">
                  <p:embed/>
                </p:oleObj>
              </mc:Choice>
              <mc:Fallback>
                <p:oleObj name="Microsoft Drawing" r:id="rId3" imgW="2335320" imgH="1219320"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788" y="1309688"/>
                        <a:ext cx="3951287" cy="2190750"/>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505861" name="Rectangle 5"/>
          <p:cNvSpPr>
            <a:spLocks noChangeArrowheads="1"/>
          </p:cNvSpPr>
          <p:nvPr/>
        </p:nvSpPr>
        <p:spPr bwMode="auto">
          <a:xfrm>
            <a:off x="0" y="3068638"/>
            <a:ext cx="903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Clr>
                <a:srgbClr val="FF3300"/>
              </a:buClr>
              <a:buFont typeface="Wingdings" pitchFamily="2" charset="2"/>
              <a:buChar char="Ø"/>
            </a:pPr>
            <a:r>
              <a:rPr kumimoji="0" lang="en-US" altLang="zh-CN" sz="2400">
                <a:solidFill>
                  <a:schemeClr val="tx1"/>
                </a:solidFill>
              </a:rPr>
              <a:t>(1)</a:t>
            </a:r>
            <a:r>
              <a:rPr kumimoji="0" lang="zh-CN" altLang="en-US" sz="2400">
                <a:solidFill>
                  <a:schemeClr val="tx1"/>
                </a:solidFill>
                <a:latin typeface="Courier New" pitchFamily="49" charset="0"/>
              </a:rPr>
              <a:t>和</a:t>
            </a:r>
            <a:r>
              <a:rPr kumimoji="0" lang="en-US" altLang="zh-CN" sz="2400">
                <a:solidFill>
                  <a:schemeClr val="tx1"/>
                </a:solidFill>
              </a:rPr>
              <a:t>(2)</a:t>
            </a:r>
            <a:r>
              <a:rPr kumimoji="0" lang="zh-CN" altLang="en-US" sz="2400">
                <a:solidFill>
                  <a:schemeClr val="tx1"/>
                </a:solidFill>
                <a:latin typeface="Courier New" pitchFamily="49" charset="0"/>
              </a:rPr>
              <a:t>的连接没有问题。</a:t>
            </a:r>
          </a:p>
        </p:txBody>
      </p:sp>
      <p:sp>
        <p:nvSpPr>
          <p:cNvPr id="505862" name="Rectangle 6"/>
          <p:cNvSpPr>
            <a:spLocks noChangeArrowheads="1"/>
          </p:cNvSpPr>
          <p:nvPr/>
        </p:nvSpPr>
        <p:spPr bwMode="auto">
          <a:xfrm>
            <a:off x="0" y="3644900"/>
            <a:ext cx="90312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Clr>
                <a:srgbClr val="FF3300"/>
              </a:buClr>
              <a:buFont typeface="Wingdings" pitchFamily="2" charset="2"/>
              <a:buChar char="Ø"/>
            </a:pPr>
            <a:r>
              <a:rPr kumimoji="0" lang="zh-CN" altLang="en-US" sz="2400">
                <a:solidFill>
                  <a:schemeClr val="tx1"/>
                </a:solidFill>
                <a:latin typeface="Courier New" pitchFamily="49" charset="0"/>
              </a:rPr>
              <a:t>为了执行</a:t>
            </a:r>
            <a:r>
              <a:rPr kumimoji="0" lang="en-US" altLang="zh-CN" sz="2400">
                <a:solidFill>
                  <a:schemeClr val="tx1"/>
                </a:solidFill>
              </a:rPr>
              <a:t>(3)</a:t>
            </a:r>
            <a:r>
              <a:rPr kumimoji="0" lang="zh-CN" altLang="en-US" sz="2400">
                <a:solidFill>
                  <a:schemeClr val="tx1"/>
                </a:solidFill>
                <a:latin typeface="Courier New" pitchFamily="49" charset="0"/>
              </a:rPr>
              <a:t>，需要知道</a:t>
            </a:r>
            <a:r>
              <a:rPr kumimoji="0" lang="en-US" altLang="zh-CN" sz="2400">
                <a:solidFill>
                  <a:schemeClr val="tx1"/>
                </a:solidFill>
                <a:latin typeface="Courier New" pitchFamily="49" charset="0"/>
              </a:rPr>
              <a:t>t−&gt;rchild</a:t>
            </a:r>
            <a:r>
              <a:rPr kumimoji="0" lang="zh-CN" altLang="en-US" sz="2400">
                <a:solidFill>
                  <a:schemeClr val="tx1"/>
                </a:solidFill>
                <a:latin typeface="Courier New" pitchFamily="49" charset="0"/>
              </a:rPr>
              <a:t>；但</a:t>
            </a:r>
            <a:r>
              <a:rPr kumimoji="0" lang="en-US" altLang="zh-CN" sz="2400">
                <a:solidFill>
                  <a:schemeClr val="tx1"/>
                </a:solidFill>
              </a:rPr>
              <a:t>X</a:t>
            </a:r>
            <a:r>
              <a:rPr kumimoji="0" lang="en-US" altLang="zh-CN" sz="2400" baseline="-25000">
                <a:solidFill>
                  <a:schemeClr val="tx1"/>
                </a:solidFill>
              </a:rPr>
              <a:t>L</a:t>
            </a:r>
            <a:r>
              <a:rPr kumimoji="0" lang="zh-CN" altLang="en-US" sz="2400">
                <a:solidFill>
                  <a:schemeClr val="tx1"/>
                </a:solidFill>
                <a:latin typeface="Courier New" pitchFamily="49" charset="0"/>
              </a:rPr>
              <a:t>上并没有。所以在执行</a:t>
            </a:r>
            <a:r>
              <a:rPr kumimoji="0" lang="en-US" altLang="zh-CN" sz="2400">
                <a:solidFill>
                  <a:schemeClr val="tx1"/>
                </a:solidFill>
              </a:rPr>
              <a:t>(2)</a:t>
            </a:r>
            <a:r>
              <a:rPr kumimoji="0" lang="zh-CN" altLang="en-US" sz="2400">
                <a:solidFill>
                  <a:schemeClr val="tx1"/>
                </a:solidFill>
                <a:latin typeface="Courier New" pitchFamily="49" charset="0"/>
              </a:rPr>
              <a:t>之前应保存</a:t>
            </a:r>
            <a:r>
              <a:rPr kumimoji="0" lang="en-US" altLang="zh-CN" sz="2400">
                <a:solidFill>
                  <a:schemeClr val="tx2"/>
                </a:solidFill>
                <a:latin typeface="Courier New" pitchFamily="49" charset="0"/>
              </a:rPr>
              <a:t>t−&gt;rchild</a:t>
            </a:r>
            <a:r>
              <a:rPr kumimoji="0" lang="zh-CN" altLang="en-US" sz="2400">
                <a:solidFill>
                  <a:schemeClr val="tx1"/>
                </a:solidFill>
                <a:latin typeface="Courier New" pitchFamily="49" charset="0"/>
              </a:rPr>
              <a:t>；在任务</a:t>
            </a:r>
            <a:r>
              <a:rPr kumimoji="0" lang="en-US" altLang="zh-CN" sz="2400">
                <a:solidFill>
                  <a:schemeClr val="tx1"/>
                </a:solidFill>
              </a:rPr>
              <a:t>(2)</a:t>
            </a:r>
            <a:r>
              <a:rPr kumimoji="0" lang="zh-CN" altLang="en-US" sz="2400">
                <a:solidFill>
                  <a:schemeClr val="tx1"/>
                </a:solidFill>
                <a:latin typeface="Courier New" pitchFamily="49" charset="0"/>
              </a:rPr>
              <a:t>完成后取出以执行任务</a:t>
            </a:r>
            <a:r>
              <a:rPr kumimoji="0" lang="en-US" altLang="zh-CN" sz="2400">
                <a:solidFill>
                  <a:schemeClr val="tx1"/>
                </a:solidFill>
              </a:rPr>
              <a:t>(3)</a:t>
            </a:r>
            <a:r>
              <a:rPr kumimoji="0" lang="zh-CN" altLang="en-US" sz="2400">
                <a:solidFill>
                  <a:schemeClr val="tx1"/>
                </a:solidFill>
                <a:latin typeface="Courier New" pitchFamily="49" charset="0"/>
              </a:rPr>
              <a:t>。此后，</a:t>
            </a:r>
            <a:r>
              <a:rPr kumimoji="0" lang="en-US" altLang="zh-CN" sz="2400">
                <a:solidFill>
                  <a:schemeClr val="tx1"/>
                </a:solidFill>
                <a:latin typeface="Courier New" pitchFamily="49" charset="0"/>
              </a:rPr>
              <a:t>t−&gt;rchild</a:t>
            </a:r>
            <a:r>
              <a:rPr kumimoji="0" lang="zh-CN" altLang="en-US" sz="2400">
                <a:solidFill>
                  <a:schemeClr val="tx1"/>
                </a:solidFill>
                <a:latin typeface="Courier New" pitchFamily="49" charset="0"/>
              </a:rPr>
              <a:t>就不必保存了。 </a:t>
            </a:r>
          </a:p>
        </p:txBody>
      </p:sp>
      <p:sp>
        <p:nvSpPr>
          <p:cNvPr id="505863" name="Rectangle 7"/>
          <p:cNvSpPr>
            <a:spLocks noChangeArrowheads="1"/>
          </p:cNvSpPr>
          <p:nvPr/>
        </p:nvSpPr>
        <p:spPr bwMode="auto">
          <a:xfrm>
            <a:off x="0" y="4868863"/>
            <a:ext cx="90312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Clr>
                <a:srgbClr val="FF3300"/>
              </a:buClr>
              <a:buFont typeface="Wingdings" pitchFamily="2" charset="2"/>
              <a:buChar char="Ø"/>
            </a:pPr>
            <a:r>
              <a:rPr kumimoji="0" lang="zh-CN" altLang="en-US" sz="2400">
                <a:solidFill>
                  <a:schemeClr val="tx1"/>
                </a:solidFill>
                <a:latin typeface="Arial" charset="0"/>
              </a:rPr>
              <a:t>后访问的结点较先返回，其右子树也较先访问。应以栈的方式保存结点信息。</a:t>
            </a:r>
            <a:r>
              <a:rPr kumimoji="0" lang="zh-CN" altLang="en-US" sz="2400">
                <a:solidFill>
                  <a:schemeClr val="tx1"/>
                </a:solidFill>
                <a:latin typeface="Courier New" pitchFamily="49" charset="0"/>
              </a:rPr>
              <a:t> </a:t>
            </a:r>
          </a:p>
        </p:txBody>
      </p:sp>
      <p:sp>
        <p:nvSpPr>
          <p:cNvPr id="505864" name="Rectangle 8"/>
          <p:cNvSpPr>
            <a:spLocks noChangeArrowheads="1"/>
          </p:cNvSpPr>
          <p:nvPr/>
        </p:nvSpPr>
        <p:spPr bwMode="auto">
          <a:xfrm>
            <a:off x="0" y="5734050"/>
            <a:ext cx="89646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Clr>
                <a:srgbClr val="FF3300"/>
              </a:buClr>
              <a:buFont typeface="Wingdings" pitchFamily="2" charset="2"/>
              <a:buChar char="Ø"/>
            </a:pPr>
            <a:r>
              <a:rPr kumimoji="0" lang="zh-CN" altLang="en-US" sz="2400">
                <a:solidFill>
                  <a:schemeClr val="tx1"/>
                </a:solidFill>
                <a:latin typeface="Courier New" pitchFamily="49" charset="0"/>
              </a:rPr>
              <a:t>也可以保存结点本身的地址</a:t>
            </a:r>
            <a:r>
              <a:rPr kumimoji="0" lang="en-US" altLang="zh-CN" sz="2400">
                <a:solidFill>
                  <a:schemeClr val="tx2"/>
                </a:solidFill>
                <a:latin typeface="Courier New" pitchFamily="49" charset="0"/>
              </a:rPr>
              <a:t>t</a:t>
            </a:r>
            <a:r>
              <a:rPr kumimoji="0" lang="zh-CN" altLang="en-US" sz="2400">
                <a:solidFill>
                  <a:schemeClr val="tx1"/>
                </a:solidFill>
                <a:latin typeface="Courier New" pitchFamily="49" charset="0"/>
              </a:rPr>
              <a:t>，以后通过</a:t>
            </a:r>
            <a:r>
              <a:rPr kumimoji="0" lang="en-US" altLang="zh-CN" sz="2400">
                <a:solidFill>
                  <a:schemeClr val="tx1"/>
                </a:solidFill>
                <a:latin typeface="Courier New" pitchFamily="49" charset="0"/>
              </a:rPr>
              <a:t>t−&gt;rchild</a:t>
            </a:r>
            <a:r>
              <a:rPr kumimoji="0" lang="zh-CN" altLang="en-US" sz="2400">
                <a:solidFill>
                  <a:schemeClr val="tx1"/>
                </a:solidFill>
                <a:latin typeface="Courier New" pitchFamily="49" charset="0"/>
              </a:rPr>
              <a:t>访问其右子树。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5859"/>
                                        </p:tgtEl>
                                        <p:attrNameLst>
                                          <p:attrName>style.visibility</p:attrName>
                                        </p:attrNameLst>
                                      </p:cBhvr>
                                      <p:to>
                                        <p:strVal val="visible"/>
                                      </p:to>
                                    </p:set>
                                    <p:animEffect transition="in" filter="wipe(left)">
                                      <p:cBhvr>
                                        <p:cTn id="7" dur="500"/>
                                        <p:tgtEl>
                                          <p:spTgt spid="505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5861"/>
                                        </p:tgtEl>
                                        <p:attrNameLst>
                                          <p:attrName>style.visibility</p:attrName>
                                        </p:attrNameLst>
                                      </p:cBhvr>
                                      <p:to>
                                        <p:strVal val="visible"/>
                                      </p:to>
                                    </p:set>
                                    <p:animEffect transition="in" filter="wipe(left)">
                                      <p:cBhvr>
                                        <p:cTn id="12" dur="500"/>
                                        <p:tgtEl>
                                          <p:spTgt spid="5058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5862"/>
                                        </p:tgtEl>
                                        <p:attrNameLst>
                                          <p:attrName>style.visibility</p:attrName>
                                        </p:attrNameLst>
                                      </p:cBhvr>
                                      <p:to>
                                        <p:strVal val="visible"/>
                                      </p:to>
                                    </p:set>
                                    <p:animEffect transition="in" filter="wipe(left)">
                                      <p:cBhvr>
                                        <p:cTn id="17" dur="500"/>
                                        <p:tgtEl>
                                          <p:spTgt spid="505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5863"/>
                                        </p:tgtEl>
                                        <p:attrNameLst>
                                          <p:attrName>style.visibility</p:attrName>
                                        </p:attrNameLst>
                                      </p:cBhvr>
                                      <p:to>
                                        <p:strVal val="visible"/>
                                      </p:to>
                                    </p:set>
                                    <p:animEffect transition="in" filter="wipe(left)">
                                      <p:cBhvr>
                                        <p:cTn id="22" dur="500"/>
                                        <p:tgtEl>
                                          <p:spTgt spid="5058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5864"/>
                                        </p:tgtEl>
                                        <p:attrNameLst>
                                          <p:attrName>style.visibility</p:attrName>
                                        </p:attrNameLst>
                                      </p:cBhvr>
                                      <p:to>
                                        <p:strVal val="visible"/>
                                      </p:to>
                                    </p:set>
                                    <p:animEffect transition="in" filter="wipe(left)">
                                      <p:cBhvr>
                                        <p:cTn id="27" dur="500"/>
                                        <p:tgtEl>
                                          <p:spTgt spid="505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p:bldP spid="505861" grpId="0"/>
      <p:bldP spid="505862" grpId="0"/>
      <p:bldP spid="505863" grpId="0"/>
      <p:bldP spid="50586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207963" y="14288"/>
            <a:ext cx="8785225"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从根开始，顺左分枝往下搜索，每搜索到一个结点，就访问该结点，同时将其右指针进栈，直到左分枝为空。</a:t>
            </a:r>
          </a:p>
          <a:p>
            <a:pPr algn="l">
              <a:lnSpc>
                <a:spcPct val="110000"/>
              </a:lnSpc>
            </a:pPr>
            <a:r>
              <a:rPr kumimoji="0" lang="zh-CN" altLang="en-US" sz="2400">
                <a:solidFill>
                  <a:schemeClr val="tx1"/>
                </a:solidFill>
                <a:latin typeface="Arial" charset="0"/>
              </a:rPr>
              <a:t>然后，退栈，取出最近保存的一个右指针，如果为空，再退栈取出另一个右指针；否则对右指针对应的右子树进行同样处理。</a:t>
            </a:r>
          </a:p>
          <a:p>
            <a:pPr algn="l">
              <a:lnSpc>
                <a:spcPct val="110000"/>
              </a:lnSpc>
            </a:pPr>
            <a:r>
              <a:rPr kumimoji="0" lang="zh-CN" altLang="en-US" sz="2400">
                <a:solidFill>
                  <a:schemeClr val="tx1"/>
                </a:solidFill>
                <a:latin typeface="Arial" charset="0"/>
              </a:rPr>
              <a:t>如此一直进行下去，直到所有结点均已处理完。 </a:t>
            </a:r>
          </a:p>
        </p:txBody>
      </p:sp>
      <p:sp>
        <p:nvSpPr>
          <p:cNvPr id="506883" name="Rectangle 3"/>
          <p:cNvSpPr>
            <a:spLocks noChangeArrowheads="1"/>
          </p:cNvSpPr>
          <p:nvPr/>
        </p:nvSpPr>
        <p:spPr bwMode="auto">
          <a:xfrm>
            <a:off x="0" y="2332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6884" name="Object 4"/>
          <p:cNvGraphicFramePr>
            <a:graphicFrameLocks noChangeAspect="1"/>
          </p:cNvGraphicFramePr>
          <p:nvPr/>
        </p:nvGraphicFramePr>
        <p:xfrm>
          <a:off x="152400" y="2265363"/>
          <a:ext cx="8796338" cy="3987800"/>
        </p:xfrm>
        <a:graphic>
          <a:graphicData uri="http://schemas.openxmlformats.org/presentationml/2006/ole">
            <mc:AlternateContent xmlns:mc="http://schemas.openxmlformats.org/markup-compatibility/2006">
              <mc:Choice xmlns:v="urn:schemas-microsoft-com:vml" Requires="v">
                <p:oleObj spid="_x0000_s506886" name="Microsoft Drawing" r:id="rId3" imgW="5199063" imgH="2224088" progId="MSDraw">
                  <p:embed/>
                </p:oleObj>
              </mc:Choice>
              <mc:Fallback>
                <p:oleObj name="Microsoft Drawing" r:id="rId3" imgW="5199063" imgH="2224088"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265363"/>
                        <a:ext cx="8796338" cy="3987800"/>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506885" name="Rectangle 5"/>
          <p:cNvSpPr>
            <a:spLocks noChangeArrowheads="1"/>
          </p:cNvSpPr>
          <p:nvPr/>
        </p:nvSpPr>
        <p:spPr bwMode="auto">
          <a:xfrm>
            <a:off x="169863" y="6364288"/>
            <a:ext cx="885666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其中可能多次栈空，只有栈空且取出的指针也空时才终止算法。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6882"/>
                                        </p:tgtEl>
                                        <p:attrNameLst>
                                          <p:attrName>style.visibility</p:attrName>
                                        </p:attrNameLst>
                                      </p:cBhvr>
                                      <p:to>
                                        <p:strVal val="visible"/>
                                      </p:to>
                                    </p:set>
                                    <p:animEffect transition="in" filter="wipe(left)">
                                      <p:cBhvr>
                                        <p:cTn id="7" dur="500"/>
                                        <p:tgtEl>
                                          <p:spTgt spid="506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506884"/>
                                        </p:tgtEl>
                                        <p:attrNameLst>
                                          <p:attrName>style.visibility</p:attrName>
                                        </p:attrNameLst>
                                      </p:cBhvr>
                                      <p:to>
                                        <p:strVal val="visible"/>
                                      </p:to>
                                    </p:set>
                                    <p:animEffect transition="in" filter="diamond(in)">
                                      <p:cBhvr>
                                        <p:cTn id="12" dur="2000"/>
                                        <p:tgtEl>
                                          <p:spTgt spid="506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6885"/>
                                        </p:tgtEl>
                                        <p:attrNameLst>
                                          <p:attrName>style.visibility</p:attrName>
                                        </p:attrNameLst>
                                      </p:cBhvr>
                                      <p:to>
                                        <p:strVal val="visible"/>
                                      </p:to>
                                    </p:set>
                                    <p:animEffect transition="in" filter="wipe(left)">
                                      <p:cBhvr>
                                        <p:cTn id="17" dur="500"/>
                                        <p:tgtEl>
                                          <p:spTgt spid="506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2" grpId="0"/>
      <p:bldP spid="50688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ChangeArrowheads="1"/>
          </p:cNvSpPr>
          <p:nvPr/>
        </p:nvSpPr>
        <p:spPr bwMode="auto">
          <a:xfrm>
            <a:off x="188913" y="400050"/>
            <a:ext cx="8766175" cy="55784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void preorder(bitree t) {	//</a:t>
            </a:r>
            <a:r>
              <a:rPr kumimoji="0" lang="zh-CN" altLang="en-US" sz="2400">
                <a:solidFill>
                  <a:schemeClr val="tx1"/>
                </a:solidFill>
                <a:latin typeface="Courier New" pitchFamily="49" charset="0"/>
              </a:rPr>
              <a:t>先根遍历算法，非递归</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pointer p,S[maxsize];	//</a:t>
            </a:r>
            <a:r>
              <a:rPr kumimoji="0" lang="zh-CN" altLang="en-US" sz="2400">
                <a:solidFill>
                  <a:schemeClr val="tx1"/>
                </a:solidFill>
                <a:latin typeface="Courier New" pitchFamily="49" charset="0"/>
              </a:rPr>
              <a:t>顺序栈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int top;			//</a:t>
            </a:r>
            <a:r>
              <a:rPr kumimoji="0" lang="zh-CN" altLang="en-US" sz="2400">
                <a:solidFill>
                  <a:schemeClr val="tx1"/>
                </a:solidFill>
                <a:latin typeface="Courier New" pitchFamily="49" charset="0"/>
              </a:rPr>
              <a:t>栈顶指针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if(t==NULL) return;</a:t>
            </a:r>
          </a:p>
          <a:p>
            <a:pPr algn="l"/>
            <a:r>
              <a:rPr kumimoji="0" lang="en-US" altLang="zh-CN" sz="2400">
                <a:solidFill>
                  <a:schemeClr val="tx1"/>
                </a:solidFill>
                <a:latin typeface="Courier New" pitchFamily="49" charset="0"/>
              </a:rPr>
              <a:t>   top=-1;</a:t>
            </a:r>
          </a:p>
          <a:p>
            <a:pPr algn="l"/>
            <a:r>
              <a:rPr kumimoji="0" lang="en-US" altLang="zh-CN" sz="2400">
                <a:solidFill>
                  <a:schemeClr val="tx1"/>
                </a:solidFill>
                <a:latin typeface="Courier New" pitchFamily="49" charset="0"/>
              </a:rPr>
              <a:t>   p=t;</a:t>
            </a:r>
          </a:p>
          <a:p>
            <a:pPr algn="l"/>
            <a:r>
              <a:rPr kumimoji="0" lang="en-US" altLang="zh-CN" sz="2400">
                <a:solidFill>
                  <a:schemeClr val="tx1"/>
                </a:solidFill>
                <a:latin typeface="Courier New" pitchFamily="49" charset="0"/>
              </a:rPr>
              <a:t>   while(!(p==NULL &amp;&amp; top==-1)) {</a:t>
            </a:r>
          </a:p>
          <a:p>
            <a:pPr algn="l"/>
            <a:r>
              <a:rPr kumimoji="0" lang="en-US" altLang="zh-CN" sz="2400">
                <a:solidFill>
                  <a:schemeClr val="tx1"/>
                </a:solidFill>
                <a:latin typeface="Courier New" pitchFamily="49" charset="0"/>
              </a:rPr>
              <a:t>      while(p!=NULL) {</a:t>
            </a:r>
          </a:p>
          <a:p>
            <a:pPr algn="l"/>
            <a:r>
              <a:rPr kumimoji="0" lang="en-US" altLang="zh-CN" sz="2400">
                <a:solidFill>
                  <a:schemeClr val="tx1"/>
                </a:solidFill>
                <a:latin typeface="Courier New" pitchFamily="49" charset="0"/>
              </a:rPr>
              <a:t>         visit(p); 		//</a:t>
            </a:r>
            <a:r>
              <a:rPr kumimoji="0" lang="zh-CN" altLang="en-US" sz="2400">
                <a:solidFill>
                  <a:schemeClr val="tx1"/>
                </a:solidFill>
                <a:latin typeface="Courier New" pitchFamily="49" charset="0"/>
              </a:rPr>
              <a:t>访问根</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S[++top]=p-&gt;rchild;//</a:t>
            </a:r>
            <a:r>
              <a:rPr kumimoji="0" lang="zh-CN" altLang="en-US" sz="2400">
                <a:solidFill>
                  <a:schemeClr val="tx1"/>
                </a:solidFill>
                <a:latin typeface="Courier New" pitchFamily="49" charset="0"/>
              </a:rPr>
              <a:t>右指针入栈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p=p-&gt;lchild; 	//</a:t>
            </a:r>
            <a:r>
              <a:rPr kumimoji="0" lang="zh-CN" altLang="en-US" sz="2400">
                <a:solidFill>
                  <a:schemeClr val="tx1"/>
                </a:solidFill>
                <a:latin typeface="Courier New" pitchFamily="49" charset="0"/>
              </a:rPr>
              <a:t>向左搜索</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p>
          <a:p>
            <a:pPr algn="l"/>
            <a:r>
              <a:rPr kumimoji="0" lang="en-US" altLang="zh-CN" sz="2400">
                <a:solidFill>
                  <a:schemeClr val="tx1"/>
                </a:solidFill>
                <a:latin typeface="Courier New" pitchFamily="49" charset="0"/>
              </a:rPr>
              <a:t>      p=S[top--];</a:t>
            </a:r>
          </a:p>
          <a:p>
            <a:pPr algn="l"/>
            <a:r>
              <a:rPr kumimoji="0" lang="en-US" altLang="zh-CN" sz="2400">
                <a:solidFill>
                  <a:schemeClr val="tx1"/>
                </a:solidFill>
                <a:latin typeface="Courier New" pitchFamily="49" charset="0"/>
              </a:rPr>
              <a:t>   }</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7906"/>
                                        </p:tgtEl>
                                        <p:attrNameLst>
                                          <p:attrName>style.visibility</p:attrName>
                                        </p:attrNameLst>
                                      </p:cBhvr>
                                      <p:to>
                                        <p:strVal val="visible"/>
                                      </p:to>
                                    </p:set>
                                    <p:animEffect transition="in" filter="wipe(left)">
                                      <p:cBhvr>
                                        <p:cTn id="7" dur="500"/>
                                        <p:tgtEl>
                                          <p:spTgt spid="507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68275" y="234950"/>
            <a:ext cx="87931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最先访问根，它的处理与其它结点不同：根的值是直接给定的，其它结点的值则是从栈或左指针得到的。</a:t>
            </a:r>
          </a:p>
        </p:txBody>
      </p:sp>
      <p:sp>
        <p:nvSpPr>
          <p:cNvPr id="508931" name="Rectangle 3"/>
          <p:cNvSpPr>
            <a:spLocks noChangeArrowheads="1"/>
          </p:cNvSpPr>
          <p:nvPr/>
        </p:nvSpPr>
        <p:spPr bwMode="auto">
          <a:xfrm>
            <a:off x="168275" y="1206500"/>
            <a:ext cx="8793163"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为使根和其它结点的处理一致，并简化循环条件，可采用</a:t>
            </a:r>
            <a:r>
              <a:rPr kumimoji="0" lang="zh-CN" altLang="en-US" sz="2400">
                <a:solidFill>
                  <a:srgbClr val="EE0000"/>
                </a:solidFill>
                <a:latin typeface="Arial" charset="0"/>
              </a:rPr>
              <a:t>预入栈</a:t>
            </a:r>
            <a:r>
              <a:rPr kumimoji="0" lang="zh-CN" altLang="en-US" sz="2400">
                <a:solidFill>
                  <a:schemeClr val="tx1"/>
                </a:solidFill>
                <a:latin typeface="Arial" charset="0"/>
              </a:rPr>
              <a:t>技术，即在算法开始时先将根结点入栈，然后马上出栈进行有关处理。 </a:t>
            </a:r>
          </a:p>
        </p:txBody>
      </p:sp>
      <p:sp>
        <p:nvSpPr>
          <p:cNvPr id="508932" name="Rectangle 4"/>
          <p:cNvSpPr>
            <a:spLocks noChangeArrowheads="1"/>
          </p:cNvSpPr>
          <p:nvPr/>
        </p:nvSpPr>
        <p:spPr bwMode="auto">
          <a:xfrm>
            <a:off x="323850" y="2703513"/>
            <a:ext cx="8469313" cy="3387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push(</a:t>
            </a:r>
            <a:r>
              <a:rPr kumimoji="0" lang="zh-CN" altLang="en-US" sz="2400">
                <a:solidFill>
                  <a:schemeClr val="tx1"/>
                </a:solidFill>
                <a:latin typeface="Courier New" pitchFamily="49" charset="0"/>
              </a:rPr>
              <a:t>根指针</a:t>
            </a:r>
            <a:r>
              <a:rPr kumimoji="0" lang="en-US" altLang="zh-CN" sz="2400">
                <a:solidFill>
                  <a:schemeClr val="tx1"/>
                </a:solidFill>
                <a:latin typeface="Courier New" pitchFamily="49" charset="0"/>
              </a:rPr>
              <a:t>);</a:t>
            </a:r>
          </a:p>
          <a:p>
            <a:pPr algn="l"/>
            <a:r>
              <a:rPr kumimoji="0" lang="en-US" altLang="zh-CN" sz="2400">
                <a:solidFill>
                  <a:schemeClr val="tx1"/>
                </a:solidFill>
                <a:latin typeface="Courier New" pitchFamily="49" charset="0"/>
              </a:rPr>
              <a:t>while(</a:t>
            </a:r>
            <a:r>
              <a:rPr kumimoji="0" lang="zh-CN" altLang="en-US" sz="2400">
                <a:solidFill>
                  <a:schemeClr val="tx1"/>
                </a:solidFill>
                <a:latin typeface="Courier New" pitchFamily="49" charset="0"/>
              </a:rPr>
              <a:t>栈不空</a:t>
            </a:r>
            <a:r>
              <a:rPr kumimoji="0" lang="en-US" altLang="zh-CN" sz="2400">
                <a:solidFill>
                  <a:schemeClr val="tx1"/>
                </a:solidFill>
                <a:latin typeface="Courier New" pitchFamily="49" charset="0"/>
              </a:rPr>
              <a:t>) {</a:t>
            </a:r>
          </a:p>
          <a:p>
            <a:pPr algn="l"/>
            <a:r>
              <a:rPr kumimoji="0" lang="en-US" altLang="zh-CN" sz="2400">
                <a:solidFill>
                  <a:schemeClr val="tx1"/>
                </a:solidFill>
                <a:latin typeface="Courier New" pitchFamily="49" charset="0"/>
              </a:rPr>
              <a:t>   pop(</a:t>
            </a:r>
            <a:r>
              <a:rPr kumimoji="0" lang="zh-CN" altLang="en-US" sz="2400">
                <a:solidFill>
                  <a:schemeClr val="tx1"/>
                </a:solidFill>
                <a:latin typeface="Courier New" pitchFamily="49" charset="0"/>
              </a:rPr>
              <a:t>指针</a:t>
            </a:r>
            <a:r>
              <a:rPr kumimoji="0" lang="en-US" altLang="zh-CN" sz="2400">
                <a:solidFill>
                  <a:schemeClr val="tx1"/>
                </a:solidFill>
                <a:latin typeface="Courier New" pitchFamily="49" charset="0"/>
              </a:rPr>
              <a:t>p);</a:t>
            </a:r>
          </a:p>
          <a:p>
            <a:pPr algn="l"/>
            <a:r>
              <a:rPr kumimoji="0" lang="en-US" altLang="zh-CN" sz="2400">
                <a:solidFill>
                  <a:schemeClr val="tx1"/>
                </a:solidFill>
                <a:latin typeface="Courier New" pitchFamily="49" charset="0"/>
              </a:rPr>
              <a:t>   while(p!=NULL) {</a:t>
            </a:r>
          </a:p>
          <a:p>
            <a:pPr algn="l"/>
            <a:r>
              <a:rPr kumimoji="0" lang="en-US" altLang="zh-CN" sz="2400">
                <a:solidFill>
                  <a:schemeClr val="tx1"/>
                </a:solidFill>
                <a:latin typeface="Courier New" pitchFamily="49" charset="0"/>
              </a:rPr>
              <a:t>      </a:t>
            </a:r>
            <a:r>
              <a:rPr kumimoji="0" lang="zh-CN" altLang="en-US" sz="2400">
                <a:solidFill>
                  <a:schemeClr val="tx1"/>
                </a:solidFill>
                <a:latin typeface="Courier New" pitchFamily="49" charset="0"/>
              </a:rPr>
              <a:t>访问</a:t>
            </a:r>
            <a:r>
              <a:rPr kumimoji="0" lang="en-US" altLang="zh-CN" sz="2400">
                <a:solidFill>
                  <a:schemeClr val="tx1"/>
                </a:solidFill>
                <a:latin typeface="Courier New" pitchFamily="49" charset="0"/>
              </a:rPr>
              <a:t>p;</a:t>
            </a:r>
          </a:p>
          <a:p>
            <a:pPr algn="l"/>
            <a:r>
              <a:rPr kumimoji="0" lang="en-US" altLang="zh-CN" sz="2400">
                <a:solidFill>
                  <a:schemeClr val="tx1"/>
                </a:solidFill>
                <a:latin typeface="Courier New" pitchFamily="49" charset="0"/>
              </a:rPr>
              <a:t>      push(p-&gt;rchild);</a:t>
            </a:r>
          </a:p>
          <a:p>
            <a:pPr algn="l"/>
            <a:r>
              <a:rPr kumimoji="0" lang="en-US" altLang="zh-CN" sz="2400">
                <a:solidFill>
                  <a:schemeClr val="tx1"/>
                </a:solidFill>
                <a:latin typeface="Courier New" pitchFamily="49" charset="0"/>
              </a:rPr>
              <a:t>      p=p-&gt;lchild;</a:t>
            </a:r>
          </a:p>
          <a:p>
            <a:pPr algn="l"/>
            <a:r>
              <a:rPr kumimoji="0" lang="en-US" altLang="zh-CN" sz="2400">
                <a:solidFill>
                  <a:schemeClr val="tx1"/>
                </a:solidFill>
                <a:latin typeface="Courier New" pitchFamily="49" charset="0"/>
              </a:rPr>
              <a:t>   }</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8930"/>
                                        </p:tgtEl>
                                        <p:attrNameLst>
                                          <p:attrName>style.visibility</p:attrName>
                                        </p:attrNameLst>
                                      </p:cBhvr>
                                      <p:to>
                                        <p:strVal val="visible"/>
                                      </p:to>
                                    </p:set>
                                    <p:animEffect transition="in" filter="wipe(left)">
                                      <p:cBhvr>
                                        <p:cTn id="7" dur="500"/>
                                        <p:tgtEl>
                                          <p:spTgt spid="508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8931"/>
                                        </p:tgtEl>
                                        <p:attrNameLst>
                                          <p:attrName>style.visibility</p:attrName>
                                        </p:attrNameLst>
                                      </p:cBhvr>
                                      <p:to>
                                        <p:strVal val="visible"/>
                                      </p:to>
                                    </p:set>
                                    <p:animEffect transition="in" filter="wipe(left)">
                                      <p:cBhvr>
                                        <p:cTn id="12" dur="500"/>
                                        <p:tgtEl>
                                          <p:spTgt spid="5089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508932"/>
                                        </p:tgtEl>
                                        <p:attrNameLst>
                                          <p:attrName>style.visibility</p:attrName>
                                        </p:attrNameLst>
                                      </p:cBhvr>
                                      <p:to>
                                        <p:strVal val="visible"/>
                                      </p:to>
                                    </p:set>
                                    <p:anim calcmode="lin" valueType="num">
                                      <p:cBhvr>
                                        <p:cTn id="17" dur="500" fill="hold"/>
                                        <p:tgtEl>
                                          <p:spTgt spid="508932"/>
                                        </p:tgtEl>
                                        <p:attrNameLst>
                                          <p:attrName>ppt_x</p:attrName>
                                        </p:attrNameLst>
                                      </p:cBhvr>
                                      <p:tavLst>
                                        <p:tav tm="0">
                                          <p:val>
                                            <p:strVal val="#ppt_x-#ppt_w/2"/>
                                          </p:val>
                                        </p:tav>
                                        <p:tav tm="100000">
                                          <p:val>
                                            <p:strVal val="#ppt_x"/>
                                          </p:val>
                                        </p:tav>
                                      </p:tavLst>
                                    </p:anim>
                                    <p:anim calcmode="lin" valueType="num">
                                      <p:cBhvr>
                                        <p:cTn id="18" dur="500" fill="hold"/>
                                        <p:tgtEl>
                                          <p:spTgt spid="508932"/>
                                        </p:tgtEl>
                                        <p:attrNameLst>
                                          <p:attrName>ppt_y</p:attrName>
                                        </p:attrNameLst>
                                      </p:cBhvr>
                                      <p:tavLst>
                                        <p:tav tm="0">
                                          <p:val>
                                            <p:strVal val="#ppt_y"/>
                                          </p:val>
                                        </p:tav>
                                        <p:tav tm="100000">
                                          <p:val>
                                            <p:strVal val="#ppt_y"/>
                                          </p:val>
                                        </p:tav>
                                      </p:tavLst>
                                    </p:anim>
                                    <p:anim calcmode="lin" valueType="num">
                                      <p:cBhvr>
                                        <p:cTn id="19" dur="500" fill="hold"/>
                                        <p:tgtEl>
                                          <p:spTgt spid="508932"/>
                                        </p:tgtEl>
                                        <p:attrNameLst>
                                          <p:attrName>ppt_w</p:attrName>
                                        </p:attrNameLst>
                                      </p:cBhvr>
                                      <p:tavLst>
                                        <p:tav tm="0">
                                          <p:val>
                                            <p:fltVal val="0"/>
                                          </p:val>
                                        </p:tav>
                                        <p:tav tm="100000">
                                          <p:val>
                                            <p:strVal val="#ppt_w"/>
                                          </p:val>
                                        </p:tav>
                                      </p:tavLst>
                                    </p:anim>
                                    <p:anim calcmode="lin" valueType="num">
                                      <p:cBhvr>
                                        <p:cTn id="20" dur="500" fill="hold"/>
                                        <p:tgtEl>
                                          <p:spTgt spid="5089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p:bldP spid="508931" grpId="0"/>
      <p:bldP spid="5089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2"/>
          <p:cNvSpPr txBox="1">
            <a:spLocks noChangeArrowheads="1"/>
          </p:cNvSpPr>
          <p:nvPr/>
        </p:nvSpPr>
        <p:spPr bwMode="auto">
          <a:xfrm>
            <a:off x="250825" y="1125538"/>
            <a:ext cx="8713788" cy="2916237"/>
          </a:xfrm>
          <a:prstGeom prst="rect">
            <a:avLst/>
          </a:prstGeom>
          <a:noFill/>
          <a:ln w="12700" cap="rnd">
            <a:solidFill>
              <a:srgbClr val="0000FF"/>
            </a:solidFill>
            <a:miter lim="800000"/>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eaLnBrk="0" hangingPunct="0">
              <a:defRPr kumimoji="1" sz="2400">
                <a:solidFill>
                  <a:schemeClr val="tx1"/>
                </a:solidFill>
                <a:latin typeface="Times New Roman" pitchFamily="18" charset="0"/>
                <a:ea typeface="宋体" pitchFamily="2" charset="-122"/>
              </a:defRPr>
            </a:lvl1pPr>
            <a:lvl2pPr marL="914400" indent="-457200" algn="l" eaLnBrk="0" hangingPunct="0">
              <a:defRPr kumimoji="1" sz="2400">
                <a:solidFill>
                  <a:schemeClr val="tx1"/>
                </a:solidFill>
                <a:latin typeface="Times New Roman" pitchFamily="18" charset="0"/>
                <a:ea typeface="宋体" pitchFamily="2" charset="-122"/>
              </a:defRPr>
            </a:lvl2pPr>
            <a:lvl3pPr marL="1371600" indent="-457200" algn="l" eaLnBrk="0" hangingPunct="0">
              <a:defRPr kumimoji="1" sz="2400">
                <a:solidFill>
                  <a:schemeClr val="tx1"/>
                </a:solidFill>
                <a:latin typeface="Times New Roman" pitchFamily="18" charset="0"/>
                <a:ea typeface="宋体" pitchFamily="2" charset="-122"/>
              </a:defRPr>
            </a:lvl3pPr>
            <a:lvl4pPr marL="1828800" indent="-457200" algn="l" eaLnBrk="0" hangingPunct="0">
              <a:defRPr kumimoji="1" sz="2400">
                <a:solidFill>
                  <a:schemeClr val="tx1"/>
                </a:solidFill>
                <a:latin typeface="Times New Roman" pitchFamily="18" charset="0"/>
                <a:ea typeface="宋体" pitchFamily="2" charset="-122"/>
              </a:defRPr>
            </a:lvl4pPr>
            <a:lvl5pPr marL="2286000" indent="-457200" algn="l"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nSpc>
                <a:spcPct val="110000"/>
              </a:lnSpc>
            </a:pPr>
            <a:r>
              <a:rPr lang="en-US" altLang="zh-CN"/>
              <a:t>(1)</a:t>
            </a:r>
            <a:r>
              <a:rPr lang="zh-CN" altLang="en-US"/>
              <a:t>初始化</a:t>
            </a:r>
            <a:r>
              <a:rPr kumimoji="0" lang="en-US" altLang="zh-CN" sz="1600">
                <a:solidFill>
                  <a:srgbClr val="0000FF"/>
                </a:solidFill>
              </a:rPr>
              <a:t>initiate(T)</a:t>
            </a:r>
            <a:r>
              <a:rPr lang="zh-CN" altLang="en-US"/>
              <a:t>：置</a:t>
            </a:r>
            <a:r>
              <a:rPr lang="en-US" altLang="zh-CN"/>
              <a:t>T</a:t>
            </a:r>
            <a:r>
              <a:rPr lang="zh-CN" altLang="en-US"/>
              <a:t>为空树。 </a:t>
            </a:r>
          </a:p>
          <a:p>
            <a:pPr>
              <a:lnSpc>
                <a:spcPct val="110000"/>
              </a:lnSpc>
            </a:pPr>
            <a:r>
              <a:rPr lang="en-US" altLang="zh-CN"/>
              <a:t>(2)</a:t>
            </a:r>
            <a:r>
              <a:rPr lang="zh-CN" altLang="en-US"/>
              <a:t>求双亲</a:t>
            </a:r>
            <a:r>
              <a:rPr kumimoji="0" lang="en-US" altLang="zh-CN" sz="1600">
                <a:solidFill>
                  <a:srgbClr val="0000FF"/>
                </a:solidFill>
              </a:rPr>
              <a:t>parent(T,  x )</a:t>
            </a:r>
            <a:r>
              <a:rPr lang="en-US" altLang="zh-CN"/>
              <a:t>:  </a:t>
            </a:r>
            <a:r>
              <a:rPr lang="zh-CN" altLang="en-US"/>
              <a:t>求树</a:t>
            </a:r>
            <a:r>
              <a:rPr lang="en-US" altLang="zh-CN"/>
              <a:t>T</a:t>
            </a:r>
            <a:r>
              <a:rPr lang="zh-CN" altLang="en-US"/>
              <a:t>中结点</a:t>
            </a:r>
            <a:r>
              <a:rPr lang="en-US" altLang="zh-CN" i="1"/>
              <a:t>x</a:t>
            </a:r>
            <a:r>
              <a:rPr lang="zh-CN" altLang="en-US"/>
              <a:t>的双亲结点。</a:t>
            </a:r>
          </a:p>
          <a:p>
            <a:pPr>
              <a:lnSpc>
                <a:spcPct val="110000"/>
              </a:lnSpc>
            </a:pPr>
            <a:r>
              <a:rPr lang="en-US" altLang="zh-CN"/>
              <a:t>(3)</a:t>
            </a:r>
            <a:r>
              <a:rPr lang="zh-CN" altLang="en-US"/>
              <a:t>求孩子</a:t>
            </a:r>
            <a:r>
              <a:rPr kumimoji="0" lang="en-US" altLang="zh-CN" sz="1600">
                <a:solidFill>
                  <a:srgbClr val="0000FF"/>
                </a:solidFill>
              </a:rPr>
              <a:t>child(T, x, i )</a:t>
            </a:r>
            <a:r>
              <a:rPr lang="zh-CN" altLang="en-US"/>
              <a:t>：求树</a:t>
            </a:r>
            <a:r>
              <a:rPr lang="en-US" altLang="zh-CN"/>
              <a:t>T</a:t>
            </a:r>
            <a:r>
              <a:rPr lang="zh-CN" altLang="en-US"/>
              <a:t>中结点</a:t>
            </a:r>
            <a:r>
              <a:rPr lang="en-US" altLang="zh-CN" i="1"/>
              <a:t>x</a:t>
            </a:r>
            <a:r>
              <a:rPr lang="zh-CN" altLang="en-US"/>
              <a:t>的第</a:t>
            </a:r>
            <a:r>
              <a:rPr lang="en-US" altLang="zh-CN" i="1"/>
              <a:t>i</a:t>
            </a:r>
            <a:r>
              <a:rPr lang="zh-CN" altLang="en-US"/>
              <a:t>个孩子结点。</a:t>
            </a:r>
          </a:p>
          <a:p>
            <a:pPr>
              <a:lnSpc>
                <a:spcPct val="110000"/>
              </a:lnSpc>
            </a:pPr>
            <a:r>
              <a:rPr lang="en-US" altLang="zh-CN"/>
              <a:t>(4)</a:t>
            </a:r>
            <a:r>
              <a:rPr lang="zh-CN" altLang="en-US"/>
              <a:t>插枝</a:t>
            </a:r>
            <a:r>
              <a:rPr kumimoji="0" lang="en-US" altLang="zh-CN" sz="1600">
                <a:solidFill>
                  <a:srgbClr val="0000FF"/>
                </a:solidFill>
              </a:rPr>
              <a:t>insert(T, x,  i, Y )</a:t>
            </a:r>
            <a:r>
              <a:rPr lang="zh-CN" altLang="en-US"/>
              <a:t>：将根为</a:t>
            </a:r>
            <a:r>
              <a:rPr lang="en-US" altLang="zh-CN"/>
              <a:t>Y</a:t>
            </a:r>
            <a:r>
              <a:rPr lang="zh-CN" altLang="en-US"/>
              <a:t>的树置为结点</a:t>
            </a:r>
            <a:r>
              <a:rPr lang="en-US" altLang="zh-CN" i="1"/>
              <a:t>x</a:t>
            </a:r>
            <a:r>
              <a:rPr lang="zh-CN" altLang="en-US"/>
              <a:t>的第</a:t>
            </a:r>
            <a:r>
              <a:rPr lang="en-US" altLang="zh-CN" i="1"/>
              <a:t>i</a:t>
            </a:r>
            <a:r>
              <a:rPr lang="zh-CN" altLang="en-US"/>
              <a:t>个子树。</a:t>
            </a:r>
          </a:p>
          <a:p>
            <a:pPr>
              <a:lnSpc>
                <a:spcPct val="110000"/>
              </a:lnSpc>
            </a:pPr>
            <a:r>
              <a:rPr lang="en-US" altLang="zh-CN"/>
              <a:t>(5)</a:t>
            </a:r>
            <a:r>
              <a:rPr lang="zh-CN" altLang="en-US"/>
              <a:t>剪枝</a:t>
            </a:r>
            <a:r>
              <a:rPr kumimoji="0" lang="en-US" altLang="zh-CN" sz="1600">
                <a:solidFill>
                  <a:srgbClr val="0000FF"/>
                </a:solidFill>
              </a:rPr>
              <a:t>delete(T, x,  i )</a:t>
            </a:r>
            <a:r>
              <a:rPr lang="zh-CN" altLang="en-US"/>
              <a:t>：删除结点</a:t>
            </a:r>
            <a:r>
              <a:rPr lang="en-US" altLang="zh-CN" i="1"/>
              <a:t>x</a:t>
            </a:r>
            <a:r>
              <a:rPr lang="zh-CN" altLang="en-US"/>
              <a:t>的第</a:t>
            </a:r>
            <a:r>
              <a:rPr lang="en-US" altLang="zh-CN" i="1"/>
              <a:t>i</a:t>
            </a:r>
            <a:r>
              <a:rPr lang="zh-CN" altLang="en-US"/>
              <a:t>个子树。</a:t>
            </a:r>
          </a:p>
          <a:p>
            <a:pPr>
              <a:lnSpc>
                <a:spcPct val="110000"/>
              </a:lnSpc>
            </a:pPr>
            <a:r>
              <a:rPr lang="en-US" altLang="zh-CN"/>
              <a:t>(6)</a:t>
            </a:r>
            <a:r>
              <a:rPr lang="zh-CN" altLang="en-US"/>
              <a:t>遍历</a:t>
            </a:r>
            <a:r>
              <a:rPr kumimoji="0" lang="en-US" altLang="zh-CN" sz="1600">
                <a:solidFill>
                  <a:srgbClr val="0000FF"/>
                </a:solidFill>
              </a:rPr>
              <a:t>traverse(T)</a:t>
            </a:r>
            <a:r>
              <a:rPr lang="zh-CN" altLang="en-US"/>
              <a:t>：按某个次序依次访问树中每一个结点，并使每个结点都被访问且只被访问一次。</a:t>
            </a:r>
          </a:p>
        </p:txBody>
      </p:sp>
      <p:sp>
        <p:nvSpPr>
          <p:cNvPr id="457731" name="Rectangle 3"/>
          <p:cNvSpPr>
            <a:spLocks noChangeArrowheads="1"/>
          </p:cNvSpPr>
          <p:nvPr/>
        </p:nvSpPr>
        <p:spPr bwMode="auto">
          <a:xfrm>
            <a:off x="250825" y="255588"/>
            <a:ext cx="8569325" cy="457200"/>
          </a:xfrm>
          <a:prstGeom prst="rect">
            <a:avLst/>
          </a:prstGeom>
          <a:gradFill rotWithShape="1">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400">
                <a:effectLst>
                  <a:outerShdw blurRad="38100" dist="38100" dir="2700000" algn="tl">
                    <a:srgbClr val="000000"/>
                  </a:outerShdw>
                </a:effectLst>
                <a:latin typeface="Arial" charset="0"/>
                <a:ea typeface="楷体_GB2312" pitchFamily="49" charset="-122"/>
              </a:rPr>
              <a:t>三、基本运算</a:t>
            </a:r>
          </a:p>
        </p:txBody>
      </p:sp>
      <p:sp>
        <p:nvSpPr>
          <p:cNvPr id="457732" name="Rectangle 4"/>
          <p:cNvSpPr>
            <a:spLocks noChangeArrowheads="1"/>
          </p:cNvSpPr>
          <p:nvPr/>
        </p:nvSpPr>
        <p:spPr bwMode="auto">
          <a:xfrm>
            <a:off x="188913" y="4616450"/>
            <a:ext cx="8797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buClr>
                <a:srgbClr val="FF3300"/>
              </a:buClr>
              <a:buFont typeface="Wingdings" pitchFamily="2" charset="2"/>
              <a:buChar char="Ø"/>
            </a:pPr>
            <a:r>
              <a:rPr lang="zh-CN" altLang="en-US" sz="2400">
                <a:solidFill>
                  <a:schemeClr val="tx1"/>
                </a:solidFill>
              </a:rPr>
              <a:t>根据应用需要，可增减，如增加求根、求右兄弟、建树、查找和删除结点等。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7730"/>
                                        </p:tgtEl>
                                        <p:attrNameLst>
                                          <p:attrName>style.visibility</p:attrName>
                                        </p:attrNameLst>
                                      </p:cBhvr>
                                      <p:to>
                                        <p:strVal val="visible"/>
                                      </p:to>
                                    </p:set>
                                    <p:animEffect transition="in" filter="wipe(left)">
                                      <p:cBhvr>
                                        <p:cTn id="7" dur="500"/>
                                        <p:tgtEl>
                                          <p:spTgt spid="457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7732"/>
                                        </p:tgtEl>
                                        <p:attrNameLst>
                                          <p:attrName>style.visibility</p:attrName>
                                        </p:attrNameLst>
                                      </p:cBhvr>
                                      <p:to>
                                        <p:strVal val="visible"/>
                                      </p:to>
                                    </p:set>
                                    <p:animEffect transition="in" filter="wipe(left)">
                                      <p:cBhvr>
                                        <p:cTn id="12" dur="500"/>
                                        <p:tgtEl>
                                          <p:spTgt spid="457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animBg="1"/>
      <p:bldP spid="45773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ChangeArrowheads="1"/>
          </p:cNvSpPr>
          <p:nvPr/>
        </p:nvSpPr>
        <p:spPr bwMode="auto">
          <a:xfrm>
            <a:off x="107950" y="544513"/>
            <a:ext cx="8920163" cy="55784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void preorder2(bitree t) {</a:t>
            </a:r>
            <a:r>
              <a:rPr kumimoji="0" lang="en-US" altLang="zh-CN" sz="2400">
                <a:solidFill>
                  <a:schemeClr val="tx1"/>
                </a:solidFill>
              </a:rPr>
              <a:t>//</a:t>
            </a:r>
            <a:r>
              <a:rPr kumimoji="0" lang="zh-CN" altLang="en-US" sz="2400">
                <a:solidFill>
                  <a:schemeClr val="tx1"/>
                </a:solidFill>
                <a:latin typeface="Courier New" pitchFamily="49" charset="0"/>
              </a:rPr>
              <a:t>先根遍历非递归，根预入栈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pointer p,S[maxsize];	//</a:t>
            </a:r>
            <a:r>
              <a:rPr kumimoji="0" lang="zh-CN" altLang="en-US" sz="2400">
                <a:solidFill>
                  <a:schemeClr val="tx1"/>
                </a:solidFill>
                <a:latin typeface="Courier New" pitchFamily="49" charset="0"/>
              </a:rPr>
              <a:t>顺序栈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int top; 			//</a:t>
            </a:r>
            <a:r>
              <a:rPr kumimoji="0" lang="zh-CN" altLang="en-US" sz="2400">
                <a:solidFill>
                  <a:schemeClr val="tx1"/>
                </a:solidFill>
                <a:latin typeface="Courier New" pitchFamily="49" charset="0"/>
              </a:rPr>
              <a:t>栈顶指针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if(t==NULL) return;</a:t>
            </a:r>
          </a:p>
          <a:p>
            <a:pPr algn="l"/>
            <a:r>
              <a:rPr kumimoji="0" lang="en-US" altLang="zh-CN" sz="2400">
                <a:solidFill>
                  <a:schemeClr val="tx1"/>
                </a:solidFill>
                <a:latin typeface="Courier New" pitchFamily="49" charset="0"/>
              </a:rPr>
              <a:t>   top=-1;</a:t>
            </a:r>
          </a:p>
          <a:p>
            <a:pPr algn="l"/>
            <a:r>
              <a:rPr kumimoji="0" lang="en-US" altLang="zh-CN" sz="2400">
                <a:solidFill>
                  <a:schemeClr val="tx1"/>
                </a:solidFill>
                <a:latin typeface="Courier New" pitchFamily="49" charset="0"/>
              </a:rPr>
              <a:t>   S[++top]=t;			//</a:t>
            </a:r>
            <a:r>
              <a:rPr kumimoji="0" lang="zh-CN" altLang="en-US" sz="2400">
                <a:solidFill>
                  <a:schemeClr val="tx1"/>
                </a:solidFill>
                <a:latin typeface="Courier New" pitchFamily="49" charset="0"/>
              </a:rPr>
              <a:t>根指针入栈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while(top&gt;=0) {		//</a:t>
            </a:r>
            <a:r>
              <a:rPr kumimoji="0" lang="zh-CN" altLang="en-US" sz="2400">
                <a:solidFill>
                  <a:schemeClr val="tx1"/>
                </a:solidFill>
                <a:latin typeface="Courier New" pitchFamily="49" charset="0"/>
              </a:rPr>
              <a:t>栈非空</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p=S[top--];		//</a:t>
            </a:r>
            <a:r>
              <a:rPr kumimoji="0" lang="zh-CN" altLang="en-US" sz="2400">
                <a:solidFill>
                  <a:schemeClr val="tx1"/>
                </a:solidFill>
                <a:latin typeface="Courier New" pitchFamily="49" charset="0"/>
              </a:rPr>
              <a:t>出栈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while(p!=NULL) {</a:t>
            </a:r>
          </a:p>
          <a:p>
            <a:pPr algn="l"/>
            <a:r>
              <a:rPr kumimoji="0" lang="en-US" altLang="zh-CN" sz="2400">
                <a:solidFill>
                  <a:schemeClr val="tx1"/>
                </a:solidFill>
                <a:latin typeface="Courier New" pitchFamily="49" charset="0"/>
              </a:rPr>
              <a:t>         visit(p);		//</a:t>
            </a:r>
            <a:r>
              <a:rPr kumimoji="0" lang="zh-CN" altLang="en-US" sz="2400">
                <a:solidFill>
                  <a:schemeClr val="tx1"/>
                </a:solidFill>
                <a:latin typeface="Courier New" pitchFamily="49" charset="0"/>
              </a:rPr>
              <a:t>访问根</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S[++top]=p-&gt;rchild;//</a:t>
            </a:r>
            <a:r>
              <a:rPr kumimoji="0" lang="zh-CN" altLang="en-US" sz="2400">
                <a:solidFill>
                  <a:schemeClr val="tx1"/>
                </a:solidFill>
                <a:latin typeface="Courier New" pitchFamily="49" charset="0"/>
              </a:rPr>
              <a:t>右指针入栈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p=p-&gt;lchild;	//</a:t>
            </a:r>
            <a:r>
              <a:rPr kumimoji="0" lang="zh-CN" altLang="en-US" sz="2400">
                <a:solidFill>
                  <a:schemeClr val="tx1"/>
                </a:solidFill>
                <a:latin typeface="Courier New" pitchFamily="49" charset="0"/>
              </a:rPr>
              <a:t>向左搜索</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p>
          <a:p>
            <a:pPr algn="l"/>
            <a:r>
              <a:rPr kumimoji="0" lang="en-US" altLang="zh-CN" sz="2400">
                <a:solidFill>
                  <a:schemeClr val="tx1"/>
                </a:solidFill>
                <a:latin typeface="Courier New" pitchFamily="49" charset="0"/>
              </a:rPr>
              <a:t>   }</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9954"/>
                                        </p:tgtEl>
                                        <p:attrNameLst>
                                          <p:attrName>style.visibility</p:attrName>
                                        </p:attrNameLst>
                                      </p:cBhvr>
                                      <p:to>
                                        <p:strVal val="visible"/>
                                      </p:to>
                                    </p:set>
                                    <p:animEffect transition="in" filter="wipe(left)">
                                      <p:cBhvr>
                                        <p:cTn id="7" dur="500"/>
                                        <p:tgtEl>
                                          <p:spTgt spid="509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96850" y="-23813"/>
            <a:ext cx="8785225"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Courier New" pitchFamily="49" charset="0"/>
              </a:rPr>
              <a:t>如果将算法中的赋值语句：</a:t>
            </a:r>
            <a:r>
              <a:rPr kumimoji="0" lang="en-US" altLang="zh-CN" sz="2400">
                <a:solidFill>
                  <a:schemeClr val="tx1"/>
                </a:solidFill>
                <a:latin typeface="Courier New" pitchFamily="49" charset="0"/>
              </a:rPr>
              <a:t>p=p−&gt;lchild</a:t>
            </a:r>
            <a:r>
              <a:rPr kumimoji="0" lang="zh-CN" altLang="en-US" sz="2400">
                <a:solidFill>
                  <a:schemeClr val="tx1"/>
                </a:solidFill>
                <a:latin typeface="Courier New" pitchFamily="49" charset="0"/>
              </a:rPr>
              <a:t>通过栈来</a:t>
            </a:r>
            <a:r>
              <a:rPr kumimoji="0" lang="zh-CN" altLang="en-US" sz="2400">
                <a:solidFill>
                  <a:schemeClr val="tx2"/>
                </a:solidFill>
                <a:latin typeface="Courier New" pitchFamily="49" charset="0"/>
              </a:rPr>
              <a:t>等效</a:t>
            </a:r>
            <a:r>
              <a:rPr kumimoji="0" lang="zh-CN" altLang="en-US" sz="2400">
                <a:solidFill>
                  <a:schemeClr val="tx1"/>
                </a:solidFill>
                <a:latin typeface="Courier New" pitchFamily="49" charset="0"/>
              </a:rPr>
              <a:t>完成：</a:t>
            </a:r>
            <a:r>
              <a:rPr kumimoji="0" lang="en-US" altLang="zh-CN" sz="2400">
                <a:solidFill>
                  <a:schemeClr val="tx1"/>
                </a:solidFill>
                <a:latin typeface="Courier New" pitchFamily="49" charset="0"/>
              </a:rPr>
              <a:t>S[++top]=p-&gt;lchild</a:t>
            </a:r>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p=S[top--]</a:t>
            </a:r>
            <a:r>
              <a:rPr kumimoji="0" lang="zh-CN" altLang="en-US" sz="2400">
                <a:solidFill>
                  <a:schemeClr val="tx1"/>
                </a:solidFill>
                <a:latin typeface="Courier New" pitchFamily="49" charset="0"/>
              </a:rPr>
              <a:t>，并注意到</a:t>
            </a:r>
            <a:r>
              <a:rPr kumimoji="0" lang="zh-CN" altLang="en-US" sz="2400">
                <a:solidFill>
                  <a:schemeClr val="tx2"/>
                </a:solidFill>
                <a:latin typeface="Courier New" pitchFamily="49" charset="0"/>
              </a:rPr>
              <a:t>空指针不必入栈</a:t>
            </a:r>
            <a:r>
              <a:rPr kumimoji="0" lang="zh-CN" altLang="en-US" sz="2400">
                <a:solidFill>
                  <a:schemeClr val="tx1"/>
                </a:solidFill>
                <a:latin typeface="Courier New" pitchFamily="49" charset="0"/>
              </a:rPr>
              <a:t>，则上述算法的两个循环可合为一个。 </a:t>
            </a:r>
          </a:p>
        </p:txBody>
      </p:sp>
      <p:sp>
        <p:nvSpPr>
          <p:cNvPr id="510979" name="Rectangle 3"/>
          <p:cNvSpPr>
            <a:spLocks noChangeArrowheads="1"/>
          </p:cNvSpPr>
          <p:nvPr/>
        </p:nvSpPr>
        <p:spPr bwMode="auto">
          <a:xfrm>
            <a:off x="73025" y="1247775"/>
            <a:ext cx="8956675" cy="55784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void preorder3(bitree t) {</a:t>
            </a:r>
            <a:r>
              <a:rPr kumimoji="0" lang="en-US" altLang="zh-CN" sz="2400">
                <a:solidFill>
                  <a:schemeClr val="tx1"/>
                </a:solidFill>
              </a:rPr>
              <a:t>//</a:t>
            </a:r>
            <a:r>
              <a:rPr kumimoji="0" lang="zh-CN" altLang="en-US" sz="2400">
                <a:solidFill>
                  <a:schemeClr val="tx1"/>
                </a:solidFill>
                <a:latin typeface="Courier New" pitchFamily="49" charset="0"/>
              </a:rPr>
              <a:t>先根遍历非递归，根预入栈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pointer p,S[maxsize];	//</a:t>
            </a:r>
            <a:r>
              <a:rPr kumimoji="0" lang="zh-CN" altLang="en-US" sz="2400">
                <a:solidFill>
                  <a:schemeClr val="tx1"/>
                </a:solidFill>
                <a:latin typeface="Courier New" pitchFamily="49" charset="0"/>
              </a:rPr>
              <a:t>顺序栈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int top; 			//</a:t>
            </a:r>
            <a:r>
              <a:rPr kumimoji="0" lang="zh-CN" altLang="en-US" sz="2400">
                <a:solidFill>
                  <a:schemeClr val="tx1"/>
                </a:solidFill>
                <a:latin typeface="Courier New" pitchFamily="49" charset="0"/>
              </a:rPr>
              <a:t>栈顶指针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if(t==NULL) return;</a:t>
            </a:r>
          </a:p>
          <a:p>
            <a:pPr algn="l"/>
            <a:r>
              <a:rPr kumimoji="0" lang="en-US" altLang="zh-CN" sz="2400">
                <a:solidFill>
                  <a:schemeClr val="tx1"/>
                </a:solidFill>
                <a:latin typeface="Courier New" pitchFamily="49" charset="0"/>
              </a:rPr>
              <a:t>   top=-1;</a:t>
            </a:r>
          </a:p>
          <a:p>
            <a:pPr algn="l"/>
            <a:r>
              <a:rPr kumimoji="0" lang="en-US" altLang="zh-CN" sz="2400">
                <a:solidFill>
                  <a:schemeClr val="tx1"/>
                </a:solidFill>
                <a:latin typeface="Courier New" pitchFamily="49" charset="0"/>
              </a:rPr>
              <a:t>   S[++top]=t;			//</a:t>
            </a:r>
            <a:r>
              <a:rPr kumimoji="0" lang="zh-CN" altLang="en-US" sz="2400">
                <a:solidFill>
                  <a:schemeClr val="tx1"/>
                </a:solidFill>
                <a:latin typeface="Courier New" pitchFamily="49" charset="0"/>
              </a:rPr>
              <a:t>根指针入栈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while(top&gt;=0) {		//</a:t>
            </a:r>
            <a:r>
              <a:rPr kumimoji="0" lang="zh-CN" altLang="en-US" sz="2400">
                <a:solidFill>
                  <a:schemeClr val="tx1"/>
                </a:solidFill>
                <a:latin typeface="Courier New" pitchFamily="49" charset="0"/>
              </a:rPr>
              <a:t>栈非空</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p=S[top--];		//</a:t>
            </a:r>
            <a:r>
              <a:rPr kumimoji="0" lang="zh-CN" altLang="en-US" sz="2400">
                <a:solidFill>
                  <a:schemeClr val="tx1"/>
                </a:solidFill>
                <a:latin typeface="Courier New" pitchFamily="49" charset="0"/>
              </a:rPr>
              <a:t>出栈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visit(p);			//</a:t>
            </a:r>
            <a:r>
              <a:rPr kumimoji="0" lang="zh-CN" altLang="en-US" sz="2400">
                <a:solidFill>
                  <a:schemeClr val="tx1"/>
                </a:solidFill>
                <a:latin typeface="Courier New" pitchFamily="49" charset="0"/>
              </a:rPr>
              <a:t>访问根</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if(p-&gt;rchild!=NULL) S[++top]=p-&gt;rchild;	</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右指针入栈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if(p-&gt;lchild!=NULL) S[++top]=p-&gt;lchild;	</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左指针入栈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0978"/>
                                        </p:tgtEl>
                                        <p:attrNameLst>
                                          <p:attrName>style.visibility</p:attrName>
                                        </p:attrNameLst>
                                      </p:cBhvr>
                                      <p:to>
                                        <p:strVal val="visible"/>
                                      </p:to>
                                    </p:set>
                                    <p:animEffect transition="in" filter="wipe(left)">
                                      <p:cBhvr>
                                        <p:cTn id="7" dur="500"/>
                                        <p:tgtEl>
                                          <p:spTgt spid="510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10979"/>
                                        </p:tgtEl>
                                        <p:attrNameLst>
                                          <p:attrName>style.visibility</p:attrName>
                                        </p:attrNameLst>
                                      </p:cBhvr>
                                      <p:to>
                                        <p:strVal val="visible"/>
                                      </p:to>
                                    </p:set>
                                    <p:anim calcmode="lin" valueType="num">
                                      <p:cBhvr>
                                        <p:cTn id="12" dur="500" fill="hold"/>
                                        <p:tgtEl>
                                          <p:spTgt spid="510979"/>
                                        </p:tgtEl>
                                        <p:attrNameLst>
                                          <p:attrName>ppt_x</p:attrName>
                                        </p:attrNameLst>
                                      </p:cBhvr>
                                      <p:tavLst>
                                        <p:tav tm="0">
                                          <p:val>
                                            <p:strVal val="#ppt_x-#ppt_w/2"/>
                                          </p:val>
                                        </p:tav>
                                        <p:tav tm="100000">
                                          <p:val>
                                            <p:strVal val="#ppt_x"/>
                                          </p:val>
                                        </p:tav>
                                      </p:tavLst>
                                    </p:anim>
                                    <p:anim calcmode="lin" valueType="num">
                                      <p:cBhvr>
                                        <p:cTn id="13" dur="500" fill="hold"/>
                                        <p:tgtEl>
                                          <p:spTgt spid="510979"/>
                                        </p:tgtEl>
                                        <p:attrNameLst>
                                          <p:attrName>ppt_y</p:attrName>
                                        </p:attrNameLst>
                                      </p:cBhvr>
                                      <p:tavLst>
                                        <p:tav tm="0">
                                          <p:val>
                                            <p:strVal val="#ppt_y"/>
                                          </p:val>
                                        </p:tav>
                                        <p:tav tm="100000">
                                          <p:val>
                                            <p:strVal val="#ppt_y"/>
                                          </p:val>
                                        </p:tav>
                                      </p:tavLst>
                                    </p:anim>
                                    <p:anim calcmode="lin" valueType="num">
                                      <p:cBhvr>
                                        <p:cTn id="14" dur="500" fill="hold"/>
                                        <p:tgtEl>
                                          <p:spTgt spid="510979"/>
                                        </p:tgtEl>
                                        <p:attrNameLst>
                                          <p:attrName>ppt_w</p:attrName>
                                        </p:attrNameLst>
                                      </p:cBhvr>
                                      <p:tavLst>
                                        <p:tav tm="0">
                                          <p:val>
                                            <p:fltVal val="0"/>
                                          </p:val>
                                        </p:tav>
                                        <p:tav tm="100000">
                                          <p:val>
                                            <p:strVal val="#ppt_w"/>
                                          </p:val>
                                        </p:tav>
                                      </p:tavLst>
                                    </p:anim>
                                    <p:anim calcmode="lin" valueType="num">
                                      <p:cBhvr>
                                        <p:cTn id="15" dur="500" fill="hold"/>
                                        <p:tgtEl>
                                          <p:spTgt spid="5109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8" grpId="0"/>
      <p:bldP spid="51097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7" name="Rectangle 37"/>
          <p:cNvSpPr>
            <a:spLocks noGrp="1" noChangeArrowheads="1"/>
          </p:cNvSpPr>
          <p:nvPr>
            <p:ph type="title"/>
          </p:nvPr>
        </p:nvSpPr>
        <p:spPr>
          <a:xfrm>
            <a:off x="762000" y="207963"/>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zh-CN" altLang="en-US" sz="3600" b="0">
                <a:latin typeface="黑体" pitchFamily="2" charset="-122"/>
              </a:rPr>
              <a:t>中根遍历</a:t>
            </a:r>
          </a:p>
        </p:txBody>
      </p:sp>
      <p:sp>
        <p:nvSpPr>
          <p:cNvPr id="512038" name="Rectangle 38"/>
          <p:cNvSpPr>
            <a:spLocks noChangeArrowheads="1"/>
          </p:cNvSpPr>
          <p:nvPr/>
        </p:nvSpPr>
        <p:spPr bwMode="auto">
          <a:xfrm>
            <a:off x="153988" y="4448175"/>
            <a:ext cx="882015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先访问左子树，每搜索到一个结点时并不立即访问它，只有左子树访问完后，下一步才访问根。</a:t>
            </a:r>
          </a:p>
          <a:p>
            <a:pPr algn="l">
              <a:lnSpc>
                <a:spcPct val="110000"/>
              </a:lnSpc>
            </a:pPr>
            <a:r>
              <a:rPr kumimoji="0" lang="zh-CN" altLang="en-US" sz="2400">
                <a:solidFill>
                  <a:schemeClr val="tx1"/>
                </a:solidFill>
              </a:rPr>
              <a:t>对搜索到的每一个结点，保存</a:t>
            </a:r>
            <a:r>
              <a:rPr kumimoji="0" lang="en-US" altLang="zh-CN" sz="2400">
                <a:solidFill>
                  <a:schemeClr val="tx1"/>
                </a:solidFill>
              </a:rPr>
              <a:t>(</a:t>
            </a:r>
            <a:r>
              <a:rPr kumimoji="0" lang="zh-CN" altLang="en-US" sz="2400">
                <a:solidFill>
                  <a:schemeClr val="tx1"/>
                </a:solidFill>
              </a:rPr>
              <a:t>入栈</a:t>
            </a:r>
            <a:r>
              <a:rPr kumimoji="0" lang="en-US" altLang="zh-CN" sz="2400">
                <a:solidFill>
                  <a:schemeClr val="tx1"/>
                </a:solidFill>
              </a:rPr>
              <a:t>)</a:t>
            </a:r>
            <a:r>
              <a:rPr kumimoji="0" lang="zh-CN" altLang="en-US" sz="2400">
                <a:solidFill>
                  <a:schemeClr val="tx1"/>
                </a:solidFill>
              </a:rPr>
              <a:t>当前点自己的指针</a:t>
            </a:r>
            <a:r>
              <a:rPr kumimoji="0" lang="en-US" altLang="zh-CN" sz="2400">
                <a:solidFill>
                  <a:schemeClr val="tx1"/>
                </a:solidFill>
              </a:rPr>
              <a:t>(</a:t>
            </a:r>
            <a:r>
              <a:rPr kumimoji="0" lang="zh-CN" altLang="en-US" sz="2400">
                <a:solidFill>
                  <a:schemeClr val="tx1"/>
                </a:solidFill>
              </a:rPr>
              <a:t>而不是其右指针</a:t>
            </a:r>
            <a:r>
              <a:rPr kumimoji="0" lang="en-US" altLang="zh-CN" sz="2400">
                <a:solidFill>
                  <a:schemeClr val="tx1"/>
                </a:solidFill>
              </a:rPr>
              <a:t>)</a:t>
            </a:r>
            <a:r>
              <a:rPr kumimoji="0" lang="zh-CN" altLang="en-US" sz="2400">
                <a:solidFill>
                  <a:schemeClr val="tx1"/>
                </a:solidFill>
              </a:rPr>
              <a:t>，以便搜索回退时得到需要的返回位置</a:t>
            </a:r>
            <a:r>
              <a:rPr kumimoji="0" lang="en-US" altLang="zh-CN" sz="2400">
                <a:solidFill>
                  <a:schemeClr val="tx1"/>
                </a:solidFill>
              </a:rPr>
              <a:t>(</a:t>
            </a:r>
            <a:r>
              <a:rPr kumimoji="0" lang="zh-CN" altLang="en-US" sz="2400">
                <a:solidFill>
                  <a:schemeClr val="tx1"/>
                </a:solidFill>
              </a:rPr>
              <a:t>出栈</a:t>
            </a:r>
            <a:r>
              <a:rPr kumimoji="0" lang="en-US" altLang="zh-CN" sz="2400">
                <a:solidFill>
                  <a:schemeClr val="tx1"/>
                </a:solidFill>
              </a:rPr>
              <a:t>)</a:t>
            </a:r>
            <a:r>
              <a:rPr kumimoji="0" lang="zh-CN" altLang="en-US" sz="2400">
                <a:solidFill>
                  <a:schemeClr val="tx1"/>
                </a:solidFill>
              </a:rPr>
              <a:t>，再访问之。 </a:t>
            </a:r>
          </a:p>
        </p:txBody>
      </p:sp>
      <p:sp>
        <p:nvSpPr>
          <p:cNvPr id="512039" name="Rectangle 39"/>
          <p:cNvSpPr>
            <a:spLocks noChangeArrowheads="1"/>
          </p:cNvSpPr>
          <p:nvPr/>
        </p:nvSpPr>
        <p:spPr bwMode="auto">
          <a:xfrm>
            <a:off x="185738" y="1393825"/>
            <a:ext cx="4856162"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en-US" altLang="zh-CN" sz="2400">
                <a:solidFill>
                  <a:schemeClr val="tx1"/>
                </a:solidFill>
              </a:rPr>
              <a:t>(1)</a:t>
            </a:r>
            <a:r>
              <a:rPr kumimoji="0" lang="zh-CN" altLang="en-US" sz="2400">
                <a:solidFill>
                  <a:schemeClr val="tx1"/>
                </a:solidFill>
                <a:latin typeface="Courier New" pitchFamily="49" charset="0"/>
              </a:rPr>
              <a:t>遍历</a:t>
            </a:r>
            <a:r>
              <a:rPr kumimoji="0" lang="en-US" altLang="zh-CN" sz="2400">
                <a:solidFill>
                  <a:schemeClr val="tx1"/>
                </a:solidFill>
              </a:rPr>
              <a:t>X</a:t>
            </a:r>
            <a:r>
              <a:rPr kumimoji="0" lang="en-US" altLang="zh-CN" sz="2400" baseline="-25000">
                <a:solidFill>
                  <a:schemeClr val="tx1"/>
                </a:solidFill>
              </a:rPr>
              <a:t>L</a:t>
            </a:r>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pre(t−&gt;lchild) </a:t>
            </a:r>
          </a:p>
          <a:p>
            <a:pPr algn="l">
              <a:lnSpc>
                <a:spcPct val="110000"/>
              </a:lnSpc>
            </a:pPr>
            <a:r>
              <a:rPr kumimoji="0" lang="en-US" altLang="zh-CN" sz="2400">
                <a:solidFill>
                  <a:schemeClr val="tx1"/>
                </a:solidFill>
              </a:rPr>
              <a:t>(2)</a:t>
            </a:r>
            <a:r>
              <a:rPr kumimoji="0" lang="zh-CN" altLang="en-US" sz="2400">
                <a:solidFill>
                  <a:schemeClr val="tx1"/>
                </a:solidFill>
                <a:latin typeface="Courier New" pitchFamily="49" charset="0"/>
              </a:rPr>
              <a:t>访问结点</a:t>
            </a:r>
            <a:r>
              <a:rPr kumimoji="0" lang="en-US" altLang="zh-CN" sz="2400" i="1">
                <a:solidFill>
                  <a:schemeClr val="tx1"/>
                </a:solidFill>
              </a:rPr>
              <a:t>x</a:t>
            </a:r>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cout&lt;&lt;t-&gt;data</a:t>
            </a:r>
          </a:p>
          <a:p>
            <a:pPr algn="l">
              <a:lnSpc>
                <a:spcPct val="110000"/>
              </a:lnSpc>
            </a:pPr>
            <a:r>
              <a:rPr kumimoji="0" lang="en-US" altLang="zh-CN" sz="2400">
                <a:solidFill>
                  <a:schemeClr val="tx1"/>
                </a:solidFill>
              </a:rPr>
              <a:t>(3)</a:t>
            </a:r>
            <a:r>
              <a:rPr kumimoji="0" lang="zh-CN" altLang="en-US" sz="2400">
                <a:solidFill>
                  <a:schemeClr val="tx1"/>
                </a:solidFill>
                <a:latin typeface="Courier New" pitchFamily="49" charset="0"/>
              </a:rPr>
              <a:t>遍历</a:t>
            </a:r>
            <a:r>
              <a:rPr kumimoji="0" lang="en-US" altLang="zh-CN" sz="2400">
                <a:solidFill>
                  <a:schemeClr val="tx1"/>
                </a:solidFill>
              </a:rPr>
              <a:t>X</a:t>
            </a:r>
            <a:r>
              <a:rPr kumimoji="0" lang="en-US" altLang="zh-CN" sz="2400" baseline="-25000">
                <a:solidFill>
                  <a:schemeClr val="tx1"/>
                </a:solidFill>
              </a:rPr>
              <a:t>R</a:t>
            </a:r>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pre(t−&gt;rchild)</a:t>
            </a:r>
          </a:p>
        </p:txBody>
      </p:sp>
      <p:sp>
        <p:nvSpPr>
          <p:cNvPr id="512040" name="Oval 40"/>
          <p:cNvSpPr>
            <a:spLocks noChangeArrowheads="1"/>
          </p:cNvSpPr>
          <p:nvPr/>
        </p:nvSpPr>
        <p:spPr bwMode="auto">
          <a:xfrm>
            <a:off x="6921500" y="1436688"/>
            <a:ext cx="450850" cy="457200"/>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rPr>
              <a:t>+</a:t>
            </a:r>
          </a:p>
        </p:txBody>
      </p:sp>
      <p:sp>
        <p:nvSpPr>
          <p:cNvPr id="512042" name="Oval 42"/>
          <p:cNvSpPr>
            <a:spLocks noChangeArrowheads="1"/>
          </p:cNvSpPr>
          <p:nvPr/>
        </p:nvSpPr>
        <p:spPr bwMode="auto">
          <a:xfrm>
            <a:off x="7264400" y="2655888"/>
            <a:ext cx="454025" cy="457200"/>
          </a:xfrm>
          <a:prstGeom prst="ellipse">
            <a:avLst/>
          </a:prstGeom>
          <a:gradFill rotWithShape="0">
            <a:gsLst>
              <a:gs pos="0">
                <a:schemeClr val="accent1"/>
              </a:gs>
              <a:gs pos="100000">
                <a:schemeClr val="accent1">
                  <a:gamma/>
                  <a:shade val="46275"/>
                  <a:invGamma/>
                </a:schemeClr>
              </a:gs>
            </a:gsLst>
            <a:lin ang="2700000" scaled="1"/>
          </a:gradFill>
          <a:ln>
            <a:noFill/>
          </a:ln>
          <a:effectLst/>
          <a:extLst>
            <a:ext uri="{91240B29-F687-4F45-9708-019B960494DF}">
              <a14:hiddenLine xmlns:a14="http://schemas.microsoft.com/office/drawing/2010/main" w="19050" cap="rnd" algn="ctr">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ea typeface="黑体" pitchFamily="2" charset="-122"/>
              </a:rPr>
              <a:t>d</a:t>
            </a:r>
          </a:p>
        </p:txBody>
      </p:sp>
      <p:sp>
        <p:nvSpPr>
          <p:cNvPr id="512043" name="Oval 43"/>
          <p:cNvSpPr>
            <a:spLocks noChangeArrowheads="1"/>
          </p:cNvSpPr>
          <p:nvPr/>
        </p:nvSpPr>
        <p:spPr bwMode="auto">
          <a:xfrm>
            <a:off x="5646738" y="2657475"/>
            <a:ext cx="452437" cy="455613"/>
          </a:xfrm>
          <a:prstGeom prst="ellipse">
            <a:avLst/>
          </a:prstGeom>
          <a:gradFill rotWithShape="0">
            <a:gsLst>
              <a:gs pos="0">
                <a:schemeClr val="accent1"/>
              </a:gs>
              <a:gs pos="100000">
                <a:schemeClr val="accent1">
                  <a:gamma/>
                  <a:shade val="46275"/>
                  <a:invGamma/>
                </a:schemeClr>
              </a:gs>
            </a:gsLst>
            <a:lin ang="2700000" scaled="1"/>
          </a:gradFill>
          <a:ln>
            <a:noFill/>
          </a:ln>
          <a:effectLst/>
          <a:extLst>
            <a:ext uri="{91240B29-F687-4F45-9708-019B960494DF}">
              <a14:hiddenLine xmlns:a14="http://schemas.microsoft.com/office/drawing/2010/main" w="19050" cap="rnd" algn="ctr">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ea typeface="黑体" pitchFamily="2" charset="-122"/>
              </a:rPr>
              <a:t>a</a:t>
            </a:r>
          </a:p>
        </p:txBody>
      </p:sp>
      <p:sp>
        <p:nvSpPr>
          <p:cNvPr id="512044" name="Oval 44"/>
          <p:cNvSpPr>
            <a:spLocks noChangeArrowheads="1"/>
          </p:cNvSpPr>
          <p:nvPr/>
        </p:nvSpPr>
        <p:spPr bwMode="auto">
          <a:xfrm>
            <a:off x="7686675" y="1970088"/>
            <a:ext cx="452438" cy="4556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rPr>
              <a:t>/</a:t>
            </a:r>
          </a:p>
        </p:txBody>
      </p:sp>
      <p:sp>
        <p:nvSpPr>
          <p:cNvPr id="512045" name="Oval 45"/>
          <p:cNvSpPr>
            <a:spLocks noChangeArrowheads="1"/>
          </p:cNvSpPr>
          <p:nvPr/>
        </p:nvSpPr>
        <p:spPr bwMode="auto">
          <a:xfrm>
            <a:off x="6138863" y="1970088"/>
            <a:ext cx="450850" cy="455612"/>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rPr>
              <a:t>*</a:t>
            </a:r>
          </a:p>
        </p:txBody>
      </p:sp>
      <p:sp>
        <p:nvSpPr>
          <p:cNvPr id="512046" name="Line 46"/>
          <p:cNvSpPr>
            <a:spLocks noChangeShapeType="1"/>
          </p:cNvSpPr>
          <p:nvPr/>
        </p:nvSpPr>
        <p:spPr bwMode="auto">
          <a:xfrm flipH="1">
            <a:off x="6527800" y="1751013"/>
            <a:ext cx="407988" cy="30638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48" name="Line 48"/>
          <p:cNvSpPr>
            <a:spLocks noChangeShapeType="1"/>
          </p:cNvSpPr>
          <p:nvPr/>
        </p:nvSpPr>
        <p:spPr bwMode="auto">
          <a:xfrm>
            <a:off x="7326313" y="1776413"/>
            <a:ext cx="395287" cy="28575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49" name="Line 49"/>
          <p:cNvSpPr>
            <a:spLocks noChangeShapeType="1"/>
          </p:cNvSpPr>
          <p:nvPr/>
        </p:nvSpPr>
        <p:spPr bwMode="auto">
          <a:xfrm flipH="1">
            <a:off x="7573963" y="2393950"/>
            <a:ext cx="187325" cy="27781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50" name="Line 50"/>
          <p:cNvSpPr>
            <a:spLocks noChangeShapeType="1"/>
          </p:cNvSpPr>
          <p:nvPr/>
        </p:nvSpPr>
        <p:spPr bwMode="auto">
          <a:xfrm flipH="1">
            <a:off x="5973763" y="2352675"/>
            <a:ext cx="234950" cy="327025"/>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52" name="Line 52"/>
          <p:cNvSpPr>
            <a:spLocks noChangeShapeType="1"/>
          </p:cNvSpPr>
          <p:nvPr/>
        </p:nvSpPr>
        <p:spPr bwMode="auto">
          <a:xfrm>
            <a:off x="6510338" y="2370138"/>
            <a:ext cx="180975" cy="314325"/>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53" name="Oval 53"/>
          <p:cNvSpPr>
            <a:spLocks noChangeArrowheads="1"/>
          </p:cNvSpPr>
          <p:nvPr/>
        </p:nvSpPr>
        <p:spPr bwMode="auto">
          <a:xfrm>
            <a:off x="6597650" y="2655888"/>
            <a:ext cx="420688" cy="457200"/>
          </a:xfrm>
          <a:prstGeom prst="ellipse">
            <a:avLst/>
          </a:prstGeom>
          <a:gradFill rotWithShape="1">
            <a:gsLst>
              <a:gs pos="0">
                <a:schemeClr val="hlink"/>
              </a:gs>
              <a:gs pos="100000">
                <a:schemeClr val="hlink">
                  <a:gamma/>
                  <a:shade val="46275"/>
                  <a:invGamma/>
                </a:schemeClr>
              </a:gs>
            </a:gsLst>
            <a:lin ang="2700000" scaled="1"/>
          </a:gradFill>
          <a:ln>
            <a:noFill/>
          </a:ln>
          <a:effectLst/>
          <a:extLst>
            <a:ext uri="{91240B29-F687-4F45-9708-019B960494DF}">
              <a14:hiddenLine xmlns:a14="http://schemas.microsoft.com/office/drawing/2010/main" w="12700" cap="rnd" algn="ctr">
                <a:solidFill>
                  <a:srgbClr val="FFFF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effectLst>
                  <a:outerShdw blurRad="38100" dist="38100" dir="2700000" algn="tl">
                    <a:srgbClr val="000000"/>
                  </a:outerShdw>
                </a:effectLst>
                <a:latin typeface="Courier New" pitchFamily="49" charset="0"/>
              </a:rPr>
              <a:t>-</a:t>
            </a:r>
          </a:p>
        </p:txBody>
      </p:sp>
      <p:sp>
        <p:nvSpPr>
          <p:cNvPr id="512054" name="Line 54"/>
          <p:cNvSpPr>
            <a:spLocks noChangeShapeType="1"/>
          </p:cNvSpPr>
          <p:nvPr/>
        </p:nvSpPr>
        <p:spPr bwMode="auto">
          <a:xfrm>
            <a:off x="6954838" y="3024188"/>
            <a:ext cx="195262" cy="282575"/>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55" name="Oval 55"/>
          <p:cNvSpPr>
            <a:spLocks noChangeArrowheads="1"/>
          </p:cNvSpPr>
          <p:nvPr/>
        </p:nvSpPr>
        <p:spPr bwMode="auto">
          <a:xfrm>
            <a:off x="7048500" y="3300413"/>
            <a:ext cx="422275" cy="457200"/>
          </a:xfrm>
          <a:prstGeom prst="ellipse">
            <a:avLst/>
          </a:prstGeom>
          <a:gradFill rotWithShape="0">
            <a:gsLst>
              <a:gs pos="0">
                <a:schemeClr val="accent1"/>
              </a:gs>
              <a:gs pos="100000">
                <a:schemeClr val="accent1">
                  <a:gamma/>
                  <a:shade val="46275"/>
                  <a:invGamma/>
                </a:schemeClr>
              </a:gs>
            </a:gsLst>
            <a:lin ang="2700000" scaled="1"/>
          </a:gradFill>
          <a:ln>
            <a:noFill/>
          </a:ln>
          <a:effectLst/>
          <a:extLst>
            <a:ext uri="{91240B29-F687-4F45-9708-019B960494DF}">
              <a14:hiddenLine xmlns:a14="http://schemas.microsoft.com/office/drawing/2010/main" w="19050" cap="rnd" algn="ctr">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ea typeface="黑体" pitchFamily="2" charset="-122"/>
              </a:rPr>
              <a:t>c</a:t>
            </a:r>
          </a:p>
        </p:txBody>
      </p:sp>
      <p:sp>
        <p:nvSpPr>
          <p:cNvPr id="512056" name="Line 56"/>
          <p:cNvSpPr>
            <a:spLocks noChangeShapeType="1"/>
          </p:cNvSpPr>
          <p:nvPr/>
        </p:nvSpPr>
        <p:spPr bwMode="auto">
          <a:xfrm>
            <a:off x="8054975" y="2354263"/>
            <a:ext cx="242888" cy="300037"/>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57" name="Oval 57"/>
          <p:cNvSpPr>
            <a:spLocks noChangeArrowheads="1"/>
          </p:cNvSpPr>
          <p:nvPr/>
        </p:nvSpPr>
        <p:spPr bwMode="auto">
          <a:xfrm>
            <a:off x="8215313" y="2655888"/>
            <a:ext cx="420687" cy="457200"/>
          </a:xfrm>
          <a:prstGeom prst="ellipse">
            <a:avLst/>
          </a:prstGeom>
          <a:gradFill rotWithShape="0">
            <a:gsLst>
              <a:gs pos="0">
                <a:schemeClr val="accent1"/>
              </a:gs>
              <a:gs pos="100000">
                <a:schemeClr val="accent1">
                  <a:gamma/>
                  <a:shade val="46275"/>
                  <a:invGamma/>
                </a:schemeClr>
              </a:gs>
            </a:gsLst>
            <a:lin ang="2700000" scaled="1"/>
          </a:gradFill>
          <a:ln>
            <a:noFill/>
          </a:ln>
          <a:effectLst/>
          <a:extLst>
            <a:ext uri="{91240B29-F687-4F45-9708-019B960494DF}">
              <a14:hiddenLine xmlns:a14="http://schemas.microsoft.com/office/drawing/2010/main" w="19050" cap="rnd">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ea typeface="黑体" pitchFamily="2" charset="-122"/>
              </a:rPr>
              <a:t>e</a:t>
            </a:r>
          </a:p>
        </p:txBody>
      </p:sp>
      <p:sp>
        <p:nvSpPr>
          <p:cNvPr id="512062" name="Oval 62"/>
          <p:cNvSpPr>
            <a:spLocks noChangeArrowheads="1"/>
          </p:cNvSpPr>
          <p:nvPr/>
        </p:nvSpPr>
        <p:spPr bwMode="auto">
          <a:xfrm>
            <a:off x="6194425" y="3294063"/>
            <a:ext cx="422275" cy="457200"/>
          </a:xfrm>
          <a:prstGeom prst="ellipse">
            <a:avLst/>
          </a:prstGeom>
          <a:gradFill rotWithShape="0">
            <a:gsLst>
              <a:gs pos="0">
                <a:schemeClr val="accent1"/>
              </a:gs>
              <a:gs pos="100000">
                <a:schemeClr val="accent1">
                  <a:gamma/>
                  <a:shade val="46275"/>
                  <a:invGamma/>
                </a:schemeClr>
              </a:gs>
            </a:gsLst>
            <a:lin ang="2700000" scaled="1"/>
          </a:gradFill>
          <a:ln>
            <a:noFill/>
          </a:ln>
          <a:effectLst/>
          <a:extLst>
            <a:ext uri="{91240B29-F687-4F45-9708-019B960494DF}">
              <a14:hiddenLine xmlns:a14="http://schemas.microsoft.com/office/drawing/2010/main" w="19050" cap="rnd" algn="ctr">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ea typeface="黑体" pitchFamily="2" charset="-122"/>
              </a:rPr>
              <a:t>b</a:t>
            </a:r>
          </a:p>
        </p:txBody>
      </p:sp>
      <p:sp>
        <p:nvSpPr>
          <p:cNvPr id="512063" name="Line 63"/>
          <p:cNvSpPr>
            <a:spLocks noChangeShapeType="1"/>
          </p:cNvSpPr>
          <p:nvPr/>
        </p:nvSpPr>
        <p:spPr bwMode="auto">
          <a:xfrm flipH="1">
            <a:off x="6475413" y="3014663"/>
            <a:ext cx="195262" cy="29210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9"/>
                                        </p:tgtEl>
                                        <p:attrNameLst>
                                          <p:attrName>style.visibility</p:attrName>
                                        </p:attrNameLst>
                                      </p:cBhvr>
                                      <p:to>
                                        <p:strVal val="visible"/>
                                      </p:to>
                                    </p:set>
                                    <p:animEffect transition="in" filter="wipe(left)">
                                      <p:cBhvr>
                                        <p:cTn id="7" dur="500"/>
                                        <p:tgtEl>
                                          <p:spTgt spid="5120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38"/>
                                        </p:tgtEl>
                                        <p:attrNameLst>
                                          <p:attrName>style.visibility</p:attrName>
                                        </p:attrNameLst>
                                      </p:cBhvr>
                                      <p:to>
                                        <p:strVal val="visible"/>
                                      </p:to>
                                    </p:set>
                                    <p:animEffect transition="in" filter="wipe(left)">
                                      <p:cBhvr>
                                        <p:cTn id="12" dur="500"/>
                                        <p:tgtEl>
                                          <p:spTgt spid="512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8" grpId="0"/>
      <p:bldP spid="51203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ChangeArrowheads="1"/>
          </p:cNvSpPr>
          <p:nvPr/>
        </p:nvSpPr>
        <p:spPr bwMode="auto">
          <a:xfrm>
            <a:off x="323850" y="615950"/>
            <a:ext cx="8602663" cy="59436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en-US" altLang="zh-CN" sz="2400">
                <a:solidFill>
                  <a:schemeClr val="tx1"/>
                </a:solidFill>
                <a:latin typeface="Courier New" pitchFamily="49" charset="0"/>
              </a:rPr>
              <a:t>void inorder(bitree t) {	//</a:t>
            </a:r>
            <a:r>
              <a:rPr kumimoji="0" lang="zh-CN" altLang="en-US" sz="2400">
                <a:solidFill>
                  <a:schemeClr val="tx1"/>
                </a:solidFill>
                <a:latin typeface="Courier New" pitchFamily="49" charset="0"/>
              </a:rPr>
              <a:t>中根遍历算法，非递归</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pointer p,S[maxsize]; 	//</a:t>
            </a:r>
            <a:r>
              <a:rPr kumimoji="0" lang="zh-CN" altLang="en-US" sz="2400">
                <a:solidFill>
                  <a:schemeClr val="tx1"/>
                </a:solidFill>
                <a:latin typeface="Courier New" pitchFamily="49" charset="0"/>
              </a:rPr>
              <a:t>顺序栈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int top; 			//</a:t>
            </a:r>
            <a:r>
              <a:rPr kumimoji="0" lang="zh-CN" altLang="en-US" sz="2400">
                <a:solidFill>
                  <a:schemeClr val="tx1"/>
                </a:solidFill>
                <a:latin typeface="Courier New" pitchFamily="49" charset="0"/>
              </a:rPr>
              <a:t>栈顶指针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if(t==NULL) return;</a:t>
            </a:r>
          </a:p>
          <a:p>
            <a:pPr algn="l"/>
            <a:r>
              <a:rPr kumimoji="0" lang="en-US" altLang="zh-CN" sz="2400">
                <a:solidFill>
                  <a:schemeClr val="tx1"/>
                </a:solidFill>
                <a:latin typeface="Courier New" pitchFamily="49" charset="0"/>
              </a:rPr>
              <a:t>   top=-1;</a:t>
            </a:r>
          </a:p>
          <a:p>
            <a:pPr algn="l"/>
            <a:r>
              <a:rPr kumimoji="0" lang="en-US" altLang="zh-CN" sz="2400">
                <a:solidFill>
                  <a:schemeClr val="tx1"/>
                </a:solidFill>
                <a:latin typeface="Courier New" pitchFamily="49" charset="0"/>
              </a:rPr>
              <a:t>   p=t;</a:t>
            </a:r>
          </a:p>
          <a:p>
            <a:pPr algn="l"/>
            <a:r>
              <a:rPr kumimoji="0" lang="en-US" altLang="zh-CN" sz="2400">
                <a:solidFill>
                  <a:schemeClr val="tx1"/>
                </a:solidFill>
                <a:latin typeface="Courier New" pitchFamily="49" charset="0"/>
              </a:rPr>
              <a:t>   while(!(p==NULL &amp;&amp; top==-1)) {</a:t>
            </a:r>
          </a:p>
          <a:p>
            <a:pPr algn="l"/>
            <a:r>
              <a:rPr kumimoji="0" lang="en-US" altLang="zh-CN" sz="2400">
                <a:solidFill>
                  <a:schemeClr val="tx1"/>
                </a:solidFill>
                <a:latin typeface="Courier New" pitchFamily="49" charset="0"/>
              </a:rPr>
              <a:t>      while(p!=NULL) {</a:t>
            </a:r>
          </a:p>
          <a:p>
            <a:pPr algn="l"/>
            <a:r>
              <a:rPr kumimoji="0" lang="en-US" altLang="zh-CN" sz="2400">
                <a:solidFill>
                  <a:schemeClr val="tx1"/>
                </a:solidFill>
                <a:latin typeface="Courier New" pitchFamily="49" charset="0"/>
              </a:rPr>
              <a:t>         S[++top]=p;</a:t>
            </a:r>
          </a:p>
          <a:p>
            <a:pPr algn="l"/>
            <a:r>
              <a:rPr kumimoji="0" lang="en-US" altLang="zh-CN" sz="2400">
                <a:solidFill>
                  <a:schemeClr val="tx1"/>
                </a:solidFill>
                <a:latin typeface="Courier New" pitchFamily="49" charset="0"/>
              </a:rPr>
              <a:t>         p=p-&gt;lchild;</a:t>
            </a:r>
          </a:p>
          <a:p>
            <a:pPr algn="l"/>
            <a:r>
              <a:rPr kumimoji="0" lang="en-US" altLang="zh-CN" sz="2400">
                <a:solidFill>
                  <a:schemeClr val="tx1"/>
                </a:solidFill>
                <a:latin typeface="Courier New" pitchFamily="49" charset="0"/>
              </a:rPr>
              <a:t>      }</a:t>
            </a:r>
          </a:p>
          <a:p>
            <a:pPr algn="l"/>
            <a:r>
              <a:rPr kumimoji="0" lang="en-US" altLang="zh-CN" sz="2400">
                <a:solidFill>
                  <a:schemeClr val="tx1"/>
                </a:solidFill>
                <a:latin typeface="Courier New" pitchFamily="49" charset="0"/>
              </a:rPr>
              <a:t>      p=S[top--];</a:t>
            </a:r>
          </a:p>
          <a:p>
            <a:pPr algn="l"/>
            <a:r>
              <a:rPr kumimoji="0" lang="en-US" altLang="zh-CN" sz="2400">
                <a:solidFill>
                  <a:schemeClr val="tx1"/>
                </a:solidFill>
                <a:latin typeface="Courier New" pitchFamily="49" charset="0"/>
              </a:rPr>
              <a:t>      visit(p); 		//</a:t>
            </a:r>
            <a:r>
              <a:rPr kumimoji="0" lang="zh-CN" altLang="en-US" sz="2400">
                <a:solidFill>
                  <a:schemeClr val="tx1"/>
                </a:solidFill>
                <a:latin typeface="Courier New" pitchFamily="49" charset="0"/>
              </a:rPr>
              <a:t>访问根</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p=p-&gt;rchild; 		//</a:t>
            </a:r>
            <a:r>
              <a:rPr kumimoji="0" lang="zh-CN" altLang="en-US" sz="2400">
                <a:solidFill>
                  <a:schemeClr val="tx1"/>
                </a:solidFill>
                <a:latin typeface="Courier New" pitchFamily="49" charset="0"/>
              </a:rPr>
              <a:t>向右搜索</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wipe(left)">
                                      <p:cBhvr>
                                        <p:cTn id="7" dur="500"/>
                                        <p:tgtEl>
                                          <p:spTgt spid="513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776288" y="163513"/>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zh-CN" altLang="en-US" sz="3600" b="0">
                <a:latin typeface="黑体" pitchFamily="2" charset="-122"/>
              </a:rPr>
              <a:t>后根遍历</a:t>
            </a:r>
          </a:p>
        </p:txBody>
      </p:sp>
      <p:sp>
        <p:nvSpPr>
          <p:cNvPr id="514051" name="Rectangle 3"/>
          <p:cNvSpPr>
            <a:spLocks noChangeArrowheads="1"/>
          </p:cNvSpPr>
          <p:nvPr/>
        </p:nvSpPr>
        <p:spPr bwMode="auto">
          <a:xfrm>
            <a:off x="196850" y="890588"/>
            <a:ext cx="8767763"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Courier New" pitchFamily="49" charset="0"/>
              </a:rPr>
              <a:t>后序遍历时，最后访问根，故对任一结点，应先沿它的左分枝往下搜索，每搜索到一个结点就进栈，直到左分枝为空；</a:t>
            </a:r>
          </a:p>
          <a:p>
            <a:pPr algn="l">
              <a:lnSpc>
                <a:spcPct val="110000"/>
              </a:lnSpc>
            </a:pPr>
            <a:r>
              <a:rPr kumimoji="0" lang="zh-CN" altLang="en-US" sz="2400">
                <a:solidFill>
                  <a:schemeClr val="tx1"/>
                </a:solidFill>
                <a:latin typeface="Courier New" pitchFamily="49" charset="0"/>
              </a:rPr>
              <a:t>然后退栈，取出最后入栈的结点</a:t>
            </a:r>
            <a:r>
              <a:rPr kumimoji="0" lang="en-US" altLang="zh-CN" sz="2400" i="1">
                <a:solidFill>
                  <a:schemeClr val="tx1"/>
                </a:solidFill>
              </a:rPr>
              <a:t>x</a:t>
            </a:r>
            <a:r>
              <a:rPr kumimoji="0" lang="zh-CN" altLang="en-US" sz="2400">
                <a:solidFill>
                  <a:schemeClr val="tx1"/>
                </a:solidFill>
                <a:latin typeface="Courier New" pitchFamily="49" charset="0"/>
              </a:rPr>
              <a:t>，但此时仍不访问它，而是从其右分枝</a:t>
            </a:r>
            <a:r>
              <a:rPr kumimoji="0" lang="en-US" altLang="zh-CN" sz="2400">
                <a:solidFill>
                  <a:schemeClr val="tx1"/>
                </a:solidFill>
              </a:rPr>
              <a:t>(</a:t>
            </a:r>
            <a:r>
              <a:rPr kumimoji="0" lang="zh-CN" altLang="en-US" sz="2400">
                <a:solidFill>
                  <a:schemeClr val="tx1"/>
                </a:solidFill>
              </a:rPr>
              <a:t>若有的话</a:t>
            </a:r>
            <a:r>
              <a:rPr kumimoji="0" lang="en-US" altLang="zh-CN" sz="2400">
                <a:solidFill>
                  <a:schemeClr val="tx1"/>
                </a:solidFill>
              </a:rPr>
              <a:t>)</a:t>
            </a:r>
            <a:r>
              <a:rPr kumimoji="0" lang="zh-CN" altLang="en-US" sz="2400">
                <a:solidFill>
                  <a:schemeClr val="tx1"/>
                </a:solidFill>
                <a:latin typeface="Courier New" pitchFamily="49" charset="0"/>
              </a:rPr>
              <a:t>的根开始，按同样方法沿其左分枝处理；</a:t>
            </a:r>
          </a:p>
          <a:p>
            <a:pPr algn="l">
              <a:lnSpc>
                <a:spcPct val="110000"/>
              </a:lnSpc>
            </a:pPr>
            <a:r>
              <a:rPr kumimoji="0" lang="zh-CN" altLang="en-US" sz="2400">
                <a:solidFill>
                  <a:schemeClr val="tx1"/>
                </a:solidFill>
                <a:latin typeface="Courier New" pitchFamily="49" charset="0"/>
              </a:rPr>
              <a:t>处理完结点</a:t>
            </a:r>
            <a:r>
              <a:rPr kumimoji="0" lang="en-US" altLang="zh-CN" sz="2400" i="1">
                <a:solidFill>
                  <a:schemeClr val="tx1"/>
                </a:solidFill>
              </a:rPr>
              <a:t>x</a:t>
            </a:r>
            <a:r>
              <a:rPr kumimoji="0" lang="zh-CN" altLang="en-US" sz="2400">
                <a:solidFill>
                  <a:schemeClr val="tx1"/>
                </a:solidFill>
                <a:latin typeface="Courier New" pitchFamily="49" charset="0"/>
              </a:rPr>
              <a:t>右分枝后才能访问结点</a:t>
            </a:r>
            <a:r>
              <a:rPr kumimoji="0" lang="en-US" altLang="zh-CN" sz="2400" i="1">
                <a:solidFill>
                  <a:schemeClr val="tx1"/>
                </a:solidFill>
              </a:rPr>
              <a:t>x</a:t>
            </a:r>
            <a:r>
              <a:rPr kumimoji="0" lang="zh-CN" altLang="en-US" sz="2400">
                <a:solidFill>
                  <a:schemeClr val="tx1"/>
                </a:solidFill>
                <a:latin typeface="Courier New" pitchFamily="49" charset="0"/>
              </a:rPr>
              <a:t>。 </a:t>
            </a:r>
          </a:p>
        </p:txBody>
      </p:sp>
      <p:sp>
        <p:nvSpPr>
          <p:cNvPr id="514052" name="Rectangle 4"/>
          <p:cNvSpPr>
            <a:spLocks noChangeArrowheads="1"/>
          </p:cNvSpPr>
          <p:nvPr/>
        </p:nvSpPr>
        <p:spPr bwMode="auto">
          <a:xfrm>
            <a:off x="250825" y="2906713"/>
            <a:ext cx="864235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Courier New" pitchFamily="49" charset="0"/>
              </a:rPr>
              <a:t>任一结点都有</a:t>
            </a:r>
            <a:r>
              <a:rPr kumimoji="0" lang="zh-CN" altLang="en-US" sz="2400">
                <a:solidFill>
                  <a:srgbClr val="EE0000"/>
                </a:solidFill>
                <a:latin typeface="Courier New" pitchFamily="49" charset="0"/>
              </a:rPr>
              <a:t>两次</a:t>
            </a:r>
            <a:r>
              <a:rPr kumimoji="0" lang="zh-CN" altLang="en-US" sz="2400">
                <a:solidFill>
                  <a:schemeClr val="tx1"/>
                </a:solidFill>
                <a:latin typeface="Courier New" pitchFamily="49" charset="0"/>
              </a:rPr>
              <a:t>出现在栈顶</a:t>
            </a:r>
            <a:r>
              <a:rPr kumimoji="0" lang="en-US" altLang="zh-CN" sz="2400">
                <a:solidFill>
                  <a:schemeClr val="tx1"/>
                </a:solidFill>
              </a:rPr>
              <a:t>(</a:t>
            </a:r>
            <a:r>
              <a:rPr kumimoji="0" lang="zh-CN" altLang="en-US" sz="2400">
                <a:solidFill>
                  <a:schemeClr val="tx1"/>
                </a:solidFill>
                <a:latin typeface="Courier New" pitchFamily="49" charset="0"/>
              </a:rPr>
              <a:t>不包括刚进栈时的情况</a:t>
            </a:r>
            <a:r>
              <a:rPr kumimoji="0" lang="en-US" altLang="zh-CN" sz="2400">
                <a:solidFill>
                  <a:schemeClr val="tx1"/>
                </a:solidFill>
              </a:rPr>
              <a:t>)</a:t>
            </a:r>
            <a:r>
              <a:rPr kumimoji="0" lang="zh-CN" altLang="en-US" sz="2400">
                <a:solidFill>
                  <a:schemeClr val="tx1"/>
                </a:solidFill>
                <a:latin typeface="Courier New" pitchFamily="49" charset="0"/>
              </a:rPr>
              <a:t>：第一次是在处理完它的左分枝时，第二次是在处理完它的右分枝时。显然，结点只有在第二次出现在栈顶时才出栈并访问它。为了区分是第几次出现在栈顶，可为每个进栈的结点设个标志</a:t>
            </a:r>
            <a:r>
              <a:rPr kumimoji="0" lang="en-US" altLang="zh-CN" sz="2400">
                <a:solidFill>
                  <a:schemeClr val="tx1"/>
                </a:solidFill>
                <a:latin typeface="Courier New" pitchFamily="49" charset="0"/>
              </a:rPr>
              <a:t>flag</a:t>
            </a:r>
            <a:r>
              <a:rPr kumimoji="0" lang="zh-CN" altLang="en-US" sz="2400">
                <a:solidFill>
                  <a:schemeClr val="tx1"/>
                </a:solidFill>
                <a:latin typeface="Courier New" pitchFamily="49" charset="0"/>
              </a:rPr>
              <a:t>，并随结点一起进出栈。 </a:t>
            </a:r>
          </a:p>
        </p:txBody>
      </p:sp>
      <p:sp>
        <p:nvSpPr>
          <p:cNvPr id="514053" name="Rectangle 5"/>
          <p:cNvSpPr>
            <a:spLocks noChangeArrowheads="1"/>
          </p:cNvSpPr>
          <p:nvPr/>
        </p:nvSpPr>
        <p:spPr bwMode="auto">
          <a:xfrm>
            <a:off x="269875" y="5084763"/>
            <a:ext cx="31051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latin typeface="Courier New" pitchFamily="49" charset="0"/>
              </a:rPr>
              <a:t>typedef struct {</a:t>
            </a:r>
          </a:p>
          <a:p>
            <a:pPr algn="l"/>
            <a:r>
              <a:rPr kumimoji="0" lang="en-US" altLang="zh-CN" sz="2400">
                <a:solidFill>
                  <a:schemeClr val="tx1"/>
                </a:solidFill>
                <a:latin typeface="Courier New" pitchFamily="49" charset="0"/>
              </a:rPr>
              <a:t>  pointer p;</a:t>
            </a:r>
          </a:p>
          <a:p>
            <a:pPr algn="l"/>
            <a:r>
              <a:rPr kumimoji="0" lang="en-US" altLang="zh-CN" sz="2400">
                <a:solidFill>
                  <a:schemeClr val="tx1"/>
                </a:solidFill>
                <a:latin typeface="Courier New" pitchFamily="49" charset="0"/>
              </a:rPr>
              <a:t>  int flag;</a:t>
            </a:r>
          </a:p>
          <a:p>
            <a:pPr algn="l"/>
            <a:r>
              <a:rPr kumimoji="0" lang="en-US" altLang="zh-CN" sz="2400">
                <a:solidFill>
                  <a:schemeClr val="tx1"/>
                </a:solidFill>
                <a:latin typeface="Courier New" pitchFamily="49" charset="0"/>
              </a:rPr>
              <a:t>} stacktype;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051"/>
                                        </p:tgtEl>
                                        <p:attrNameLst>
                                          <p:attrName>style.visibility</p:attrName>
                                        </p:attrNameLst>
                                      </p:cBhvr>
                                      <p:to>
                                        <p:strVal val="visible"/>
                                      </p:to>
                                    </p:set>
                                    <p:animEffect transition="in" filter="wipe(left)">
                                      <p:cBhvr>
                                        <p:cTn id="7" dur="500"/>
                                        <p:tgtEl>
                                          <p:spTgt spid="514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4052"/>
                                        </p:tgtEl>
                                        <p:attrNameLst>
                                          <p:attrName>style.visibility</p:attrName>
                                        </p:attrNameLst>
                                      </p:cBhvr>
                                      <p:to>
                                        <p:strVal val="visible"/>
                                      </p:to>
                                    </p:set>
                                    <p:animEffect transition="in" filter="wipe(left)">
                                      <p:cBhvr>
                                        <p:cTn id="12" dur="500"/>
                                        <p:tgtEl>
                                          <p:spTgt spid="5140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0" presetClass="entr" presetSubtype="0" fill="hold" grpId="0" nodeType="clickEffect">
                                  <p:stCondLst>
                                    <p:cond delay="0"/>
                                  </p:stCondLst>
                                  <p:iterate type="lt">
                                    <p:tmPct val="10000"/>
                                  </p:iterate>
                                  <p:childTnLst>
                                    <p:set>
                                      <p:cBhvr>
                                        <p:cTn id="16" dur="1" fill="hold">
                                          <p:stCondLst>
                                            <p:cond delay="0"/>
                                          </p:stCondLst>
                                        </p:cTn>
                                        <p:tgtEl>
                                          <p:spTgt spid="514053"/>
                                        </p:tgtEl>
                                        <p:attrNameLst>
                                          <p:attrName>style.visibility</p:attrName>
                                        </p:attrNameLst>
                                      </p:cBhvr>
                                      <p:to>
                                        <p:strVal val="visible"/>
                                      </p:to>
                                    </p:set>
                                    <p:animEffect transition="in" filter="fade">
                                      <p:cBhvr>
                                        <p:cTn id="17" dur="1000"/>
                                        <p:tgtEl>
                                          <p:spTgt spid="514053"/>
                                        </p:tgtEl>
                                      </p:cBhvr>
                                    </p:animEffect>
                                    <p:anim calcmode="lin" valueType="num">
                                      <p:cBhvr>
                                        <p:cTn id="18" dur="1000" fill="hold"/>
                                        <p:tgtEl>
                                          <p:spTgt spid="514053"/>
                                        </p:tgtEl>
                                        <p:attrNameLst>
                                          <p:attrName>ppt_x</p:attrName>
                                        </p:attrNameLst>
                                      </p:cBhvr>
                                      <p:tavLst>
                                        <p:tav tm="0">
                                          <p:val>
                                            <p:strVal val="#ppt_x-.1"/>
                                          </p:val>
                                        </p:tav>
                                        <p:tav tm="100000">
                                          <p:val>
                                            <p:strVal val="#ppt_x"/>
                                          </p:val>
                                        </p:tav>
                                      </p:tavLst>
                                    </p:anim>
                                    <p:anim calcmode="lin" valueType="num">
                                      <p:cBhvr>
                                        <p:cTn id="19" dur="1000" fill="hold"/>
                                        <p:tgtEl>
                                          <p:spTgt spid="5140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p:bldP spid="514052" grpId="0"/>
      <p:bldP spid="51405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ChangeArrowheads="1"/>
          </p:cNvSpPr>
          <p:nvPr/>
        </p:nvSpPr>
        <p:spPr bwMode="auto">
          <a:xfrm>
            <a:off x="323850" y="414338"/>
            <a:ext cx="8486775" cy="6311900"/>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latin typeface="Courier New" pitchFamily="49" charset="0"/>
              </a:rPr>
              <a:t>void postorder(bitree t) {	//</a:t>
            </a:r>
            <a:r>
              <a:rPr kumimoji="0" lang="zh-CN" altLang="en-US" sz="2400">
                <a:solidFill>
                  <a:schemeClr val="tx1"/>
                </a:solidFill>
                <a:latin typeface="Courier New" pitchFamily="49" charset="0"/>
              </a:rPr>
              <a:t>后根遍历，非递归</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pointer p; int top,flag;</a:t>
            </a:r>
          </a:p>
          <a:p>
            <a:pPr algn="l"/>
            <a:r>
              <a:rPr kumimoji="0" lang="en-US" altLang="zh-CN" sz="2400">
                <a:solidFill>
                  <a:schemeClr val="tx1"/>
                </a:solidFill>
                <a:latin typeface="Courier New" pitchFamily="49" charset="0"/>
              </a:rPr>
              <a:t>  stacktype S[maxsize];		//</a:t>
            </a:r>
            <a:r>
              <a:rPr kumimoji="0" lang="zh-CN" altLang="en-US" sz="2400">
                <a:solidFill>
                  <a:schemeClr val="tx1"/>
                </a:solidFill>
                <a:latin typeface="Courier New" pitchFamily="49" charset="0"/>
              </a:rPr>
              <a:t>顺序栈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if(t==NULL) return;</a:t>
            </a:r>
          </a:p>
          <a:p>
            <a:pPr algn="l"/>
            <a:r>
              <a:rPr kumimoji="0" lang="en-US" altLang="zh-CN" sz="2400">
                <a:solidFill>
                  <a:schemeClr val="tx1"/>
                </a:solidFill>
                <a:latin typeface="Courier New" pitchFamily="49" charset="0"/>
              </a:rPr>
              <a:t>  top=-1; </a:t>
            </a:r>
          </a:p>
          <a:p>
            <a:pPr algn="l"/>
            <a:r>
              <a:rPr kumimoji="0" lang="en-US" altLang="zh-CN" sz="2400">
                <a:solidFill>
                  <a:schemeClr val="tx1"/>
                </a:solidFill>
                <a:latin typeface="Courier New" pitchFamily="49" charset="0"/>
              </a:rPr>
              <a:t>  p=t;</a:t>
            </a:r>
          </a:p>
          <a:p>
            <a:pPr algn="l"/>
            <a:r>
              <a:rPr kumimoji="0" lang="en-US" altLang="zh-CN" sz="2400">
                <a:solidFill>
                  <a:schemeClr val="tx1"/>
                </a:solidFill>
                <a:latin typeface="Courier New" pitchFamily="49" charset="0"/>
              </a:rPr>
              <a:t>  while(!(p==NULL &amp;&amp; top==-1)) {</a:t>
            </a:r>
          </a:p>
          <a:p>
            <a:pPr algn="l"/>
            <a:r>
              <a:rPr kumimoji="0" lang="en-US" altLang="zh-CN" sz="2400">
                <a:solidFill>
                  <a:schemeClr val="tx1"/>
                </a:solidFill>
                <a:latin typeface="Courier New" pitchFamily="49" charset="0"/>
              </a:rPr>
              <a:t>    while(p!=NULL) {</a:t>
            </a:r>
          </a:p>
          <a:p>
            <a:pPr algn="l"/>
            <a:r>
              <a:rPr kumimoji="0" lang="en-US" altLang="zh-CN" sz="2400">
                <a:solidFill>
                  <a:schemeClr val="tx1"/>
                </a:solidFill>
                <a:latin typeface="Courier New" pitchFamily="49" charset="0"/>
              </a:rPr>
              <a:t>      top++;S[top].p=p;S[top].flag=1;//</a:t>
            </a:r>
            <a:r>
              <a:rPr kumimoji="0" lang="zh-CN" altLang="en-US" sz="2400">
                <a:solidFill>
                  <a:schemeClr val="tx1"/>
                </a:solidFill>
                <a:latin typeface="Courier New" pitchFamily="49" charset="0"/>
              </a:rPr>
              <a:t>进栈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p=p-&gt;lchild; }			//</a:t>
            </a:r>
            <a:r>
              <a:rPr kumimoji="0" lang="zh-CN" altLang="en-US" sz="2400">
                <a:solidFill>
                  <a:schemeClr val="tx1"/>
                </a:solidFill>
                <a:latin typeface="Courier New" pitchFamily="49" charset="0"/>
              </a:rPr>
              <a:t>向左搜索</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p=S[top].p;flag=S[top].flag;top--;//</a:t>
            </a:r>
            <a:r>
              <a:rPr kumimoji="0" lang="zh-CN" altLang="en-US" sz="2400">
                <a:solidFill>
                  <a:schemeClr val="tx1"/>
                </a:solidFill>
                <a:latin typeface="Courier New" pitchFamily="49" charset="0"/>
              </a:rPr>
              <a:t>退栈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if(flag==1) {</a:t>
            </a:r>
          </a:p>
          <a:p>
            <a:pPr algn="l"/>
            <a:r>
              <a:rPr kumimoji="0" lang="en-US" altLang="zh-CN" sz="2400">
                <a:solidFill>
                  <a:schemeClr val="tx1"/>
                </a:solidFill>
                <a:latin typeface="Courier New" pitchFamily="49" charset="0"/>
              </a:rPr>
              <a:t>      top++;S[top].p=p; S[top].flag=2;//</a:t>
            </a:r>
            <a:r>
              <a:rPr kumimoji="0" lang="zh-CN" altLang="en-US" sz="2400">
                <a:solidFill>
                  <a:schemeClr val="tx1"/>
                </a:solidFill>
                <a:latin typeface="Courier New" pitchFamily="49" charset="0"/>
              </a:rPr>
              <a:t>再进栈</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p=p-&gt;rchild; }			//</a:t>
            </a:r>
            <a:r>
              <a:rPr kumimoji="0" lang="zh-CN" altLang="en-US" sz="2400">
                <a:solidFill>
                  <a:schemeClr val="tx1"/>
                </a:solidFill>
                <a:latin typeface="Courier New" pitchFamily="49" charset="0"/>
              </a:rPr>
              <a:t>向右搜索</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else {visit(p); p=NULL; }</a:t>
            </a:r>
          </a:p>
          <a:p>
            <a:pPr algn="l"/>
            <a:r>
              <a:rPr kumimoji="0" lang="en-US" altLang="zh-CN" sz="2400">
                <a:solidFill>
                  <a:schemeClr val="tx1"/>
                </a:solidFill>
                <a:latin typeface="Courier New" pitchFamily="49" charset="0"/>
              </a:rPr>
              <a:t>  }</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5074"/>
                                        </p:tgtEl>
                                        <p:attrNameLst>
                                          <p:attrName>style.visibility</p:attrName>
                                        </p:attrNameLst>
                                      </p:cBhvr>
                                      <p:to>
                                        <p:strVal val="visible"/>
                                      </p:to>
                                    </p:set>
                                    <p:animEffect transition="in" filter="wipe(left)">
                                      <p:cBhvr>
                                        <p:cTn id="7" dur="500"/>
                                        <p:tgtEl>
                                          <p:spTgt spid="515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747713" y="236538"/>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5.6  </a:t>
            </a:r>
            <a:r>
              <a:rPr lang="zh-CN" altLang="en-US" sz="3600" b="0">
                <a:latin typeface="黑体" pitchFamily="2" charset="-122"/>
              </a:rPr>
              <a:t>线索二叉树</a:t>
            </a:r>
          </a:p>
        </p:txBody>
      </p:sp>
      <p:sp>
        <p:nvSpPr>
          <p:cNvPr id="516099" name="Rectangle 3"/>
          <p:cNvSpPr>
            <a:spLocks noChangeArrowheads="1"/>
          </p:cNvSpPr>
          <p:nvPr/>
        </p:nvSpPr>
        <p:spPr bwMode="auto">
          <a:xfrm>
            <a:off x="163513" y="1108075"/>
            <a:ext cx="878522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en-US" altLang="zh-CN" sz="2400">
                <a:solidFill>
                  <a:schemeClr val="tx1"/>
                </a:solidFill>
              </a:rPr>
              <a:t>n</a:t>
            </a:r>
            <a:r>
              <a:rPr kumimoji="0" lang="zh-CN" altLang="en-US" sz="2400">
                <a:solidFill>
                  <a:schemeClr val="tx1"/>
                </a:solidFill>
              </a:rPr>
              <a:t>个结点的二叉链表中含有</a:t>
            </a:r>
            <a:r>
              <a:rPr kumimoji="0" lang="en-US" altLang="zh-CN" sz="2400">
                <a:solidFill>
                  <a:schemeClr val="tx1"/>
                </a:solidFill>
              </a:rPr>
              <a:t>n+1</a:t>
            </a:r>
            <a:r>
              <a:rPr kumimoji="0" lang="zh-CN" altLang="en-US" sz="2400">
                <a:solidFill>
                  <a:schemeClr val="tx1"/>
                </a:solidFill>
              </a:rPr>
              <a:t>个空指针域，利用这些空指针域存放某种遍历次序下的前趋和后继指针。这种附加的指针称为“</a:t>
            </a:r>
            <a:r>
              <a:rPr kumimoji="0" lang="zh-CN" altLang="en-US" sz="2400">
                <a:solidFill>
                  <a:srgbClr val="EE0000"/>
                </a:solidFill>
              </a:rPr>
              <a:t>线索</a:t>
            </a:r>
            <a:r>
              <a:rPr kumimoji="0" lang="zh-CN" altLang="en-US" sz="2400">
                <a:solidFill>
                  <a:schemeClr val="tx1"/>
                </a:solidFill>
              </a:rPr>
              <a:t>”，加上了线索的二叉链表称为线索链表，相应的二叉树称为</a:t>
            </a:r>
            <a:r>
              <a:rPr kumimoji="0" lang="zh-CN" altLang="en-US" sz="2400">
                <a:solidFill>
                  <a:srgbClr val="EE0000"/>
                </a:solidFill>
              </a:rPr>
              <a:t>线索二叉树</a:t>
            </a:r>
            <a:r>
              <a:rPr lang="en-US" altLang="zh-CN" sz="1600">
                <a:solidFill>
                  <a:srgbClr val="0000FF"/>
                </a:solidFill>
              </a:rPr>
              <a:t>(Threaded Binary Tree)</a:t>
            </a:r>
            <a:endParaRPr kumimoji="0" lang="en-US" altLang="zh-CN" sz="2400">
              <a:solidFill>
                <a:schemeClr val="tx1"/>
              </a:solidFill>
            </a:endParaRPr>
          </a:p>
        </p:txBody>
      </p:sp>
      <p:sp>
        <p:nvSpPr>
          <p:cNvPr id="516100" name="Rectangle 4"/>
          <p:cNvSpPr>
            <a:spLocks noChangeArrowheads="1"/>
          </p:cNvSpPr>
          <p:nvPr/>
        </p:nvSpPr>
        <p:spPr bwMode="auto">
          <a:xfrm>
            <a:off x="163513" y="2949575"/>
            <a:ext cx="87852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结点中的指针可能指的是孩子，也可能指的是线索，为了区分，</a:t>
            </a:r>
          </a:p>
          <a:p>
            <a:pPr algn="l">
              <a:lnSpc>
                <a:spcPct val="110000"/>
              </a:lnSpc>
            </a:pPr>
            <a:r>
              <a:rPr kumimoji="0" lang="zh-CN" altLang="en-US" sz="2400">
                <a:solidFill>
                  <a:schemeClr val="tx1"/>
                </a:solidFill>
              </a:rPr>
              <a:t>引入标志位。</a:t>
            </a:r>
          </a:p>
        </p:txBody>
      </p:sp>
      <p:graphicFrame>
        <p:nvGraphicFramePr>
          <p:cNvPr id="516101" name="Object 5"/>
          <p:cNvGraphicFramePr>
            <a:graphicFrameLocks noChangeAspect="1"/>
          </p:cNvGraphicFramePr>
          <p:nvPr/>
        </p:nvGraphicFramePr>
        <p:xfrm>
          <a:off x="2268538" y="4005263"/>
          <a:ext cx="4618037" cy="434975"/>
        </p:xfrm>
        <a:graphic>
          <a:graphicData uri="http://schemas.openxmlformats.org/presentationml/2006/ole">
            <mc:AlternateContent xmlns:mc="http://schemas.openxmlformats.org/markup-compatibility/2006">
              <mc:Choice xmlns:v="urn:schemas-microsoft-com:vml" Requires="v">
                <p:oleObj spid="_x0000_s516104" name="Microsoft Drawing" r:id="rId3" imgW="2309813" imgH="217488" progId="MSDraw">
                  <p:embed/>
                </p:oleObj>
              </mc:Choice>
              <mc:Fallback>
                <p:oleObj name="Microsoft Drawing" r:id="rId3" imgW="2309813" imgH="217488"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005263"/>
                        <a:ext cx="4618037" cy="434975"/>
                      </a:xfrm>
                      <a:prstGeom prst="rect">
                        <a:avLst/>
                      </a:prstGeom>
                      <a:gradFill rotWithShape="1">
                        <a:gsLst>
                          <a:gs pos="0">
                            <a:schemeClr val="hlink"/>
                          </a:gs>
                          <a:gs pos="100000">
                            <a:srgbClr val="FFFF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6102" name="Rectangle 6"/>
          <p:cNvSpPr>
            <a:spLocks noChangeArrowheads="1"/>
          </p:cNvSpPr>
          <p:nvPr/>
        </p:nvSpPr>
        <p:spPr bwMode="auto">
          <a:xfrm>
            <a:off x="0" y="3017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6103" name="Object 7"/>
          <p:cNvGraphicFramePr>
            <a:graphicFrameLocks noChangeAspect="1"/>
          </p:cNvGraphicFramePr>
          <p:nvPr/>
        </p:nvGraphicFramePr>
        <p:xfrm>
          <a:off x="1258888" y="4797425"/>
          <a:ext cx="6373812" cy="1651000"/>
        </p:xfrm>
        <a:graphic>
          <a:graphicData uri="http://schemas.openxmlformats.org/presentationml/2006/ole">
            <mc:AlternateContent xmlns:mc="http://schemas.openxmlformats.org/markup-compatibility/2006">
              <mc:Choice xmlns:v="urn:schemas-microsoft-com:vml" Requires="v">
                <p:oleObj spid="_x0000_s516105" name="公式" r:id="rId5" imgW="3187700" imgH="825500" progId="Equation.3">
                  <p:embed/>
                </p:oleObj>
              </mc:Choice>
              <mc:Fallback>
                <p:oleObj name="公式" r:id="rId5" imgW="3187700" imgH="825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797425"/>
                        <a:ext cx="6373812" cy="165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6099"/>
                                        </p:tgtEl>
                                        <p:attrNameLst>
                                          <p:attrName>style.visibility</p:attrName>
                                        </p:attrNameLst>
                                      </p:cBhvr>
                                      <p:to>
                                        <p:strVal val="visible"/>
                                      </p:to>
                                    </p:set>
                                    <p:animEffect transition="in" filter="wipe(left)">
                                      <p:cBhvr>
                                        <p:cTn id="7" dur="500"/>
                                        <p:tgtEl>
                                          <p:spTgt spid="516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6100"/>
                                        </p:tgtEl>
                                        <p:attrNameLst>
                                          <p:attrName>style.visibility</p:attrName>
                                        </p:attrNameLst>
                                      </p:cBhvr>
                                      <p:to>
                                        <p:strVal val="visible"/>
                                      </p:to>
                                    </p:set>
                                    <p:animEffect transition="in" filter="wipe(left)">
                                      <p:cBhvr>
                                        <p:cTn id="12" dur="500"/>
                                        <p:tgtEl>
                                          <p:spTgt spid="516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6101"/>
                                        </p:tgtEl>
                                        <p:attrNameLst>
                                          <p:attrName>style.visibility</p:attrName>
                                        </p:attrNameLst>
                                      </p:cBhvr>
                                      <p:to>
                                        <p:strVal val="visible"/>
                                      </p:to>
                                    </p:set>
                                    <p:animEffect transition="in" filter="wipe(left)">
                                      <p:cBhvr>
                                        <p:cTn id="17" dur="500"/>
                                        <p:tgtEl>
                                          <p:spTgt spid="516101"/>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16103"/>
                                        </p:tgtEl>
                                        <p:attrNameLst>
                                          <p:attrName>style.visibility</p:attrName>
                                        </p:attrNameLst>
                                      </p:cBhvr>
                                      <p:to>
                                        <p:strVal val="visible"/>
                                      </p:to>
                                    </p:set>
                                    <p:animEffect transition="in" filter="wipe(left)">
                                      <p:cBhvr>
                                        <p:cTn id="21" dur="500"/>
                                        <p:tgtEl>
                                          <p:spTgt spid="516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p:bldP spid="51610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7123" name="Object 3"/>
          <p:cNvGraphicFramePr>
            <a:graphicFrameLocks noChangeAspect="1"/>
          </p:cNvGraphicFramePr>
          <p:nvPr/>
        </p:nvGraphicFramePr>
        <p:xfrm>
          <a:off x="323850" y="549275"/>
          <a:ext cx="8532813" cy="5413375"/>
        </p:xfrm>
        <a:graphic>
          <a:graphicData uri="http://schemas.openxmlformats.org/presentationml/2006/ole">
            <mc:AlternateContent xmlns:mc="http://schemas.openxmlformats.org/markup-compatibility/2006">
              <mc:Choice xmlns:v="urn:schemas-microsoft-com:vml" Requires="v">
                <p:oleObj spid="_x0000_s517127" name="Microsoft Drawing" r:id="rId3" imgW="5056188" imgH="3019425" progId="MSDraw">
                  <p:embed/>
                </p:oleObj>
              </mc:Choice>
              <mc:Fallback>
                <p:oleObj name="Microsoft Drawing" r:id="rId3" imgW="5056188" imgH="3019425" progId="MSDraw">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549275"/>
                        <a:ext cx="8532813" cy="5413375"/>
                      </a:xfrm>
                      <a:prstGeom prst="rect">
                        <a:avLst/>
                      </a:prstGeom>
                      <a:gradFill rotWithShape="1">
                        <a:gsLst>
                          <a:gs pos="0">
                            <a:schemeClr val="accent1"/>
                          </a:gs>
                          <a:gs pos="100000">
                            <a:srgbClr val="FFFF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7124" name="Rectangle 4"/>
          <p:cNvSpPr>
            <a:spLocks noChangeArrowheads="1"/>
          </p:cNvSpPr>
          <p:nvPr/>
        </p:nvSpPr>
        <p:spPr bwMode="auto">
          <a:xfrm>
            <a:off x="393700" y="136525"/>
            <a:ext cx="1998663" cy="396875"/>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accent2">
                        <a:gamma/>
                        <a:shade val="46275"/>
                        <a:invGamma/>
                      </a:schemeClr>
                    </a:gs>
                  </a:gsLst>
                  <a:path path="shape">
                    <a:fillToRect l="50000" t="50000" r="50000" b="50000"/>
                  </a:path>
                </a:gradFill>
              </a14:hiddenFill>
            </a:ext>
            <a:ext uri="{91240B29-F687-4F45-9708-019B960494DF}">
              <a14:hiddenLine xmlns:a14="http://schemas.microsoft.com/office/drawing/2010/main" w="38100" algn="ctr">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a:solidFill>
                  <a:schemeClr val="tx1"/>
                </a:solidFill>
              </a:rPr>
              <a:t>中根：</a:t>
            </a:r>
            <a:r>
              <a:rPr kumimoji="0" lang="en-US" altLang="zh-CN" sz="2000">
                <a:solidFill>
                  <a:schemeClr val="tx1"/>
                </a:solidFill>
              </a:rPr>
              <a:t>DBEFAC</a:t>
            </a:r>
          </a:p>
        </p:txBody>
      </p:sp>
      <p:sp>
        <p:nvSpPr>
          <p:cNvPr id="517125" name="Rectangle 5"/>
          <p:cNvSpPr>
            <a:spLocks noChangeArrowheads="1"/>
          </p:cNvSpPr>
          <p:nvPr/>
        </p:nvSpPr>
        <p:spPr bwMode="auto">
          <a:xfrm>
            <a:off x="3589338" y="136525"/>
            <a:ext cx="1998662" cy="396875"/>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accent2">
                        <a:gamma/>
                        <a:shade val="46275"/>
                        <a:invGamma/>
                      </a:schemeClr>
                    </a:gs>
                  </a:gsLst>
                  <a:path path="shape">
                    <a:fillToRect l="50000" t="50000" r="50000" b="50000"/>
                  </a:path>
                </a:gradFill>
              </a14:hiddenFill>
            </a:ext>
            <a:ext uri="{91240B29-F687-4F45-9708-019B960494DF}">
              <a14:hiddenLine xmlns:a14="http://schemas.microsoft.com/office/drawing/2010/main" w="38100" algn="ctr">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a:solidFill>
                  <a:schemeClr val="tx1"/>
                </a:solidFill>
              </a:rPr>
              <a:t>先根：</a:t>
            </a:r>
            <a:r>
              <a:rPr kumimoji="0" lang="en-US" altLang="zh-CN" sz="2000">
                <a:solidFill>
                  <a:schemeClr val="tx1"/>
                </a:solidFill>
              </a:rPr>
              <a:t>ABDEFC</a:t>
            </a:r>
          </a:p>
        </p:txBody>
      </p:sp>
      <p:sp>
        <p:nvSpPr>
          <p:cNvPr id="517126" name="Rectangle 6"/>
          <p:cNvSpPr>
            <a:spLocks noChangeArrowheads="1"/>
          </p:cNvSpPr>
          <p:nvPr/>
        </p:nvSpPr>
        <p:spPr bwMode="auto">
          <a:xfrm>
            <a:off x="6786563" y="136525"/>
            <a:ext cx="1998662" cy="396875"/>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accent2">
                        <a:gamma/>
                        <a:shade val="46275"/>
                        <a:invGamma/>
                      </a:schemeClr>
                    </a:gs>
                  </a:gsLst>
                  <a:path path="shape">
                    <a:fillToRect l="50000" t="50000" r="50000" b="50000"/>
                  </a:path>
                </a:gradFill>
              </a14:hiddenFill>
            </a:ext>
            <a:ext uri="{91240B29-F687-4F45-9708-019B960494DF}">
              <a14:hiddenLine xmlns:a14="http://schemas.microsoft.com/office/drawing/2010/main" w="38100" algn="ctr">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a:solidFill>
                  <a:schemeClr val="tx1"/>
                </a:solidFill>
              </a:rPr>
              <a:t>后根：</a:t>
            </a:r>
            <a:r>
              <a:rPr kumimoji="0" lang="en-US" altLang="zh-CN" sz="2000">
                <a:solidFill>
                  <a:schemeClr val="tx1"/>
                </a:solidFill>
              </a:rPr>
              <a:t>DFEBCA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517123"/>
                                        </p:tgtEl>
                                        <p:attrNameLst>
                                          <p:attrName>style.visibility</p:attrName>
                                        </p:attrNameLst>
                                      </p:cBhvr>
                                      <p:to>
                                        <p:strVal val="visible"/>
                                      </p:to>
                                    </p:set>
                                    <p:animEffect transition="in" filter="diamond(in)">
                                      <p:cBhvr>
                                        <p:cTn id="7" dur="2000"/>
                                        <p:tgtEl>
                                          <p:spTgt spid="517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17124"/>
                                        </p:tgtEl>
                                        <p:attrNameLst>
                                          <p:attrName>style.visibility</p:attrName>
                                        </p:attrNameLst>
                                      </p:cBhvr>
                                      <p:to>
                                        <p:strVal val="visible"/>
                                      </p:to>
                                    </p:set>
                                    <p:anim calcmode="lin" valueType="num">
                                      <p:cBhvr>
                                        <p:cTn id="12" dur="500" fill="hold"/>
                                        <p:tgtEl>
                                          <p:spTgt spid="517124"/>
                                        </p:tgtEl>
                                        <p:attrNameLst>
                                          <p:attrName>ppt_x</p:attrName>
                                        </p:attrNameLst>
                                      </p:cBhvr>
                                      <p:tavLst>
                                        <p:tav tm="0">
                                          <p:val>
                                            <p:strVal val="#ppt_x-#ppt_w/2"/>
                                          </p:val>
                                        </p:tav>
                                        <p:tav tm="100000">
                                          <p:val>
                                            <p:strVal val="#ppt_x"/>
                                          </p:val>
                                        </p:tav>
                                      </p:tavLst>
                                    </p:anim>
                                    <p:anim calcmode="lin" valueType="num">
                                      <p:cBhvr>
                                        <p:cTn id="13" dur="500" fill="hold"/>
                                        <p:tgtEl>
                                          <p:spTgt spid="517124"/>
                                        </p:tgtEl>
                                        <p:attrNameLst>
                                          <p:attrName>ppt_y</p:attrName>
                                        </p:attrNameLst>
                                      </p:cBhvr>
                                      <p:tavLst>
                                        <p:tav tm="0">
                                          <p:val>
                                            <p:strVal val="#ppt_y"/>
                                          </p:val>
                                        </p:tav>
                                        <p:tav tm="100000">
                                          <p:val>
                                            <p:strVal val="#ppt_y"/>
                                          </p:val>
                                        </p:tav>
                                      </p:tavLst>
                                    </p:anim>
                                    <p:anim calcmode="lin" valueType="num">
                                      <p:cBhvr>
                                        <p:cTn id="14" dur="500" fill="hold"/>
                                        <p:tgtEl>
                                          <p:spTgt spid="517124"/>
                                        </p:tgtEl>
                                        <p:attrNameLst>
                                          <p:attrName>ppt_w</p:attrName>
                                        </p:attrNameLst>
                                      </p:cBhvr>
                                      <p:tavLst>
                                        <p:tav tm="0">
                                          <p:val>
                                            <p:fltVal val="0"/>
                                          </p:val>
                                        </p:tav>
                                        <p:tav tm="100000">
                                          <p:val>
                                            <p:strVal val="#ppt_w"/>
                                          </p:val>
                                        </p:tav>
                                      </p:tavLst>
                                    </p:anim>
                                    <p:anim calcmode="lin" valueType="num">
                                      <p:cBhvr>
                                        <p:cTn id="15" dur="500" fill="hold"/>
                                        <p:tgtEl>
                                          <p:spTgt spid="51712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517125"/>
                                        </p:tgtEl>
                                        <p:attrNameLst>
                                          <p:attrName>style.visibility</p:attrName>
                                        </p:attrNameLst>
                                      </p:cBhvr>
                                      <p:to>
                                        <p:strVal val="visible"/>
                                      </p:to>
                                    </p:set>
                                    <p:anim calcmode="lin" valueType="num">
                                      <p:cBhvr>
                                        <p:cTn id="20" dur="500" fill="hold"/>
                                        <p:tgtEl>
                                          <p:spTgt spid="517125"/>
                                        </p:tgtEl>
                                        <p:attrNameLst>
                                          <p:attrName>ppt_x</p:attrName>
                                        </p:attrNameLst>
                                      </p:cBhvr>
                                      <p:tavLst>
                                        <p:tav tm="0">
                                          <p:val>
                                            <p:strVal val="#ppt_x-#ppt_w/2"/>
                                          </p:val>
                                        </p:tav>
                                        <p:tav tm="100000">
                                          <p:val>
                                            <p:strVal val="#ppt_x"/>
                                          </p:val>
                                        </p:tav>
                                      </p:tavLst>
                                    </p:anim>
                                    <p:anim calcmode="lin" valueType="num">
                                      <p:cBhvr>
                                        <p:cTn id="21" dur="500" fill="hold"/>
                                        <p:tgtEl>
                                          <p:spTgt spid="517125"/>
                                        </p:tgtEl>
                                        <p:attrNameLst>
                                          <p:attrName>ppt_y</p:attrName>
                                        </p:attrNameLst>
                                      </p:cBhvr>
                                      <p:tavLst>
                                        <p:tav tm="0">
                                          <p:val>
                                            <p:strVal val="#ppt_y"/>
                                          </p:val>
                                        </p:tav>
                                        <p:tav tm="100000">
                                          <p:val>
                                            <p:strVal val="#ppt_y"/>
                                          </p:val>
                                        </p:tav>
                                      </p:tavLst>
                                    </p:anim>
                                    <p:anim calcmode="lin" valueType="num">
                                      <p:cBhvr>
                                        <p:cTn id="22" dur="500" fill="hold"/>
                                        <p:tgtEl>
                                          <p:spTgt spid="517125"/>
                                        </p:tgtEl>
                                        <p:attrNameLst>
                                          <p:attrName>ppt_w</p:attrName>
                                        </p:attrNameLst>
                                      </p:cBhvr>
                                      <p:tavLst>
                                        <p:tav tm="0">
                                          <p:val>
                                            <p:fltVal val="0"/>
                                          </p:val>
                                        </p:tav>
                                        <p:tav tm="100000">
                                          <p:val>
                                            <p:strVal val="#ppt_w"/>
                                          </p:val>
                                        </p:tav>
                                      </p:tavLst>
                                    </p:anim>
                                    <p:anim calcmode="lin" valueType="num">
                                      <p:cBhvr>
                                        <p:cTn id="23" dur="500" fill="hold"/>
                                        <p:tgtEl>
                                          <p:spTgt spid="517125"/>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517126"/>
                                        </p:tgtEl>
                                        <p:attrNameLst>
                                          <p:attrName>style.visibility</p:attrName>
                                        </p:attrNameLst>
                                      </p:cBhvr>
                                      <p:to>
                                        <p:strVal val="visible"/>
                                      </p:to>
                                    </p:set>
                                    <p:anim calcmode="lin" valueType="num">
                                      <p:cBhvr>
                                        <p:cTn id="28" dur="500" fill="hold"/>
                                        <p:tgtEl>
                                          <p:spTgt spid="517126"/>
                                        </p:tgtEl>
                                        <p:attrNameLst>
                                          <p:attrName>ppt_x</p:attrName>
                                        </p:attrNameLst>
                                      </p:cBhvr>
                                      <p:tavLst>
                                        <p:tav tm="0">
                                          <p:val>
                                            <p:strVal val="#ppt_x-#ppt_w/2"/>
                                          </p:val>
                                        </p:tav>
                                        <p:tav tm="100000">
                                          <p:val>
                                            <p:strVal val="#ppt_x"/>
                                          </p:val>
                                        </p:tav>
                                      </p:tavLst>
                                    </p:anim>
                                    <p:anim calcmode="lin" valueType="num">
                                      <p:cBhvr>
                                        <p:cTn id="29" dur="500" fill="hold"/>
                                        <p:tgtEl>
                                          <p:spTgt spid="517126"/>
                                        </p:tgtEl>
                                        <p:attrNameLst>
                                          <p:attrName>ppt_y</p:attrName>
                                        </p:attrNameLst>
                                      </p:cBhvr>
                                      <p:tavLst>
                                        <p:tav tm="0">
                                          <p:val>
                                            <p:strVal val="#ppt_y"/>
                                          </p:val>
                                        </p:tav>
                                        <p:tav tm="100000">
                                          <p:val>
                                            <p:strVal val="#ppt_y"/>
                                          </p:val>
                                        </p:tav>
                                      </p:tavLst>
                                    </p:anim>
                                    <p:anim calcmode="lin" valueType="num">
                                      <p:cBhvr>
                                        <p:cTn id="30" dur="500" fill="hold"/>
                                        <p:tgtEl>
                                          <p:spTgt spid="517126"/>
                                        </p:tgtEl>
                                        <p:attrNameLst>
                                          <p:attrName>ppt_w</p:attrName>
                                        </p:attrNameLst>
                                      </p:cBhvr>
                                      <p:tavLst>
                                        <p:tav tm="0">
                                          <p:val>
                                            <p:fltVal val="0"/>
                                          </p:val>
                                        </p:tav>
                                        <p:tav tm="100000">
                                          <p:val>
                                            <p:strVal val="#ppt_w"/>
                                          </p:val>
                                        </p:tav>
                                      </p:tavLst>
                                    </p:anim>
                                    <p:anim calcmode="lin" valueType="num">
                                      <p:cBhvr>
                                        <p:cTn id="31" dur="500" fill="hold"/>
                                        <p:tgtEl>
                                          <p:spTgt spid="5171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p:bldP spid="517125" grpId="0"/>
      <p:bldP spid="51712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746125" y="17780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zh-CN" altLang="en-US" sz="3600" b="0">
                <a:latin typeface="黑体" pitchFamily="2" charset="-122"/>
              </a:rPr>
              <a:t>中序线索化</a:t>
            </a:r>
          </a:p>
        </p:txBody>
      </p:sp>
      <p:sp>
        <p:nvSpPr>
          <p:cNvPr id="518147" name="Rectangle 3"/>
          <p:cNvSpPr>
            <a:spLocks noChangeArrowheads="1"/>
          </p:cNvSpPr>
          <p:nvPr/>
        </p:nvSpPr>
        <p:spPr bwMode="auto">
          <a:xfrm>
            <a:off x="263525" y="966788"/>
            <a:ext cx="6396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将二叉树变为线索二叉树的过程称为</a:t>
            </a:r>
            <a:r>
              <a:rPr kumimoji="0" lang="zh-CN" altLang="en-US" sz="2400">
                <a:solidFill>
                  <a:srgbClr val="EE0000"/>
                </a:solidFill>
                <a:latin typeface="Arial" charset="0"/>
              </a:rPr>
              <a:t>线索化</a:t>
            </a:r>
            <a:r>
              <a:rPr kumimoji="0" lang="zh-CN" altLang="en-US" sz="2400">
                <a:solidFill>
                  <a:schemeClr val="tx1"/>
                </a:solidFill>
                <a:latin typeface="Arial" charset="0"/>
              </a:rPr>
              <a:t>。 </a:t>
            </a:r>
          </a:p>
        </p:txBody>
      </p:sp>
      <p:sp>
        <p:nvSpPr>
          <p:cNvPr id="518148" name="Rectangle 4"/>
          <p:cNvSpPr>
            <a:spLocks noChangeArrowheads="1"/>
          </p:cNvSpPr>
          <p:nvPr/>
        </p:nvSpPr>
        <p:spPr bwMode="auto">
          <a:xfrm>
            <a:off x="250825" y="1390650"/>
            <a:ext cx="871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Clr>
                <a:srgbClr val="FF3300"/>
              </a:buClr>
              <a:buFont typeface="Wingdings" pitchFamily="2" charset="2"/>
              <a:buChar char="Ø"/>
            </a:pPr>
            <a:r>
              <a:rPr kumimoji="0" lang="zh-CN" altLang="en-US" sz="2400">
                <a:solidFill>
                  <a:schemeClr val="tx1"/>
                </a:solidFill>
                <a:latin typeface="Arial" charset="0"/>
              </a:rPr>
              <a:t>线索化方法：在遍历过程中用线索取代空指针。 </a:t>
            </a:r>
          </a:p>
        </p:txBody>
      </p:sp>
      <p:sp>
        <p:nvSpPr>
          <p:cNvPr id="518149" name="Rectangle 5"/>
          <p:cNvSpPr>
            <a:spLocks noChangeArrowheads="1"/>
          </p:cNvSpPr>
          <p:nvPr/>
        </p:nvSpPr>
        <p:spPr bwMode="auto">
          <a:xfrm>
            <a:off x="250825" y="1811338"/>
            <a:ext cx="8642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Courier New" pitchFamily="49" charset="0"/>
              </a:rPr>
              <a:t>指针</a:t>
            </a:r>
            <a:r>
              <a:rPr kumimoji="0" lang="en-US" altLang="zh-CN" sz="2400">
                <a:solidFill>
                  <a:schemeClr val="tx1"/>
                </a:solidFill>
                <a:latin typeface="Courier New" pitchFamily="49" charset="0"/>
              </a:rPr>
              <a:t>pre</a:t>
            </a:r>
            <a:r>
              <a:rPr kumimoji="0" lang="zh-CN" altLang="en-US" sz="2400">
                <a:solidFill>
                  <a:schemeClr val="tx1"/>
                </a:solidFill>
                <a:latin typeface="Courier New" pitchFamily="49" charset="0"/>
              </a:rPr>
              <a:t>指向刚访问的结点，指针</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指示当前正在访问的结点。显然，结点*</a:t>
            </a:r>
            <a:r>
              <a:rPr kumimoji="0" lang="en-US" altLang="zh-CN" sz="2400">
                <a:solidFill>
                  <a:schemeClr val="tx1"/>
                </a:solidFill>
                <a:latin typeface="Courier New" pitchFamily="49" charset="0"/>
              </a:rPr>
              <a:t>pre</a:t>
            </a:r>
            <a:r>
              <a:rPr kumimoji="0" lang="zh-CN" altLang="en-US" sz="2400">
                <a:solidFill>
                  <a:schemeClr val="tx1"/>
                </a:solidFill>
                <a:latin typeface="Courier New" pitchFamily="49" charset="0"/>
              </a:rPr>
              <a:t>是结点*</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的前趋，而*</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是*</a:t>
            </a:r>
            <a:r>
              <a:rPr kumimoji="0" lang="en-US" altLang="zh-CN" sz="2400">
                <a:solidFill>
                  <a:schemeClr val="tx1"/>
                </a:solidFill>
                <a:latin typeface="Courier New" pitchFamily="49" charset="0"/>
              </a:rPr>
              <a:t>pre</a:t>
            </a:r>
            <a:r>
              <a:rPr kumimoji="0" lang="zh-CN" altLang="en-US" sz="2400">
                <a:solidFill>
                  <a:schemeClr val="tx1"/>
                </a:solidFill>
                <a:latin typeface="Courier New" pitchFamily="49" charset="0"/>
              </a:rPr>
              <a:t>的后继。 </a:t>
            </a:r>
          </a:p>
        </p:txBody>
      </p:sp>
      <p:sp>
        <p:nvSpPr>
          <p:cNvPr id="518150" name="Rectangle 6"/>
          <p:cNvSpPr>
            <a:spLocks noChangeArrowheads="1"/>
          </p:cNvSpPr>
          <p:nvPr/>
        </p:nvSpPr>
        <p:spPr bwMode="auto">
          <a:xfrm>
            <a:off x="134938" y="2940050"/>
            <a:ext cx="8801100" cy="37163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198438" algn="l">
              <a:lnSpc>
                <a:spcPct val="110000"/>
              </a:lnSpc>
            </a:pPr>
            <a:r>
              <a:rPr kumimoji="0" lang="en-US" altLang="zh-CN" sz="2400">
                <a:solidFill>
                  <a:schemeClr val="tx1"/>
                </a:solidFill>
              </a:rPr>
              <a:t>(1)</a:t>
            </a:r>
            <a:r>
              <a:rPr kumimoji="0" lang="zh-CN" altLang="en-US" sz="2400">
                <a:solidFill>
                  <a:schemeClr val="tx1"/>
                </a:solidFill>
                <a:latin typeface="Courier New" pitchFamily="49" charset="0"/>
              </a:rPr>
              <a:t>若结点*</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为空，则什么也不做。</a:t>
            </a:r>
          </a:p>
          <a:p>
            <a:pPr indent="198438" algn="l">
              <a:lnSpc>
                <a:spcPct val="110000"/>
              </a:lnSpc>
            </a:pPr>
            <a:r>
              <a:rPr kumimoji="0" lang="en-US" altLang="zh-CN" sz="2400">
                <a:solidFill>
                  <a:schemeClr val="tx1"/>
                </a:solidFill>
              </a:rPr>
              <a:t>(2)</a:t>
            </a:r>
            <a:r>
              <a:rPr kumimoji="0" lang="zh-CN" altLang="en-US" sz="2400">
                <a:solidFill>
                  <a:schemeClr val="tx1"/>
                </a:solidFill>
                <a:latin typeface="Courier New" pitchFamily="49" charset="0"/>
              </a:rPr>
              <a:t>对结点*</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及其前趋结点*</a:t>
            </a:r>
            <a:r>
              <a:rPr kumimoji="0" lang="en-US" altLang="zh-CN" sz="2400">
                <a:solidFill>
                  <a:schemeClr val="tx1"/>
                </a:solidFill>
                <a:latin typeface="Courier New" pitchFamily="49" charset="0"/>
              </a:rPr>
              <a:t>pre</a:t>
            </a:r>
            <a:r>
              <a:rPr kumimoji="0" lang="zh-CN" altLang="en-US" sz="2400">
                <a:solidFill>
                  <a:schemeClr val="tx1"/>
                </a:solidFill>
                <a:latin typeface="Courier New" pitchFamily="49" charset="0"/>
              </a:rPr>
              <a:t>进行相互处理：</a:t>
            </a:r>
          </a:p>
          <a:p>
            <a:pPr indent="198438" algn="l">
              <a:lnSpc>
                <a:spcPct val="110000"/>
              </a:lnSpc>
            </a:pPr>
            <a:r>
              <a:rPr kumimoji="0" lang="zh-CN" altLang="en-US" sz="2400">
                <a:solidFill>
                  <a:schemeClr val="tx1"/>
                </a:solidFill>
                <a:latin typeface="Courier New" pitchFamily="49" charset="0"/>
              </a:rPr>
              <a:t>　①若结点*</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的左子树为空，则令</a:t>
            </a:r>
            <a:r>
              <a:rPr kumimoji="0" lang="en-US" altLang="zh-CN" sz="2400">
                <a:solidFill>
                  <a:schemeClr val="tx1"/>
                </a:solidFill>
                <a:latin typeface="Courier New" pitchFamily="49" charset="0"/>
              </a:rPr>
              <a:t>p−&gt;lchild</a:t>
            </a:r>
            <a:r>
              <a:rPr kumimoji="0" lang="zh-CN" altLang="en-US" sz="2400">
                <a:solidFill>
                  <a:schemeClr val="tx1"/>
                </a:solidFill>
                <a:latin typeface="Courier New" pitchFamily="49" charset="0"/>
              </a:rPr>
              <a:t>为指向其中序前趋结点*</a:t>
            </a:r>
            <a:r>
              <a:rPr kumimoji="0" lang="en-US" altLang="zh-CN" sz="2400">
                <a:solidFill>
                  <a:schemeClr val="tx1"/>
                </a:solidFill>
                <a:latin typeface="Courier New" pitchFamily="49" charset="0"/>
              </a:rPr>
              <a:t>pre</a:t>
            </a:r>
            <a:r>
              <a:rPr kumimoji="0" lang="zh-CN" altLang="en-US" sz="2400">
                <a:solidFill>
                  <a:schemeClr val="tx1"/>
                </a:solidFill>
                <a:latin typeface="Courier New" pitchFamily="49" charset="0"/>
              </a:rPr>
              <a:t>并设标志：</a:t>
            </a:r>
            <a:r>
              <a:rPr kumimoji="0" lang="en-US" altLang="zh-CN" sz="2400">
                <a:solidFill>
                  <a:schemeClr val="tx1"/>
                </a:solidFill>
                <a:latin typeface="Courier New" pitchFamily="49" charset="0"/>
              </a:rPr>
              <a:t>p−&gt;lchild=pre</a:t>
            </a:r>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p−&gt;ltag=1</a:t>
            </a:r>
            <a:r>
              <a:rPr kumimoji="0" lang="zh-CN" altLang="en-US" sz="2400">
                <a:solidFill>
                  <a:schemeClr val="tx1"/>
                </a:solidFill>
                <a:latin typeface="Courier New" pitchFamily="49" charset="0"/>
              </a:rPr>
              <a:t>。</a:t>
            </a:r>
          </a:p>
          <a:p>
            <a:pPr indent="198438" algn="l">
              <a:lnSpc>
                <a:spcPct val="110000"/>
              </a:lnSpc>
            </a:pPr>
            <a:r>
              <a:rPr kumimoji="0" lang="zh-CN" altLang="en-US" sz="2400">
                <a:solidFill>
                  <a:schemeClr val="tx1"/>
                </a:solidFill>
                <a:latin typeface="Courier New" pitchFamily="49" charset="0"/>
              </a:rPr>
              <a:t>　②若结点*</a:t>
            </a:r>
            <a:r>
              <a:rPr kumimoji="0" lang="en-US" altLang="zh-CN" sz="2400">
                <a:solidFill>
                  <a:schemeClr val="tx1"/>
                </a:solidFill>
                <a:latin typeface="Courier New" pitchFamily="49" charset="0"/>
              </a:rPr>
              <a:t>pre</a:t>
            </a:r>
            <a:r>
              <a:rPr kumimoji="0" lang="zh-CN" altLang="en-US" sz="2400">
                <a:solidFill>
                  <a:schemeClr val="tx1"/>
                </a:solidFill>
                <a:latin typeface="Courier New" pitchFamily="49" charset="0"/>
              </a:rPr>
              <a:t>存在（即</a:t>
            </a:r>
            <a:r>
              <a:rPr kumimoji="0" lang="en-US" altLang="zh-CN" sz="2400">
                <a:solidFill>
                  <a:schemeClr val="tx1"/>
                </a:solidFill>
                <a:latin typeface="Courier New" pitchFamily="49" charset="0"/>
              </a:rPr>
              <a:t>pre!=NULL</a:t>
            </a:r>
            <a:r>
              <a:rPr kumimoji="0" lang="zh-CN" altLang="en-US" sz="2400">
                <a:solidFill>
                  <a:schemeClr val="tx1"/>
                </a:solidFill>
                <a:latin typeface="Courier New" pitchFamily="49" charset="0"/>
              </a:rPr>
              <a:t>），且其右子树为空，则令</a:t>
            </a:r>
            <a:r>
              <a:rPr kumimoji="0" lang="en-US" altLang="zh-CN" sz="2400">
                <a:solidFill>
                  <a:schemeClr val="tx1"/>
                </a:solidFill>
                <a:latin typeface="Courier New" pitchFamily="49" charset="0"/>
              </a:rPr>
              <a:t>pre−&gt;rchild</a:t>
            </a:r>
            <a:r>
              <a:rPr kumimoji="0" lang="zh-CN" altLang="en-US" sz="2400">
                <a:solidFill>
                  <a:schemeClr val="tx1"/>
                </a:solidFill>
                <a:latin typeface="Courier New" pitchFamily="49" charset="0"/>
              </a:rPr>
              <a:t>为指向其中序后继结点*</a:t>
            </a:r>
            <a:r>
              <a:rPr kumimoji="0" lang="en-US" altLang="zh-CN" sz="2400">
                <a:solidFill>
                  <a:schemeClr val="tx1"/>
                </a:solidFill>
                <a:latin typeface="Courier New" pitchFamily="49" charset="0"/>
              </a:rPr>
              <a:t>p</a:t>
            </a:r>
            <a:r>
              <a:rPr kumimoji="0" lang="zh-CN" altLang="en-US" sz="2400">
                <a:solidFill>
                  <a:schemeClr val="tx1"/>
                </a:solidFill>
              </a:rPr>
              <a:t>并设标志</a:t>
            </a:r>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pre−&gt;rchild=p</a:t>
            </a:r>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pre−&gt;rtag=1</a:t>
            </a:r>
            <a:r>
              <a:rPr kumimoji="0" lang="zh-CN" altLang="en-US" sz="2400">
                <a:solidFill>
                  <a:schemeClr val="tx1"/>
                </a:solidFill>
                <a:latin typeface="Courier New" pitchFamily="49" charset="0"/>
              </a:rPr>
              <a:t>。</a:t>
            </a:r>
          </a:p>
          <a:p>
            <a:pPr indent="198438" algn="l">
              <a:lnSpc>
                <a:spcPct val="110000"/>
              </a:lnSpc>
            </a:pPr>
            <a:r>
              <a:rPr kumimoji="0" lang="en-US" altLang="zh-CN" sz="2400">
                <a:solidFill>
                  <a:schemeClr val="tx1"/>
                </a:solidFill>
              </a:rPr>
              <a:t>(3)</a:t>
            </a:r>
            <a:r>
              <a:rPr kumimoji="0" lang="zh-CN" altLang="en-US" sz="2400">
                <a:solidFill>
                  <a:schemeClr val="tx1"/>
                </a:solidFill>
                <a:latin typeface="Courier New" pitchFamily="49" charset="0"/>
              </a:rPr>
              <a:t>将</a:t>
            </a:r>
            <a:r>
              <a:rPr kumimoji="0" lang="en-US" altLang="zh-CN" sz="2400">
                <a:solidFill>
                  <a:schemeClr val="tx1"/>
                </a:solidFill>
                <a:latin typeface="Courier New" pitchFamily="49" charset="0"/>
              </a:rPr>
              <a:t>pre</a:t>
            </a:r>
            <a:r>
              <a:rPr kumimoji="0" lang="zh-CN" altLang="en-US" sz="2400">
                <a:solidFill>
                  <a:schemeClr val="tx1"/>
                </a:solidFill>
                <a:latin typeface="Courier New" pitchFamily="49" charset="0"/>
              </a:rPr>
              <a:t>指向刚刚访问过的结点*</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（即</a:t>
            </a:r>
            <a:r>
              <a:rPr kumimoji="0" lang="en-US" altLang="zh-CN" sz="2400">
                <a:solidFill>
                  <a:schemeClr val="tx1"/>
                </a:solidFill>
                <a:latin typeface="Courier New" pitchFamily="49" charset="0"/>
              </a:rPr>
              <a:t>pre=p</a:t>
            </a:r>
            <a:r>
              <a:rPr kumimoji="0" lang="zh-CN" altLang="en-US" sz="2400">
                <a:solidFill>
                  <a:schemeClr val="tx1"/>
                </a:solidFill>
                <a:latin typeface="Courier New" pitchFamily="49" charset="0"/>
              </a:rPr>
              <a:t>）。这样，在下一次访问一个新结点*</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时，*</a:t>
            </a:r>
            <a:r>
              <a:rPr kumimoji="0" lang="en-US" altLang="zh-CN" sz="2400">
                <a:solidFill>
                  <a:schemeClr val="tx1"/>
                </a:solidFill>
                <a:latin typeface="Courier New" pitchFamily="49" charset="0"/>
              </a:rPr>
              <a:t>pre</a:t>
            </a:r>
            <a:r>
              <a:rPr kumimoji="0" lang="zh-CN" altLang="en-US" sz="2400">
                <a:solidFill>
                  <a:schemeClr val="tx1"/>
                </a:solidFill>
                <a:latin typeface="Courier New" pitchFamily="49" charset="0"/>
              </a:rPr>
              <a:t>为其前趋结点。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8147"/>
                                        </p:tgtEl>
                                        <p:attrNameLst>
                                          <p:attrName>style.visibility</p:attrName>
                                        </p:attrNameLst>
                                      </p:cBhvr>
                                      <p:to>
                                        <p:strVal val="visible"/>
                                      </p:to>
                                    </p:set>
                                    <p:animEffect transition="in" filter="wipe(left)">
                                      <p:cBhvr>
                                        <p:cTn id="7" dur="500"/>
                                        <p:tgtEl>
                                          <p:spTgt spid="518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8148"/>
                                        </p:tgtEl>
                                        <p:attrNameLst>
                                          <p:attrName>style.visibility</p:attrName>
                                        </p:attrNameLst>
                                      </p:cBhvr>
                                      <p:to>
                                        <p:strVal val="visible"/>
                                      </p:to>
                                    </p:set>
                                    <p:animEffect transition="in" filter="wipe(left)">
                                      <p:cBhvr>
                                        <p:cTn id="12" dur="500"/>
                                        <p:tgtEl>
                                          <p:spTgt spid="518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8149"/>
                                        </p:tgtEl>
                                        <p:attrNameLst>
                                          <p:attrName>style.visibility</p:attrName>
                                        </p:attrNameLst>
                                      </p:cBhvr>
                                      <p:to>
                                        <p:strVal val="visible"/>
                                      </p:to>
                                    </p:set>
                                    <p:animEffect transition="in" filter="wipe(left)">
                                      <p:cBhvr>
                                        <p:cTn id="17" dur="500"/>
                                        <p:tgtEl>
                                          <p:spTgt spid="518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8150"/>
                                        </p:tgtEl>
                                        <p:attrNameLst>
                                          <p:attrName>style.visibility</p:attrName>
                                        </p:attrNameLst>
                                      </p:cBhvr>
                                      <p:to>
                                        <p:strVal val="visible"/>
                                      </p:to>
                                    </p:set>
                                    <p:animEffect transition="in" filter="wipe(left)">
                                      <p:cBhvr>
                                        <p:cTn id="22" dur="500"/>
                                        <p:tgtEl>
                                          <p:spTgt spid="518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p:bldP spid="518148" grpId="0"/>
      <p:bldP spid="518149" grpId="0"/>
      <p:bldP spid="51815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ChangeArrowheads="1"/>
          </p:cNvSpPr>
          <p:nvPr/>
        </p:nvSpPr>
        <p:spPr bwMode="auto">
          <a:xfrm>
            <a:off x="123825" y="1004888"/>
            <a:ext cx="8918575" cy="48482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latin typeface="Courier New" pitchFamily="49" charset="0"/>
              </a:rPr>
              <a:t>pointer pre=NULL;		     //</a:t>
            </a:r>
            <a:r>
              <a:rPr kumimoji="0" lang="zh-CN" altLang="en-US" sz="2400">
                <a:solidFill>
                  <a:schemeClr val="tx1"/>
                </a:solidFill>
                <a:latin typeface="Courier New" pitchFamily="49" charset="0"/>
              </a:rPr>
              <a:t>全局量，初值为</a:t>
            </a:r>
            <a:r>
              <a:rPr kumimoji="0" lang="en-US" altLang="zh-CN" sz="2400">
                <a:solidFill>
                  <a:schemeClr val="tx1"/>
                </a:solidFill>
                <a:latin typeface="Courier New" pitchFamily="49" charset="0"/>
              </a:rPr>
              <a:t>NULL</a:t>
            </a:r>
          </a:p>
          <a:p>
            <a:pPr algn="l"/>
            <a:r>
              <a:rPr kumimoji="0" lang="en-US" altLang="zh-CN" sz="2400">
                <a:solidFill>
                  <a:schemeClr val="tx1"/>
                </a:solidFill>
                <a:latin typeface="Courier New" pitchFamily="49" charset="0"/>
              </a:rPr>
              <a:t>void inthread(bitree t) {		//</a:t>
            </a:r>
            <a:r>
              <a:rPr kumimoji="0" lang="zh-CN" altLang="en-US" sz="2400">
                <a:solidFill>
                  <a:schemeClr val="tx1"/>
                </a:solidFill>
                <a:latin typeface="Courier New" pitchFamily="49" charset="0"/>
              </a:rPr>
              <a:t>中序线索化</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pointer p;</a:t>
            </a:r>
          </a:p>
          <a:p>
            <a:pPr algn="l"/>
            <a:r>
              <a:rPr kumimoji="0" lang="en-US" altLang="zh-CN" sz="2400">
                <a:solidFill>
                  <a:schemeClr val="tx1"/>
                </a:solidFill>
                <a:latin typeface="Courier New" pitchFamily="49" charset="0"/>
              </a:rPr>
              <a:t>   if(t==NULL) return;</a:t>
            </a:r>
          </a:p>
          <a:p>
            <a:pPr algn="l"/>
            <a:r>
              <a:rPr kumimoji="0" lang="en-US" altLang="zh-CN" sz="2400">
                <a:solidFill>
                  <a:schemeClr val="tx1"/>
                </a:solidFill>
                <a:latin typeface="Courier New" pitchFamily="49" charset="0"/>
              </a:rPr>
              <a:t>   p=t;</a:t>
            </a:r>
          </a:p>
          <a:p>
            <a:pPr algn="l"/>
            <a:r>
              <a:rPr kumimoji="0" lang="en-US" altLang="zh-CN" sz="2400">
                <a:solidFill>
                  <a:schemeClr val="tx1"/>
                </a:solidFill>
                <a:latin typeface="Courier New" pitchFamily="49" charset="0"/>
              </a:rPr>
              <a:t>   inthread(p−&gt;lchild);		 //</a:t>
            </a:r>
            <a:r>
              <a:rPr kumimoji="0" lang="zh-CN" altLang="en-US" sz="2400">
                <a:solidFill>
                  <a:schemeClr val="tx1"/>
                </a:solidFill>
                <a:latin typeface="Courier New" pitchFamily="49" charset="0"/>
              </a:rPr>
              <a:t>左子树线索化</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if(p−&gt;lchild==NULL)</a:t>
            </a:r>
          </a:p>
          <a:p>
            <a:pPr algn="l"/>
            <a:r>
              <a:rPr kumimoji="0" lang="en-US" altLang="zh-CN" sz="2400">
                <a:solidFill>
                  <a:schemeClr val="tx1"/>
                </a:solidFill>
                <a:latin typeface="Courier New" pitchFamily="49" charset="0"/>
              </a:rPr>
              <a:t>     {p−&gt;lchild=pre;p−&gt;ltag=1;}//</a:t>
            </a:r>
            <a:r>
              <a:rPr kumimoji="0" lang="zh-CN" altLang="en-US" sz="2400">
                <a:solidFill>
                  <a:schemeClr val="tx1"/>
                </a:solidFill>
                <a:latin typeface="Courier New" pitchFamily="49" charset="0"/>
              </a:rPr>
              <a:t>对</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建左线索</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if(pre!=NULL &amp;&amp; pre−&gt;rchild==NULL)</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{pre−&gt;rchild=p;pre−&gt;rtag=1;}</a:t>
            </a:r>
          </a:p>
          <a:p>
            <a:pPr algn="l"/>
            <a:r>
              <a:rPr kumimoji="0" lang="en-US" altLang="zh-CN" sz="2400">
                <a:solidFill>
                  <a:schemeClr val="tx1"/>
                </a:solidFill>
                <a:latin typeface="Courier New" pitchFamily="49" charset="0"/>
              </a:rPr>
              <a:t>   pre=p;</a:t>
            </a:r>
          </a:p>
          <a:p>
            <a:pPr algn="l"/>
            <a:r>
              <a:rPr kumimoji="0" lang="en-US" altLang="zh-CN" sz="2400">
                <a:solidFill>
                  <a:schemeClr val="tx1"/>
                </a:solidFill>
                <a:latin typeface="Courier New" pitchFamily="49" charset="0"/>
              </a:rPr>
              <a:t>   inthread(t−&gt;rchild);		 //</a:t>
            </a:r>
            <a:r>
              <a:rPr kumimoji="0" lang="zh-CN" altLang="en-US" sz="2400">
                <a:solidFill>
                  <a:schemeClr val="tx1"/>
                </a:solidFill>
                <a:latin typeface="Courier New" pitchFamily="49" charset="0"/>
              </a:rPr>
              <a:t>右子树线索化</a:t>
            </a:r>
          </a:p>
          <a:p>
            <a:pPr algn="l"/>
            <a:r>
              <a:rPr kumimoji="0" lang="en-US" altLang="zh-CN" sz="2400">
                <a:solidFill>
                  <a:schemeClr val="tx1"/>
                </a:solidFill>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9170"/>
                                        </p:tgtEl>
                                        <p:attrNameLst>
                                          <p:attrName>style.visibility</p:attrName>
                                        </p:attrNameLst>
                                      </p:cBhvr>
                                      <p:to>
                                        <p:strVal val="visible"/>
                                      </p:to>
                                    </p:set>
                                    <p:animEffect transition="in" filter="wipe(left)">
                                      <p:cBhvr>
                                        <p:cTn id="7" dur="500"/>
                                        <p:tgtEl>
                                          <p:spTgt spid="519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685800" y="860425"/>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5. 2  </a:t>
            </a:r>
            <a:r>
              <a:rPr lang="zh-CN" altLang="en-US" sz="3600" b="0">
                <a:latin typeface="黑体" pitchFamily="2" charset="-122"/>
              </a:rPr>
              <a:t>二 叉 树</a:t>
            </a:r>
          </a:p>
        </p:txBody>
      </p:sp>
      <p:sp>
        <p:nvSpPr>
          <p:cNvPr id="458755" name="Text Box 3"/>
          <p:cNvSpPr txBox="1">
            <a:spLocks noChangeArrowheads="1"/>
          </p:cNvSpPr>
          <p:nvPr/>
        </p:nvSpPr>
        <p:spPr bwMode="auto">
          <a:xfrm>
            <a:off x="244475" y="1989138"/>
            <a:ext cx="8729663" cy="210026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lang="zh-CN" altLang="en-US" sz="2400">
                <a:solidFill>
                  <a:schemeClr val="tx1"/>
                </a:solidFill>
              </a:rPr>
              <a:t>树中结点的孩子个数没有限制，其形态多种多样，但处理起来有所不便。</a:t>
            </a:r>
          </a:p>
          <a:p>
            <a:pPr algn="l" eaLnBrk="0" hangingPunct="0">
              <a:lnSpc>
                <a:spcPct val="110000"/>
              </a:lnSpc>
            </a:pPr>
            <a:r>
              <a:rPr lang="zh-CN" altLang="en-US" sz="2400">
                <a:solidFill>
                  <a:schemeClr val="tx1"/>
                </a:solidFill>
                <a:latin typeface="Arial" charset="0"/>
              </a:rPr>
              <a:t>二叉树是树形结构的一个重要类型，它的存储结构和算法都比较简便，特别适合于计算机处理。即使一般形式的树也可简单地转换为二叉树，再进行相应的处理。</a:t>
            </a:r>
            <a:r>
              <a:rPr lang="zh-CN" altLang="en-US" sz="2400" b="0">
                <a:solidFill>
                  <a:schemeClr val="tx1"/>
                </a:solidFill>
                <a:latin typeface="Arial"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8755"/>
                                        </p:tgtEl>
                                        <p:attrNameLst>
                                          <p:attrName>style.visibility</p:attrName>
                                        </p:attrNameLst>
                                      </p:cBhvr>
                                      <p:to>
                                        <p:strVal val="visible"/>
                                      </p:to>
                                    </p:set>
                                    <p:animEffect transition="in" filter="wipe(left)">
                                      <p:cBhvr>
                                        <p:cTn id="7" dur="500"/>
                                        <p:tgtEl>
                                          <p:spTgt spid="458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rrowheads="1"/>
          </p:cNvSpPr>
          <p:nvPr>
            <p:ph type="title"/>
          </p:nvPr>
        </p:nvSpPr>
        <p:spPr>
          <a:xfrm>
            <a:off x="323850" y="134938"/>
            <a:ext cx="851058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zh-CN" altLang="en-US" sz="3600" b="0">
                <a:latin typeface="黑体" pitchFamily="2" charset="-122"/>
              </a:rPr>
              <a:t>找中序前趋、后继</a:t>
            </a:r>
          </a:p>
        </p:txBody>
      </p:sp>
      <p:sp>
        <p:nvSpPr>
          <p:cNvPr id="520195" name="Rectangle 3"/>
          <p:cNvSpPr>
            <a:spLocks noChangeArrowheads="1"/>
          </p:cNvSpPr>
          <p:nvPr/>
        </p:nvSpPr>
        <p:spPr bwMode="auto">
          <a:xfrm>
            <a:off x="3779838" y="908050"/>
            <a:ext cx="5184775" cy="26574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198438" algn="l"/>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1</a:t>
            </a:r>
            <a:r>
              <a:rPr kumimoji="0" lang="zh-CN" altLang="en-US" sz="2400">
                <a:solidFill>
                  <a:schemeClr val="tx1"/>
                </a:solidFill>
                <a:latin typeface="Courier New" pitchFamily="49" charset="0"/>
              </a:rPr>
              <a:t>）若*</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的右线索标志为</a:t>
            </a:r>
            <a:r>
              <a:rPr kumimoji="0" lang="en-US" altLang="zh-CN" sz="2400">
                <a:solidFill>
                  <a:schemeClr val="tx1"/>
                </a:solidFill>
                <a:latin typeface="Courier New" pitchFamily="49" charset="0"/>
              </a:rPr>
              <a:t>1</a:t>
            </a:r>
            <a:r>
              <a:rPr kumimoji="0" lang="zh-CN" altLang="en-US" sz="2400">
                <a:solidFill>
                  <a:schemeClr val="tx1"/>
                </a:solidFill>
                <a:latin typeface="Courier New" pitchFamily="49" charset="0"/>
              </a:rPr>
              <a:t>，则</a:t>
            </a:r>
            <a:r>
              <a:rPr kumimoji="0" lang="en-US" altLang="zh-CN" sz="2400">
                <a:solidFill>
                  <a:schemeClr val="tx1"/>
                </a:solidFill>
                <a:latin typeface="Courier New" pitchFamily="49" charset="0"/>
              </a:rPr>
              <a:t>p−&gt;rchild</a:t>
            </a:r>
            <a:r>
              <a:rPr kumimoji="0" lang="zh-CN" altLang="en-US" sz="2400">
                <a:solidFill>
                  <a:schemeClr val="tx1"/>
                </a:solidFill>
                <a:latin typeface="Courier New" pitchFamily="49" charset="0"/>
              </a:rPr>
              <a:t>为右线索，直接指向*</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的中序后继结点。</a:t>
            </a:r>
          </a:p>
          <a:p>
            <a:pPr indent="198438" algn="l"/>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2</a:t>
            </a:r>
            <a:r>
              <a:rPr kumimoji="0" lang="zh-CN" altLang="en-US" sz="2400">
                <a:solidFill>
                  <a:schemeClr val="tx1"/>
                </a:solidFill>
                <a:latin typeface="Courier New" pitchFamily="49" charset="0"/>
              </a:rPr>
              <a:t>）若*</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的右线索标志为</a:t>
            </a:r>
            <a:r>
              <a:rPr kumimoji="0" lang="en-US" altLang="zh-CN" sz="2400">
                <a:solidFill>
                  <a:schemeClr val="tx1"/>
                </a:solidFill>
                <a:latin typeface="Courier New" pitchFamily="49" charset="0"/>
              </a:rPr>
              <a:t>0</a:t>
            </a:r>
            <a:r>
              <a:rPr kumimoji="0" lang="zh-CN" altLang="en-US" sz="2400">
                <a:solidFill>
                  <a:schemeClr val="tx1"/>
                </a:solidFill>
                <a:latin typeface="Courier New" pitchFamily="49" charset="0"/>
              </a:rPr>
              <a:t>，则*</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的中序后继要进行查找，它是*</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的右子树中序遍历的第一个结点，也就是右子树中“最左下”的结点。</a:t>
            </a:r>
          </a:p>
        </p:txBody>
      </p:sp>
      <p:sp>
        <p:nvSpPr>
          <p:cNvPr id="520196" name="Rectangle 4"/>
          <p:cNvSpPr>
            <a:spLocks noChangeArrowheads="1"/>
          </p:cNvSpPr>
          <p:nvPr/>
        </p:nvSpPr>
        <p:spPr bwMode="auto">
          <a:xfrm>
            <a:off x="179388" y="836613"/>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400">
                <a:solidFill>
                  <a:srgbClr val="EE0000"/>
                </a:solidFill>
                <a:latin typeface="Arial" charset="0"/>
              </a:rPr>
              <a:t>中序后继</a:t>
            </a:r>
          </a:p>
        </p:txBody>
      </p:sp>
      <p:sp>
        <p:nvSpPr>
          <p:cNvPr id="520197" name="Rectangle 5"/>
          <p:cNvSpPr>
            <a:spLocks noChangeArrowheads="1"/>
          </p:cNvSpPr>
          <p:nvPr/>
        </p:nvSpPr>
        <p:spPr bwMode="auto">
          <a:xfrm>
            <a:off x="3635375" y="4287838"/>
            <a:ext cx="5511800" cy="22352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000">
                <a:solidFill>
                  <a:schemeClr val="tx1"/>
                </a:solidFill>
                <a:latin typeface="Courier New" pitchFamily="49" charset="0"/>
              </a:rPr>
              <a:t>pointer innext(bitree t) {</a:t>
            </a:r>
          </a:p>
          <a:p>
            <a:pPr algn="l"/>
            <a:r>
              <a:rPr kumimoji="0" lang="en-US" altLang="zh-CN" sz="2000">
                <a:solidFill>
                  <a:schemeClr val="tx1"/>
                </a:solidFill>
                <a:latin typeface="Courier New" pitchFamily="49" charset="0"/>
              </a:rPr>
              <a:t>  pointer q;</a:t>
            </a:r>
          </a:p>
          <a:p>
            <a:pPr algn="l"/>
            <a:r>
              <a:rPr kumimoji="0" lang="en-US" altLang="zh-CN" sz="2000">
                <a:solidFill>
                  <a:schemeClr val="tx1"/>
                </a:solidFill>
                <a:latin typeface="Courier New" pitchFamily="49" charset="0"/>
              </a:rPr>
              <a:t>  if(t−&gt;rtag==1) return(t−&gt;rchild);</a:t>
            </a:r>
          </a:p>
          <a:p>
            <a:pPr algn="l"/>
            <a:r>
              <a:rPr kumimoji="0" lang="en-US" altLang="zh-CN" sz="2000">
                <a:solidFill>
                  <a:schemeClr val="tx1"/>
                </a:solidFill>
                <a:latin typeface="Courier New" pitchFamily="49" charset="0"/>
              </a:rPr>
              <a:t>  q=t−&gt;rchild;</a:t>
            </a:r>
          </a:p>
          <a:p>
            <a:pPr algn="l"/>
            <a:r>
              <a:rPr kumimoji="0" lang="en-US" altLang="zh-CN" sz="2000">
                <a:solidFill>
                  <a:schemeClr val="tx1"/>
                </a:solidFill>
                <a:latin typeface="Courier New" pitchFamily="49" charset="0"/>
              </a:rPr>
              <a:t>  while(q−&gt;ltag==0) q=q−&gt;lchild;</a:t>
            </a:r>
          </a:p>
          <a:p>
            <a:pPr algn="l"/>
            <a:r>
              <a:rPr kumimoji="0" lang="en-US" altLang="zh-CN" sz="2000">
                <a:solidFill>
                  <a:schemeClr val="tx1"/>
                </a:solidFill>
                <a:latin typeface="Courier New" pitchFamily="49" charset="0"/>
              </a:rPr>
              <a:t>  return q;</a:t>
            </a:r>
          </a:p>
          <a:p>
            <a:pPr algn="l"/>
            <a:r>
              <a:rPr kumimoji="0" lang="en-US" altLang="zh-CN" sz="2000">
                <a:solidFill>
                  <a:schemeClr val="tx1"/>
                </a:solidFill>
                <a:latin typeface="Courier New" pitchFamily="49" charset="0"/>
              </a:rPr>
              <a:t>}</a:t>
            </a:r>
          </a:p>
        </p:txBody>
      </p:sp>
      <p:grpSp>
        <p:nvGrpSpPr>
          <p:cNvPr id="520198" name="Group 6"/>
          <p:cNvGrpSpPr>
            <a:grpSpLocks noChangeAspect="1"/>
          </p:cNvGrpSpPr>
          <p:nvPr/>
        </p:nvGrpSpPr>
        <p:grpSpPr bwMode="auto">
          <a:xfrm>
            <a:off x="107950" y="1268413"/>
            <a:ext cx="3598863" cy="4535487"/>
            <a:chOff x="192" y="840"/>
            <a:chExt cx="2592" cy="3144"/>
          </a:xfrm>
        </p:grpSpPr>
        <p:sp>
          <p:nvSpPr>
            <p:cNvPr id="520199" name="Line 7"/>
            <p:cNvSpPr>
              <a:spLocks noChangeAspect="1" noChangeShapeType="1"/>
            </p:cNvSpPr>
            <p:nvPr/>
          </p:nvSpPr>
          <p:spPr bwMode="auto">
            <a:xfrm flipH="1">
              <a:off x="1824" y="3336"/>
              <a:ext cx="144" cy="288"/>
            </a:xfrm>
            <a:prstGeom prst="line">
              <a:avLst/>
            </a:prstGeom>
            <a:noFill/>
            <a:ln w="254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00" name="Line 8"/>
            <p:cNvSpPr>
              <a:spLocks noChangeAspect="1" noChangeShapeType="1"/>
            </p:cNvSpPr>
            <p:nvPr/>
          </p:nvSpPr>
          <p:spPr bwMode="auto">
            <a:xfrm>
              <a:off x="1488" y="1128"/>
              <a:ext cx="192" cy="288"/>
            </a:xfrm>
            <a:prstGeom prst="line">
              <a:avLst/>
            </a:prstGeom>
            <a:noFill/>
            <a:ln w="254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01" name="Line 9"/>
            <p:cNvSpPr>
              <a:spLocks noChangeAspect="1" noChangeShapeType="1"/>
            </p:cNvSpPr>
            <p:nvPr/>
          </p:nvSpPr>
          <p:spPr bwMode="auto">
            <a:xfrm>
              <a:off x="1824" y="1656"/>
              <a:ext cx="144" cy="288"/>
            </a:xfrm>
            <a:prstGeom prst="line">
              <a:avLst/>
            </a:prstGeom>
            <a:noFill/>
            <a:ln w="254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02" name="Line 10"/>
            <p:cNvSpPr>
              <a:spLocks noChangeAspect="1" noChangeShapeType="1"/>
            </p:cNvSpPr>
            <p:nvPr/>
          </p:nvSpPr>
          <p:spPr bwMode="auto">
            <a:xfrm>
              <a:off x="2160" y="2232"/>
              <a:ext cx="144" cy="240"/>
            </a:xfrm>
            <a:prstGeom prst="line">
              <a:avLst/>
            </a:prstGeom>
            <a:noFill/>
            <a:ln w="254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03" name="Line 11"/>
            <p:cNvSpPr>
              <a:spLocks noChangeAspect="1" noChangeShapeType="1"/>
            </p:cNvSpPr>
            <p:nvPr/>
          </p:nvSpPr>
          <p:spPr bwMode="auto">
            <a:xfrm flipH="1">
              <a:off x="1824" y="2280"/>
              <a:ext cx="144" cy="240"/>
            </a:xfrm>
            <a:prstGeom prst="line">
              <a:avLst/>
            </a:prstGeom>
            <a:noFill/>
            <a:ln w="254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04" name="Line 12"/>
            <p:cNvSpPr>
              <a:spLocks noChangeAspect="1" noChangeShapeType="1"/>
            </p:cNvSpPr>
            <p:nvPr/>
          </p:nvSpPr>
          <p:spPr bwMode="auto">
            <a:xfrm>
              <a:off x="1824" y="2760"/>
              <a:ext cx="144" cy="336"/>
            </a:xfrm>
            <a:prstGeom prst="line">
              <a:avLst/>
            </a:prstGeom>
            <a:noFill/>
            <a:ln w="254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05" name="Line 13"/>
            <p:cNvSpPr>
              <a:spLocks noChangeAspect="1" noChangeShapeType="1"/>
            </p:cNvSpPr>
            <p:nvPr/>
          </p:nvSpPr>
          <p:spPr bwMode="auto">
            <a:xfrm flipH="1">
              <a:off x="912" y="1128"/>
              <a:ext cx="384" cy="288"/>
            </a:xfrm>
            <a:prstGeom prst="line">
              <a:avLst/>
            </a:prstGeom>
            <a:noFill/>
            <a:ln w="254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06" name="Line 14"/>
            <p:cNvSpPr>
              <a:spLocks noChangeAspect="1" noChangeShapeType="1"/>
            </p:cNvSpPr>
            <p:nvPr/>
          </p:nvSpPr>
          <p:spPr bwMode="auto">
            <a:xfrm>
              <a:off x="864" y="1656"/>
              <a:ext cx="240" cy="336"/>
            </a:xfrm>
            <a:prstGeom prst="line">
              <a:avLst/>
            </a:prstGeom>
            <a:noFill/>
            <a:ln w="254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07" name="Line 15"/>
            <p:cNvSpPr>
              <a:spLocks noChangeAspect="1" noChangeShapeType="1"/>
            </p:cNvSpPr>
            <p:nvPr/>
          </p:nvSpPr>
          <p:spPr bwMode="auto">
            <a:xfrm flipH="1">
              <a:off x="912" y="2232"/>
              <a:ext cx="144" cy="240"/>
            </a:xfrm>
            <a:prstGeom prst="line">
              <a:avLst/>
            </a:prstGeom>
            <a:noFill/>
            <a:ln w="254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08" name="Line 16"/>
            <p:cNvSpPr>
              <a:spLocks noChangeAspect="1" noChangeShapeType="1"/>
            </p:cNvSpPr>
            <p:nvPr/>
          </p:nvSpPr>
          <p:spPr bwMode="auto">
            <a:xfrm>
              <a:off x="912" y="2760"/>
              <a:ext cx="192" cy="336"/>
            </a:xfrm>
            <a:prstGeom prst="line">
              <a:avLst/>
            </a:prstGeom>
            <a:noFill/>
            <a:ln w="254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09" name="Line 17"/>
            <p:cNvSpPr>
              <a:spLocks noChangeAspect="1" noChangeShapeType="1"/>
            </p:cNvSpPr>
            <p:nvPr/>
          </p:nvSpPr>
          <p:spPr bwMode="auto">
            <a:xfrm flipH="1">
              <a:off x="432" y="1656"/>
              <a:ext cx="240" cy="288"/>
            </a:xfrm>
            <a:prstGeom prst="line">
              <a:avLst/>
            </a:prstGeom>
            <a:noFill/>
            <a:ln w="254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10" name="Oval 18"/>
            <p:cNvSpPr>
              <a:spLocks noChangeAspect="1" noChangeArrowheads="1"/>
            </p:cNvSpPr>
            <p:nvPr/>
          </p:nvSpPr>
          <p:spPr bwMode="auto">
            <a:xfrm>
              <a:off x="1248" y="840"/>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A</a:t>
              </a:r>
            </a:p>
          </p:txBody>
        </p:sp>
        <p:sp>
          <p:nvSpPr>
            <p:cNvPr id="520211" name="Oval 19"/>
            <p:cNvSpPr>
              <a:spLocks noChangeAspect="1" noChangeArrowheads="1"/>
            </p:cNvSpPr>
            <p:nvPr/>
          </p:nvSpPr>
          <p:spPr bwMode="auto">
            <a:xfrm>
              <a:off x="624" y="1368"/>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B</a:t>
              </a:r>
            </a:p>
          </p:txBody>
        </p:sp>
        <p:sp>
          <p:nvSpPr>
            <p:cNvPr id="520212" name="Oval 20"/>
            <p:cNvSpPr>
              <a:spLocks noChangeAspect="1" noChangeArrowheads="1"/>
            </p:cNvSpPr>
            <p:nvPr/>
          </p:nvSpPr>
          <p:spPr bwMode="auto">
            <a:xfrm>
              <a:off x="192" y="1896"/>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D</a:t>
              </a:r>
            </a:p>
          </p:txBody>
        </p:sp>
        <p:sp>
          <p:nvSpPr>
            <p:cNvPr id="520213" name="Oval 21"/>
            <p:cNvSpPr>
              <a:spLocks noChangeAspect="1" noChangeArrowheads="1"/>
            </p:cNvSpPr>
            <p:nvPr/>
          </p:nvSpPr>
          <p:spPr bwMode="auto">
            <a:xfrm>
              <a:off x="1008" y="1944"/>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E</a:t>
              </a:r>
            </a:p>
          </p:txBody>
        </p:sp>
        <p:sp>
          <p:nvSpPr>
            <p:cNvPr id="520214" name="Oval 22"/>
            <p:cNvSpPr>
              <a:spLocks noChangeAspect="1" noChangeArrowheads="1"/>
            </p:cNvSpPr>
            <p:nvPr/>
          </p:nvSpPr>
          <p:spPr bwMode="auto">
            <a:xfrm>
              <a:off x="1584" y="1368"/>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C</a:t>
              </a:r>
            </a:p>
          </p:txBody>
        </p:sp>
        <p:sp>
          <p:nvSpPr>
            <p:cNvPr id="520215" name="Oval 23"/>
            <p:cNvSpPr>
              <a:spLocks noChangeAspect="1" noChangeArrowheads="1"/>
            </p:cNvSpPr>
            <p:nvPr/>
          </p:nvSpPr>
          <p:spPr bwMode="auto">
            <a:xfrm>
              <a:off x="1872" y="1944"/>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l"/>
              <a:r>
                <a:rPr lang="en-US" altLang="zh-CN" sz="2000">
                  <a:solidFill>
                    <a:srgbClr val="FFFF66"/>
                  </a:solidFill>
                  <a:effectLst>
                    <a:outerShdw blurRad="38100" dist="38100" dir="2700000" algn="tl">
                      <a:srgbClr val="000000"/>
                    </a:outerShdw>
                  </a:effectLst>
                  <a:latin typeface="Arial" charset="0"/>
                  <a:ea typeface="黑体" pitchFamily="2" charset="-122"/>
                </a:rPr>
                <a:t>F</a:t>
              </a:r>
            </a:p>
          </p:txBody>
        </p:sp>
        <p:sp>
          <p:nvSpPr>
            <p:cNvPr id="520216" name="Oval 24"/>
            <p:cNvSpPr>
              <a:spLocks noChangeAspect="1" noChangeArrowheads="1"/>
            </p:cNvSpPr>
            <p:nvPr/>
          </p:nvSpPr>
          <p:spPr bwMode="auto">
            <a:xfrm>
              <a:off x="1584" y="2472"/>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H</a:t>
              </a:r>
            </a:p>
          </p:txBody>
        </p:sp>
        <p:sp>
          <p:nvSpPr>
            <p:cNvPr id="520217" name="Oval 25"/>
            <p:cNvSpPr>
              <a:spLocks noChangeAspect="1" noChangeArrowheads="1"/>
            </p:cNvSpPr>
            <p:nvPr/>
          </p:nvSpPr>
          <p:spPr bwMode="auto">
            <a:xfrm>
              <a:off x="2208" y="2472"/>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I</a:t>
              </a:r>
            </a:p>
          </p:txBody>
        </p:sp>
        <p:sp>
          <p:nvSpPr>
            <p:cNvPr id="520218" name="Oval 26"/>
            <p:cNvSpPr>
              <a:spLocks noChangeAspect="1" noChangeArrowheads="1"/>
            </p:cNvSpPr>
            <p:nvPr/>
          </p:nvSpPr>
          <p:spPr bwMode="auto">
            <a:xfrm>
              <a:off x="1872" y="3048"/>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K</a:t>
              </a:r>
            </a:p>
          </p:txBody>
        </p:sp>
        <p:sp>
          <p:nvSpPr>
            <p:cNvPr id="520219" name="Oval 27"/>
            <p:cNvSpPr>
              <a:spLocks noChangeAspect="1" noChangeArrowheads="1"/>
            </p:cNvSpPr>
            <p:nvPr/>
          </p:nvSpPr>
          <p:spPr bwMode="auto">
            <a:xfrm>
              <a:off x="672" y="2472"/>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G</a:t>
              </a:r>
            </a:p>
          </p:txBody>
        </p:sp>
        <p:sp>
          <p:nvSpPr>
            <p:cNvPr id="520220" name="Oval 28"/>
            <p:cNvSpPr>
              <a:spLocks noChangeAspect="1" noChangeArrowheads="1"/>
            </p:cNvSpPr>
            <p:nvPr/>
          </p:nvSpPr>
          <p:spPr bwMode="auto">
            <a:xfrm>
              <a:off x="997" y="3048"/>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J</a:t>
              </a:r>
            </a:p>
          </p:txBody>
        </p:sp>
        <p:sp>
          <p:nvSpPr>
            <p:cNvPr id="520221" name="Oval 29"/>
            <p:cNvSpPr>
              <a:spLocks noChangeAspect="1" noChangeArrowheads="1"/>
            </p:cNvSpPr>
            <p:nvPr/>
          </p:nvSpPr>
          <p:spPr bwMode="auto">
            <a:xfrm>
              <a:off x="1584" y="3576"/>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L</a:t>
              </a:r>
            </a:p>
          </p:txBody>
        </p:sp>
        <p:sp>
          <p:nvSpPr>
            <p:cNvPr id="520222" name="Freeform 30"/>
            <p:cNvSpPr>
              <a:spLocks noChangeAspect="1"/>
            </p:cNvSpPr>
            <p:nvPr/>
          </p:nvSpPr>
          <p:spPr bwMode="auto">
            <a:xfrm>
              <a:off x="1824" y="3384"/>
              <a:ext cx="240" cy="600"/>
            </a:xfrm>
            <a:custGeom>
              <a:avLst/>
              <a:gdLst>
                <a:gd name="T0" fmla="*/ 0 w 248"/>
                <a:gd name="T1" fmla="*/ 480 h 552"/>
                <a:gd name="T2" fmla="*/ 48 w 248"/>
                <a:gd name="T3" fmla="*/ 528 h 552"/>
                <a:gd name="T4" fmla="*/ 192 w 248"/>
                <a:gd name="T5" fmla="*/ 528 h 552"/>
                <a:gd name="T6" fmla="*/ 240 w 248"/>
                <a:gd name="T7" fmla="*/ 384 h 552"/>
                <a:gd name="T8" fmla="*/ 240 w 248"/>
                <a:gd name="T9" fmla="*/ 192 h 552"/>
                <a:gd name="T10" fmla="*/ 240 w 248"/>
                <a:gd name="T11" fmla="*/ 0 h 552"/>
              </a:gdLst>
              <a:ahLst/>
              <a:cxnLst>
                <a:cxn ang="0">
                  <a:pos x="T0" y="T1"/>
                </a:cxn>
                <a:cxn ang="0">
                  <a:pos x="T2" y="T3"/>
                </a:cxn>
                <a:cxn ang="0">
                  <a:pos x="T4" y="T5"/>
                </a:cxn>
                <a:cxn ang="0">
                  <a:pos x="T6" y="T7"/>
                </a:cxn>
                <a:cxn ang="0">
                  <a:pos x="T8" y="T9"/>
                </a:cxn>
                <a:cxn ang="0">
                  <a:pos x="T10" y="T11"/>
                </a:cxn>
              </a:cxnLst>
              <a:rect l="0" t="0" r="r" b="b"/>
              <a:pathLst>
                <a:path w="248" h="552">
                  <a:moveTo>
                    <a:pt x="0" y="480"/>
                  </a:moveTo>
                  <a:cubicBezTo>
                    <a:pt x="8" y="500"/>
                    <a:pt x="16" y="520"/>
                    <a:pt x="48" y="528"/>
                  </a:cubicBezTo>
                  <a:cubicBezTo>
                    <a:pt x="80" y="536"/>
                    <a:pt x="160" y="552"/>
                    <a:pt x="192" y="528"/>
                  </a:cubicBezTo>
                  <a:cubicBezTo>
                    <a:pt x="224" y="504"/>
                    <a:pt x="232" y="440"/>
                    <a:pt x="240" y="384"/>
                  </a:cubicBezTo>
                  <a:cubicBezTo>
                    <a:pt x="248" y="328"/>
                    <a:pt x="240" y="256"/>
                    <a:pt x="240" y="192"/>
                  </a:cubicBezTo>
                  <a:cubicBezTo>
                    <a:pt x="240" y="128"/>
                    <a:pt x="240" y="32"/>
                    <a:pt x="240" y="0"/>
                  </a:cubicBezTo>
                </a:path>
              </a:pathLst>
            </a:custGeom>
            <a:noFill/>
            <a:ln w="28575" cap="rnd" cmpd="sng">
              <a:solidFill>
                <a:srgbClr val="0000FF"/>
              </a:solidFill>
              <a:prstDash val="sysDot"/>
              <a:round/>
              <a:headEnd type="none" w="med" len="med"/>
              <a:tailEnd type="triangl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23" name="Freeform 31"/>
            <p:cNvSpPr>
              <a:spLocks noChangeAspect="1"/>
            </p:cNvSpPr>
            <p:nvPr/>
          </p:nvSpPr>
          <p:spPr bwMode="auto">
            <a:xfrm>
              <a:off x="2056" y="2280"/>
              <a:ext cx="320" cy="1208"/>
            </a:xfrm>
            <a:custGeom>
              <a:avLst/>
              <a:gdLst>
                <a:gd name="T0" fmla="*/ 56 w 320"/>
                <a:gd name="T1" fmla="*/ 1104 h 1208"/>
                <a:gd name="T2" fmla="*/ 152 w 320"/>
                <a:gd name="T3" fmla="*/ 1200 h 1208"/>
                <a:gd name="T4" fmla="*/ 296 w 320"/>
                <a:gd name="T5" fmla="*/ 1152 h 1208"/>
                <a:gd name="T6" fmla="*/ 296 w 320"/>
                <a:gd name="T7" fmla="*/ 912 h 1208"/>
                <a:gd name="T8" fmla="*/ 152 w 320"/>
                <a:gd name="T9" fmla="*/ 672 h 1208"/>
                <a:gd name="T10" fmla="*/ 56 w 320"/>
                <a:gd name="T11" fmla="*/ 528 h 1208"/>
                <a:gd name="T12" fmla="*/ 8 w 320"/>
                <a:gd name="T13" fmla="*/ 288 h 1208"/>
                <a:gd name="T14" fmla="*/ 8 w 320"/>
                <a:gd name="T15" fmla="*/ 0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1208">
                  <a:moveTo>
                    <a:pt x="56" y="1104"/>
                  </a:moveTo>
                  <a:cubicBezTo>
                    <a:pt x="84" y="1148"/>
                    <a:pt x="112" y="1192"/>
                    <a:pt x="152" y="1200"/>
                  </a:cubicBezTo>
                  <a:cubicBezTo>
                    <a:pt x="192" y="1208"/>
                    <a:pt x="272" y="1200"/>
                    <a:pt x="296" y="1152"/>
                  </a:cubicBezTo>
                  <a:cubicBezTo>
                    <a:pt x="320" y="1104"/>
                    <a:pt x="320" y="992"/>
                    <a:pt x="296" y="912"/>
                  </a:cubicBezTo>
                  <a:cubicBezTo>
                    <a:pt x="272" y="832"/>
                    <a:pt x="192" y="736"/>
                    <a:pt x="152" y="672"/>
                  </a:cubicBezTo>
                  <a:cubicBezTo>
                    <a:pt x="112" y="608"/>
                    <a:pt x="80" y="592"/>
                    <a:pt x="56" y="528"/>
                  </a:cubicBezTo>
                  <a:cubicBezTo>
                    <a:pt x="32" y="464"/>
                    <a:pt x="16" y="376"/>
                    <a:pt x="8" y="288"/>
                  </a:cubicBezTo>
                  <a:cubicBezTo>
                    <a:pt x="0" y="200"/>
                    <a:pt x="8" y="48"/>
                    <a:pt x="8" y="0"/>
                  </a:cubicBezTo>
                </a:path>
              </a:pathLst>
            </a:custGeom>
            <a:noFill/>
            <a:ln w="25400" cap="flat" cmpd="sng">
              <a:solidFill>
                <a:srgbClr val="0000FF"/>
              </a:solidFill>
              <a:prstDash val="sysDot"/>
              <a:round/>
              <a:headEnd type="none" w="med" len="med"/>
              <a:tailEnd type="triangle" w="sm"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24" name="Freeform 32"/>
            <p:cNvSpPr>
              <a:spLocks noChangeAspect="1"/>
            </p:cNvSpPr>
            <p:nvPr/>
          </p:nvSpPr>
          <p:spPr bwMode="auto">
            <a:xfrm>
              <a:off x="2496" y="2760"/>
              <a:ext cx="288" cy="56"/>
            </a:xfrm>
            <a:custGeom>
              <a:avLst/>
              <a:gdLst>
                <a:gd name="T0" fmla="*/ 0 w 288"/>
                <a:gd name="T1" fmla="*/ 0 h 56"/>
                <a:gd name="T2" fmla="*/ 96 w 288"/>
                <a:gd name="T3" fmla="*/ 48 h 56"/>
                <a:gd name="T4" fmla="*/ 192 w 288"/>
                <a:gd name="T5" fmla="*/ 48 h 56"/>
                <a:gd name="T6" fmla="*/ 288 w 288"/>
                <a:gd name="T7" fmla="*/ 0 h 56"/>
              </a:gdLst>
              <a:ahLst/>
              <a:cxnLst>
                <a:cxn ang="0">
                  <a:pos x="T0" y="T1"/>
                </a:cxn>
                <a:cxn ang="0">
                  <a:pos x="T2" y="T3"/>
                </a:cxn>
                <a:cxn ang="0">
                  <a:pos x="T4" y="T5"/>
                </a:cxn>
                <a:cxn ang="0">
                  <a:pos x="T6" y="T7"/>
                </a:cxn>
              </a:cxnLst>
              <a:rect l="0" t="0" r="r" b="b"/>
              <a:pathLst>
                <a:path w="288" h="56">
                  <a:moveTo>
                    <a:pt x="0" y="0"/>
                  </a:moveTo>
                  <a:cubicBezTo>
                    <a:pt x="32" y="20"/>
                    <a:pt x="64" y="40"/>
                    <a:pt x="96" y="48"/>
                  </a:cubicBezTo>
                  <a:cubicBezTo>
                    <a:pt x="128" y="56"/>
                    <a:pt x="160" y="56"/>
                    <a:pt x="192" y="48"/>
                  </a:cubicBezTo>
                  <a:cubicBezTo>
                    <a:pt x="224" y="40"/>
                    <a:pt x="272" y="8"/>
                    <a:pt x="288" y="0"/>
                  </a:cubicBezTo>
                </a:path>
              </a:pathLst>
            </a:custGeom>
            <a:noFill/>
            <a:ln w="25400" cap="flat" cmpd="sng">
              <a:solidFill>
                <a:srgbClr val="0000FF"/>
              </a:solidFill>
              <a:prstDash val="sysDot"/>
              <a:round/>
              <a:headEnd type="none" w="med" len="med"/>
              <a:tailEnd type="triangle" w="sm"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25" name="Freeform 33"/>
            <p:cNvSpPr>
              <a:spLocks noChangeAspect="1"/>
            </p:cNvSpPr>
            <p:nvPr/>
          </p:nvSpPr>
          <p:spPr bwMode="auto">
            <a:xfrm>
              <a:off x="1192" y="2280"/>
              <a:ext cx="384" cy="1208"/>
            </a:xfrm>
            <a:custGeom>
              <a:avLst/>
              <a:gdLst>
                <a:gd name="T0" fmla="*/ 56 w 384"/>
                <a:gd name="T1" fmla="*/ 1104 h 1208"/>
                <a:gd name="T2" fmla="*/ 152 w 384"/>
                <a:gd name="T3" fmla="*/ 1200 h 1208"/>
                <a:gd name="T4" fmla="*/ 296 w 384"/>
                <a:gd name="T5" fmla="*/ 1152 h 1208"/>
                <a:gd name="T6" fmla="*/ 344 w 384"/>
                <a:gd name="T7" fmla="*/ 864 h 1208"/>
                <a:gd name="T8" fmla="*/ 56 w 384"/>
                <a:gd name="T9" fmla="*/ 480 h 1208"/>
                <a:gd name="T10" fmla="*/ 8 w 384"/>
                <a:gd name="T11" fmla="*/ 0 h 1208"/>
              </a:gdLst>
              <a:ahLst/>
              <a:cxnLst>
                <a:cxn ang="0">
                  <a:pos x="T0" y="T1"/>
                </a:cxn>
                <a:cxn ang="0">
                  <a:pos x="T2" y="T3"/>
                </a:cxn>
                <a:cxn ang="0">
                  <a:pos x="T4" y="T5"/>
                </a:cxn>
                <a:cxn ang="0">
                  <a:pos x="T6" y="T7"/>
                </a:cxn>
                <a:cxn ang="0">
                  <a:pos x="T8" y="T9"/>
                </a:cxn>
                <a:cxn ang="0">
                  <a:pos x="T10" y="T11"/>
                </a:cxn>
              </a:cxnLst>
              <a:rect l="0" t="0" r="r" b="b"/>
              <a:pathLst>
                <a:path w="384" h="1208">
                  <a:moveTo>
                    <a:pt x="56" y="1104"/>
                  </a:moveTo>
                  <a:cubicBezTo>
                    <a:pt x="84" y="1148"/>
                    <a:pt x="112" y="1192"/>
                    <a:pt x="152" y="1200"/>
                  </a:cubicBezTo>
                  <a:cubicBezTo>
                    <a:pt x="192" y="1208"/>
                    <a:pt x="264" y="1208"/>
                    <a:pt x="296" y="1152"/>
                  </a:cubicBezTo>
                  <a:cubicBezTo>
                    <a:pt x="328" y="1096"/>
                    <a:pt x="384" y="976"/>
                    <a:pt x="344" y="864"/>
                  </a:cubicBezTo>
                  <a:cubicBezTo>
                    <a:pt x="304" y="752"/>
                    <a:pt x="112" y="624"/>
                    <a:pt x="56" y="480"/>
                  </a:cubicBezTo>
                  <a:cubicBezTo>
                    <a:pt x="0" y="336"/>
                    <a:pt x="16" y="80"/>
                    <a:pt x="8" y="0"/>
                  </a:cubicBezTo>
                </a:path>
              </a:pathLst>
            </a:custGeom>
            <a:noFill/>
            <a:ln w="28575" cap="flat" cmpd="sng">
              <a:solidFill>
                <a:srgbClr val="0000FF"/>
              </a:solidFill>
              <a:prstDash val="sysDot"/>
              <a:round/>
              <a:headEnd type="none" w="med" len="med"/>
              <a:tailEnd type="triangle" w="sm"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26" name="Freeform 34"/>
            <p:cNvSpPr>
              <a:spLocks noChangeAspect="1"/>
            </p:cNvSpPr>
            <p:nvPr/>
          </p:nvSpPr>
          <p:spPr bwMode="auto">
            <a:xfrm>
              <a:off x="1296" y="1176"/>
              <a:ext cx="296" cy="1160"/>
            </a:xfrm>
            <a:custGeom>
              <a:avLst/>
              <a:gdLst>
                <a:gd name="T0" fmla="*/ 0 w 296"/>
                <a:gd name="T1" fmla="*/ 1056 h 1160"/>
                <a:gd name="T2" fmla="*/ 96 w 296"/>
                <a:gd name="T3" fmla="*/ 1152 h 1160"/>
                <a:gd name="T4" fmla="*/ 240 w 296"/>
                <a:gd name="T5" fmla="*/ 1104 h 1160"/>
                <a:gd name="T6" fmla="*/ 288 w 296"/>
                <a:gd name="T7" fmla="*/ 912 h 1160"/>
                <a:gd name="T8" fmla="*/ 192 w 296"/>
                <a:gd name="T9" fmla="*/ 672 h 1160"/>
                <a:gd name="T10" fmla="*/ 96 w 296"/>
                <a:gd name="T11" fmla="*/ 432 h 1160"/>
                <a:gd name="T12" fmla="*/ 96 w 296"/>
                <a:gd name="T13" fmla="*/ 0 h 1160"/>
              </a:gdLst>
              <a:ahLst/>
              <a:cxnLst>
                <a:cxn ang="0">
                  <a:pos x="T0" y="T1"/>
                </a:cxn>
                <a:cxn ang="0">
                  <a:pos x="T2" y="T3"/>
                </a:cxn>
                <a:cxn ang="0">
                  <a:pos x="T4" y="T5"/>
                </a:cxn>
                <a:cxn ang="0">
                  <a:pos x="T6" y="T7"/>
                </a:cxn>
                <a:cxn ang="0">
                  <a:pos x="T8" y="T9"/>
                </a:cxn>
                <a:cxn ang="0">
                  <a:pos x="T10" y="T11"/>
                </a:cxn>
                <a:cxn ang="0">
                  <a:pos x="T12" y="T13"/>
                </a:cxn>
              </a:cxnLst>
              <a:rect l="0" t="0" r="r" b="b"/>
              <a:pathLst>
                <a:path w="296" h="1160">
                  <a:moveTo>
                    <a:pt x="0" y="1056"/>
                  </a:moveTo>
                  <a:cubicBezTo>
                    <a:pt x="28" y="1100"/>
                    <a:pt x="56" y="1144"/>
                    <a:pt x="96" y="1152"/>
                  </a:cubicBezTo>
                  <a:cubicBezTo>
                    <a:pt x="136" y="1160"/>
                    <a:pt x="208" y="1144"/>
                    <a:pt x="240" y="1104"/>
                  </a:cubicBezTo>
                  <a:cubicBezTo>
                    <a:pt x="272" y="1064"/>
                    <a:pt x="296" y="984"/>
                    <a:pt x="288" y="912"/>
                  </a:cubicBezTo>
                  <a:cubicBezTo>
                    <a:pt x="280" y="840"/>
                    <a:pt x="224" y="752"/>
                    <a:pt x="192" y="672"/>
                  </a:cubicBezTo>
                  <a:cubicBezTo>
                    <a:pt x="160" y="592"/>
                    <a:pt x="112" y="544"/>
                    <a:pt x="96" y="432"/>
                  </a:cubicBezTo>
                  <a:cubicBezTo>
                    <a:pt x="80" y="320"/>
                    <a:pt x="96" y="72"/>
                    <a:pt x="96" y="0"/>
                  </a:cubicBezTo>
                </a:path>
              </a:pathLst>
            </a:custGeom>
            <a:noFill/>
            <a:ln w="25400" cap="flat" cmpd="sng">
              <a:solidFill>
                <a:srgbClr val="0000FF"/>
              </a:solidFill>
              <a:prstDash val="sysDot"/>
              <a:round/>
              <a:headEnd type="none" w="med" len="med"/>
              <a:tailEnd type="triangle" w="sm"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27" name="Freeform 35"/>
            <p:cNvSpPr>
              <a:spLocks noChangeAspect="1"/>
            </p:cNvSpPr>
            <p:nvPr/>
          </p:nvSpPr>
          <p:spPr bwMode="auto">
            <a:xfrm>
              <a:off x="432" y="1704"/>
              <a:ext cx="288" cy="656"/>
            </a:xfrm>
            <a:custGeom>
              <a:avLst/>
              <a:gdLst>
                <a:gd name="T0" fmla="*/ 0 w 288"/>
                <a:gd name="T1" fmla="*/ 528 h 656"/>
                <a:gd name="T2" fmla="*/ 96 w 288"/>
                <a:gd name="T3" fmla="*/ 624 h 656"/>
                <a:gd name="T4" fmla="*/ 240 w 288"/>
                <a:gd name="T5" fmla="*/ 624 h 656"/>
                <a:gd name="T6" fmla="*/ 288 w 288"/>
                <a:gd name="T7" fmla="*/ 432 h 656"/>
                <a:gd name="T8" fmla="*/ 240 w 288"/>
                <a:gd name="T9" fmla="*/ 288 h 656"/>
                <a:gd name="T10" fmla="*/ 240 w 288"/>
                <a:gd name="T11" fmla="*/ 96 h 656"/>
                <a:gd name="T12" fmla="*/ 288 w 288"/>
                <a:gd name="T13" fmla="*/ 0 h 656"/>
              </a:gdLst>
              <a:ahLst/>
              <a:cxnLst>
                <a:cxn ang="0">
                  <a:pos x="T0" y="T1"/>
                </a:cxn>
                <a:cxn ang="0">
                  <a:pos x="T2" y="T3"/>
                </a:cxn>
                <a:cxn ang="0">
                  <a:pos x="T4" y="T5"/>
                </a:cxn>
                <a:cxn ang="0">
                  <a:pos x="T6" y="T7"/>
                </a:cxn>
                <a:cxn ang="0">
                  <a:pos x="T8" y="T9"/>
                </a:cxn>
                <a:cxn ang="0">
                  <a:pos x="T10" y="T11"/>
                </a:cxn>
                <a:cxn ang="0">
                  <a:pos x="T12" y="T13"/>
                </a:cxn>
              </a:cxnLst>
              <a:rect l="0" t="0" r="r" b="b"/>
              <a:pathLst>
                <a:path w="288" h="656">
                  <a:moveTo>
                    <a:pt x="0" y="528"/>
                  </a:moveTo>
                  <a:cubicBezTo>
                    <a:pt x="28" y="568"/>
                    <a:pt x="56" y="608"/>
                    <a:pt x="96" y="624"/>
                  </a:cubicBezTo>
                  <a:cubicBezTo>
                    <a:pt x="136" y="640"/>
                    <a:pt x="208" y="656"/>
                    <a:pt x="240" y="624"/>
                  </a:cubicBezTo>
                  <a:cubicBezTo>
                    <a:pt x="272" y="592"/>
                    <a:pt x="288" y="488"/>
                    <a:pt x="288" y="432"/>
                  </a:cubicBezTo>
                  <a:cubicBezTo>
                    <a:pt x="288" y="376"/>
                    <a:pt x="248" y="344"/>
                    <a:pt x="240" y="288"/>
                  </a:cubicBezTo>
                  <a:cubicBezTo>
                    <a:pt x="232" y="232"/>
                    <a:pt x="232" y="144"/>
                    <a:pt x="240" y="96"/>
                  </a:cubicBezTo>
                  <a:cubicBezTo>
                    <a:pt x="248" y="48"/>
                    <a:pt x="280" y="16"/>
                    <a:pt x="288" y="0"/>
                  </a:cubicBezTo>
                </a:path>
              </a:pathLst>
            </a:custGeom>
            <a:noFill/>
            <a:ln w="25400" cap="flat" cmpd="sng">
              <a:solidFill>
                <a:srgbClr val="0000FF"/>
              </a:solidFill>
              <a:prstDash val="sysDot"/>
              <a:round/>
              <a:headEnd type="none" w="med" len="med"/>
              <a:tailEnd type="triangle" w="sm"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20196"/>
                                        </p:tgtEl>
                                        <p:attrNameLst>
                                          <p:attrName>style.visibility</p:attrName>
                                        </p:attrNameLst>
                                      </p:cBhvr>
                                      <p:to>
                                        <p:strVal val="visible"/>
                                      </p:to>
                                    </p:set>
                                    <p:anim calcmode="lin" valueType="num">
                                      <p:cBhvr>
                                        <p:cTn id="7" dur="1000" fill="hold"/>
                                        <p:tgtEl>
                                          <p:spTgt spid="520196"/>
                                        </p:tgtEl>
                                        <p:attrNameLst>
                                          <p:attrName>ppt_x</p:attrName>
                                        </p:attrNameLst>
                                      </p:cBhvr>
                                      <p:tavLst>
                                        <p:tav tm="0">
                                          <p:val>
                                            <p:strVal val="#ppt_x-.2"/>
                                          </p:val>
                                        </p:tav>
                                        <p:tav tm="100000">
                                          <p:val>
                                            <p:strVal val="#ppt_x"/>
                                          </p:val>
                                        </p:tav>
                                      </p:tavLst>
                                    </p:anim>
                                    <p:anim calcmode="lin" valueType="num">
                                      <p:cBhvr>
                                        <p:cTn id="8" dur="1000" fill="hold"/>
                                        <p:tgtEl>
                                          <p:spTgt spid="520196"/>
                                        </p:tgtEl>
                                        <p:attrNameLst>
                                          <p:attrName>ppt_y</p:attrName>
                                        </p:attrNameLst>
                                      </p:cBhvr>
                                      <p:tavLst>
                                        <p:tav tm="0">
                                          <p:val>
                                            <p:strVal val="#ppt_y"/>
                                          </p:val>
                                        </p:tav>
                                        <p:tav tm="100000">
                                          <p:val>
                                            <p:strVal val="#ppt_y"/>
                                          </p:val>
                                        </p:tav>
                                      </p:tavLst>
                                    </p:anim>
                                    <p:animEffect transition="in" filter="wipe(right)" prLst="gradientSize: 0.1">
                                      <p:cBhvr>
                                        <p:cTn id="9" dur="1000"/>
                                        <p:tgtEl>
                                          <p:spTgt spid="52019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520198"/>
                                        </p:tgtEl>
                                        <p:attrNameLst>
                                          <p:attrName>style.visibility</p:attrName>
                                        </p:attrNameLst>
                                      </p:cBhvr>
                                      <p:to>
                                        <p:strVal val="visible"/>
                                      </p:to>
                                    </p:set>
                                    <p:anim calcmode="lin" valueType="num">
                                      <p:cBhvr>
                                        <p:cTn id="14" dur="1000" fill="hold"/>
                                        <p:tgtEl>
                                          <p:spTgt spid="520198"/>
                                        </p:tgtEl>
                                        <p:attrNameLst>
                                          <p:attrName>ppt_x</p:attrName>
                                        </p:attrNameLst>
                                      </p:cBhvr>
                                      <p:tavLst>
                                        <p:tav tm="0">
                                          <p:val>
                                            <p:strVal val="#ppt_x-.2"/>
                                          </p:val>
                                        </p:tav>
                                        <p:tav tm="100000">
                                          <p:val>
                                            <p:strVal val="#ppt_x"/>
                                          </p:val>
                                        </p:tav>
                                      </p:tavLst>
                                    </p:anim>
                                    <p:anim calcmode="lin" valueType="num">
                                      <p:cBhvr>
                                        <p:cTn id="15" dur="1000" fill="hold"/>
                                        <p:tgtEl>
                                          <p:spTgt spid="52019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201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0195"/>
                                        </p:tgtEl>
                                        <p:attrNameLst>
                                          <p:attrName>style.visibility</p:attrName>
                                        </p:attrNameLst>
                                      </p:cBhvr>
                                      <p:to>
                                        <p:strVal val="visible"/>
                                      </p:to>
                                    </p:set>
                                    <p:animEffect transition="in" filter="wipe(left)">
                                      <p:cBhvr>
                                        <p:cTn id="21" dur="500"/>
                                        <p:tgtEl>
                                          <p:spTgt spid="5201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520197"/>
                                        </p:tgtEl>
                                        <p:attrNameLst>
                                          <p:attrName>style.visibility</p:attrName>
                                        </p:attrNameLst>
                                      </p:cBhvr>
                                      <p:to>
                                        <p:strVal val="visible"/>
                                      </p:to>
                                    </p:set>
                                    <p:animEffect transition="in" filter="slide(fromBottom)">
                                      <p:cBhvr>
                                        <p:cTn id="26" dur="500"/>
                                        <p:tgtEl>
                                          <p:spTgt spid="520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animBg="1"/>
      <p:bldP spid="520196" grpId="0"/>
      <p:bldP spid="52019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ChangeArrowheads="1"/>
          </p:cNvSpPr>
          <p:nvPr/>
        </p:nvSpPr>
        <p:spPr bwMode="auto">
          <a:xfrm>
            <a:off x="3779838" y="615950"/>
            <a:ext cx="5184775" cy="26574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198438" algn="l"/>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1</a:t>
            </a:r>
            <a:r>
              <a:rPr kumimoji="0" lang="zh-CN" altLang="en-US" sz="2400">
                <a:solidFill>
                  <a:schemeClr val="tx1"/>
                </a:solidFill>
                <a:latin typeface="Courier New" pitchFamily="49" charset="0"/>
              </a:rPr>
              <a:t>）若*</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的左线索标志为</a:t>
            </a:r>
            <a:r>
              <a:rPr kumimoji="0" lang="en-US" altLang="zh-CN" sz="2400">
                <a:solidFill>
                  <a:schemeClr val="tx1"/>
                </a:solidFill>
                <a:latin typeface="Courier New" pitchFamily="49" charset="0"/>
              </a:rPr>
              <a:t>1</a:t>
            </a:r>
            <a:r>
              <a:rPr kumimoji="0" lang="zh-CN" altLang="en-US" sz="2400">
                <a:solidFill>
                  <a:schemeClr val="tx1"/>
                </a:solidFill>
                <a:latin typeface="Courier New" pitchFamily="49" charset="0"/>
              </a:rPr>
              <a:t>，则</a:t>
            </a:r>
            <a:r>
              <a:rPr kumimoji="0" lang="en-US" altLang="zh-CN" sz="2400">
                <a:solidFill>
                  <a:schemeClr val="tx1"/>
                </a:solidFill>
                <a:latin typeface="Courier New" pitchFamily="49" charset="0"/>
              </a:rPr>
              <a:t>p−&gt;lchild</a:t>
            </a:r>
            <a:r>
              <a:rPr kumimoji="0" lang="zh-CN" altLang="en-US" sz="2400">
                <a:solidFill>
                  <a:schemeClr val="tx1"/>
                </a:solidFill>
                <a:latin typeface="Courier New" pitchFamily="49" charset="0"/>
              </a:rPr>
              <a:t>为左线索，直接指向*</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的中序前趋结点。</a:t>
            </a:r>
          </a:p>
          <a:p>
            <a:pPr indent="198438" algn="l"/>
            <a:r>
              <a:rPr kumimoji="0" lang="zh-CN" altLang="en-US" sz="2400">
                <a:solidFill>
                  <a:schemeClr val="tx1"/>
                </a:solidFill>
                <a:latin typeface="Courier New" pitchFamily="49" charset="0"/>
              </a:rPr>
              <a:t>（</a:t>
            </a:r>
            <a:r>
              <a:rPr kumimoji="0" lang="en-US" altLang="zh-CN" sz="2400">
                <a:solidFill>
                  <a:schemeClr val="tx1"/>
                </a:solidFill>
                <a:latin typeface="Courier New" pitchFamily="49" charset="0"/>
              </a:rPr>
              <a:t>2</a:t>
            </a:r>
            <a:r>
              <a:rPr kumimoji="0" lang="zh-CN" altLang="en-US" sz="2400">
                <a:solidFill>
                  <a:schemeClr val="tx1"/>
                </a:solidFill>
                <a:latin typeface="Courier New" pitchFamily="49" charset="0"/>
              </a:rPr>
              <a:t>）若*</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的左线索标志为</a:t>
            </a:r>
            <a:r>
              <a:rPr kumimoji="0" lang="en-US" altLang="zh-CN" sz="2400">
                <a:solidFill>
                  <a:schemeClr val="tx1"/>
                </a:solidFill>
                <a:latin typeface="Courier New" pitchFamily="49" charset="0"/>
              </a:rPr>
              <a:t>0</a:t>
            </a:r>
            <a:r>
              <a:rPr kumimoji="0" lang="zh-CN" altLang="en-US" sz="2400">
                <a:solidFill>
                  <a:schemeClr val="tx1"/>
                </a:solidFill>
                <a:latin typeface="Courier New" pitchFamily="49" charset="0"/>
              </a:rPr>
              <a:t>，则*</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的中序前趋要进行查找，它是*</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的左子树中序遍历的最后一个结点，也就是左子树中“最右下”的结点。</a:t>
            </a:r>
          </a:p>
        </p:txBody>
      </p:sp>
      <p:sp>
        <p:nvSpPr>
          <p:cNvPr id="521219" name="Rectangle 3"/>
          <p:cNvSpPr>
            <a:spLocks noChangeArrowheads="1"/>
          </p:cNvSpPr>
          <p:nvPr/>
        </p:nvSpPr>
        <p:spPr bwMode="auto">
          <a:xfrm>
            <a:off x="179388" y="338138"/>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400">
                <a:solidFill>
                  <a:srgbClr val="EE0000"/>
                </a:solidFill>
                <a:effectLst>
                  <a:outerShdw blurRad="38100" dist="38100" dir="2700000" algn="tl">
                    <a:srgbClr val="C0C0C0"/>
                  </a:outerShdw>
                </a:effectLst>
                <a:latin typeface="Arial" charset="0"/>
              </a:rPr>
              <a:t>中序前趋</a:t>
            </a:r>
          </a:p>
        </p:txBody>
      </p:sp>
      <p:grpSp>
        <p:nvGrpSpPr>
          <p:cNvPr id="521220" name="Group 4"/>
          <p:cNvGrpSpPr>
            <a:grpSpLocks noChangeAspect="1"/>
          </p:cNvGrpSpPr>
          <p:nvPr/>
        </p:nvGrpSpPr>
        <p:grpSpPr bwMode="auto">
          <a:xfrm>
            <a:off x="95250" y="1265238"/>
            <a:ext cx="3595688" cy="4498975"/>
            <a:chOff x="264" y="752"/>
            <a:chExt cx="2544" cy="3184"/>
          </a:xfrm>
        </p:grpSpPr>
        <p:sp>
          <p:nvSpPr>
            <p:cNvPr id="521221" name="Freeform 5"/>
            <p:cNvSpPr>
              <a:spLocks noChangeAspect="1"/>
            </p:cNvSpPr>
            <p:nvPr/>
          </p:nvSpPr>
          <p:spPr bwMode="auto">
            <a:xfrm>
              <a:off x="1592" y="2720"/>
              <a:ext cx="416" cy="1216"/>
            </a:xfrm>
            <a:custGeom>
              <a:avLst/>
              <a:gdLst>
                <a:gd name="T0" fmla="*/ 352 w 416"/>
                <a:gd name="T1" fmla="*/ 1104 h 1216"/>
                <a:gd name="T2" fmla="*/ 256 w 416"/>
                <a:gd name="T3" fmla="*/ 1200 h 1216"/>
                <a:gd name="T4" fmla="*/ 112 w 416"/>
                <a:gd name="T5" fmla="*/ 1200 h 1216"/>
                <a:gd name="T6" fmla="*/ 16 w 416"/>
                <a:gd name="T7" fmla="*/ 1104 h 1216"/>
                <a:gd name="T8" fmla="*/ 16 w 416"/>
                <a:gd name="T9" fmla="*/ 912 h 1216"/>
                <a:gd name="T10" fmla="*/ 112 w 416"/>
                <a:gd name="T11" fmla="*/ 672 h 1216"/>
                <a:gd name="T12" fmla="*/ 304 w 416"/>
                <a:gd name="T13" fmla="*/ 480 h 1216"/>
                <a:gd name="T14" fmla="*/ 400 w 416"/>
                <a:gd name="T15" fmla="*/ 288 h 1216"/>
                <a:gd name="T16" fmla="*/ 400 w 416"/>
                <a:gd name="T17" fmla="*/ 0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1216">
                  <a:moveTo>
                    <a:pt x="352" y="1104"/>
                  </a:moveTo>
                  <a:cubicBezTo>
                    <a:pt x="324" y="1144"/>
                    <a:pt x="296" y="1184"/>
                    <a:pt x="256" y="1200"/>
                  </a:cubicBezTo>
                  <a:cubicBezTo>
                    <a:pt x="216" y="1216"/>
                    <a:pt x="152" y="1216"/>
                    <a:pt x="112" y="1200"/>
                  </a:cubicBezTo>
                  <a:cubicBezTo>
                    <a:pt x="72" y="1184"/>
                    <a:pt x="32" y="1152"/>
                    <a:pt x="16" y="1104"/>
                  </a:cubicBezTo>
                  <a:cubicBezTo>
                    <a:pt x="0" y="1056"/>
                    <a:pt x="0" y="984"/>
                    <a:pt x="16" y="912"/>
                  </a:cubicBezTo>
                  <a:cubicBezTo>
                    <a:pt x="32" y="840"/>
                    <a:pt x="64" y="744"/>
                    <a:pt x="112" y="672"/>
                  </a:cubicBezTo>
                  <a:cubicBezTo>
                    <a:pt x="160" y="600"/>
                    <a:pt x="256" y="544"/>
                    <a:pt x="304" y="480"/>
                  </a:cubicBezTo>
                  <a:cubicBezTo>
                    <a:pt x="352" y="416"/>
                    <a:pt x="384" y="368"/>
                    <a:pt x="400" y="288"/>
                  </a:cubicBezTo>
                  <a:cubicBezTo>
                    <a:pt x="416" y="208"/>
                    <a:pt x="400" y="48"/>
                    <a:pt x="400" y="0"/>
                  </a:cubicBezTo>
                </a:path>
              </a:pathLst>
            </a:custGeom>
            <a:noFill/>
            <a:ln w="12700" cap="flat" cmpd="sng">
              <a:solidFill>
                <a:srgbClr val="0000FF"/>
              </a:solidFill>
              <a:prstDash val="dash"/>
              <a:round/>
              <a:headEnd type="none" w="med" len="med"/>
              <a:tailEnd type="triangle" w="med"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2" name="Line 6"/>
            <p:cNvSpPr>
              <a:spLocks noChangeAspect="1" noChangeShapeType="1"/>
            </p:cNvSpPr>
            <p:nvPr/>
          </p:nvSpPr>
          <p:spPr bwMode="auto">
            <a:xfrm>
              <a:off x="1752" y="1040"/>
              <a:ext cx="192" cy="288"/>
            </a:xfrm>
            <a:prstGeom prst="line">
              <a:avLst/>
            </a:prstGeom>
            <a:noFill/>
            <a:ln w="25400">
              <a:solidFill>
                <a:srgbClr val="EE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3" name="Line 7"/>
            <p:cNvSpPr>
              <a:spLocks noChangeAspect="1" noChangeShapeType="1"/>
            </p:cNvSpPr>
            <p:nvPr/>
          </p:nvSpPr>
          <p:spPr bwMode="auto">
            <a:xfrm>
              <a:off x="2088" y="1568"/>
              <a:ext cx="144" cy="288"/>
            </a:xfrm>
            <a:prstGeom prst="line">
              <a:avLst/>
            </a:prstGeom>
            <a:noFill/>
            <a:ln w="25400">
              <a:solidFill>
                <a:srgbClr val="EE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4" name="Line 8"/>
            <p:cNvSpPr>
              <a:spLocks noChangeAspect="1" noChangeShapeType="1"/>
            </p:cNvSpPr>
            <p:nvPr/>
          </p:nvSpPr>
          <p:spPr bwMode="auto">
            <a:xfrm>
              <a:off x="2424" y="2144"/>
              <a:ext cx="144" cy="240"/>
            </a:xfrm>
            <a:prstGeom prst="line">
              <a:avLst/>
            </a:prstGeom>
            <a:noFill/>
            <a:ln w="25400">
              <a:solidFill>
                <a:srgbClr val="EE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5" name="Line 9"/>
            <p:cNvSpPr>
              <a:spLocks noChangeAspect="1" noChangeShapeType="1"/>
            </p:cNvSpPr>
            <p:nvPr/>
          </p:nvSpPr>
          <p:spPr bwMode="auto">
            <a:xfrm flipH="1">
              <a:off x="2088" y="2192"/>
              <a:ext cx="144" cy="240"/>
            </a:xfrm>
            <a:prstGeom prst="line">
              <a:avLst/>
            </a:prstGeom>
            <a:noFill/>
            <a:ln w="25400">
              <a:solidFill>
                <a:srgbClr val="EE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6" name="Line 10"/>
            <p:cNvSpPr>
              <a:spLocks noChangeAspect="1" noChangeShapeType="1"/>
            </p:cNvSpPr>
            <p:nvPr/>
          </p:nvSpPr>
          <p:spPr bwMode="auto">
            <a:xfrm>
              <a:off x="2088" y="2672"/>
              <a:ext cx="144" cy="336"/>
            </a:xfrm>
            <a:prstGeom prst="line">
              <a:avLst/>
            </a:prstGeom>
            <a:noFill/>
            <a:ln w="25400">
              <a:solidFill>
                <a:srgbClr val="EE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7" name="Line 11"/>
            <p:cNvSpPr>
              <a:spLocks noChangeAspect="1" noChangeShapeType="1"/>
            </p:cNvSpPr>
            <p:nvPr/>
          </p:nvSpPr>
          <p:spPr bwMode="auto">
            <a:xfrm>
              <a:off x="1128" y="1568"/>
              <a:ext cx="240" cy="336"/>
            </a:xfrm>
            <a:prstGeom prst="line">
              <a:avLst/>
            </a:prstGeom>
            <a:noFill/>
            <a:ln w="25400">
              <a:solidFill>
                <a:srgbClr val="EE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8" name="Line 12"/>
            <p:cNvSpPr>
              <a:spLocks noChangeAspect="1" noChangeShapeType="1"/>
            </p:cNvSpPr>
            <p:nvPr/>
          </p:nvSpPr>
          <p:spPr bwMode="auto">
            <a:xfrm flipH="1">
              <a:off x="1176" y="2144"/>
              <a:ext cx="144" cy="240"/>
            </a:xfrm>
            <a:prstGeom prst="line">
              <a:avLst/>
            </a:prstGeom>
            <a:noFill/>
            <a:ln w="25400">
              <a:solidFill>
                <a:srgbClr val="EE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9" name="Line 13"/>
            <p:cNvSpPr>
              <a:spLocks noChangeAspect="1" noChangeShapeType="1"/>
            </p:cNvSpPr>
            <p:nvPr/>
          </p:nvSpPr>
          <p:spPr bwMode="auto">
            <a:xfrm>
              <a:off x="1176" y="2672"/>
              <a:ext cx="192" cy="336"/>
            </a:xfrm>
            <a:prstGeom prst="line">
              <a:avLst/>
            </a:prstGeom>
            <a:noFill/>
            <a:ln w="25400">
              <a:solidFill>
                <a:srgbClr val="EE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0" name="Line 14"/>
            <p:cNvSpPr>
              <a:spLocks noChangeAspect="1" noChangeShapeType="1"/>
            </p:cNvSpPr>
            <p:nvPr/>
          </p:nvSpPr>
          <p:spPr bwMode="auto">
            <a:xfrm flipH="1">
              <a:off x="696" y="1568"/>
              <a:ext cx="240" cy="288"/>
            </a:xfrm>
            <a:prstGeom prst="line">
              <a:avLst/>
            </a:prstGeom>
            <a:noFill/>
            <a:ln w="25400">
              <a:solidFill>
                <a:srgbClr val="EE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1" name="Line 15"/>
            <p:cNvSpPr>
              <a:spLocks noChangeAspect="1" noChangeShapeType="1"/>
            </p:cNvSpPr>
            <p:nvPr/>
          </p:nvSpPr>
          <p:spPr bwMode="auto">
            <a:xfrm flipH="1">
              <a:off x="2088" y="3296"/>
              <a:ext cx="144" cy="288"/>
            </a:xfrm>
            <a:prstGeom prst="line">
              <a:avLst/>
            </a:prstGeom>
            <a:noFill/>
            <a:ln w="25400">
              <a:solidFill>
                <a:srgbClr val="EE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2" name="Oval 16"/>
            <p:cNvSpPr>
              <a:spLocks noChangeAspect="1" noChangeArrowheads="1"/>
            </p:cNvSpPr>
            <p:nvPr/>
          </p:nvSpPr>
          <p:spPr bwMode="auto">
            <a:xfrm>
              <a:off x="1512" y="752"/>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A</a:t>
              </a:r>
            </a:p>
          </p:txBody>
        </p:sp>
        <p:sp>
          <p:nvSpPr>
            <p:cNvPr id="521233" name="Oval 17"/>
            <p:cNvSpPr>
              <a:spLocks noChangeAspect="1" noChangeArrowheads="1"/>
            </p:cNvSpPr>
            <p:nvPr/>
          </p:nvSpPr>
          <p:spPr bwMode="auto">
            <a:xfrm>
              <a:off x="888" y="1280"/>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B</a:t>
              </a:r>
            </a:p>
          </p:txBody>
        </p:sp>
        <p:sp>
          <p:nvSpPr>
            <p:cNvPr id="521234" name="Oval 18"/>
            <p:cNvSpPr>
              <a:spLocks noChangeAspect="1" noChangeArrowheads="1"/>
            </p:cNvSpPr>
            <p:nvPr/>
          </p:nvSpPr>
          <p:spPr bwMode="auto">
            <a:xfrm>
              <a:off x="456" y="1808"/>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D</a:t>
              </a:r>
            </a:p>
          </p:txBody>
        </p:sp>
        <p:sp>
          <p:nvSpPr>
            <p:cNvPr id="521235" name="Oval 19"/>
            <p:cNvSpPr>
              <a:spLocks noChangeAspect="1" noChangeArrowheads="1"/>
            </p:cNvSpPr>
            <p:nvPr/>
          </p:nvSpPr>
          <p:spPr bwMode="auto">
            <a:xfrm>
              <a:off x="1272" y="1856"/>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E</a:t>
              </a:r>
            </a:p>
          </p:txBody>
        </p:sp>
        <p:sp>
          <p:nvSpPr>
            <p:cNvPr id="521236" name="Oval 20"/>
            <p:cNvSpPr>
              <a:spLocks noChangeAspect="1" noChangeArrowheads="1"/>
            </p:cNvSpPr>
            <p:nvPr/>
          </p:nvSpPr>
          <p:spPr bwMode="auto">
            <a:xfrm>
              <a:off x="1848" y="1280"/>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C</a:t>
              </a:r>
            </a:p>
          </p:txBody>
        </p:sp>
        <p:sp>
          <p:nvSpPr>
            <p:cNvPr id="521237" name="Oval 21"/>
            <p:cNvSpPr>
              <a:spLocks noChangeAspect="1" noChangeArrowheads="1"/>
            </p:cNvSpPr>
            <p:nvPr/>
          </p:nvSpPr>
          <p:spPr bwMode="auto">
            <a:xfrm>
              <a:off x="2136" y="1856"/>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l"/>
              <a:r>
                <a:rPr lang="en-US" altLang="zh-CN" sz="2000">
                  <a:solidFill>
                    <a:srgbClr val="FFFF66"/>
                  </a:solidFill>
                  <a:effectLst>
                    <a:outerShdw blurRad="38100" dist="38100" dir="2700000" algn="tl">
                      <a:srgbClr val="000000"/>
                    </a:outerShdw>
                  </a:effectLst>
                  <a:latin typeface="Arial" charset="0"/>
                  <a:ea typeface="黑体" pitchFamily="2" charset="-122"/>
                </a:rPr>
                <a:t>F</a:t>
              </a:r>
            </a:p>
          </p:txBody>
        </p:sp>
        <p:sp>
          <p:nvSpPr>
            <p:cNvPr id="521238" name="Oval 22"/>
            <p:cNvSpPr>
              <a:spLocks noChangeAspect="1" noChangeArrowheads="1"/>
            </p:cNvSpPr>
            <p:nvPr/>
          </p:nvSpPr>
          <p:spPr bwMode="auto">
            <a:xfrm>
              <a:off x="1848" y="2384"/>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H</a:t>
              </a:r>
            </a:p>
          </p:txBody>
        </p:sp>
        <p:sp>
          <p:nvSpPr>
            <p:cNvPr id="521239" name="Oval 23"/>
            <p:cNvSpPr>
              <a:spLocks noChangeAspect="1" noChangeArrowheads="1"/>
            </p:cNvSpPr>
            <p:nvPr/>
          </p:nvSpPr>
          <p:spPr bwMode="auto">
            <a:xfrm>
              <a:off x="2472" y="2384"/>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I</a:t>
              </a:r>
            </a:p>
          </p:txBody>
        </p:sp>
        <p:sp>
          <p:nvSpPr>
            <p:cNvPr id="521240" name="Oval 24"/>
            <p:cNvSpPr>
              <a:spLocks noChangeAspect="1" noChangeArrowheads="1"/>
            </p:cNvSpPr>
            <p:nvPr/>
          </p:nvSpPr>
          <p:spPr bwMode="auto">
            <a:xfrm>
              <a:off x="2136" y="2960"/>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K</a:t>
              </a:r>
            </a:p>
          </p:txBody>
        </p:sp>
        <p:sp>
          <p:nvSpPr>
            <p:cNvPr id="521241" name="Oval 25"/>
            <p:cNvSpPr>
              <a:spLocks noChangeAspect="1" noChangeArrowheads="1"/>
            </p:cNvSpPr>
            <p:nvPr/>
          </p:nvSpPr>
          <p:spPr bwMode="auto">
            <a:xfrm>
              <a:off x="936" y="2384"/>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G</a:t>
              </a:r>
            </a:p>
          </p:txBody>
        </p:sp>
        <p:sp>
          <p:nvSpPr>
            <p:cNvPr id="521242" name="Oval 26"/>
            <p:cNvSpPr>
              <a:spLocks noChangeAspect="1" noChangeArrowheads="1"/>
            </p:cNvSpPr>
            <p:nvPr/>
          </p:nvSpPr>
          <p:spPr bwMode="auto">
            <a:xfrm>
              <a:off x="1272" y="2960"/>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J</a:t>
              </a:r>
            </a:p>
          </p:txBody>
        </p:sp>
        <p:sp>
          <p:nvSpPr>
            <p:cNvPr id="521243" name="Line 27"/>
            <p:cNvSpPr>
              <a:spLocks noChangeAspect="1" noChangeShapeType="1"/>
            </p:cNvSpPr>
            <p:nvPr/>
          </p:nvSpPr>
          <p:spPr bwMode="auto">
            <a:xfrm flipH="1">
              <a:off x="1176" y="1040"/>
              <a:ext cx="384" cy="288"/>
            </a:xfrm>
            <a:prstGeom prst="line">
              <a:avLst/>
            </a:prstGeom>
            <a:noFill/>
            <a:ln w="25400">
              <a:solidFill>
                <a:srgbClr val="EE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4" name="Oval 28"/>
            <p:cNvSpPr>
              <a:spLocks noChangeAspect="1" noChangeArrowheads="1"/>
            </p:cNvSpPr>
            <p:nvPr/>
          </p:nvSpPr>
          <p:spPr bwMode="auto">
            <a:xfrm>
              <a:off x="1848" y="3536"/>
              <a:ext cx="336" cy="336"/>
            </a:xfrm>
            <a:prstGeom prst="ellipse">
              <a:avLst/>
            </a:prstGeom>
            <a:gradFill rotWithShape="1">
              <a:gsLst>
                <a:gs pos="0">
                  <a:srgbClr val="FF8080"/>
                </a:gs>
                <a:gs pos="100000">
                  <a:srgbClr val="FF8080">
                    <a:gamma/>
                    <a:shade val="46275"/>
                    <a:invGamma/>
                  </a:srgbClr>
                </a:gs>
              </a:gsLst>
              <a:path path="shape">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r>
                <a:rPr lang="en-US" altLang="zh-CN" sz="2000">
                  <a:solidFill>
                    <a:srgbClr val="FFFF66"/>
                  </a:solidFill>
                  <a:effectLst>
                    <a:outerShdw blurRad="38100" dist="38100" dir="2700000" algn="tl">
                      <a:srgbClr val="000000"/>
                    </a:outerShdw>
                  </a:effectLst>
                  <a:latin typeface="Arial" charset="0"/>
                  <a:ea typeface="黑体" pitchFamily="2" charset="-122"/>
                </a:rPr>
                <a:t>L</a:t>
              </a:r>
            </a:p>
          </p:txBody>
        </p:sp>
        <p:sp>
          <p:nvSpPr>
            <p:cNvPr id="521245" name="Freeform 29"/>
            <p:cNvSpPr>
              <a:spLocks noChangeAspect="1"/>
            </p:cNvSpPr>
            <p:nvPr/>
          </p:nvSpPr>
          <p:spPr bwMode="auto">
            <a:xfrm>
              <a:off x="2320" y="2192"/>
              <a:ext cx="248" cy="640"/>
            </a:xfrm>
            <a:custGeom>
              <a:avLst/>
              <a:gdLst>
                <a:gd name="T0" fmla="*/ 248 w 248"/>
                <a:gd name="T1" fmla="*/ 528 h 640"/>
                <a:gd name="T2" fmla="*/ 200 w 248"/>
                <a:gd name="T3" fmla="*/ 624 h 640"/>
                <a:gd name="T4" fmla="*/ 104 w 248"/>
                <a:gd name="T5" fmla="*/ 624 h 640"/>
                <a:gd name="T6" fmla="*/ 56 w 248"/>
                <a:gd name="T7" fmla="*/ 528 h 640"/>
                <a:gd name="T8" fmla="*/ 8 w 248"/>
                <a:gd name="T9" fmla="*/ 336 h 640"/>
                <a:gd name="T10" fmla="*/ 8 w 248"/>
                <a:gd name="T11" fmla="*/ 0 h 640"/>
              </a:gdLst>
              <a:ahLst/>
              <a:cxnLst>
                <a:cxn ang="0">
                  <a:pos x="T0" y="T1"/>
                </a:cxn>
                <a:cxn ang="0">
                  <a:pos x="T2" y="T3"/>
                </a:cxn>
                <a:cxn ang="0">
                  <a:pos x="T4" y="T5"/>
                </a:cxn>
                <a:cxn ang="0">
                  <a:pos x="T6" y="T7"/>
                </a:cxn>
                <a:cxn ang="0">
                  <a:pos x="T8" y="T9"/>
                </a:cxn>
                <a:cxn ang="0">
                  <a:pos x="T10" y="T11"/>
                </a:cxn>
              </a:cxnLst>
              <a:rect l="0" t="0" r="r" b="b"/>
              <a:pathLst>
                <a:path w="248" h="640">
                  <a:moveTo>
                    <a:pt x="248" y="528"/>
                  </a:moveTo>
                  <a:cubicBezTo>
                    <a:pt x="236" y="568"/>
                    <a:pt x="224" y="608"/>
                    <a:pt x="200" y="624"/>
                  </a:cubicBezTo>
                  <a:cubicBezTo>
                    <a:pt x="176" y="640"/>
                    <a:pt x="128" y="640"/>
                    <a:pt x="104" y="624"/>
                  </a:cubicBezTo>
                  <a:cubicBezTo>
                    <a:pt x="80" y="608"/>
                    <a:pt x="72" y="576"/>
                    <a:pt x="56" y="528"/>
                  </a:cubicBezTo>
                  <a:cubicBezTo>
                    <a:pt x="40" y="480"/>
                    <a:pt x="16" y="424"/>
                    <a:pt x="8" y="336"/>
                  </a:cubicBezTo>
                  <a:cubicBezTo>
                    <a:pt x="0" y="248"/>
                    <a:pt x="8" y="56"/>
                    <a:pt x="8" y="0"/>
                  </a:cubicBezTo>
                </a:path>
              </a:pathLst>
            </a:custGeom>
            <a:noFill/>
            <a:ln w="12700" cap="flat" cmpd="sng">
              <a:solidFill>
                <a:srgbClr val="0000FF"/>
              </a:solidFill>
              <a:prstDash val="dash"/>
              <a:round/>
              <a:headEnd type="none" w="med" len="med"/>
              <a:tailEnd type="triangle" w="med"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6" name="Freeform 30"/>
            <p:cNvSpPr>
              <a:spLocks noChangeAspect="1"/>
            </p:cNvSpPr>
            <p:nvPr/>
          </p:nvSpPr>
          <p:spPr bwMode="auto">
            <a:xfrm>
              <a:off x="1656" y="1616"/>
              <a:ext cx="352" cy="1208"/>
            </a:xfrm>
            <a:custGeom>
              <a:avLst/>
              <a:gdLst>
                <a:gd name="T0" fmla="*/ 288 w 352"/>
                <a:gd name="T1" fmla="*/ 1104 h 1208"/>
                <a:gd name="T2" fmla="*/ 192 w 352"/>
                <a:gd name="T3" fmla="*/ 1200 h 1208"/>
                <a:gd name="T4" fmla="*/ 48 w 352"/>
                <a:gd name="T5" fmla="*/ 1152 h 1208"/>
                <a:gd name="T6" fmla="*/ 0 w 352"/>
                <a:gd name="T7" fmla="*/ 960 h 1208"/>
                <a:gd name="T8" fmla="*/ 48 w 352"/>
                <a:gd name="T9" fmla="*/ 720 h 1208"/>
                <a:gd name="T10" fmla="*/ 240 w 352"/>
                <a:gd name="T11" fmla="*/ 432 h 1208"/>
                <a:gd name="T12" fmla="*/ 336 w 352"/>
                <a:gd name="T13" fmla="*/ 288 h 1208"/>
                <a:gd name="T14" fmla="*/ 336 w 352"/>
                <a:gd name="T15" fmla="*/ 0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2" h="1208">
                  <a:moveTo>
                    <a:pt x="288" y="1104"/>
                  </a:moveTo>
                  <a:cubicBezTo>
                    <a:pt x="260" y="1148"/>
                    <a:pt x="232" y="1192"/>
                    <a:pt x="192" y="1200"/>
                  </a:cubicBezTo>
                  <a:cubicBezTo>
                    <a:pt x="152" y="1208"/>
                    <a:pt x="80" y="1192"/>
                    <a:pt x="48" y="1152"/>
                  </a:cubicBezTo>
                  <a:cubicBezTo>
                    <a:pt x="16" y="1112"/>
                    <a:pt x="0" y="1032"/>
                    <a:pt x="0" y="960"/>
                  </a:cubicBezTo>
                  <a:cubicBezTo>
                    <a:pt x="0" y="888"/>
                    <a:pt x="8" y="808"/>
                    <a:pt x="48" y="720"/>
                  </a:cubicBezTo>
                  <a:cubicBezTo>
                    <a:pt x="88" y="632"/>
                    <a:pt x="192" y="504"/>
                    <a:pt x="240" y="432"/>
                  </a:cubicBezTo>
                  <a:cubicBezTo>
                    <a:pt x="288" y="360"/>
                    <a:pt x="320" y="360"/>
                    <a:pt x="336" y="288"/>
                  </a:cubicBezTo>
                  <a:cubicBezTo>
                    <a:pt x="352" y="216"/>
                    <a:pt x="336" y="48"/>
                    <a:pt x="336" y="0"/>
                  </a:cubicBezTo>
                </a:path>
              </a:pathLst>
            </a:custGeom>
            <a:noFill/>
            <a:ln w="12700" cap="flat" cmpd="sng">
              <a:solidFill>
                <a:srgbClr val="0000FF"/>
              </a:solidFill>
              <a:prstDash val="dash"/>
              <a:round/>
              <a:headEnd type="none" w="med" len="med"/>
              <a:tailEnd type="triangle" w="med"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7" name="Freeform 31"/>
            <p:cNvSpPr>
              <a:spLocks noChangeAspect="1"/>
            </p:cNvSpPr>
            <p:nvPr/>
          </p:nvSpPr>
          <p:spPr bwMode="auto">
            <a:xfrm>
              <a:off x="1600" y="1088"/>
              <a:ext cx="344" cy="648"/>
            </a:xfrm>
            <a:custGeom>
              <a:avLst/>
              <a:gdLst>
                <a:gd name="T0" fmla="*/ 344 w 344"/>
                <a:gd name="T1" fmla="*/ 528 h 648"/>
                <a:gd name="T2" fmla="*/ 248 w 344"/>
                <a:gd name="T3" fmla="*/ 624 h 648"/>
                <a:gd name="T4" fmla="*/ 104 w 344"/>
                <a:gd name="T5" fmla="*/ 624 h 648"/>
                <a:gd name="T6" fmla="*/ 8 w 344"/>
                <a:gd name="T7" fmla="*/ 480 h 648"/>
                <a:gd name="T8" fmla="*/ 56 w 344"/>
                <a:gd name="T9" fmla="*/ 0 h 648"/>
              </a:gdLst>
              <a:ahLst/>
              <a:cxnLst>
                <a:cxn ang="0">
                  <a:pos x="T0" y="T1"/>
                </a:cxn>
                <a:cxn ang="0">
                  <a:pos x="T2" y="T3"/>
                </a:cxn>
                <a:cxn ang="0">
                  <a:pos x="T4" y="T5"/>
                </a:cxn>
                <a:cxn ang="0">
                  <a:pos x="T6" y="T7"/>
                </a:cxn>
                <a:cxn ang="0">
                  <a:pos x="T8" y="T9"/>
                </a:cxn>
              </a:cxnLst>
              <a:rect l="0" t="0" r="r" b="b"/>
              <a:pathLst>
                <a:path w="344" h="648">
                  <a:moveTo>
                    <a:pt x="344" y="528"/>
                  </a:moveTo>
                  <a:cubicBezTo>
                    <a:pt x="316" y="568"/>
                    <a:pt x="288" y="608"/>
                    <a:pt x="248" y="624"/>
                  </a:cubicBezTo>
                  <a:cubicBezTo>
                    <a:pt x="208" y="640"/>
                    <a:pt x="144" y="648"/>
                    <a:pt x="104" y="624"/>
                  </a:cubicBezTo>
                  <a:cubicBezTo>
                    <a:pt x="64" y="600"/>
                    <a:pt x="16" y="584"/>
                    <a:pt x="8" y="480"/>
                  </a:cubicBezTo>
                  <a:cubicBezTo>
                    <a:pt x="0" y="376"/>
                    <a:pt x="48" y="80"/>
                    <a:pt x="56" y="0"/>
                  </a:cubicBezTo>
                </a:path>
              </a:pathLst>
            </a:custGeom>
            <a:noFill/>
            <a:ln w="12700" cap="flat" cmpd="sng">
              <a:solidFill>
                <a:srgbClr val="0000FF"/>
              </a:solidFill>
              <a:prstDash val="dash"/>
              <a:round/>
              <a:headEnd type="none" w="med" len="med"/>
              <a:tailEnd type="triangle" w="med"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8" name="Freeform 32"/>
            <p:cNvSpPr>
              <a:spLocks noChangeAspect="1"/>
            </p:cNvSpPr>
            <p:nvPr/>
          </p:nvSpPr>
          <p:spPr bwMode="auto">
            <a:xfrm>
              <a:off x="696" y="1616"/>
              <a:ext cx="392" cy="1152"/>
            </a:xfrm>
            <a:custGeom>
              <a:avLst/>
              <a:gdLst>
                <a:gd name="T0" fmla="*/ 288 w 392"/>
                <a:gd name="T1" fmla="*/ 1104 h 1152"/>
                <a:gd name="T2" fmla="*/ 192 w 392"/>
                <a:gd name="T3" fmla="*/ 1152 h 1152"/>
                <a:gd name="T4" fmla="*/ 48 w 392"/>
                <a:gd name="T5" fmla="*/ 1104 h 1152"/>
                <a:gd name="T6" fmla="*/ 0 w 392"/>
                <a:gd name="T7" fmla="*/ 960 h 1152"/>
                <a:gd name="T8" fmla="*/ 48 w 392"/>
                <a:gd name="T9" fmla="*/ 816 h 1152"/>
                <a:gd name="T10" fmla="*/ 240 w 392"/>
                <a:gd name="T11" fmla="*/ 624 h 1152"/>
                <a:gd name="T12" fmla="*/ 336 w 392"/>
                <a:gd name="T13" fmla="*/ 480 h 1152"/>
                <a:gd name="T14" fmla="*/ 384 w 392"/>
                <a:gd name="T15" fmla="*/ 240 h 1152"/>
                <a:gd name="T16" fmla="*/ 384 w 392"/>
                <a:gd name="T17"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1152">
                  <a:moveTo>
                    <a:pt x="288" y="1104"/>
                  </a:moveTo>
                  <a:cubicBezTo>
                    <a:pt x="260" y="1128"/>
                    <a:pt x="232" y="1152"/>
                    <a:pt x="192" y="1152"/>
                  </a:cubicBezTo>
                  <a:cubicBezTo>
                    <a:pt x="152" y="1152"/>
                    <a:pt x="80" y="1136"/>
                    <a:pt x="48" y="1104"/>
                  </a:cubicBezTo>
                  <a:cubicBezTo>
                    <a:pt x="16" y="1072"/>
                    <a:pt x="0" y="1008"/>
                    <a:pt x="0" y="960"/>
                  </a:cubicBezTo>
                  <a:cubicBezTo>
                    <a:pt x="0" y="912"/>
                    <a:pt x="8" y="872"/>
                    <a:pt x="48" y="816"/>
                  </a:cubicBezTo>
                  <a:cubicBezTo>
                    <a:pt x="88" y="760"/>
                    <a:pt x="192" y="680"/>
                    <a:pt x="240" y="624"/>
                  </a:cubicBezTo>
                  <a:cubicBezTo>
                    <a:pt x="288" y="568"/>
                    <a:pt x="312" y="544"/>
                    <a:pt x="336" y="480"/>
                  </a:cubicBezTo>
                  <a:cubicBezTo>
                    <a:pt x="360" y="416"/>
                    <a:pt x="376" y="320"/>
                    <a:pt x="384" y="240"/>
                  </a:cubicBezTo>
                  <a:cubicBezTo>
                    <a:pt x="392" y="160"/>
                    <a:pt x="384" y="40"/>
                    <a:pt x="384" y="0"/>
                  </a:cubicBezTo>
                </a:path>
              </a:pathLst>
            </a:custGeom>
            <a:noFill/>
            <a:ln w="12700" cap="flat" cmpd="sng">
              <a:solidFill>
                <a:srgbClr val="0000FF"/>
              </a:solidFill>
              <a:prstDash val="dash"/>
              <a:round/>
              <a:headEnd type="none" w="med" len="med"/>
              <a:tailEnd type="triangle" w="med"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9" name="Freeform 33"/>
            <p:cNvSpPr>
              <a:spLocks noChangeAspect="1"/>
            </p:cNvSpPr>
            <p:nvPr/>
          </p:nvSpPr>
          <p:spPr bwMode="auto">
            <a:xfrm>
              <a:off x="976" y="2720"/>
              <a:ext cx="344" cy="656"/>
            </a:xfrm>
            <a:custGeom>
              <a:avLst/>
              <a:gdLst>
                <a:gd name="T0" fmla="*/ 344 w 344"/>
                <a:gd name="T1" fmla="*/ 528 h 656"/>
                <a:gd name="T2" fmla="*/ 248 w 344"/>
                <a:gd name="T3" fmla="*/ 624 h 656"/>
                <a:gd name="T4" fmla="*/ 104 w 344"/>
                <a:gd name="T5" fmla="*/ 624 h 656"/>
                <a:gd name="T6" fmla="*/ 8 w 344"/>
                <a:gd name="T7" fmla="*/ 432 h 656"/>
                <a:gd name="T8" fmla="*/ 152 w 344"/>
                <a:gd name="T9" fmla="*/ 0 h 656"/>
              </a:gdLst>
              <a:ahLst/>
              <a:cxnLst>
                <a:cxn ang="0">
                  <a:pos x="T0" y="T1"/>
                </a:cxn>
                <a:cxn ang="0">
                  <a:pos x="T2" y="T3"/>
                </a:cxn>
                <a:cxn ang="0">
                  <a:pos x="T4" y="T5"/>
                </a:cxn>
                <a:cxn ang="0">
                  <a:pos x="T6" y="T7"/>
                </a:cxn>
                <a:cxn ang="0">
                  <a:pos x="T8" y="T9"/>
                </a:cxn>
              </a:cxnLst>
              <a:rect l="0" t="0" r="r" b="b"/>
              <a:pathLst>
                <a:path w="344" h="656">
                  <a:moveTo>
                    <a:pt x="344" y="528"/>
                  </a:moveTo>
                  <a:cubicBezTo>
                    <a:pt x="316" y="568"/>
                    <a:pt x="288" y="608"/>
                    <a:pt x="248" y="624"/>
                  </a:cubicBezTo>
                  <a:cubicBezTo>
                    <a:pt x="208" y="640"/>
                    <a:pt x="144" y="656"/>
                    <a:pt x="104" y="624"/>
                  </a:cubicBezTo>
                  <a:cubicBezTo>
                    <a:pt x="64" y="592"/>
                    <a:pt x="0" y="536"/>
                    <a:pt x="8" y="432"/>
                  </a:cubicBezTo>
                  <a:cubicBezTo>
                    <a:pt x="16" y="328"/>
                    <a:pt x="128" y="72"/>
                    <a:pt x="152" y="0"/>
                  </a:cubicBezTo>
                </a:path>
              </a:pathLst>
            </a:custGeom>
            <a:noFill/>
            <a:ln w="12700" cap="flat" cmpd="sng">
              <a:solidFill>
                <a:srgbClr val="0000FF"/>
              </a:solidFill>
              <a:prstDash val="dash"/>
              <a:round/>
              <a:headEnd type="none" w="med" len="med"/>
              <a:tailEnd type="triangle" w="med"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0" name="Freeform 34"/>
            <p:cNvSpPr>
              <a:spLocks noChangeAspect="1"/>
            </p:cNvSpPr>
            <p:nvPr/>
          </p:nvSpPr>
          <p:spPr bwMode="auto">
            <a:xfrm>
              <a:off x="264" y="2120"/>
              <a:ext cx="288" cy="168"/>
            </a:xfrm>
            <a:custGeom>
              <a:avLst/>
              <a:gdLst>
                <a:gd name="T0" fmla="*/ 288 w 288"/>
                <a:gd name="T1" fmla="*/ 0 h 168"/>
                <a:gd name="T2" fmla="*/ 192 w 288"/>
                <a:gd name="T3" fmla="*/ 144 h 168"/>
                <a:gd name="T4" fmla="*/ 96 w 288"/>
                <a:gd name="T5" fmla="*/ 144 h 168"/>
                <a:gd name="T6" fmla="*/ 0 w 288"/>
                <a:gd name="T7" fmla="*/ 144 h 168"/>
              </a:gdLst>
              <a:ahLst/>
              <a:cxnLst>
                <a:cxn ang="0">
                  <a:pos x="T0" y="T1"/>
                </a:cxn>
                <a:cxn ang="0">
                  <a:pos x="T2" y="T3"/>
                </a:cxn>
                <a:cxn ang="0">
                  <a:pos x="T4" y="T5"/>
                </a:cxn>
                <a:cxn ang="0">
                  <a:pos x="T6" y="T7"/>
                </a:cxn>
              </a:cxnLst>
              <a:rect l="0" t="0" r="r" b="b"/>
              <a:pathLst>
                <a:path w="288" h="168">
                  <a:moveTo>
                    <a:pt x="288" y="0"/>
                  </a:moveTo>
                  <a:cubicBezTo>
                    <a:pt x="256" y="60"/>
                    <a:pt x="224" y="120"/>
                    <a:pt x="192" y="144"/>
                  </a:cubicBezTo>
                  <a:cubicBezTo>
                    <a:pt x="160" y="168"/>
                    <a:pt x="128" y="144"/>
                    <a:pt x="96" y="144"/>
                  </a:cubicBezTo>
                  <a:cubicBezTo>
                    <a:pt x="64" y="144"/>
                    <a:pt x="16" y="144"/>
                    <a:pt x="0" y="144"/>
                  </a:cubicBezTo>
                </a:path>
              </a:pathLst>
            </a:custGeom>
            <a:noFill/>
            <a:ln w="12700" cap="flat" cmpd="sng">
              <a:solidFill>
                <a:srgbClr val="0000FF"/>
              </a:solidFill>
              <a:prstDash val="dash"/>
              <a:round/>
              <a:headEnd type="none" w="med" len="med"/>
              <a:tailEnd type="triangle" w="med" len="lg"/>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1251" name="Rectangle 35"/>
          <p:cNvSpPr>
            <a:spLocks noChangeArrowheads="1"/>
          </p:cNvSpPr>
          <p:nvPr/>
        </p:nvSpPr>
        <p:spPr bwMode="auto">
          <a:xfrm>
            <a:off x="3746500" y="4792663"/>
            <a:ext cx="5222875" cy="895350"/>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accent2">
                        <a:gamma/>
                        <a:shade val="46275"/>
                        <a:invGamma/>
                      </a:schemeClr>
                    </a:gs>
                  </a:gsLst>
                  <a:path path="shape">
                    <a:fillToRect l="50000" t="50000" r="50000" b="50000"/>
                  </a:path>
                </a:gradFill>
              </a14:hiddenFill>
            </a:ext>
            <a:ext uri="{91240B29-F687-4F45-9708-019B960494DF}">
              <a14:hiddenLine xmlns:a14="http://schemas.microsoft.com/office/drawing/2010/main" w="38100" algn="ctr">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kumimoji="0" lang="zh-CN" altLang="en-US" sz="2400">
                <a:solidFill>
                  <a:schemeClr val="tx1"/>
                </a:solidFill>
              </a:rPr>
              <a:t>线索完成了从孩子到根节点的“回退”，不必使用栈。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1218"/>
                                        </p:tgtEl>
                                        <p:attrNameLst>
                                          <p:attrName>style.visibility</p:attrName>
                                        </p:attrNameLst>
                                      </p:cBhvr>
                                      <p:to>
                                        <p:strVal val="visible"/>
                                      </p:to>
                                    </p:set>
                                    <p:animEffect transition="in" filter="wipe(left)">
                                      <p:cBhvr>
                                        <p:cTn id="7" dur="500"/>
                                        <p:tgtEl>
                                          <p:spTgt spid="521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ChangeArrowheads="1"/>
          </p:cNvSpPr>
          <p:nvPr/>
        </p:nvSpPr>
        <p:spPr bwMode="auto">
          <a:xfrm>
            <a:off x="250825" y="3390900"/>
            <a:ext cx="879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buClr>
                <a:srgbClr val="FF3300"/>
              </a:buClr>
              <a:buFont typeface="Wingdings" pitchFamily="2" charset="2"/>
              <a:buChar char="Ø"/>
            </a:pPr>
            <a:r>
              <a:rPr kumimoji="0" lang="zh-CN" altLang="en-US" sz="2400">
                <a:solidFill>
                  <a:schemeClr val="tx1"/>
                </a:solidFill>
              </a:rPr>
              <a:t>在中序线索二叉树上找某点*</a:t>
            </a:r>
            <a:r>
              <a:rPr kumimoji="0" lang="en-US" altLang="zh-CN" sz="2400">
                <a:solidFill>
                  <a:schemeClr val="tx1"/>
                </a:solidFill>
              </a:rPr>
              <a:t>p</a:t>
            </a:r>
            <a:r>
              <a:rPr kumimoji="0" lang="zh-CN" altLang="en-US" sz="2400">
                <a:solidFill>
                  <a:schemeClr val="tx1"/>
                </a:solidFill>
              </a:rPr>
              <a:t>的中序前趋和后继都比较方便。 </a:t>
            </a:r>
          </a:p>
        </p:txBody>
      </p:sp>
      <p:sp>
        <p:nvSpPr>
          <p:cNvPr id="522243" name="Rectangle 3"/>
          <p:cNvSpPr>
            <a:spLocks noChangeArrowheads="1"/>
          </p:cNvSpPr>
          <p:nvPr/>
        </p:nvSpPr>
        <p:spPr bwMode="auto">
          <a:xfrm>
            <a:off x="250825" y="3897313"/>
            <a:ext cx="8642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但是：在前序线索链表中找某点的</a:t>
            </a:r>
            <a:r>
              <a:rPr kumimoji="0" lang="zh-CN" altLang="en-US" sz="2400">
                <a:solidFill>
                  <a:srgbClr val="EE0000"/>
                </a:solidFill>
              </a:rPr>
              <a:t>前序前趋</a:t>
            </a:r>
            <a:r>
              <a:rPr kumimoji="0" lang="zh-CN" altLang="en-US" sz="2400">
                <a:solidFill>
                  <a:schemeClr val="tx1"/>
                </a:solidFill>
              </a:rPr>
              <a:t>、在后序线索链表中找某点的</a:t>
            </a:r>
            <a:r>
              <a:rPr kumimoji="0" lang="zh-CN" altLang="en-US" sz="2400">
                <a:solidFill>
                  <a:srgbClr val="EE0000"/>
                </a:solidFill>
              </a:rPr>
              <a:t>后序后继</a:t>
            </a:r>
            <a:r>
              <a:rPr kumimoji="0" lang="zh-CN" altLang="en-US" sz="2400">
                <a:solidFill>
                  <a:schemeClr val="tx1"/>
                </a:solidFill>
              </a:rPr>
              <a:t>并不一定方便。 </a:t>
            </a:r>
          </a:p>
        </p:txBody>
      </p:sp>
      <p:sp>
        <p:nvSpPr>
          <p:cNvPr id="522244" name="Rectangle 4"/>
          <p:cNvSpPr>
            <a:spLocks noChangeArrowheads="1"/>
          </p:cNvSpPr>
          <p:nvPr/>
        </p:nvSpPr>
        <p:spPr bwMode="auto">
          <a:xfrm>
            <a:off x="230188" y="4833938"/>
            <a:ext cx="864235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要查找的前趋或后继可能就是给定点的双亲，或在双亲的另一棵子树中；</a:t>
            </a:r>
          </a:p>
          <a:p>
            <a:pPr algn="l">
              <a:lnSpc>
                <a:spcPct val="110000"/>
              </a:lnSpc>
            </a:pPr>
            <a:r>
              <a:rPr kumimoji="0" lang="zh-CN" altLang="en-US" sz="2400">
                <a:solidFill>
                  <a:schemeClr val="tx1"/>
                </a:solidFill>
              </a:rPr>
              <a:t>如果线索标志为</a:t>
            </a:r>
            <a:r>
              <a:rPr kumimoji="0" lang="en-US" altLang="zh-CN" sz="2400">
                <a:solidFill>
                  <a:schemeClr val="tx1"/>
                </a:solidFill>
              </a:rPr>
              <a:t>0</a:t>
            </a:r>
            <a:r>
              <a:rPr kumimoji="0" lang="zh-CN" altLang="en-US" sz="2400">
                <a:solidFill>
                  <a:schemeClr val="tx1"/>
                </a:solidFill>
              </a:rPr>
              <a:t>，就需要知道给定点的双亲，而找双亲一般要从根开始进行搜索</a:t>
            </a:r>
            <a:r>
              <a:rPr kumimoji="0" lang="en-US" altLang="zh-CN" sz="2400">
                <a:solidFill>
                  <a:schemeClr val="tx1"/>
                </a:solidFill>
              </a:rPr>
              <a:t>(</a:t>
            </a:r>
            <a:r>
              <a:rPr kumimoji="0" lang="zh-CN" altLang="en-US" sz="2400">
                <a:solidFill>
                  <a:schemeClr val="tx1"/>
                </a:solidFill>
              </a:rPr>
              <a:t>除非结点带双亲指针</a:t>
            </a:r>
            <a:r>
              <a:rPr kumimoji="0" lang="en-US" altLang="zh-CN" sz="2400">
                <a:solidFill>
                  <a:schemeClr val="tx1"/>
                </a:solid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42"/>
                                        </p:tgtEl>
                                        <p:attrNameLst>
                                          <p:attrName>style.visibility</p:attrName>
                                        </p:attrNameLst>
                                      </p:cBhvr>
                                      <p:to>
                                        <p:strVal val="visible"/>
                                      </p:to>
                                    </p:set>
                                    <p:animEffect transition="in" filter="wipe(left)">
                                      <p:cBhvr>
                                        <p:cTn id="7" dur="500"/>
                                        <p:tgtEl>
                                          <p:spTgt spid="522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43"/>
                                        </p:tgtEl>
                                        <p:attrNameLst>
                                          <p:attrName>style.visibility</p:attrName>
                                        </p:attrNameLst>
                                      </p:cBhvr>
                                      <p:to>
                                        <p:strVal val="visible"/>
                                      </p:to>
                                    </p:set>
                                    <p:animEffect transition="in" filter="wipe(left)">
                                      <p:cBhvr>
                                        <p:cTn id="12" dur="500"/>
                                        <p:tgtEl>
                                          <p:spTgt spid="522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44"/>
                                        </p:tgtEl>
                                        <p:attrNameLst>
                                          <p:attrName>style.visibility</p:attrName>
                                        </p:attrNameLst>
                                      </p:cBhvr>
                                      <p:to>
                                        <p:strVal val="visible"/>
                                      </p:to>
                                    </p:set>
                                    <p:animEffect transition="in" filter="wipe(left)">
                                      <p:cBhvr>
                                        <p:cTn id="17" dur="500"/>
                                        <p:tgtEl>
                                          <p:spTgt spid="522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2" grpId="0"/>
      <p:bldP spid="522243" grpId="0"/>
      <p:bldP spid="52224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rrowheads="1"/>
          </p:cNvSpPr>
          <p:nvPr>
            <p:ph type="title"/>
          </p:nvPr>
        </p:nvSpPr>
        <p:spPr>
          <a:xfrm>
            <a:off x="250825" y="131763"/>
            <a:ext cx="851058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zh-CN" altLang="en-US" sz="3600" b="0">
                <a:latin typeface="黑体" pitchFamily="2" charset="-122"/>
              </a:rPr>
              <a:t>中序遍历</a:t>
            </a:r>
          </a:p>
        </p:txBody>
      </p:sp>
      <p:sp>
        <p:nvSpPr>
          <p:cNvPr id="523267" name="Rectangle 3"/>
          <p:cNvSpPr>
            <a:spLocks noChangeArrowheads="1"/>
          </p:cNvSpPr>
          <p:nvPr/>
        </p:nvSpPr>
        <p:spPr bwMode="auto">
          <a:xfrm>
            <a:off x="250825" y="781050"/>
            <a:ext cx="8713788"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从该遍历次序下的开始结点出发，反复找结点在该次序下的后继，直至终端结点（或从该次序下的终端结点出发，反复找结点在该次序下的前趋，直至开始结点） </a:t>
            </a:r>
          </a:p>
        </p:txBody>
      </p:sp>
      <p:sp>
        <p:nvSpPr>
          <p:cNvPr id="523268" name="Rectangle 4"/>
          <p:cNvSpPr>
            <a:spLocks noChangeArrowheads="1"/>
          </p:cNvSpPr>
          <p:nvPr/>
        </p:nvSpPr>
        <p:spPr bwMode="auto">
          <a:xfrm>
            <a:off x="323850" y="2200275"/>
            <a:ext cx="8194675" cy="37528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latin typeface="Courier New" pitchFamily="49" charset="0"/>
              </a:rPr>
              <a:t>intraver(bitree t) {		//</a:t>
            </a:r>
            <a:r>
              <a:rPr kumimoji="0" lang="zh-CN" altLang="en-US" sz="2400">
                <a:solidFill>
                  <a:schemeClr val="tx1"/>
                </a:solidFill>
                <a:latin typeface="Courier New" pitchFamily="49" charset="0"/>
              </a:rPr>
              <a:t>遍历中序线索二叉树</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pointer p;</a:t>
            </a:r>
          </a:p>
          <a:p>
            <a:pPr algn="l"/>
            <a:r>
              <a:rPr kumimoji="0" lang="en-US" altLang="zh-CN" sz="2400">
                <a:solidFill>
                  <a:schemeClr val="tx1"/>
                </a:solidFill>
                <a:latin typeface="Courier New" pitchFamily="49" charset="0"/>
              </a:rPr>
              <a:t>   if(t==NULL) return;		//</a:t>
            </a:r>
            <a:r>
              <a:rPr kumimoji="0" lang="zh-CN" altLang="en-US" sz="2400">
                <a:solidFill>
                  <a:schemeClr val="tx1"/>
                </a:solidFill>
                <a:latin typeface="Courier New" pitchFamily="49" charset="0"/>
              </a:rPr>
              <a:t>空树</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p=t;</a:t>
            </a:r>
          </a:p>
          <a:p>
            <a:pPr algn="l"/>
            <a:r>
              <a:rPr kumimoji="0" lang="en-US" altLang="zh-CN" sz="2400">
                <a:solidFill>
                  <a:schemeClr val="tx1"/>
                </a:solidFill>
                <a:latin typeface="Courier New" pitchFamily="49" charset="0"/>
              </a:rPr>
              <a:t>   whi1e(p−&gt;ltag==0) p=p−&gt;lchild;</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找中序序列的开始结点</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do {cout&lt;&lt;p−&gt;data&lt;&lt;endl;//</a:t>
            </a:r>
            <a:r>
              <a:rPr kumimoji="0" lang="zh-CN" altLang="en-US" sz="2400">
                <a:solidFill>
                  <a:schemeClr val="tx1"/>
                </a:solidFill>
                <a:latin typeface="Courier New" pitchFamily="49" charset="0"/>
              </a:rPr>
              <a:t>访问结点*</a:t>
            </a:r>
            <a:r>
              <a:rPr kumimoji="0" lang="en-US" altLang="zh-CN" sz="2400">
                <a:solidFill>
                  <a:schemeClr val="tx1"/>
                </a:solidFill>
                <a:latin typeface="Courier New" pitchFamily="49" charset="0"/>
              </a:rPr>
              <a:t>p</a:t>
            </a:r>
          </a:p>
          <a:p>
            <a:pPr algn="l"/>
            <a:r>
              <a:rPr kumimoji="0" lang="en-US" altLang="zh-CN" sz="2400">
                <a:solidFill>
                  <a:schemeClr val="tx1"/>
                </a:solidFill>
                <a:latin typeface="Courier New" pitchFamily="49" charset="0"/>
              </a:rPr>
              <a:t>      p=innext(p);		//</a:t>
            </a:r>
            <a:r>
              <a:rPr kumimoji="0" lang="zh-CN" altLang="en-US" sz="2400">
                <a:solidFill>
                  <a:schemeClr val="tx1"/>
                </a:solidFill>
                <a:latin typeface="Courier New" pitchFamily="49" charset="0"/>
              </a:rPr>
              <a:t>找*</a:t>
            </a:r>
            <a:r>
              <a:rPr kumimoji="0" lang="en-US" altLang="zh-CN" sz="2400">
                <a:solidFill>
                  <a:schemeClr val="tx1"/>
                </a:solidFill>
                <a:latin typeface="Courier New" pitchFamily="49" charset="0"/>
              </a:rPr>
              <a:t>p</a:t>
            </a:r>
            <a:r>
              <a:rPr kumimoji="0" lang="zh-CN" altLang="en-US" sz="2400">
                <a:solidFill>
                  <a:schemeClr val="tx1"/>
                </a:solidFill>
                <a:latin typeface="Courier New" pitchFamily="49" charset="0"/>
              </a:rPr>
              <a:t>的中序后继结点</a:t>
            </a:r>
          </a:p>
          <a:p>
            <a:pPr algn="l"/>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 while(p!=NULL);</a:t>
            </a:r>
          </a:p>
          <a:p>
            <a:pPr algn="l"/>
            <a:r>
              <a:rPr kumimoji="0" lang="en-US" altLang="zh-CN" sz="2400">
                <a:solidFill>
                  <a:schemeClr val="tx1"/>
                </a:solidFill>
                <a:latin typeface="Courier New" pitchFamily="49" charset="0"/>
              </a:rPr>
              <a:t>}</a:t>
            </a:r>
          </a:p>
        </p:txBody>
      </p:sp>
      <p:sp>
        <p:nvSpPr>
          <p:cNvPr id="523269" name="Rectangle 5"/>
          <p:cNvSpPr>
            <a:spLocks noChangeArrowheads="1"/>
          </p:cNvSpPr>
          <p:nvPr/>
        </p:nvSpPr>
        <p:spPr bwMode="auto">
          <a:xfrm>
            <a:off x="230188" y="6007100"/>
            <a:ext cx="871378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Courier New" pitchFamily="49" charset="0"/>
              </a:rPr>
              <a:t>中序序列的终端结点的后继线索为空，所以</a:t>
            </a:r>
            <a:r>
              <a:rPr kumimoji="0" lang="en-US" altLang="zh-CN" sz="2400">
                <a:solidFill>
                  <a:schemeClr val="tx1"/>
                </a:solidFill>
                <a:latin typeface="Courier New" pitchFamily="49" charset="0"/>
              </a:rPr>
              <a:t>do</a:t>
            </a:r>
            <a:r>
              <a:rPr kumimoji="0" lang="zh-CN" altLang="en-US" sz="2400">
                <a:solidFill>
                  <a:schemeClr val="tx1"/>
                </a:solidFill>
                <a:latin typeface="Courier New" pitchFamily="49" charset="0"/>
              </a:rPr>
              <a:t>语句的终止条件是</a:t>
            </a:r>
            <a:r>
              <a:rPr kumimoji="0" lang="en-US" altLang="zh-CN" sz="2400">
                <a:solidFill>
                  <a:schemeClr val="tx1"/>
                </a:solidFill>
                <a:latin typeface="Courier New" pitchFamily="49" charset="0"/>
              </a:rPr>
              <a:t>p=NULL</a:t>
            </a:r>
            <a:r>
              <a:rPr kumimoji="0" lang="zh-CN" altLang="en-US" sz="2400">
                <a:solidFill>
                  <a:schemeClr val="tx1"/>
                </a:solidFill>
                <a:latin typeface="Courier New" pitchFamily="49"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3267"/>
                                        </p:tgtEl>
                                        <p:attrNameLst>
                                          <p:attrName>style.visibility</p:attrName>
                                        </p:attrNameLst>
                                      </p:cBhvr>
                                      <p:to>
                                        <p:strVal val="visible"/>
                                      </p:to>
                                    </p:set>
                                    <p:animEffect transition="in" filter="wipe(left)">
                                      <p:cBhvr>
                                        <p:cTn id="7" dur="500"/>
                                        <p:tgtEl>
                                          <p:spTgt spid="523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3268"/>
                                        </p:tgtEl>
                                        <p:attrNameLst>
                                          <p:attrName>style.visibility</p:attrName>
                                        </p:attrNameLst>
                                      </p:cBhvr>
                                      <p:to>
                                        <p:strVal val="visible"/>
                                      </p:to>
                                    </p:set>
                                    <p:animEffect transition="in" filter="wipe(left)">
                                      <p:cBhvr>
                                        <p:cTn id="12" dur="500"/>
                                        <p:tgtEl>
                                          <p:spTgt spid="523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3269"/>
                                        </p:tgtEl>
                                        <p:attrNameLst>
                                          <p:attrName>style.visibility</p:attrName>
                                        </p:attrNameLst>
                                      </p:cBhvr>
                                      <p:to>
                                        <p:strVal val="visible"/>
                                      </p:to>
                                    </p:set>
                                    <p:animEffect transition="in" filter="wipe(left)">
                                      <p:cBhvr>
                                        <p:cTn id="17" dur="500"/>
                                        <p:tgtEl>
                                          <p:spTgt spid="523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p:bldP spid="523268" grpId="0" animBg="1"/>
      <p:bldP spid="52326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ChangeArrowheads="1"/>
          </p:cNvSpPr>
          <p:nvPr/>
        </p:nvSpPr>
        <p:spPr bwMode="auto">
          <a:xfrm>
            <a:off x="179388" y="933450"/>
            <a:ext cx="871378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前序线索二叉树找前序前趋不方便，遍历时应从开始结点（最左下结点）出发，按找</a:t>
            </a:r>
            <a:r>
              <a:rPr kumimoji="0" lang="zh-CN" altLang="en-US" sz="2400">
                <a:solidFill>
                  <a:srgbClr val="EE0000"/>
                </a:solidFill>
                <a:latin typeface="Arial" charset="0"/>
              </a:rPr>
              <a:t>前序后继</a:t>
            </a:r>
            <a:r>
              <a:rPr kumimoji="0" lang="zh-CN" altLang="en-US" sz="2400">
                <a:solidFill>
                  <a:schemeClr val="tx1"/>
                </a:solidFill>
                <a:latin typeface="Arial" charset="0"/>
              </a:rPr>
              <a:t>的方式进行。 </a:t>
            </a:r>
          </a:p>
        </p:txBody>
      </p:sp>
      <p:sp>
        <p:nvSpPr>
          <p:cNvPr id="524291" name="Rectangle 3"/>
          <p:cNvSpPr>
            <a:spLocks noChangeArrowheads="1"/>
          </p:cNvSpPr>
          <p:nvPr/>
        </p:nvSpPr>
        <p:spPr bwMode="auto">
          <a:xfrm>
            <a:off x="179388" y="2024063"/>
            <a:ext cx="871378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后序线索二叉树找后序后继不方便，遍历时应从终端结点（根）开始，按找</a:t>
            </a:r>
            <a:r>
              <a:rPr kumimoji="0" lang="zh-CN" altLang="en-US" sz="2400">
                <a:solidFill>
                  <a:srgbClr val="EE0000"/>
                </a:solidFill>
                <a:latin typeface="Arial" charset="0"/>
              </a:rPr>
              <a:t>后序前趋</a:t>
            </a:r>
            <a:r>
              <a:rPr kumimoji="0" lang="zh-CN" altLang="en-US" sz="2400">
                <a:solidFill>
                  <a:schemeClr val="tx1"/>
                </a:solidFill>
                <a:latin typeface="Arial" charset="0"/>
              </a:rPr>
              <a:t>的方式进行。 </a:t>
            </a:r>
          </a:p>
        </p:txBody>
      </p:sp>
      <p:sp>
        <p:nvSpPr>
          <p:cNvPr id="524292" name="Rectangle 4"/>
          <p:cNvSpPr>
            <a:spLocks noChangeArrowheads="1"/>
          </p:cNvSpPr>
          <p:nvPr/>
        </p:nvSpPr>
        <p:spPr bwMode="auto">
          <a:xfrm>
            <a:off x="179388" y="5322888"/>
            <a:ext cx="8642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在线索二叉树中进行插入和删除不方便，除了修改指针外，还要修改相应的线索，运算量一般几乎与重新进行线索化相当。 </a:t>
            </a:r>
          </a:p>
        </p:txBody>
      </p:sp>
      <p:sp>
        <p:nvSpPr>
          <p:cNvPr id="524294" name="Rectangle 6"/>
          <p:cNvSpPr>
            <a:spLocks noChangeArrowheads="1"/>
          </p:cNvSpPr>
          <p:nvPr/>
        </p:nvSpPr>
        <p:spPr bwMode="auto">
          <a:xfrm>
            <a:off x="925513" y="3471863"/>
            <a:ext cx="7359650" cy="1296987"/>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accent2">
                        <a:gamma/>
                        <a:shade val="46275"/>
                        <a:invGamma/>
                      </a:schemeClr>
                    </a:gs>
                  </a:gsLst>
                  <a:path path="shape">
                    <a:fillToRect l="50000" t="50000" r="50000" b="50000"/>
                  </a:path>
                </a:gradFill>
              </a14:hiddenFill>
            </a:ext>
            <a:ext uri="{91240B29-F687-4F45-9708-019B960494DF}">
              <a14:hiddenLine xmlns:a14="http://schemas.microsoft.com/office/drawing/2010/main" w="38100" algn="ctr">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10000"/>
              </a:lnSpc>
              <a:buClr>
                <a:srgbClr val="FF3300"/>
              </a:buClr>
              <a:buFont typeface="Wingdings" pitchFamily="2" charset="2"/>
              <a:buChar char="Ø"/>
            </a:pPr>
            <a:r>
              <a:rPr kumimoji="0" lang="zh-CN" altLang="en-US" sz="2400">
                <a:solidFill>
                  <a:schemeClr val="tx1"/>
                </a:solidFill>
              </a:rPr>
              <a:t>利用线索进行遍历，可避免栈或递归调用，也就没有相应的附加栈空间耗费或溢出等问题。</a:t>
            </a:r>
          </a:p>
          <a:p>
            <a:pPr lvl="1" algn="l">
              <a:lnSpc>
                <a:spcPct val="110000"/>
              </a:lnSpc>
              <a:buClr>
                <a:srgbClr val="FF3300"/>
              </a:buClr>
              <a:buFont typeface="Wingdings" pitchFamily="2" charset="2"/>
              <a:buChar char="Ø"/>
            </a:pPr>
            <a:r>
              <a:rPr kumimoji="0" lang="zh-CN" altLang="en-US" sz="2400">
                <a:solidFill>
                  <a:schemeClr val="tx1"/>
                </a:solidFill>
              </a:rPr>
              <a:t>利用线索完成从孩子到双亲的“回退”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4290"/>
                                        </p:tgtEl>
                                        <p:attrNameLst>
                                          <p:attrName>style.visibility</p:attrName>
                                        </p:attrNameLst>
                                      </p:cBhvr>
                                      <p:to>
                                        <p:strVal val="visible"/>
                                      </p:to>
                                    </p:set>
                                    <p:animEffect transition="in" filter="wipe(left)">
                                      <p:cBhvr>
                                        <p:cTn id="7" dur="500"/>
                                        <p:tgtEl>
                                          <p:spTgt spid="524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291"/>
                                        </p:tgtEl>
                                        <p:attrNameLst>
                                          <p:attrName>style.visibility</p:attrName>
                                        </p:attrNameLst>
                                      </p:cBhvr>
                                      <p:to>
                                        <p:strVal val="visible"/>
                                      </p:to>
                                    </p:set>
                                    <p:animEffect transition="in" filter="wipe(left)">
                                      <p:cBhvr>
                                        <p:cTn id="12" dur="500"/>
                                        <p:tgtEl>
                                          <p:spTgt spid="524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4292"/>
                                        </p:tgtEl>
                                        <p:attrNameLst>
                                          <p:attrName>style.visibility</p:attrName>
                                        </p:attrNameLst>
                                      </p:cBhvr>
                                      <p:to>
                                        <p:strVal val="visible"/>
                                      </p:to>
                                    </p:set>
                                    <p:animEffect transition="in" filter="wipe(left)">
                                      <p:cBhvr>
                                        <p:cTn id="17" dur="500"/>
                                        <p:tgtEl>
                                          <p:spTgt spid="524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524294"/>
                                        </p:tgtEl>
                                        <p:attrNameLst>
                                          <p:attrName>style.visibility</p:attrName>
                                        </p:attrNameLst>
                                      </p:cBhvr>
                                      <p:to>
                                        <p:strVal val="visible"/>
                                      </p:to>
                                    </p:set>
                                    <p:anim calcmode="lin" valueType="num">
                                      <p:cBhvr>
                                        <p:cTn id="22" dur="500" fill="hold"/>
                                        <p:tgtEl>
                                          <p:spTgt spid="524294"/>
                                        </p:tgtEl>
                                        <p:attrNameLst>
                                          <p:attrName>ppt_w</p:attrName>
                                        </p:attrNameLst>
                                      </p:cBhvr>
                                      <p:tavLst>
                                        <p:tav tm="0">
                                          <p:val>
                                            <p:fltVal val="0"/>
                                          </p:val>
                                        </p:tav>
                                        <p:tav tm="100000">
                                          <p:val>
                                            <p:strVal val="#ppt_w"/>
                                          </p:val>
                                        </p:tav>
                                      </p:tavLst>
                                    </p:anim>
                                    <p:anim calcmode="lin" valueType="num">
                                      <p:cBhvr>
                                        <p:cTn id="23" dur="500" fill="hold"/>
                                        <p:tgtEl>
                                          <p:spTgt spid="5242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p:bldP spid="524291" grpId="0"/>
      <p:bldP spid="524292" grpId="0"/>
      <p:bldP spid="52429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323850" y="639763"/>
            <a:ext cx="851058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5.7 </a:t>
            </a:r>
            <a:r>
              <a:rPr lang="zh-CN" altLang="en-US" sz="3600" b="0">
                <a:latin typeface="黑体" pitchFamily="2" charset="-122"/>
              </a:rPr>
              <a:t>树和森林</a:t>
            </a:r>
          </a:p>
        </p:txBody>
      </p:sp>
      <p:sp>
        <p:nvSpPr>
          <p:cNvPr id="525315" name="Rectangle 3"/>
          <p:cNvSpPr>
            <a:spLocks noChangeArrowheads="1"/>
          </p:cNvSpPr>
          <p:nvPr/>
        </p:nvSpPr>
        <p:spPr bwMode="auto">
          <a:xfrm>
            <a:off x="479425" y="1946275"/>
            <a:ext cx="4473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树、森林和二叉树的对应关系；</a:t>
            </a:r>
          </a:p>
          <a:p>
            <a:pPr algn="l"/>
            <a:r>
              <a:rPr kumimoji="0" lang="zh-CN" altLang="en-US" sz="2400">
                <a:solidFill>
                  <a:schemeClr val="tx1"/>
                </a:solidFill>
                <a:latin typeface="Arial" charset="0"/>
              </a:rPr>
              <a:t>树的存储表示及其遍历。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5315"/>
                                        </p:tgtEl>
                                        <p:attrNameLst>
                                          <p:attrName>style.visibility</p:attrName>
                                        </p:attrNameLst>
                                      </p:cBhvr>
                                      <p:to>
                                        <p:strVal val="visible"/>
                                      </p:to>
                                    </p:set>
                                    <p:animEffect transition="in" filter="wipe(left)">
                                      <p:cBhvr>
                                        <p:cTn id="7" dur="500"/>
                                        <p:tgtEl>
                                          <p:spTgt spid="525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747713" y="22225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5.7.1  </a:t>
            </a:r>
            <a:r>
              <a:rPr lang="zh-CN" altLang="en-US" sz="3600" b="0">
                <a:latin typeface="黑体" pitchFamily="2" charset="-122"/>
              </a:rPr>
              <a:t>树、林与二叉树转换</a:t>
            </a:r>
          </a:p>
        </p:txBody>
      </p:sp>
      <p:sp>
        <p:nvSpPr>
          <p:cNvPr id="526339" name="Rectangle 3"/>
          <p:cNvSpPr>
            <a:spLocks noChangeArrowheads="1"/>
          </p:cNvSpPr>
          <p:nvPr/>
        </p:nvSpPr>
        <p:spPr bwMode="auto">
          <a:xfrm>
            <a:off x="277813" y="1116013"/>
            <a:ext cx="3935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chemeClr val="tx1"/>
                </a:solidFill>
              </a:rPr>
              <a:t>1. </a:t>
            </a:r>
            <a:r>
              <a:rPr kumimoji="0" lang="zh-CN" altLang="en-US" sz="2400">
                <a:solidFill>
                  <a:schemeClr val="tx1"/>
                </a:solidFill>
              </a:rPr>
              <a:t>树、森林到二叉树的转换 </a:t>
            </a:r>
          </a:p>
        </p:txBody>
      </p:sp>
      <p:sp>
        <p:nvSpPr>
          <p:cNvPr id="526340" name="Rectangle 4"/>
          <p:cNvSpPr>
            <a:spLocks noChangeArrowheads="1"/>
          </p:cNvSpPr>
          <p:nvPr/>
        </p:nvSpPr>
        <p:spPr bwMode="auto">
          <a:xfrm>
            <a:off x="323850" y="1700213"/>
            <a:ext cx="218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rgbClr val="EE0000"/>
                </a:solidFill>
                <a:latin typeface="Arial" charset="0"/>
              </a:rPr>
              <a:t>树转二叉树</a:t>
            </a:r>
            <a:r>
              <a:rPr kumimoji="0" lang="zh-CN" altLang="en-US" sz="2400">
                <a:solidFill>
                  <a:schemeClr val="tx1"/>
                </a:solidFill>
                <a:latin typeface="Arial" charset="0"/>
              </a:rPr>
              <a:t>：</a:t>
            </a:r>
          </a:p>
        </p:txBody>
      </p:sp>
      <p:sp>
        <p:nvSpPr>
          <p:cNvPr id="526341" name="Rectangle 5"/>
          <p:cNvSpPr>
            <a:spLocks noChangeArrowheads="1"/>
          </p:cNvSpPr>
          <p:nvPr/>
        </p:nvSpPr>
        <p:spPr bwMode="auto">
          <a:xfrm>
            <a:off x="4067175" y="2760663"/>
            <a:ext cx="4773613"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每个结点，它最多只有一个最左边的孩子（长子）和一个右邻的兄弟</a:t>
            </a:r>
          </a:p>
        </p:txBody>
      </p:sp>
      <p:sp>
        <p:nvSpPr>
          <p:cNvPr id="526342" name="Rectangle 6"/>
          <p:cNvSpPr>
            <a:spLocks noChangeArrowheads="1"/>
          </p:cNvSpPr>
          <p:nvPr/>
        </p:nvSpPr>
        <p:spPr bwMode="auto">
          <a:xfrm>
            <a:off x="4067175" y="4329113"/>
            <a:ext cx="4197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将结点的长子变成其左孩子，右兄弟变成其右孩子 </a:t>
            </a:r>
          </a:p>
        </p:txBody>
      </p:sp>
      <p:graphicFrame>
        <p:nvGraphicFramePr>
          <p:cNvPr id="526343" name="Object 7"/>
          <p:cNvGraphicFramePr>
            <a:graphicFrameLocks noChangeAspect="1"/>
          </p:cNvGraphicFramePr>
          <p:nvPr/>
        </p:nvGraphicFramePr>
        <p:xfrm>
          <a:off x="755650" y="2852738"/>
          <a:ext cx="2598738" cy="1914525"/>
        </p:xfrm>
        <a:graphic>
          <a:graphicData uri="http://schemas.openxmlformats.org/presentationml/2006/ole">
            <mc:AlternateContent xmlns:mc="http://schemas.openxmlformats.org/markup-compatibility/2006">
              <mc:Choice xmlns:v="urn:schemas-microsoft-com:vml" Requires="v">
                <p:oleObj spid="_x0000_s526349" name="Microsoft Drawing" r:id="rId3" imgW="1098720" imgH="766800" progId="MSDraw">
                  <p:embed/>
                </p:oleObj>
              </mc:Choice>
              <mc:Fallback>
                <p:oleObj name="Microsoft Drawing" r:id="rId3" imgW="1098720" imgH="766800" progId="MSDraw">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852738"/>
                        <a:ext cx="2598738" cy="1914525"/>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526344" name="Rectangle 8"/>
          <p:cNvSpPr>
            <a:spLocks noChangeArrowheads="1"/>
          </p:cNvSpPr>
          <p:nvPr/>
        </p:nvSpPr>
        <p:spPr bwMode="auto">
          <a:xfrm>
            <a:off x="250825" y="5480050"/>
            <a:ext cx="8642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rgbClr val="EE0000"/>
                </a:solidFill>
                <a:latin typeface="Arial" charset="0"/>
              </a:rPr>
              <a:t>森林转二叉树</a:t>
            </a:r>
            <a:r>
              <a:rPr kumimoji="0" lang="zh-CN" altLang="en-US" sz="2400">
                <a:solidFill>
                  <a:schemeClr val="tx1"/>
                </a:solidFill>
                <a:latin typeface="Arial" charset="0"/>
              </a:rPr>
              <a:t>：先将森林中的每一棵树变为二叉树，然后将各二叉树的根结点视为兄弟连在一起。 </a:t>
            </a:r>
          </a:p>
        </p:txBody>
      </p:sp>
      <p:sp>
        <p:nvSpPr>
          <p:cNvPr id="526345" name="Rectangle 9"/>
          <p:cNvSpPr>
            <a:spLocks noChangeArrowheads="1"/>
          </p:cNvSpPr>
          <p:nvPr/>
        </p:nvSpPr>
        <p:spPr bwMode="auto">
          <a:xfrm>
            <a:off x="4140200" y="1773238"/>
            <a:ext cx="347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找结点间</a:t>
            </a:r>
            <a:r>
              <a:rPr kumimoji="0" lang="en-US" altLang="zh-CN" sz="2400">
                <a:solidFill>
                  <a:schemeClr val="tx1"/>
                </a:solidFill>
                <a:latin typeface="Arial" charset="0"/>
              </a:rPr>
              <a:t>1</a:t>
            </a:r>
            <a:r>
              <a:rPr kumimoji="0" lang="zh-CN" altLang="en-US" sz="2400">
                <a:solidFill>
                  <a:schemeClr val="tx1"/>
                </a:solidFill>
                <a:latin typeface="Arial" charset="0"/>
              </a:rPr>
              <a:t>对</a:t>
            </a:r>
            <a:r>
              <a:rPr kumimoji="0" lang="en-US" altLang="zh-CN" sz="2400">
                <a:solidFill>
                  <a:schemeClr val="tx1"/>
                </a:solidFill>
                <a:latin typeface="Arial" charset="0"/>
              </a:rPr>
              <a:t>2</a:t>
            </a:r>
            <a:r>
              <a:rPr kumimoji="0" lang="zh-CN" altLang="en-US" sz="2400">
                <a:solidFill>
                  <a:schemeClr val="tx1"/>
                </a:solidFill>
                <a:latin typeface="Arial" charset="0"/>
              </a:rPr>
              <a:t>的关系：</a:t>
            </a:r>
          </a:p>
        </p:txBody>
      </p:sp>
      <p:sp>
        <p:nvSpPr>
          <p:cNvPr id="526346" name="AutoShape 10"/>
          <p:cNvSpPr>
            <a:spLocks noChangeArrowheads="1"/>
          </p:cNvSpPr>
          <p:nvPr/>
        </p:nvSpPr>
        <p:spPr bwMode="auto">
          <a:xfrm>
            <a:off x="2863850" y="1844675"/>
            <a:ext cx="719138" cy="287338"/>
          </a:xfrm>
          <a:prstGeom prst="notchedRightArrow">
            <a:avLst>
              <a:gd name="adj1" fmla="val 50000"/>
              <a:gd name="adj2" fmla="val 62569"/>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347" name="AutoShape 11"/>
          <p:cNvSpPr>
            <a:spLocks noChangeArrowheads="1"/>
          </p:cNvSpPr>
          <p:nvPr/>
        </p:nvSpPr>
        <p:spPr bwMode="auto">
          <a:xfrm rot="5400000">
            <a:off x="5453857" y="2402681"/>
            <a:ext cx="539750" cy="287337"/>
          </a:xfrm>
          <a:prstGeom prst="notchedRightArrow">
            <a:avLst>
              <a:gd name="adj1" fmla="val 50000"/>
              <a:gd name="adj2" fmla="val 46961"/>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348" name="AutoShape 12"/>
          <p:cNvSpPr>
            <a:spLocks noChangeArrowheads="1"/>
          </p:cNvSpPr>
          <p:nvPr/>
        </p:nvSpPr>
        <p:spPr bwMode="auto">
          <a:xfrm rot="5400000">
            <a:off x="5380832" y="3987006"/>
            <a:ext cx="539750" cy="287337"/>
          </a:xfrm>
          <a:prstGeom prst="notchedRightArrow">
            <a:avLst>
              <a:gd name="adj1" fmla="val 50000"/>
              <a:gd name="adj2" fmla="val 46961"/>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6340"/>
                                        </p:tgtEl>
                                        <p:attrNameLst>
                                          <p:attrName>style.visibility</p:attrName>
                                        </p:attrNameLst>
                                      </p:cBhvr>
                                      <p:to>
                                        <p:strVal val="visible"/>
                                      </p:to>
                                    </p:set>
                                    <p:animEffect transition="in" filter="wipe(left)">
                                      <p:cBhvr>
                                        <p:cTn id="7" dur="500"/>
                                        <p:tgtEl>
                                          <p:spTgt spid="526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6346"/>
                                        </p:tgtEl>
                                        <p:attrNameLst>
                                          <p:attrName>style.visibility</p:attrName>
                                        </p:attrNameLst>
                                      </p:cBhvr>
                                      <p:to>
                                        <p:strVal val="visible"/>
                                      </p:to>
                                    </p:set>
                                    <p:animEffect transition="in" filter="wipe(left)">
                                      <p:cBhvr>
                                        <p:cTn id="12" dur="500"/>
                                        <p:tgtEl>
                                          <p:spTgt spid="52634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26345"/>
                                        </p:tgtEl>
                                        <p:attrNameLst>
                                          <p:attrName>style.visibility</p:attrName>
                                        </p:attrNameLst>
                                      </p:cBhvr>
                                      <p:to>
                                        <p:strVal val="visible"/>
                                      </p:to>
                                    </p:set>
                                    <p:animEffect transition="in" filter="wipe(left)">
                                      <p:cBhvr>
                                        <p:cTn id="16" dur="500"/>
                                        <p:tgtEl>
                                          <p:spTgt spid="5263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26347"/>
                                        </p:tgtEl>
                                        <p:attrNameLst>
                                          <p:attrName>style.visibility</p:attrName>
                                        </p:attrNameLst>
                                      </p:cBhvr>
                                      <p:to>
                                        <p:strVal val="visible"/>
                                      </p:to>
                                    </p:set>
                                    <p:animEffect transition="in" filter="wipe(up)">
                                      <p:cBhvr>
                                        <p:cTn id="21" dur="500"/>
                                        <p:tgtEl>
                                          <p:spTgt spid="52634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26341"/>
                                        </p:tgtEl>
                                        <p:attrNameLst>
                                          <p:attrName>style.visibility</p:attrName>
                                        </p:attrNameLst>
                                      </p:cBhvr>
                                      <p:to>
                                        <p:strVal val="visible"/>
                                      </p:to>
                                    </p:set>
                                    <p:animEffect transition="in" filter="wipe(left)">
                                      <p:cBhvr>
                                        <p:cTn id="25" dur="500"/>
                                        <p:tgtEl>
                                          <p:spTgt spid="52634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26348"/>
                                        </p:tgtEl>
                                        <p:attrNameLst>
                                          <p:attrName>style.visibility</p:attrName>
                                        </p:attrNameLst>
                                      </p:cBhvr>
                                      <p:to>
                                        <p:strVal val="visible"/>
                                      </p:to>
                                    </p:set>
                                    <p:animEffect transition="in" filter="wipe(up)">
                                      <p:cBhvr>
                                        <p:cTn id="30" dur="500"/>
                                        <p:tgtEl>
                                          <p:spTgt spid="526348"/>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26342"/>
                                        </p:tgtEl>
                                        <p:attrNameLst>
                                          <p:attrName>style.visibility</p:attrName>
                                        </p:attrNameLst>
                                      </p:cBhvr>
                                      <p:to>
                                        <p:strVal val="visible"/>
                                      </p:to>
                                    </p:set>
                                    <p:animEffect transition="in" filter="wipe(left)">
                                      <p:cBhvr>
                                        <p:cTn id="34" dur="500"/>
                                        <p:tgtEl>
                                          <p:spTgt spid="52634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nodeType="clickEffect">
                                  <p:stCondLst>
                                    <p:cond delay="0"/>
                                  </p:stCondLst>
                                  <p:childTnLst>
                                    <p:set>
                                      <p:cBhvr>
                                        <p:cTn id="38" dur="1" fill="hold">
                                          <p:stCondLst>
                                            <p:cond delay="0"/>
                                          </p:stCondLst>
                                        </p:cTn>
                                        <p:tgtEl>
                                          <p:spTgt spid="526343"/>
                                        </p:tgtEl>
                                        <p:attrNameLst>
                                          <p:attrName>style.visibility</p:attrName>
                                        </p:attrNameLst>
                                      </p:cBhvr>
                                      <p:to>
                                        <p:strVal val="visible"/>
                                      </p:to>
                                    </p:set>
                                    <p:anim calcmode="lin" valueType="num">
                                      <p:cBhvr>
                                        <p:cTn id="39" dur="1000" fill="hold"/>
                                        <p:tgtEl>
                                          <p:spTgt spid="526343"/>
                                        </p:tgtEl>
                                        <p:attrNameLst>
                                          <p:attrName>ppt_x</p:attrName>
                                        </p:attrNameLst>
                                      </p:cBhvr>
                                      <p:tavLst>
                                        <p:tav tm="0">
                                          <p:val>
                                            <p:strVal val="#ppt_x-.2"/>
                                          </p:val>
                                        </p:tav>
                                        <p:tav tm="100000">
                                          <p:val>
                                            <p:strVal val="#ppt_x"/>
                                          </p:val>
                                        </p:tav>
                                      </p:tavLst>
                                    </p:anim>
                                    <p:anim calcmode="lin" valueType="num">
                                      <p:cBhvr>
                                        <p:cTn id="40" dur="1000" fill="hold"/>
                                        <p:tgtEl>
                                          <p:spTgt spid="526343"/>
                                        </p:tgtEl>
                                        <p:attrNameLst>
                                          <p:attrName>ppt_y</p:attrName>
                                        </p:attrNameLst>
                                      </p:cBhvr>
                                      <p:tavLst>
                                        <p:tav tm="0">
                                          <p:val>
                                            <p:strVal val="#ppt_y"/>
                                          </p:val>
                                        </p:tav>
                                        <p:tav tm="100000">
                                          <p:val>
                                            <p:strVal val="#ppt_y"/>
                                          </p:val>
                                        </p:tav>
                                      </p:tavLst>
                                    </p:anim>
                                    <p:animEffect transition="in" filter="wipe(right)" prLst="gradientSize: 0.1">
                                      <p:cBhvr>
                                        <p:cTn id="41" dur="1000"/>
                                        <p:tgtEl>
                                          <p:spTgt spid="52634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26344"/>
                                        </p:tgtEl>
                                        <p:attrNameLst>
                                          <p:attrName>style.visibility</p:attrName>
                                        </p:attrNameLst>
                                      </p:cBhvr>
                                      <p:to>
                                        <p:strVal val="visible"/>
                                      </p:to>
                                    </p:set>
                                    <p:animEffect transition="in" filter="wipe(left)">
                                      <p:cBhvr>
                                        <p:cTn id="46" dur="500"/>
                                        <p:tgtEl>
                                          <p:spTgt spid="526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p:bldP spid="526341" grpId="0"/>
      <p:bldP spid="526342" grpId="0"/>
      <p:bldP spid="526344" grpId="0"/>
      <p:bldP spid="526345" grpId="0"/>
      <p:bldP spid="526346" grpId="0" animBg="1"/>
      <p:bldP spid="526347" grpId="0" animBg="1"/>
      <p:bldP spid="52634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7362" name="Object 2"/>
          <p:cNvGraphicFramePr>
            <a:graphicFrameLocks noChangeAspect="1"/>
          </p:cNvGraphicFramePr>
          <p:nvPr/>
        </p:nvGraphicFramePr>
        <p:xfrm>
          <a:off x="395288" y="188913"/>
          <a:ext cx="8140700" cy="2351087"/>
        </p:xfrm>
        <a:graphic>
          <a:graphicData uri="http://schemas.openxmlformats.org/presentationml/2006/ole">
            <mc:AlternateContent xmlns:mc="http://schemas.openxmlformats.org/markup-compatibility/2006">
              <mc:Choice xmlns:v="urn:schemas-microsoft-com:vml" Requires="v">
                <p:oleObj spid="_x0000_s527440" name="Microsoft Drawing" r:id="rId3" imgW="3911760" imgH="1066680" progId="MSDraw">
                  <p:embed/>
                </p:oleObj>
              </mc:Choice>
              <mc:Fallback>
                <p:oleObj name="Microsoft Drawing" r:id="rId3" imgW="3911760" imgH="1066680" progId="MSDra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88913"/>
                        <a:ext cx="8140700" cy="2351087"/>
                      </a:xfrm>
                      <a:prstGeom prst="rect">
                        <a:avLst/>
                      </a:prstGeom>
                      <a:gradFill rotWithShape="1">
                        <a:gsLst>
                          <a:gs pos="0">
                            <a:schemeClr val="hlink"/>
                          </a:gs>
                          <a:gs pos="100000">
                            <a:srgbClr val="FFFF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27438" name="Group 78"/>
          <p:cNvGrpSpPr>
            <a:grpSpLocks/>
          </p:cNvGrpSpPr>
          <p:nvPr/>
        </p:nvGrpSpPr>
        <p:grpSpPr bwMode="auto">
          <a:xfrm>
            <a:off x="539750" y="3148013"/>
            <a:ext cx="3441700" cy="1497012"/>
            <a:chOff x="340" y="1983"/>
            <a:chExt cx="2168" cy="943"/>
          </a:xfrm>
        </p:grpSpPr>
        <p:sp>
          <p:nvSpPr>
            <p:cNvPr id="527391" name="Line 31"/>
            <p:cNvSpPr>
              <a:spLocks noChangeShapeType="1"/>
            </p:cNvSpPr>
            <p:nvPr/>
          </p:nvSpPr>
          <p:spPr bwMode="auto">
            <a:xfrm>
              <a:off x="1365" y="2223"/>
              <a:ext cx="0" cy="96"/>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2" name="Line 32"/>
            <p:cNvSpPr>
              <a:spLocks noChangeShapeType="1"/>
            </p:cNvSpPr>
            <p:nvPr/>
          </p:nvSpPr>
          <p:spPr bwMode="auto">
            <a:xfrm flipH="1">
              <a:off x="833" y="2144"/>
              <a:ext cx="405" cy="22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3" name="Line 33"/>
            <p:cNvSpPr>
              <a:spLocks noChangeShapeType="1"/>
            </p:cNvSpPr>
            <p:nvPr/>
          </p:nvSpPr>
          <p:spPr bwMode="auto">
            <a:xfrm flipH="1">
              <a:off x="528" y="2539"/>
              <a:ext cx="128" cy="16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4" name="Line 34"/>
            <p:cNvSpPr>
              <a:spLocks noChangeShapeType="1"/>
            </p:cNvSpPr>
            <p:nvPr/>
          </p:nvSpPr>
          <p:spPr bwMode="auto">
            <a:xfrm>
              <a:off x="778" y="2533"/>
              <a:ext cx="99" cy="17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5" name="Line 35"/>
            <p:cNvSpPr>
              <a:spLocks noChangeShapeType="1"/>
            </p:cNvSpPr>
            <p:nvPr/>
          </p:nvSpPr>
          <p:spPr bwMode="auto">
            <a:xfrm>
              <a:off x="1365" y="2559"/>
              <a:ext cx="0" cy="14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6" name="Line 36"/>
            <p:cNvSpPr>
              <a:spLocks noChangeShapeType="1"/>
            </p:cNvSpPr>
            <p:nvPr/>
          </p:nvSpPr>
          <p:spPr bwMode="auto">
            <a:xfrm>
              <a:off x="1453" y="2127"/>
              <a:ext cx="488" cy="28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7" name="Line 37"/>
            <p:cNvSpPr>
              <a:spLocks noChangeShapeType="1"/>
            </p:cNvSpPr>
            <p:nvPr/>
          </p:nvSpPr>
          <p:spPr bwMode="auto">
            <a:xfrm flipH="1">
              <a:off x="1819" y="2511"/>
              <a:ext cx="166" cy="20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8" name="Line 38"/>
            <p:cNvSpPr>
              <a:spLocks noChangeShapeType="1"/>
            </p:cNvSpPr>
            <p:nvPr/>
          </p:nvSpPr>
          <p:spPr bwMode="auto">
            <a:xfrm>
              <a:off x="2145" y="2516"/>
              <a:ext cx="177" cy="18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65" name="Oval 5"/>
            <p:cNvSpPr>
              <a:spLocks noChangeArrowheads="1"/>
            </p:cNvSpPr>
            <p:nvPr/>
          </p:nvSpPr>
          <p:spPr bwMode="auto">
            <a:xfrm>
              <a:off x="2253" y="267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27368" name="Oval 8"/>
            <p:cNvSpPr>
              <a:spLocks noChangeArrowheads="1"/>
            </p:cNvSpPr>
            <p:nvPr/>
          </p:nvSpPr>
          <p:spPr bwMode="auto">
            <a:xfrm>
              <a:off x="1232" y="1983"/>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7371" name="Oval 11"/>
            <p:cNvSpPr>
              <a:spLocks noChangeArrowheads="1"/>
            </p:cNvSpPr>
            <p:nvPr/>
          </p:nvSpPr>
          <p:spPr bwMode="auto">
            <a:xfrm>
              <a:off x="1232" y="23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27374" name="Oval 14"/>
            <p:cNvSpPr>
              <a:spLocks noChangeArrowheads="1"/>
            </p:cNvSpPr>
            <p:nvPr/>
          </p:nvSpPr>
          <p:spPr bwMode="auto">
            <a:xfrm>
              <a:off x="606" y="23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27377" name="Oval 17"/>
            <p:cNvSpPr>
              <a:spLocks noChangeArrowheads="1"/>
            </p:cNvSpPr>
            <p:nvPr/>
          </p:nvSpPr>
          <p:spPr bwMode="auto">
            <a:xfrm>
              <a:off x="1941" y="23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27380" name="Oval 20"/>
            <p:cNvSpPr>
              <a:spLocks noChangeArrowheads="1"/>
            </p:cNvSpPr>
            <p:nvPr/>
          </p:nvSpPr>
          <p:spPr bwMode="auto">
            <a:xfrm>
              <a:off x="1625"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27383" name="Oval 23"/>
            <p:cNvSpPr>
              <a:spLocks noChangeArrowheads="1"/>
            </p:cNvSpPr>
            <p:nvPr/>
          </p:nvSpPr>
          <p:spPr bwMode="auto">
            <a:xfrm>
              <a:off x="1232"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27386" name="Oval 26"/>
            <p:cNvSpPr>
              <a:spLocks noChangeArrowheads="1"/>
            </p:cNvSpPr>
            <p:nvPr/>
          </p:nvSpPr>
          <p:spPr bwMode="auto">
            <a:xfrm>
              <a:off x="789"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27389" name="Oval 29"/>
            <p:cNvSpPr>
              <a:spLocks noChangeArrowheads="1"/>
            </p:cNvSpPr>
            <p:nvPr/>
          </p:nvSpPr>
          <p:spPr bwMode="auto">
            <a:xfrm>
              <a:off x="340"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grpSp>
      <p:grpSp>
        <p:nvGrpSpPr>
          <p:cNvPr id="527439" name="Group 79"/>
          <p:cNvGrpSpPr>
            <a:grpSpLocks/>
          </p:cNvGrpSpPr>
          <p:nvPr/>
        </p:nvGrpSpPr>
        <p:grpSpPr bwMode="auto">
          <a:xfrm>
            <a:off x="6516688" y="2736850"/>
            <a:ext cx="2233612" cy="3132138"/>
            <a:chOff x="4105" y="1724"/>
            <a:chExt cx="1407" cy="1973"/>
          </a:xfrm>
        </p:grpSpPr>
        <p:sp>
          <p:nvSpPr>
            <p:cNvPr id="527427" name="Line 67"/>
            <p:cNvSpPr>
              <a:spLocks noChangeShapeType="1"/>
            </p:cNvSpPr>
            <p:nvPr/>
          </p:nvSpPr>
          <p:spPr bwMode="auto">
            <a:xfrm flipH="1">
              <a:off x="4775" y="1868"/>
              <a:ext cx="482" cy="28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28" name="Line 68"/>
            <p:cNvSpPr>
              <a:spLocks noChangeShapeType="1"/>
            </p:cNvSpPr>
            <p:nvPr/>
          </p:nvSpPr>
          <p:spPr bwMode="auto">
            <a:xfrm flipH="1">
              <a:off x="4326" y="2252"/>
              <a:ext cx="255" cy="19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29" name="Line 69"/>
            <p:cNvSpPr>
              <a:spLocks noChangeShapeType="1"/>
            </p:cNvSpPr>
            <p:nvPr/>
          </p:nvSpPr>
          <p:spPr bwMode="auto">
            <a:xfrm>
              <a:off x="4769" y="2252"/>
              <a:ext cx="210" cy="19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0" name="Line 70"/>
            <p:cNvSpPr>
              <a:spLocks noChangeShapeType="1"/>
            </p:cNvSpPr>
            <p:nvPr/>
          </p:nvSpPr>
          <p:spPr bwMode="auto">
            <a:xfrm flipH="1">
              <a:off x="5124" y="2955"/>
              <a:ext cx="133" cy="161"/>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1" name="Line 71"/>
            <p:cNvSpPr>
              <a:spLocks noChangeShapeType="1"/>
            </p:cNvSpPr>
            <p:nvPr/>
          </p:nvSpPr>
          <p:spPr bwMode="auto">
            <a:xfrm>
              <a:off x="5102" y="3286"/>
              <a:ext cx="128" cy="171"/>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2" name="Line 72"/>
            <p:cNvSpPr>
              <a:spLocks noChangeShapeType="1"/>
            </p:cNvSpPr>
            <p:nvPr/>
          </p:nvSpPr>
          <p:spPr bwMode="auto">
            <a:xfrm>
              <a:off x="5140" y="2610"/>
              <a:ext cx="127" cy="141"/>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3" name="Line 73"/>
            <p:cNvSpPr>
              <a:spLocks noChangeShapeType="1"/>
            </p:cNvSpPr>
            <p:nvPr/>
          </p:nvSpPr>
          <p:spPr bwMode="auto">
            <a:xfrm flipH="1">
              <a:off x="4876" y="2622"/>
              <a:ext cx="121" cy="15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4" name="Line 74"/>
            <p:cNvSpPr>
              <a:spLocks noChangeShapeType="1"/>
            </p:cNvSpPr>
            <p:nvPr/>
          </p:nvSpPr>
          <p:spPr bwMode="auto">
            <a:xfrm>
              <a:off x="4320" y="2616"/>
              <a:ext cx="111" cy="12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01" name="Oval 41"/>
            <p:cNvSpPr>
              <a:spLocks noChangeArrowheads="1"/>
            </p:cNvSpPr>
            <p:nvPr/>
          </p:nvSpPr>
          <p:spPr bwMode="auto">
            <a:xfrm>
              <a:off x="4371" y="273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27404" name="Oval 44"/>
            <p:cNvSpPr>
              <a:spLocks noChangeArrowheads="1"/>
            </p:cNvSpPr>
            <p:nvPr/>
          </p:nvSpPr>
          <p:spPr bwMode="auto">
            <a:xfrm>
              <a:off x="5168" y="345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27407" name="Oval 47"/>
            <p:cNvSpPr>
              <a:spLocks noChangeArrowheads="1"/>
            </p:cNvSpPr>
            <p:nvPr/>
          </p:nvSpPr>
          <p:spPr bwMode="auto">
            <a:xfrm>
              <a:off x="5257" y="1724"/>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7410" name="Oval 50"/>
            <p:cNvSpPr>
              <a:spLocks noChangeArrowheads="1"/>
            </p:cNvSpPr>
            <p:nvPr/>
          </p:nvSpPr>
          <p:spPr bwMode="auto">
            <a:xfrm>
              <a:off x="4548" y="206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27413" name="Oval 53"/>
            <p:cNvSpPr>
              <a:spLocks noChangeArrowheads="1"/>
            </p:cNvSpPr>
            <p:nvPr/>
          </p:nvSpPr>
          <p:spPr bwMode="auto">
            <a:xfrm>
              <a:off x="5212" y="2732"/>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27416" name="Oval 56"/>
            <p:cNvSpPr>
              <a:spLocks noChangeArrowheads="1"/>
            </p:cNvSpPr>
            <p:nvPr/>
          </p:nvSpPr>
          <p:spPr bwMode="auto">
            <a:xfrm>
              <a:off x="4902" y="3068"/>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27419" name="Oval 59"/>
            <p:cNvSpPr>
              <a:spLocks noChangeArrowheads="1"/>
            </p:cNvSpPr>
            <p:nvPr/>
          </p:nvSpPr>
          <p:spPr bwMode="auto">
            <a:xfrm>
              <a:off x="4681" y="273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27422" name="Oval 62"/>
            <p:cNvSpPr>
              <a:spLocks noChangeArrowheads="1"/>
            </p:cNvSpPr>
            <p:nvPr/>
          </p:nvSpPr>
          <p:spPr bwMode="auto">
            <a:xfrm>
              <a:off x="4947" y="2396"/>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27425" name="Oval 65"/>
            <p:cNvSpPr>
              <a:spLocks noChangeArrowheads="1"/>
            </p:cNvSpPr>
            <p:nvPr/>
          </p:nvSpPr>
          <p:spPr bwMode="auto">
            <a:xfrm>
              <a:off x="4105" y="2393"/>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grpSp>
      <p:sp>
        <p:nvSpPr>
          <p:cNvPr id="527435" name="Rectangle 75"/>
          <p:cNvSpPr>
            <a:spLocks noChangeArrowheads="1"/>
          </p:cNvSpPr>
          <p:nvPr/>
        </p:nvSpPr>
        <p:spPr bwMode="auto">
          <a:xfrm>
            <a:off x="179388" y="5048250"/>
            <a:ext cx="705643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二叉树中左分支上相邻的结点在原树中是父子关系；右分支上相邻的结点在原树中是兄弟关系。 </a:t>
            </a:r>
          </a:p>
        </p:txBody>
      </p:sp>
      <p:sp>
        <p:nvSpPr>
          <p:cNvPr id="527436" name="Rectangle 76"/>
          <p:cNvSpPr>
            <a:spLocks noChangeArrowheads="1"/>
          </p:cNvSpPr>
          <p:nvPr/>
        </p:nvSpPr>
        <p:spPr bwMode="auto">
          <a:xfrm>
            <a:off x="179388" y="5913438"/>
            <a:ext cx="69850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根结点没有兄弟，所以树转化后二叉树的根结点没有右子树</a:t>
            </a:r>
            <a:r>
              <a:rPr kumimoji="0" lang="en-US" altLang="zh-CN" sz="2400">
                <a:solidFill>
                  <a:schemeClr val="tx1"/>
                </a:solidFill>
              </a:rPr>
              <a:t>(</a:t>
            </a:r>
            <a:r>
              <a:rPr kumimoji="0" lang="zh-CN" altLang="en-US" sz="2400">
                <a:solidFill>
                  <a:schemeClr val="tx1"/>
                </a:solidFill>
              </a:rPr>
              <a:t>为空</a:t>
            </a:r>
            <a:r>
              <a:rPr kumimoji="0" lang="en-US" altLang="zh-CN" sz="2400">
                <a:solidFill>
                  <a:schemeClr val="tx1"/>
                </a:solidFill>
              </a:rPr>
              <a:t>) </a:t>
            </a:r>
          </a:p>
        </p:txBody>
      </p:sp>
      <p:sp>
        <p:nvSpPr>
          <p:cNvPr id="527437" name="AutoShape 77"/>
          <p:cNvSpPr>
            <a:spLocks noChangeArrowheads="1"/>
          </p:cNvSpPr>
          <p:nvPr/>
        </p:nvSpPr>
        <p:spPr bwMode="auto">
          <a:xfrm>
            <a:off x="4932363" y="3716338"/>
            <a:ext cx="719137" cy="287337"/>
          </a:xfrm>
          <a:prstGeom prst="notchedRightArrow">
            <a:avLst>
              <a:gd name="adj1" fmla="val 50000"/>
              <a:gd name="adj2" fmla="val 62569"/>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27438"/>
                                        </p:tgtEl>
                                        <p:attrNameLst>
                                          <p:attrName>style.visibility</p:attrName>
                                        </p:attrNameLst>
                                      </p:cBhvr>
                                      <p:to>
                                        <p:strVal val="visible"/>
                                      </p:to>
                                    </p:set>
                                    <p:anim calcmode="lin" valueType="num">
                                      <p:cBhvr>
                                        <p:cTn id="7" dur="500" fill="hold"/>
                                        <p:tgtEl>
                                          <p:spTgt spid="527438"/>
                                        </p:tgtEl>
                                        <p:attrNameLst>
                                          <p:attrName>ppt_w</p:attrName>
                                        </p:attrNameLst>
                                      </p:cBhvr>
                                      <p:tavLst>
                                        <p:tav tm="0">
                                          <p:val>
                                            <p:fltVal val="0"/>
                                          </p:val>
                                        </p:tav>
                                        <p:tav tm="100000">
                                          <p:val>
                                            <p:strVal val="#ppt_w"/>
                                          </p:val>
                                        </p:tav>
                                      </p:tavLst>
                                    </p:anim>
                                    <p:anim calcmode="lin" valueType="num">
                                      <p:cBhvr>
                                        <p:cTn id="8" dur="500" fill="hold"/>
                                        <p:tgtEl>
                                          <p:spTgt spid="52743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27437"/>
                                        </p:tgtEl>
                                        <p:attrNameLst>
                                          <p:attrName>style.visibility</p:attrName>
                                        </p:attrNameLst>
                                      </p:cBhvr>
                                      <p:to>
                                        <p:strVal val="visible"/>
                                      </p:to>
                                    </p:set>
                                    <p:animEffect transition="in" filter="wipe(left)">
                                      <p:cBhvr>
                                        <p:cTn id="13" dur="500"/>
                                        <p:tgtEl>
                                          <p:spTgt spid="5274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527439"/>
                                        </p:tgtEl>
                                        <p:attrNameLst>
                                          <p:attrName>style.visibility</p:attrName>
                                        </p:attrNameLst>
                                      </p:cBhvr>
                                      <p:to>
                                        <p:strVal val="visible"/>
                                      </p:to>
                                    </p:set>
                                    <p:anim calcmode="lin" valueType="num">
                                      <p:cBhvr>
                                        <p:cTn id="18" dur="500" fill="hold"/>
                                        <p:tgtEl>
                                          <p:spTgt spid="527439"/>
                                        </p:tgtEl>
                                        <p:attrNameLst>
                                          <p:attrName>ppt_w</p:attrName>
                                        </p:attrNameLst>
                                      </p:cBhvr>
                                      <p:tavLst>
                                        <p:tav tm="0">
                                          <p:val>
                                            <p:fltVal val="0"/>
                                          </p:val>
                                        </p:tav>
                                        <p:tav tm="100000">
                                          <p:val>
                                            <p:strVal val="#ppt_w"/>
                                          </p:val>
                                        </p:tav>
                                      </p:tavLst>
                                    </p:anim>
                                    <p:anim calcmode="lin" valueType="num">
                                      <p:cBhvr>
                                        <p:cTn id="19" dur="500" fill="hold"/>
                                        <p:tgtEl>
                                          <p:spTgt spid="527439"/>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27435"/>
                                        </p:tgtEl>
                                        <p:attrNameLst>
                                          <p:attrName>style.visibility</p:attrName>
                                        </p:attrNameLst>
                                      </p:cBhvr>
                                      <p:to>
                                        <p:strVal val="visible"/>
                                      </p:to>
                                    </p:set>
                                    <p:animEffect transition="in" filter="wipe(left)">
                                      <p:cBhvr>
                                        <p:cTn id="24" dur="500"/>
                                        <p:tgtEl>
                                          <p:spTgt spid="5274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27436"/>
                                        </p:tgtEl>
                                        <p:attrNameLst>
                                          <p:attrName>style.visibility</p:attrName>
                                        </p:attrNameLst>
                                      </p:cBhvr>
                                      <p:to>
                                        <p:strVal val="visible"/>
                                      </p:to>
                                    </p:set>
                                    <p:animEffect transition="in" filter="wipe(left)">
                                      <p:cBhvr>
                                        <p:cTn id="29" dur="500"/>
                                        <p:tgtEl>
                                          <p:spTgt spid="527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435" grpId="0"/>
      <p:bldP spid="527436" grpId="0"/>
      <p:bldP spid="52743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8386" name="Object 2"/>
          <p:cNvGraphicFramePr>
            <a:graphicFrameLocks noChangeAspect="1"/>
          </p:cNvGraphicFramePr>
          <p:nvPr/>
        </p:nvGraphicFramePr>
        <p:xfrm>
          <a:off x="201613" y="412750"/>
          <a:ext cx="8802687" cy="2008188"/>
        </p:xfrm>
        <a:graphic>
          <a:graphicData uri="http://schemas.openxmlformats.org/presentationml/2006/ole">
            <mc:AlternateContent xmlns:mc="http://schemas.openxmlformats.org/markup-compatibility/2006">
              <mc:Choice xmlns:v="urn:schemas-microsoft-com:vml" Requires="v">
                <p:oleObj spid="_x0000_s528390" name="Microsoft Drawing" r:id="rId3" imgW="5486400" imgH="1181100" progId="MSDraw">
                  <p:embed/>
                </p:oleObj>
              </mc:Choice>
              <mc:Fallback>
                <p:oleObj name="Microsoft Drawing" r:id="rId3" imgW="5486400" imgH="1181100" progId="MSDra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3" y="412750"/>
                        <a:ext cx="8802687" cy="2008188"/>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528387" name="Rectangle 3"/>
          <p:cNvSpPr>
            <a:spLocks noChangeArrowheads="1"/>
          </p:cNvSpPr>
          <p:nvPr/>
        </p:nvSpPr>
        <p:spPr bwMode="auto">
          <a:xfrm>
            <a:off x="179388" y="2684463"/>
            <a:ext cx="5405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buClr>
                <a:srgbClr val="FF3300"/>
              </a:buClr>
              <a:buFont typeface="Wingdings" pitchFamily="2" charset="2"/>
              <a:buChar char="Ø"/>
            </a:pPr>
            <a:r>
              <a:rPr kumimoji="0" lang="zh-CN" altLang="en-US" sz="2400">
                <a:solidFill>
                  <a:schemeClr val="tx1"/>
                </a:solidFill>
              </a:rPr>
              <a:t>森林转化后二叉树的根结点有右子树 </a:t>
            </a:r>
          </a:p>
        </p:txBody>
      </p:sp>
      <p:sp>
        <p:nvSpPr>
          <p:cNvPr id="528388" name="Rectangle 4"/>
          <p:cNvSpPr>
            <a:spLocks noChangeArrowheads="1"/>
          </p:cNvSpPr>
          <p:nvPr/>
        </p:nvSpPr>
        <p:spPr bwMode="auto">
          <a:xfrm>
            <a:off x="179388" y="3395663"/>
            <a:ext cx="864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rgbClr val="EE0000"/>
                </a:solidFill>
              </a:rPr>
              <a:t>二叉树转树或森林</a:t>
            </a:r>
            <a:r>
              <a:rPr kumimoji="0" lang="zh-CN" altLang="en-US" sz="2400">
                <a:solidFill>
                  <a:schemeClr val="tx1"/>
                </a:solidFill>
              </a:rPr>
              <a:t>：左孩子变为长子，右孩子变为右兄弟。</a:t>
            </a:r>
          </a:p>
        </p:txBody>
      </p:sp>
      <p:graphicFrame>
        <p:nvGraphicFramePr>
          <p:cNvPr id="528389" name="Object 5"/>
          <p:cNvGraphicFramePr>
            <a:graphicFrameLocks noChangeAspect="1"/>
          </p:cNvGraphicFramePr>
          <p:nvPr/>
        </p:nvGraphicFramePr>
        <p:xfrm>
          <a:off x="719138" y="4365625"/>
          <a:ext cx="7813675" cy="1889125"/>
        </p:xfrm>
        <a:graphic>
          <a:graphicData uri="http://schemas.openxmlformats.org/presentationml/2006/ole">
            <mc:AlternateContent xmlns:mc="http://schemas.openxmlformats.org/markup-compatibility/2006">
              <mc:Choice xmlns:v="urn:schemas-microsoft-com:vml" Requires="v">
                <p:oleObj spid="_x0000_s528391" name="Microsoft Drawing" r:id="rId5" imgW="5245100" imgH="1181100" progId="MSDraw">
                  <p:embed/>
                </p:oleObj>
              </mc:Choice>
              <mc:Fallback>
                <p:oleObj name="Microsoft Drawing" r:id="rId5" imgW="5245100" imgH="1181100" progId="MSDraw">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4365625"/>
                        <a:ext cx="7813675" cy="1889125"/>
                      </a:xfrm>
                      <a:prstGeom prst="rect">
                        <a:avLst/>
                      </a:prstGeom>
                      <a:gradFill rotWithShape="1">
                        <a:gsLst>
                          <a:gs pos="0">
                            <a:schemeClr val="hlink"/>
                          </a:gs>
                          <a:gs pos="100000">
                            <a:srgbClr val="FFFFA5"/>
                          </a:gs>
                        </a:gsLst>
                        <a:lin ang="5400000" scaled="1"/>
                      </a:gradFill>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28386"/>
                                        </p:tgtEl>
                                        <p:attrNameLst>
                                          <p:attrName>style.visibility</p:attrName>
                                        </p:attrNameLst>
                                      </p:cBhvr>
                                      <p:to>
                                        <p:strVal val="visible"/>
                                      </p:to>
                                    </p:set>
                                    <p:animEffect transition="in" filter="wipe(left)">
                                      <p:cBhvr>
                                        <p:cTn id="7" dur="500"/>
                                        <p:tgtEl>
                                          <p:spTgt spid="528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8387"/>
                                        </p:tgtEl>
                                        <p:attrNameLst>
                                          <p:attrName>style.visibility</p:attrName>
                                        </p:attrNameLst>
                                      </p:cBhvr>
                                      <p:to>
                                        <p:strVal val="visible"/>
                                      </p:to>
                                    </p:set>
                                    <p:animEffect transition="in" filter="wipe(left)">
                                      <p:cBhvr>
                                        <p:cTn id="12" dur="500"/>
                                        <p:tgtEl>
                                          <p:spTgt spid="528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8388"/>
                                        </p:tgtEl>
                                        <p:attrNameLst>
                                          <p:attrName>style.visibility</p:attrName>
                                        </p:attrNameLst>
                                      </p:cBhvr>
                                      <p:to>
                                        <p:strVal val="visible"/>
                                      </p:to>
                                    </p:set>
                                    <p:animEffect transition="in" filter="wipe(left)">
                                      <p:cBhvr>
                                        <p:cTn id="17" dur="500"/>
                                        <p:tgtEl>
                                          <p:spTgt spid="5283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8389"/>
                                        </p:tgtEl>
                                        <p:attrNameLst>
                                          <p:attrName>style.visibility</p:attrName>
                                        </p:attrNameLst>
                                      </p:cBhvr>
                                      <p:to>
                                        <p:strVal val="visible"/>
                                      </p:to>
                                    </p:set>
                                    <p:animEffect transition="in" filter="wipe(left)">
                                      <p:cBhvr>
                                        <p:cTn id="22" dur="500"/>
                                        <p:tgtEl>
                                          <p:spTgt spid="528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p:bldP spid="52838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AutoShape 2"/>
          <p:cNvSpPr>
            <a:spLocks noChangeArrowheads="1"/>
          </p:cNvSpPr>
          <p:nvPr/>
        </p:nvSpPr>
        <p:spPr bwMode="auto">
          <a:xfrm>
            <a:off x="4427538" y="4221163"/>
            <a:ext cx="719137" cy="503237"/>
          </a:xfrm>
          <a:prstGeom prst="notchedRightArrow">
            <a:avLst>
              <a:gd name="adj1" fmla="val 50000"/>
              <a:gd name="adj2" fmla="val 35726"/>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11" name="AutoShape 3"/>
          <p:cNvSpPr>
            <a:spLocks noChangeArrowheads="1"/>
          </p:cNvSpPr>
          <p:nvPr/>
        </p:nvSpPr>
        <p:spPr bwMode="auto">
          <a:xfrm rot="5400000">
            <a:off x="2124869" y="2707482"/>
            <a:ext cx="719137" cy="577850"/>
          </a:xfrm>
          <a:prstGeom prst="notchedRightArrow">
            <a:avLst>
              <a:gd name="adj1" fmla="val 50000"/>
              <a:gd name="adj2" fmla="val 31113"/>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12" name="Line 4"/>
          <p:cNvSpPr>
            <a:spLocks noChangeShapeType="1"/>
          </p:cNvSpPr>
          <p:nvPr/>
        </p:nvSpPr>
        <p:spPr bwMode="auto">
          <a:xfrm>
            <a:off x="3744913" y="790575"/>
            <a:ext cx="228600" cy="5334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13" name="Line 5"/>
          <p:cNvSpPr>
            <a:spLocks noChangeShapeType="1"/>
          </p:cNvSpPr>
          <p:nvPr/>
        </p:nvSpPr>
        <p:spPr bwMode="auto">
          <a:xfrm flipH="1">
            <a:off x="3363913" y="790575"/>
            <a:ext cx="228600" cy="5334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14" name="Line 6"/>
          <p:cNvSpPr>
            <a:spLocks noChangeShapeType="1"/>
          </p:cNvSpPr>
          <p:nvPr/>
        </p:nvSpPr>
        <p:spPr bwMode="auto">
          <a:xfrm>
            <a:off x="1233488" y="790575"/>
            <a:ext cx="381000" cy="4572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15" name="Line 7"/>
          <p:cNvSpPr>
            <a:spLocks noChangeShapeType="1"/>
          </p:cNvSpPr>
          <p:nvPr/>
        </p:nvSpPr>
        <p:spPr bwMode="auto">
          <a:xfrm flipH="1">
            <a:off x="700088" y="790575"/>
            <a:ext cx="381000" cy="4572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16" name="Line 8"/>
          <p:cNvSpPr>
            <a:spLocks noChangeShapeType="1"/>
          </p:cNvSpPr>
          <p:nvPr/>
        </p:nvSpPr>
        <p:spPr bwMode="auto">
          <a:xfrm>
            <a:off x="3363913" y="1552575"/>
            <a:ext cx="0" cy="4572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17" name="Line 9"/>
          <p:cNvSpPr>
            <a:spLocks noChangeShapeType="1"/>
          </p:cNvSpPr>
          <p:nvPr/>
        </p:nvSpPr>
        <p:spPr bwMode="auto">
          <a:xfrm>
            <a:off x="1690688" y="1552575"/>
            <a:ext cx="0" cy="4572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18" name="Line 10"/>
          <p:cNvSpPr>
            <a:spLocks noChangeShapeType="1"/>
          </p:cNvSpPr>
          <p:nvPr/>
        </p:nvSpPr>
        <p:spPr bwMode="auto">
          <a:xfrm>
            <a:off x="2466975" y="790575"/>
            <a:ext cx="0" cy="4572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19" name="Line 11"/>
          <p:cNvSpPr>
            <a:spLocks noChangeShapeType="1"/>
          </p:cNvSpPr>
          <p:nvPr/>
        </p:nvSpPr>
        <p:spPr bwMode="auto">
          <a:xfrm>
            <a:off x="1157288" y="790575"/>
            <a:ext cx="0" cy="4572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20" name="Oval 12"/>
          <p:cNvSpPr>
            <a:spLocks noChangeArrowheads="1"/>
          </p:cNvSpPr>
          <p:nvPr/>
        </p:nvSpPr>
        <p:spPr bwMode="auto">
          <a:xfrm>
            <a:off x="395288" y="1171575"/>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29421" name="Oval 13"/>
          <p:cNvSpPr>
            <a:spLocks noChangeArrowheads="1"/>
          </p:cNvSpPr>
          <p:nvPr/>
        </p:nvSpPr>
        <p:spPr bwMode="auto">
          <a:xfrm>
            <a:off x="928688" y="1171575"/>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29422" name="Oval 14"/>
          <p:cNvSpPr>
            <a:spLocks noChangeArrowheads="1"/>
          </p:cNvSpPr>
          <p:nvPr/>
        </p:nvSpPr>
        <p:spPr bwMode="auto">
          <a:xfrm>
            <a:off x="1462088" y="1171575"/>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29423" name="Oval 15"/>
          <p:cNvSpPr>
            <a:spLocks noChangeArrowheads="1"/>
          </p:cNvSpPr>
          <p:nvPr/>
        </p:nvSpPr>
        <p:spPr bwMode="auto">
          <a:xfrm>
            <a:off x="2238375" y="1171575"/>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29424" name="Oval 16"/>
          <p:cNvSpPr>
            <a:spLocks noChangeArrowheads="1"/>
          </p:cNvSpPr>
          <p:nvPr/>
        </p:nvSpPr>
        <p:spPr bwMode="auto">
          <a:xfrm>
            <a:off x="3135313" y="1171575"/>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29425" name="Oval 17"/>
          <p:cNvSpPr>
            <a:spLocks noChangeArrowheads="1"/>
          </p:cNvSpPr>
          <p:nvPr/>
        </p:nvSpPr>
        <p:spPr bwMode="auto">
          <a:xfrm>
            <a:off x="3744913" y="1171575"/>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J</a:t>
            </a:r>
          </a:p>
        </p:txBody>
      </p:sp>
      <p:sp>
        <p:nvSpPr>
          <p:cNvPr id="529426" name="Oval 18"/>
          <p:cNvSpPr>
            <a:spLocks noChangeArrowheads="1"/>
          </p:cNvSpPr>
          <p:nvPr/>
        </p:nvSpPr>
        <p:spPr bwMode="auto">
          <a:xfrm>
            <a:off x="1462088" y="1933575"/>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sp>
        <p:nvSpPr>
          <p:cNvPr id="529427" name="Oval 19"/>
          <p:cNvSpPr>
            <a:spLocks noChangeArrowheads="1"/>
          </p:cNvSpPr>
          <p:nvPr/>
        </p:nvSpPr>
        <p:spPr bwMode="auto">
          <a:xfrm>
            <a:off x="3135313" y="1933575"/>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K</a:t>
            </a:r>
          </a:p>
        </p:txBody>
      </p:sp>
      <p:sp>
        <p:nvSpPr>
          <p:cNvPr id="529428" name="Oval 20"/>
          <p:cNvSpPr>
            <a:spLocks noChangeArrowheads="1"/>
          </p:cNvSpPr>
          <p:nvPr/>
        </p:nvSpPr>
        <p:spPr bwMode="auto">
          <a:xfrm>
            <a:off x="928688" y="409575"/>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9429" name="Oval 21"/>
          <p:cNvSpPr>
            <a:spLocks noChangeArrowheads="1"/>
          </p:cNvSpPr>
          <p:nvPr/>
        </p:nvSpPr>
        <p:spPr bwMode="auto">
          <a:xfrm>
            <a:off x="2238375" y="409575"/>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29430" name="Oval 22"/>
          <p:cNvSpPr>
            <a:spLocks noChangeArrowheads="1"/>
          </p:cNvSpPr>
          <p:nvPr/>
        </p:nvSpPr>
        <p:spPr bwMode="auto">
          <a:xfrm>
            <a:off x="3440113" y="409575"/>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29442" name="Oval 34"/>
          <p:cNvSpPr>
            <a:spLocks noChangeArrowheads="1"/>
          </p:cNvSpPr>
          <p:nvPr/>
        </p:nvSpPr>
        <p:spPr bwMode="auto">
          <a:xfrm>
            <a:off x="998538" y="3586163"/>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grpSp>
        <p:nvGrpSpPr>
          <p:cNvPr id="529443" name="Group 35"/>
          <p:cNvGrpSpPr>
            <a:grpSpLocks/>
          </p:cNvGrpSpPr>
          <p:nvPr/>
        </p:nvGrpSpPr>
        <p:grpSpPr bwMode="auto">
          <a:xfrm>
            <a:off x="388938" y="3943350"/>
            <a:ext cx="657225" cy="633413"/>
            <a:chOff x="245" y="2484"/>
            <a:chExt cx="414" cy="399"/>
          </a:xfrm>
        </p:grpSpPr>
        <p:sp>
          <p:nvSpPr>
            <p:cNvPr id="529444" name="Line 36"/>
            <p:cNvSpPr>
              <a:spLocks noChangeShapeType="1"/>
            </p:cNvSpPr>
            <p:nvPr/>
          </p:nvSpPr>
          <p:spPr bwMode="auto">
            <a:xfrm flipH="1">
              <a:off x="495" y="2484"/>
              <a:ext cx="164" cy="165"/>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45" name="Oval 37"/>
            <p:cNvSpPr>
              <a:spLocks noChangeArrowheads="1"/>
            </p:cNvSpPr>
            <p:nvPr/>
          </p:nvSpPr>
          <p:spPr bwMode="auto">
            <a:xfrm>
              <a:off x="245" y="2595"/>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grpSp>
      <p:grpSp>
        <p:nvGrpSpPr>
          <p:cNvPr id="529446" name="Group 38"/>
          <p:cNvGrpSpPr>
            <a:grpSpLocks/>
          </p:cNvGrpSpPr>
          <p:nvPr/>
        </p:nvGrpSpPr>
        <p:grpSpPr bwMode="auto">
          <a:xfrm>
            <a:off x="998538" y="5505450"/>
            <a:ext cx="593725" cy="595313"/>
            <a:chOff x="629" y="3468"/>
            <a:chExt cx="374" cy="375"/>
          </a:xfrm>
        </p:grpSpPr>
        <p:sp>
          <p:nvSpPr>
            <p:cNvPr id="529447" name="Line 39"/>
            <p:cNvSpPr>
              <a:spLocks noChangeShapeType="1"/>
            </p:cNvSpPr>
            <p:nvPr/>
          </p:nvSpPr>
          <p:spPr bwMode="auto">
            <a:xfrm flipH="1">
              <a:off x="878" y="3468"/>
              <a:ext cx="125" cy="129"/>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48" name="Oval 40"/>
            <p:cNvSpPr>
              <a:spLocks noChangeArrowheads="1"/>
            </p:cNvSpPr>
            <p:nvPr/>
          </p:nvSpPr>
          <p:spPr bwMode="auto">
            <a:xfrm>
              <a:off x="629" y="3555"/>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grpSp>
      <p:sp>
        <p:nvSpPr>
          <p:cNvPr id="529449" name="Oval 41"/>
          <p:cNvSpPr>
            <a:spLocks noChangeArrowheads="1"/>
          </p:cNvSpPr>
          <p:nvPr/>
        </p:nvSpPr>
        <p:spPr bwMode="auto">
          <a:xfrm>
            <a:off x="2444750" y="3586163"/>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grpSp>
        <p:nvGrpSpPr>
          <p:cNvPr id="529450" name="Group 42"/>
          <p:cNvGrpSpPr>
            <a:grpSpLocks/>
          </p:cNvGrpSpPr>
          <p:nvPr/>
        </p:nvGrpSpPr>
        <p:grpSpPr bwMode="auto">
          <a:xfrm>
            <a:off x="1835150" y="3951288"/>
            <a:ext cx="669925" cy="625475"/>
            <a:chOff x="1156" y="2489"/>
            <a:chExt cx="422" cy="394"/>
          </a:xfrm>
        </p:grpSpPr>
        <p:sp>
          <p:nvSpPr>
            <p:cNvPr id="529451" name="Line 43"/>
            <p:cNvSpPr>
              <a:spLocks noChangeShapeType="1"/>
            </p:cNvSpPr>
            <p:nvPr/>
          </p:nvSpPr>
          <p:spPr bwMode="auto">
            <a:xfrm flipH="1">
              <a:off x="1415" y="2489"/>
              <a:ext cx="163" cy="149"/>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52" name="Oval 44"/>
            <p:cNvSpPr>
              <a:spLocks noChangeArrowheads="1"/>
            </p:cNvSpPr>
            <p:nvPr/>
          </p:nvSpPr>
          <p:spPr bwMode="auto">
            <a:xfrm>
              <a:off x="1156" y="2595"/>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grpSp>
      <p:sp>
        <p:nvSpPr>
          <p:cNvPr id="529453" name="Oval 45"/>
          <p:cNvSpPr>
            <a:spLocks noChangeArrowheads="1"/>
          </p:cNvSpPr>
          <p:nvPr/>
        </p:nvSpPr>
        <p:spPr bwMode="auto">
          <a:xfrm>
            <a:off x="3775075" y="3586163"/>
            <a:ext cx="457200" cy="457200"/>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grpSp>
        <p:nvGrpSpPr>
          <p:cNvPr id="529454" name="Group 46"/>
          <p:cNvGrpSpPr>
            <a:grpSpLocks/>
          </p:cNvGrpSpPr>
          <p:nvPr/>
        </p:nvGrpSpPr>
        <p:grpSpPr bwMode="auto">
          <a:xfrm>
            <a:off x="3165475" y="3943350"/>
            <a:ext cx="677863" cy="633413"/>
            <a:chOff x="1994" y="2484"/>
            <a:chExt cx="427" cy="399"/>
          </a:xfrm>
        </p:grpSpPr>
        <p:sp>
          <p:nvSpPr>
            <p:cNvPr id="529455" name="Line 47"/>
            <p:cNvSpPr>
              <a:spLocks noChangeShapeType="1"/>
            </p:cNvSpPr>
            <p:nvPr/>
          </p:nvSpPr>
          <p:spPr bwMode="auto">
            <a:xfrm flipH="1">
              <a:off x="2255" y="2484"/>
              <a:ext cx="166" cy="161"/>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56" name="Oval 48"/>
            <p:cNvSpPr>
              <a:spLocks noChangeArrowheads="1"/>
            </p:cNvSpPr>
            <p:nvPr/>
          </p:nvSpPr>
          <p:spPr bwMode="auto">
            <a:xfrm>
              <a:off x="1994" y="2595"/>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grpSp>
      <p:grpSp>
        <p:nvGrpSpPr>
          <p:cNvPr id="529457" name="Group 49"/>
          <p:cNvGrpSpPr>
            <a:grpSpLocks/>
          </p:cNvGrpSpPr>
          <p:nvPr/>
        </p:nvGrpSpPr>
        <p:grpSpPr bwMode="auto">
          <a:xfrm>
            <a:off x="2555875" y="4495800"/>
            <a:ext cx="677863" cy="614363"/>
            <a:chOff x="1610" y="2832"/>
            <a:chExt cx="427" cy="387"/>
          </a:xfrm>
        </p:grpSpPr>
        <p:sp>
          <p:nvSpPr>
            <p:cNvPr id="529458" name="Line 50"/>
            <p:cNvSpPr>
              <a:spLocks noChangeShapeType="1"/>
            </p:cNvSpPr>
            <p:nvPr/>
          </p:nvSpPr>
          <p:spPr bwMode="auto">
            <a:xfrm flipH="1">
              <a:off x="1867" y="2832"/>
              <a:ext cx="170" cy="159"/>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59" name="Oval 51"/>
            <p:cNvSpPr>
              <a:spLocks noChangeArrowheads="1"/>
            </p:cNvSpPr>
            <p:nvPr/>
          </p:nvSpPr>
          <p:spPr bwMode="auto">
            <a:xfrm>
              <a:off x="1610" y="293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K</a:t>
              </a:r>
            </a:p>
          </p:txBody>
        </p:sp>
      </p:grpSp>
      <p:grpSp>
        <p:nvGrpSpPr>
          <p:cNvPr id="529460" name="Group 52"/>
          <p:cNvGrpSpPr>
            <a:grpSpLocks/>
          </p:cNvGrpSpPr>
          <p:nvPr/>
        </p:nvGrpSpPr>
        <p:grpSpPr bwMode="auto">
          <a:xfrm>
            <a:off x="3568700" y="4508500"/>
            <a:ext cx="663575" cy="601663"/>
            <a:chOff x="2248" y="2840"/>
            <a:chExt cx="418" cy="379"/>
          </a:xfrm>
        </p:grpSpPr>
        <p:sp>
          <p:nvSpPr>
            <p:cNvPr id="529461" name="Line 53"/>
            <p:cNvSpPr>
              <a:spLocks noChangeShapeType="1"/>
            </p:cNvSpPr>
            <p:nvPr/>
          </p:nvSpPr>
          <p:spPr bwMode="auto">
            <a:xfrm>
              <a:off x="2248" y="2840"/>
              <a:ext cx="159" cy="13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62" name="Oval 54"/>
            <p:cNvSpPr>
              <a:spLocks noChangeArrowheads="1"/>
            </p:cNvSpPr>
            <p:nvPr/>
          </p:nvSpPr>
          <p:spPr bwMode="auto">
            <a:xfrm>
              <a:off x="2378" y="293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J</a:t>
              </a:r>
            </a:p>
          </p:txBody>
        </p:sp>
      </p:grpSp>
      <p:grpSp>
        <p:nvGrpSpPr>
          <p:cNvPr id="529502" name="Group 94"/>
          <p:cNvGrpSpPr>
            <a:grpSpLocks/>
          </p:cNvGrpSpPr>
          <p:nvPr/>
        </p:nvGrpSpPr>
        <p:grpSpPr bwMode="auto">
          <a:xfrm>
            <a:off x="5289550" y="3213100"/>
            <a:ext cx="3622675" cy="2520950"/>
            <a:chOff x="3332" y="2024"/>
            <a:chExt cx="2282" cy="1588"/>
          </a:xfrm>
        </p:grpSpPr>
        <p:sp>
          <p:nvSpPr>
            <p:cNvPr id="529464" name="Line 56"/>
            <p:cNvSpPr>
              <a:spLocks noChangeShapeType="1"/>
            </p:cNvSpPr>
            <p:nvPr/>
          </p:nvSpPr>
          <p:spPr bwMode="auto">
            <a:xfrm flipH="1">
              <a:off x="3908" y="3170"/>
              <a:ext cx="240" cy="24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65" name="Line 57"/>
            <p:cNvSpPr>
              <a:spLocks noChangeShapeType="1"/>
            </p:cNvSpPr>
            <p:nvPr/>
          </p:nvSpPr>
          <p:spPr bwMode="auto">
            <a:xfrm>
              <a:off x="3524" y="2498"/>
              <a:ext cx="624" cy="57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66" name="Line 58"/>
            <p:cNvSpPr>
              <a:spLocks noChangeShapeType="1"/>
            </p:cNvSpPr>
            <p:nvPr/>
          </p:nvSpPr>
          <p:spPr bwMode="auto">
            <a:xfrm flipH="1">
              <a:off x="3616" y="2217"/>
              <a:ext cx="462" cy="23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67" name="Oval 59"/>
            <p:cNvSpPr>
              <a:spLocks noChangeArrowheads="1"/>
            </p:cNvSpPr>
            <p:nvPr/>
          </p:nvSpPr>
          <p:spPr bwMode="auto">
            <a:xfrm>
              <a:off x="4059" y="2024"/>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9468" name="Oval 60"/>
            <p:cNvSpPr>
              <a:spLocks noChangeArrowheads="1"/>
            </p:cNvSpPr>
            <p:nvPr/>
          </p:nvSpPr>
          <p:spPr bwMode="auto">
            <a:xfrm>
              <a:off x="3332" y="2354"/>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29469" name="Oval 61"/>
            <p:cNvSpPr>
              <a:spLocks noChangeArrowheads="1"/>
            </p:cNvSpPr>
            <p:nvPr/>
          </p:nvSpPr>
          <p:spPr bwMode="auto">
            <a:xfrm>
              <a:off x="4052" y="2978"/>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29470" name="Oval 62"/>
            <p:cNvSpPr>
              <a:spLocks noChangeArrowheads="1"/>
            </p:cNvSpPr>
            <p:nvPr/>
          </p:nvSpPr>
          <p:spPr bwMode="auto">
            <a:xfrm>
              <a:off x="3716" y="2642"/>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29471" name="Oval 63"/>
            <p:cNvSpPr>
              <a:spLocks noChangeArrowheads="1"/>
            </p:cNvSpPr>
            <p:nvPr/>
          </p:nvSpPr>
          <p:spPr bwMode="auto">
            <a:xfrm>
              <a:off x="3716" y="3314"/>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sp>
          <p:nvSpPr>
            <p:cNvPr id="529477" name="Line 69"/>
            <p:cNvSpPr>
              <a:spLocks noChangeShapeType="1"/>
            </p:cNvSpPr>
            <p:nvPr/>
          </p:nvSpPr>
          <p:spPr bwMode="auto">
            <a:xfrm>
              <a:off x="5182" y="3228"/>
              <a:ext cx="240" cy="19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78" name="Line 70"/>
            <p:cNvSpPr>
              <a:spLocks noChangeShapeType="1"/>
            </p:cNvSpPr>
            <p:nvPr/>
          </p:nvSpPr>
          <p:spPr bwMode="auto">
            <a:xfrm flipH="1">
              <a:off x="4798" y="2844"/>
              <a:ext cx="624" cy="52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79" name="Oval 71"/>
            <p:cNvSpPr>
              <a:spLocks noChangeArrowheads="1"/>
            </p:cNvSpPr>
            <p:nvPr/>
          </p:nvSpPr>
          <p:spPr bwMode="auto">
            <a:xfrm>
              <a:off x="5326" y="2652"/>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29480" name="Oval 72"/>
            <p:cNvSpPr>
              <a:spLocks noChangeArrowheads="1"/>
            </p:cNvSpPr>
            <p:nvPr/>
          </p:nvSpPr>
          <p:spPr bwMode="auto">
            <a:xfrm>
              <a:off x="4942" y="2988"/>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29481" name="Oval 73"/>
            <p:cNvSpPr>
              <a:spLocks noChangeArrowheads="1"/>
            </p:cNvSpPr>
            <p:nvPr/>
          </p:nvSpPr>
          <p:spPr bwMode="auto">
            <a:xfrm>
              <a:off x="4558" y="3324"/>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K</a:t>
              </a:r>
            </a:p>
          </p:txBody>
        </p:sp>
        <p:sp>
          <p:nvSpPr>
            <p:cNvPr id="529482" name="Oval 74"/>
            <p:cNvSpPr>
              <a:spLocks noChangeArrowheads="1"/>
            </p:cNvSpPr>
            <p:nvPr/>
          </p:nvSpPr>
          <p:spPr bwMode="auto">
            <a:xfrm>
              <a:off x="5326" y="3324"/>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J</a:t>
              </a:r>
            </a:p>
          </p:txBody>
        </p:sp>
        <p:sp>
          <p:nvSpPr>
            <p:cNvPr id="529487" name="Line 79"/>
            <p:cNvSpPr>
              <a:spLocks noChangeShapeType="1"/>
            </p:cNvSpPr>
            <p:nvPr/>
          </p:nvSpPr>
          <p:spPr bwMode="auto">
            <a:xfrm flipH="1">
              <a:off x="4668" y="2451"/>
              <a:ext cx="288" cy="28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88" name="Oval 80"/>
            <p:cNvSpPr>
              <a:spLocks noChangeArrowheads="1"/>
            </p:cNvSpPr>
            <p:nvPr/>
          </p:nvSpPr>
          <p:spPr bwMode="auto">
            <a:xfrm>
              <a:off x="4860" y="2259"/>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29489" name="Oval 81"/>
            <p:cNvSpPr>
              <a:spLocks noChangeArrowheads="1"/>
            </p:cNvSpPr>
            <p:nvPr/>
          </p:nvSpPr>
          <p:spPr bwMode="auto">
            <a:xfrm>
              <a:off x="4476" y="2643"/>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29492" name="Line 84"/>
            <p:cNvSpPr>
              <a:spLocks noChangeShapeType="1"/>
            </p:cNvSpPr>
            <p:nvPr/>
          </p:nvSpPr>
          <p:spPr bwMode="auto">
            <a:xfrm>
              <a:off x="4357" y="2226"/>
              <a:ext cx="519" cy="161"/>
            </a:xfrm>
            <a:prstGeom prst="line">
              <a:avLst/>
            </a:prstGeom>
            <a:noFill/>
            <a:ln w="28575" cap="rnd">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9493" name="Line 85"/>
            <p:cNvSpPr>
              <a:spLocks noChangeShapeType="1"/>
            </p:cNvSpPr>
            <p:nvPr/>
          </p:nvSpPr>
          <p:spPr bwMode="auto">
            <a:xfrm>
              <a:off x="5128" y="2494"/>
              <a:ext cx="247" cy="210"/>
            </a:xfrm>
            <a:prstGeom prst="line">
              <a:avLst/>
            </a:prstGeom>
            <a:noFill/>
            <a:ln w="28575" cap="rnd">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29494" name="Group 86"/>
          <p:cNvGrpSpPr>
            <a:grpSpLocks/>
          </p:cNvGrpSpPr>
          <p:nvPr/>
        </p:nvGrpSpPr>
        <p:grpSpPr bwMode="auto">
          <a:xfrm>
            <a:off x="785813" y="4500563"/>
            <a:ext cx="669925" cy="533400"/>
            <a:chOff x="495" y="2835"/>
            <a:chExt cx="422" cy="336"/>
          </a:xfrm>
        </p:grpSpPr>
        <p:sp>
          <p:nvSpPr>
            <p:cNvPr id="529495" name="Line 87"/>
            <p:cNvSpPr>
              <a:spLocks noChangeShapeType="1"/>
            </p:cNvSpPr>
            <p:nvPr/>
          </p:nvSpPr>
          <p:spPr bwMode="auto">
            <a:xfrm>
              <a:off x="495" y="2835"/>
              <a:ext cx="142" cy="115"/>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96" name="Oval 88"/>
            <p:cNvSpPr>
              <a:spLocks noChangeArrowheads="1"/>
            </p:cNvSpPr>
            <p:nvPr/>
          </p:nvSpPr>
          <p:spPr bwMode="auto">
            <a:xfrm>
              <a:off x="629" y="2883"/>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grpSp>
      <p:grpSp>
        <p:nvGrpSpPr>
          <p:cNvPr id="529497" name="Group 89"/>
          <p:cNvGrpSpPr>
            <a:grpSpLocks/>
          </p:cNvGrpSpPr>
          <p:nvPr/>
        </p:nvGrpSpPr>
        <p:grpSpPr bwMode="auto">
          <a:xfrm>
            <a:off x="1404938" y="5000625"/>
            <a:ext cx="584200" cy="566738"/>
            <a:chOff x="885" y="3150"/>
            <a:chExt cx="368" cy="357"/>
          </a:xfrm>
        </p:grpSpPr>
        <p:sp>
          <p:nvSpPr>
            <p:cNvPr id="529498" name="Line 90"/>
            <p:cNvSpPr>
              <a:spLocks noChangeShapeType="1"/>
            </p:cNvSpPr>
            <p:nvPr/>
          </p:nvSpPr>
          <p:spPr bwMode="auto">
            <a:xfrm>
              <a:off x="885" y="3150"/>
              <a:ext cx="113" cy="10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499" name="Oval 91"/>
            <p:cNvSpPr>
              <a:spLocks noChangeArrowheads="1"/>
            </p:cNvSpPr>
            <p:nvPr/>
          </p:nvSpPr>
          <p:spPr bwMode="auto">
            <a:xfrm>
              <a:off x="965" y="3219"/>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grpSp>
      <p:sp>
        <p:nvSpPr>
          <p:cNvPr id="529500" name="Line 92"/>
          <p:cNvSpPr>
            <a:spLocks noChangeShapeType="1"/>
          </p:cNvSpPr>
          <p:nvPr/>
        </p:nvSpPr>
        <p:spPr bwMode="auto">
          <a:xfrm flipV="1">
            <a:off x="1476375" y="3814763"/>
            <a:ext cx="963613" cy="19050"/>
          </a:xfrm>
          <a:prstGeom prst="line">
            <a:avLst/>
          </a:prstGeom>
          <a:noFill/>
          <a:ln w="28575" cap="rnd">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9501" name="Line 93"/>
          <p:cNvSpPr>
            <a:spLocks noChangeShapeType="1"/>
          </p:cNvSpPr>
          <p:nvPr/>
        </p:nvSpPr>
        <p:spPr bwMode="auto">
          <a:xfrm flipV="1">
            <a:off x="2916238" y="3789363"/>
            <a:ext cx="874712" cy="19050"/>
          </a:xfrm>
          <a:prstGeom prst="line">
            <a:avLst/>
          </a:prstGeom>
          <a:noFill/>
          <a:ln w="28575" cap="rnd">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9411"/>
                                        </p:tgtEl>
                                        <p:attrNameLst>
                                          <p:attrName>style.visibility</p:attrName>
                                        </p:attrNameLst>
                                      </p:cBhvr>
                                      <p:to>
                                        <p:strVal val="visible"/>
                                      </p:to>
                                    </p:set>
                                    <p:animEffect transition="in" filter="wipe(up)">
                                      <p:cBhvr>
                                        <p:cTn id="7" dur="500"/>
                                        <p:tgtEl>
                                          <p:spTgt spid="529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9442"/>
                                        </p:tgtEl>
                                        <p:attrNameLst>
                                          <p:attrName>style.visibility</p:attrName>
                                        </p:attrNameLst>
                                      </p:cBhvr>
                                      <p:to>
                                        <p:strVal val="visible"/>
                                      </p:to>
                                    </p:set>
                                    <p:animEffect transition="in" filter="dissolve">
                                      <p:cBhvr>
                                        <p:cTn id="12" dur="500"/>
                                        <p:tgtEl>
                                          <p:spTgt spid="529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29443"/>
                                        </p:tgtEl>
                                        <p:attrNameLst>
                                          <p:attrName>style.visibility</p:attrName>
                                        </p:attrNameLst>
                                      </p:cBhvr>
                                      <p:to>
                                        <p:strVal val="visible"/>
                                      </p:to>
                                    </p:set>
                                    <p:animEffect transition="in" filter="dissolve">
                                      <p:cBhvr>
                                        <p:cTn id="17" dur="500"/>
                                        <p:tgtEl>
                                          <p:spTgt spid="529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29494"/>
                                        </p:tgtEl>
                                        <p:attrNameLst>
                                          <p:attrName>style.visibility</p:attrName>
                                        </p:attrNameLst>
                                      </p:cBhvr>
                                      <p:to>
                                        <p:strVal val="visible"/>
                                      </p:to>
                                    </p:set>
                                    <p:animEffect transition="in" filter="dissolve">
                                      <p:cBhvr>
                                        <p:cTn id="22" dur="500"/>
                                        <p:tgtEl>
                                          <p:spTgt spid="5294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29497"/>
                                        </p:tgtEl>
                                        <p:attrNameLst>
                                          <p:attrName>style.visibility</p:attrName>
                                        </p:attrNameLst>
                                      </p:cBhvr>
                                      <p:to>
                                        <p:strVal val="visible"/>
                                      </p:to>
                                    </p:set>
                                    <p:animEffect transition="in" filter="dissolve">
                                      <p:cBhvr>
                                        <p:cTn id="27" dur="500"/>
                                        <p:tgtEl>
                                          <p:spTgt spid="5294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29446"/>
                                        </p:tgtEl>
                                        <p:attrNameLst>
                                          <p:attrName>style.visibility</p:attrName>
                                        </p:attrNameLst>
                                      </p:cBhvr>
                                      <p:to>
                                        <p:strVal val="visible"/>
                                      </p:to>
                                    </p:set>
                                    <p:animEffect transition="in" filter="dissolve">
                                      <p:cBhvr>
                                        <p:cTn id="32" dur="500"/>
                                        <p:tgtEl>
                                          <p:spTgt spid="5294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29449"/>
                                        </p:tgtEl>
                                        <p:attrNameLst>
                                          <p:attrName>style.visibility</p:attrName>
                                        </p:attrNameLst>
                                      </p:cBhvr>
                                      <p:to>
                                        <p:strVal val="visible"/>
                                      </p:to>
                                    </p:set>
                                    <p:animEffect transition="in" filter="dissolve">
                                      <p:cBhvr>
                                        <p:cTn id="37" dur="500"/>
                                        <p:tgtEl>
                                          <p:spTgt spid="5294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29450"/>
                                        </p:tgtEl>
                                        <p:attrNameLst>
                                          <p:attrName>style.visibility</p:attrName>
                                        </p:attrNameLst>
                                      </p:cBhvr>
                                      <p:to>
                                        <p:strVal val="visible"/>
                                      </p:to>
                                    </p:set>
                                    <p:animEffect transition="in" filter="dissolve">
                                      <p:cBhvr>
                                        <p:cTn id="42" dur="500"/>
                                        <p:tgtEl>
                                          <p:spTgt spid="5294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29453"/>
                                        </p:tgtEl>
                                        <p:attrNameLst>
                                          <p:attrName>style.visibility</p:attrName>
                                        </p:attrNameLst>
                                      </p:cBhvr>
                                      <p:to>
                                        <p:strVal val="visible"/>
                                      </p:to>
                                    </p:set>
                                    <p:animEffect transition="in" filter="dissolve">
                                      <p:cBhvr>
                                        <p:cTn id="47" dur="500"/>
                                        <p:tgtEl>
                                          <p:spTgt spid="5294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529454"/>
                                        </p:tgtEl>
                                        <p:attrNameLst>
                                          <p:attrName>style.visibility</p:attrName>
                                        </p:attrNameLst>
                                      </p:cBhvr>
                                      <p:to>
                                        <p:strVal val="visible"/>
                                      </p:to>
                                    </p:set>
                                    <p:animEffect transition="in" filter="dissolve">
                                      <p:cBhvr>
                                        <p:cTn id="52" dur="500"/>
                                        <p:tgtEl>
                                          <p:spTgt spid="5294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529457"/>
                                        </p:tgtEl>
                                        <p:attrNameLst>
                                          <p:attrName>style.visibility</p:attrName>
                                        </p:attrNameLst>
                                      </p:cBhvr>
                                      <p:to>
                                        <p:strVal val="visible"/>
                                      </p:to>
                                    </p:set>
                                    <p:animEffect transition="in" filter="dissolve">
                                      <p:cBhvr>
                                        <p:cTn id="57" dur="500"/>
                                        <p:tgtEl>
                                          <p:spTgt spid="5294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529460"/>
                                        </p:tgtEl>
                                        <p:attrNameLst>
                                          <p:attrName>style.visibility</p:attrName>
                                        </p:attrNameLst>
                                      </p:cBhvr>
                                      <p:to>
                                        <p:strVal val="visible"/>
                                      </p:to>
                                    </p:set>
                                    <p:animEffect transition="in" filter="dissolve">
                                      <p:cBhvr>
                                        <p:cTn id="62" dur="500"/>
                                        <p:tgtEl>
                                          <p:spTgt spid="52946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29500"/>
                                        </p:tgtEl>
                                        <p:attrNameLst>
                                          <p:attrName>style.visibility</p:attrName>
                                        </p:attrNameLst>
                                      </p:cBhvr>
                                      <p:to>
                                        <p:strVal val="visible"/>
                                      </p:to>
                                    </p:set>
                                    <p:animEffect transition="in" filter="dissolve">
                                      <p:cBhvr>
                                        <p:cTn id="67" dur="500"/>
                                        <p:tgtEl>
                                          <p:spTgt spid="52950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29501"/>
                                        </p:tgtEl>
                                        <p:attrNameLst>
                                          <p:attrName>style.visibility</p:attrName>
                                        </p:attrNameLst>
                                      </p:cBhvr>
                                      <p:to>
                                        <p:strVal val="visible"/>
                                      </p:to>
                                    </p:set>
                                    <p:animEffect transition="in" filter="dissolve">
                                      <p:cBhvr>
                                        <p:cTn id="72" dur="500"/>
                                        <p:tgtEl>
                                          <p:spTgt spid="52950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29410"/>
                                        </p:tgtEl>
                                        <p:attrNameLst>
                                          <p:attrName>style.visibility</p:attrName>
                                        </p:attrNameLst>
                                      </p:cBhvr>
                                      <p:to>
                                        <p:strVal val="visible"/>
                                      </p:to>
                                    </p:set>
                                    <p:animEffect transition="in" filter="wipe(left)">
                                      <p:cBhvr>
                                        <p:cTn id="77" dur="500"/>
                                        <p:tgtEl>
                                          <p:spTgt spid="5294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9" presetClass="entr" presetSubtype="0" fill="hold" nodeType="clickEffect">
                                  <p:stCondLst>
                                    <p:cond delay="0"/>
                                  </p:stCondLst>
                                  <p:childTnLst>
                                    <p:set>
                                      <p:cBhvr>
                                        <p:cTn id="81" dur="1" fill="hold">
                                          <p:stCondLst>
                                            <p:cond delay="0"/>
                                          </p:stCondLst>
                                        </p:cTn>
                                        <p:tgtEl>
                                          <p:spTgt spid="529502"/>
                                        </p:tgtEl>
                                        <p:attrNameLst>
                                          <p:attrName>style.visibility</p:attrName>
                                        </p:attrNameLst>
                                      </p:cBhvr>
                                      <p:to>
                                        <p:strVal val="visible"/>
                                      </p:to>
                                    </p:set>
                                    <p:anim calcmode="lin" valueType="num">
                                      <p:cBhvr>
                                        <p:cTn id="82" dur="1000" fill="hold"/>
                                        <p:tgtEl>
                                          <p:spTgt spid="529502"/>
                                        </p:tgtEl>
                                        <p:attrNameLst>
                                          <p:attrName>ppt_x</p:attrName>
                                        </p:attrNameLst>
                                      </p:cBhvr>
                                      <p:tavLst>
                                        <p:tav tm="0">
                                          <p:val>
                                            <p:strVal val="#ppt_x-.2"/>
                                          </p:val>
                                        </p:tav>
                                        <p:tav tm="100000">
                                          <p:val>
                                            <p:strVal val="#ppt_x"/>
                                          </p:val>
                                        </p:tav>
                                      </p:tavLst>
                                    </p:anim>
                                    <p:anim calcmode="lin" valueType="num">
                                      <p:cBhvr>
                                        <p:cTn id="83" dur="1000" fill="hold"/>
                                        <p:tgtEl>
                                          <p:spTgt spid="529502"/>
                                        </p:tgtEl>
                                        <p:attrNameLst>
                                          <p:attrName>ppt_y</p:attrName>
                                        </p:attrNameLst>
                                      </p:cBhvr>
                                      <p:tavLst>
                                        <p:tav tm="0">
                                          <p:val>
                                            <p:strVal val="#ppt_y"/>
                                          </p:val>
                                        </p:tav>
                                        <p:tav tm="100000">
                                          <p:val>
                                            <p:strVal val="#ppt_y"/>
                                          </p:val>
                                        </p:tav>
                                      </p:tavLst>
                                    </p:anim>
                                    <p:animEffect transition="in" filter="wipe(right)" prLst="gradientSize: 0.1">
                                      <p:cBhvr>
                                        <p:cTn id="84" dur="1000"/>
                                        <p:tgtEl>
                                          <p:spTgt spid="529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0" grpId="0" animBg="1"/>
      <p:bldP spid="529411" grpId="0" animBg="1"/>
      <p:bldP spid="529442" grpId="0" animBg="1"/>
      <p:bldP spid="529449" grpId="0" animBg="1"/>
      <p:bldP spid="529453" grpId="0" animBg="1"/>
      <p:bldP spid="529500" grpId="0" animBg="1"/>
      <p:bldP spid="5295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323850" y="319088"/>
            <a:ext cx="851058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5.2.1  </a:t>
            </a:r>
            <a:r>
              <a:rPr lang="zh-CN" altLang="en-US" sz="3600" b="0">
                <a:latin typeface="黑体" pitchFamily="2" charset="-122"/>
              </a:rPr>
              <a:t>二叉树的概念</a:t>
            </a:r>
          </a:p>
        </p:txBody>
      </p:sp>
      <p:sp>
        <p:nvSpPr>
          <p:cNvPr id="459779" name="Rectangle 3"/>
          <p:cNvSpPr>
            <a:spLocks noChangeArrowheads="1"/>
          </p:cNvSpPr>
          <p:nvPr/>
        </p:nvSpPr>
        <p:spPr bwMode="auto">
          <a:xfrm>
            <a:off x="155575" y="3074988"/>
            <a:ext cx="8815388" cy="8953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buClr>
                <a:srgbClr val="FF3300"/>
              </a:buClr>
              <a:buFont typeface="Wingdings" pitchFamily="2" charset="2"/>
              <a:buChar char="Ø"/>
            </a:pPr>
            <a:r>
              <a:rPr lang="zh-CN" altLang="en-US" sz="2400">
                <a:solidFill>
                  <a:schemeClr val="tx1"/>
                </a:solidFill>
              </a:rPr>
              <a:t>递归定义。</a:t>
            </a:r>
          </a:p>
          <a:p>
            <a:pPr algn="l" eaLnBrk="0" hangingPunct="0">
              <a:lnSpc>
                <a:spcPct val="110000"/>
              </a:lnSpc>
              <a:buClr>
                <a:srgbClr val="FF3300"/>
              </a:buClr>
              <a:buFont typeface="Wingdings" pitchFamily="2" charset="2"/>
              <a:buChar char="Ø"/>
            </a:pPr>
            <a:r>
              <a:rPr lang="zh-CN" altLang="en-US" sz="2400">
                <a:solidFill>
                  <a:schemeClr val="tx1"/>
                </a:solidFill>
              </a:rPr>
              <a:t>≠度为</a:t>
            </a:r>
            <a:r>
              <a:rPr lang="en-US" altLang="zh-CN" sz="2400">
                <a:solidFill>
                  <a:schemeClr val="tx1"/>
                </a:solidFill>
              </a:rPr>
              <a:t>2</a:t>
            </a:r>
            <a:r>
              <a:rPr lang="zh-CN" altLang="en-US" sz="2400">
                <a:solidFill>
                  <a:schemeClr val="tx1"/>
                </a:solidFill>
              </a:rPr>
              <a:t>的有序树：即使只有一个孩子，也要严格区分左右</a:t>
            </a:r>
          </a:p>
        </p:txBody>
      </p:sp>
      <p:sp>
        <p:nvSpPr>
          <p:cNvPr id="459780" name="Rectangle 4"/>
          <p:cNvSpPr>
            <a:spLocks noChangeArrowheads="1"/>
          </p:cNvSpPr>
          <p:nvPr/>
        </p:nvSpPr>
        <p:spPr bwMode="auto">
          <a:xfrm>
            <a:off x="155575" y="1755775"/>
            <a:ext cx="8866188"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rgbClr val="EE0000"/>
                </a:solidFill>
              </a:rPr>
              <a:t>二叉树</a:t>
            </a:r>
            <a:r>
              <a:rPr lang="en-US" altLang="zh-CN" sz="1600">
                <a:solidFill>
                  <a:srgbClr val="0000FF"/>
                </a:solidFill>
              </a:rPr>
              <a:t>(Binary Tree)</a:t>
            </a:r>
            <a:r>
              <a:rPr kumimoji="0" lang="zh-CN" altLang="en-US" sz="2400">
                <a:solidFill>
                  <a:schemeClr val="tx1"/>
                </a:solidFill>
              </a:rPr>
              <a:t>：</a:t>
            </a:r>
            <a:r>
              <a:rPr kumimoji="0" lang="en-US" altLang="zh-CN" sz="2400">
                <a:solidFill>
                  <a:schemeClr val="tx1"/>
                </a:solidFill>
              </a:rPr>
              <a:t>n(n</a:t>
            </a:r>
            <a:r>
              <a:rPr lang="en-US" altLang="zh-CN" sz="2400" b="0">
                <a:solidFill>
                  <a:schemeClr val="tx1"/>
                </a:solidFill>
                <a:sym typeface="Symbol" pitchFamily="18" charset="2"/>
              </a:rPr>
              <a:t></a:t>
            </a:r>
            <a:r>
              <a:rPr kumimoji="0" lang="en-US" altLang="zh-CN" sz="2400">
                <a:solidFill>
                  <a:schemeClr val="tx1"/>
                </a:solidFill>
              </a:rPr>
              <a:t>0)</a:t>
            </a:r>
            <a:r>
              <a:rPr kumimoji="0" lang="zh-CN" altLang="en-US" sz="2400">
                <a:solidFill>
                  <a:schemeClr val="tx1"/>
                </a:solidFill>
              </a:rPr>
              <a:t>个结点的有限集，或者为空</a:t>
            </a:r>
            <a:r>
              <a:rPr kumimoji="0" lang="en-US" altLang="zh-CN" sz="2400">
                <a:solidFill>
                  <a:schemeClr val="tx1"/>
                </a:solidFill>
              </a:rPr>
              <a:t>(n=0)</a:t>
            </a:r>
            <a:r>
              <a:rPr kumimoji="0" lang="zh-CN" altLang="en-US" sz="2400">
                <a:solidFill>
                  <a:schemeClr val="tx1"/>
                </a:solidFill>
              </a:rPr>
              <a:t>，或者由一个根结点及两棵互不相交的、分别称作该根的左子树和右子树的二叉树组成。 </a:t>
            </a:r>
          </a:p>
        </p:txBody>
      </p:sp>
      <p:sp>
        <p:nvSpPr>
          <p:cNvPr id="459781" name="Rectangle 5"/>
          <p:cNvSpPr>
            <a:spLocks noChangeArrowheads="1"/>
          </p:cNvSpPr>
          <p:nvPr/>
        </p:nvSpPr>
        <p:spPr bwMode="auto">
          <a:xfrm>
            <a:off x="323850" y="1203325"/>
            <a:ext cx="8424863" cy="457200"/>
          </a:xfrm>
          <a:prstGeom prst="rect">
            <a:avLst/>
          </a:prstGeom>
          <a:gradFill rotWithShape="1">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effectLst>
                  <a:outerShdw blurRad="38100" dist="38100" dir="2700000" algn="tl">
                    <a:srgbClr val="000000"/>
                  </a:outerShdw>
                </a:effectLst>
                <a:latin typeface="Arial" charset="0"/>
                <a:ea typeface="楷体_GB2312" pitchFamily="49" charset="-122"/>
              </a:rPr>
              <a:t>一、定义</a:t>
            </a:r>
          </a:p>
        </p:txBody>
      </p:sp>
      <p:grpSp>
        <p:nvGrpSpPr>
          <p:cNvPr id="459782" name="Group 6"/>
          <p:cNvGrpSpPr>
            <a:grpSpLocks/>
          </p:cNvGrpSpPr>
          <p:nvPr/>
        </p:nvGrpSpPr>
        <p:grpSpPr bwMode="auto">
          <a:xfrm>
            <a:off x="1042988" y="4149725"/>
            <a:ext cx="3048000" cy="2133600"/>
            <a:chOff x="1847" y="3129"/>
            <a:chExt cx="1920" cy="1344"/>
          </a:xfrm>
        </p:grpSpPr>
        <p:sp>
          <p:nvSpPr>
            <p:cNvPr id="459783" name="Line 7"/>
            <p:cNvSpPr>
              <a:spLocks noChangeShapeType="1"/>
            </p:cNvSpPr>
            <p:nvPr/>
          </p:nvSpPr>
          <p:spPr bwMode="auto">
            <a:xfrm>
              <a:off x="3431" y="3657"/>
              <a:ext cx="192" cy="24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9784" name="Line 8"/>
            <p:cNvSpPr>
              <a:spLocks noChangeShapeType="1"/>
            </p:cNvSpPr>
            <p:nvPr/>
          </p:nvSpPr>
          <p:spPr bwMode="auto">
            <a:xfrm>
              <a:off x="2279" y="3609"/>
              <a:ext cx="192" cy="28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9785" name="Line 9"/>
            <p:cNvSpPr>
              <a:spLocks noChangeShapeType="1"/>
            </p:cNvSpPr>
            <p:nvPr/>
          </p:nvSpPr>
          <p:spPr bwMode="auto">
            <a:xfrm flipH="1">
              <a:off x="1943" y="3657"/>
              <a:ext cx="240" cy="28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9786" name="Line 10"/>
            <p:cNvSpPr>
              <a:spLocks noChangeShapeType="1"/>
            </p:cNvSpPr>
            <p:nvPr/>
          </p:nvSpPr>
          <p:spPr bwMode="auto">
            <a:xfrm>
              <a:off x="2903" y="3273"/>
              <a:ext cx="480" cy="28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9787" name="Line 11"/>
            <p:cNvSpPr>
              <a:spLocks noChangeShapeType="1"/>
            </p:cNvSpPr>
            <p:nvPr/>
          </p:nvSpPr>
          <p:spPr bwMode="auto">
            <a:xfrm flipH="1">
              <a:off x="2279" y="3273"/>
              <a:ext cx="480" cy="28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9788" name="Oval 12"/>
            <p:cNvSpPr>
              <a:spLocks noChangeArrowheads="1"/>
            </p:cNvSpPr>
            <p:nvPr/>
          </p:nvSpPr>
          <p:spPr bwMode="auto">
            <a:xfrm>
              <a:off x="2711" y="312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A</a:t>
              </a:r>
            </a:p>
          </p:txBody>
        </p:sp>
        <p:sp>
          <p:nvSpPr>
            <p:cNvPr id="459789" name="Line 13"/>
            <p:cNvSpPr>
              <a:spLocks noChangeShapeType="1"/>
            </p:cNvSpPr>
            <p:nvPr/>
          </p:nvSpPr>
          <p:spPr bwMode="auto">
            <a:xfrm flipH="1">
              <a:off x="2327" y="3993"/>
              <a:ext cx="144" cy="33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9790" name="Oval 14"/>
            <p:cNvSpPr>
              <a:spLocks noChangeArrowheads="1"/>
            </p:cNvSpPr>
            <p:nvPr/>
          </p:nvSpPr>
          <p:spPr bwMode="auto">
            <a:xfrm>
              <a:off x="2231" y="4233"/>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G</a:t>
              </a:r>
            </a:p>
          </p:txBody>
        </p:sp>
        <p:sp>
          <p:nvSpPr>
            <p:cNvPr id="459791" name="Oval 15"/>
            <p:cNvSpPr>
              <a:spLocks noChangeArrowheads="1"/>
            </p:cNvSpPr>
            <p:nvPr/>
          </p:nvSpPr>
          <p:spPr bwMode="auto">
            <a:xfrm>
              <a:off x="1847" y="384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D</a:t>
              </a:r>
            </a:p>
          </p:txBody>
        </p:sp>
        <p:sp>
          <p:nvSpPr>
            <p:cNvPr id="459792" name="Oval 16"/>
            <p:cNvSpPr>
              <a:spLocks noChangeArrowheads="1"/>
            </p:cNvSpPr>
            <p:nvPr/>
          </p:nvSpPr>
          <p:spPr bwMode="auto">
            <a:xfrm>
              <a:off x="2375" y="384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E</a:t>
              </a:r>
            </a:p>
          </p:txBody>
        </p:sp>
        <p:sp>
          <p:nvSpPr>
            <p:cNvPr id="459793" name="Oval 17"/>
            <p:cNvSpPr>
              <a:spLocks noChangeArrowheads="1"/>
            </p:cNvSpPr>
            <p:nvPr/>
          </p:nvSpPr>
          <p:spPr bwMode="auto">
            <a:xfrm>
              <a:off x="3527" y="3849"/>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F</a:t>
              </a:r>
            </a:p>
          </p:txBody>
        </p:sp>
        <p:sp>
          <p:nvSpPr>
            <p:cNvPr id="459794" name="Oval 18"/>
            <p:cNvSpPr>
              <a:spLocks noChangeArrowheads="1"/>
            </p:cNvSpPr>
            <p:nvPr/>
          </p:nvSpPr>
          <p:spPr bwMode="auto">
            <a:xfrm>
              <a:off x="2135" y="3465"/>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B</a:t>
              </a:r>
            </a:p>
          </p:txBody>
        </p:sp>
        <p:sp>
          <p:nvSpPr>
            <p:cNvPr id="459795" name="Oval 19"/>
            <p:cNvSpPr>
              <a:spLocks noChangeArrowheads="1"/>
            </p:cNvSpPr>
            <p:nvPr/>
          </p:nvSpPr>
          <p:spPr bwMode="auto">
            <a:xfrm>
              <a:off x="3287" y="3465"/>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C</a:t>
              </a:r>
            </a:p>
          </p:txBody>
        </p:sp>
      </p:grpSp>
      <p:sp>
        <p:nvSpPr>
          <p:cNvPr id="459796" name="Line 20"/>
          <p:cNvSpPr>
            <a:spLocks noChangeShapeType="1"/>
          </p:cNvSpPr>
          <p:nvPr/>
        </p:nvSpPr>
        <p:spPr bwMode="auto">
          <a:xfrm>
            <a:off x="7662863" y="4987925"/>
            <a:ext cx="304800" cy="3810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9797" name="Line 21"/>
          <p:cNvSpPr>
            <a:spLocks noChangeShapeType="1"/>
          </p:cNvSpPr>
          <p:nvPr/>
        </p:nvSpPr>
        <p:spPr bwMode="auto">
          <a:xfrm>
            <a:off x="5834063" y="4911725"/>
            <a:ext cx="304800" cy="4572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9798" name="Line 22"/>
          <p:cNvSpPr>
            <a:spLocks noChangeShapeType="1"/>
          </p:cNvSpPr>
          <p:nvPr/>
        </p:nvSpPr>
        <p:spPr bwMode="auto">
          <a:xfrm flipH="1">
            <a:off x="5300663" y="4987925"/>
            <a:ext cx="381000" cy="4572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9799" name="Line 23"/>
          <p:cNvSpPr>
            <a:spLocks noChangeShapeType="1"/>
          </p:cNvSpPr>
          <p:nvPr/>
        </p:nvSpPr>
        <p:spPr bwMode="auto">
          <a:xfrm>
            <a:off x="6824663" y="4378325"/>
            <a:ext cx="762000" cy="4572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9800" name="Line 24"/>
          <p:cNvSpPr>
            <a:spLocks noChangeShapeType="1"/>
          </p:cNvSpPr>
          <p:nvPr/>
        </p:nvSpPr>
        <p:spPr bwMode="auto">
          <a:xfrm flipH="1">
            <a:off x="5834063" y="4378325"/>
            <a:ext cx="762000" cy="4572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9801" name="Oval 25"/>
          <p:cNvSpPr>
            <a:spLocks noChangeArrowheads="1"/>
          </p:cNvSpPr>
          <p:nvPr/>
        </p:nvSpPr>
        <p:spPr bwMode="auto">
          <a:xfrm>
            <a:off x="6519863" y="4149725"/>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A</a:t>
            </a:r>
          </a:p>
        </p:txBody>
      </p:sp>
      <p:sp>
        <p:nvSpPr>
          <p:cNvPr id="459802" name="Line 26"/>
          <p:cNvSpPr>
            <a:spLocks noChangeShapeType="1"/>
          </p:cNvSpPr>
          <p:nvPr/>
        </p:nvSpPr>
        <p:spPr bwMode="auto">
          <a:xfrm>
            <a:off x="6259513" y="5630863"/>
            <a:ext cx="184150" cy="319087"/>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9803" name="Oval 27"/>
          <p:cNvSpPr>
            <a:spLocks noChangeArrowheads="1"/>
          </p:cNvSpPr>
          <p:nvPr/>
        </p:nvSpPr>
        <p:spPr bwMode="auto">
          <a:xfrm>
            <a:off x="6372225" y="5927725"/>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G</a:t>
            </a:r>
          </a:p>
        </p:txBody>
      </p:sp>
      <p:sp>
        <p:nvSpPr>
          <p:cNvPr id="459804" name="Oval 28"/>
          <p:cNvSpPr>
            <a:spLocks noChangeArrowheads="1"/>
          </p:cNvSpPr>
          <p:nvPr/>
        </p:nvSpPr>
        <p:spPr bwMode="auto">
          <a:xfrm>
            <a:off x="5148263" y="5292725"/>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D</a:t>
            </a:r>
          </a:p>
        </p:txBody>
      </p:sp>
      <p:sp>
        <p:nvSpPr>
          <p:cNvPr id="459805" name="Oval 29"/>
          <p:cNvSpPr>
            <a:spLocks noChangeArrowheads="1"/>
          </p:cNvSpPr>
          <p:nvPr/>
        </p:nvSpPr>
        <p:spPr bwMode="auto">
          <a:xfrm>
            <a:off x="5986463" y="5292725"/>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E</a:t>
            </a:r>
          </a:p>
        </p:txBody>
      </p:sp>
      <p:sp>
        <p:nvSpPr>
          <p:cNvPr id="459806" name="Oval 30"/>
          <p:cNvSpPr>
            <a:spLocks noChangeArrowheads="1"/>
          </p:cNvSpPr>
          <p:nvPr/>
        </p:nvSpPr>
        <p:spPr bwMode="auto">
          <a:xfrm>
            <a:off x="7815263" y="5292725"/>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F</a:t>
            </a:r>
          </a:p>
        </p:txBody>
      </p:sp>
      <p:sp>
        <p:nvSpPr>
          <p:cNvPr id="459807" name="Oval 31"/>
          <p:cNvSpPr>
            <a:spLocks noChangeArrowheads="1"/>
          </p:cNvSpPr>
          <p:nvPr/>
        </p:nvSpPr>
        <p:spPr bwMode="auto">
          <a:xfrm>
            <a:off x="5605463" y="4683125"/>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B</a:t>
            </a:r>
          </a:p>
        </p:txBody>
      </p:sp>
      <p:sp>
        <p:nvSpPr>
          <p:cNvPr id="459808" name="Oval 32"/>
          <p:cNvSpPr>
            <a:spLocks noChangeArrowheads="1"/>
          </p:cNvSpPr>
          <p:nvPr/>
        </p:nvSpPr>
        <p:spPr bwMode="auto">
          <a:xfrm>
            <a:off x="7434263" y="4683125"/>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400">
                <a:solidFill>
                  <a:srgbClr val="FFFF66"/>
                </a:solidFill>
                <a:effectLst>
                  <a:outerShdw blurRad="38100" dist="38100" dir="2700000" algn="tl">
                    <a:srgbClr val="000000"/>
                  </a:outerShdw>
                </a:effectLst>
                <a:latin typeface="Arial" charset="0"/>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9780"/>
                                        </p:tgtEl>
                                        <p:attrNameLst>
                                          <p:attrName>style.visibility</p:attrName>
                                        </p:attrNameLst>
                                      </p:cBhvr>
                                      <p:to>
                                        <p:strVal val="visible"/>
                                      </p:to>
                                    </p:set>
                                    <p:animEffect transition="in" filter="wipe(left)">
                                      <p:cBhvr>
                                        <p:cTn id="7" dur="500"/>
                                        <p:tgtEl>
                                          <p:spTgt spid="459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9779"/>
                                        </p:tgtEl>
                                        <p:attrNameLst>
                                          <p:attrName>style.visibility</p:attrName>
                                        </p:attrNameLst>
                                      </p:cBhvr>
                                      <p:to>
                                        <p:strVal val="visible"/>
                                      </p:to>
                                    </p:set>
                                    <p:animEffect transition="in" filter="wipe(left)">
                                      <p:cBhvr>
                                        <p:cTn id="12" dur="500"/>
                                        <p:tgtEl>
                                          <p:spTgt spid="459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p:bldP spid="45978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250825" y="711200"/>
            <a:ext cx="851058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5.7.2  </a:t>
            </a:r>
            <a:r>
              <a:rPr lang="zh-CN" altLang="en-US" sz="3600" b="0">
                <a:latin typeface="黑体" pitchFamily="2" charset="-122"/>
              </a:rPr>
              <a:t>树的存储</a:t>
            </a:r>
          </a:p>
        </p:txBody>
      </p:sp>
      <p:sp>
        <p:nvSpPr>
          <p:cNvPr id="530435" name="Rectangle 3"/>
          <p:cNvSpPr>
            <a:spLocks noChangeArrowheads="1"/>
          </p:cNvSpPr>
          <p:nvPr/>
        </p:nvSpPr>
        <p:spPr bwMode="auto">
          <a:xfrm>
            <a:off x="163513" y="1862138"/>
            <a:ext cx="883602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rPr>
              <a:t>一般不能采用顺序存储方式，只能采用链式结构，即除了存储各结点本身的数据外，还要用指针表示结点间的逻辑关系</a:t>
            </a:r>
            <a:r>
              <a:rPr kumimoji="0" lang="en-US" altLang="zh-CN" sz="2400">
                <a:solidFill>
                  <a:schemeClr val="tx1"/>
                </a:solidFill>
              </a:rPr>
              <a:t>(</a:t>
            </a:r>
            <a:r>
              <a:rPr kumimoji="0" lang="zh-CN" altLang="en-US" sz="2400">
                <a:solidFill>
                  <a:schemeClr val="tx1"/>
                </a:solidFill>
              </a:rPr>
              <a:t>父子关系</a:t>
            </a:r>
            <a:r>
              <a:rPr kumimoji="0" lang="en-US" altLang="zh-CN" sz="2400">
                <a:solidFill>
                  <a:schemeClr val="tx1"/>
                </a:solid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0435"/>
                                        </p:tgtEl>
                                        <p:attrNameLst>
                                          <p:attrName>style.visibility</p:attrName>
                                        </p:attrNameLst>
                                      </p:cBhvr>
                                      <p:to>
                                        <p:strVal val="visible"/>
                                      </p:to>
                                    </p:set>
                                    <p:animEffect transition="in" filter="wipe(left)">
                                      <p:cBhvr>
                                        <p:cTn id="7" dur="500"/>
                                        <p:tgtEl>
                                          <p:spTgt spid="530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Text Box 2"/>
          <p:cNvSpPr txBox="1">
            <a:spLocks noChangeArrowheads="1"/>
          </p:cNvSpPr>
          <p:nvPr/>
        </p:nvSpPr>
        <p:spPr bwMode="auto">
          <a:xfrm>
            <a:off x="179388" y="1238250"/>
            <a:ext cx="5976937" cy="8953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en-US" sz="2400">
                <a:solidFill>
                  <a:schemeClr val="tx1"/>
                </a:solidFill>
                <a:latin typeface="Arial" charset="0"/>
              </a:rPr>
              <a:t>在存储结点信息的同时，为每个结点附设一个指向其双亲的指针。常用静态链表。 </a:t>
            </a:r>
          </a:p>
        </p:txBody>
      </p:sp>
      <p:sp>
        <p:nvSpPr>
          <p:cNvPr id="531512" name="Rectangle 56"/>
          <p:cNvSpPr>
            <a:spLocks noGrp="1" noRot="1" noChangeArrowheads="1"/>
          </p:cNvSpPr>
          <p:nvPr>
            <p:ph type="title"/>
          </p:nvPr>
        </p:nvSpPr>
        <p:spPr>
          <a:xfrm>
            <a:off x="731838" y="414338"/>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1  </a:t>
            </a:r>
            <a:r>
              <a:rPr lang="zh-CN" altLang="en-US" sz="3600" b="0">
                <a:latin typeface="黑体" pitchFamily="2" charset="-122"/>
              </a:rPr>
              <a:t>双亲链表</a:t>
            </a:r>
          </a:p>
        </p:txBody>
      </p:sp>
      <p:sp>
        <p:nvSpPr>
          <p:cNvPr id="531513" name="Rectangle 57"/>
          <p:cNvSpPr>
            <a:spLocks noChangeArrowheads="1"/>
          </p:cNvSpPr>
          <p:nvPr/>
        </p:nvSpPr>
        <p:spPr bwMode="auto">
          <a:xfrm>
            <a:off x="150813" y="5119688"/>
            <a:ext cx="8839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结点在数组中的存储顺序原则上是任意的，但一般将根放在开始位置（否则根需要查找），并且常常按层序编号的顺序存放 </a:t>
            </a:r>
          </a:p>
        </p:txBody>
      </p:sp>
      <p:sp>
        <p:nvSpPr>
          <p:cNvPr id="531514" name="Rectangle 58"/>
          <p:cNvSpPr>
            <a:spLocks noChangeArrowheads="1"/>
          </p:cNvSpPr>
          <p:nvPr/>
        </p:nvSpPr>
        <p:spPr bwMode="auto">
          <a:xfrm>
            <a:off x="150813" y="5911850"/>
            <a:ext cx="88550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找双亲或祖先方便，找孩子或子孙、兄弟不方便</a:t>
            </a:r>
            <a:r>
              <a:rPr kumimoji="0" lang="en-US" altLang="zh-CN" sz="2400">
                <a:solidFill>
                  <a:schemeClr val="tx1"/>
                </a:solidFill>
              </a:rPr>
              <a:t>(</a:t>
            </a:r>
            <a:r>
              <a:rPr kumimoji="0" lang="zh-CN" altLang="en-US" sz="2400">
                <a:solidFill>
                  <a:schemeClr val="tx1"/>
                </a:solidFill>
              </a:rPr>
              <a:t>可能要遍历整个数组</a:t>
            </a:r>
            <a:r>
              <a:rPr kumimoji="0" lang="en-US" altLang="zh-CN" sz="2400">
                <a:solidFill>
                  <a:schemeClr val="tx1"/>
                </a:solidFill>
              </a:rPr>
              <a:t>)</a:t>
            </a:r>
            <a:r>
              <a:rPr kumimoji="0" lang="zh-CN" altLang="en-US" sz="2400">
                <a:solidFill>
                  <a:schemeClr val="tx1"/>
                </a:solidFill>
              </a:rPr>
              <a:t>。</a:t>
            </a:r>
          </a:p>
        </p:txBody>
      </p:sp>
      <p:grpSp>
        <p:nvGrpSpPr>
          <p:cNvPr id="531556" name="Group 100"/>
          <p:cNvGrpSpPr>
            <a:grpSpLocks/>
          </p:cNvGrpSpPr>
          <p:nvPr/>
        </p:nvGrpSpPr>
        <p:grpSpPr bwMode="auto">
          <a:xfrm>
            <a:off x="3525838" y="2474913"/>
            <a:ext cx="2384425" cy="2238375"/>
            <a:chOff x="2221" y="1559"/>
            <a:chExt cx="1502" cy="1410"/>
          </a:xfrm>
        </p:grpSpPr>
        <p:sp>
          <p:nvSpPr>
            <p:cNvPr id="531543" name="Line 87"/>
            <p:cNvSpPr>
              <a:spLocks noChangeShapeType="1"/>
            </p:cNvSpPr>
            <p:nvPr/>
          </p:nvSpPr>
          <p:spPr bwMode="auto">
            <a:xfrm>
              <a:off x="2856" y="2559"/>
              <a:ext cx="0" cy="159"/>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44" name="Line 88"/>
            <p:cNvSpPr>
              <a:spLocks noChangeShapeType="1"/>
            </p:cNvSpPr>
            <p:nvPr/>
          </p:nvSpPr>
          <p:spPr bwMode="auto">
            <a:xfrm flipH="1">
              <a:off x="2702" y="1756"/>
              <a:ext cx="321" cy="242"/>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45" name="Line 89"/>
            <p:cNvSpPr>
              <a:spLocks noChangeShapeType="1"/>
            </p:cNvSpPr>
            <p:nvPr/>
          </p:nvSpPr>
          <p:spPr bwMode="auto">
            <a:xfrm flipH="1">
              <a:off x="2426" y="2175"/>
              <a:ext cx="111" cy="152"/>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46" name="Line 90"/>
            <p:cNvSpPr>
              <a:spLocks noChangeShapeType="1"/>
            </p:cNvSpPr>
            <p:nvPr/>
          </p:nvSpPr>
          <p:spPr bwMode="auto">
            <a:xfrm>
              <a:off x="2687" y="2180"/>
              <a:ext cx="115" cy="154"/>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47" name="Line 91"/>
            <p:cNvSpPr>
              <a:spLocks noChangeShapeType="1"/>
            </p:cNvSpPr>
            <p:nvPr/>
          </p:nvSpPr>
          <p:spPr bwMode="auto">
            <a:xfrm>
              <a:off x="3600" y="2201"/>
              <a:ext cx="0" cy="127"/>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48" name="Line 92"/>
            <p:cNvSpPr>
              <a:spLocks noChangeShapeType="1"/>
            </p:cNvSpPr>
            <p:nvPr/>
          </p:nvSpPr>
          <p:spPr bwMode="auto">
            <a:xfrm>
              <a:off x="3204" y="1753"/>
              <a:ext cx="306" cy="234"/>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49" name="Line 93"/>
            <p:cNvSpPr>
              <a:spLocks noChangeShapeType="1"/>
            </p:cNvSpPr>
            <p:nvPr/>
          </p:nvSpPr>
          <p:spPr bwMode="auto">
            <a:xfrm flipH="1">
              <a:off x="2563" y="2542"/>
              <a:ext cx="199" cy="199"/>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50" name="Line 94"/>
            <p:cNvSpPr>
              <a:spLocks noChangeShapeType="1"/>
            </p:cNvSpPr>
            <p:nvPr/>
          </p:nvSpPr>
          <p:spPr bwMode="auto">
            <a:xfrm>
              <a:off x="2939" y="2529"/>
              <a:ext cx="199" cy="226"/>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17" name="Oval 61"/>
            <p:cNvSpPr>
              <a:spLocks noChangeArrowheads="1"/>
            </p:cNvSpPr>
            <p:nvPr/>
          </p:nvSpPr>
          <p:spPr bwMode="auto">
            <a:xfrm>
              <a:off x="3075" y="2724"/>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31520" name="Oval 64"/>
            <p:cNvSpPr>
              <a:spLocks noChangeArrowheads="1"/>
            </p:cNvSpPr>
            <p:nvPr/>
          </p:nvSpPr>
          <p:spPr bwMode="auto">
            <a:xfrm>
              <a:off x="2977" y="15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31523" name="Oval 67"/>
            <p:cNvSpPr>
              <a:spLocks noChangeArrowheads="1"/>
            </p:cNvSpPr>
            <p:nvPr/>
          </p:nvSpPr>
          <p:spPr bwMode="auto">
            <a:xfrm>
              <a:off x="3468" y="1956"/>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31526" name="Oval 70"/>
            <p:cNvSpPr>
              <a:spLocks noChangeArrowheads="1"/>
            </p:cNvSpPr>
            <p:nvPr/>
          </p:nvSpPr>
          <p:spPr bwMode="auto">
            <a:xfrm>
              <a:off x="2487" y="1956"/>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31529" name="Oval 73"/>
            <p:cNvSpPr>
              <a:spLocks noChangeArrowheads="1"/>
            </p:cNvSpPr>
            <p:nvPr/>
          </p:nvSpPr>
          <p:spPr bwMode="auto">
            <a:xfrm>
              <a:off x="2720" y="2724"/>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31532" name="Oval 76"/>
            <p:cNvSpPr>
              <a:spLocks noChangeArrowheads="1"/>
            </p:cNvSpPr>
            <p:nvPr/>
          </p:nvSpPr>
          <p:spPr bwMode="auto">
            <a:xfrm>
              <a:off x="2366" y="2724"/>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31535" name="Oval 79"/>
            <p:cNvSpPr>
              <a:spLocks noChangeArrowheads="1"/>
            </p:cNvSpPr>
            <p:nvPr/>
          </p:nvSpPr>
          <p:spPr bwMode="auto">
            <a:xfrm>
              <a:off x="3468" y="2317"/>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31538" name="Oval 82"/>
            <p:cNvSpPr>
              <a:spLocks noChangeArrowheads="1"/>
            </p:cNvSpPr>
            <p:nvPr/>
          </p:nvSpPr>
          <p:spPr bwMode="auto">
            <a:xfrm>
              <a:off x="2724" y="2317"/>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sp>
          <p:nvSpPr>
            <p:cNvPr id="531541" name="Oval 85"/>
            <p:cNvSpPr>
              <a:spLocks noChangeArrowheads="1"/>
            </p:cNvSpPr>
            <p:nvPr/>
          </p:nvSpPr>
          <p:spPr bwMode="auto">
            <a:xfrm>
              <a:off x="2221" y="2317"/>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grpSp>
      <p:grpSp>
        <p:nvGrpSpPr>
          <p:cNvPr id="531583" name="Group 127"/>
          <p:cNvGrpSpPr>
            <a:grpSpLocks/>
          </p:cNvGrpSpPr>
          <p:nvPr/>
        </p:nvGrpSpPr>
        <p:grpSpPr bwMode="auto">
          <a:xfrm>
            <a:off x="6645275" y="763588"/>
            <a:ext cx="1774825" cy="4406900"/>
            <a:chOff x="4186" y="481"/>
            <a:chExt cx="1118" cy="2776"/>
          </a:xfrm>
        </p:grpSpPr>
        <p:sp>
          <p:nvSpPr>
            <p:cNvPr id="531511" name="Text Box 55"/>
            <p:cNvSpPr txBox="1">
              <a:spLocks noChangeArrowheads="1"/>
            </p:cNvSpPr>
            <p:nvPr/>
          </p:nvSpPr>
          <p:spPr bwMode="auto">
            <a:xfrm>
              <a:off x="4371" y="481"/>
              <a:ext cx="933"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0000FF"/>
                  </a:solidFill>
                </a:rPr>
                <a:t>data parent  </a:t>
              </a:r>
            </a:p>
          </p:txBody>
        </p:sp>
        <p:sp>
          <p:nvSpPr>
            <p:cNvPr id="531557" name="Text Box 101"/>
            <p:cNvSpPr txBox="1">
              <a:spLocks noChangeArrowheads="1"/>
            </p:cNvSpPr>
            <p:nvPr/>
          </p:nvSpPr>
          <p:spPr bwMode="auto">
            <a:xfrm>
              <a:off x="4186" y="699"/>
              <a:ext cx="240" cy="2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en-US" altLang="zh-CN" sz="2000">
                  <a:solidFill>
                    <a:schemeClr val="tx1"/>
                  </a:solidFill>
                </a:rPr>
                <a:t>0</a:t>
              </a:r>
            </a:p>
            <a:p>
              <a:pPr algn="l">
                <a:lnSpc>
                  <a:spcPct val="130000"/>
                </a:lnSpc>
              </a:pPr>
              <a:r>
                <a:rPr lang="en-US" altLang="zh-CN" sz="2000">
                  <a:solidFill>
                    <a:schemeClr val="tx1"/>
                  </a:solidFill>
                </a:rPr>
                <a:t>1</a:t>
              </a:r>
            </a:p>
            <a:p>
              <a:pPr algn="l">
                <a:lnSpc>
                  <a:spcPct val="130000"/>
                </a:lnSpc>
              </a:pPr>
              <a:r>
                <a:rPr lang="en-US" altLang="zh-CN" sz="2000">
                  <a:solidFill>
                    <a:schemeClr val="tx1"/>
                  </a:solidFill>
                </a:rPr>
                <a:t>2</a:t>
              </a:r>
            </a:p>
            <a:p>
              <a:pPr algn="l">
                <a:lnSpc>
                  <a:spcPct val="130000"/>
                </a:lnSpc>
              </a:pPr>
              <a:r>
                <a:rPr lang="en-US" altLang="zh-CN" sz="2000">
                  <a:solidFill>
                    <a:schemeClr val="tx1"/>
                  </a:solidFill>
                </a:rPr>
                <a:t>3</a:t>
              </a:r>
            </a:p>
            <a:p>
              <a:pPr algn="l">
                <a:lnSpc>
                  <a:spcPct val="130000"/>
                </a:lnSpc>
              </a:pPr>
              <a:r>
                <a:rPr lang="en-US" altLang="zh-CN" sz="2000">
                  <a:solidFill>
                    <a:schemeClr val="tx1"/>
                  </a:solidFill>
                </a:rPr>
                <a:t>4</a:t>
              </a:r>
            </a:p>
            <a:p>
              <a:pPr algn="l">
                <a:lnSpc>
                  <a:spcPct val="130000"/>
                </a:lnSpc>
              </a:pPr>
              <a:r>
                <a:rPr lang="en-US" altLang="zh-CN" sz="2000">
                  <a:solidFill>
                    <a:schemeClr val="tx1"/>
                  </a:solidFill>
                </a:rPr>
                <a:t>5</a:t>
              </a:r>
            </a:p>
            <a:p>
              <a:pPr algn="l">
                <a:lnSpc>
                  <a:spcPct val="130000"/>
                </a:lnSpc>
              </a:pPr>
              <a:r>
                <a:rPr lang="en-US" altLang="zh-CN" sz="2000">
                  <a:solidFill>
                    <a:schemeClr val="tx1"/>
                  </a:solidFill>
                </a:rPr>
                <a:t>6</a:t>
              </a:r>
            </a:p>
            <a:p>
              <a:pPr algn="l">
                <a:lnSpc>
                  <a:spcPct val="130000"/>
                </a:lnSpc>
              </a:pPr>
              <a:r>
                <a:rPr lang="en-US" altLang="zh-CN" sz="2000">
                  <a:solidFill>
                    <a:schemeClr val="tx1"/>
                  </a:solidFill>
                </a:rPr>
                <a:t>7</a:t>
              </a:r>
            </a:p>
            <a:p>
              <a:pPr algn="l">
                <a:lnSpc>
                  <a:spcPct val="130000"/>
                </a:lnSpc>
              </a:pPr>
              <a:r>
                <a:rPr lang="en-US" altLang="zh-CN" sz="2000">
                  <a:solidFill>
                    <a:schemeClr val="tx1"/>
                  </a:solidFill>
                </a:rPr>
                <a:t>8</a:t>
              </a:r>
            </a:p>
            <a:p>
              <a:pPr algn="l">
                <a:lnSpc>
                  <a:spcPct val="130000"/>
                </a:lnSpc>
              </a:pPr>
              <a:r>
                <a:rPr lang="en-US" altLang="zh-CN" sz="2000">
                  <a:solidFill>
                    <a:schemeClr val="tx1"/>
                  </a:solidFill>
                </a:rPr>
                <a:t>9</a:t>
              </a:r>
            </a:p>
          </p:txBody>
        </p:sp>
        <p:sp>
          <p:nvSpPr>
            <p:cNvPr id="531558" name="Rectangle 102"/>
            <p:cNvSpPr>
              <a:spLocks noChangeArrowheads="1"/>
            </p:cNvSpPr>
            <p:nvPr/>
          </p:nvSpPr>
          <p:spPr bwMode="auto">
            <a:xfrm>
              <a:off x="4820" y="2987"/>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5</a:t>
              </a:r>
            </a:p>
          </p:txBody>
        </p:sp>
        <p:sp>
          <p:nvSpPr>
            <p:cNvPr id="531559" name="Rectangle 103"/>
            <p:cNvSpPr>
              <a:spLocks noChangeArrowheads="1"/>
            </p:cNvSpPr>
            <p:nvPr/>
          </p:nvSpPr>
          <p:spPr bwMode="auto">
            <a:xfrm>
              <a:off x="4449" y="2987"/>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I</a:t>
              </a:r>
            </a:p>
          </p:txBody>
        </p:sp>
        <p:sp>
          <p:nvSpPr>
            <p:cNvPr id="531560" name="Rectangle 104"/>
            <p:cNvSpPr>
              <a:spLocks noChangeArrowheads="1"/>
            </p:cNvSpPr>
            <p:nvPr/>
          </p:nvSpPr>
          <p:spPr bwMode="auto">
            <a:xfrm>
              <a:off x="4820" y="2738"/>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5</a:t>
              </a:r>
            </a:p>
          </p:txBody>
        </p:sp>
        <p:sp>
          <p:nvSpPr>
            <p:cNvPr id="531561" name="Rectangle 105"/>
            <p:cNvSpPr>
              <a:spLocks noChangeArrowheads="1"/>
            </p:cNvSpPr>
            <p:nvPr/>
          </p:nvSpPr>
          <p:spPr bwMode="auto">
            <a:xfrm>
              <a:off x="4449" y="2738"/>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H    </a:t>
              </a:r>
            </a:p>
          </p:txBody>
        </p:sp>
        <p:sp>
          <p:nvSpPr>
            <p:cNvPr id="531562" name="Rectangle 106"/>
            <p:cNvSpPr>
              <a:spLocks noChangeArrowheads="1"/>
            </p:cNvSpPr>
            <p:nvPr/>
          </p:nvSpPr>
          <p:spPr bwMode="auto">
            <a:xfrm>
              <a:off x="4820" y="2488"/>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5</a:t>
              </a:r>
            </a:p>
          </p:txBody>
        </p:sp>
        <p:sp>
          <p:nvSpPr>
            <p:cNvPr id="531563" name="Rectangle 107"/>
            <p:cNvSpPr>
              <a:spLocks noChangeArrowheads="1"/>
            </p:cNvSpPr>
            <p:nvPr/>
          </p:nvSpPr>
          <p:spPr bwMode="auto">
            <a:xfrm>
              <a:off x="4449" y="2488"/>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G</a:t>
              </a:r>
            </a:p>
          </p:txBody>
        </p:sp>
        <p:sp>
          <p:nvSpPr>
            <p:cNvPr id="531564" name="Rectangle 108"/>
            <p:cNvSpPr>
              <a:spLocks noChangeArrowheads="1"/>
            </p:cNvSpPr>
            <p:nvPr/>
          </p:nvSpPr>
          <p:spPr bwMode="auto">
            <a:xfrm>
              <a:off x="4820" y="2240"/>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3</a:t>
              </a:r>
            </a:p>
          </p:txBody>
        </p:sp>
        <p:sp>
          <p:nvSpPr>
            <p:cNvPr id="531565" name="Rectangle 109"/>
            <p:cNvSpPr>
              <a:spLocks noChangeArrowheads="1"/>
            </p:cNvSpPr>
            <p:nvPr/>
          </p:nvSpPr>
          <p:spPr bwMode="auto">
            <a:xfrm>
              <a:off x="4449" y="2240"/>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F</a:t>
              </a:r>
            </a:p>
          </p:txBody>
        </p:sp>
        <p:sp>
          <p:nvSpPr>
            <p:cNvPr id="531566" name="Rectangle 110"/>
            <p:cNvSpPr>
              <a:spLocks noChangeArrowheads="1"/>
            </p:cNvSpPr>
            <p:nvPr/>
          </p:nvSpPr>
          <p:spPr bwMode="auto">
            <a:xfrm>
              <a:off x="4820" y="1991"/>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2</a:t>
              </a:r>
            </a:p>
          </p:txBody>
        </p:sp>
        <p:sp>
          <p:nvSpPr>
            <p:cNvPr id="531567" name="Rectangle 111"/>
            <p:cNvSpPr>
              <a:spLocks noChangeArrowheads="1"/>
            </p:cNvSpPr>
            <p:nvPr/>
          </p:nvSpPr>
          <p:spPr bwMode="auto">
            <a:xfrm>
              <a:off x="4449" y="1991"/>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E </a:t>
              </a:r>
            </a:p>
          </p:txBody>
        </p:sp>
        <p:sp>
          <p:nvSpPr>
            <p:cNvPr id="531568" name="Rectangle 112"/>
            <p:cNvSpPr>
              <a:spLocks noChangeArrowheads="1"/>
            </p:cNvSpPr>
            <p:nvPr/>
          </p:nvSpPr>
          <p:spPr bwMode="auto">
            <a:xfrm>
              <a:off x="4820" y="1741"/>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2</a:t>
              </a:r>
            </a:p>
          </p:txBody>
        </p:sp>
        <p:sp>
          <p:nvSpPr>
            <p:cNvPr id="531569" name="Rectangle 113"/>
            <p:cNvSpPr>
              <a:spLocks noChangeArrowheads="1"/>
            </p:cNvSpPr>
            <p:nvPr/>
          </p:nvSpPr>
          <p:spPr bwMode="auto">
            <a:xfrm>
              <a:off x="4449" y="1741"/>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D   </a:t>
              </a:r>
            </a:p>
          </p:txBody>
        </p:sp>
        <p:sp>
          <p:nvSpPr>
            <p:cNvPr id="531570" name="Rectangle 114"/>
            <p:cNvSpPr>
              <a:spLocks noChangeArrowheads="1"/>
            </p:cNvSpPr>
            <p:nvPr/>
          </p:nvSpPr>
          <p:spPr bwMode="auto">
            <a:xfrm>
              <a:off x="4820" y="1492"/>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1</a:t>
              </a:r>
            </a:p>
          </p:txBody>
        </p:sp>
        <p:sp>
          <p:nvSpPr>
            <p:cNvPr id="531571" name="Rectangle 115"/>
            <p:cNvSpPr>
              <a:spLocks noChangeArrowheads="1"/>
            </p:cNvSpPr>
            <p:nvPr/>
          </p:nvSpPr>
          <p:spPr bwMode="auto">
            <a:xfrm>
              <a:off x="4449" y="1492"/>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C</a:t>
              </a:r>
            </a:p>
          </p:txBody>
        </p:sp>
        <p:sp>
          <p:nvSpPr>
            <p:cNvPr id="531572" name="Rectangle 116"/>
            <p:cNvSpPr>
              <a:spLocks noChangeArrowheads="1"/>
            </p:cNvSpPr>
            <p:nvPr/>
          </p:nvSpPr>
          <p:spPr bwMode="auto">
            <a:xfrm>
              <a:off x="4820" y="1244"/>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1</a:t>
              </a:r>
            </a:p>
          </p:txBody>
        </p:sp>
        <p:sp>
          <p:nvSpPr>
            <p:cNvPr id="531573" name="Rectangle 117"/>
            <p:cNvSpPr>
              <a:spLocks noChangeArrowheads="1"/>
            </p:cNvSpPr>
            <p:nvPr/>
          </p:nvSpPr>
          <p:spPr bwMode="auto">
            <a:xfrm>
              <a:off x="4449" y="1244"/>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B</a:t>
              </a:r>
            </a:p>
          </p:txBody>
        </p:sp>
        <p:sp>
          <p:nvSpPr>
            <p:cNvPr id="531574" name="Rectangle 118"/>
            <p:cNvSpPr>
              <a:spLocks noChangeArrowheads="1"/>
            </p:cNvSpPr>
            <p:nvPr/>
          </p:nvSpPr>
          <p:spPr bwMode="auto">
            <a:xfrm>
              <a:off x="4820" y="994"/>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0</a:t>
              </a:r>
            </a:p>
          </p:txBody>
        </p:sp>
        <p:sp>
          <p:nvSpPr>
            <p:cNvPr id="531575" name="Rectangle 119"/>
            <p:cNvSpPr>
              <a:spLocks noChangeArrowheads="1"/>
            </p:cNvSpPr>
            <p:nvPr/>
          </p:nvSpPr>
          <p:spPr bwMode="auto">
            <a:xfrm>
              <a:off x="4449" y="994"/>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A</a:t>
              </a:r>
            </a:p>
          </p:txBody>
        </p:sp>
        <p:sp>
          <p:nvSpPr>
            <p:cNvPr id="531576" name="Rectangle 120"/>
            <p:cNvSpPr>
              <a:spLocks noChangeArrowheads="1"/>
            </p:cNvSpPr>
            <p:nvPr/>
          </p:nvSpPr>
          <p:spPr bwMode="auto">
            <a:xfrm>
              <a:off x="4820" y="745"/>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1582" name="Rectangle 126"/>
            <p:cNvSpPr>
              <a:spLocks noChangeArrowheads="1"/>
            </p:cNvSpPr>
            <p:nvPr/>
          </p:nvSpPr>
          <p:spPr bwMode="auto">
            <a:xfrm>
              <a:off x="4449" y="745"/>
              <a:ext cx="371" cy="24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000">
                <a:solidFill>
                  <a:schemeClr val="tx1"/>
                </a:solidFill>
                <a:ea typeface="隶书"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1458"/>
                                        </p:tgtEl>
                                        <p:attrNameLst>
                                          <p:attrName>style.visibility</p:attrName>
                                        </p:attrNameLst>
                                      </p:cBhvr>
                                      <p:to>
                                        <p:strVal val="visible"/>
                                      </p:to>
                                    </p:set>
                                    <p:animEffect transition="in" filter="wipe(left)">
                                      <p:cBhvr>
                                        <p:cTn id="7" dur="500"/>
                                        <p:tgtEl>
                                          <p:spTgt spid="531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531583"/>
                                        </p:tgtEl>
                                        <p:attrNameLst>
                                          <p:attrName>style.visibility</p:attrName>
                                        </p:attrNameLst>
                                      </p:cBhvr>
                                      <p:to>
                                        <p:strVal val="visible"/>
                                      </p:to>
                                    </p:set>
                                    <p:anim calcmode="lin" valueType="num">
                                      <p:cBhvr>
                                        <p:cTn id="12" dur="1000" fill="hold"/>
                                        <p:tgtEl>
                                          <p:spTgt spid="531583"/>
                                        </p:tgtEl>
                                        <p:attrNameLst>
                                          <p:attrName>ppt_x</p:attrName>
                                        </p:attrNameLst>
                                      </p:cBhvr>
                                      <p:tavLst>
                                        <p:tav tm="0">
                                          <p:val>
                                            <p:strVal val="#ppt_x-.2"/>
                                          </p:val>
                                        </p:tav>
                                        <p:tav tm="100000">
                                          <p:val>
                                            <p:strVal val="#ppt_x"/>
                                          </p:val>
                                        </p:tav>
                                      </p:tavLst>
                                    </p:anim>
                                    <p:anim calcmode="lin" valueType="num">
                                      <p:cBhvr>
                                        <p:cTn id="13" dur="1000" fill="hold"/>
                                        <p:tgtEl>
                                          <p:spTgt spid="53158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3158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31513"/>
                                        </p:tgtEl>
                                        <p:attrNameLst>
                                          <p:attrName>style.visibility</p:attrName>
                                        </p:attrNameLst>
                                      </p:cBhvr>
                                      <p:to>
                                        <p:strVal val="visible"/>
                                      </p:to>
                                    </p:set>
                                    <p:animEffect transition="in" filter="wipe(left)">
                                      <p:cBhvr>
                                        <p:cTn id="19" dur="500"/>
                                        <p:tgtEl>
                                          <p:spTgt spid="5315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31514"/>
                                        </p:tgtEl>
                                        <p:attrNameLst>
                                          <p:attrName>style.visibility</p:attrName>
                                        </p:attrNameLst>
                                      </p:cBhvr>
                                      <p:to>
                                        <p:strVal val="visible"/>
                                      </p:to>
                                    </p:set>
                                    <p:animEffect transition="in" filter="wipe(left)">
                                      <p:cBhvr>
                                        <p:cTn id="24" dur="500"/>
                                        <p:tgtEl>
                                          <p:spTgt spid="531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8" grpId="0" autoUpdateAnimBg="0"/>
      <p:bldP spid="531513" grpId="0" autoUpdateAnimBg="0"/>
      <p:bldP spid="531514"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Rot="1" noChangeArrowheads="1"/>
          </p:cNvSpPr>
          <p:nvPr>
            <p:ph type="title"/>
          </p:nvPr>
        </p:nvSpPr>
        <p:spPr>
          <a:xfrm>
            <a:off x="658813" y="217488"/>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2  </a:t>
            </a:r>
            <a:r>
              <a:rPr lang="zh-CN" altLang="en-US" sz="3600" b="0">
                <a:latin typeface="黑体" pitchFamily="2" charset="-122"/>
              </a:rPr>
              <a:t>孩子链表</a:t>
            </a:r>
          </a:p>
        </p:txBody>
      </p:sp>
      <p:sp>
        <p:nvSpPr>
          <p:cNvPr id="532483" name="Rectangle 3"/>
          <p:cNvSpPr>
            <a:spLocks noChangeArrowheads="1"/>
          </p:cNvSpPr>
          <p:nvPr/>
        </p:nvSpPr>
        <p:spPr bwMode="auto">
          <a:xfrm>
            <a:off x="144463" y="1081088"/>
            <a:ext cx="88582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rPr>
              <a:t>为每个结点建立一个孩子链表；所有孩子链表的头指针用一个数组集中存放，并与存放结点数据的数组合并成一个结构数组</a:t>
            </a:r>
            <a:r>
              <a:rPr kumimoji="0" lang="en-US" altLang="zh-CN" sz="2400">
                <a:solidFill>
                  <a:schemeClr val="tx1"/>
                </a:solidFill>
              </a:rPr>
              <a:t>(</a:t>
            </a:r>
            <a:r>
              <a:rPr kumimoji="0" lang="zh-CN" altLang="en-US" sz="2400">
                <a:solidFill>
                  <a:schemeClr val="tx1"/>
                </a:solidFill>
              </a:rPr>
              <a:t>表头数组</a:t>
            </a:r>
            <a:r>
              <a:rPr kumimoji="0" lang="en-US" altLang="zh-CN" sz="2400">
                <a:solidFill>
                  <a:schemeClr val="tx1"/>
                </a:solidFill>
              </a:rPr>
              <a:t>)</a:t>
            </a:r>
          </a:p>
        </p:txBody>
      </p:sp>
      <p:sp>
        <p:nvSpPr>
          <p:cNvPr id="532598" name="Text Box 118"/>
          <p:cNvSpPr txBox="1">
            <a:spLocks noChangeArrowheads="1"/>
          </p:cNvSpPr>
          <p:nvPr/>
        </p:nvSpPr>
        <p:spPr bwMode="auto">
          <a:xfrm>
            <a:off x="179388" y="5589588"/>
            <a:ext cx="4010025" cy="8223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zh-CN" altLang="en-US" sz="2400">
                <a:solidFill>
                  <a:schemeClr val="tx1"/>
                </a:solidFill>
                <a:latin typeface="黑体" pitchFamily="2" charset="-122"/>
              </a:rPr>
              <a:t>找孩子方便，找双亲或祖先则要遍历整个结构不方便。</a:t>
            </a:r>
            <a:endParaRPr lang="zh-CN" altLang="en-US" sz="2400">
              <a:solidFill>
                <a:schemeClr val="tx1"/>
              </a:solidFill>
            </a:endParaRPr>
          </a:p>
        </p:txBody>
      </p:sp>
      <p:grpSp>
        <p:nvGrpSpPr>
          <p:cNvPr id="532635" name="Group 155"/>
          <p:cNvGrpSpPr>
            <a:grpSpLocks/>
          </p:cNvGrpSpPr>
          <p:nvPr/>
        </p:nvGrpSpPr>
        <p:grpSpPr bwMode="auto">
          <a:xfrm>
            <a:off x="1212850" y="2725738"/>
            <a:ext cx="2384425" cy="2238375"/>
            <a:chOff x="2221" y="1559"/>
            <a:chExt cx="1502" cy="1410"/>
          </a:xfrm>
        </p:grpSpPr>
        <p:sp>
          <p:nvSpPr>
            <p:cNvPr id="532636" name="Line 156"/>
            <p:cNvSpPr>
              <a:spLocks noChangeShapeType="1"/>
            </p:cNvSpPr>
            <p:nvPr/>
          </p:nvSpPr>
          <p:spPr bwMode="auto">
            <a:xfrm>
              <a:off x="2856" y="2559"/>
              <a:ext cx="0" cy="159"/>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37" name="Line 157"/>
            <p:cNvSpPr>
              <a:spLocks noChangeShapeType="1"/>
            </p:cNvSpPr>
            <p:nvPr/>
          </p:nvSpPr>
          <p:spPr bwMode="auto">
            <a:xfrm flipH="1">
              <a:off x="2702" y="1756"/>
              <a:ext cx="321" cy="242"/>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38" name="Line 158"/>
            <p:cNvSpPr>
              <a:spLocks noChangeShapeType="1"/>
            </p:cNvSpPr>
            <p:nvPr/>
          </p:nvSpPr>
          <p:spPr bwMode="auto">
            <a:xfrm flipH="1">
              <a:off x="2426" y="2175"/>
              <a:ext cx="111" cy="152"/>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39" name="Line 159"/>
            <p:cNvSpPr>
              <a:spLocks noChangeShapeType="1"/>
            </p:cNvSpPr>
            <p:nvPr/>
          </p:nvSpPr>
          <p:spPr bwMode="auto">
            <a:xfrm>
              <a:off x="2687" y="2180"/>
              <a:ext cx="115" cy="154"/>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40" name="Line 160"/>
            <p:cNvSpPr>
              <a:spLocks noChangeShapeType="1"/>
            </p:cNvSpPr>
            <p:nvPr/>
          </p:nvSpPr>
          <p:spPr bwMode="auto">
            <a:xfrm>
              <a:off x="3600" y="2201"/>
              <a:ext cx="0" cy="127"/>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41" name="Line 161"/>
            <p:cNvSpPr>
              <a:spLocks noChangeShapeType="1"/>
            </p:cNvSpPr>
            <p:nvPr/>
          </p:nvSpPr>
          <p:spPr bwMode="auto">
            <a:xfrm>
              <a:off x="3204" y="1753"/>
              <a:ext cx="306" cy="234"/>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42" name="Line 162"/>
            <p:cNvSpPr>
              <a:spLocks noChangeShapeType="1"/>
            </p:cNvSpPr>
            <p:nvPr/>
          </p:nvSpPr>
          <p:spPr bwMode="auto">
            <a:xfrm flipH="1">
              <a:off x="2563" y="2542"/>
              <a:ext cx="199" cy="199"/>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43" name="Line 163"/>
            <p:cNvSpPr>
              <a:spLocks noChangeShapeType="1"/>
            </p:cNvSpPr>
            <p:nvPr/>
          </p:nvSpPr>
          <p:spPr bwMode="auto">
            <a:xfrm>
              <a:off x="2939" y="2529"/>
              <a:ext cx="199" cy="226"/>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44" name="Oval 164"/>
            <p:cNvSpPr>
              <a:spLocks noChangeArrowheads="1"/>
            </p:cNvSpPr>
            <p:nvPr/>
          </p:nvSpPr>
          <p:spPr bwMode="auto">
            <a:xfrm>
              <a:off x="3075" y="2724"/>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32645" name="Oval 165"/>
            <p:cNvSpPr>
              <a:spLocks noChangeArrowheads="1"/>
            </p:cNvSpPr>
            <p:nvPr/>
          </p:nvSpPr>
          <p:spPr bwMode="auto">
            <a:xfrm>
              <a:off x="2977" y="15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32646" name="Oval 166"/>
            <p:cNvSpPr>
              <a:spLocks noChangeArrowheads="1"/>
            </p:cNvSpPr>
            <p:nvPr/>
          </p:nvSpPr>
          <p:spPr bwMode="auto">
            <a:xfrm>
              <a:off x="3468" y="1956"/>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32647" name="Oval 167"/>
            <p:cNvSpPr>
              <a:spLocks noChangeArrowheads="1"/>
            </p:cNvSpPr>
            <p:nvPr/>
          </p:nvSpPr>
          <p:spPr bwMode="auto">
            <a:xfrm>
              <a:off x="2487" y="1956"/>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32648" name="Oval 168"/>
            <p:cNvSpPr>
              <a:spLocks noChangeArrowheads="1"/>
            </p:cNvSpPr>
            <p:nvPr/>
          </p:nvSpPr>
          <p:spPr bwMode="auto">
            <a:xfrm>
              <a:off x="2720" y="2724"/>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32649" name="Oval 169"/>
            <p:cNvSpPr>
              <a:spLocks noChangeArrowheads="1"/>
            </p:cNvSpPr>
            <p:nvPr/>
          </p:nvSpPr>
          <p:spPr bwMode="auto">
            <a:xfrm>
              <a:off x="2366" y="2724"/>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32650" name="Oval 170"/>
            <p:cNvSpPr>
              <a:spLocks noChangeArrowheads="1"/>
            </p:cNvSpPr>
            <p:nvPr/>
          </p:nvSpPr>
          <p:spPr bwMode="auto">
            <a:xfrm>
              <a:off x="3468" y="2317"/>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32651" name="Oval 171"/>
            <p:cNvSpPr>
              <a:spLocks noChangeArrowheads="1"/>
            </p:cNvSpPr>
            <p:nvPr/>
          </p:nvSpPr>
          <p:spPr bwMode="auto">
            <a:xfrm>
              <a:off x="2724" y="2317"/>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sp>
          <p:nvSpPr>
            <p:cNvPr id="532652" name="Oval 172"/>
            <p:cNvSpPr>
              <a:spLocks noChangeArrowheads="1"/>
            </p:cNvSpPr>
            <p:nvPr/>
          </p:nvSpPr>
          <p:spPr bwMode="auto">
            <a:xfrm>
              <a:off x="2221" y="2317"/>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grpSp>
      <p:grpSp>
        <p:nvGrpSpPr>
          <p:cNvPr id="532694" name="Group 214"/>
          <p:cNvGrpSpPr>
            <a:grpSpLocks/>
          </p:cNvGrpSpPr>
          <p:nvPr/>
        </p:nvGrpSpPr>
        <p:grpSpPr bwMode="auto">
          <a:xfrm>
            <a:off x="4219575" y="2114550"/>
            <a:ext cx="4824413" cy="4435475"/>
            <a:chOff x="2658" y="1332"/>
            <a:chExt cx="3039" cy="2794"/>
          </a:xfrm>
        </p:grpSpPr>
        <p:sp>
          <p:nvSpPr>
            <p:cNvPr id="532556" name="Text Box 76"/>
            <p:cNvSpPr txBox="1">
              <a:spLocks noChangeArrowheads="1"/>
            </p:cNvSpPr>
            <p:nvPr/>
          </p:nvSpPr>
          <p:spPr bwMode="auto">
            <a:xfrm>
              <a:off x="2750" y="1568"/>
              <a:ext cx="240" cy="2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en-US" altLang="zh-CN" sz="2000">
                  <a:solidFill>
                    <a:schemeClr val="tx1"/>
                  </a:solidFill>
                </a:rPr>
                <a:t>0</a:t>
              </a:r>
            </a:p>
            <a:p>
              <a:pPr algn="l">
                <a:lnSpc>
                  <a:spcPct val="130000"/>
                </a:lnSpc>
              </a:pPr>
              <a:r>
                <a:rPr lang="en-US" altLang="zh-CN" sz="2000">
                  <a:solidFill>
                    <a:schemeClr val="tx1"/>
                  </a:solidFill>
                </a:rPr>
                <a:t>1</a:t>
              </a:r>
            </a:p>
            <a:p>
              <a:pPr algn="l">
                <a:lnSpc>
                  <a:spcPct val="130000"/>
                </a:lnSpc>
              </a:pPr>
              <a:r>
                <a:rPr lang="en-US" altLang="zh-CN" sz="2000">
                  <a:solidFill>
                    <a:schemeClr val="tx1"/>
                  </a:solidFill>
                </a:rPr>
                <a:t>2</a:t>
              </a:r>
            </a:p>
            <a:p>
              <a:pPr algn="l">
                <a:lnSpc>
                  <a:spcPct val="130000"/>
                </a:lnSpc>
              </a:pPr>
              <a:r>
                <a:rPr lang="en-US" altLang="zh-CN" sz="2000">
                  <a:solidFill>
                    <a:schemeClr val="tx1"/>
                  </a:solidFill>
                </a:rPr>
                <a:t>3</a:t>
              </a:r>
            </a:p>
            <a:p>
              <a:pPr algn="l">
                <a:lnSpc>
                  <a:spcPct val="130000"/>
                </a:lnSpc>
              </a:pPr>
              <a:r>
                <a:rPr lang="en-US" altLang="zh-CN" sz="2000">
                  <a:solidFill>
                    <a:schemeClr val="tx1"/>
                  </a:solidFill>
                </a:rPr>
                <a:t>4</a:t>
              </a:r>
            </a:p>
            <a:p>
              <a:pPr algn="l">
                <a:lnSpc>
                  <a:spcPct val="130000"/>
                </a:lnSpc>
              </a:pPr>
              <a:r>
                <a:rPr lang="en-US" altLang="zh-CN" sz="2000">
                  <a:solidFill>
                    <a:schemeClr val="tx1"/>
                  </a:solidFill>
                </a:rPr>
                <a:t>5</a:t>
              </a:r>
            </a:p>
            <a:p>
              <a:pPr algn="l">
                <a:lnSpc>
                  <a:spcPct val="130000"/>
                </a:lnSpc>
              </a:pPr>
              <a:r>
                <a:rPr lang="en-US" altLang="zh-CN" sz="2000">
                  <a:solidFill>
                    <a:schemeClr val="tx1"/>
                  </a:solidFill>
                </a:rPr>
                <a:t>6</a:t>
              </a:r>
            </a:p>
            <a:p>
              <a:pPr algn="l">
                <a:lnSpc>
                  <a:spcPct val="130000"/>
                </a:lnSpc>
              </a:pPr>
              <a:r>
                <a:rPr lang="en-US" altLang="zh-CN" sz="2000">
                  <a:solidFill>
                    <a:schemeClr val="tx1"/>
                  </a:solidFill>
                </a:rPr>
                <a:t>7</a:t>
              </a:r>
            </a:p>
            <a:p>
              <a:pPr algn="l">
                <a:lnSpc>
                  <a:spcPct val="130000"/>
                </a:lnSpc>
              </a:pPr>
              <a:r>
                <a:rPr lang="en-US" altLang="zh-CN" sz="2000">
                  <a:solidFill>
                    <a:schemeClr val="tx1"/>
                  </a:solidFill>
                </a:rPr>
                <a:t>8</a:t>
              </a:r>
            </a:p>
            <a:p>
              <a:pPr algn="l">
                <a:lnSpc>
                  <a:spcPct val="130000"/>
                </a:lnSpc>
              </a:pPr>
              <a:r>
                <a:rPr lang="en-US" altLang="zh-CN" sz="2000">
                  <a:solidFill>
                    <a:schemeClr val="tx1"/>
                  </a:solidFill>
                </a:rPr>
                <a:t>9</a:t>
              </a:r>
            </a:p>
          </p:txBody>
        </p:sp>
        <p:sp>
          <p:nvSpPr>
            <p:cNvPr id="532521" name="Rectangle 41"/>
            <p:cNvSpPr>
              <a:spLocks noChangeArrowheads="1"/>
            </p:cNvSpPr>
            <p:nvPr/>
          </p:nvSpPr>
          <p:spPr bwMode="auto">
            <a:xfrm>
              <a:off x="3384" y="3856"/>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latin typeface="Arial" charset="0"/>
                  <a:ea typeface="隶书" pitchFamily="49" charset="-122"/>
                </a:rPr>
                <a:t>∧</a:t>
              </a:r>
            </a:p>
          </p:txBody>
        </p:sp>
        <p:sp>
          <p:nvSpPr>
            <p:cNvPr id="532522" name="Rectangle 42"/>
            <p:cNvSpPr>
              <a:spLocks noChangeArrowheads="1"/>
            </p:cNvSpPr>
            <p:nvPr/>
          </p:nvSpPr>
          <p:spPr bwMode="auto">
            <a:xfrm>
              <a:off x="3013" y="3856"/>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I</a:t>
              </a:r>
            </a:p>
          </p:txBody>
        </p:sp>
        <p:sp>
          <p:nvSpPr>
            <p:cNvPr id="532523" name="Rectangle 43"/>
            <p:cNvSpPr>
              <a:spLocks noChangeArrowheads="1"/>
            </p:cNvSpPr>
            <p:nvPr/>
          </p:nvSpPr>
          <p:spPr bwMode="auto">
            <a:xfrm>
              <a:off x="3384" y="3607"/>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a:t>
              </a:r>
            </a:p>
          </p:txBody>
        </p:sp>
        <p:sp>
          <p:nvSpPr>
            <p:cNvPr id="532524" name="Rectangle 44"/>
            <p:cNvSpPr>
              <a:spLocks noChangeArrowheads="1"/>
            </p:cNvSpPr>
            <p:nvPr/>
          </p:nvSpPr>
          <p:spPr bwMode="auto">
            <a:xfrm>
              <a:off x="3013" y="3607"/>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H    </a:t>
              </a:r>
            </a:p>
          </p:txBody>
        </p:sp>
        <p:sp>
          <p:nvSpPr>
            <p:cNvPr id="532525" name="Rectangle 45"/>
            <p:cNvSpPr>
              <a:spLocks noChangeArrowheads="1"/>
            </p:cNvSpPr>
            <p:nvPr/>
          </p:nvSpPr>
          <p:spPr bwMode="auto">
            <a:xfrm>
              <a:off x="3384" y="3357"/>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2526" name="Rectangle 46"/>
            <p:cNvSpPr>
              <a:spLocks noChangeArrowheads="1"/>
            </p:cNvSpPr>
            <p:nvPr/>
          </p:nvSpPr>
          <p:spPr bwMode="auto">
            <a:xfrm>
              <a:off x="3013" y="3357"/>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G</a:t>
              </a:r>
            </a:p>
          </p:txBody>
        </p:sp>
        <p:sp>
          <p:nvSpPr>
            <p:cNvPr id="532527" name="Rectangle 47"/>
            <p:cNvSpPr>
              <a:spLocks noChangeArrowheads="1"/>
            </p:cNvSpPr>
            <p:nvPr/>
          </p:nvSpPr>
          <p:spPr bwMode="auto">
            <a:xfrm>
              <a:off x="3384" y="3109"/>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2528" name="Rectangle 48"/>
            <p:cNvSpPr>
              <a:spLocks noChangeArrowheads="1"/>
            </p:cNvSpPr>
            <p:nvPr/>
          </p:nvSpPr>
          <p:spPr bwMode="auto">
            <a:xfrm>
              <a:off x="3013" y="3109"/>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F</a:t>
              </a:r>
            </a:p>
          </p:txBody>
        </p:sp>
        <p:sp>
          <p:nvSpPr>
            <p:cNvPr id="532529" name="Rectangle 49"/>
            <p:cNvSpPr>
              <a:spLocks noChangeArrowheads="1"/>
            </p:cNvSpPr>
            <p:nvPr/>
          </p:nvSpPr>
          <p:spPr bwMode="auto">
            <a:xfrm>
              <a:off x="3384" y="2860"/>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2530" name="Rectangle 50"/>
            <p:cNvSpPr>
              <a:spLocks noChangeArrowheads="1"/>
            </p:cNvSpPr>
            <p:nvPr/>
          </p:nvSpPr>
          <p:spPr bwMode="auto">
            <a:xfrm>
              <a:off x="3013" y="2860"/>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E </a:t>
              </a:r>
            </a:p>
          </p:txBody>
        </p:sp>
        <p:sp>
          <p:nvSpPr>
            <p:cNvPr id="532531" name="Rectangle 51"/>
            <p:cNvSpPr>
              <a:spLocks noChangeArrowheads="1"/>
            </p:cNvSpPr>
            <p:nvPr/>
          </p:nvSpPr>
          <p:spPr bwMode="auto">
            <a:xfrm>
              <a:off x="3384" y="2610"/>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2532" name="Rectangle 52"/>
            <p:cNvSpPr>
              <a:spLocks noChangeArrowheads="1"/>
            </p:cNvSpPr>
            <p:nvPr/>
          </p:nvSpPr>
          <p:spPr bwMode="auto">
            <a:xfrm>
              <a:off x="3013" y="2610"/>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D   </a:t>
              </a:r>
            </a:p>
          </p:txBody>
        </p:sp>
        <p:sp>
          <p:nvSpPr>
            <p:cNvPr id="532533" name="Rectangle 53"/>
            <p:cNvSpPr>
              <a:spLocks noChangeArrowheads="1"/>
            </p:cNvSpPr>
            <p:nvPr/>
          </p:nvSpPr>
          <p:spPr bwMode="auto">
            <a:xfrm>
              <a:off x="3384" y="2361"/>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2534" name="Rectangle 54"/>
            <p:cNvSpPr>
              <a:spLocks noChangeArrowheads="1"/>
            </p:cNvSpPr>
            <p:nvPr/>
          </p:nvSpPr>
          <p:spPr bwMode="auto">
            <a:xfrm>
              <a:off x="3013" y="2361"/>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C</a:t>
              </a:r>
            </a:p>
          </p:txBody>
        </p:sp>
        <p:sp>
          <p:nvSpPr>
            <p:cNvPr id="532535" name="Rectangle 55"/>
            <p:cNvSpPr>
              <a:spLocks noChangeArrowheads="1"/>
            </p:cNvSpPr>
            <p:nvPr/>
          </p:nvSpPr>
          <p:spPr bwMode="auto">
            <a:xfrm>
              <a:off x="3384" y="2113"/>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2536" name="Rectangle 56"/>
            <p:cNvSpPr>
              <a:spLocks noChangeArrowheads="1"/>
            </p:cNvSpPr>
            <p:nvPr/>
          </p:nvSpPr>
          <p:spPr bwMode="auto">
            <a:xfrm>
              <a:off x="3013" y="2113"/>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B</a:t>
              </a:r>
            </a:p>
          </p:txBody>
        </p:sp>
        <p:sp>
          <p:nvSpPr>
            <p:cNvPr id="532537" name="Rectangle 57"/>
            <p:cNvSpPr>
              <a:spLocks noChangeArrowheads="1"/>
            </p:cNvSpPr>
            <p:nvPr/>
          </p:nvSpPr>
          <p:spPr bwMode="auto">
            <a:xfrm>
              <a:off x="3384" y="1863"/>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2538" name="Rectangle 58"/>
            <p:cNvSpPr>
              <a:spLocks noChangeArrowheads="1"/>
            </p:cNvSpPr>
            <p:nvPr/>
          </p:nvSpPr>
          <p:spPr bwMode="auto">
            <a:xfrm>
              <a:off x="3013" y="1863"/>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A</a:t>
              </a:r>
            </a:p>
          </p:txBody>
        </p:sp>
        <p:sp>
          <p:nvSpPr>
            <p:cNvPr id="532539" name="Rectangle 59"/>
            <p:cNvSpPr>
              <a:spLocks noChangeArrowheads="1"/>
            </p:cNvSpPr>
            <p:nvPr/>
          </p:nvSpPr>
          <p:spPr bwMode="auto">
            <a:xfrm>
              <a:off x="3384" y="1614"/>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2597" name="Text Box 117"/>
            <p:cNvSpPr txBox="1">
              <a:spLocks noChangeArrowheads="1"/>
            </p:cNvSpPr>
            <p:nvPr/>
          </p:nvSpPr>
          <p:spPr bwMode="auto">
            <a:xfrm>
              <a:off x="2658" y="1332"/>
              <a:ext cx="1463"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0000FF"/>
                  </a:solidFill>
                </a:rPr>
                <a:t>data  first</a:t>
              </a:r>
            </a:p>
          </p:txBody>
        </p:sp>
        <p:sp>
          <p:nvSpPr>
            <p:cNvPr id="532558" name="Line 78"/>
            <p:cNvSpPr>
              <a:spLocks noChangeShapeType="1"/>
            </p:cNvSpPr>
            <p:nvPr/>
          </p:nvSpPr>
          <p:spPr bwMode="auto">
            <a:xfrm>
              <a:off x="3558" y="1990"/>
              <a:ext cx="310"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2660" name="Group 180"/>
            <p:cNvGrpSpPr>
              <a:grpSpLocks/>
            </p:cNvGrpSpPr>
            <p:nvPr/>
          </p:nvGrpSpPr>
          <p:grpSpPr bwMode="auto">
            <a:xfrm>
              <a:off x="3880" y="1878"/>
              <a:ext cx="460" cy="206"/>
              <a:chOff x="3915" y="1604"/>
              <a:chExt cx="460" cy="245"/>
            </a:xfrm>
          </p:grpSpPr>
          <p:sp>
            <p:nvSpPr>
              <p:cNvPr id="532656" name="Rectangle 176"/>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2</a:t>
                </a:r>
              </a:p>
            </p:txBody>
          </p:sp>
          <p:sp>
            <p:nvSpPr>
              <p:cNvPr id="532657" name="Rectangle 177"/>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sym typeface="Symbol" pitchFamily="18" charset="2"/>
                </a:endParaRPr>
              </a:p>
            </p:txBody>
          </p:sp>
        </p:grpSp>
        <p:grpSp>
          <p:nvGrpSpPr>
            <p:cNvPr id="532661" name="Group 181"/>
            <p:cNvGrpSpPr>
              <a:grpSpLocks/>
            </p:cNvGrpSpPr>
            <p:nvPr/>
          </p:nvGrpSpPr>
          <p:grpSpPr bwMode="auto">
            <a:xfrm>
              <a:off x="4568" y="1878"/>
              <a:ext cx="460" cy="206"/>
              <a:chOff x="3915" y="1604"/>
              <a:chExt cx="460" cy="245"/>
            </a:xfrm>
          </p:grpSpPr>
          <p:sp>
            <p:nvSpPr>
              <p:cNvPr id="532662" name="Rectangle 182"/>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3</a:t>
                </a:r>
              </a:p>
            </p:txBody>
          </p:sp>
          <p:sp>
            <p:nvSpPr>
              <p:cNvPr id="532663" name="Rectangle 183"/>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sym typeface="Symbol" pitchFamily="18" charset="2"/>
                  </a:rPr>
                  <a:t></a:t>
                </a:r>
              </a:p>
            </p:txBody>
          </p:sp>
        </p:grpSp>
        <p:sp>
          <p:nvSpPr>
            <p:cNvPr id="532667" name="Line 187"/>
            <p:cNvSpPr>
              <a:spLocks noChangeShapeType="1"/>
            </p:cNvSpPr>
            <p:nvPr/>
          </p:nvSpPr>
          <p:spPr bwMode="auto">
            <a:xfrm>
              <a:off x="3558" y="2251"/>
              <a:ext cx="310"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2669" name="Group 189"/>
            <p:cNvGrpSpPr>
              <a:grpSpLocks/>
            </p:cNvGrpSpPr>
            <p:nvPr/>
          </p:nvGrpSpPr>
          <p:grpSpPr bwMode="auto">
            <a:xfrm>
              <a:off x="3880" y="2139"/>
              <a:ext cx="460" cy="206"/>
              <a:chOff x="3915" y="1604"/>
              <a:chExt cx="460" cy="245"/>
            </a:xfrm>
          </p:grpSpPr>
          <p:sp>
            <p:nvSpPr>
              <p:cNvPr id="532670" name="Rectangle 190"/>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4</a:t>
                </a:r>
              </a:p>
            </p:txBody>
          </p:sp>
          <p:sp>
            <p:nvSpPr>
              <p:cNvPr id="532671" name="Rectangle 191"/>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sym typeface="Symbol" pitchFamily="18" charset="2"/>
                </a:endParaRPr>
              </a:p>
            </p:txBody>
          </p:sp>
        </p:grpSp>
        <p:grpSp>
          <p:nvGrpSpPr>
            <p:cNvPr id="532672" name="Group 192"/>
            <p:cNvGrpSpPr>
              <a:grpSpLocks/>
            </p:cNvGrpSpPr>
            <p:nvPr/>
          </p:nvGrpSpPr>
          <p:grpSpPr bwMode="auto">
            <a:xfrm>
              <a:off x="4568" y="2139"/>
              <a:ext cx="460" cy="206"/>
              <a:chOff x="3915" y="1604"/>
              <a:chExt cx="460" cy="245"/>
            </a:xfrm>
          </p:grpSpPr>
          <p:sp>
            <p:nvSpPr>
              <p:cNvPr id="532673" name="Rectangle 193"/>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5</a:t>
                </a:r>
              </a:p>
            </p:txBody>
          </p:sp>
          <p:sp>
            <p:nvSpPr>
              <p:cNvPr id="532674" name="Rectangle 194"/>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sym typeface="Symbol" pitchFamily="18" charset="2"/>
                  </a:rPr>
                  <a:t></a:t>
                </a:r>
              </a:p>
            </p:txBody>
          </p:sp>
        </p:grpSp>
        <p:sp>
          <p:nvSpPr>
            <p:cNvPr id="532676" name="Line 196"/>
            <p:cNvSpPr>
              <a:spLocks noChangeShapeType="1"/>
            </p:cNvSpPr>
            <p:nvPr/>
          </p:nvSpPr>
          <p:spPr bwMode="auto">
            <a:xfrm>
              <a:off x="3558" y="2497"/>
              <a:ext cx="310"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2678" name="Group 198"/>
            <p:cNvGrpSpPr>
              <a:grpSpLocks/>
            </p:cNvGrpSpPr>
            <p:nvPr/>
          </p:nvGrpSpPr>
          <p:grpSpPr bwMode="auto">
            <a:xfrm>
              <a:off x="3880" y="2397"/>
              <a:ext cx="460" cy="206"/>
              <a:chOff x="3915" y="1604"/>
              <a:chExt cx="460" cy="245"/>
            </a:xfrm>
          </p:grpSpPr>
          <p:sp>
            <p:nvSpPr>
              <p:cNvPr id="532679" name="Rectangle 199"/>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6</a:t>
                </a:r>
              </a:p>
            </p:txBody>
          </p:sp>
          <p:sp>
            <p:nvSpPr>
              <p:cNvPr id="532680" name="Rectangle 200"/>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sym typeface="Symbol" pitchFamily="18" charset="2"/>
                </a:endParaRPr>
              </a:p>
            </p:txBody>
          </p:sp>
        </p:grpSp>
        <p:grpSp>
          <p:nvGrpSpPr>
            <p:cNvPr id="532681" name="Group 201"/>
            <p:cNvGrpSpPr>
              <a:grpSpLocks/>
            </p:cNvGrpSpPr>
            <p:nvPr/>
          </p:nvGrpSpPr>
          <p:grpSpPr bwMode="auto">
            <a:xfrm>
              <a:off x="5237" y="2884"/>
              <a:ext cx="460" cy="206"/>
              <a:chOff x="3915" y="1604"/>
              <a:chExt cx="460" cy="245"/>
            </a:xfrm>
          </p:grpSpPr>
          <p:sp>
            <p:nvSpPr>
              <p:cNvPr id="532682" name="Rectangle 202"/>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9</a:t>
                </a:r>
              </a:p>
            </p:txBody>
          </p:sp>
          <p:sp>
            <p:nvSpPr>
              <p:cNvPr id="532683" name="Rectangle 203"/>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sym typeface="Symbol" pitchFamily="18" charset="2"/>
                  </a:rPr>
                  <a:t></a:t>
                </a:r>
              </a:p>
            </p:txBody>
          </p:sp>
        </p:grpSp>
        <p:sp>
          <p:nvSpPr>
            <p:cNvPr id="532685" name="Line 205"/>
            <p:cNvSpPr>
              <a:spLocks noChangeShapeType="1"/>
            </p:cNvSpPr>
            <p:nvPr/>
          </p:nvSpPr>
          <p:spPr bwMode="auto">
            <a:xfrm>
              <a:off x="3558" y="2983"/>
              <a:ext cx="310"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2687" name="Group 207"/>
            <p:cNvGrpSpPr>
              <a:grpSpLocks/>
            </p:cNvGrpSpPr>
            <p:nvPr/>
          </p:nvGrpSpPr>
          <p:grpSpPr bwMode="auto">
            <a:xfrm>
              <a:off x="3880" y="2884"/>
              <a:ext cx="460" cy="206"/>
              <a:chOff x="3915" y="1604"/>
              <a:chExt cx="460" cy="245"/>
            </a:xfrm>
          </p:grpSpPr>
          <p:sp>
            <p:nvSpPr>
              <p:cNvPr id="532688" name="Rectangle 208"/>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7</a:t>
                </a:r>
              </a:p>
            </p:txBody>
          </p:sp>
          <p:sp>
            <p:nvSpPr>
              <p:cNvPr id="532689" name="Rectangle 209"/>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sym typeface="Symbol" pitchFamily="18" charset="2"/>
                </a:endParaRPr>
              </a:p>
            </p:txBody>
          </p:sp>
        </p:grpSp>
        <p:grpSp>
          <p:nvGrpSpPr>
            <p:cNvPr id="532690" name="Group 210"/>
            <p:cNvGrpSpPr>
              <a:grpSpLocks/>
            </p:cNvGrpSpPr>
            <p:nvPr/>
          </p:nvGrpSpPr>
          <p:grpSpPr bwMode="auto">
            <a:xfrm>
              <a:off x="4568" y="2884"/>
              <a:ext cx="460" cy="206"/>
              <a:chOff x="3915" y="1604"/>
              <a:chExt cx="460" cy="245"/>
            </a:xfrm>
          </p:grpSpPr>
          <p:sp>
            <p:nvSpPr>
              <p:cNvPr id="532691" name="Rectangle 211"/>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8</a:t>
                </a:r>
              </a:p>
            </p:txBody>
          </p:sp>
          <p:sp>
            <p:nvSpPr>
              <p:cNvPr id="532692" name="Rectangle 212"/>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sym typeface="Symbol" pitchFamily="18" charset="2"/>
                </a:endParaRPr>
              </a:p>
            </p:txBody>
          </p:sp>
        </p:grpSp>
        <p:sp>
          <p:nvSpPr>
            <p:cNvPr id="532596" name="Line 116"/>
            <p:cNvSpPr>
              <a:spLocks noChangeShapeType="1"/>
            </p:cNvSpPr>
            <p:nvPr/>
          </p:nvSpPr>
          <p:spPr bwMode="auto">
            <a:xfrm>
              <a:off x="4252" y="1990"/>
              <a:ext cx="311"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68" name="Line 188"/>
            <p:cNvSpPr>
              <a:spLocks noChangeShapeType="1"/>
            </p:cNvSpPr>
            <p:nvPr/>
          </p:nvSpPr>
          <p:spPr bwMode="auto">
            <a:xfrm>
              <a:off x="4252" y="2251"/>
              <a:ext cx="311"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77" name="Line 197"/>
            <p:cNvSpPr>
              <a:spLocks noChangeShapeType="1"/>
            </p:cNvSpPr>
            <p:nvPr/>
          </p:nvSpPr>
          <p:spPr bwMode="auto">
            <a:xfrm>
              <a:off x="4919" y="2983"/>
              <a:ext cx="311"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86" name="Line 206"/>
            <p:cNvSpPr>
              <a:spLocks noChangeShapeType="1"/>
            </p:cNvSpPr>
            <p:nvPr/>
          </p:nvSpPr>
          <p:spPr bwMode="auto">
            <a:xfrm>
              <a:off x="4252" y="2983"/>
              <a:ext cx="311"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93" name="Rectangle 213"/>
            <p:cNvSpPr>
              <a:spLocks noChangeArrowheads="1"/>
            </p:cNvSpPr>
            <p:nvPr/>
          </p:nvSpPr>
          <p:spPr bwMode="auto">
            <a:xfrm>
              <a:off x="3013" y="1614"/>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000">
                <a:solidFill>
                  <a:schemeClr val="tx1"/>
                </a:solidFill>
                <a:ea typeface="隶书"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wipe(left)">
                                      <p:cBhvr>
                                        <p:cTn id="7" dur="500"/>
                                        <p:tgtEl>
                                          <p:spTgt spid="532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532694"/>
                                        </p:tgtEl>
                                        <p:attrNameLst>
                                          <p:attrName>style.visibility</p:attrName>
                                        </p:attrNameLst>
                                      </p:cBhvr>
                                      <p:to>
                                        <p:strVal val="visible"/>
                                      </p:to>
                                    </p:set>
                                    <p:anim calcmode="lin" valueType="num">
                                      <p:cBhvr>
                                        <p:cTn id="12" dur="1000" fill="hold"/>
                                        <p:tgtEl>
                                          <p:spTgt spid="532694"/>
                                        </p:tgtEl>
                                        <p:attrNameLst>
                                          <p:attrName>ppt_x</p:attrName>
                                        </p:attrNameLst>
                                      </p:cBhvr>
                                      <p:tavLst>
                                        <p:tav tm="0">
                                          <p:val>
                                            <p:strVal val="#ppt_x-.2"/>
                                          </p:val>
                                        </p:tav>
                                        <p:tav tm="100000">
                                          <p:val>
                                            <p:strVal val="#ppt_x"/>
                                          </p:val>
                                        </p:tav>
                                      </p:tavLst>
                                    </p:anim>
                                    <p:anim calcmode="lin" valueType="num">
                                      <p:cBhvr>
                                        <p:cTn id="13" dur="1000" fill="hold"/>
                                        <p:tgtEl>
                                          <p:spTgt spid="53269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3269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32598"/>
                                        </p:tgtEl>
                                        <p:attrNameLst>
                                          <p:attrName>style.visibility</p:attrName>
                                        </p:attrNameLst>
                                      </p:cBhvr>
                                      <p:to>
                                        <p:strVal val="visible"/>
                                      </p:to>
                                    </p:set>
                                    <p:animEffect transition="in" filter="wipe(left)">
                                      <p:cBhvr>
                                        <p:cTn id="19" dur="500"/>
                                        <p:tgtEl>
                                          <p:spTgt spid="532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p:bldP spid="53259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ChangeArrowheads="1"/>
          </p:cNvSpPr>
          <p:nvPr/>
        </p:nvSpPr>
        <p:spPr bwMode="auto">
          <a:xfrm>
            <a:off x="468313" y="392113"/>
            <a:ext cx="2936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838200" indent="-838200"/>
            <a:r>
              <a:rPr lang="zh-CN" altLang="en-US" sz="3600" b="0">
                <a:solidFill>
                  <a:srgbClr val="0000FF"/>
                </a:solidFill>
                <a:latin typeface="黑体" pitchFamily="2" charset="-122"/>
                <a:ea typeface="黑体" pitchFamily="2" charset="-122"/>
              </a:rPr>
              <a:t>双亲孩子链表</a:t>
            </a:r>
          </a:p>
        </p:txBody>
      </p:sp>
      <p:sp>
        <p:nvSpPr>
          <p:cNvPr id="533616" name="Text Box 112"/>
          <p:cNvSpPr txBox="1">
            <a:spLocks noChangeArrowheads="1"/>
          </p:cNvSpPr>
          <p:nvPr/>
        </p:nvSpPr>
        <p:spPr bwMode="auto">
          <a:xfrm>
            <a:off x="179388" y="6237288"/>
            <a:ext cx="3024187"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zh-CN" altLang="en-US" sz="2400" b="0">
                <a:solidFill>
                  <a:schemeClr val="tx1"/>
                </a:solidFill>
                <a:latin typeface="黑体" pitchFamily="2" charset="-122"/>
                <a:ea typeface="黑体" pitchFamily="2" charset="-122"/>
              </a:rPr>
              <a:t>找孩子、双亲都方便</a:t>
            </a:r>
            <a:endParaRPr lang="zh-CN" altLang="en-US" sz="2400" b="0">
              <a:solidFill>
                <a:schemeClr val="tx1"/>
              </a:solidFill>
            </a:endParaRPr>
          </a:p>
        </p:txBody>
      </p:sp>
      <p:grpSp>
        <p:nvGrpSpPr>
          <p:cNvPr id="533617" name="Group 113"/>
          <p:cNvGrpSpPr>
            <a:grpSpLocks/>
          </p:cNvGrpSpPr>
          <p:nvPr/>
        </p:nvGrpSpPr>
        <p:grpSpPr bwMode="auto">
          <a:xfrm>
            <a:off x="495300" y="2266950"/>
            <a:ext cx="2384425" cy="2238375"/>
            <a:chOff x="2221" y="1559"/>
            <a:chExt cx="1502" cy="1410"/>
          </a:xfrm>
        </p:grpSpPr>
        <p:sp>
          <p:nvSpPr>
            <p:cNvPr id="533618" name="Line 114"/>
            <p:cNvSpPr>
              <a:spLocks noChangeShapeType="1"/>
            </p:cNvSpPr>
            <p:nvPr/>
          </p:nvSpPr>
          <p:spPr bwMode="auto">
            <a:xfrm>
              <a:off x="2856" y="2559"/>
              <a:ext cx="0" cy="159"/>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19" name="Line 115"/>
            <p:cNvSpPr>
              <a:spLocks noChangeShapeType="1"/>
            </p:cNvSpPr>
            <p:nvPr/>
          </p:nvSpPr>
          <p:spPr bwMode="auto">
            <a:xfrm flipH="1">
              <a:off x="2702" y="1756"/>
              <a:ext cx="321" cy="242"/>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20" name="Line 116"/>
            <p:cNvSpPr>
              <a:spLocks noChangeShapeType="1"/>
            </p:cNvSpPr>
            <p:nvPr/>
          </p:nvSpPr>
          <p:spPr bwMode="auto">
            <a:xfrm flipH="1">
              <a:off x="2426" y="2175"/>
              <a:ext cx="111" cy="152"/>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21" name="Line 117"/>
            <p:cNvSpPr>
              <a:spLocks noChangeShapeType="1"/>
            </p:cNvSpPr>
            <p:nvPr/>
          </p:nvSpPr>
          <p:spPr bwMode="auto">
            <a:xfrm>
              <a:off x="2687" y="2180"/>
              <a:ext cx="115" cy="154"/>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22" name="Line 118"/>
            <p:cNvSpPr>
              <a:spLocks noChangeShapeType="1"/>
            </p:cNvSpPr>
            <p:nvPr/>
          </p:nvSpPr>
          <p:spPr bwMode="auto">
            <a:xfrm>
              <a:off x="3600" y="2201"/>
              <a:ext cx="0" cy="127"/>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23" name="Line 119"/>
            <p:cNvSpPr>
              <a:spLocks noChangeShapeType="1"/>
            </p:cNvSpPr>
            <p:nvPr/>
          </p:nvSpPr>
          <p:spPr bwMode="auto">
            <a:xfrm>
              <a:off x="3204" y="1753"/>
              <a:ext cx="306" cy="234"/>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24" name="Line 120"/>
            <p:cNvSpPr>
              <a:spLocks noChangeShapeType="1"/>
            </p:cNvSpPr>
            <p:nvPr/>
          </p:nvSpPr>
          <p:spPr bwMode="auto">
            <a:xfrm flipH="1">
              <a:off x="2563" y="2542"/>
              <a:ext cx="199" cy="199"/>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25" name="Line 121"/>
            <p:cNvSpPr>
              <a:spLocks noChangeShapeType="1"/>
            </p:cNvSpPr>
            <p:nvPr/>
          </p:nvSpPr>
          <p:spPr bwMode="auto">
            <a:xfrm>
              <a:off x="2939" y="2529"/>
              <a:ext cx="199" cy="226"/>
            </a:xfrm>
            <a:prstGeom prst="line">
              <a:avLst/>
            </a:prstGeom>
            <a:noFill/>
            <a:ln w="28575"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26" name="Oval 122"/>
            <p:cNvSpPr>
              <a:spLocks noChangeArrowheads="1"/>
            </p:cNvSpPr>
            <p:nvPr/>
          </p:nvSpPr>
          <p:spPr bwMode="auto">
            <a:xfrm>
              <a:off x="3075" y="2724"/>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33627" name="Oval 123"/>
            <p:cNvSpPr>
              <a:spLocks noChangeArrowheads="1"/>
            </p:cNvSpPr>
            <p:nvPr/>
          </p:nvSpPr>
          <p:spPr bwMode="auto">
            <a:xfrm>
              <a:off x="2977" y="155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33628" name="Oval 124"/>
            <p:cNvSpPr>
              <a:spLocks noChangeArrowheads="1"/>
            </p:cNvSpPr>
            <p:nvPr/>
          </p:nvSpPr>
          <p:spPr bwMode="auto">
            <a:xfrm>
              <a:off x="3468" y="1956"/>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33629" name="Oval 125"/>
            <p:cNvSpPr>
              <a:spLocks noChangeArrowheads="1"/>
            </p:cNvSpPr>
            <p:nvPr/>
          </p:nvSpPr>
          <p:spPr bwMode="auto">
            <a:xfrm>
              <a:off x="2487" y="1956"/>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33630" name="Oval 126"/>
            <p:cNvSpPr>
              <a:spLocks noChangeArrowheads="1"/>
            </p:cNvSpPr>
            <p:nvPr/>
          </p:nvSpPr>
          <p:spPr bwMode="auto">
            <a:xfrm>
              <a:off x="2720" y="2724"/>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33631" name="Oval 127"/>
            <p:cNvSpPr>
              <a:spLocks noChangeArrowheads="1"/>
            </p:cNvSpPr>
            <p:nvPr/>
          </p:nvSpPr>
          <p:spPr bwMode="auto">
            <a:xfrm>
              <a:off x="2366" y="2724"/>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33632" name="Oval 128"/>
            <p:cNvSpPr>
              <a:spLocks noChangeArrowheads="1"/>
            </p:cNvSpPr>
            <p:nvPr/>
          </p:nvSpPr>
          <p:spPr bwMode="auto">
            <a:xfrm>
              <a:off x="3468" y="2317"/>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33633" name="Oval 129"/>
            <p:cNvSpPr>
              <a:spLocks noChangeArrowheads="1"/>
            </p:cNvSpPr>
            <p:nvPr/>
          </p:nvSpPr>
          <p:spPr bwMode="auto">
            <a:xfrm>
              <a:off x="2724" y="2317"/>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sp>
          <p:nvSpPr>
            <p:cNvPr id="533634" name="Oval 130"/>
            <p:cNvSpPr>
              <a:spLocks noChangeArrowheads="1"/>
            </p:cNvSpPr>
            <p:nvPr/>
          </p:nvSpPr>
          <p:spPr bwMode="auto">
            <a:xfrm>
              <a:off x="2221" y="2317"/>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grpSp>
      <p:grpSp>
        <p:nvGrpSpPr>
          <p:cNvPr id="533767" name="Group 263"/>
          <p:cNvGrpSpPr>
            <a:grpSpLocks/>
          </p:cNvGrpSpPr>
          <p:nvPr/>
        </p:nvGrpSpPr>
        <p:grpSpPr bwMode="auto">
          <a:xfrm>
            <a:off x="3487738" y="1268413"/>
            <a:ext cx="5294312" cy="4503737"/>
            <a:chOff x="2197" y="787"/>
            <a:chExt cx="3335" cy="2837"/>
          </a:xfrm>
        </p:grpSpPr>
        <p:sp>
          <p:nvSpPr>
            <p:cNvPr id="533563" name="Text Box 59"/>
            <p:cNvSpPr txBox="1">
              <a:spLocks noChangeArrowheads="1"/>
            </p:cNvSpPr>
            <p:nvPr/>
          </p:nvSpPr>
          <p:spPr bwMode="auto">
            <a:xfrm>
              <a:off x="2197" y="1066"/>
              <a:ext cx="262" cy="2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en-US" altLang="zh-CN" sz="2000" b="0">
                  <a:solidFill>
                    <a:schemeClr val="tx1"/>
                  </a:solidFill>
                  <a:latin typeface="Arial" charset="0"/>
                </a:rPr>
                <a:t>0</a:t>
              </a:r>
            </a:p>
            <a:p>
              <a:pPr algn="l">
                <a:lnSpc>
                  <a:spcPct val="130000"/>
                </a:lnSpc>
              </a:pPr>
              <a:r>
                <a:rPr lang="en-US" altLang="zh-CN" sz="2000" b="0">
                  <a:solidFill>
                    <a:schemeClr val="tx1"/>
                  </a:solidFill>
                  <a:latin typeface="Arial" charset="0"/>
                </a:rPr>
                <a:t>1</a:t>
              </a:r>
            </a:p>
            <a:p>
              <a:pPr algn="l">
                <a:lnSpc>
                  <a:spcPct val="130000"/>
                </a:lnSpc>
              </a:pPr>
              <a:r>
                <a:rPr lang="en-US" altLang="zh-CN" sz="2000" b="0">
                  <a:solidFill>
                    <a:schemeClr val="tx1"/>
                  </a:solidFill>
                  <a:latin typeface="Arial" charset="0"/>
                </a:rPr>
                <a:t>2</a:t>
              </a:r>
            </a:p>
            <a:p>
              <a:pPr algn="l">
                <a:lnSpc>
                  <a:spcPct val="130000"/>
                </a:lnSpc>
              </a:pPr>
              <a:r>
                <a:rPr lang="en-US" altLang="zh-CN" sz="2000" b="0">
                  <a:solidFill>
                    <a:schemeClr val="tx1"/>
                  </a:solidFill>
                  <a:latin typeface="Arial" charset="0"/>
                </a:rPr>
                <a:t>3</a:t>
              </a:r>
            </a:p>
            <a:p>
              <a:pPr algn="l">
                <a:lnSpc>
                  <a:spcPct val="130000"/>
                </a:lnSpc>
              </a:pPr>
              <a:r>
                <a:rPr lang="en-US" altLang="zh-CN" sz="2000" b="0">
                  <a:solidFill>
                    <a:schemeClr val="tx1"/>
                  </a:solidFill>
                  <a:latin typeface="Arial" charset="0"/>
                </a:rPr>
                <a:t>4</a:t>
              </a:r>
            </a:p>
            <a:p>
              <a:pPr algn="l">
                <a:lnSpc>
                  <a:spcPct val="130000"/>
                </a:lnSpc>
              </a:pPr>
              <a:r>
                <a:rPr lang="en-US" altLang="zh-CN" sz="2000" b="0">
                  <a:solidFill>
                    <a:schemeClr val="tx1"/>
                  </a:solidFill>
                  <a:latin typeface="Arial" charset="0"/>
                </a:rPr>
                <a:t>5</a:t>
              </a:r>
            </a:p>
            <a:p>
              <a:pPr algn="l">
                <a:lnSpc>
                  <a:spcPct val="130000"/>
                </a:lnSpc>
              </a:pPr>
              <a:r>
                <a:rPr lang="en-US" altLang="zh-CN" sz="2000" b="0">
                  <a:solidFill>
                    <a:schemeClr val="tx1"/>
                  </a:solidFill>
                  <a:latin typeface="Arial" charset="0"/>
                </a:rPr>
                <a:t>6</a:t>
              </a:r>
            </a:p>
            <a:p>
              <a:pPr algn="l">
                <a:lnSpc>
                  <a:spcPct val="130000"/>
                </a:lnSpc>
              </a:pPr>
              <a:r>
                <a:rPr lang="en-US" altLang="zh-CN" sz="2000" b="0">
                  <a:solidFill>
                    <a:schemeClr val="tx1"/>
                  </a:solidFill>
                  <a:latin typeface="Arial" charset="0"/>
                </a:rPr>
                <a:t>7</a:t>
              </a:r>
            </a:p>
            <a:p>
              <a:pPr algn="l">
                <a:lnSpc>
                  <a:spcPct val="130000"/>
                </a:lnSpc>
              </a:pPr>
              <a:r>
                <a:rPr lang="en-US" altLang="zh-CN" sz="2000" b="0">
                  <a:solidFill>
                    <a:schemeClr val="tx1"/>
                  </a:solidFill>
                  <a:latin typeface="Arial" charset="0"/>
                </a:rPr>
                <a:t>8</a:t>
              </a:r>
            </a:p>
            <a:p>
              <a:pPr algn="l">
                <a:lnSpc>
                  <a:spcPct val="130000"/>
                </a:lnSpc>
              </a:pPr>
              <a:r>
                <a:rPr lang="en-US" altLang="zh-CN" sz="2000" b="0">
                  <a:solidFill>
                    <a:schemeClr val="tx1"/>
                  </a:solidFill>
                  <a:latin typeface="Arial" charset="0"/>
                </a:rPr>
                <a:t>9</a:t>
              </a:r>
            </a:p>
          </p:txBody>
        </p:sp>
        <p:sp>
          <p:nvSpPr>
            <p:cNvPr id="533604" name="Text Box 100"/>
            <p:cNvSpPr txBox="1">
              <a:spLocks noChangeArrowheads="1"/>
            </p:cNvSpPr>
            <p:nvPr/>
          </p:nvSpPr>
          <p:spPr bwMode="auto">
            <a:xfrm>
              <a:off x="2315" y="787"/>
              <a:ext cx="1359"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0000FF"/>
                  </a:solidFill>
                </a:rPr>
                <a:t>data  parent  first</a:t>
              </a:r>
            </a:p>
          </p:txBody>
        </p:sp>
        <p:sp>
          <p:nvSpPr>
            <p:cNvPr id="533700" name="Rectangle 196"/>
            <p:cNvSpPr>
              <a:spLocks noChangeArrowheads="1"/>
            </p:cNvSpPr>
            <p:nvPr/>
          </p:nvSpPr>
          <p:spPr bwMode="auto">
            <a:xfrm>
              <a:off x="2787" y="3342"/>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5</a:t>
              </a:r>
            </a:p>
          </p:txBody>
        </p:sp>
        <p:sp>
          <p:nvSpPr>
            <p:cNvPr id="533701" name="Rectangle 197"/>
            <p:cNvSpPr>
              <a:spLocks noChangeArrowheads="1"/>
            </p:cNvSpPr>
            <p:nvPr/>
          </p:nvSpPr>
          <p:spPr bwMode="auto">
            <a:xfrm>
              <a:off x="2416" y="3342"/>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I</a:t>
              </a:r>
            </a:p>
          </p:txBody>
        </p:sp>
        <p:sp>
          <p:nvSpPr>
            <p:cNvPr id="533702" name="Rectangle 198"/>
            <p:cNvSpPr>
              <a:spLocks noChangeArrowheads="1"/>
            </p:cNvSpPr>
            <p:nvPr/>
          </p:nvSpPr>
          <p:spPr bwMode="auto">
            <a:xfrm>
              <a:off x="2787" y="3093"/>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5</a:t>
              </a:r>
            </a:p>
          </p:txBody>
        </p:sp>
        <p:sp>
          <p:nvSpPr>
            <p:cNvPr id="533703" name="Rectangle 199"/>
            <p:cNvSpPr>
              <a:spLocks noChangeArrowheads="1"/>
            </p:cNvSpPr>
            <p:nvPr/>
          </p:nvSpPr>
          <p:spPr bwMode="auto">
            <a:xfrm>
              <a:off x="2416" y="3093"/>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H    </a:t>
              </a:r>
            </a:p>
          </p:txBody>
        </p:sp>
        <p:sp>
          <p:nvSpPr>
            <p:cNvPr id="533704" name="Rectangle 200"/>
            <p:cNvSpPr>
              <a:spLocks noChangeArrowheads="1"/>
            </p:cNvSpPr>
            <p:nvPr/>
          </p:nvSpPr>
          <p:spPr bwMode="auto">
            <a:xfrm>
              <a:off x="2787" y="2843"/>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5</a:t>
              </a:r>
            </a:p>
          </p:txBody>
        </p:sp>
        <p:sp>
          <p:nvSpPr>
            <p:cNvPr id="533705" name="Rectangle 201"/>
            <p:cNvSpPr>
              <a:spLocks noChangeArrowheads="1"/>
            </p:cNvSpPr>
            <p:nvPr/>
          </p:nvSpPr>
          <p:spPr bwMode="auto">
            <a:xfrm>
              <a:off x="2416" y="2843"/>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G</a:t>
              </a:r>
            </a:p>
          </p:txBody>
        </p:sp>
        <p:sp>
          <p:nvSpPr>
            <p:cNvPr id="533706" name="Rectangle 202"/>
            <p:cNvSpPr>
              <a:spLocks noChangeArrowheads="1"/>
            </p:cNvSpPr>
            <p:nvPr/>
          </p:nvSpPr>
          <p:spPr bwMode="auto">
            <a:xfrm>
              <a:off x="2787" y="2595"/>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3</a:t>
              </a:r>
            </a:p>
          </p:txBody>
        </p:sp>
        <p:sp>
          <p:nvSpPr>
            <p:cNvPr id="533707" name="Rectangle 203"/>
            <p:cNvSpPr>
              <a:spLocks noChangeArrowheads="1"/>
            </p:cNvSpPr>
            <p:nvPr/>
          </p:nvSpPr>
          <p:spPr bwMode="auto">
            <a:xfrm>
              <a:off x="2416" y="2595"/>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F</a:t>
              </a:r>
            </a:p>
          </p:txBody>
        </p:sp>
        <p:sp>
          <p:nvSpPr>
            <p:cNvPr id="533708" name="Rectangle 204"/>
            <p:cNvSpPr>
              <a:spLocks noChangeArrowheads="1"/>
            </p:cNvSpPr>
            <p:nvPr/>
          </p:nvSpPr>
          <p:spPr bwMode="auto">
            <a:xfrm>
              <a:off x="2787" y="2346"/>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2</a:t>
              </a:r>
            </a:p>
          </p:txBody>
        </p:sp>
        <p:sp>
          <p:nvSpPr>
            <p:cNvPr id="533709" name="Rectangle 205"/>
            <p:cNvSpPr>
              <a:spLocks noChangeArrowheads="1"/>
            </p:cNvSpPr>
            <p:nvPr/>
          </p:nvSpPr>
          <p:spPr bwMode="auto">
            <a:xfrm>
              <a:off x="2416" y="2346"/>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E </a:t>
              </a:r>
            </a:p>
          </p:txBody>
        </p:sp>
        <p:sp>
          <p:nvSpPr>
            <p:cNvPr id="533710" name="Rectangle 206"/>
            <p:cNvSpPr>
              <a:spLocks noChangeArrowheads="1"/>
            </p:cNvSpPr>
            <p:nvPr/>
          </p:nvSpPr>
          <p:spPr bwMode="auto">
            <a:xfrm>
              <a:off x="2787" y="2096"/>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2</a:t>
              </a:r>
            </a:p>
          </p:txBody>
        </p:sp>
        <p:sp>
          <p:nvSpPr>
            <p:cNvPr id="533711" name="Rectangle 207"/>
            <p:cNvSpPr>
              <a:spLocks noChangeArrowheads="1"/>
            </p:cNvSpPr>
            <p:nvPr/>
          </p:nvSpPr>
          <p:spPr bwMode="auto">
            <a:xfrm>
              <a:off x="2416" y="2096"/>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D   </a:t>
              </a:r>
            </a:p>
          </p:txBody>
        </p:sp>
        <p:sp>
          <p:nvSpPr>
            <p:cNvPr id="533712" name="Rectangle 208"/>
            <p:cNvSpPr>
              <a:spLocks noChangeArrowheads="1"/>
            </p:cNvSpPr>
            <p:nvPr/>
          </p:nvSpPr>
          <p:spPr bwMode="auto">
            <a:xfrm>
              <a:off x="2787" y="1847"/>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1</a:t>
              </a:r>
            </a:p>
          </p:txBody>
        </p:sp>
        <p:sp>
          <p:nvSpPr>
            <p:cNvPr id="533713" name="Rectangle 209"/>
            <p:cNvSpPr>
              <a:spLocks noChangeArrowheads="1"/>
            </p:cNvSpPr>
            <p:nvPr/>
          </p:nvSpPr>
          <p:spPr bwMode="auto">
            <a:xfrm>
              <a:off x="2416" y="1847"/>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C</a:t>
              </a:r>
            </a:p>
          </p:txBody>
        </p:sp>
        <p:sp>
          <p:nvSpPr>
            <p:cNvPr id="533714" name="Rectangle 210"/>
            <p:cNvSpPr>
              <a:spLocks noChangeArrowheads="1"/>
            </p:cNvSpPr>
            <p:nvPr/>
          </p:nvSpPr>
          <p:spPr bwMode="auto">
            <a:xfrm>
              <a:off x="2787" y="1599"/>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1</a:t>
              </a:r>
            </a:p>
          </p:txBody>
        </p:sp>
        <p:sp>
          <p:nvSpPr>
            <p:cNvPr id="533715" name="Rectangle 211"/>
            <p:cNvSpPr>
              <a:spLocks noChangeArrowheads="1"/>
            </p:cNvSpPr>
            <p:nvPr/>
          </p:nvSpPr>
          <p:spPr bwMode="auto">
            <a:xfrm>
              <a:off x="2416" y="1599"/>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B</a:t>
              </a:r>
            </a:p>
          </p:txBody>
        </p:sp>
        <p:sp>
          <p:nvSpPr>
            <p:cNvPr id="533716" name="Rectangle 212"/>
            <p:cNvSpPr>
              <a:spLocks noChangeArrowheads="1"/>
            </p:cNvSpPr>
            <p:nvPr/>
          </p:nvSpPr>
          <p:spPr bwMode="auto">
            <a:xfrm>
              <a:off x="2787" y="1349"/>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0</a:t>
              </a:r>
            </a:p>
          </p:txBody>
        </p:sp>
        <p:sp>
          <p:nvSpPr>
            <p:cNvPr id="533717" name="Rectangle 213"/>
            <p:cNvSpPr>
              <a:spLocks noChangeArrowheads="1"/>
            </p:cNvSpPr>
            <p:nvPr/>
          </p:nvSpPr>
          <p:spPr bwMode="auto">
            <a:xfrm>
              <a:off x="2416" y="1349"/>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A</a:t>
              </a:r>
            </a:p>
          </p:txBody>
        </p:sp>
        <p:sp>
          <p:nvSpPr>
            <p:cNvPr id="533718" name="Rectangle 214"/>
            <p:cNvSpPr>
              <a:spLocks noChangeArrowheads="1"/>
            </p:cNvSpPr>
            <p:nvPr/>
          </p:nvSpPr>
          <p:spPr bwMode="auto">
            <a:xfrm>
              <a:off x="2787" y="1100"/>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3723" name="Rectangle 219"/>
            <p:cNvSpPr>
              <a:spLocks noChangeArrowheads="1"/>
            </p:cNvSpPr>
            <p:nvPr/>
          </p:nvSpPr>
          <p:spPr bwMode="auto">
            <a:xfrm>
              <a:off x="2416" y="1100"/>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000">
                <a:solidFill>
                  <a:schemeClr val="tx1"/>
                </a:solidFill>
                <a:ea typeface="隶书" pitchFamily="49" charset="-122"/>
              </a:endParaRPr>
            </a:p>
          </p:txBody>
        </p:sp>
        <p:grpSp>
          <p:nvGrpSpPr>
            <p:cNvPr id="533734" name="Group 230"/>
            <p:cNvGrpSpPr>
              <a:grpSpLocks/>
            </p:cNvGrpSpPr>
            <p:nvPr/>
          </p:nvGrpSpPr>
          <p:grpSpPr bwMode="auto">
            <a:xfrm>
              <a:off x="3158" y="1100"/>
              <a:ext cx="371" cy="2491"/>
              <a:chOff x="4893" y="215"/>
              <a:chExt cx="371" cy="2491"/>
            </a:xfrm>
          </p:grpSpPr>
          <p:sp>
            <p:nvSpPr>
              <p:cNvPr id="533724" name="Rectangle 220"/>
              <p:cNvSpPr>
                <a:spLocks noChangeArrowheads="1"/>
              </p:cNvSpPr>
              <p:nvPr/>
            </p:nvSpPr>
            <p:spPr bwMode="auto">
              <a:xfrm>
                <a:off x="4893" y="2457"/>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a:t>
                </a:r>
              </a:p>
            </p:txBody>
          </p:sp>
          <p:sp>
            <p:nvSpPr>
              <p:cNvPr id="533725" name="Rectangle 221"/>
              <p:cNvSpPr>
                <a:spLocks noChangeArrowheads="1"/>
              </p:cNvSpPr>
              <p:nvPr/>
            </p:nvSpPr>
            <p:spPr bwMode="auto">
              <a:xfrm>
                <a:off x="4893" y="2208"/>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a:t>
                </a:r>
              </a:p>
            </p:txBody>
          </p:sp>
          <p:sp>
            <p:nvSpPr>
              <p:cNvPr id="533726" name="Rectangle 222"/>
              <p:cNvSpPr>
                <a:spLocks noChangeArrowheads="1"/>
              </p:cNvSpPr>
              <p:nvPr/>
            </p:nvSpPr>
            <p:spPr bwMode="auto">
              <a:xfrm>
                <a:off x="4893" y="1958"/>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3727" name="Rectangle 223"/>
              <p:cNvSpPr>
                <a:spLocks noChangeArrowheads="1"/>
              </p:cNvSpPr>
              <p:nvPr/>
            </p:nvSpPr>
            <p:spPr bwMode="auto">
              <a:xfrm>
                <a:off x="4893" y="1710"/>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3728" name="Rectangle 224"/>
              <p:cNvSpPr>
                <a:spLocks noChangeArrowheads="1"/>
              </p:cNvSpPr>
              <p:nvPr/>
            </p:nvSpPr>
            <p:spPr bwMode="auto">
              <a:xfrm>
                <a:off x="4893" y="1461"/>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3729" name="Rectangle 225"/>
              <p:cNvSpPr>
                <a:spLocks noChangeArrowheads="1"/>
              </p:cNvSpPr>
              <p:nvPr/>
            </p:nvSpPr>
            <p:spPr bwMode="auto">
              <a:xfrm>
                <a:off x="4893" y="1211"/>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3730" name="Rectangle 226"/>
              <p:cNvSpPr>
                <a:spLocks noChangeArrowheads="1"/>
              </p:cNvSpPr>
              <p:nvPr/>
            </p:nvSpPr>
            <p:spPr bwMode="auto">
              <a:xfrm>
                <a:off x="4893" y="962"/>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3731" name="Rectangle 227"/>
              <p:cNvSpPr>
                <a:spLocks noChangeArrowheads="1"/>
              </p:cNvSpPr>
              <p:nvPr/>
            </p:nvSpPr>
            <p:spPr bwMode="auto">
              <a:xfrm>
                <a:off x="4893" y="714"/>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3732" name="Rectangle 228"/>
              <p:cNvSpPr>
                <a:spLocks noChangeArrowheads="1"/>
              </p:cNvSpPr>
              <p:nvPr/>
            </p:nvSpPr>
            <p:spPr bwMode="auto">
              <a:xfrm>
                <a:off x="4893" y="464"/>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sp>
            <p:nvSpPr>
              <p:cNvPr id="533733" name="Rectangle 229"/>
              <p:cNvSpPr>
                <a:spLocks noChangeArrowheads="1"/>
              </p:cNvSpPr>
              <p:nvPr/>
            </p:nvSpPr>
            <p:spPr bwMode="auto">
              <a:xfrm>
                <a:off x="4893" y="215"/>
                <a:ext cx="371"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solidFill>
                      <a:schemeClr val="tx1"/>
                    </a:solidFill>
                    <a:ea typeface="隶书" pitchFamily="49" charset="-122"/>
                  </a:rPr>
                  <a:t> </a:t>
                </a:r>
              </a:p>
            </p:txBody>
          </p:sp>
        </p:grpSp>
        <p:sp>
          <p:nvSpPr>
            <p:cNvPr id="533735" name="Line 231"/>
            <p:cNvSpPr>
              <a:spLocks noChangeShapeType="1"/>
            </p:cNvSpPr>
            <p:nvPr/>
          </p:nvSpPr>
          <p:spPr bwMode="auto">
            <a:xfrm>
              <a:off x="3393" y="1481"/>
              <a:ext cx="310"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3736" name="Group 232"/>
            <p:cNvGrpSpPr>
              <a:grpSpLocks/>
            </p:cNvGrpSpPr>
            <p:nvPr/>
          </p:nvGrpSpPr>
          <p:grpSpPr bwMode="auto">
            <a:xfrm>
              <a:off x="3715" y="1369"/>
              <a:ext cx="460" cy="206"/>
              <a:chOff x="3915" y="1604"/>
              <a:chExt cx="460" cy="245"/>
            </a:xfrm>
          </p:grpSpPr>
          <p:sp>
            <p:nvSpPr>
              <p:cNvPr id="533737" name="Rectangle 233"/>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2</a:t>
                </a:r>
              </a:p>
            </p:txBody>
          </p:sp>
          <p:sp>
            <p:nvSpPr>
              <p:cNvPr id="533738" name="Rectangle 234"/>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sym typeface="Symbol" pitchFamily="18" charset="2"/>
                </a:endParaRPr>
              </a:p>
            </p:txBody>
          </p:sp>
        </p:grpSp>
        <p:grpSp>
          <p:nvGrpSpPr>
            <p:cNvPr id="533739" name="Group 235"/>
            <p:cNvGrpSpPr>
              <a:grpSpLocks/>
            </p:cNvGrpSpPr>
            <p:nvPr/>
          </p:nvGrpSpPr>
          <p:grpSpPr bwMode="auto">
            <a:xfrm>
              <a:off x="4403" y="1369"/>
              <a:ext cx="460" cy="206"/>
              <a:chOff x="3915" y="1604"/>
              <a:chExt cx="460" cy="245"/>
            </a:xfrm>
          </p:grpSpPr>
          <p:sp>
            <p:nvSpPr>
              <p:cNvPr id="533740" name="Rectangle 236"/>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3</a:t>
                </a:r>
              </a:p>
            </p:txBody>
          </p:sp>
          <p:sp>
            <p:nvSpPr>
              <p:cNvPr id="533741" name="Rectangle 237"/>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sym typeface="Symbol" pitchFamily="18" charset="2"/>
                  </a:rPr>
                  <a:t></a:t>
                </a:r>
              </a:p>
            </p:txBody>
          </p:sp>
        </p:grpSp>
        <p:sp>
          <p:nvSpPr>
            <p:cNvPr id="533742" name="Line 238"/>
            <p:cNvSpPr>
              <a:spLocks noChangeShapeType="1"/>
            </p:cNvSpPr>
            <p:nvPr/>
          </p:nvSpPr>
          <p:spPr bwMode="auto">
            <a:xfrm>
              <a:off x="3393" y="1742"/>
              <a:ext cx="310"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3743" name="Group 239"/>
            <p:cNvGrpSpPr>
              <a:grpSpLocks/>
            </p:cNvGrpSpPr>
            <p:nvPr/>
          </p:nvGrpSpPr>
          <p:grpSpPr bwMode="auto">
            <a:xfrm>
              <a:off x="3715" y="1630"/>
              <a:ext cx="460" cy="206"/>
              <a:chOff x="3915" y="1604"/>
              <a:chExt cx="460" cy="245"/>
            </a:xfrm>
          </p:grpSpPr>
          <p:sp>
            <p:nvSpPr>
              <p:cNvPr id="533744" name="Rectangle 240"/>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4</a:t>
                </a:r>
              </a:p>
            </p:txBody>
          </p:sp>
          <p:sp>
            <p:nvSpPr>
              <p:cNvPr id="533745" name="Rectangle 241"/>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sym typeface="Symbol" pitchFamily="18" charset="2"/>
                </a:endParaRPr>
              </a:p>
            </p:txBody>
          </p:sp>
        </p:grpSp>
        <p:grpSp>
          <p:nvGrpSpPr>
            <p:cNvPr id="533746" name="Group 242"/>
            <p:cNvGrpSpPr>
              <a:grpSpLocks/>
            </p:cNvGrpSpPr>
            <p:nvPr/>
          </p:nvGrpSpPr>
          <p:grpSpPr bwMode="auto">
            <a:xfrm>
              <a:off x="4403" y="1630"/>
              <a:ext cx="460" cy="206"/>
              <a:chOff x="3915" y="1604"/>
              <a:chExt cx="460" cy="245"/>
            </a:xfrm>
          </p:grpSpPr>
          <p:sp>
            <p:nvSpPr>
              <p:cNvPr id="533747" name="Rectangle 243"/>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5</a:t>
                </a:r>
              </a:p>
            </p:txBody>
          </p:sp>
          <p:sp>
            <p:nvSpPr>
              <p:cNvPr id="533748" name="Rectangle 244"/>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sym typeface="Symbol" pitchFamily="18" charset="2"/>
                  </a:rPr>
                  <a:t></a:t>
                </a:r>
              </a:p>
            </p:txBody>
          </p:sp>
        </p:grpSp>
        <p:sp>
          <p:nvSpPr>
            <p:cNvPr id="533749" name="Line 245"/>
            <p:cNvSpPr>
              <a:spLocks noChangeShapeType="1"/>
            </p:cNvSpPr>
            <p:nvPr/>
          </p:nvSpPr>
          <p:spPr bwMode="auto">
            <a:xfrm>
              <a:off x="3393" y="1988"/>
              <a:ext cx="310"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3750" name="Group 246"/>
            <p:cNvGrpSpPr>
              <a:grpSpLocks/>
            </p:cNvGrpSpPr>
            <p:nvPr/>
          </p:nvGrpSpPr>
          <p:grpSpPr bwMode="auto">
            <a:xfrm>
              <a:off x="3715" y="1888"/>
              <a:ext cx="460" cy="206"/>
              <a:chOff x="3915" y="1604"/>
              <a:chExt cx="460" cy="245"/>
            </a:xfrm>
          </p:grpSpPr>
          <p:sp>
            <p:nvSpPr>
              <p:cNvPr id="533751" name="Rectangle 247"/>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6</a:t>
                </a:r>
              </a:p>
            </p:txBody>
          </p:sp>
          <p:sp>
            <p:nvSpPr>
              <p:cNvPr id="533752" name="Rectangle 248"/>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sym typeface="Symbol" pitchFamily="18" charset="2"/>
                </a:endParaRPr>
              </a:p>
            </p:txBody>
          </p:sp>
        </p:grpSp>
        <p:grpSp>
          <p:nvGrpSpPr>
            <p:cNvPr id="533753" name="Group 249"/>
            <p:cNvGrpSpPr>
              <a:grpSpLocks/>
            </p:cNvGrpSpPr>
            <p:nvPr/>
          </p:nvGrpSpPr>
          <p:grpSpPr bwMode="auto">
            <a:xfrm>
              <a:off x="5072" y="2375"/>
              <a:ext cx="460" cy="206"/>
              <a:chOff x="3915" y="1604"/>
              <a:chExt cx="460" cy="245"/>
            </a:xfrm>
          </p:grpSpPr>
          <p:sp>
            <p:nvSpPr>
              <p:cNvPr id="533754" name="Rectangle 250"/>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9</a:t>
                </a:r>
              </a:p>
            </p:txBody>
          </p:sp>
          <p:sp>
            <p:nvSpPr>
              <p:cNvPr id="533755" name="Rectangle 251"/>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sym typeface="Symbol" pitchFamily="18" charset="2"/>
                  </a:rPr>
                  <a:t></a:t>
                </a:r>
              </a:p>
            </p:txBody>
          </p:sp>
        </p:grpSp>
        <p:sp>
          <p:nvSpPr>
            <p:cNvPr id="533756" name="Line 252"/>
            <p:cNvSpPr>
              <a:spLocks noChangeShapeType="1"/>
            </p:cNvSpPr>
            <p:nvPr/>
          </p:nvSpPr>
          <p:spPr bwMode="auto">
            <a:xfrm>
              <a:off x="3393" y="2474"/>
              <a:ext cx="310"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3757" name="Group 253"/>
            <p:cNvGrpSpPr>
              <a:grpSpLocks/>
            </p:cNvGrpSpPr>
            <p:nvPr/>
          </p:nvGrpSpPr>
          <p:grpSpPr bwMode="auto">
            <a:xfrm>
              <a:off x="3715" y="2375"/>
              <a:ext cx="460" cy="206"/>
              <a:chOff x="3915" y="1604"/>
              <a:chExt cx="460" cy="245"/>
            </a:xfrm>
          </p:grpSpPr>
          <p:sp>
            <p:nvSpPr>
              <p:cNvPr id="533758" name="Rectangle 254"/>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7</a:t>
                </a:r>
              </a:p>
            </p:txBody>
          </p:sp>
          <p:sp>
            <p:nvSpPr>
              <p:cNvPr id="533759" name="Rectangle 255"/>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sym typeface="Symbol" pitchFamily="18" charset="2"/>
                </a:endParaRPr>
              </a:p>
            </p:txBody>
          </p:sp>
        </p:grpSp>
        <p:grpSp>
          <p:nvGrpSpPr>
            <p:cNvPr id="533760" name="Group 256"/>
            <p:cNvGrpSpPr>
              <a:grpSpLocks/>
            </p:cNvGrpSpPr>
            <p:nvPr/>
          </p:nvGrpSpPr>
          <p:grpSpPr bwMode="auto">
            <a:xfrm>
              <a:off x="4403" y="2375"/>
              <a:ext cx="460" cy="206"/>
              <a:chOff x="3915" y="1604"/>
              <a:chExt cx="460" cy="245"/>
            </a:xfrm>
          </p:grpSpPr>
          <p:sp>
            <p:nvSpPr>
              <p:cNvPr id="533761" name="Rectangle 257"/>
              <p:cNvSpPr>
                <a:spLocks noChangeArrowheads="1"/>
              </p:cNvSpPr>
              <p:nvPr/>
            </p:nvSpPr>
            <p:spPr bwMode="auto">
              <a:xfrm>
                <a:off x="3915" y="1604"/>
                <a:ext cx="264"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rPr>
                  <a:t>8</a:t>
                </a:r>
              </a:p>
            </p:txBody>
          </p:sp>
          <p:sp>
            <p:nvSpPr>
              <p:cNvPr id="533762" name="Rectangle 258"/>
              <p:cNvSpPr>
                <a:spLocks noChangeArrowheads="1"/>
              </p:cNvSpPr>
              <p:nvPr/>
            </p:nvSpPr>
            <p:spPr bwMode="auto">
              <a:xfrm>
                <a:off x="4179" y="1604"/>
                <a:ext cx="196" cy="245"/>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sym typeface="Symbol" pitchFamily="18" charset="2"/>
                </a:endParaRPr>
              </a:p>
            </p:txBody>
          </p:sp>
        </p:grpSp>
        <p:sp>
          <p:nvSpPr>
            <p:cNvPr id="533763" name="Line 259"/>
            <p:cNvSpPr>
              <a:spLocks noChangeShapeType="1"/>
            </p:cNvSpPr>
            <p:nvPr/>
          </p:nvSpPr>
          <p:spPr bwMode="auto">
            <a:xfrm>
              <a:off x="4087" y="1481"/>
              <a:ext cx="311"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764" name="Line 260"/>
            <p:cNvSpPr>
              <a:spLocks noChangeShapeType="1"/>
            </p:cNvSpPr>
            <p:nvPr/>
          </p:nvSpPr>
          <p:spPr bwMode="auto">
            <a:xfrm>
              <a:off x="4087" y="1742"/>
              <a:ext cx="311"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765" name="Line 261"/>
            <p:cNvSpPr>
              <a:spLocks noChangeShapeType="1"/>
            </p:cNvSpPr>
            <p:nvPr/>
          </p:nvSpPr>
          <p:spPr bwMode="auto">
            <a:xfrm>
              <a:off x="4754" y="2474"/>
              <a:ext cx="311"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766" name="Line 262"/>
            <p:cNvSpPr>
              <a:spLocks noChangeShapeType="1"/>
            </p:cNvSpPr>
            <p:nvPr/>
          </p:nvSpPr>
          <p:spPr bwMode="auto">
            <a:xfrm>
              <a:off x="4087" y="2474"/>
              <a:ext cx="311"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33767"/>
                                        </p:tgtEl>
                                        <p:attrNameLst>
                                          <p:attrName>style.visibility</p:attrName>
                                        </p:attrNameLst>
                                      </p:cBhvr>
                                      <p:to>
                                        <p:strVal val="visible"/>
                                      </p:to>
                                    </p:set>
                                    <p:anim calcmode="lin" valueType="num">
                                      <p:cBhvr>
                                        <p:cTn id="7" dur="1000" fill="hold"/>
                                        <p:tgtEl>
                                          <p:spTgt spid="533767"/>
                                        </p:tgtEl>
                                        <p:attrNameLst>
                                          <p:attrName>ppt_x</p:attrName>
                                        </p:attrNameLst>
                                      </p:cBhvr>
                                      <p:tavLst>
                                        <p:tav tm="0">
                                          <p:val>
                                            <p:strVal val="#ppt_x-.2"/>
                                          </p:val>
                                        </p:tav>
                                        <p:tav tm="100000">
                                          <p:val>
                                            <p:strVal val="#ppt_x"/>
                                          </p:val>
                                        </p:tav>
                                      </p:tavLst>
                                    </p:anim>
                                    <p:anim calcmode="lin" valueType="num">
                                      <p:cBhvr>
                                        <p:cTn id="8" dur="1000" fill="hold"/>
                                        <p:tgtEl>
                                          <p:spTgt spid="533767"/>
                                        </p:tgtEl>
                                        <p:attrNameLst>
                                          <p:attrName>ppt_y</p:attrName>
                                        </p:attrNameLst>
                                      </p:cBhvr>
                                      <p:tavLst>
                                        <p:tav tm="0">
                                          <p:val>
                                            <p:strVal val="#ppt_y"/>
                                          </p:val>
                                        </p:tav>
                                        <p:tav tm="100000">
                                          <p:val>
                                            <p:strVal val="#ppt_y"/>
                                          </p:val>
                                        </p:tav>
                                      </p:tavLst>
                                    </p:anim>
                                    <p:animEffect transition="in" filter="wipe(right)" prLst="gradientSize: 0.1">
                                      <p:cBhvr>
                                        <p:cTn id="9" dur="1000"/>
                                        <p:tgtEl>
                                          <p:spTgt spid="53376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33616"/>
                                        </p:tgtEl>
                                        <p:attrNameLst>
                                          <p:attrName>style.visibility</p:attrName>
                                        </p:attrNameLst>
                                      </p:cBhvr>
                                      <p:to>
                                        <p:strVal val="visible"/>
                                      </p:to>
                                    </p:set>
                                    <p:anim calcmode="lin" valueType="num">
                                      <p:cBhvr>
                                        <p:cTn id="14" dur="1000" fill="hold"/>
                                        <p:tgtEl>
                                          <p:spTgt spid="533616"/>
                                        </p:tgtEl>
                                        <p:attrNameLst>
                                          <p:attrName>ppt_x</p:attrName>
                                        </p:attrNameLst>
                                      </p:cBhvr>
                                      <p:tavLst>
                                        <p:tav tm="0">
                                          <p:val>
                                            <p:strVal val="#ppt_x-.2"/>
                                          </p:val>
                                        </p:tav>
                                        <p:tav tm="100000">
                                          <p:val>
                                            <p:strVal val="#ppt_x"/>
                                          </p:val>
                                        </p:tav>
                                      </p:tavLst>
                                    </p:anim>
                                    <p:anim calcmode="lin" valueType="num">
                                      <p:cBhvr>
                                        <p:cTn id="15" dur="1000" fill="hold"/>
                                        <p:tgtEl>
                                          <p:spTgt spid="53361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33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61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Text Box 2"/>
          <p:cNvSpPr txBox="1">
            <a:spLocks noChangeArrowheads="1"/>
          </p:cNvSpPr>
          <p:nvPr/>
        </p:nvSpPr>
        <p:spPr bwMode="auto">
          <a:xfrm>
            <a:off x="179388" y="981075"/>
            <a:ext cx="8713787" cy="8953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FFFFA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en-US" sz="2400">
                <a:solidFill>
                  <a:schemeClr val="tx1"/>
                </a:solidFill>
                <a:latin typeface="Arial" charset="0"/>
              </a:rPr>
              <a:t>存储结点信息的同时，附加两个指针域，分别指向该结点最左边的孩子和右邻的兄弟。相当于存储与树对应的二叉树。 </a:t>
            </a:r>
          </a:p>
        </p:txBody>
      </p:sp>
      <p:sp>
        <p:nvSpPr>
          <p:cNvPr id="534531" name="Rectangle 3"/>
          <p:cNvSpPr>
            <a:spLocks noGrp="1" noChangeArrowheads="1"/>
          </p:cNvSpPr>
          <p:nvPr>
            <p:ph type="title"/>
          </p:nvPr>
        </p:nvSpPr>
        <p:spPr>
          <a:xfrm>
            <a:off x="731838" y="17780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3  </a:t>
            </a:r>
            <a:r>
              <a:rPr lang="zh-CN" altLang="en-US" sz="3600" b="0">
                <a:latin typeface="黑体" pitchFamily="2" charset="-122"/>
              </a:rPr>
              <a:t>孩子兄弟链表</a:t>
            </a:r>
          </a:p>
        </p:txBody>
      </p:sp>
      <p:sp>
        <p:nvSpPr>
          <p:cNvPr id="534588" name="AutoShape 60"/>
          <p:cNvSpPr>
            <a:spLocks noChangeArrowheads="1"/>
          </p:cNvSpPr>
          <p:nvPr/>
        </p:nvSpPr>
        <p:spPr bwMode="auto">
          <a:xfrm>
            <a:off x="2411413" y="2852738"/>
            <a:ext cx="1584325" cy="574675"/>
          </a:xfrm>
          <a:prstGeom prst="wedgeEllipseCallout">
            <a:avLst>
              <a:gd name="adj1" fmla="val 51301"/>
              <a:gd name="adj2" fmla="val 76519"/>
            </a:avLst>
          </a:prstGeom>
          <a:gradFill rotWithShape="1">
            <a:gsLst>
              <a:gs pos="0">
                <a:schemeClr val="tx2"/>
              </a:gs>
              <a:gs pos="100000">
                <a:schemeClr val="tx2">
                  <a:gamma/>
                  <a:shade val="46275"/>
                  <a:invGamma/>
                </a:schemeClr>
              </a:gs>
            </a:gsLst>
            <a:lin ang="5400000" scaled="1"/>
          </a:gradFill>
          <a:ln w="12700" cap="rnd" algn="ctr">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pPr>
            <a:r>
              <a:rPr lang="zh-CN" altLang="en-US" sz="2000">
                <a:effectLst>
                  <a:outerShdw blurRad="38100" dist="38100" dir="2700000" algn="tl">
                    <a:srgbClr val="000000"/>
                  </a:outerShdw>
                </a:effectLst>
                <a:latin typeface="Arial" charset="0"/>
              </a:rPr>
              <a:t>长子</a:t>
            </a:r>
          </a:p>
        </p:txBody>
      </p:sp>
      <p:sp>
        <p:nvSpPr>
          <p:cNvPr id="534589" name="AutoShape 61"/>
          <p:cNvSpPr>
            <a:spLocks noChangeArrowheads="1"/>
          </p:cNvSpPr>
          <p:nvPr/>
        </p:nvSpPr>
        <p:spPr bwMode="auto">
          <a:xfrm>
            <a:off x="6227763" y="2924175"/>
            <a:ext cx="1584325" cy="574675"/>
          </a:xfrm>
          <a:prstGeom prst="wedgeEllipseCallout">
            <a:avLst>
              <a:gd name="adj1" fmla="val -77657"/>
              <a:gd name="adj2" fmla="val 67125"/>
            </a:avLst>
          </a:prstGeom>
          <a:gradFill rotWithShape="1">
            <a:gsLst>
              <a:gs pos="0">
                <a:schemeClr val="tx2"/>
              </a:gs>
              <a:gs pos="100000">
                <a:schemeClr val="tx2">
                  <a:gamma/>
                  <a:shade val="46275"/>
                  <a:invGamma/>
                </a:schemeClr>
              </a:gs>
            </a:gsLst>
            <a:lin ang="5400000" scaled="1"/>
          </a:gradFill>
          <a:ln w="12700" cap="rnd" algn="ctr">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pPr>
            <a:r>
              <a:rPr lang="zh-CN" altLang="en-US" sz="2000">
                <a:effectLst>
                  <a:outerShdw blurRad="38100" dist="38100" dir="2700000" algn="tl">
                    <a:srgbClr val="000000"/>
                  </a:outerShdw>
                </a:effectLst>
                <a:latin typeface="Arial" charset="0"/>
              </a:rPr>
              <a:t>右兄弟</a:t>
            </a:r>
          </a:p>
        </p:txBody>
      </p:sp>
      <p:grpSp>
        <p:nvGrpSpPr>
          <p:cNvPr id="534596" name="Group 68"/>
          <p:cNvGrpSpPr>
            <a:grpSpLocks/>
          </p:cNvGrpSpPr>
          <p:nvPr/>
        </p:nvGrpSpPr>
        <p:grpSpPr bwMode="auto">
          <a:xfrm>
            <a:off x="349250" y="2978150"/>
            <a:ext cx="2133600" cy="1981200"/>
            <a:chOff x="4150" y="611"/>
            <a:chExt cx="1344" cy="1248"/>
          </a:xfrm>
        </p:grpSpPr>
        <p:sp>
          <p:nvSpPr>
            <p:cNvPr id="534597" name="Line 69"/>
            <p:cNvSpPr>
              <a:spLocks noChangeShapeType="1"/>
            </p:cNvSpPr>
            <p:nvPr/>
          </p:nvSpPr>
          <p:spPr bwMode="auto">
            <a:xfrm>
              <a:off x="5350" y="1331"/>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98" name="Line 70"/>
            <p:cNvSpPr>
              <a:spLocks noChangeShapeType="1"/>
            </p:cNvSpPr>
            <p:nvPr/>
          </p:nvSpPr>
          <p:spPr bwMode="auto">
            <a:xfrm>
              <a:off x="4534" y="1331"/>
              <a:ext cx="144"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99" name="Line 71"/>
            <p:cNvSpPr>
              <a:spLocks noChangeShapeType="1"/>
            </p:cNvSpPr>
            <p:nvPr/>
          </p:nvSpPr>
          <p:spPr bwMode="auto">
            <a:xfrm flipH="1">
              <a:off x="4342" y="1356"/>
              <a:ext cx="96" cy="26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00" name="Line 72"/>
            <p:cNvSpPr>
              <a:spLocks noChangeShapeType="1"/>
            </p:cNvSpPr>
            <p:nvPr/>
          </p:nvSpPr>
          <p:spPr bwMode="auto">
            <a:xfrm>
              <a:off x="5014" y="851"/>
              <a:ext cx="336"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01" name="Line 73"/>
            <p:cNvSpPr>
              <a:spLocks noChangeShapeType="1"/>
            </p:cNvSpPr>
            <p:nvPr/>
          </p:nvSpPr>
          <p:spPr bwMode="auto">
            <a:xfrm>
              <a:off x="4918" y="899"/>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02" name="Line 74"/>
            <p:cNvSpPr>
              <a:spLocks noChangeShapeType="1"/>
            </p:cNvSpPr>
            <p:nvPr/>
          </p:nvSpPr>
          <p:spPr bwMode="auto">
            <a:xfrm flipH="1">
              <a:off x="4534" y="851"/>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03" name="Oval 75"/>
            <p:cNvSpPr>
              <a:spLocks noChangeArrowheads="1"/>
            </p:cNvSpPr>
            <p:nvPr/>
          </p:nvSpPr>
          <p:spPr bwMode="auto">
            <a:xfrm>
              <a:off x="4774" y="61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34604" name="Oval 76"/>
            <p:cNvSpPr>
              <a:spLocks noChangeArrowheads="1"/>
            </p:cNvSpPr>
            <p:nvPr/>
          </p:nvSpPr>
          <p:spPr bwMode="auto">
            <a:xfrm>
              <a:off x="4774" y="109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34605" name="Oval 77"/>
            <p:cNvSpPr>
              <a:spLocks noChangeArrowheads="1"/>
            </p:cNvSpPr>
            <p:nvPr/>
          </p:nvSpPr>
          <p:spPr bwMode="auto">
            <a:xfrm>
              <a:off x="4534" y="157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34606" name="Oval 78"/>
            <p:cNvSpPr>
              <a:spLocks noChangeArrowheads="1"/>
            </p:cNvSpPr>
            <p:nvPr/>
          </p:nvSpPr>
          <p:spPr bwMode="auto">
            <a:xfrm>
              <a:off x="4150" y="157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sp>
          <p:nvSpPr>
            <p:cNvPr id="534607" name="Oval 79"/>
            <p:cNvSpPr>
              <a:spLocks noChangeArrowheads="1"/>
            </p:cNvSpPr>
            <p:nvPr/>
          </p:nvSpPr>
          <p:spPr bwMode="auto">
            <a:xfrm>
              <a:off x="4342" y="109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34608" name="Oval 80"/>
            <p:cNvSpPr>
              <a:spLocks noChangeArrowheads="1"/>
            </p:cNvSpPr>
            <p:nvPr/>
          </p:nvSpPr>
          <p:spPr bwMode="auto">
            <a:xfrm>
              <a:off x="5206" y="109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34609" name="Oval 81"/>
            <p:cNvSpPr>
              <a:spLocks noChangeArrowheads="1"/>
            </p:cNvSpPr>
            <p:nvPr/>
          </p:nvSpPr>
          <p:spPr bwMode="auto">
            <a:xfrm>
              <a:off x="5206" y="157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grpSp>
      <p:grpSp>
        <p:nvGrpSpPr>
          <p:cNvPr id="534668" name="Group 140"/>
          <p:cNvGrpSpPr>
            <a:grpSpLocks/>
          </p:cNvGrpSpPr>
          <p:nvPr/>
        </p:nvGrpSpPr>
        <p:grpSpPr bwMode="auto">
          <a:xfrm>
            <a:off x="5583238" y="2347913"/>
            <a:ext cx="1079500" cy="468312"/>
            <a:chOff x="4987" y="1819"/>
            <a:chExt cx="680" cy="295"/>
          </a:xfrm>
        </p:grpSpPr>
        <p:sp>
          <p:nvSpPr>
            <p:cNvPr id="534665" name="Rectangle 137"/>
            <p:cNvSpPr>
              <a:spLocks noChangeArrowheads="1"/>
            </p:cNvSpPr>
            <p:nvPr/>
          </p:nvSpPr>
          <p:spPr bwMode="auto">
            <a:xfrm>
              <a:off x="4987"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34666" name="Rectangle 138"/>
            <p:cNvSpPr>
              <a:spLocks noChangeArrowheads="1"/>
            </p:cNvSpPr>
            <p:nvPr/>
          </p:nvSpPr>
          <p:spPr bwMode="auto">
            <a:xfrm>
              <a:off x="5214"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r>
                <a:rPr lang="en-US" altLang="zh-CN" sz="2000">
                  <a:solidFill>
                    <a:srgbClr val="FF3300"/>
                  </a:solidFill>
                </a:rPr>
                <a:t>A</a:t>
              </a:r>
            </a:p>
          </p:txBody>
        </p:sp>
        <p:sp>
          <p:nvSpPr>
            <p:cNvPr id="534667" name="Rectangle 139"/>
            <p:cNvSpPr>
              <a:spLocks noChangeArrowheads="1"/>
            </p:cNvSpPr>
            <p:nvPr/>
          </p:nvSpPr>
          <p:spPr bwMode="auto">
            <a:xfrm>
              <a:off x="5440"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grpSp>
      <p:grpSp>
        <p:nvGrpSpPr>
          <p:cNvPr id="534669" name="Group 141"/>
          <p:cNvGrpSpPr>
            <a:grpSpLocks/>
          </p:cNvGrpSpPr>
          <p:nvPr/>
        </p:nvGrpSpPr>
        <p:grpSpPr bwMode="auto">
          <a:xfrm>
            <a:off x="4473575" y="3136900"/>
            <a:ext cx="1079500" cy="468313"/>
            <a:chOff x="4987" y="1819"/>
            <a:chExt cx="680" cy="295"/>
          </a:xfrm>
        </p:grpSpPr>
        <p:sp>
          <p:nvSpPr>
            <p:cNvPr id="534670" name="Rectangle 142"/>
            <p:cNvSpPr>
              <a:spLocks noChangeArrowheads="1"/>
            </p:cNvSpPr>
            <p:nvPr/>
          </p:nvSpPr>
          <p:spPr bwMode="auto">
            <a:xfrm>
              <a:off x="4987"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34671" name="Rectangle 143"/>
            <p:cNvSpPr>
              <a:spLocks noChangeArrowheads="1"/>
            </p:cNvSpPr>
            <p:nvPr/>
          </p:nvSpPr>
          <p:spPr bwMode="auto">
            <a:xfrm>
              <a:off x="5214"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r>
                <a:rPr lang="en-US" altLang="zh-CN" sz="2000">
                  <a:solidFill>
                    <a:srgbClr val="FF3300"/>
                  </a:solidFill>
                </a:rPr>
                <a:t>B</a:t>
              </a:r>
            </a:p>
          </p:txBody>
        </p:sp>
        <p:sp>
          <p:nvSpPr>
            <p:cNvPr id="534672" name="Rectangle 144"/>
            <p:cNvSpPr>
              <a:spLocks noChangeArrowheads="1"/>
            </p:cNvSpPr>
            <p:nvPr/>
          </p:nvSpPr>
          <p:spPr bwMode="auto">
            <a:xfrm>
              <a:off x="5440"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grpSp>
      <p:grpSp>
        <p:nvGrpSpPr>
          <p:cNvPr id="534673" name="Group 145"/>
          <p:cNvGrpSpPr>
            <a:grpSpLocks/>
          </p:cNvGrpSpPr>
          <p:nvPr/>
        </p:nvGrpSpPr>
        <p:grpSpPr bwMode="auto">
          <a:xfrm>
            <a:off x="5583238" y="3925888"/>
            <a:ext cx="1079500" cy="468312"/>
            <a:chOff x="4987" y="1819"/>
            <a:chExt cx="680" cy="295"/>
          </a:xfrm>
        </p:grpSpPr>
        <p:sp>
          <p:nvSpPr>
            <p:cNvPr id="534674" name="Rectangle 146"/>
            <p:cNvSpPr>
              <a:spLocks noChangeArrowheads="1"/>
            </p:cNvSpPr>
            <p:nvPr/>
          </p:nvSpPr>
          <p:spPr bwMode="auto">
            <a:xfrm>
              <a:off x="4987"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34675" name="Rectangle 147"/>
            <p:cNvSpPr>
              <a:spLocks noChangeArrowheads="1"/>
            </p:cNvSpPr>
            <p:nvPr/>
          </p:nvSpPr>
          <p:spPr bwMode="auto">
            <a:xfrm>
              <a:off x="5214"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r>
                <a:rPr lang="en-US" altLang="zh-CN" sz="2000">
                  <a:solidFill>
                    <a:srgbClr val="FF3300"/>
                  </a:solidFill>
                </a:rPr>
                <a:t>C</a:t>
              </a:r>
            </a:p>
          </p:txBody>
        </p:sp>
        <p:sp>
          <p:nvSpPr>
            <p:cNvPr id="534676" name="Rectangle 148"/>
            <p:cNvSpPr>
              <a:spLocks noChangeArrowheads="1"/>
            </p:cNvSpPr>
            <p:nvPr/>
          </p:nvSpPr>
          <p:spPr bwMode="auto">
            <a:xfrm>
              <a:off x="5440"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grpSp>
      <p:grpSp>
        <p:nvGrpSpPr>
          <p:cNvPr id="534677" name="Group 149"/>
          <p:cNvGrpSpPr>
            <a:grpSpLocks/>
          </p:cNvGrpSpPr>
          <p:nvPr/>
        </p:nvGrpSpPr>
        <p:grpSpPr bwMode="auto">
          <a:xfrm>
            <a:off x="3363913" y="3925888"/>
            <a:ext cx="1079500" cy="468312"/>
            <a:chOff x="4987" y="1819"/>
            <a:chExt cx="680" cy="295"/>
          </a:xfrm>
        </p:grpSpPr>
        <p:sp>
          <p:nvSpPr>
            <p:cNvPr id="534678" name="Rectangle 150"/>
            <p:cNvSpPr>
              <a:spLocks noChangeArrowheads="1"/>
            </p:cNvSpPr>
            <p:nvPr/>
          </p:nvSpPr>
          <p:spPr bwMode="auto">
            <a:xfrm>
              <a:off x="4987"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34679" name="Rectangle 151"/>
            <p:cNvSpPr>
              <a:spLocks noChangeArrowheads="1"/>
            </p:cNvSpPr>
            <p:nvPr/>
          </p:nvSpPr>
          <p:spPr bwMode="auto">
            <a:xfrm>
              <a:off x="5214"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r>
                <a:rPr lang="en-US" altLang="zh-CN" sz="2000">
                  <a:solidFill>
                    <a:srgbClr val="FF3300"/>
                  </a:solidFill>
                </a:rPr>
                <a:t>E</a:t>
              </a:r>
            </a:p>
          </p:txBody>
        </p:sp>
        <p:sp>
          <p:nvSpPr>
            <p:cNvPr id="534680" name="Rectangle 152"/>
            <p:cNvSpPr>
              <a:spLocks noChangeArrowheads="1"/>
            </p:cNvSpPr>
            <p:nvPr/>
          </p:nvSpPr>
          <p:spPr bwMode="auto">
            <a:xfrm>
              <a:off x="5440"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grpSp>
      <p:grpSp>
        <p:nvGrpSpPr>
          <p:cNvPr id="534681" name="Group 153"/>
          <p:cNvGrpSpPr>
            <a:grpSpLocks/>
          </p:cNvGrpSpPr>
          <p:nvPr/>
        </p:nvGrpSpPr>
        <p:grpSpPr bwMode="auto">
          <a:xfrm>
            <a:off x="6784975" y="4714875"/>
            <a:ext cx="1079500" cy="468313"/>
            <a:chOff x="4987" y="1819"/>
            <a:chExt cx="680" cy="295"/>
          </a:xfrm>
        </p:grpSpPr>
        <p:sp>
          <p:nvSpPr>
            <p:cNvPr id="534682" name="Rectangle 154"/>
            <p:cNvSpPr>
              <a:spLocks noChangeArrowheads="1"/>
            </p:cNvSpPr>
            <p:nvPr/>
          </p:nvSpPr>
          <p:spPr bwMode="auto">
            <a:xfrm>
              <a:off x="4987"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34683" name="Rectangle 155"/>
            <p:cNvSpPr>
              <a:spLocks noChangeArrowheads="1"/>
            </p:cNvSpPr>
            <p:nvPr/>
          </p:nvSpPr>
          <p:spPr bwMode="auto">
            <a:xfrm>
              <a:off x="5214"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r>
                <a:rPr lang="en-US" altLang="zh-CN" sz="2000">
                  <a:solidFill>
                    <a:srgbClr val="FF3300"/>
                  </a:solidFill>
                </a:rPr>
                <a:t>D</a:t>
              </a:r>
            </a:p>
          </p:txBody>
        </p:sp>
        <p:sp>
          <p:nvSpPr>
            <p:cNvPr id="534684" name="Rectangle 156"/>
            <p:cNvSpPr>
              <a:spLocks noChangeArrowheads="1"/>
            </p:cNvSpPr>
            <p:nvPr/>
          </p:nvSpPr>
          <p:spPr bwMode="auto">
            <a:xfrm>
              <a:off x="5440"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grpSp>
      <p:grpSp>
        <p:nvGrpSpPr>
          <p:cNvPr id="534685" name="Group 157"/>
          <p:cNvGrpSpPr>
            <a:grpSpLocks/>
          </p:cNvGrpSpPr>
          <p:nvPr/>
        </p:nvGrpSpPr>
        <p:grpSpPr bwMode="auto">
          <a:xfrm>
            <a:off x="5583238" y="5505450"/>
            <a:ext cx="1079500" cy="468313"/>
            <a:chOff x="4987" y="1819"/>
            <a:chExt cx="680" cy="295"/>
          </a:xfrm>
        </p:grpSpPr>
        <p:sp>
          <p:nvSpPr>
            <p:cNvPr id="534686" name="Rectangle 158"/>
            <p:cNvSpPr>
              <a:spLocks noChangeArrowheads="1"/>
            </p:cNvSpPr>
            <p:nvPr/>
          </p:nvSpPr>
          <p:spPr bwMode="auto">
            <a:xfrm>
              <a:off x="4987"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34687" name="Rectangle 159"/>
            <p:cNvSpPr>
              <a:spLocks noChangeArrowheads="1"/>
            </p:cNvSpPr>
            <p:nvPr/>
          </p:nvSpPr>
          <p:spPr bwMode="auto">
            <a:xfrm>
              <a:off x="5214"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r>
                <a:rPr lang="en-US" altLang="zh-CN" sz="2000">
                  <a:solidFill>
                    <a:srgbClr val="FF3300"/>
                  </a:solidFill>
                </a:rPr>
                <a:t>G</a:t>
              </a:r>
            </a:p>
          </p:txBody>
        </p:sp>
        <p:sp>
          <p:nvSpPr>
            <p:cNvPr id="534688" name="Rectangle 160"/>
            <p:cNvSpPr>
              <a:spLocks noChangeArrowheads="1"/>
            </p:cNvSpPr>
            <p:nvPr/>
          </p:nvSpPr>
          <p:spPr bwMode="auto">
            <a:xfrm>
              <a:off x="5440"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grpSp>
      <p:sp>
        <p:nvSpPr>
          <p:cNvPr id="534591" name="Line 63"/>
          <p:cNvSpPr>
            <a:spLocks noChangeShapeType="1"/>
          </p:cNvSpPr>
          <p:nvPr/>
        </p:nvSpPr>
        <p:spPr bwMode="auto">
          <a:xfrm flipH="1">
            <a:off x="3889375" y="3398838"/>
            <a:ext cx="766763" cy="509587"/>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93" name="Line 65"/>
          <p:cNvSpPr>
            <a:spLocks noChangeShapeType="1"/>
          </p:cNvSpPr>
          <p:nvPr/>
        </p:nvSpPr>
        <p:spPr bwMode="auto">
          <a:xfrm>
            <a:off x="4267200" y="4146550"/>
            <a:ext cx="558800" cy="56515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94" name="Line 66"/>
          <p:cNvSpPr>
            <a:spLocks noChangeShapeType="1"/>
          </p:cNvSpPr>
          <p:nvPr/>
        </p:nvSpPr>
        <p:spPr bwMode="auto">
          <a:xfrm>
            <a:off x="5330825" y="3379788"/>
            <a:ext cx="804863" cy="52070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95" name="Line 67"/>
          <p:cNvSpPr>
            <a:spLocks noChangeShapeType="1"/>
          </p:cNvSpPr>
          <p:nvPr/>
        </p:nvSpPr>
        <p:spPr bwMode="auto">
          <a:xfrm>
            <a:off x="6546850" y="4181475"/>
            <a:ext cx="776288" cy="51435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90" name="Line 62"/>
          <p:cNvSpPr>
            <a:spLocks noChangeShapeType="1"/>
          </p:cNvSpPr>
          <p:nvPr/>
        </p:nvSpPr>
        <p:spPr bwMode="auto">
          <a:xfrm flipH="1">
            <a:off x="5024438" y="2627313"/>
            <a:ext cx="730250" cy="48895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90" name="Line 162"/>
          <p:cNvSpPr>
            <a:spLocks noChangeShapeType="1"/>
          </p:cNvSpPr>
          <p:nvPr/>
        </p:nvSpPr>
        <p:spPr bwMode="auto">
          <a:xfrm flipH="1">
            <a:off x="6172200" y="4976813"/>
            <a:ext cx="795338" cy="500062"/>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4691" name="Group 163"/>
          <p:cNvGrpSpPr>
            <a:grpSpLocks/>
          </p:cNvGrpSpPr>
          <p:nvPr/>
        </p:nvGrpSpPr>
        <p:grpSpPr bwMode="auto">
          <a:xfrm>
            <a:off x="4330700" y="4714875"/>
            <a:ext cx="1079500" cy="468313"/>
            <a:chOff x="4987" y="1819"/>
            <a:chExt cx="680" cy="295"/>
          </a:xfrm>
        </p:grpSpPr>
        <p:sp>
          <p:nvSpPr>
            <p:cNvPr id="534692" name="Rectangle 164"/>
            <p:cNvSpPr>
              <a:spLocks noChangeArrowheads="1"/>
            </p:cNvSpPr>
            <p:nvPr/>
          </p:nvSpPr>
          <p:spPr bwMode="auto">
            <a:xfrm>
              <a:off x="4987"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34693" name="Rectangle 165"/>
            <p:cNvSpPr>
              <a:spLocks noChangeArrowheads="1"/>
            </p:cNvSpPr>
            <p:nvPr/>
          </p:nvSpPr>
          <p:spPr bwMode="auto">
            <a:xfrm>
              <a:off x="5214"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r>
                <a:rPr lang="en-US" altLang="zh-CN" sz="2000">
                  <a:solidFill>
                    <a:srgbClr val="FF3300"/>
                  </a:solidFill>
                </a:rPr>
                <a:t>F</a:t>
              </a:r>
            </a:p>
          </p:txBody>
        </p:sp>
        <p:sp>
          <p:nvSpPr>
            <p:cNvPr id="534694" name="Rectangle 166"/>
            <p:cNvSpPr>
              <a:spLocks noChangeArrowheads="1"/>
            </p:cNvSpPr>
            <p:nvPr/>
          </p:nvSpPr>
          <p:spPr bwMode="auto">
            <a:xfrm>
              <a:off x="5440" y="1819"/>
              <a:ext cx="227" cy="295"/>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grpSp>
      <p:sp>
        <p:nvSpPr>
          <p:cNvPr id="534707" name="Rectangle 179"/>
          <p:cNvSpPr>
            <a:spLocks noChangeArrowheads="1"/>
          </p:cNvSpPr>
          <p:nvPr/>
        </p:nvSpPr>
        <p:spPr bwMode="auto">
          <a:xfrm>
            <a:off x="358775" y="5667375"/>
            <a:ext cx="1258888" cy="468313"/>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r>
              <a:rPr lang="en-US" altLang="zh-CN">
                <a:solidFill>
                  <a:schemeClr val="tx1"/>
                </a:solidFill>
              </a:rPr>
              <a:t>firstchild</a:t>
            </a:r>
          </a:p>
        </p:txBody>
      </p:sp>
      <p:sp>
        <p:nvSpPr>
          <p:cNvPr id="534708" name="Rectangle 180"/>
          <p:cNvSpPr>
            <a:spLocks noChangeArrowheads="1"/>
          </p:cNvSpPr>
          <p:nvPr/>
        </p:nvSpPr>
        <p:spPr bwMode="auto">
          <a:xfrm>
            <a:off x="1619250" y="5667375"/>
            <a:ext cx="557213" cy="468313"/>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r>
              <a:rPr lang="en-US" altLang="zh-CN">
                <a:solidFill>
                  <a:schemeClr val="tx1"/>
                </a:solidFill>
              </a:rPr>
              <a:t>data</a:t>
            </a:r>
          </a:p>
        </p:txBody>
      </p:sp>
      <p:sp>
        <p:nvSpPr>
          <p:cNvPr id="534709" name="Rectangle 181"/>
          <p:cNvSpPr>
            <a:spLocks noChangeArrowheads="1"/>
          </p:cNvSpPr>
          <p:nvPr/>
        </p:nvSpPr>
        <p:spPr bwMode="auto">
          <a:xfrm>
            <a:off x="2159000" y="5667375"/>
            <a:ext cx="1258888" cy="468313"/>
          </a:xfrm>
          <a:prstGeom prst="rect">
            <a:avLst/>
          </a:prstGeom>
          <a:solidFill>
            <a:srgbClr val="FFFFCC"/>
          </a:solidFill>
          <a:ln w="25400" algn="ctr">
            <a:solidFill>
              <a:srgbClr val="009900"/>
            </a:solidFill>
            <a:miter lim="800000"/>
            <a:headEnd/>
            <a:tailEnd/>
          </a:ln>
          <a:effectLst>
            <a:outerShdw dist="107763" dir="2700000" algn="ctr" rotWithShape="0">
              <a:schemeClr val="bg2"/>
            </a:outerShdw>
          </a:effectLst>
        </p:spPr>
        <p:txBody>
          <a:bodyPr wrap="none" anchor="ctr"/>
          <a:lstStyle/>
          <a:p>
            <a:r>
              <a:rPr lang="en-US" altLang="zh-CN">
                <a:solidFill>
                  <a:schemeClr val="tx1"/>
                </a:solidFill>
              </a:rPr>
              <a:t>nextsibling</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4530"/>
                                        </p:tgtEl>
                                        <p:attrNameLst>
                                          <p:attrName>style.visibility</p:attrName>
                                        </p:attrNameLst>
                                      </p:cBhvr>
                                      <p:to>
                                        <p:strVal val="visible"/>
                                      </p:to>
                                    </p:set>
                                    <p:animEffect transition="in" filter="wipe(left)">
                                      <p:cBhvr>
                                        <p:cTn id="7" dur="500"/>
                                        <p:tgtEl>
                                          <p:spTgt spid="534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534596"/>
                                        </p:tgtEl>
                                        <p:attrNameLst>
                                          <p:attrName>style.visibility</p:attrName>
                                        </p:attrNameLst>
                                      </p:cBhvr>
                                      <p:to>
                                        <p:strVal val="visible"/>
                                      </p:to>
                                    </p:set>
                                    <p:anim calcmode="lin" valueType="num">
                                      <p:cBhvr>
                                        <p:cTn id="12" dur="1000" fill="hold"/>
                                        <p:tgtEl>
                                          <p:spTgt spid="534596"/>
                                        </p:tgtEl>
                                        <p:attrNameLst>
                                          <p:attrName>ppt_x</p:attrName>
                                        </p:attrNameLst>
                                      </p:cBhvr>
                                      <p:tavLst>
                                        <p:tav tm="0">
                                          <p:val>
                                            <p:strVal val="#ppt_x-.2"/>
                                          </p:val>
                                        </p:tav>
                                        <p:tav tm="100000">
                                          <p:val>
                                            <p:strVal val="#ppt_x"/>
                                          </p:val>
                                        </p:tav>
                                      </p:tavLst>
                                    </p:anim>
                                    <p:anim calcmode="lin" valueType="num">
                                      <p:cBhvr>
                                        <p:cTn id="13" dur="1000" fill="hold"/>
                                        <p:tgtEl>
                                          <p:spTgt spid="53459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3459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534668"/>
                                        </p:tgtEl>
                                        <p:attrNameLst>
                                          <p:attrName>style.visibility</p:attrName>
                                        </p:attrNameLst>
                                      </p:cBhvr>
                                      <p:to>
                                        <p:strVal val="visible"/>
                                      </p:to>
                                    </p:set>
                                    <p:animEffect transition="in" filter="wipe(up)">
                                      <p:cBhvr>
                                        <p:cTn id="19" dur="500"/>
                                        <p:tgtEl>
                                          <p:spTgt spid="5346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34590"/>
                                        </p:tgtEl>
                                        <p:attrNameLst>
                                          <p:attrName>style.visibility</p:attrName>
                                        </p:attrNameLst>
                                      </p:cBhvr>
                                      <p:to>
                                        <p:strVal val="visible"/>
                                      </p:to>
                                    </p:set>
                                    <p:animEffect transition="in" filter="wipe(up)">
                                      <p:cBhvr>
                                        <p:cTn id="24" dur="500"/>
                                        <p:tgtEl>
                                          <p:spTgt spid="53459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534669"/>
                                        </p:tgtEl>
                                        <p:attrNameLst>
                                          <p:attrName>style.visibility</p:attrName>
                                        </p:attrNameLst>
                                      </p:cBhvr>
                                      <p:to>
                                        <p:strVal val="visible"/>
                                      </p:to>
                                    </p:set>
                                    <p:animEffect transition="in" filter="wipe(up)">
                                      <p:cBhvr>
                                        <p:cTn id="29" dur="500"/>
                                        <p:tgtEl>
                                          <p:spTgt spid="53466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34591"/>
                                        </p:tgtEl>
                                        <p:attrNameLst>
                                          <p:attrName>style.visibility</p:attrName>
                                        </p:attrNameLst>
                                      </p:cBhvr>
                                      <p:to>
                                        <p:strVal val="visible"/>
                                      </p:to>
                                    </p:set>
                                    <p:animEffect transition="in" filter="wipe(up)">
                                      <p:cBhvr>
                                        <p:cTn id="34" dur="500"/>
                                        <p:tgtEl>
                                          <p:spTgt spid="53459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534677"/>
                                        </p:tgtEl>
                                        <p:attrNameLst>
                                          <p:attrName>style.visibility</p:attrName>
                                        </p:attrNameLst>
                                      </p:cBhvr>
                                      <p:to>
                                        <p:strVal val="visible"/>
                                      </p:to>
                                    </p:set>
                                    <p:animEffect transition="in" filter="wipe(up)">
                                      <p:cBhvr>
                                        <p:cTn id="39" dur="500"/>
                                        <p:tgtEl>
                                          <p:spTgt spid="53467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534594"/>
                                        </p:tgtEl>
                                        <p:attrNameLst>
                                          <p:attrName>style.visibility</p:attrName>
                                        </p:attrNameLst>
                                      </p:cBhvr>
                                      <p:to>
                                        <p:strVal val="visible"/>
                                      </p:to>
                                    </p:set>
                                    <p:animEffect transition="in" filter="wipe(up)">
                                      <p:cBhvr>
                                        <p:cTn id="44" dur="500"/>
                                        <p:tgtEl>
                                          <p:spTgt spid="53459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534673"/>
                                        </p:tgtEl>
                                        <p:attrNameLst>
                                          <p:attrName>style.visibility</p:attrName>
                                        </p:attrNameLst>
                                      </p:cBhvr>
                                      <p:to>
                                        <p:strVal val="visible"/>
                                      </p:to>
                                    </p:set>
                                    <p:animEffect transition="in" filter="wipe(up)">
                                      <p:cBhvr>
                                        <p:cTn id="49" dur="500"/>
                                        <p:tgtEl>
                                          <p:spTgt spid="53467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534593"/>
                                        </p:tgtEl>
                                        <p:attrNameLst>
                                          <p:attrName>style.visibility</p:attrName>
                                        </p:attrNameLst>
                                      </p:cBhvr>
                                      <p:to>
                                        <p:strVal val="visible"/>
                                      </p:to>
                                    </p:set>
                                    <p:animEffect transition="in" filter="wipe(up)">
                                      <p:cBhvr>
                                        <p:cTn id="54" dur="500"/>
                                        <p:tgtEl>
                                          <p:spTgt spid="53459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534691"/>
                                        </p:tgtEl>
                                        <p:attrNameLst>
                                          <p:attrName>style.visibility</p:attrName>
                                        </p:attrNameLst>
                                      </p:cBhvr>
                                      <p:to>
                                        <p:strVal val="visible"/>
                                      </p:to>
                                    </p:set>
                                    <p:animEffect transition="in" filter="wipe(up)">
                                      <p:cBhvr>
                                        <p:cTn id="59" dur="500"/>
                                        <p:tgtEl>
                                          <p:spTgt spid="53469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534595"/>
                                        </p:tgtEl>
                                        <p:attrNameLst>
                                          <p:attrName>style.visibility</p:attrName>
                                        </p:attrNameLst>
                                      </p:cBhvr>
                                      <p:to>
                                        <p:strVal val="visible"/>
                                      </p:to>
                                    </p:set>
                                    <p:animEffect transition="in" filter="wipe(up)">
                                      <p:cBhvr>
                                        <p:cTn id="64" dur="500"/>
                                        <p:tgtEl>
                                          <p:spTgt spid="53459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534681"/>
                                        </p:tgtEl>
                                        <p:attrNameLst>
                                          <p:attrName>style.visibility</p:attrName>
                                        </p:attrNameLst>
                                      </p:cBhvr>
                                      <p:to>
                                        <p:strVal val="visible"/>
                                      </p:to>
                                    </p:set>
                                    <p:animEffect transition="in" filter="wipe(up)">
                                      <p:cBhvr>
                                        <p:cTn id="69" dur="500"/>
                                        <p:tgtEl>
                                          <p:spTgt spid="53468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534690"/>
                                        </p:tgtEl>
                                        <p:attrNameLst>
                                          <p:attrName>style.visibility</p:attrName>
                                        </p:attrNameLst>
                                      </p:cBhvr>
                                      <p:to>
                                        <p:strVal val="visible"/>
                                      </p:to>
                                    </p:set>
                                    <p:animEffect transition="in" filter="wipe(up)">
                                      <p:cBhvr>
                                        <p:cTn id="74" dur="500"/>
                                        <p:tgtEl>
                                          <p:spTgt spid="53469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534685"/>
                                        </p:tgtEl>
                                        <p:attrNameLst>
                                          <p:attrName>style.visibility</p:attrName>
                                        </p:attrNameLst>
                                      </p:cBhvr>
                                      <p:to>
                                        <p:strVal val="visible"/>
                                      </p:to>
                                    </p:set>
                                    <p:animEffect transition="in" filter="wipe(up)">
                                      <p:cBhvr>
                                        <p:cTn id="79" dur="500"/>
                                        <p:tgtEl>
                                          <p:spTgt spid="53468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34588"/>
                                        </p:tgtEl>
                                        <p:attrNameLst>
                                          <p:attrName>style.visibility</p:attrName>
                                        </p:attrNameLst>
                                      </p:cBhvr>
                                      <p:to>
                                        <p:strVal val="visible"/>
                                      </p:to>
                                    </p:set>
                                    <p:animEffect transition="in" filter="wipe(up)">
                                      <p:cBhvr>
                                        <p:cTn id="84" dur="500"/>
                                        <p:tgtEl>
                                          <p:spTgt spid="53458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34589"/>
                                        </p:tgtEl>
                                        <p:attrNameLst>
                                          <p:attrName>style.visibility</p:attrName>
                                        </p:attrNameLst>
                                      </p:cBhvr>
                                      <p:to>
                                        <p:strVal val="visible"/>
                                      </p:to>
                                    </p:set>
                                    <p:animEffect transition="in" filter="wipe(up)">
                                      <p:cBhvr>
                                        <p:cTn id="89" dur="500"/>
                                        <p:tgtEl>
                                          <p:spTgt spid="534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p:bldP spid="534588" grpId="0" animBg="1"/>
      <p:bldP spid="534589" grpId="0" animBg="1"/>
      <p:bldP spid="534591" grpId="0" animBg="1"/>
      <p:bldP spid="534593" grpId="0" animBg="1"/>
      <p:bldP spid="534594" grpId="0" animBg="1"/>
      <p:bldP spid="534595" grpId="0" animBg="1"/>
      <p:bldP spid="534590" grpId="0" animBg="1"/>
      <p:bldP spid="53469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83" name="Line 31"/>
          <p:cNvSpPr>
            <a:spLocks noChangeShapeType="1"/>
          </p:cNvSpPr>
          <p:nvPr/>
        </p:nvSpPr>
        <p:spPr bwMode="auto">
          <a:xfrm flipH="1">
            <a:off x="712788" y="1752600"/>
            <a:ext cx="211137" cy="3048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84" name="Line 32"/>
          <p:cNvSpPr>
            <a:spLocks noChangeShapeType="1"/>
          </p:cNvSpPr>
          <p:nvPr/>
        </p:nvSpPr>
        <p:spPr bwMode="auto">
          <a:xfrm>
            <a:off x="1133475" y="1752600"/>
            <a:ext cx="211138" cy="3048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85" name="Line 33"/>
          <p:cNvSpPr>
            <a:spLocks noChangeShapeType="1"/>
          </p:cNvSpPr>
          <p:nvPr/>
        </p:nvSpPr>
        <p:spPr bwMode="auto">
          <a:xfrm>
            <a:off x="2047875" y="1828800"/>
            <a:ext cx="0" cy="2286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86" name="Line 34"/>
          <p:cNvSpPr>
            <a:spLocks noChangeShapeType="1"/>
          </p:cNvSpPr>
          <p:nvPr/>
        </p:nvSpPr>
        <p:spPr bwMode="auto">
          <a:xfrm>
            <a:off x="2181225" y="1143000"/>
            <a:ext cx="790575" cy="422275"/>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87" name="Line 35"/>
          <p:cNvSpPr>
            <a:spLocks noChangeShapeType="1"/>
          </p:cNvSpPr>
          <p:nvPr/>
        </p:nvSpPr>
        <p:spPr bwMode="auto">
          <a:xfrm flipH="1">
            <a:off x="2752725" y="1752600"/>
            <a:ext cx="280988" cy="3048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88" name="Line 36"/>
          <p:cNvSpPr>
            <a:spLocks noChangeShapeType="1"/>
          </p:cNvSpPr>
          <p:nvPr/>
        </p:nvSpPr>
        <p:spPr bwMode="auto">
          <a:xfrm>
            <a:off x="3314700" y="1752600"/>
            <a:ext cx="280988" cy="3048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682" name="Line 130"/>
          <p:cNvSpPr>
            <a:spLocks noChangeShapeType="1"/>
          </p:cNvSpPr>
          <p:nvPr/>
        </p:nvSpPr>
        <p:spPr bwMode="auto">
          <a:xfrm flipH="1">
            <a:off x="6753225" y="1600200"/>
            <a:ext cx="420688" cy="3048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683" name="Line 131"/>
          <p:cNvSpPr>
            <a:spLocks noChangeShapeType="1"/>
          </p:cNvSpPr>
          <p:nvPr/>
        </p:nvSpPr>
        <p:spPr bwMode="auto">
          <a:xfrm>
            <a:off x="7456488" y="1600200"/>
            <a:ext cx="350837" cy="3048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688" name="Line 136"/>
          <p:cNvSpPr>
            <a:spLocks noChangeShapeType="1"/>
          </p:cNvSpPr>
          <p:nvPr/>
        </p:nvSpPr>
        <p:spPr bwMode="auto">
          <a:xfrm>
            <a:off x="6716713" y="2162175"/>
            <a:ext cx="204787" cy="24606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681" name="Line 129"/>
          <p:cNvSpPr>
            <a:spLocks noChangeShapeType="1"/>
          </p:cNvSpPr>
          <p:nvPr/>
        </p:nvSpPr>
        <p:spPr bwMode="auto">
          <a:xfrm flipH="1">
            <a:off x="7489825" y="1023938"/>
            <a:ext cx="742950" cy="40798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686" name="Line 134"/>
          <p:cNvSpPr>
            <a:spLocks noChangeShapeType="1"/>
          </p:cNvSpPr>
          <p:nvPr/>
        </p:nvSpPr>
        <p:spPr bwMode="auto">
          <a:xfrm>
            <a:off x="8061325" y="2151063"/>
            <a:ext cx="220663" cy="24288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687" name="Line 135"/>
          <p:cNvSpPr>
            <a:spLocks noChangeShapeType="1"/>
          </p:cNvSpPr>
          <p:nvPr/>
        </p:nvSpPr>
        <p:spPr bwMode="auto">
          <a:xfrm flipH="1">
            <a:off x="7618413" y="2160588"/>
            <a:ext cx="215900" cy="250825"/>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55" name="Oval 3"/>
          <p:cNvSpPr>
            <a:spLocks noChangeArrowheads="1"/>
          </p:cNvSpPr>
          <p:nvPr/>
        </p:nvSpPr>
        <p:spPr bwMode="auto">
          <a:xfrm>
            <a:off x="3457575" y="2019300"/>
            <a:ext cx="406400" cy="38893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35558" name="Oval 6"/>
          <p:cNvSpPr>
            <a:spLocks noChangeArrowheads="1"/>
          </p:cNvSpPr>
          <p:nvPr/>
        </p:nvSpPr>
        <p:spPr bwMode="auto">
          <a:xfrm>
            <a:off x="1838325" y="914400"/>
            <a:ext cx="404813" cy="38893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35561" name="Oval 9"/>
          <p:cNvSpPr>
            <a:spLocks noChangeArrowheads="1"/>
          </p:cNvSpPr>
          <p:nvPr/>
        </p:nvSpPr>
        <p:spPr bwMode="auto">
          <a:xfrm>
            <a:off x="1838325" y="1449388"/>
            <a:ext cx="404813" cy="388937"/>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35564" name="Oval 12"/>
          <p:cNvSpPr>
            <a:spLocks noChangeArrowheads="1"/>
          </p:cNvSpPr>
          <p:nvPr/>
        </p:nvSpPr>
        <p:spPr bwMode="auto">
          <a:xfrm>
            <a:off x="844550" y="1449388"/>
            <a:ext cx="404813" cy="388937"/>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35567" name="Oval 15"/>
          <p:cNvSpPr>
            <a:spLocks noChangeArrowheads="1"/>
          </p:cNvSpPr>
          <p:nvPr/>
        </p:nvSpPr>
        <p:spPr bwMode="auto">
          <a:xfrm>
            <a:off x="2962275" y="1449388"/>
            <a:ext cx="406400" cy="388937"/>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35570" name="Oval 18"/>
          <p:cNvSpPr>
            <a:spLocks noChangeArrowheads="1"/>
          </p:cNvSpPr>
          <p:nvPr/>
        </p:nvSpPr>
        <p:spPr bwMode="auto">
          <a:xfrm>
            <a:off x="2462213" y="2022475"/>
            <a:ext cx="404812" cy="38893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35573" name="Oval 21"/>
          <p:cNvSpPr>
            <a:spLocks noChangeArrowheads="1"/>
          </p:cNvSpPr>
          <p:nvPr/>
        </p:nvSpPr>
        <p:spPr bwMode="auto">
          <a:xfrm>
            <a:off x="1838325" y="2022475"/>
            <a:ext cx="404813" cy="38893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35576" name="Oval 24"/>
          <p:cNvSpPr>
            <a:spLocks noChangeArrowheads="1"/>
          </p:cNvSpPr>
          <p:nvPr/>
        </p:nvSpPr>
        <p:spPr bwMode="auto">
          <a:xfrm>
            <a:off x="1133475" y="2022475"/>
            <a:ext cx="406400" cy="38893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35579" name="Oval 27"/>
          <p:cNvSpPr>
            <a:spLocks noChangeArrowheads="1"/>
          </p:cNvSpPr>
          <p:nvPr/>
        </p:nvSpPr>
        <p:spPr bwMode="auto">
          <a:xfrm>
            <a:off x="422275" y="2022475"/>
            <a:ext cx="404813" cy="38893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sp>
        <p:nvSpPr>
          <p:cNvPr id="535581" name="Line 29"/>
          <p:cNvSpPr>
            <a:spLocks noChangeShapeType="1"/>
          </p:cNvSpPr>
          <p:nvPr/>
        </p:nvSpPr>
        <p:spPr bwMode="auto">
          <a:xfrm>
            <a:off x="2047875" y="1295400"/>
            <a:ext cx="0" cy="1524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82" name="Line 30"/>
          <p:cNvSpPr>
            <a:spLocks noChangeShapeType="1"/>
          </p:cNvSpPr>
          <p:nvPr/>
        </p:nvSpPr>
        <p:spPr bwMode="auto">
          <a:xfrm flipH="1">
            <a:off x="1204913" y="1143000"/>
            <a:ext cx="633412" cy="38100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89" name="AutoShape 37"/>
          <p:cNvSpPr>
            <a:spLocks noChangeArrowheads="1"/>
          </p:cNvSpPr>
          <p:nvPr/>
        </p:nvSpPr>
        <p:spPr bwMode="auto">
          <a:xfrm rot="2179843">
            <a:off x="2743200" y="2895600"/>
            <a:ext cx="703263" cy="301625"/>
          </a:xfrm>
          <a:prstGeom prst="leftRightArrow">
            <a:avLst>
              <a:gd name="adj1" fmla="val 50000"/>
              <a:gd name="adj2" fmla="val 46632"/>
            </a:avLst>
          </a:prstGeom>
          <a:solidFill>
            <a:srgbClr val="FF6400"/>
          </a:solidFill>
          <a:ln w="12700" cap="rnd">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90" name="AutoShape 38"/>
          <p:cNvSpPr>
            <a:spLocks noChangeArrowheads="1"/>
          </p:cNvSpPr>
          <p:nvPr/>
        </p:nvSpPr>
        <p:spPr bwMode="auto">
          <a:xfrm rot="-2319982">
            <a:off x="6048375" y="2895600"/>
            <a:ext cx="704850" cy="301625"/>
          </a:xfrm>
          <a:prstGeom prst="leftRightArrow">
            <a:avLst>
              <a:gd name="adj1" fmla="val 50000"/>
              <a:gd name="adj2" fmla="val 46737"/>
            </a:avLst>
          </a:prstGeom>
          <a:solidFill>
            <a:srgbClr val="FF6400"/>
          </a:solidFill>
          <a:ln w="12700" cap="rnd">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91" name="Line 39"/>
          <p:cNvSpPr>
            <a:spLocks noChangeShapeType="1"/>
          </p:cNvSpPr>
          <p:nvPr/>
        </p:nvSpPr>
        <p:spPr bwMode="auto">
          <a:xfrm>
            <a:off x="4360863" y="1600200"/>
            <a:ext cx="1336675" cy="0"/>
          </a:xfrm>
          <a:prstGeom prst="line">
            <a:avLst/>
          </a:prstGeom>
          <a:noFill/>
          <a:ln w="57150" cap="rnd">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655" name="Oval 103"/>
          <p:cNvSpPr>
            <a:spLocks noChangeArrowheads="1"/>
          </p:cNvSpPr>
          <p:nvPr/>
        </p:nvSpPr>
        <p:spPr bwMode="auto">
          <a:xfrm>
            <a:off x="6823075" y="2362200"/>
            <a:ext cx="404813" cy="3889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1905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F</a:t>
            </a:r>
          </a:p>
        </p:txBody>
      </p:sp>
      <p:sp>
        <p:nvSpPr>
          <p:cNvPr id="535658" name="Oval 106"/>
          <p:cNvSpPr>
            <a:spLocks noChangeArrowheads="1"/>
          </p:cNvSpPr>
          <p:nvPr/>
        </p:nvSpPr>
        <p:spPr bwMode="auto">
          <a:xfrm>
            <a:off x="8088313" y="3505200"/>
            <a:ext cx="406400" cy="3889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1905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I</a:t>
            </a:r>
          </a:p>
        </p:txBody>
      </p:sp>
      <p:sp>
        <p:nvSpPr>
          <p:cNvPr id="535661" name="Oval 109"/>
          <p:cNvSpPr>
            <a:spLocks noChangeArrowheads="1"/>
          </p:cNvSpPr>
          <p:nvPr/>
        </p:nvSpPr>
        <p:spPr bwMode="auto">
          <a:xfrm>
            <a:off x="8229600" y="762000"/>
            <a:ext cx="404813" cy="3889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1905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35664" name="Oval 112"/>
          <p:cNvSpPr>
            <a:spLocks noChangeArrowheads="1"/>
          </p:cNvSpPr>
          <p:nvPr/>
        </p:nvSpPr>
        <p:spPr bwMode="auto">
          <a:xfrm>
            <a:off x="7104063" y="1295400"/>
            <a:ext cx="404812" cy="3889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1905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35667" name="Oval 115"/>
          <p:cNvSpPr>
            <a:spLocks noChangeArrowheads="1"/>
          </p:cNvSpPr>
          <p:nvPr/>
        </p:nvSpPr>
        <p:spPr bwMode="auto">
          <a:xfrm>
            <a:off x="8159750" y="2362200"/>
            <a:ext cx="404813" cy="3889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1905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35670" name="Oval 118"/>
          <p:cNvSpPr>
            <a:spLocks noChangeArrowheads="1"/>
          </p:cNvSpPr>
          <p:nvPr/>
        </p:nvSpPr>
        <p:spPr bwMode="auto">
          <a:xfrm>
            <a:off x="7667625" y="2895600"/>
            <a:ext cx="404813" cy="3889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1905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H</a:t>
            </a:r>
          </a:p>
        </p:txBody>
      </p:sp>
      <p:sp>
        <p:nvSpPr>
          <p:cNvPr id="535673" name="Oval 121"/>
          <p:cNvSpPr>
            <a:spLocks noChangeArrowheads="1"/>
          </p:cNvSpPr>
          <p:nvPr/>
        </p:nvSpPr>
        <p:spPr bwMode="auto">
          <a:xfrm>
            <a:off x="7315200" y="2362200"/>
            <a:ext cx="404813" cy="3889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1905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G</a:t>
            </a:r>
          </a:p>
        </p:txBody>
      </p:sp>
      <p:sp>
        <p:nvSpPr>
          <p:cNvPr id="535676" name="Oval 124"/>
          <p:cNvSpPr>
            <a:spLocks noChangeArrowheads="1"/>
          </p:cNvSpPr>
          <p:nvPr/>
        </p:nvSpPr>
        <p:spPr bwMode="auto">
          <a:xfrm>
            <a:off x="7737475" y="1828800"/>
            <a:ext cx="404813" cy="3889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1905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35679" name="Oval 127"/>
          <p:cNvSpPr>
            <a:spLocks noChangeArrowheads="1"/>
          </p:cNvSpPr>
          <p:nvPr/>
        </p:nvSpPr>
        <p:spPr bwMode="auto">
          <a:xfrm>
            <a:off x="6400800" y="1824038"/>
            <a:ext cx="404813" cy="3889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1905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E</a:t>
            </a:r>
          </a:p>
        </p:txBody>
      </p:sp>
      <p:sp>
        <p:nvSpPr>
          <p:cNvPr id="535684" name="Line 132"/>
          <p:cNvSpPr>
            <a:spLocks noChangeShapeType="1"/>
          </p:cNvSpPr>
          <p:nvPr/>
        </p:nvSpPr>
        <p:spPr bwMode="auto">
          <a:xfrm flipH="1">
            <a:off x="8018463" y="2708275"/>
            <a:ext cx="220662" cy="24765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685" name="Line 133"/>
          <p:cNvSpPr>
            <a:spLocks noChangeShapeType="1"/>
          </p:cNvSpPr>
          <p:nvPr/>
        </p:nvSpPr>
        <p:spPr bwMode="auto">
          <a:xfrm>
            <a:off x="7988300" y="3249613"/>
            <a:ext cx="196850" cy="28575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5694" name="Group 142"/>
          <p:cNvGrpSpPr>
            <a:grpSpLocks/>
          </p:cNvGrpSpPr>
          <p:nvPr/>
        </p:nvGrpSpPr>
        <p:grpSpPr bwMode="auto">
          <a:xfrm>
            <a:off x="4360863" y="3063875"/>
            <a:ext cx="919162" cy="360363"/>
            <a:chOff x="2765" y="2195"/>
            <a:chExt cx="579" cy="227"/>
          </a:xfrm>
        </p:grpSpPr>
        <p:sp>
          <p:nvSpPr>
            <p:cNvPr id="535693" name="Rectangle 141"/>
            <p:cNvSpPr>
              <a:spLocks noChangeArrowheads="1"/>
            </p:cNvSpPr>
            <p:nvPr/>
          </p:nvSpPr>
          <p:spPr bwMode="auto">
            <a:xfrm>
              <a:off x="2765"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latin typeface="Arial" charset="0"/>
                <a:sym typeface="Symbol" pitchFamily="18" charset="2"/>
              </a:endParaRPr>
            </a:p>
          </p:txBody>
        </p:sp>
        <p:sp>
          <p:nvSpPr>
            <p:cNvPr id="535691" name="Rectangle 139"/>
            <p:cNvSpPr>
              <a:spLocks noChangeArrowheads="1"/>
            </p:cNvSpPr>
            <p:nvPr/>
          </p:nvSpPr>
          <p:spPr bwMode="auto">
            <a:xfrm>
              <a:off x="2958"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latin typeface="Arial" charset="0"/>
                </a:rPr>
                <a:t>A</a:t>
              </a:r>
            </a:p>
          </p:txBody>
        </p:sp>
        <p:sp>
          <p:nvSpPr>
            <p:cNvPr id="535692" name="Rectangle 140"/>
            <p:cNvSpPr>
              <a:spLocks noChangeArrowheads="1"/>
            </p:cNvSpPr>
            <p:nvPr/>
          </p:nvSpPr>
          <p:spPr bwMode="auto">
            <a:xfrm>
              <a:off x="3151"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latin typeface="Arial" charset="0"/>
                  <a:sym typeface="Symbol" pitchFamily="18" charset="2"/>
                </a:rPr>
                <a:t></a:t>
              </a:r>
            </a:p>
          </p:txBody>
        </p:sp>
      </p:grpSp>
      <p:grpSp>
        <p:nvGrpSpPr>
          <p:cNvPr id="535695" name="Group 143"/>
          <p:cNvGrpSpPr>
            <a:grpSpLocks/>
          </p:cNvGrpSpPr>
          <p:nvPr/>
        </p:nvGrpSpPr>
        <p:grpSpPr bwMode="auto">
          <a:xfrm>
            <a:off x="3244850" y="3619500"/>
            <a:ext cx="919163" cy="360363"/>
            <a:chOff x="2765" y="2195"/>
            <a:chExt cx="579" cy="227"/>
          </a:xfrm>
        </p:grpSpPr>
        <p:sp>
          <p:nvSpPr>
            <p:cNvPr id="535696" name="Rectangle 144"/>
            <p:cNvSpPr>
              <a:spLocks noChangeArrowheads="1"/>
            </p:cNvSpPr>
            <p:nvPr/>
          </p:nvSpPr>
          <p:spPr bwMode="auto">
            <a:xfrm>
              <a:off x="2765"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latin typeface="Arial" charset="0"/>
                <a:sym typeface="Symbol" pitchFamily="18" charset="2"/>
              </a:endParaRPr>
            </a:p>
          </p:txBody>
        </p:sp>
        <p:sp>
          <p:nvSpPr>
            <p:cNvPr id="535697" name="Rectangle 145"/>
            <p:cNvSpPr>
              <a:spLocks noChangeArrowheads="1"/>
            </p:cNvSpPr>
            <p:nvPr/>
          </p:nvSpPr>
          <p:spPr bwMode="auto">
            <a:xfrm>
              <a:off x="2958"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latin typeface="Arial" charset="0"/>
                </a:rPr>
                <a:t>B</a:t>
              </a:r>
            </a:p>
          </p:txBody>
        </p:sp>
        <p:sp>
          <p:nvSpPr>
            <p:cNvPr id="535698" name="Rectangle 146"/>
            <p:cNvSpPr>
              <a:spLocks noChangeArrowheads="1"/>
            </p:cNvSpPr>
            <p:nvPr/>
          </p:nvSpPr>
          <p:spPr bwMode="auto">
            <a:xfrm>
              <a:off x="3151"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latin typeface="Arial" charset="0"/>
                <a:sym typeface="Symbol" pitchFamily="18" charset="2"/>
              </a:endParaRPr>
            </a:p>
          </p:txBody>
        </p:sp>
      </p:grpSp>
      <p:grpSp>
        <p:nvGrpSpPr>
          <p:cNvPr id="535699" name="Group 147"/>
          <p:cNvGrpSpPr>
            <a:grpSpLocks/>
          </p:cNvGrpSpPr>
          <p:nvPr/>
        </p:nvGrpSpPr>
        <p:grpSpPr bwMode="auto">
          <a:xfrm>
            <a:off x="4329113" y="4175125"/>
            <a:ext cx="919162" cy="360363"/>
            <a:chOff x="2765" y="2195"/>
            <a:chExt cx="579" cy="227"/>
          </a:xfrm>
        </p:grpSpPr>
        <p:sp>
          <p:nvSpPr>
            <p:cNvPr id="535700" name="Rectangle 148"/>
            <p:cNvSpPr>
              <a:spLocks noChangeArrowheads="1"/>
            </p:cNvSpPr>
            <p:nvPr/>
          </p:nvSpPr>
          <p:spPr bwMode="auto">
            <a:xfrm>
              <a:off x="2765"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latin typeface="Arial" charset="0"/>
                <a:sym typeface="Symbol" pitchFamily="18" charset="2"/>
              </a:endParaRPr>
            </a:p>
          </p:txBody>
        </p:sp>
        <p:sp>
          <p:nvSpPr>
            <p:cNvPr id="535701" name="Rectangle 149"/>
            <p:cNvSpPr>
              <a:spLocks noChangeArrowheads="1"/>
            </p:cNvSpPr>
            <p:nvPr/>
          </p:nvSpPr>
          <p:spPr bwMode="auto">
            <a:xfrm>
              <a:off x="2958"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latin typeface="Arial" charset="0"/>
                </a:rPr>
                <a:t>C</a:t>
              </a:r>
            </a:p>
          </p:txBody>
        </p:sp>
        <p:sp>
          <p:nvSpPr>
            <p:cNvPr id="535702" name="Rectangle 150"/>
            <p:cNvSpPr>
              <a:spLocks noChangeArrowheads="1"/>
            </p:cNvSpPr>
            <p:nvPr/>
          </p:nvSpPr>
          <p:spPr bwMode="auto">
            <a:xfrm>
              <a:off x="3151"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latin typeface="Arial" charset="0"/>
                <a:sym typeface="Symbol" pitchFamily="18" charset="2"/>
              </a:endParaRPr>
            </a:p>
          </p:txBody>
        </p:sp>
      </p:grpSp>
      <p:grpSp>
        <p:nvGrpSpPr>
          <p:cNvPr id="535703" name="Group 151"/>
          <p:cNvGrpSpPr>
            <a:grpSpLocks/>
          </p:cNvGrpSpPr>
          <p:nvPr/>
        </p:nvGrpSpPr>
        <p:grpSpPr bwMode="auto">
          <a:xfrm>
            <a:off x="4919663" y="4730750"/>
            <a:ext cx="919162" cy="360363"/>
            <a:chOff x="2765" y="2195"/>
            <a:chExt cx="579" cy="227"/>
          </a:xfrm>
        </p:grpSpPr>
        <p:sp>
          <p:nvSpPr>
            <p:cNvPr id="535704" name="Rectangle 152"/>
            <p:cNvSpPr>
              <a:spLocks noChangeArrowheads="1"/>
            </p:cNvSpPr>
            <p:nvPr/>
          </p:nvSpPr>
          <p:spPr bwMode="auto">
            <a:xfrm>
              <a:off x="2765"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latin typeface="Arial" charset="0"/>
                <a:sym typeface="Symbol" pitchFamily="18" charset="2"/>
              </a:endParaRPr>
            </a:p>
          </p:txBody>
        </p:sp>
        <p:sp>
          <p:nvSpPr>
            <p:cNvPr id="535705" name="Rectangle 153"/>
            <p:cNvSpPr>
              <a:spLocks noChangeArrowheads="1"/>
            </p:cNvSpPr>
            <p:nvPr/>
          </p:nvSpPr>
          <p:spPr bwMode="auto">
            <a:xfrm>
              <a:off x="2958"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latin typeface="Arial" charset="0"/>
                </a:rPr>
                <a:t>D</a:t>
              </a:r>
            </a:p>
          </p:txBody>
        </p:sp>
        <p:sp>
          <p:nvSpPr>
            <p:cNvPr id="535706" name="Rectangle 154"/>
            <p:cNvSpPr>
              <a:spLocks noChangeArrowheads="1"/>
            </p:cNvSpPr>
            <p:nvPr/>
          </p:nvSpPr>
          <p:spPr bwMode="auto">
            <a:xfrm>
              <a:off x="3151"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latin typeface="Arial" charset="0"/>
                  <a:sym typeface="Symbol" pitchFamily="18" charset="2"/>
                </a:rPr>
                <a:t></a:t>
              </a:r>
            </a:p>
          </p:txBody>
        </p:sp>
      </p:grpSp>
      <p:grpSp>
        <p:nvGrpSpPr>
          <p:cNvPr id="535707" name="Group 155"/>
          <p:cNvGrpSpPr>
            <a:grpSpLocks/>
          </p:cNvGrpSpPr>
          <p:nvPr/>
        </p:nvGrpSpPr>
        <p:grpSpPr bwMode="auto">
          <a:xfrm>
            <a:off x="2070100" y="4175125"/>
            <a:ext cx="919163" cy="360363"/>
            <a:chOff x="2765" y="2195"/>
            <a:chExt cx="579" cy="227"/>
          </a:xfrm>
        </p:grpSpPr>
        <p:sp>
          <p:nvSpPr>
            <p:cNvPr id="535708" name="Rectangle 156"/>
            <p:cNvSpPr>
              <a:spLocks noChangeArrowheads="1"/>
            </p:cNvSpPr>
            <p:nvPr/>
          </p:nvSpPr>
          <p:spPr bwMode="auto">
            <a:xfrm>
              <a:off x="2765"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latin typeface="Arial" charset="0"/>
                  <a:sym typeface="Symbol" pitchFamily="18" charset="2"/>
                </a:rPr>
                <a:t></a:t>
              </a:r>
            </a:p>
          </p:txBody>
        </p:sp>
        <p:sp>
          <p:nvSpPr>
            <p:cNvPr id="535709" name="Rectangle 157"/>
            <p:cNvSpPr>
              <a:spLocks noChangeArrowheads="1"/>
            </p:cNvSpPr>
            <p:nvPr/>
          </p:nvSpPr>
          <p:spPr bwMode="auto">
            <a:xfrm>
              <a:off x="2958"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latin typeface="Arial" charset="0"/>
                </a:rPr>
                <a:t>E</a:t>
              </a:r>
            </a:p>
          </p:txBody>
        </p:sp>
        <p:sp>
          <p:nvSpPr>
            <p:cNvPr id="535710" name="Rectangle 158"/>
            <p:cNvSpPr>
              <a:spLocks noChangeArrowheads="1"/>
            </p:cNvSpPr>
            <p:nvPr/>
          </p:nvSpPr>
          <p:spPr bwMode="auto">
            <a:xfrm>
              <a:off x="3151"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latin typeface="Arial" charset="0"/>
                <a:sym typeface="Symbol" pitchFamily="18" charset="2"/>
              </a:endParaRPr>
            </a:p>
          </p:txBody>
        </p:sp>
      </p:grpSp>
      <p:grpSp>
        <p:nvGrpSpPr>
          <p:cNvPr id="535711" name="Group 159"/>
          <p:cNvGrpSpPr>
            <a:grpSpLocks/>
          </p:cNvGrpSpPr>
          <p:nvPr/>
        </p:nvGrpSpPr>
        <p:grpSpPr bwMode="auto">
          <a:xfrm>
            <a:off x="2678113" y="4730750"/>
            <a:ext cx="919162" cy="360363"/>
            <a:chOff x="2765" y="2195"/>
            <a:chExt cx="579" cy="227"/>
          </a:xfrm>
        </p:grpSpPr>
        <p:sp>
          <p:nvSpPr>
            <p:cNvPr id="535712" name="Rectangle 160"/>
            <p:cNvSpPr>
              <a:spLocks noChangeArrowheads="1"/>
            </p:cNvSpPr>
            <p:nvPr/>
          </p:nvSpPr>
          <p:spPr bwMode="auto">
            <a:xfrm>
              <a:off x="2765"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latin typeface="Arial" charset="0"/>
                  <a:sym typeface="Symbol" pitchFamily="18" charset="2"/>
                </a:rPr>
                <a:t></a:t>
              </a:r>
            </a:p>
          </p:txBody>
        </p:sp>
        <p:sp>
          <p:nvSpPr>
            <p:cNvPr id="535713" name="Rectangle 161"/>
            <p:cNvSpPr>
              <a:spLocks noChangeArrowheads="1"/>
            </p:cNvSpPr>
            <p:nvPr/>
          </p:nvSpPr>
          <p:spPr bwMode="auto">
            <a:xfrm>
              <a:off x="2958"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latin typeface="Arial" charset="0"/>
                </a:rPr>
                <a:t>F</a:t>
              </a:r>
            </a:p>
          </p:txBody>
        </p:sp>
        <p:sp>
          <p:nvSpPr>
            <p:cNvPr id="535714" name="Rectangle 162"/>
            <p:cNvSpPr>
              <a:spLocks noChangeArrowheads="1"/>
            </p:cNvSpPr>
            <p:nvPr/>
          </p:nvSpPr>
          <p:spPr bwMode="auto">
            <a:xfrm>
              <a:off x="3151"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latin typeface="Arial" charset="0"/>
                  <a:sym typeface="Symbol" pitchFamily="18" charset="2"/>
                </a:rPr>
                <a:t></a:t>
              </a:r>
            </a:p>
          </p:txBody>
        </p:sp>
      </p:grpSp>
      <p:grpSp>
        <p:nvGrpSpPr>
          <p:cNvPr id="535715" name="Group 163"/>
          <p:cNvGrpSpPr>
            <a:grpSpLocks/>
          </p:cNvGrpSpPr>
          <p:nvPr/>
        </p:nvGrpSpPr>
        <p:grpSpPr bwMode="auto">
          <a:xfrm>
            <a:off x="3798888" y="4730750"/>
            <a:ext cx="919162" cy="360363"/>
            <a:chOff x="2765" y="2195"/>
            <a:chExt cx="579" cy="227"/>
          </a:xfrm>
        </p:grpSpPr>
        <p:sp>
          <p:nvSpPr>
            <p:cNvPr id="535716" name="Rectangle 164"/>
            <p:cNvSpPr>
              <a:spLocks noChangeArrowheads="1"/>
            </p:cNvSpPr>
            <p:nvPr/>
          </p:nvSpPr>
          <p:spPr bwMode="auto">
            <a:xfrm>
              <a:off x="2765"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latin typeface="Arial" charset="0"/>
                  <a:sym typeface="Symbol" pitchFamily="18" charset="2"/>
                </a:rPr>
                <a:t></a:t>
              </a:r>
            </a:p>
          </p:txBody>
        </p:sp>
        <p:sp>
          <p:nvSpPr>
            <p:cNvPr id="535717" name="Rectangle 165"/>
            <p:cNvSpPr>
              <a:spLocks noChangeArrowheads="1"/>
            </p:cNvSpPr>
            <p:nvPr/>
          </p:nvSpPr>
          <p:spPr bwMode="auto">
            <a:xfrm>
              <a:off x="2958"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latin typeface="Arial" charset="0"/>
                </a:rPr>
                <a:t>G</a:t>
              </a:r>
            </a:p>
          </p:txBody>
        </p:sp>
        <p:sp>
          <p:nvSpPr>
            <p:cNvPr id="535718" name="Rectangle 166"/>
            <p:cNvSpPr>
              <a:spLocks noChangeArrowheads="1"/>
            </p:cNvSpPr>
            <p:nvPr/>
          </p:nvSpPr>
          <p:spPr bwMode="auto">
            <a:xfrm>
              <a:off x="3151"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latin typeface="Arial" charset="0"/>
                  <a:sym typeface="Symbol" pitchFamily="18" charset="2"/>
                </a:rPr>
                <a:t></a:t>
              </a:r>
            </a:p>
          </p:txBody>
        </p:sp>
      </p:grpSp>
      <p:grpSp>
        <p:nvGrpSpPr>
          <p:cNvPr id="535719" name="Group 167"/>
          <p:cNvGrpSpPr>
            <a:grpSpLocks/>
          </p:cNvGrpSpPr>
          <p:nvPr/>
        </p:nvGrpSpPr>
        <p:grpSpPr bwMode="auto">
          <a:xfrm>
            <a:off x="4281488" y="5286375"/>
            <a:ext cx="919162" cy="360363"/>
            <a:chOff x="2765" y="2195"/>
            <a:chExt cx="579" cy="227"/>
          </a:xfrm>
        </p:grpSpPr>
        <p:sp>
          <p:nvSpPr>
            <p:cNvPr id="535720" name="Rectangle 168"/>
            <p:cNvSpPr>
              <a:spLocks noChangeArrowheads="1"/>
            </p:cNvSpPr>
            <p:nvPr/>
          </p:nvSpPr>
          <p:spPr bwMode="auto">
            <a:xfrm>
              <a:off x="2765"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latin typeface="Arial" charset="0"/>
                  <a:sym typeface="Symbol" pitchFamily="18" charset="2"/>
                </a:rPr>
                <a:t></a:t>
              </a:r>
            </a:p>
          </p:txBody>
        </p:sp>
        <p:sp>
          <p:nvSpPr>
            <p:cNvPr id="535721" name="Rectangle 169"/>
            <p:cNvSpPr>
              <a:spLocks noChangeArrowheads="1"/>
            </p:cNvSpPr>
            <p:nvPr/>
          </p:nvSpPr>
          <p:spPr bwMode="auto">
            <a:xfrm>
              <a:off x="2958"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latin typeface="Arial" charset="0"/>
                </a:rPr>
                <a:t>H</a:t>
              </a:r>
            </a:p>
          </p:txBody>
        </p:sp>
        <p:sp>
          <p:nvSpPr>
            <p:cNvPr id="535722" name="Rectangle 170"/>
            <p:cNvSpPr>
              <a:spLocks noChangeArrowheads="1"/>
            </p:cNvSpPr>
            <p:nvPr/>
          </p:nvSpPr>
          <p:spPr bwMode="auto">
            <a:xfrm>
              <a:off x="3151"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endParaRPr lang="zh-CN" altLang="zh-CN" sz="2000">
                <a:solidFill>
                  <a:schemeClr val="tx1"/>
                </a:solidFill>
                <a:latin typeface="Arial" charset="0"/>
                <a:sym typeface="Symbol" pitchFamily="18" charset="2"/>
              </a:endParaRPr>
            </a:p>
          </p:txBody>
        </p:sp>
      </p:grpSp>
      <p:grpSp>
        <p:nvGrpSpPr>
          <p:cNvPr id="535723" name="Group 171"/>
          <p:cNvGrpSpPr>
            <a:grpSpLocks/>
          </p:cNvGrpSpPr>
          <p:nvPr/>
        </p:nvGrpSpPr>
        <p:grpSpPr bwMode="auto">
          <a:xfrm>
            <a:off x="4922838" y="5843588"/>
            <a:ext cx="919162" cy="360362"/>
            <a:chOff x="2765" y="2195"/>
            <a:chExt cx="579" cy="227"/>
          </a:xfrm>
        </p:grpSpPr>
        <p:sp>
          <p:nvSpPr>
            <p:cNvPr id="535724" name="Rectangle 172"/>
            <p:cNvSpPr>
              <a:spLocks noChangeArrowheads="1"/>
            </p:cNvSpPr>
            <p:nvPr/>
          </p:nvSpPr>
          <p:spPr bwMode="auto">
            <a:xfrm>
              <a:off x="2765"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latin typeface="Arial" charset="0"/>
                  <a:sym typeface="Symbol" pitchFamily="18" charset="2"/>
                </a:rPr>
                <a:t></a:t>
              </a:r>
            </a:p>
          </p:txBody>
        </p:sp>
        <p:sp>
          <p:nvSpPr>
            <p:cNvPr id="535725" name="Rectangle 173"/>
            <p:cNvSpPr>
              <a:spLocks noChangeArrowheads="1"/>
            </p:cNvSpPr>
            <p:nvPr/>
          </p:nvSpPr>
          <p:spPr bwMode="auto">
            <a:xfrm>
              <a:off x="2958"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r>
                <a:rPr kumimoji="0" lang="en-US" altLang="zh-CN" sz="2000">
                  <a:solidFill>
                    <a:schemeClr val="tx1"/>
                  </a:solidFill>
                  <a:latin typeface="Arial" charset="0"/>
                </a:rPr>
                <a:t>I</a:t>
              </a:r>
            </a:p>
          </p:txBody>
        </p:sp>
        <p:sp>
          <p:nvSpPr>
            <p:cNvPr id="535726" name="Rectangle 174"/>
            <p:cNvSpPr>
              <a:spLocks noChangeArrowheads="1"/>
            </p:cNvSpPr>
            <p:nvPr/>
          </p:nvSpPr>
          <p:spPr bwMode="auto">
            <a:xfrm>
              <a:off x="3151" y="2195"/>
              <a:ext cx="193" cy="227"/>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eaLnBrk="0" hangingPunct="0"/>
              <a:r>
                <a:rPr lang="en-US" altLang="zh-CN" sz="2000">
                  <a:solidFill>
                    <a:schemeClr val="tx1"/>
                  </a:solidFill>
                  <a:latin typeface="Arial" charset="0"/>
                  <a:sym typeface="Symbol" pitchFamily="18" charset="2"/>
                </a:rPr>
                <a:t></a:t>
              </a:r>
            </a:p>
          </p:txBody>
        </p:sp>
      </p:grpSp>
      <p:sp>
        <p:nvSpPr>
          <p:cNvPr id="535646" name="Line 94"/>
          <p:cNvSpPr>
            <a:spLocks noChangeShapeType="1"/>
          </p:cNvSpPr>
          <p:nvPr/>
        </p:nvSpPr>
        <p:spPr bwMode="auto">
          <a:xfrm flipH="1">
            <a:off x="3714750" y="3241675"/>
            <a:ext cx="819150" cy="371475"/>
          </a:xfrm>
          <a:prstGeom prst="line">
            <a:avLst/>
          </a:prstGeom>
          <a:noFill/>
          <a:ln w="25400" cap="rnd">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647" name="Line 95"/>
          <p:cNvSpPr>
            <a:spLocks noChangeShapeType="1"/>
          </p:cNvSpPr>
          <p:nvPr/>
        </p:nvSpPr>
        <p:spPr bwMode="auto">
          <a:xfrm flipH="1">
            <a:off x="2565400" y="3819525"/>
            <a:ext cx="838200" cy="342900"/>
          </a:xfrm>
          <a:prstGeom prst="line">
            <a:avLst/>
          </a:prstGeom>
          <a:noFill/>
          <a:ln w="25400" cap="rnd">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648" name="Line 96"/>
          <p:cNvSpPr>
            <a:spLocks noChangeShapeType="1"/>
          </p:cNvSpPr>
          <p:nvPr/>
        </p:nvSpPr>
        <p:spPr bwMode="auto">
          <a:xfrm>
            <a:off x="4002088" y="3814763"/>
            <a:ext cx="781050" cy="344487"/>
          </a:xfrm>
          <a:prstGeom prst="line">
            <a:avLst/>
          </a:prstGeom>
          <a:noFill/>
          <a:ln w="25400" cap="rnd">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649" name="Line 97"/>
          <p:cNvSpPr>
            <a:spLocks noChangeShapeType="1"/>
          </p:cNvSpPr>
          <p:nvPr/>
        </p:nvSpPr>
        <p:spPr bwMode="auto">
          <a:xfrm>
            <a:off x="2819400" y="4346575"/>
            <a:ext cx="307975" cy="368300"/>
          </a:xfrm>
          <a:prstGeom prst="line">
            <a:avLst/>
          </a:prstGeom>
          <a:noFill/>
          <a:ln w="25400" cap="rnd">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650" name="Line 98"/>
          <p:cNvSpPr>
            <a:spLocks noChangeShapeType="1"/>
          </p:cNvSpPr>
          <p:nvPr/>
        </p:nvSpPr>
        <p:spPr bwMode="auto">
          <a:xfrm flipH="1">
            <a:off x="4268788" y="4356100"/>
            <a:ext cx="234950" cy="358775"/>
          </a:xfrm>
          <a:prstGeom prst="line">
            <a:avLst/>
          </a:prstGeom>
          <a:noFill/>
          <a:ln w="25400" cap="rnd">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651" name="Line 99"/>
          <p:cNvSpPr>
            <a:spLocks noChangeShapeType="1"/>
          </p:cNvSpPr>
          <p:nvPr/>
        </p:nvSpPr>
        <p:spPr bwMode="auto">
          <a:xfrm>
            <a:off x="5094288" y="4346575"/>
            <a:ext cx="290512" cy="376238"/>
          </a:xfrm>
          <a:prstGeom prst="line">
            <a:avLst/>
          </a:prstGeom>
          <a:noFill/>
          <a:ln w="25400" cap="rnd">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652" name="Line 100"/>
          <p:cNvSpPr>
            <a:spLocks noChangeShapeType="1"/>
          </p:cNvSpPr>
          <p:nvPr/>
        </p:nvSpPr>
        <p:spPr bwMode="auto">
          <a:xfrm>
            <a:off x="5067300" y="5472113"/>
            <a:ext cx="344488" cy="358775"/>
          </a:xfrm>
          <a:prstGeom prst="line">
            <a:avLst/>
          </a:prstGeom>
          <a:noFill/>
          <a:ln w="25400" cap="rnd">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653" name="Line 101"/>
          <p:cNvSpPr>
            <a:spLocks noChangeShapeType="1"/>
          </p:cNvSpPr>
          <p:nvPr/>
        </p:nvSpPr>
        <p:spPr bwMode="auto">
          <a:xfrm flipH="1">
            <a:off x="4746625" y="4930775"/>
            <a:ext cx="307975" cy="349250"/>
          </a:xfrm>
          <a:prstGeom prst="line">
            <a:avLst/>
          </a:prstGeom>
          <a:noFill/>
          <a:ln w="25400" cap="rnd">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731838" y="57150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5.7.3  </a:t>
            </a:r>
            <a:r>
              <a:rPr lang="zh-CN" altLang="en-US" sz="3600" b="0">
                <a:latin typeface="黑体" pitchFamily="2" charset="-122"/>
              </a:rPr>
              <a:t>树的遍历</a:t>
            </a:r>
          </a:p>
        </p:txBody>
      </p:sp>
      <p:graphicFrame>
        <p:nvGraphicFramePr>
          <p:cNvPr id="536579" name="Object 3"/>
          <p:cNvGraphicFramePr>
            <a:graphicFrameLocks noChangeAspect="1"/>
          </p:cNvGraphicFramePr>
          <p:nvPr/>
        </p:nvGraphicFramePr>
        <p:xfrm>
          <a:off x="6324600" y="5334000"/>
          <a:ext cx="2438400" cy="1219200"/>
        </p:xfrm>
        <a:graphic>
          <a:graphicData uri="http://schemas.openxmlformats.org/presentationml/2006/ole">
            <mc:AlternateContent xmlns:mc="http://schemas.openxmlformats.org/markup-compatibility/2006">
              <mc:Choice xmlns:v="urn:schemas-microsoft-com:vml" Requires="v">
                <p:oleObj spid="_x0000_s536584" name="剪辑" r:id="rId3" imgW="1184760" imgH="684360" progId="MS_ClipArt_Gallery.2">
                  <p:embed/>
                </p:oleObj>
              </mc:Choice>
              <mc:Fallback>
                <p:oleObj name="剪辑" r:id="rId3" imgW="1184760" imgH="68436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5334000"/>
                        <a:ext cx="24384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6580" name="Text Box 4"/>
          <p:cNvSpPr txBox="1">
            <a:spLocks noChangeArrowheads="1"/>
          </p:cNvSpPr>
          <p:nvPr/>
        </p:nvSpPr>
        <p:spPr bwMode="auto">
          <a:xfrm>
            <a:off x="1187450" y="3141663"/>
            <a:ext cx="28082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600" b="0">
                <a:solidFill>
                  <a:srgbClr val="0000FF"/>
                </a:solidFill>
                <a:latin typeface="黑体" pitchFamily="2" charset="-122"/>
                <a:ea typeface="黑体" pitchFamily="2" charset="-122"/>
              </a:rPr>
              <a:t>先根遍历</a:t>
            </a:r>
            <a:r>
              <a:rPr lang="en-US" altLang="zh-CN" sz="3600" b="0">
                <a:solidFill>
                  <a:srgbClr val="0000FF"/>
                </a:solidFill>
                <a:latin typeface="黑体" pitchFamily="2" charset="-122"/>
                <a:ea typeface="黑体" pitchFamily="2" charset="-122"/>
              </a:rPr>
              <a:t>:</a:t>
            </a:r>
          </a:p>
        </p:txBody>
      </p:sp>
      <p:sp>
        <p:nvSpPr>
          <p:cNvPr id="536581" name="Text Box 5"/>
          <p:cNvSpPr txBox="1">
            <a:spLocks noChangeArrowheads="1"/>
          </p:cNvSpPr>
          <p:nvPr/>
        </p:nvSpPr>
        <p:spPr bwMode="auto">
          <a:xfrm>
            <a:off x="1187450" y="4005263"/>
            <a:ext cx="2663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600" b="0">
                <a:solidFill>
                  <a:srgbClr val="0000FF"/>
                </a:solidFill>
                <a:latin typeface="黑体" pitchFamily="2" charset="-122"/>
                <a:ea typeface="黑体" pitchFamily="2" charset="-122"/>
              </a:rPr>
              <a:t>后根遍历</a:t>
            </a:r>
            <a:r>
              <a:rPr lang="en-US" altLang="zh-CN" sz="3600" b="0">
                <a:solidFill>
                  <a:srgbClr val="0000FF"/>
                </a:solidFill>
                <a:latin typeface="黑体" pitchFamily="2" charset="-122"/>
                <a:ea typeface="黑体" pitchFamily="2" charset="-122"/>
              </a:rPr>
              <a:t>:</a:t>
            </a:r>
          </a:p>
        </p:txBody>
      </p:sp>
      <p:sp>
        <p:nvSpPr>
          <p:cNvPr id="536582" name="Text Box 6"/>
          <p:cNvSpPr txBox="1">
            <a:spLocks noChangeArrowheads="1"/>
          </p:cNvSpPr>
          <p:nvPr/>
        </p:nvSpPr>
        <p:spPr bwMode="auto">
          <a:xfrm>
            <a:off x="1187450" y="4941888"/>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600" b="0">
                <a:solidFill>
                  <a:srgbClr val="0000FF"/>
                </a:solidFill>
                <a:latin typeface="黑体" pitchFamily="2" charset="-122"/>
                <a:ea typeface="黑体" pitchFamily="2" charset="-122"/>
              </a:rPr>
              <a:t>层次遍历</a:t>
            </a:r>
            <a:r>
              <a:rPr lang="en-US" altLang="zh-CN" sz="3600" b="0">
                <a:solidFill>
                  <a:srgbClr val="0000FF"/>
                </a:solidFill>
                <a:latin typeface="黑体" pitchFamily="2" charset="-122"/>
                <a:ea typeface="黑体" pitchFamily="2" charset="-122"/>
              </a:rPr>
              <a:t>:</a:t>
            </a:r>
          </a:p>
        </p:txBody>
      </p:sp>
      <p:sp>
        <p:nvSpPr>
          <p:cNvPr id="536583" name="Rectangle 7"/>
          <p:cNvSpPr>
            <a:spLocks noChangeArrowheads="1"/>
          </p:cNvSpPr>
          <p:nvPr/>
        </p:nvSpPr>
        <p:spPr bwMode="auto">
          <a:xfrm>
            <a:off x="150813" y="1633538"/>
            <a:ext cx="88138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树和森林中，结点可有两棵以上的子树，子树的个数不一定相同，不便讨论中根遍历，但可研究先根和后根遍历。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6583"/>
                                        </p:tgtEl>
                                        <p:attrNameLst>
                                          <p:attrName>style.visibility</p:attrName>
                                        </p:attrNameLst>
                                      </p:cBhvr>
                                      <p:to>
                                        <p:strVal val="visible"/>
                                      </p:to>
                                    </p:set>
                                    <p:animEffect transition="in" filter="wipe(left)">
                                      <p:cBhvr>
                                        <p:cTn id="7" dur="500"/>
                                        <p:tgtEl>
                                          <p:spTgt spid="5365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36580"/>
                                        </p:tgtEl>
                                        <p:attrNameLst>
                                          <p:attrName>style.visibility</p:attrName>
                                        </p:attrNameLst>
                                      </p:cBhvr>
                                      <p:to>
                                        <p:strVal val="visible"/>
                                      </p:to>
                                    </p:set>
                                    <p:anim calcmode="lin" valueType="num">
                                      <p:cBhvr>
                                        <p:cTn id="12" dur="500" fill="hold"/>
                                        <p:tgtEl>
                                          <p:spTgt spid="536580"/>
                                        </p:tgtEl>
                                        <p:attrNameLst>
                                          <p:attrName>ppt_x</p:attrName>
                                        </p:attrNameLst>
                                      </p:cBhvr>
                                      <p:tavLst>
                                        <p:tav tm="0">
                                          <p:val>
                                            <p:strVal val="#ppt_x-#ppt_w/2"/>
                                          </p:val>
                                        </p:tav>
                                        <p:tav tm="100000">
                                          <p:val>
                                            <p:strVal val="#ppt_x"/>
                                          </p:val>
                                        </p:tav>
                                      </p:tavLst>
                                    </p:anim>
                                    <p:anim calcmode="lin" valueType="num">
                                      <p:cBhvr>
                                        <p:cTn id="13" dur="500" fill="hold"/>
                                        <p:tgtEl>
                                          <p:spTgt spid="536580"/>
                                        </p:tgtEl>
                                        <p:attrNameLst>
                                          <p:attrName>ppt_y</p:attrName>
                                        </p:attrNameLst>
                                      </p:cBhvr>
                                      <p:tavLst>
                                        <p:tav tm="0">
                                          <p:val>
                                            <p:strVal val="#ppt_y"/>
                                          </p:val>
                                        </p:tav>
                                        <p:tav tm="100000">
                                          <p:val>
                                            <p:strVal val="#ppt_y"/>
                                          </p:val>
                                        </p:tav>
                                      </p:tavLst>
                                    </p:anim>
                                    <p:anim calcmode="lin" valueType="num">
                                      <p:cBhvr>
                                        <p:cTn id="14" dur="500" fill="hold"/>
                                        <p:tgtEl>
                                          <p:spTgt spid="536580"/>
                                        </p:tgtEl>
                                        <p:attrNameLst>
                                          <p:attrName>ppt_w</p:attrName>
                                        </p:attrNameLst>
                                      </p:cBhvr>
                                      <p:tavLst>
                                        <p:tav tm="0">
                                          <p:val>
                                            <p:fltVal val="0"/>
                                          </p:val>
                                        </p:tav>
                                        <p:tav tm="100000">
                                          <p:val>
                                            <p:strVal val="#ppt_w"/>
                                          </p:val>
                                        </p:tav>
                                      </p:tavLst>
                                    </p:anim>
                                    <p:anim calcmode="lin" valueType="num">
                                      <p:cBhvr>
                                        <p:cTn id="15" dur="500" fill="hold"/>
                                        <p:tgtEl>
                                          <p:spTgt spid="536580"/>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536581"/>
                                        </p:tgtEl>
                                        <p:attrNameLst>
                                          <p:attrName>style.visibility</p:attrName>
                                        </p:attrNameLst>
                                      </p:cBhvr>
                                      <p:to>
                                        <p:strVal val="visible"/>
                                      </p:to>
                                    </p:set>
                                    <p:anim calcmode="lin" valueType="num">
                                      <p:cBhvr>
                                        <p:cTn id="20" dur="500" fill="hold"/>
                                        <p:tgtEl>
                                          <p:spTgt spid="536581"/>
                                        </p:tgtEl>
                                        <p:attrNameLst>
                                          <p:attrName>ppt_x</p:attrName>
                                        </p:attrNameLst>
                                      </p:cBhvr>
                                      <p:tavLst>
                                        <p:tav tm="0">
                                          <p:val>
                                            <p:strVal val="#ppt_x-#ppt_w/2"/>
                                          </p:val>
                                        </p:tav>
                                        <p:tav tm="100000">
                                          <p:val>
                                            <p:strVal val="#ppt_x"/>
                                          </p:val>
                                        </p:tav>
                                      </p:tavLst>
                                    </p:anim>
                                    <p:anim calcmode="lin" valueType="num">
                                      <p:cBhvr>
                                        <p:cTn id="21" dur="500" fill="hold"/>
                                        <p:tgtEl>
                                          <p:spTgt spid="536581"/>
                                        </p:tgtEl>
                                        <p:attrNameLst>
                                          <p:attrName>ppt_y</p:attrName>
                                        </p:attrNameLst>
                                      </p:cBhvr>
                                      <p:tavLst>
                                        <p:tav tm="0">
                                          <p:val>
                                            <p:strVal val="#ppt_y"/>
                                          </p:val>
                                        </p:tav>
                                        <p:tav tm="100000">
                                          <p:val>
                                            <p:strVal val="#ppt_y"/>
                                          </p:val>
                                        </p:tav>
                                      </p:tavLst>
                                    </p:anim>
                                    <p:anim calcmode="lin" valueType="num">
                                      <p:cBhvr>
                                        <p:cTn id="22" dur="500" fill="hold"/>
                                        <p:tgtEl>
                                          <p:spTgt spid="536581"/>
                                        </p:tgtEl>
                                        <p:attrNameLst>
                                          <p:attrName>ppt_w</p:attrName>
                                        </p:attrNameLst>
                                      </p:cBhvr>
                                      <p:tavLst>
                                        <p:tav tm="0">
                                          <p:val>
                                            <p:fltVal val="0"/>
                                          </p:val>
                                        </p:tav>
                                        <p:tav tm="100000">
                                          <p:val>
                                            <p:strVal val="#ppt_w"/>
                                          </p:val>
                                        </p:tav>
                                      </p:tavLst>
                                    </p:anim>
                                    <p:anim calcmode="lin" valueType="num">
                                      <p:cBhvr>
                                        <p:cTn id="23" dur="500" fill="hold"/>
                                        <p:tgtEl>
                                          <p:spTgt spid="536581"/>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536582"/>
                                        </p:tgtEl>
                                        <p:attrNameLst>
                                          <p:attrName>style.visibility</p:attrName>
                                        </p:attrNameLst>
                                      </p:cBhvr>
                                      <p:to>
                                        <p:strVal val="visible"/>
                                      </p:to>
                                    </p:set>
                                    <p:anim calcmode="lin" valueType="num">
                                      <p:cBhvr>
                                        <p:cTn id="28" dur="500" fill="hold"/>
                                        <p:tgtEl>
                                          <p:spTgt spid="536582"/>
                                        </p:tgtEl>
                                        <p:attrNameLst>
                                          <p:attrName>ppt_x</p:attrName>
                                        </p:attrNameLst>
                                      </p:cBhvr>
                                      <p:tavLst>
                                        <p:tav tm="0">
                                          <p:val>
                                            <p:strVal val="#ppt_x-#ppt_w/2"/>
                                          </p:val>
                                        </p:tav>
                                        <p:tav tm="100000">
                                          <p:val>
                                            <p:strVal val="#ppt_x"/>
                                          </p:val>
                                        </p:tav>
                                      </p:tavLst>
                                    </p:anim>
                                    <p:anim calcmode="lin" valueType="num">
                                      <p:cBhvr>
                                        <p:cTn id="29" dur="500" fill="hold"/>
                                        <p:tgtEl>
                                          <p:spTgt spid="536582"/>
                                        </p:tgtEl>
                                        <p:attrNameLst>
                                          <p:attrName>ppt_y</p:attrName>
                                        </p:attrNameLst>
                                      </p:cBhvr>
                                      <p:tavLst>
                                        <p:tav tm="0">
                                          <p:val>
                                            <p:strVal val="#ppt_y"/>
                                          </p:val>
                                        </p:tav>
                                        <p:tav tm="100000">
                                          <p:val>
                                            <p:strVal val="#ppt_y"/>
                                          </p:val>
                                        </p:tav>
                                      </p:tavLst>
                                    </p:anim>
                                    <p:anim calcmode="lin" valueType="num">
                                      <p:cBhvr>
                                        <p:cTn id="30" dur="500" fill="hold"/>
                                        <p:tgtEl>
                                          <p:spTgt spid="536582"/>
                                        </p:tgtEl>
                                        <p:attrNameLst>
                                          <p:attrName>ppt_w</p:attrName>
                                        </p:attrNameLst>
                                      </p:cBhvr>
                                      <p:tavLst>
                                        <p:tav tm="0">
                                          <p:val>
                                            <p:fltVal val="0"/>
                                          </p:val>
                                        </p:tav>
                                        <p:tav tm="100000">
                                          <p:val>
                                            <p:strVal val="#ppt_w"/>
                                          </p:val>
                                        </p:tav>
                                      </p:tavLst>
                                    </p:anim>
                                    <p:anim calcmode="lin" valueType="num">
                                      <p:cBhvr>
                                        <p:cTn id="31" dur="500" fill="hold"/>
                                        <p:tgtEl>
                                          <p:spTgt spid="5365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0" grpId="0" autoUpdateAnimBg="0"/>
      <p:bldP spid="536581" grpId="0" autoUpdateAnimBg="0"/>
      <p:bldP spid="536582" grpId="0" autoUpdateAnimBg="0"/>
      <p:bldP spid="53658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693738" y="179388"/>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1,2  </a:t>
            </a:r>
            <a:r>
              <a:rPr lang="zh-CN" altLang="en-US" sz="3600" b="0">
                <a:latin typeface="黑体" pitchFamily="2" charset="-122"/>
              </a:rPr>
              <a:t>先根、后根遍历</a:t>
            </a:r>
          </a:p>
        </p:txBody>
      </p:sp>
      <p:sp>
        <p:nvSpPr>
          <p:cNvPr id="537603" name="Rectangle 3"/>
          <p:cNvSpPr>
            <a:spLocks noChangeArrowheads="1"/>
          </p:cNvSpPr>
          <p:nvPr/>
        </p:nvSpPr>
        <p:spPr bwMode="auto">
          <a:xfrm>
            <a:off x="0" y="1139825"/>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r>
              <a:rPr kumimoji="0" lang="zh-CN" altLang="en-US" sz="2400">
                <a:solidFill>
                  <a:schemeClr val="tx1"/>
                </a:solidFill>
                <a:latin typeface="Arial" charset="0"/>
              </a:rPr>
              <a:t>（</a:t>
            </a:r>
            <a:r>
              <a:rPr kumimoji="0" lang="en-US" altLang="zh-CN" sz="2400">
                <a:solidFill>
                  <a:schemeClr val="tx1"/>
                </a:solidFill>
                <a:latin typeface="Arial" charset="0"/>
              </a:rPr>
              <a:t>1</a:t>
            </a:r>
            <a:r>
              <a:rPr kumimoji="0" lang="zh-CN" altLang="en-US" sz="2400">
                <a:solidFill>
                  <a:schemeClr val="tx1"/>
                </a:solidFill>
                <a:latin typeface="Arial" charset="0"/>
              </a:rPr>
              <a:t>）前序遍历树</a:t>
            </a:r>
            <a:r>
              <a:rPr kumimoji="0" lang="en-US" altLang="zh-CN" sz="2400">
                <a:solidFill>
                  <a:schemeClr val="tx1"/>
                </a:solidFill>
                <a:latin typeface="Arial" charset="0"/>
              </a:rPr>
              <a:t>T</a:t>
            </a:r>
          </a:p>
        </p:txBody>
      </p:sp>
      <p:sp>
        <p:nvSpPr>
          <p:cNvPr id="537604" name="Rectangle 4"/>
          <p:cNvSpPr>
            <a:spLocks noChangeArrowheads="1"/>
          </p:cNvSpPr>
          <p:nvPr/>
        </p:nvSpPr>
        <p:spPr bwMode="auto">
          <a:xfrm>
            <a:off x="0" y="3403600"/>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r>
              <a:rPr kumimoji="0" lang="zh-CN" altLang="en-US" sz="2400">
                <a:solidFill>
                  <a:schemeClr val="tx1"/>
                </a:solidFill>
                <a:latin typeface="Arial" charset="0"/>
              </a:rPr>
              <a:t>（</a:t>
            </a:r>
            <a:r>
              <a:rPr kumimoji="0" lang="en-US" altLang="zh-CN" sz="2400">
                <a:solidFill>
                  <a:schemeClr val="tx1"/>
                </a:solidFill>
                <a:latin typeface="Arial" charset="0"/>
              </a:rPr>
              <a:t>2</a:t>
            </a:r>
            <a:r>
              <a:rPr kumimoji="0" lang="zh-CN" altLang="en-US" sz="2400">
                <a:solidFill>
                  <a:schemeClr val="tx1"/>
                </a:solidFill>
                <a:latin typeface="Arial" charset="0"/>
              </a:rPr>
              <a:t>）后序遍历树</a:t>
            </a:r>
            <a:r>
              <a:rPr kumimoji="0" lang="en-US" altLang="zh-CN" sz="2400">
                <a:solidFill>
                  <a:schemeClr val="tx1"/>
                </a:solidFill>
                <a:latin typeface="Arial" charset="0"/>
              </a:rPr>
              <a:t>T</a:t>
            </a:r>
          </a:p>
        </p:txBody>
      </p:sp>
      <p:sp>
        <p:nvSpPr>
          <p:cNvPr id="537605" name="Rectangle 5"/>
          <p:cNvSpPr>
            <a:spLocks noChangeArrowheads="1"/>
          </p:cNvSpPr>
          <p:nvPr/>
        </p:nvSpPr>
        <p:spPr bwMode="auto">
          <a:xfrm>
            <a:off x="250825" y="2916238"/>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effectLst>
                  <a:outerShdw blurRad="38100" dist="38100" dir="2700000" algn="tl">
                    <a:srgbClr val="C0C0C0"/>
                  </a:outerShdw>
                </a:effectLst>
                <a:latin typeface="Arial" charset="0"/>
              </a:rPr>
              <a:t>前序序列：</a:t>
            </a:r>
          </a:p>
        </p:txBody>
      </p:sp>
      <p:sp>
        <p:nvSpPr>
          <p:cNvPr id="537606" name="Rectangle 6"/>
          <p:cNvSpPr>
            <a:spLocks noChangeArrowheads="1"/>
          </p:cNvSpPr>
          <p:nvPr/>
        </p:nvSpPr>
        <p:spPr bwMode="auto">
          <a:xfrm>
            <a:off x="323850" y="5203825"/>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后序序列：</a:t>
            </a:r>
          </a:p>
        </p:txBody>
      </p:sp>
      <p:sp>
        <p:nvSpPr>
          <p:cNvPr id="537607" name="Rectangle 7"/>
          <p:cNvSpPr>
            <a:spLocks noChangeArrowheads="1"/>
          </p:cNvSpPr>
          <p:nvPr/>
        </p:nvSpPr>
        <p:spPr bwMode="auto">
          <a:xfrm>
            <a:off x="250825" y="5697538"/>
            <a:ext cx="8569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FontTx/>
              <a:buChar char="•"/>
            </a:pPr>
            <a:r>
              <a:rPr kumimoji="0" lang="zh-CN" altLang="en-US" sz="2400">
                <a:solidFill>
                  <a:schemeClr val="tx1"/>
                </a:solidFill>
                <a:latin typeface="Arial" charset="0"/>
              </a:rPr>
              <a:t>前序遍历树等价于前序遍历该树对应的二叉树；</a:t>
            </a:r>
          </a:p>
          <a:p>
            <a:pPr algn="l">
              <a:lnSpc>
                <a:spcPct val="110000"/>
              </a:lnSpc>
              <a:buFontTx/>
              <a:buChar char="•"/>
            </a:pPr>
            <a:r>
              <a:rPr kumimoji="0" lang="zh-CN" altLang="en-US" sz="2400">
                <a:solidFill>
                  <a:schemeClr val="tx1"/>
                </a:solidFill>
                <a:latin typeface="Arial" charset="0"/>
              </a:rPr>
              <a:t>后序遍历树等价于中序遍历该树对应的二叉树。 </a:t>
            </a:r>
          </a:p>
        </p:txBody>
      </p:sp>
      <p:sp>
        <p:nvSpPr>
          <p:cNvPr id="537608" name="Rectangle 8"/>
          <p:cNvSpPr>
            <a:spLocks noChangeArrowheads="1"/>
          </p:cNvSpPr>
          <p:nvPr/>
        </p:nvSpPr>
        <p:spPr bwMode="auto">
          <a:xfrm>
            <a:off x="215900" y="1611313"/>
            <a:ext cx="619125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l">
              <a:lnSpc>
                <a:spcPct val="110000"/>
              </a:lnSpc>
            </a:pPr>
            <a:r>
              <a:rPr kumimoji="0" lang="zh-CN" altLang="en-US" sz="2400">
                <a:solidFill>
                  <a:schemeClr val="tx1"/>
                </a:solidFill>
                <a:latin typeface="Arial" charset="0"/>
              </a:rPr>
              <a:t>若树</a:t>
            </a:r>
            <a:r>
              <a:rPr kumimoji="0" lang="en-US" altLang="zh-CN" sz="2400">
                <a:solidFill>
                  <a:schemeClr val="tx1"/>
                </a:solidFill>
                <a:latin typeface="Arial" charset="0"/>
              </a:rPr>
              <a:t>T</a:t>
            </a:r>
            <a:r>
              <a:rPr kumimoji="0" lang="zh-CN" altLang="en-US" sz="2400">
                <a:solidFill>
                  <a:schemeClr val="tx1"/>
                </a:solidFill>
                <a:latin typeface="Arial" charset="0"/>
              </a:rPr>
              <a:t>非空，则：</a:t>
            </a:r>
          </a:p>
          <a:p>
            <a:pPr indent="266700" algn="l">
              <a:lnSpc>
                <a:spcPct val="110000"/>
              </a:lnSpc>
            </a:pPr>
            <a:r>
              <a:rPr kumimoji="0" lang="zh-CN" altLang="en-US" sz="2400">
                <a:solidFill>
                  <a:schemeClr val="tx1"/>
                </a:solidFill>
                <a:latin typeface="Arial" charset="0"/>
              </a:rPr>
              <a:t>① 访问根结点</a:t>
            </a:r>
            <a:r>
              <a:rPr kumimoji="0" lang="en-US" altLang="zh-CN" sz="2400">
                <a:solidFill>
                  <a:schemeClr val="tx1"/>
                </a:solidFill>
                <a:latin typeface="Arial" charset="0"/>
              </a:rPr>
              <a:t>R</a:t>
            </a:r>
            <a:r>
              <a:rPr kumimoji="0" lang="zh-CN" altLang="en-US" sz="2400">
                <a:solidFill>
                  <a:schemeClr val="tx1"/>
                </a:solidFill>
                <a:latin typeface="Arial" charset="0"/>
              </a:rPr>
              <a:t>。</a:t>
            </a:r>
          </a:p>
          <a:p>
            <a:pPr indent="266700" algn="l">
              <a:lnSpc>
                <a:spcPct val="110000"/>
              </a:lnSpc>
            </a:pPr>
            <a:r>
              <a:rPr kumimoji="0" lang="zh-CN" altLang="en-US" sz="2400">
                <a:solidFill>
                  <a:schemeClr val="tx1"/>
                </a:solidFill>
                <a:latin typeface="Arial" charset="0"/>
              </a:rPr>
              <a:t>② 依次前序遍历根</a:t>
            </a:r>
            <a:r>
              <a:rPr kumimoji="0" lang="en-US" altLang="zh-CN" sz="2400">
                <a:solidFill>
                  <a:schemeClr val="tx1"/>
                </a:solidFill>
                <a:latin typeface="Arial" charset="0"/>
              </a:rPr>
              <a:t>R</a:t>
            </a:r>
            <a:r>
              <a:rPr kumimoji="0" lang="zh-CN" altLang="en-US" sz="2400">
                <a:solidFill>
                  <a:schemeClr val="tx1"/>
                </a:solidFill>
                <a:latin typeface="Arial" charset="0"/>
              </a:rPr>
              <a:t>的各子树</a:t>
            </a:r>
            <a:r>
              <a:rPr kumimoji="0" lang="en-US" altLang="zh-CN" sz="2400">
                <a:solidFill>
                  <a:schemeClr val="tx1"/>
                </a:solidFill>
                <a:latin typeface="Arial" charset="0"/>
              </a:rPr>
              <a:t>T</a:t>
            </a:r>
            <a:r>
              <a:rPr kumimoji="0" lang="en-US" altLang="zh-CN" sz="2400" baseline="-25000">
                <a:solidFill>
                  <a:schemeClr val="tx1"/>
                </a:solidFill>
                <a:latin typeface="Arial" charset="0"/>
              </a:rPr>
              <a:t>1</a:t>
            </a:r>
            <a:r>
              <a:rPr kumimoji="0" lang="en-US" altLang="zh-CN" sz="2400">
                <a:solidFill>
                  <a:schemeClr val="tx1"/>
                </a:solidFill>
                <a:latin typeface="Arial" charset="0"/>
              </a:rPr>
              <a:t>,T</a:t>
            </a:r>
            <a:r>
              <a:rPr kumimoji="0" lang="en-US" altLang="zh-CN" sz="2400" baseline="-25000">
                <a:solidFill>
                  <a:schemeClr val="tx1"/>
                </a:solidFill>
                <a:latin typeface="Arial" charset="0"/>
              </a:rPr>
              <a:t>2</a:t>
            </a:r>
            <a:r>
              <a:rPr kumimoji="0" lang="en-US" altLang="zh-CN" sz="2400">
                <a:solidFill>
                  <a:schemeClr val="tx1"/>
                </a:solidFill>
                <a:latin typeface="Arial" charset="0"/>
              </a:rPr>
              <a:t>,…,T</a:t>
            </a:r>
            <a:r>
              <a:rPr kumimoji="0" lang="en-US" altLang="zh-CN" sz="2400" baseline="-25000">
                <a:solidFill>
                  <a:schemeClr val="tx1"/>
                </a:solidFill>
                <a:latin typeface="Arial" charset="0"/>
              </a:rPr>
              <a:t>k</a:t>
            </a:r>
            <a:r>
              <a:rPr kumimoji="0" lang="zh-CN" altLang="en-US" sz="2400">
                <a:solidFill>
                  <a:schemeClr val="tx1"/>
                </a:solidFill>
                <a:latin typeface="Arial" charset="0"/>
              </a:rPr>
              <a:t>。</a:t>
            </a:r>
          </a:p>
        </p:txBody>
      </p:sp>
      <p:sp>
        <p:nvSpPr>
          <p:cNvPr id="537609" name="Rectangle 9"/>
          <p:cNvSpPr>
            <a:spLocks noChangeArrowheads="1"/>
          </p:cNvSpPr>
          <p:nvPr/>
        </p:nvSpPr>
        <p:spPr bwMode="auto">
          <a:xfrm>
            <a:off x="215900" y="3843338"/>
            <a:ext cx="619125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l">
              <a:lnSpc>
                <a:spcPct val="110000"/>
              </a:lnSpc>
            </a:pPr>
            <a:r>
              <a:rPr kumimoji="0" lang="zh-CN" altLang="en-US" sz="2400">
                <a:solidFill>
                  <a:schemeClr val="tx1"/>
                </a:solidFill>
                <a:latin typeface="Arial" charset="0"/>
              </a:rPr>
              <a:t>若树</a:t>
            </a:r>
            <a:r>
              <a:rPr kumimoji="0" lang="en-US" altLang="zh-CN" sz="2400">
                <a:solidFill>
                  <a:schemeClr val="tx1"/>
                </a:solidFill>
                <a:latin typeface="Arial" charset="0"/>
              </a:rPr>
              <a:t>T</a:t>
            </a:r>
            <a:r>
              <a:rPr kumimoji="0" lang="zh-CN" altLang="en-US" sz="2400">
                <a:solidFill>
                  <a:schemeClr val="tx1"/>
                </a:solidFill>
                <a:latin typeface="Arial" charset="0"/>
              </a:rPr>
              <a:t>非空，则：</a:t>
            </a:r>
          </a:p>
          <a:p>
            <a:pPr indent="266700" algn="l">
              <a:lnSpc>
                <a:spcPct val="110000"/>
              </a:lnSpc>
            </a:pPr>
            <a:r>
              <a:rPr kumimoji="0" lang="zh-CN" altLang="en-US" sz="2400">
                <a:solidFill>
                  <a:schemeClr val="tx1"/>
                </a:solidFill>
                <a:latin typeface="Arial" charset="0"/>
              </a:rPr>
              <a:t>① 依次后序遍历根</a:t>
            </a:r>
            <a:r>
              <a:rPr kumimoji="0" lang="en-US" altLang="zh-CN" sz="2400">
                <a:solidFill>
                  <a:schemeClr val="tx1"/>
                </a:solidFill>
                <a:latin typeface="Arial" charset="0"/>
              </a:rPr>
              <a:t>R</a:t>
            </a:r>
            <a:r>
              <a:rPr kumimoji="0" lang="zh-CN" altLang="en-US" sz="2400">
                <a:solidFill>
                  <a:schemeClr val="tx1"/>
                </a:solidFill>
                <a:latin typeface="Arial" charset="0"/>
              </a:rPr>
              <a:t>的各子树</a:t>
            </a:r>
            <a:r>
              <a:rPr kumimoji="0" lang="en-US" altLang="zh-CN" sz="2400">
                <a:solidFill>
                  <a:schemeClr val="tx1"/>
                </a:solidFill>
                <a:latin typeface="Arial" charset="0"/>
              </a:rPr>
              <a:t>T</a:t>
            </a:r>
            <a:r>
              <a:rPr kumimoji="0" lang="en-US" altLang="zh-CN" sz="2400" baseline="-25000">
                <a:solidFill>
                  <a:schemeClr val="tx1"/>
                </a:solidFill>
                <a:latin typeface="Arial" charset="0"/>
              </a:rPr>
              <a:t>1</a:t>
            </a:r>
            <a:r>
              <a:rPr kumimoji="0" lang="en-US" altLang="zh-CN" sz="2400">
                <a:solidFill>
                  <a:schemeClr val="tx1"/>
                </a:solidFill>
                <a:latin typeface="Arial" charset="0"/>
              </a:rPr>
              <a:t>,T</a:t>
            </a:r>
            <a:r>
              <a:rPr kumimoji="0" lang="en-US" altLang="zh-CN" sz="2400" baseline="-25000">
                <a:solidFill>
                  <a:schemeClr val="tx1"/>
                </a:solidFill>
                <a:latin typeface="Arial" charset="0"/>
              </a:rPr>
              <a:t>2</a:t>
            </a:r>
            <a:r>
              <a:rPr kumimoji="0" lang="en-US" altLang="zh-CN" sz="2400">
                <a:solidFill>
                  <a:schemeClr val="tx1"/>
                </a:solidFill>
                <a:latin typeface="Arial" charset="0"/>
              </a:rPr>
              <a:t>,…,T</a:t>
            </a:r>
            <a:r>
              <a:rPr kumimoji="0" lang="en-US" altLang="zh-CN" sz="2400" baseline="-25000">
                <a:solidFill>
                  <a:schemeClr val="tx1"/>
                </a:solidFill>
                <a:latin typeface="Arial" charset="0"/>
              </a:rPr>
              <a:t>k</a:t>
            </a:r>
            <a:r>
              <a:rPr kumimoji="0" lang="zh-CN" altLang="en-US" sz="2400">
                <a:solidFill>
                  <a:schemeClr val="tx1"/>
                </a:solidFill>
                <a:latin typeface="Arial" charset="0"/>
              </a:rPr>
              <a:t>。</a:t>
            </a:r>
          </a:p>
          <a:p>
            <a:pPr indent="266700" algn="l">
              <a:lnSpc>
                <a:spcPct val="110000"/>
              </a:lnSpc>
            </a:pPr>
            <a:r>
              <a:rPr kumimoji="0" lang="zh-CN" altLang="en-US" sz="2400">
                <a:solidFill>
                  <a:schemeClr val="tx1"/>
                </a:solidFill>
                <a:latin typeface="Arial" charset="0"/>
              </a:rPr>
              <a:t>② 访问根结点</a:t>
            </a:r>
            <a:r>
              <a:rPr kumimoji="0" lang="en-US" altLang="zh-CN" sz="2400">
                <a:solidFill>
                  <a:schemeClr val="tx1"/>
                </a:solidFill>
                <a:latin typeface="Arial" charset="0"/>
              </a:rPr>
              <a:t>R</a:t>
            </a:r>
            <a:r>
              <a:rPr kumimoji="0" lang="zh-CN" altLang="en-US" sz="2400">
                <a:solidFill>
                  <a:schemeClr val="tx1"/>
                </a:solidFill>
                <a:latin typeface="Arial" charset="0"/>
              </a:rPr>
              <a:t>。</a:t>
            </a:r>
          </a:p>
        </p:txBody>
      </p:sp>
      <p:sp>
        <p:nvSpPr>
          <p:cNvPr id="537610" name="Rectangle 10"/>
          <p:cNvSpPr>
            <a:spLocks noChangeArrowheads="1"/>
          </p:cNvSpPr>
          <p:nvPr/>
        </p:nvSpPr>
        <p:spPr bwMode="auto">
          <a:xfrm>
            <a:off x="1908175" y="2916238"/>
            <a:ext cx="169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a:solidFill>
                  <a:srgbClr val="0000FF"/>
                </a:solidFill>
                <a:effectLst>
                  <a:outerShdw blurRad="38100" dist="38100" dir="2700000" algn="tl">
                    <a:srgbClr val="C0C0C0"/>
                  </a:outerShdw>
                </a:effectLst>
                <a:latin typeface="Arial" charset="0"/>
              </a:rPr>
              <a:t>ABEFCDG</a:t>
            </a:r>
          </a:p>
        </p:txBody>
      </p:sp>
      <p:sp>
        <p:nvSpPr>
          <p:cNvPr id="537611" name="Rectangle 11"/>
          <p:cNvSpPr>
            <a:spLocks noChangeArrowheads="1"/>
          </p:cNvSpPr>
          <p:nvPr/>
        </p:nvSpPr>
        <p:spPr bwMode="auto">
          <a:xfrm>
            <a:off x="1908175" y="5203825"/>
            <a:ext cx="177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a:solidFill>
                  <a:srgbClr val="0000FF"/>
                </a:solidFill>
                <a:effectLst>
                  <a:outerShdw blurRad="38100" dist="38100" dir="2700000" algn="tl">
                    <a:srgbClr val="C0C0C0"/>
                  </a:outerShdw>
                </a:effectLst>
                <a:latin typeface="Arial" charset="0"/>
              </a:rPr>
              <a:t>EFBCGDA</a:t>
            </a:r>
            <a:r>
              <a:rPr kumimoji="0" lang="en-US" altLang="zh-CN" sz="2400">
                <a:solidFill>
                  <a:srgbClr val="0000FF"/>
                </a:solidFill>
                <a:effectLst>
                  <a:outerShdw blurRad="38100" dist="38100" dir="2700000" algn="tl">
                    <a:srgbClr val="C0C0C0"/>
                  </a:outerShdw>
                </a:effectLst>
                <a:latin typeface="Arial" charset="0"/>
              </a:rPr>
              <a:t> </a:t>
            </a:r>
          </a:p>
        </p:txBody>
      </p:sp>
      <p:grpSp>
        <p:nvGrpSpPr>
          <p:cNvPr id="537659" name="Group 59"/>
          <p:cNvGrpSpPr>
            <a:grpSpLocks/>
          </p:cNvGrpSpPr>
          <p:nvPr/>
        </p:nvGrpSpPr>
        <p:grpSpPr bwMode="auto">
          <a:xfrm>
            <a:off x="6588125" y="969963"/>
            <a:ext cx="2133600" cy="1981200"/>
            <a:chOff x="4150" y="611"/>
            <a:chExt cx="1344" cy="1248"/>
          </a:xfrm>
        </p:grpSpPr>
        <p:sp>
          <p:nvSpPr>
            <p:cNvPr id="537613" name="Line 13"/>
            <p:cNvSpPr>
              <a:spLocks noChangeShapeType="1"/>
            </p:cNvSpPr>
            <p:nvPr/>
          </p:nvSpPr>
          <p:spPr bwMode="auto">
            <a:xfrm>
              <a:off x="5350" y="1331"/>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4" name="Line 14"/>
            <p:cNvSpPr>
              <a:spLocks noChangeShapeType="1"/>
            </p:cNvSpPr>
            <p:nvPr/>
          </p:nvSpPr>
          <p:spPr bwMode="auto">
            <a:xfrm>
              <a:off x="4534" y="1331"/>
              <a:ext cx="144"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5" name="Line 15"/>
            <p:cNvSpPr>
              <a:spLocks noChangeShapeType="1"/>
            </p:cNvSpPr>
            <p:nvPr/>
          </p:nvSpPr>
          <p:spPr bwMode="auto">
            <a:xfrm flipH="1">
              <a:off x="4342" y="1356"/>
              <a:ext cx="96" cy="26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6" name="Line 16"/>
            <p:cNvSpPr>
              <a:spLocks noChangeShapeType="1"/>
            </p:cNvSpPr>
            <p:nvPr/>
          </p:nvSpPr>
          <p:spPr bwMode="auto">
            <a:xfrm>
              <a:off x="5014" y="851"/>
              <a:ext cx="336"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7" name="Line 17"/>
            <p:cNvSpPr>
              <a:spLocks noChangeShapeType="1"/>
            </p:cNvSpPr>
            <p:nvPr/>
          </p:nvSpPr>
          <p:spPr bwMode="auto">
            <a:xfrm>
              <a:off x="4918" y="899"/>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8" name="Line 18"/>
            <p:cNvSpPr>
              <a:spLocks noChangeShapeType="1"/>
            </p:cNvSpPr>
            <p:nvPr/>
          </p:nvSpPr>
          <p:spPr bwMode="auto">
            <a:xfrm flipH="1">
              <a:off x="4534" y="851"/>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25" name="Oval 25"/>
            <p:cNvSpPr>
              <a:spLocks noChangeArrowheads="1"/>
            </p:cNvSpPr>
            <p:nvPr/>
          </p:nvSpPr>
          <p:spPr bwMode="auto">
            <a:xfrm>
              <a:off x="4774" y="61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37626" name="Oval 26"/>
            <p:cNvSpPr>
              <a:spLocks noChangeArrowheads="1"/>
            </p:cNvSpPr>
            <p:nvPr/>
          </p:nvSpPr>
          <p:spPr bwMode="auto">
            <a:xfrm>
              <a:off x="4774" y="109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37627" name="Oval 27"/>
            <p:cNvSpPr>
              <a:spLocks noChangeArrowheads="1"/>
            </p:cNvSpPr>
            <p:nvPr/>
          </p:nvSpPr>
          <p:spPr bwMode="auto">
            <a:xfrm>
              <a:off x="4534" y="157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37628" name="Oval 28"/>
            <p:cNvSpPr>
              <a:spLocks noChangeArrowheads="1"/>
            </p:cNvSpPr>
            <p:nvPr/>
          </p:nvSpPr>
          <p:spPr bwMode="auto">
            <a:xfrm>
              <a:off x="4150" y="157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sp>
          <p:nvSpPr>
            <p:cNvPr id="537629" name="Oval 29"/>
            <p:cNvSpPr>
              <a:spLocks noChangeArrowheads="1"/>
            </p:cNvSpPr>
            <p:nvPr/>
          </p:nvSpPr>
          <p:spPr bwMode="auto">
            <a:xfrm>
              <a:off x="4342" y="109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37630" name="Oval 30"/>
            <p:cNvSpPr>
              <a:spLocks noChangeArrowheads="1"/>
            </p:cNvSpPr>
            <p:nvPr/>
          </p:nvSpPr>
          <p:spPr bwMode="auto">
            <a:xfrm>
              <a:off x="5206" y="109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37631" name="Oval 31"/>
            <p:cNvSpPr>
              <a:spLocks noChangeArrowheads="1"/>
            </p:cNvSpPr>
            <p:nvPr/>
          </p:nvSpPr>
          <p:spPr bwMode="auto">
            <a:xfrm>
              <a:off x="5206" y="157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grpSp>
      <p:grpSp>
        <p:nvGrpSpPr>
          <p:cNvPr id="537658" name="Group 58"/>
          <p:cNvGrpSpPr>
            <a:grpSpLocks/>
          </p:cNvGrpSpPr>
          <p:nvPr/>
        </p:nvGrpSpPr>
        <p:grpSpPr bwMode="auto">
          <a:xfrm>
            <a:off x="6516688" y="3433763"/>
            <a:ext cx="2514600" cy="3048000"/>
            <a:chOff x="4105" y="2163"/>
            <a:chExt cx="1584" cy="1920"/>
          </a:xfrm>
        </p:grpSpPr>
        <p:sp>
          <p:nvSpPr>
            <p:cNvPr id="537640" name="Line 40"/>
            <p:cNvSpPr>
              <a:spLocks noChangeShapeType="1"/>
            </p:cNvSpPr>
            <p:nvPr/>
          </p:nvSpPr>
          <p:spPr bwMode="auto">
            <a:xfrm>
              <a:off x="4331" y="3162"/>
              <a:ext cx="254" cy="249"/>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41" name="Line 41"/>
            <p:cNvSpPr>
              <a:spLocks noChangeShapeType="1"/>
            </p:cNvSpPr>
            <p:nvPr/>
          </p:nvSpPr>
          <p:spPr bwMode="auto">
            <a:xfrm flipH="1">
              <a:off x="5243" y="3648"/>
              <a:ext cx="214" cy="208"/>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42" name="Line 42"/>
            <p:cNvSpPr>
              <a:spLocks noChangeShapeType="1"/>
            </p:cNvSpPr>
            <p:nvPr/>
          </p:nvSpPr>
          <p:spPr bwMode="auto">
            <a:xfrm flipH="1">
              <a:off x="4348" y="2401"/>
              <a:ext cx="576" cy="575"/>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43" name="Line 43"/>
            <p:cNvSpPr>
              <a:spLocks noChangeShapeType="1"/>
            </p:cNvSpPr>
            <p:nvPr/>
          </p:nvSpPr>
          <p:spPr bwMode="auto">
            <a:xfrm>
              <a:off x="4729" y="2778"/>
              <a:ext cx="717" cy="679"/>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44" name="Oval 44"/>
            <p:cNvSpPr>
              <a:spLocks noChangeArrowheads="1"/>
            </p:cNvSpPr>
            <p:nvPr/>
          </p:nvSpPr>
          <p:spPr bwMode="auto">
            <a:xfrm>
              <a:off x="4873" y="2163"/>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37645" name="Oval 45"/>
            <p:cNvSpPr>
              <a:spLocks noChangeArrowheads="1"/>
            </p:cNvSpPr>
            <p:nvPr/>
          </p:nvSpPr>
          <p:spPr bwMode="auto">
            <a:xfrm>
              <a:off x="4489" y="2547"/>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37646" name="Oval 46"/>
            <p:cNvSpPr>
              <a:spLocks noChangeArrowheads="1"/>
            </p:cNvSpPr>
            <p:nvPr/>
          </p:nvSpPr>
          <p:spPr bwMode="auto">
            <a:xfrm>
              <a:off x="5401" y="3402"/>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37647" name="Oval 47"/>
            <p:cNvSpPr>
              <a:spLocks noChangeArrowheads="1"/>
            </p:cNvSpPr>
            <p:nvPr/>
          </p:nvSpPr>
          <p:spPr bwMode="auto">
            <a:xfrm>
              <a:off x="4969" y="2979"/>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37648" name="Oval 48"/>
            <p:cNvSpPr>
              <a:spLocks noChangeArrowheads="1"/>
            </p:cNvSpPr>
            <p:nvPr/>
          </p:nvSpPr>
          <p:spPr bwMode="auto">
            <a:xfrm>
              <a:off x="4105" y="2931"/>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sp>
          <p:nvSpPr>
            <p:cNvPr id="537654" name="Oval 54"/>
            <p:cNvSpPr>
              <a:spLocks noChangeArrowheads="1"/>
            </p:cNvSpPr>
            <p:nvPr/>
          </p:nvSpPr>
          <p:spPr bwMode="auto">
            <a:xfrm>
              <a:off x="5017" y="3795"/>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37656" name="Oval 56"/>
            <p:cNvSpPr>
              <a:spLocks noChangeArrowheads="1"/>
            </p:cNvSpPr>
            <p:nvPr/>
          </p:nvSpPr>
          <p:spPr bwMode="auto">
            <a:xfrm>
              <a:off x="4537" y="3363"/>
              <a:ext cx="288" cy="288"/>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7608"/>
                                        </p:tgtEl>
                                        <p:attrNameLst>
                                          <p:attrName>style.visibility</p:attrName>
                                        </p:attrNameLst>
                                      </p:cBhvr>
                                      <p:to>
                                        <p:strVal val="visible"/>
                                      </p:to>
                                    </p:set>
                                    <p:animEffect transition="in" filter="wipe(left)">
                                      <p:cBhvr>
                                        <p:cTn id="7" dur="500"/>
                                        <p:tgtEl>
                                          <p:spTgt spid="537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7610"/>
                                        </p:tgtEl>
                                        <p:attrNameLst>
                                          <p:attrName>style.visibility</p:attrName>
                                        </p:attrNameLst>
                                      </p:cBhvr>
                                      <p:to>
                                        <p:strVal val="visible"/>
                                      </p:to>
                                    </p:set>
                                    <p:animEffect transition="in" filter="wipe(left)">
                                      <p:cBhvr>
                                        <p:cTn id="12" dur="500"/>
                                        <p:tgtEl>
                                          <p:spTgt spid="537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7609"/>
                                        </p:tgtEl>
                                        <p:attrNameLst>
                                          <p:attrName>style.visibility</p:attrName>
                                        </p:attrNameLst>
                                      </p:cBhvr>
                                      <p:to>
                                        <p:strVal val="visible"/>
                                      </p:to>
                                    </p:set>
                                    <p:animEffect transition="in" filter="wipe(left)">
                                      <p:cBhvr>
                                        <p:cTn id="17" dur="500"/>
                                        <p:tgtEl>
                                          <p:spTgt spid="5376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7611"/>
                                        </p:tgtEl>
                                        <p:attrNameLst>
                                          <p:attrName>style.visibility</p:attrName>
                                        </p:attrNameLst>
                                      </p:cBhvr>
                                      <p:to>
                                        <p:strVal val="visible"/>
                                      </p:to>
                                    </p:set>
                                    <p:animEffect transition="in" filter="wipe(left)">
                                      <p:cBhvr>
                                        <p:cTn id="22" dur="500"/>
                                        <p:tgtEl>
                                          <p:spTgt spid="5376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7607"/>
                                        </p:tgtEl>
                                        <p:attrNameLst>
                                          <p:attrName>style.visibility</p:attrName>
                                        </p:attrNameLst>
                                      </p:cBhvr>
                                      <p:to>
                                        <p:strVal val="visible"/>
                                      </p:to>
                                    </p:set>
                                    <p:animEffect transition="in" filter="wipe(left)">
                                      <p:cBhvr>
                                        <p:cTn id="27" dur="500"/>
                                        <p:tgtEl>
                                          <p:spTgt spid="5376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9" presetClass="entr" presetSubtype="0" fill="hold" nodeType="clickEffect">
                                  <p:stCondLst>
                                    <p:cond delay="0"/>
                                  </p:stCondLst>
                                  <p:childTnLst>
                                    <p:set>
                                      <p:cBhvr>
                                        <p:cTn id="31" dur="1" fill="hold">
                                          <p:stCondLst>
                                            <p:cond delay="0"/>
                                          </p:stCondLst>
                                        </p:cTn>
                                        <p:tgtEl>
                                          <p:spTgt spid="537658"/>
                                        </p:tgtEl>
                                        <p:attrNameLst>
                                          <p:attrName>style.visibility</p:attrName>
                                        </p:attrNameLst>
                                      </p:cBhvr>
                                      <p:to>
                                        <p:strVal val="visible"/>
                                      </p:to>
                                    </p:set>
                                    <p:anim calcmode="lin" valueType="num">
                                      <p:cBhvr>
                                        <p:cTn id="32" dur="1000" fill="hold"/>
                                        <p:tgtEl>
                                          <p:spTgt spid="537658"/>
                                        </p:tgtEl>
                                        <p:attrNameLst>
                                          <p:attrName>ppt_x</p:attrName>
                                        </p:attrNameLst>
                                      </p:cBhvr>
                                      <p:tavLst>
                                        <p:tav tm="0">
                                          <p:val>
                                            <p:strVal val="#ppt_x-.2"/>
                                          </p:val>
                                        </p:tav>
                                        <p:tav tm="100000">
                                          <p:val>
                                            <p:strVal val="#ppt_x"/>
                                          </p:val>
                                        </p:tav>
                                      </p:tavLst>
                                    </p:anim>
                                    <p:anim calcmode="lin" valueType="num">
                                      <p:cBhvr>
                                        <p:cTn id="33" dur="1000" fill="hold"/>
                                        <p:tgtEl>
                                          <p:spTgt spid="537658"/>
                                        </p:tgtEl>
                                        <p:attrNameLst>
                                          <p:attrName>ppt_y</p:attrName>
                                        </p:attrNameLst>
                                      </p:cBhvr>
                                      <p:tavLst>
                                        <p:tav tm="0">
                                          <p:val>
                                            <p:strVal val="#ppt_y"/>
                                          </p:val>
                                        </p:tav>
                                        <p:tav tm="100000">
                                          <p:val>
                                            <p:strVal val="#ppt_y"/>
                                          </p:val>
                                        </p:tav>
                                      </p:tavLst>
                                    </p:anim>
                                    <p:animEffect transition="in" filter="wipe(right)" prLst="gradientSize: 0.1">
                                      <p:cBhvr>
                                        <p:cTn id="34" dur="1000"/>
                                        <p:tgtEl>
                                          <p:spTgt spid="53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7" grpId="0"/>
      <p:bldP spid="537608" grpId="0"/>
      <p:bldP spid="537609" grpId="0"/>
      <p:bldP spid="537610" grpId="0"/>
      <p:bldP spid="53761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ChangeArrowheads="1"/>
          </p:cNvSpPr>
          <p:nvPr/>
        </p:nvSpPr>
        <p:spPr bwMode="auto">
          <a:xfrm>
            <a:off x="0" y="188913"/>
            <a:ext cx="307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l"/>
            <a:r>
              <a:rPr kumimoji="0" lang="zh-CN" altLang="en-US" sz="2400">
                <a:solidFill>
                  <a:schemeClr val="tx1"/>
                </a:solidFill>
                <a:latin typeface="Arial" charset="0"/>
              </a:rPr>
              <a:t>（</a:t>
            </a:r>
            <a:r>
              <a:rPr kumimoji="0" lang="en-US" altLang="zh-CN" sz="2400">
                <a:solidFill>
                  <a:schemeClr val="tx1"/>
                </a:solidFill>
                <a:latin typeface="Arial" charset="0"/>
              </a:rPr>
              <a:t>1</a:t>
            </a:r>
            <a:r>
              <a:rPr kumimoji="0" lang="zh-CN" altLang="en-US" sz="2400">
                <a:solidFill>
                  <a:schemeClr val="tx1"/>
                </a:solidFill>
                <a:latin typeface="Arial" charset="0"/>
              </a:rPr>
              <a:t>）前序遍历森林</a:t>
            </a:r>
          </a:p>
        </p:txBody>
      </p:sp>
      <p:sp>
        <p:nvSpPr>
          <p:cNvPr id="538627" name="Rectangle 3"/>
          <p:cNvSpPr>
            <a:spLocks noChangeArrowheads="1"/>
          </p:cNvSpPr>
          <p:nvPr/>
        </p:nvSpPr>
        <p:spPr bwMode="auto">
          <a:xfrm>
            <a:off x="0" y="2492375"/>
            <a:ext cx="307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l"/>
            <a:r>
              <a:rPr kumimoji="0" lang="zh-CN" altLang="en-US" sz="2400">
                <a:solidFill>
                  <a:schemeClr val="tx1"/>
                </a:solidFill>
                <a:latin typeface="Arial" charset="0"/>
              </a:rPr>
              <a:t>（</a:t>
            </a:r>
            <a:r>
              <a:rPr kumimoji="0" lang="en-US" altLang="zh-CN" sz="2400">
                <a:solidFill>
                  <a:schemeClr val="tx1"/>
                </a:solidFill>
                <a:latin typeface="Arial" charset="0"/>
              </a:rPr>
              <a:t>2</a:t>
            </a:r>
            <a:r>
              <a:rPr kumimoji="0" lang="zh-CN" altLang="en-US" sz="2400">
                <a:solidFill>
                  <a:schemeClr val="tx1"/>
                </a:solidFill>
                <a:latin typeface="Arial" charset="0"/>
              </a:rPr>
              <a:t>）后序遍历森林</a:t>
            </a:r>
          </a:p>
        </p:txBody>
      </p:sp>
      <p:sp>
        <p:nvSpPr>
          <p:cNvPr id="538628" name="Rectangle 4"/>
          <p:cNvSpPr>
            <a:spLocks noChangeArrowheads="1"/>
          </p:cNvSpPr>
          <p:nvPr/>
        </p:nvSpPr>
        <p:spPr bwMode="auto">
          <a:xfrm>
            <a:off x="179388" y="623888"/>
            <a:ext cx="856932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lnSpc>
                <a:spcPct val="110000"/>
              </a:lnSpc>
            </a:pPr>
            <a:r>
              <a:rPr kumimoji="0" lang="zh-CN" altLang="en-US" sz="2400">
                <a:solidFill>
                  <a:schemeClr val="tx1"/>
                </a:solidFill>
                <a:latin typeface="Arial" charset="0"/>
              </a:rPr>
              <a:t>若森林非空，则：</a:t>
            </a:r>
          </a:p>
          <a:p>
            <a:pPr indent="266700" algn="l">
              <a:lnSpc>
                <a:spcPct val="110000"/>
              </a:lnSpc>
            </a:pPr>
            <a:r>
              <a:rPr kumimoji="0" lang="zh-CN" altLang="en-US" sz="2400">
                <a:solidFill>
                  <a:schemeClr val="tx1"/>
                </a:solidFill>
                <a:latin typeface="Arial" charset="0"/>
              </a:rPr>
              <a:t>① 访问森林中第一棵树的根结点。</a:t>
            </a:r>
          </a:p>
          <a:p>
            <a:pPr indent="266700" algn="l">
              <a:lnSpc>
                <a:spcPct val="110000"/>
              </a:lnSpc>
            </a:pPr>
            <a:r>
              <a:rPr kumimoji="0" lang="zh-CN" altLang="en-US" sz="2400">
                <a:solidFill>
                  <a:schemeClr val="tx1"/>
                </a:solidFill>
                <a:latin typeface="Arial" charset="0"/>
              </a:rPr>
              <a:t>② 前序遍历第一棵树中根结点的各子树所构成的森林。</a:t>
            </a:r>
          </a:p>
          <a:p>
            <a:pPr indent="266700" algn="l">
              <a:lnSpc>
                <a:spcPct val="110000"/>
              </a:lnSpc>
            </a:pPr>
            <a:r>
              <a:rPr kumimoji="0" lang="zh-CN" altLang="en-US" sz="2400">
                <a:solidFill>
                  <a:schemeClr val="tx1"/>
                </a:solidFill>
                <a:latin typeface="Arial" charset="0"/>
              </a:rPr>
              <a:t>③ 前序遍历除第一棵树外其它树构成的森林。</a:t>
            </a:r>
          </a:p>
        </p:txBody>
      </p:sp>
      <p:sp>
        <p:nvSpPr>
          <p:cNvPr id="538629" name="Rectangle 5"/>
          <p:cNvSpPr>
            <a:spLocks noChangeArrowheads="1"/>
          </p:cNvSpPr>
          <p:nvPr/>
        </p:nvSpPr>
        <p:spPr bwMode="auto">
          <a:xfrm>
            <a:off x="179388" y="2928938"/>
            <a:ext cx="8799512"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l">
              <a:lnSpc>
                <a:spcPct val="110000"/>
              </a:lnSpc>
            </a:pPr>
            <a:r>
              <a:rPr kumimoji="0" lang="zh-CN" altLang="en-US" sz="2400">
                <a:solidFill>
                  <a:schemeClr val="tx1"/>
                </a:solidFill>
              </a:rPr>
              <a:t>若森林非空，则：</a:t>
            </a:r>
          </a:p>
          <a:p>
            <a:pPr indent="266700" algn="l">
              <a:lnSpc>
                <a:spcPct val="110000"/>
              </a:lnSpc>
            </a:pPr>
            <a:r>
              <a:rPr kumimoji="0" lang="zh-CN" altLang="en-US" sz="2400">
                <a:solidFill>
                  <a:schemeClr val="tx1"/>
                </a:solidFill>
              </a:rPr>
              <a:t>① 后序遍历森林中第一棵树的根结点的各子树所构成的森林。</a:t>
            </a:r>
          </a:p>
          <a:p>
            <a:pPr indent="266700" algn="l">
              <a:lnSpc>
                <a:spcPct val="110000"/>
              </a:lnSpc>
            </a:pPr>
            <a:r>
              <a:rPr kumimoji="0" lang="zh-CN" altLang="en-US" sz="2400">
                <a:solidFill>
                  <a:schemeClr val="tx1"/>
                </a:solidFill>
              </a:rPr>
              <a:t>② 访问第一棵树的根结点。</a:t>
            </a:r>
          </a:p>
          <a:p>
            <a:pPr indent="266700" algn="l">
              <a:lnSpc>
                <a:spcPct val="110000"/>
              </a:lnSpc>
            </a:pPr>
            <a:r>
              <a:rPr kumimoji="0" lang="zh-CN" altLang="en-US" sz="2400">
                <a:solidFill>
                  <a:schemeClr val="tx1"/>
                </a:solidFill>
              </a:rPr>
              <a:t>③ 后序遍历除第一棵树外其它树构成的森林。</a:t>
            </a:r>
          </a:p>
        </p:txBody>
      </p:sp>
      <p:sp>
        <p:nvSpPr>
          <p:cNvPr id="538630" name="Rectangle 6"/>
          <p:cNvSpPr>
            <a:spLocks noChangeArrowheads="1"/>
          </p:cNvSpPr>
          <p:nvPr/>
        </p:nvSpPr>
        <p:spPr bwMode="auto">
          <a:xfrm>
            <a:off x="179388" y="4857750"/>
            <a:ext cx="8569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FontTx/>
              <a:buChar char="•"/>
            </a:pPr>
            <a:r>
              <a:rPr kumimoji="0" lang="zh-CN" altLang="en-US" sz="2400">
                <a:solidFill>
                  <a:schemeClr val="tx1"/>
                </a:solidFill>
                <a:latin typeface="Arial" charset="0"/>
              </a:rPr>
              <a:t>前序遍历森林就是从左到右依次前序遍历森林中的每一棵树；</a:t>
            </a:r>
          </a:p>
          <a:p>
            <a:pPr algn="l">
              <a:lnSpc>
                <a:spcPct val="110000"/>
              </a:lnSpc>
              <a:buFontTx/>
              <a:buChar char="•"/>
            </a:pPr>
            <a:r>
              <a:rPr kumimoji="0" lang="zh-CN" altLang="en-US" sz="2400">
                <a:solidFill>
                  <a:schemeClr val="tx1"/>
                </a:solidFill>
                <a:latin typeface="Arial" charset="0"/>
              </a:rPr>
              <a:t>后序遍历森林就是从左到右依次后序遍历森林中的每一棵树。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8628"/>
                                        </p:tgtEl>
                                        <p:attrNameLst>
                                          <p:attrName>style.visibility</p:attrName>
                                        </p:attrNameLst>
                                      </p:cBhvr>
                                      <p:to>
                                        <p:strVal val="visible"/>
                                      </p:to>
                                    </p:set>
                                    <p:animEffect transition="in" filter="wipe(left)">
                                      <p:cBhvr>
                                        <p:cTn id="7" dur="500"/>
                                        <p:tgtEl>
                                          <p:spTgt spid="538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8629"/>
                                        </p:tgtEl>
                                        <p:attrNameLst>
                                          <p:attrName>style.visibility</p:attrName>
                                        </p:attrNameLst>
                                      </p:cBhvr>
                                      <p:to>
                                        <p:strVal val="visible"/>
                                      </p:to>
                                    </p:set>
                                    <p:animEffect transition="in" filter="wipe(left)">
                                      <p:cBhvr>
                                        <p:cTn id="12" dur="500"/>
                                        <p:tgtEl>
                                          <p:spTgt spid="538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8630"/>
                                        </p:tgtEl>
                                        <p:attrNameLst>
                                          <p:attrName>style.visibility</p:attrName>
                                        </p:attrNameLst>
                                      </p:cBhvr>
                                      <p:to>
                                        <p:strVal val="visible"/>
                                      </p:to>
                                    </p:set>
                                    <p:animEffect transition="in" filter="wipe(left)">
                                      <p:cBhvr>
                                        <p:cTn id="17" dur="500"/>
                                        <p:tgtEl>
                                          <p:spTgt spid="538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8" grpId="0"/>
      <p:bldP spid="538629" grpId="0"/>
      <p:bldP spid="53863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0" y="2906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39651" name="Object 3"/>
          <p:cNvGraphicFramePr>
            <a:graphicFrameLocks noChangeAspect="1"/>
          </p:cNvGraphicFramePr>
          <p:nvPr/>
        </p:nvGraphicFramePr>
        <p:xfrm>
          <a:off x="684213" y="692150"/>
          <a:ext cx="3363912" cy="1955800"/>
        </p:xfrm>
        <a:graphic>
          <a:graphicData uri="http://schemas.openxmlformats.org/presentationml/2006/ole">
            <mc:AlternateContent xmlns:mc="http://schemas.openxmlformats.org/markup-compatibility/2006">
              <mc:Choice xmlns:v="urn:schemas-microsoft-com:vml" Requires="v">
                <p:oleObj spid="_x0000_s539659" name="Microsoft Drawing" r:id="rId3" imgW="1778040" imgH="976320" progId="MSDraw">
                  <p:embed/>
                </p:oleObj>
              </mc:Choice>
              <mc:Fallback>
                <p:oleObj name="Microsoft Drawing" r:id="rId3" imgW="1778040" imgH="976320" progId="MSDraw">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692150"/>
                        <a:ext cx="3363912" cy="1955800"/>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539652" name="Rectangle 4"/>
          <p:cNvSpPr>
            <a:spLocks noChangeArrowheads="1"/>
          </p:cNvSpPr>
          <p:nvPr/>
        </p:nvSpPr>
        <p:spPr bwMode="auto">
          <a:xfrm>
            <a:off x="395288" y="342900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前序序列：</a:t>
            </a:r>
          </a:p>
        </p:txBody>
      </p:sp>
      <p:sp>
        <p:nvSpPr>
          <p:cNvPr id="539653" name="Rectangle 5"/>
          <p:cNvSpPr>
            <a:spLocks noChangeArrowheads="1"/>
          </p:cNvSpPr>
          <p:nvPr/>
        </p:nvSpPr>
        <p:spPr bwMode="auto">
          <a:xfrm>
            <a:off x="395288" y="4005263"/>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后序序列：</a:t>
            </a:r>
          </a:p>
        </p:txBody>
      </p:sp>
      <p:sp>
        <p:nvSpPr>
          <p:cNvPr id="539654" name="Rectangle 6"/>
          <p:cNvSpPr>
            <a:spLocks noChangeArrowheads="1"/>
          </p:cNvSpPr>
          <p:nvPr/>
        </p:nvSpPr>
        <p:spPr bwMode="auto">
          <a:xfrm>
            <a:off x="323850" y="5048250"/>
            <a:ext cx="8569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FontTx/>
              <a:buChar char="•"/>
            </a:pPr>
            <a:r>
              <a:rPr kumimoji="0" lang="zh-CN" altLang="en-US" sz="2400">
                <a:solidFill>
                  <a:schemeClr val="tx1"/>
                </a:solidFill>
                <a:latin typeface="Arial" charset="0"/>
              </a:rPr>
              <a:t>前序遍历森林等价于前序遍历该森林对应的二叉树；</a:t>
            </a:r>
          </a:p>
          <a:p>
            <a:pPr algn="l">
              <a:lnSpc>
                <a:spcPct val="110000"/>
              </a:lnSpc>
              <a:buFontTx/>
              <a:buChar char="•"/>
            </a:pPr>
            <a:r>
              <a:rPr kumimoji="0" lang="zh-CN" altLang="en-US" sz="2400">
                <a:solidFill>
                  <a:schemeClr val="tx1"/>
                </a:solidFill>
                <a:latin typeface="Arial" charset="0"/>
              </a:rPr>
              <a:t>后序遍历森林等价于中序遍历该森林对应的二叉树。 </a:t>
            </a:r>
          </a:p>
        </p:txBody>
      </p:sp>
      <p:sp>
        <p:nvSpPr>
          <p:cNvPr id="539655" name="Rectangle 7"/>
          <p:cNvSpPr>
            <a:spLocks noChangeArrowheads="1"/>
          </p:cNvSpPr>
          <p:nvPr/>
        </p:nvSpPr>
        <p:spPr bwMode="auto">
          <a:xfrm>
            <a:off x="1908175" y="3429000"/>
            <a:ext cx="199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a:solidFill>
                  <a:srgbClr val="0000FF"/>
                </a:solidFill>
                <a:latin typeface="Arial" charset="0"/>
              </a:rPr>
              <a:t>ABECDFGH </a:t>
            </a:r>
          </a:p>
        </p:txBody>
      </p:sp>
      <p:sp>
        <p:nvSpPr>
          <p:cNvPr id="539656" name="Rectangle 8"/>
          <p:cNvSpPr>
            <a:spLocks noChangeArrowheads="1"/>
          </p:cNvSpPr>
          <p:nvPr/>
        </p:nvSpPr>
        <p:spPr bwMode="auto">
          <a:xfrm>
            <a:off x="1908175" y="4005263"/>
            <a:ext cx="191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400">
                <a:solidFill>
                  <a:srgbClr val="0000FF"/>
                </a:solidFill>
                <a:latin typeface="Arial" charset="0"/>
              </a:rPr>
              <a:t>EBCDAGHF</a:t>
            </a:r>
          </a:p>
        </p:txBody>
      </p:sp>
      <p:graphicFrame>
        <p:nvGraphicFramePr>
          <p:cNvPr id="539657" name="Object 9"/>
          <p:cNvGraphicFramePr>
            <a:graphicFrameLocks noChangeAspect="1"/>
          </p:cNvGraphicFramePr>
          <p:nvPr>
            <p:ph/>
          </p:nvPr>
        </p:nvGraphicFramePr>
        <p:xfrm>
          <a:off x="5251450" y="700088"/>
          <a:ext cx="3389313" cy="2273300"/>
        </p:xfrm>
        <a:graphic>
          <a:graphicData uri="http://schemas.openxmlformats.org/presentationml/2006/ole">
            <mc:AlternateContent xmlns:mc="http://schemas.openxmlformats.org/markup-compatibility/2006">
              <mc:Choice xmlns:v="urn:schemas-microsoft-com:vml" Requires="v">
                <p:oleObj spid="_x0000_s539660" name="Microsoft Drawing" r:id="rId5" imgW="1701720" imgH="1052640" progId="MSDraw">
                  <p:embed/>
                </p:oleObj>
              </mc:Choice>
              <mc:Fallback>
                <p:oleObj name="Microsoft Drawing" r:id="rId5" imgW="1701720" imgH="1052640" progId="MSDraw">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1450" y="700088"/>
                        <a:ext cx="3389313" cy="2273300"/>
                      </a:xfrm>
                      <a:prstGeom prst="rect">
                        <a:avLst/>
                      </a:prstGeom>
                      <a:gradFill rotWithShape="1">
                        <a:gsLst>
                          <a:gs pos="0">
                            <a:schemeClr val="hlink"/>
                          </a:gs>
                          <a:gs pos="100000">
                            <a:srgbClr val="FFFFA5"/>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9655"/>
                                        </p:tgtEl>
                                        <p:attrNameLst>
                                          <p:attrName>style.visibility</p:attrName>
                                        </p:attrNameLst>
                                      </p:cBhvr>
                                      <p:to>
                                        <p:strVal val="visible"/>
                                      </p:to>
                                    </p:set>
                                    <p:animEffect transition="in" filter="wipe(left)">
                                      <p:cBhvr>
                                        <p:cTn id="7" dur="500"/>
                                        <p:tgtEl>
                                          <p:spTgt spid="539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9656"/>
                                        </p:tgtEl>
                                        <p:attrNameLst>
                                          <p:attrName>style.visibility</p:attrName>
                                        </p:attrNameLst>
                                      </p:cBhvr>
                                      <p:to>
                                        <p:strVal val="visible"/>
                                      </p:to>
                                    </p:set>
                                    <p:animEffect transition="in" filter="wipe(left)">
                                      <p:cBhvr>
                                        <p:cTn id="12" dur="500"/>
                                        <p:tgtEl>
                                          <p:spTgt spid="5396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9654"/>
                                        </p:tgtEl>
                                        <p:attrNameLst>
                                          <p:attrName>style.visibility</p:attrName>
                                        </p:attrNameLst>
                                      </p:cBhvr>
                                      <p:to>
                                        <p:strVal val="visible"/>
                                      </p:to>
                                    </p:set>
                                    <p:animEffect transition="in" filter="wipe(left)">
                                      <p:cBhvr>
                                        <p:cTn id="17" dur="500"/>
                                        <p:tgtEl>
                                          <p:spTgt spid="5396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nodeType="clickEffect">
                                  <p:stCondLst>
                                    <p:cond delay="0"/>
                                  </p:stCondLst>
                                  <p:childTnLst>
                                    <p:set>
                                      <p:cBhvr>
                                        <p:cTn id="21" dur="1" fill="hold">
                                          <p:stCondLst>
                                            <p:cond delay="0"/>
                                          </p:stCondLst>
                                        </p:cTn>
                                        <p:tgtEl>
                                          <p:spTgt spid="539657"/>
                                        </p:tgtEl>
                                        <p:attrNameLst>
                                          <p:attrName>style.visibility</p:attrName>
                                        </p:attrNameLst>
                                      </p:cBhvr>
                                      <p:to>
                                        <p:strVal val="visible"/>
                                      </p:to>
                                    </p:set>
                                    <p:anim calcmode="lin" valueType="num">
                                      <p:cBhvr>
                                        <p:cTn id="22" dur="1000" fill="hold"/>
                                        <p:tgtEl>
                                          <p:spTgt spid="539657"/>
                                        </p:tgtEl>
                                        <p:attrNameLst>
                                          <p:attrName>ppt_x</p:attrName>
                                        </p:attrNameLst>
                                      </p:cBhvr>
                                      <p:tavLst>
                                        <p:tav tm="0">
                                          <p:val>
                                            <p:strVal val="#ppt_x-.2"/>
                                          </p:val>
                                        </p:tav>
                                        <p:tav tm="100000">
                                          <p:val>
                                            <p:strVal val="#ppt_x"/>
                                          </p:val>
                                        </p:tav>
                                      </p:tavLst>
                                    </p:anim>
                                    <p:anim calcmode="lin" valueType="num">
                                      <p:cBhvr>
                                        <p:cTn id="23" dur="1000" fill="hold"/>
                                        <p:tgtEl>
                                          <p:spTgt spid="539657"/>
                                        </p:tgtEl>
                                        <p:attrNameLst>
                                          <p:attrName>ppt_y</p:attrName>
                                        </p:attrNameLst>
                                      </p:cBhvr>
                                      <p:tavLst>
                                        <p:tav tm="0">
                                          <p:val>
                                            <p:strVal val="#ppt_y"/>
                                          </p:val>
                                        </p:tav>
                                        <p:tav tm="100000">
                                          <p:val>
                                            <p:strVal val="#ppt_y"/>
                                          </p:val>
                                        </p:tav>
                                      </p:tavLst>
                                    </p:anim>
                                    <p:animEffect transition="in" filter="wipe(right)" prLst="gradientSize: 0.1">
                                      <p:cBhvr>
                                        <p:cTn id="24" dur="1000"/>
                                        <p:tgtEl>
                                          <p:spTgt spid="539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4" grpId="0"/>
      <p:bldP spid="539655" grpId="0"/>
      <p:bldP spid="5396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Text Box 2"/>
          <p:cNvSpPr txBox="1">
            <a:spLocks noChangeArrowheads="1"/>
          </p:cNvSpPr>
          <p:nvPr/>
        </p:nvSpPr>
        <p:spPr bwMode="auto">
          <a:xfrm>
            <a:off x="179388" y="609600"/>
            <a:ext cx="8713787" cy="457200"/>
          </a:xfrm>
          <a:prstGeom prst="rect">
            <a:avLst/>
          </a:prstGeom>
          <a:gradFill rotWithShape="1">
            <a:gsLst>
              <a:gs pos="0">
                <a:schemeClr val="accent2"/>
              </a:gs>
              <a:gs pos="100000">
                <a:schemeClr val="bg2"/>
              </a:gs>
            </a:gsLst>
            <a:lin ang="0" scaled="1"/>
          </a:gradFill>
          <a:ln>
            <a:noFill/>
          </a:ln>
          <a:effectLst/>
          <a:extLs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000">
                <a:solidFill>
                  <a:srgbClr val="FFFF66"/>
                </a:solidFill>
                <a:effectLst>
                  <a:outerShdw blurRad="38100" dist="38100" dir="2700000" algn="tl">
                    <a:srgbClr val="000000"/>
                  </a:outerShdw>
                </a:effectLst>
              </a:rPr>
              <a:t> </a:t>
            </a:r>
            <a:r>
              <a:rPr lang="zh-CN" altLang="en-US" sz="2400">
                <a:effectLst>
                  <a:outerShdw blurRad="38100" dist="38100" dir="2700000" algn="tl">
                    <a:srgbClr val="000000"/>
                  </a:outerShdw>
                </a:effectLst>
                <a:latin typeface="Arial" charset="0"/>
                <a:ea typeface="楷体_GB2312" pitchFamily="49" charset="-122"/>
              </a:rPr>
              <a:t>二、</a:t>
            </a:r>
            <a:r>
              <a:rPr lang="en-US" altLang="zh-CN" sz="2400">
                <a:effectLst>
                  <a:outerShdw blurRad="38100" dist="38100" dir="2700000" algn="tl">
                    <a:srgbClr val="000000"/>
                  </a:outerShdw>
                </a:effectLst>
                <a:latin typeface="Arial" charset="0"/>
                <a:ea typeface="楷体_GB2312" pitchFamily="49" charset="-122"/>
              </a:rPr>
              <a:t>5</a:t>
            </a:r>
            <a:r>
              <a:rPr lang="zh-CN" altLang="en-US" sz="2400">
                <a:effectLst>
                  <a:outerShdw blurRad="38100" dist="38100" dir="2700000" algn="tl">
                    <a:srgbClr val="000000"/>
                  </a:outerShdw>
                </a:effectLst>
                <a:latin typeface="Arial" charset="0"/>
                <a:ea typeface="楷体_GB2312" pitchFamily="49" charset="-122"/>
              </a:rPr>
              <a:t>种基本形态</a:t>
            </a:r>
          </a:p>
        </p:txBody>
      </p:sp>
      <p:sp>
        <p:nvSpPr>
          <p:cNvPr id="460803" name="Text Box 3"/>
          <p:cNvSpPr txBox="1">
            <a:spLocks noChangeArrowheads="1"/>
          </p:cNvSpPr>
          <p:nvPr/>
        </p:nvSpPr>
        <p:spPr bwMode="auto">
          <a:xfrm>
            <a:off x="152400" y="3476625"/>
            <a:ext cx="89058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a:solidFill>
                  <a:schemeClr val="tx1"/>
                </a:solidFill>
                <a:latin typeface="宋体" pitchFamily="2" charset="-122"/>
              </a:rPr>
              <a:t>空树</a:t>
            </a:r>
          </a:p>
        </p:txBody>
      </p:sp>
      <p:sp>
        <p:nvSpPr>
          <p:cNvPr id="460804" name="Text Box 4"/>
          <p:cNvSpPr txBox="1">
            <a:spLocks noChangeArrowheads="1"/>
          </p:cNvSpPr>
          <p:nvPr/>
        </p:nvSpPr>
        <p:spPr bwMode="auto">
          <a:xfrm>
            <a:off x="1293813" y="3476625"/>
            <a:ext cx="126206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a:solidFill>
                  <a:schemeClr val="tx1"/>
                </a:solidFill>
                <a:latin typeface="宋体" pitchFamily="2" charset="-122"/>
              </a:rPr>
              <a:t>仅有根</a:t>
            </a:r>
          </a:p>
        </p:txBody>
      </p:sp>
      <p:sp>
        <p:nvSpPr>
          <p:cNvPr id="460805" name="Text Box 5"/>
          <p:cNvSpPr txBox="1">
            <a:spLocks noChangeArrowheads="1"/>
          </p:cNvSpPr>
          <p:nvPr/>
        </p:nvSpPr>
        <p:spPr bwMode="auto">
          <a:xfrm>
            <a:off x="2740025" y="3476625"/>
            <a:ext cx="154463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a:solidFill>
                  <a:schemeClr val="tx1"/>
                </a:solidFill>
                <a:latin typeface="宋体" pitchFamily="2" charset="-122"/>
              </a:rPr>
              <a:t>右子树空</a:t>
            </a:r>
          </a:p>
        </p:txBody>
      </p:sp>
      <p:sp>
        <p:nvSpPr>
          <p:cNvPr id="460806" name="Text Box 6"/>
          <p:cNvSpPr txBox="1">
            <a:spLocks noChangeArrowheads="1"/>
          </p:cNvSpPr>
          <p:nvPr/>
        </p:nvSpPr>
        <p:spPr bwMode="auto">
          <a:xfrm>
            <a:off x="4568825" y="3476625"/>
            <a:ext cx="15875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a:solidFill>
                  <a:schemeClr val="tx1"/>
                </a:solidFill>
                <a:latin typeface="宋体" pitchFamily="2" charset="-122"/>
              </a:rPr>
              <a:t>左子树空</a:t>
            </a:r>
          </a:p>
        </p:txBody>
      </p:sp>
      <p:sp>
        <p:nvSpPr>
          <p:cNvPr id="460807" name="Text Box 7"/>
          <p:cNvSpPr txBox="1">
            <a:spLocks noChangeArrowheads="1"/>
          </p:cNvSpPr>
          <p:nvPr/>
        </p:nvSpPr>
        <p:spPr bwMode="auto">
          <a:xfrm>
            <a:off x="6365875" y="3500438"/>
            <a:ext cx="2778125"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a:solidFill>
                  <a:schemeClr val="tx1"/>
                </a:solidFill>
                <a:latin typeface="宋体" pitchFamily="2" charset="-122"/>
              </a:rPr>
              <a:t>左、右子树均不空</a:t>
            </a:r>
          </a:p>
        </p:txBody>
      </p:sp>
      <p:sp>
        <p:nvSpPr>
          <p:cNvPr id="460808" name="AutoShape 8"/>
          <p:cNvSpPr>
            <a:spLocks noChangeAspect="1" noChangeArrowheads="1"/>
          </p:cNvSpPr>
          <p:nvPr/>
        </p:nvSpPr>
        <p:spPr bwMode="auto">
          <a:xfrm>
            <a:off x="2717800" y="2281238"/>
            <a:ext cx="979488" cy="976312"/>
          </a:xfrm>
          <a:prstGeom prst="triangle">
            <a:avLst>
              <a:gd name="adj" fmla="val 50000"/>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3200">
                <a:solidFill>
                  <a:srgbClr val="FFFF66"/>
                </a:solidFill>
                <a:effectLst>
                  <a:outerShdw blurRad="38100" dist="38100" dir="2700000" algn="tl">
                    <a:srgbClr val="000000"/>
                  </a:outerShdw>
                </a:effectLst>
                <a:latin typeface="Arial" charset="0"/>
              </a:rPr>
              <a:t>L</a:t>
            </a:r>
          </a:p>
        </p:txBody>
      </p:sp>
      <p:sp>
        <p:nvSpPr>
          <p:cNvPr id="460809" name="Line 9"/>
          <p:cNvSpPr>
            <a:spLocks noChangeAspect="1" noChangeShapeType="1"/>
          </p:cNvSpPr>
          <p:nvPr/>
        </p:nvSpPr>
        <p:spPr bwMode="auto">
          <a:xfrm flipH="1">
            <a:off x="3208338" y="2020888"/>
            <a:ext cx="358775"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810" name="AutoShape 10"/>
          <p:cNvSpPr>
            <a:spLocks noChangeAspect="1" noChangeArrowheads="1"/>
          </p:cNvSpPr>
          <p:nvPr/>
        </p:nvSpPr>
        <p:spPr bwMode="auto">
          <a:xfrm>
            <a:off x="5235575" y="2303463"/>
            <a:ext cx="1008063" cy="1031875"/>
          </a:xfrm>
          <a:prstGeom prst="triangle">
            <a:avLst>
              <a:gd name="adj" fmla="val 50000"/>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3200">
                <a:solidFill>
                  <a:srgbClr val="FFFF66"/>
                </a:solidFill>
                <a:effectLst>
                  <a:outerShdw blurRad="38100" dist="38100" dir="2700000" algn="tl">
                    <a:srgbClr val="000000"/>
                  </a:outerShdw>
                </a:effectLst>
                <a:latin typeface="Arial" charset="0"/>
              </a:rPr>
              <a:t>R</a:t>
            </a:r>
          </a:p>
        </p:txBody>
      </p:sp>
      <p:sp>
        <p:nvSpPr>
          <p:cNvPr id="460811" name="Line 11"/>
          <p:cNvSpPr>
            <a:spLocks noChangeAspect="1" noChangeShapeType="1"/>
          </p:cNvSpPr>
          <p:nvPr/>
        </p:nvSpPr>
        <p:spPr bwMode="auto">
          <a:xfrm>
            <a:off x="5370513" y="2027238"/>
            <a:ext cx="360362" cy="2873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812" name="AutoShape 12"/>
          <p:cNvSpPr>
            <a:spLocks noChangeAspect="1" noChangeArrowheads="1"/>
          </p:cNvSpPr>
          <p:nvPr/>
        </p:nvSpPr>
        <p:spPr bwMode="auto">
          <a:xfrm>
            <a:off x="6705600" y="2357438"/>
            <a:ext cx="919163" cy="977900"/>
          </a:xfrm>
          <a:prstGeom prst="triangle">
            <a:avLst>
              <a:gd name="adj" fmla="val 50000"/>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3200">
                <a:solidFill>
                  <a:srgbClr val="FFFF66"/>
                </a:solidFill>
                <a:effectLst>
                  <a:outerShdw blurRad="38100" dist="38100" dir="2700000" algn="tl">
                    <a:srgbClr val="000000"/>
                  </a:outerShdw>
                </a:effectLst>
                <a:latin typeface="Arial" charset="0"/>
              </a:rPr>
              <a:t>L</a:t>
            </a:r>
          </a:p>
        </p:txBody>
      </p:sp>
      <p:sp>
        <p:nvSpPr>
          <p:cNvPr id="460813" name="Line 13"/>
          <p:cNvSpPr>
            <a:spLocks noChangeAspect="1" noChangeShapeType="1"/>
          </p:cNvSpPr>
          <p:nvPr/>
        </p:nvSpPr>
        <p:spPr bwMode="auto">
          <a:xfrm flipH="1">
            <a:off x="7165975" y="2097088"/>
            <a:ext cx="334963"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814" name="Line 14"/>
          <p:cNvSpPr>
            <a:spLocks noChangeAspect="1" noChangeShapeType="1"/>
          </p:cNvSpPr>
          <p:nvPr/>
        </p:nvSpPr>
        <p:spPr bwMode="auto">
          <a:xfrm>
            <a:off x="6767513" y="3335338"/>
            <a:ext cx="795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815" name="AutoShape 15"/>
          <p:cNvSpPr>
            <a:spLocks noChangeAspect="1" noChangeArrowheads="1"/>
          </p:cNvSpPr>
          <p:nvPr/>
        </p:nvSpPr>
        <p:spPr bwMode="auto">
          <a:xfrm>
            <a:off x="7929563" y="2357438"/>
            <a:ext cx="919162" cy="977900"/>
          </a:xfrm>
          <a:prstGeom prst="triangle">
            <a:avLst>
              <a:gd name="adj" fmla="val 50000"/>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3200">
                <a:solidFill>
                  <a:srgbClr val="FFFF66"/>
                </a:solidFill>
                <a:effectLst>
                  <a:outerShdw blurRad="38100" dist="38100" dir="2700000" algn="tl">
                    <a:srgbClr val="000000"/>
                  </a:outerShdw>
                </a:effectLst>
                <a:latin typeface="Arial" charset="0"/>
              </a:rPr>
              <a:t>R</a:t>
            </a:r>
          </a:p>
        </p:txBody>
      </p:sp>
      <p:sp>
        <p:nvSpPr>
          <p:cNvPr id="460816" name="Line 16"/>
          <p:cNvSpPr>
            <a:spLocks noChangeAspect="1" noChangeShapeType="1"/>
          </p:cNvSpPr>
          <p:nvPr/>
        </p:nvSpPr>
        <p:spPr bwMode="auto">
          <a:xfrm>
            <a:off x="8053388" y="2097088"/>
            <a:ext cx="327025" cy="271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817" name="Oval 17"/>
          <p:cNvSpPr>
            <a:spLocks noChangeAspect="1" noChangeArrowheads="1"/>
          </p:cNvSpPr>
          <p:nvPr/>
        </p:nvSpPr>
        <p:spPr bwMode="auto">
          <a:xfrm>
            <a:off x="228600" y="2066925"/>
            <a:ext cx="647700" cy="647700"/>
          </a:xfrm>
          <a:prstGeom prst="ellipse">
            <a:avLst/>
          </a:prstGeom>
          <a:solidFill>
            <a:schemeClr val="accent2"/>
          </a:solidFill>
          <a:ln w="31750">
            <a:solidFill>
              <a:schemeClr val="tx1"/>
            </a:solidFill>
            <a:round/>
            <a:headEnd/>
            <a:tailEnd/>
          </a:ln>
        </p:spPr>
        <p:txBody>
          <a:bodyPr/>
          <a:lstStyle/>
          <a:p>
            <a:endParaRPr lang="zh-CN" altLang="en-US"/>
          </a:p>
        </p:txBody>
      </p:sp>
      <p:sp>
        <p:nvSpPr>
          <p:cNvPr id="460818" name="Line 18"/>
          <p:cNvSpPr>
            <a:spLocks noChangeShapeType="1"/>
          </p:cNvSpPr>
          <p:nvPr/>
        </p:nvSpPr>
        <p:spPr bwMode="auto">
          <a:xfrm flipH="1">
            <a:off x="242888" y="2028825"/>
            <a:ext cx="688975"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19" name="Oval 19"/>
          <p:cNvSpPr>
            <a:spLocks noChangeAspect="1" noChangeArrowheads="1"/>
          </p:cNvSpPr>
          <p:nvPr/>
        </p:nvSpPr>
        <p:spPr bwMode="auto">
          <a:xfrm>
            <a:off x="1476375" y="2133600"/>
            <a:ext cx="647700" cy="647700"/>
          </a:xfrm>
          <a:prstGeom prst="ellipse">
            <a:avLst/>
          </a:prstGeom>
          <a:solidFill>
            <a:schemeClr val="accent2"/>
          </a:solidFill>
          <a:ln w="25400" cap="rnd"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3200">
                <a:solidFill>
                  <a:srgbClr val="FFFF66"/>
                </a:solidFill>
                <a:effectLst>
                  <a:outerShdw blurRad="38100" dist="38100" dir="2700000" algn="tl">
                    <a:srgbClr val="000000"/>
                  </a:outerShdw>
                </a:effectLst>
                <a:latin typeface="Arial" charset="0"/>
              </a:rPr>
              <a:t>D</a:t>
            </a:r>
          </a:p>
        </p:txBody>
      </p:sp>
      <p:sp>
        <p:nvSpPr>
          <p:cNvPr id="460820" name="Oval 20"/>
          <p:cNvSpPr>
            <a:spLocks noChangeAspect="1" noChangeArrowheads="1"/>
          </p:cNvSpPr>
          <p:nvPr/>
        </p:nvSpPr>
        <p:spPr bwMode="auto">
          <a:xfrm>
            <a:off x="3492500" y="1484313"/>
            <a:ext cx="647700" cy="647700"/>
          </a:xfrm>
          <a:prstGeom prst="ellipse">
            <a:avLst/>
          </a:prstGeom>
          <a:solidFill>
            <a:schemeClr val="accent2"/>
          </a:solidFill>
          <a:ln w="25400" cap="rnd"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3200">
                <a:solidFill>
                  <a:srgbClr val="FFFF66"/>
                </a:solidFill>
                <a:effectLst>
                  <a:outerShdw blurRad="38100" dist="38100" dir="2700000" algn="tl">
                    <a:srgbClr val="000000"/>
                  </a:outerShdw>
                </a:effectLst>
                <a:latin typeface="Arial" charset="0"/>
              </a:rPr>
              <a:t>D</a:t>
            </a:r>
          </a:p>
        </p:txBody>
      </p:sp>
      <p:sp>
        <p:nvSpPr>
          <p:cNvPr id="460821" name="Oval 21"/>
          <p:cNvSpPr>
            <a:spLocks noChangeAspect="1" noChangeArrowheads="1"/>
          </p:cNvSpPr>
          <p:nvPr/>
        </p:nvSpPr>
        <p:spPr bwMode="auto">
          <a:xfrm>
            <a:off x="4787900" y="1484313"/>
            <a:ext cx="647700" cy="647700"/>
          </a:xfrm>
          <a:prstGeom prst="ellipse">
            <a:avLst/>
          </a:prstGeom>
          <a:solidFill>
            <a:schemeClr val="accent2"/>
          </a:solidFill>
          <a:ln w="25400" cap="rnd"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3200">
                <a:solidFill>
                  <a:srgbClr val="FFFF66"/>
                </a:solidFill>
                <a:effectLst>
                  <a:outerShdw blurRad="38100" dist="38100" dir="2700000" algn="tl">
                    <a:srgbClr val="000000"/>
                  </a:outerShdw>
                </a:effectLst>
                <a:latin typeface="Arial" charset="0"/>
              </a:rPr>
              <a:t>D</a:t>
            </a:r>
          </a:p>
        </p:txBody>
      </p:sp>
      <p:sp>
        <p:nvSpPr>
          <p:cNvPr id="460822" name="Oval 22"/>
          <p:cNvSpPr>
            <a:spLocks noChangeAspect="1" noChangeArrowheads="1"/>
          </p:cNvSpPr>
          <p:nvPr/>
        </p:nvSpPr>
        <p:spPr bwMode="auto">
          <a:xfrm>
            <a:off x="7451725" y="1557338"/>
            <a:ext cx="647700" cy="647700"/>
          </a:xfrm>
          <a:prstGeom prst="ellipse">
            <a:avLst/>
          </a:prstGeom>
          <a:solidFill>
            <a:schemeClr val="accent2"/>
          </a:solidFill>
          <a:ln w="25400" cap="rnd"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3200">
                <a:solidFill>
                  <a:srgbClr val="FFFF66"/>
                </a:solidFill>
                <a:effectLst>
                  <a:outerShdw blurRad="38100" dist="38100" dir="2700000" algn="tl">
                    <a:srgbClr val="000000"/>
                  </a:outerShdw>
                </a:effectLst>
                <a:latin typeface="Arial" charset="0"/>
              </a:rPr>
              <a:t>D</a:t>
            </a:r>
          </a:p>
        </p:txBody>
      </p:sp>
    </p:spTree>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715963" y="21590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3  </a:t>
            </a:r>
            <a:r>
              <a:rPr lang="zh-CN" altLang="en-US" sz="3600" b="0">
                <a:latin typeface="黑体" pitchFamily="2" charset="-122"/>
              </a:rPr>
              <a:t>层序遍历</a:t>
            </a:r>
          </a:p>
        </p:txBody>
      </p:sp>
      <p:sp>
        <p:nvSpPr>
          <p:cNvPr id="540675" name="Rectangle 3"/>
          <p:cNvSpPr>
            <a:spLocks noChangeArrowheads="1"/>
          </p:cNvSpPr>
          <p:nvPr/>
        </p:nvSpPr>
        <p:spPr bwMode="auto">
          <a:xfrm>
            <a:off x="0" y="947738"/>
            <a:ext cx="295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l"/>
            <a:r>
              <a:rPr kumimoji="0" lang="zh-CN" altLang="en-US" sz="2400">
                <a:solidFill>
                  <a:schemeClr val="tx1"/>
                </a:solidFill>
              </a:rPr>
              <a:t>（</a:t>
            </a:r>
            <a:r>
              <a:rPr kumimoji="0" lang="en-US" altLang="zh-CN" sz="2400">
                <a:solidFill>
                  <a:schemeClr val="tx1"/>
                </a:solidFill>
              </a:rPr>
              <a:t>1</a:t>
            </a:r>
            <a:r>
              <a:rPr kumimoji="0" lang="zh-CN" altLang="en-US" sz="2400">
                <a:solidFill>
                  <a:schemeClr val="tx1"/>
                </a:solidFill>
              </a:rPr>
              <a:t>）层序遍历树</a:t>
            </a:r>
            <a:r>
              <a:rPr kumimoji="0" lang="en-US" altLang="zh-CN" sz="2400">
                <a:solidFill>
                  <a:schemeClr val="tx1"/>
                </a:solidFill>
              </a:rPr>
              <a:t>T</a:t>
            </a:r>
          </a:p>
        </p:txBody>
      </p:sp>
      <p:sp>
        <p:nvSpPr>
          <p:cNvPr id="540676" name="Rectangle 4"/>
          <p:cNvSpPr>
            <a:spLocks noChangeArrowheads="1"/>
          </p:cNvSpPr>
          <p:nvPr/>
        </p:nvSpPr>
        <p:spPr bwMode="auto">
          <a:xfrm>
            <a:off x="0" y="3246438"/>
            <a:ext cx="305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l"/>
            <a:r>
              <a:rPr kumimoji="0" lang="zh-CN" altLang="en-US" sz="2400">
                <a:solidFill>
                  <a:schemeClr val="tx1"/>
                </a:solidFill>
              </a:rPr>
              <a:t>（</a:t>
            </a:r>
            <a:r>
              <a:rPr kumimoji="0" lang="en-US" altLang="zh-CN" sz="2400">
                <a:solidFill>
                  <a:schemeClr val="tx1"/>
                </a:solidFill>
              </a:rPr>
              <a:t>2</a:t>
            </a:r>
            <a:r>
              <a:rPr kumimoji="0" lang="zh-CN" altLang="en-US" sz="2400">
                <a:solidFill>
                  <a:schemeClr val="tx1"/>
                </a:solidFill>
              </a:rPr>
              <a:t>）层序遍历森林</a:t>
            </a:r>
          </a:p>
        </p:txBody>
      </p:sp>
      <p:sp>
        <p:nvSpPr>
          <p:cNvPr id="540677" name="Rectangle 5"/>
          <p:cNvSpPr>
            <a:spLocks noChangeArrowheads="1"/>
          </p:cNvSpPr>
          <p:nvPr/>
        </p:nvSpPr>
        <p:spPr bwMode="auto">
          <a:xfrm>
            <a:off x="395288" y="616585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层序序列：</a:t>
            </a:r>
          </a:p>
        </p:txBody>
      </p:sp>
      <p:sp>
        <p:nvSpPr>
          <p:cNvPr id="540678" name="Rectangle 6"/>
          <p:cNvSpPr>
            <a:spLocks noChangeArrowheads="1"/>
          </p:cNvSpPr>
          <p:nvPr/>
        </p:nvSpPr>
        <p:spPr bwMode="auto">
          <a:xfrm>
            <a:off x="179388" y="1449388"/>
            <a:ext cx="8104187"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lnSpc>
                <a:spcPct val="110000"/>
              </a:lnSpc>
            </a:pPr>
            <a:r>
              <a:rPr kumimoji="0" lang="zh-CN" altLang="en-US" sz="2400">
                <a:solidFill>
                  <a:schemeClr val="tx1"/>
                </a:solidFill>
              </a:rPr>
              <a:t>若树</a:t>
            </a:r>
            <a:r>
              <a:rPr kumimoji="0" lang="en-US" altLang="zh-CN" sz="2400">
                <a:solidFill>
                  <a:schemeClr val="tx1"/>
                </a:solidFill>
              </a:rPr>
              <a:t>T</a:t>
            </a:r>
            <a:r>
              <a:rPr kumimoji="0" lang="zh-CN" altLang="en-US" sz="2400">
                <a:solidFill>
                  <a:schemeClr val="tx1"/>
                </a:solidFill>
              </a:rPr>
              <a:t>非空，则：</a:t>
            </a:r>
          </a:p>
          <a:p>
            <a:pPr indent="266700" algn="l">
              <a:lnSpc>
                <a:spcPct val="110000"/>
              </a:lnSpc>
            </a:pPr>
            <a:r>
              <a:rPr kumimoji="0" lang="zh-CN" altLang="en-US" sz="2400">
                <a:solidFill>
                  <a:schemeClr val="tx1"/>
                </a:solidFill>
              </a:rPr>
              <a:t>① 访问根结点</a:t>
            </a:r>
            <a:r>
              <a:rPr kumimoji="0" lang="en-US" altLang="zh-CN" sz="2400">
                <a:solidFill>
                  <a:schemeClr val="tx1"/>
                </a:solidFill>
              </a:rPr>
              <a:t>R</a:t>
            </a:r>
            <a:r>
              <a:rPr kumimoji="0" lang="zh-CN" altLang="en-US" sz="2400">
                <a:solidFill>
                  <a:schemeClr val="tx1"/>
                </a:solidFill>
              </a:rPr>
              <a:t>。</a:t>
            </a:r>
          </a:p>
          <a:p>
            <a:pPr indent="266700" algn="l">
              <a:lnSpc>
                <a:spcPct val="110000"/>
              </a:lnSpc>
            </a:pPr>
            <a:r>
              <a:rPr kumimoji="0" lang="zh-CN" altLang="en-US" sz="2400">
                <a:solidFill>
                  <a:schemeClr val="tx1"/>
                </a:solidFill>
              </a:rPr>
              <a:t>② 若第</a:t>
            </a:r>
            <a:r>
              <a:rPr kumimoji="0" lang="en-US" altLang="zh-CN" sz="2400">
                <a:solidFill>
                  <a:schemeClr val="tx1"/>
                </a:solidFill>
              </a:rPr>
              <a:t>i</a:t>
            </a:r>
            <a:r>
              <a:rPr kumimoji="0" lang="zh-CN" altLang="en-US" sz="2400">
                <a:solidFill>
                  <a:schemeClr val="tx1"/>
                </a:solidFill>
              </a:rPr>
              <a:t>（</a:t>
            </a:r>
            <a:r>
              <a:rPr kumimoji="0" lang="en-US" altLang="zh-CN" sz="2400">
                <a:solidFill>
                  <a:schemeClr val="tx1"/>
                </a:solidFill>
              </a:rPr>
              <a:t>i≥1</a:t>
            </a:r>
            <a:r>
              <a:rPr kumimoji="0" lang="zh-CN" altLang="en-US" sz="2400">
                <a:solidFill>
                  <a:schemeClr val="tx1"/>
                </a:solidFill>
              </a:rPr>
              <a:t>）层结点已访问，则访问第</a:t>
            </a:r>
            <a:r>
              <a:rPr kumimoji="0" lang="en-US" altLang="zh-CN" sz="2400">
                <a:solidFill>
                  <a:schemeClr val="tx1"/>
                </a:solidFill>
              </a:rPr>
              <a:t>i+1</a:t>
            </a:r>
            <a:r>
              <a:rPr kumimoji="0" lang="zh-CN" altLang="en-US" sz="2400">
                <a:solidFill>
                  <a:schemeClr val="tx1"/>
                </a:solidFill>
              </a:rPr>
              <a:t>层结点时，按从左到右的次序依次访问第</a:t>
            </a:r>
            <a:r>
              <a:rPr kumimoji="0" lang="en-US" altLang="zh-CN" sz="2400">
                <a:solidFill>
                  <a:schemeClr val="tx1"/>
                </a:solidFill>
              </a:rPr>
              <a:t>i+1</a:t>
            </a:r>
            <a:r>
              <a:rPr kumimoji="0" lang="zh-CN" altLang="en-US" sz="2400">
                <a:solidFill>
                  <a:schemeClr val="tx1"/>
                </a:solidFill>
              </a:rPr>
              <a:t>层上的结点。</a:t>
            </a:r>
          </a:p>
        </p:txBody>
      </p:sp>
      <p:sp>
        <p:nvSpPr>
          <p:cNvPr id="540679" name="Rectangle 7"/>
          <p:cNvSpPr>
            <a:spLocks noChangeArrowheads="1"/>
          </p:cNvSpPr>
          <p:nvPr/>
        </p:nvSpPr>
        <p:spPr bwMode="auto">
          <a:xfrm>
            <a:off x="215900" y="3865563"/>
            <a:ext cx="810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r>
              <a:rPr kumimoji="0" lang="zh-CN" altLang="en-US" sz="2400">
                <a:solidFill>
                  <a:schemeClr val="tx1"/>
                </a:solidFill>
                <a:latin typeface="Arial" charset="0"/>
              </a:rPr>
              <a:t>将森林中各树的同层结点依次输出。 </a:t>
            </a:r>
          </a:p>
        </p:txBody>
      </p:sp>
      <p:graphicFrame>
        <p:nvGraphicFramePr>
          <p:cNvPr id="540680" name="Object 8"/>
          <p:cNvGraphicFramePr>
            <a:graphicFrameLocks noChangeAspect="1"/>
          </p:cNvGraphicFramePr>
          <p:nvPr>
            <p:ph idx="1"/>
          </p:nvPr>
        </p:nvGraphicFramePr>
        <p:xfrm>
          <a:off x="1776413" y="4530725"/>
          <a:ext cx="1719262" cy="1414463"/>
        </p:xfrm>
        <a:graphic>
          <a:graphicData uri="http://schemas.openxmlformats.org/presentationml/2006/ole">
            <mc:AlternateContent xmlns:mc="http://schemas.openxmlformats.org/markup-compatibility/2006">
              <mc:Choice xmlns:v="urn:schemas-microsoft-com:vml" Requires="v">
                <p:oleObj spid="_x0000_s540685" name="Microsoft Drawing" r:id="rId3" imgW="863640" imgH="711360" progId="MSDraw">
                  <p:embed/>
                </p:oleObj>
              </mc:Choice>
              <mc:Fallback>
                <p:oleObj name="Microsoft Drawing" r:id="rId3" imgW="863640" imgH="711360" progId="MSDraw">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3" y="4530725"/>
                        <a:ext cx="1719262" cy="1414463"/>
                      </a:xfrm>
                      <a:prstGeom prst="rect">
                        <a:avLst/>
                      </a:prstGeom>
                      <a:gradFill rotWithShape="1">
                        <a:gsLst>
                          <a:gs pos="0">
                            <a:schemeClr val="hlink"/>
                          </a:gs>
                          <a:gs pos="100000">
                            <a:srgbClr val="FFFFA5"/>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0681" name="Rectangle 9"/>
          <p:cNvSpPr>
            <a:spLocks noChangeArrowheads="1"/>
          </p:cNvSpPr>
          <p:nvPr/>
        </p:nvSpPr>
        <p:spPr bwMode="auto">
          <a:xfrm>
            <a:off x="4786313" y="616585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层序序列：</a:t>
            </a:r>
          </a:p>
        </p:txBody>
      </p:sp>
      <p:graphicFrame>
        <p:nvGraphicFramePr>
          <p:cNvPr id="540682" name="Object 10"/>
          <p:cNvGraphicFramePr>
            <a:graphicFrameLocks noChangeAspect="1"/>
          </p:cNvGraphicFramePr>
          <p:nvPr/>
        </p:nvGraphicFramePr>
        <p:xfrm>
          <a:off x="4859338" y="4581525"/>
          <a:ext cx="3556000" cy="1422400"/>
        </p:xfrm>
        <a:graphic>
          <a:graphicData uri="http://schemas.openxmlformats.org/presentationml/2006/ole">
            <mc:AlternateContent xmlns:mc="http://schemas.openxmlformats.org/markup-compatibility/2006">
              <mc:Choice xmlns:v="urn:schemas-microsoft-com:vml" Requires="v">
                <p:oleObj spid="_x0000_s540686" name="Microsoft Drawing" r:id="rId5" imgW="1778040" imgH="711360" progId="MSDraw">
                  <p:embed/>
                </p:oleObj>
              </mc:Choice>
              <mc:Fallback>
                <p:oleObj name="Microsoft Drawing" r:id="rId5" imgW="1778040" imgH="711360" progId="MSDraw">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4581525"/>
                        <a:ext cx="3556000" cy="1422400"/>
                      </a:xfrm>
                      <a:prstGeom prst="rect">
                        <a:avLst/>
                      </a:prstGeom>
                      <a:gradFill rotWithShape="1">
                        <a:gsLst>
                          <a:gs pos="0">
                            <a:schemeClr val="hlink"/>
                          </a:gs>
                          <a:gs pos="100000">
                            <a:srgbClr val="FFFF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0683" name="Rectangle 11"/>
          <p:cNvSpPr>
            <a:spLocks noChangeArrowheads="1"/>
          </p:cNvSpPr>
          <p:nvPr/>
        </p:nvSpPr>
        <p:spPr bwMode="auto">
          <a:xfrm>
            <a:off x="1979613" y="616585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400">
                <a:solidFill>
                  <a:srgbClr val="0000FF"/>
                </a:solidFill>
                <a:latin typeface="Arial" charset="0"/>
              </a:rPr>
              <a:t>ABCDE</a:t>
            </a:r>
          </a:p>
        </p:txBody>
      </p:sp>
      <p:sp>
        <p:nvSpPr>
          <p:cNvPr id="540684" name="Rectangle 12"/>
          <p:cNvSpPr>
            <a:spLocks noChangeArrowheads="1"/>
          </p:cNvSpPr>
          <p:nvPr/>
        </p:nvSpPr>
        <p:spPr bwMode="auto">
          <a:xfrm>
            <a:off x="6372225" y="6153150"/>
            <a:ext cx="191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400">
                <a:solidFill>
                  <a:srgbClr val="0000FF"/>
                </a:solidFill>
                <a:latin typeface="Arial" charset="0"/>
              </a:rPr>
              <a:t>AFBCDGHE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0678"/>
                                        </p:tgtEl>
                                        <p:attrNameLst>
                                          <p:attrName>style.visibility</p:attrName>
                                        </p:attrNameLst>
                                      </p:cBhvr>
                                      <p:to>
                                        <p:strVal val="visible"/>
                                      </p:to>
                                    </p:set>
                                    <p:animEffect transition="in" filter="wipe(left)">
                                      <p:cBhvr>
                                        <p:cTn id="7" dur="500"/>
                                        <p:tgtEl>
                                          <p:spTgt spid="5406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0683"/>
                                        </p:tgtEl>
                                        <p:attrNameLst>
                                          <p:attrName>style.visibility</p:attrName>
                                        </p:attrNameLst>
                                      </p:cBhvr>
                                      <p:to>
                                        <p:strVal val="visible"/>
                                      </p:to>
                                    </p:set>
                                    <p:animEffect transition="in" filter="wipe(left)">
                                      <p:cBhvr>
                                        <p:cTn id="12" dur="500"/>
                                        <p:tgtEl>
                                          <p:spTgt spid="540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0679"/>
                                        </p:tgtEl>
                                        <p:attrNameLst>
                                          <p:attrName>style.visibility</p:attrName>
                                        </p:attrNameLst>
                                      </p:cBhvr>
                                      <p:to>
                                        <p:strVal val="visible"/>
                                      </p:to>
                                    </p:set>
                                    <p:animEffect transition="in" filter="wipe(left)">
                                      <p:cBhvr>
                                        <p:cTn id="17" dur="500"/>
                                        <p:tgtEl>
                                          <p:spTgt spid="5406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0684"/>
                                        </p:tgtEl>
                                        <p:attrNameLst>
                                          <p:attrName>style.visibility</p:attrName>
                                        </p:attrNameLst>
                                      </p:cBhvr>
                                      <p:to>
                                        <p:strVal val="visible"/>
                                      </p:to>
                                    </p:set>
                                    <p:animEffect transition="in" filter="wipe(left)">
                                      <p:cBhvr>
                                        <p:cTn id="22" dur="500"/>
                                        <p:tgtEl>
                                          <p:spTgt spid="540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8" grpId="0"/>
      <p:bldP spid="540679" grpId="0"/>
      <p:bldP spid="540683" grpId="0"/>
      <p:bldP spid="54068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1698" name="Picture 2" descr="NA01441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868863"/>
            <a:ext cx="1493838" cy="1685925"/>
          </a:xfrm>
          <a:prstGeom prst="rect">
            <a:avLst/>
          </a:prstGeom>
          <a:noFill/>
          <a:extLst>
            <a:ext uri="{909E8E84-426E-40DD-AFC4-6F175D3DCCD1}">
              <a14:hiddenFill xmlns:a14="http://schemas.microsoft.com/office/drawing/2010/main">
                <a:solidFill>
                  <a:srgbClr val="FFFFFF"/>
                </a:solidFill>
              </a14:hiddenFill>
            </a:ext>
          </a:extLst>
        </p:spPr>
      </p:pic>
      <p:sp>
        <p:nvSpPr>
          <p:cNvPr id="541699" name="Oval 3"/>
          <p:cNvSpPr>
            <a:spLocks noChangeArrowheads="1"/>
          </p:cNvSpPr>
          <p:nvPr/>
        </p:nvSpPr>
        <p:spPr bwMode="auto">
          <a:xfrm>
            <a:off x="2355850" y="1204913"/>
            <a:ext cx="533400" cy="533400"/>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3300"/>
                </a:solidFill>
                <a:effectLst>
                  <a:outerShdw blurRad="38100" dist="38100" dir="2700000" algn="tl">
                    <a:srgbClr val="C0C0C0"/>
                  </a:outerShdw>
                </a:effectLst>
                <a:latin typeface="Arial" charset="0"/>
              </a:rPr>
              <a:t>A</a:t>
            </a:r>
          </a:p>
        </p:txBody>
      </p:sp>
      <p:sp>
        <p:nvSpPr>
          <p:cNvPr id="541700" name="Oval 4"/>
          <p:cNvSpPr>
            <a:spLocks noChangeArrowheads="1"/>
          </p:cNvSpPr>
          <p:nvPr/>
        </p:nvSpPr>
        <p:spPr bwMode="auto">
          <a:xfrm>
            <a:off x="1136650" y="2347913"/>
            <a:ext cx="533400" cy="533400"/>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3300"/>
                </a:solidFill>
                <a:effectLst>
                  <a:outerShdw blurRad="38100" dist="38100" dir="2700000" algn="tl">
                    <a:srgbClr val="C0C0C0"/>
                  </a:outerShdw>
                </a:effectLst>
                <a:latin typeface="Arial" charset="0"/>
              </a:rPr>
              <a:t>B</a:t>
            </a:r>
          </a:p>
        </p:txBody>
      </p:sp>
      <p:sp>
        <p:nvSpPr>
          <p:cNvPr id="541701" name="Oval 5"/>
          <p:cNvSpPr>
            <a:spLocks noChangeArrowheads="1"/>
          </p:cNvSpPr>
          <p:nvPr/>
        </p:nvSpPr>
        <p:spPr bwMode="auto">
          <a:xfrm>
            <a:off x="2432050" y="2347913"/>
            <a:ext cx="533400" cy="533400"/>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3300"/>
                </a:solidFill>
                <a:effectLst>
                  <a:outerShdw blurRad="38100" dist="38100" dir="2700000" algn="tl">
                    <a:srgbClr val="C0C0C0"/>
                  </a:outerShdw>
                </a:effectLst>
                <a:latin typeface="Arial" charset="0"/>
              </a:rPr>
              <a:t>C</a:t>
            </a:r>
          </a:p>
        </p:txBody>
      </p:sp>
      <p:sp>
        <p:nvSpPr>
          <p:cNvPr id="541702" name="Oval 6"/>
          <p:cNvSpPr>
            <a:spLocks noChangeArrowheads="1"/>
          </p:cNvSpPr>
          <p:nvPr/>
        </p:nvSpPr>
        <p:spPr bwMode="auto">
          <a:xfrm>
            <a:off x="3498850" y="2347913"/>
            <a:ext cx="533400" cy="533400"/>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3300"/>
                </a:solidFill>
                <a:effectLst>
                  <a:outerShdw blurRad="38100" dist="38100" dir="2700000" algn="tl">
                    <a:srgbClr val="C0C0C0"/>
                  </a:outerShdw>
                </a:effectLst>
                <a:latin typeface="Arial" charset="0"/>
              </a:rPr>
              <a:t>D</a:t>
            </a:r>
          </a:p>
        </p:txBody>
      </p:sp>
      <p:sp>
        <p:nvSpPr>
          <p:cNvPr id="541703" name="Oval 7"/>
          <p:cNvSpPr>
            <a:spLocks noChangeArrowheads="1"/>
          </p:cNvSpPr>
          <p:nvPr/>
        </p:nvSpPr>
        <p:spPr bwMode="auto">
          <a:xfrm>
            <a:off x="755650" y="3567113"/>
            <a:ext cx="533400" cy="533400"/>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3300"/>
                </a:solidFill>
                <a:effectLst>
                  <a:outerShdw blurRad="38100" dist="38100" dir="2700000" algn="tl">
                    <a:srgbClr val="C0C0C0"/>
                  </a:outerShdw>
                </a:effectLst>
                <a:latin typeface="Arial" charset="0"/>
              </a:rPr>
              <a:t>E</a:t>
            </a:r>
          </a:p>
        </p:txBody>
      </p:sp>
      <p:sp>
        <p:nvSpPr>
          <p:cNvPr id="541704" name="Oval 8"/>
          <p:cNvSpPr>
            <a:spLocks noChangeArrowheads="1"/>
          </p:cNvSpPr>
          <p:nvPr/>
        </p:nvSpPr>
        <p:spPr bwMode="auto">
          <a:xfrm>
            <a:off x="1593850" y="3567113"/>
            <a:ext cx="533400" cy="533400"/>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3300"/>
                </a:solidFill>
                <a:effectLst>
                  <a:outerShdw blurRad="38100" dist="38100" dir="2700000" algn="tl">
                    <a:srgbClr val="C0C0C0"/>
                  </a:outerShdw>
                </a:effectLst>
                <a:latin typeface="Arial" charset="0"/>
              </a:rPr>
              <a:t>F</a:t>
            </a:r>
          </a:p>
        </p:txBody>
      </p:sp>
      <p:sp>
        <p:nvSpPr>
          <p:cNvPr id="541705" name="Oval 9"/>
          <p:cNvSpPr>
            <a:spLocks noChangeArrowheads="1"/>
          </p:cNvSpPr>
          <p:nvPr/>
        </p:nvSpPr>
        <p:spPr bwMode="auto">
          <a:xfrm>
            <a:off x="3346450" y="3567113"/>
            <a:ext cx="533400" cy="533400"/>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3300"/>
                </a:solidFill>
                <a:effectLst>
                  <a:outerShdw blurRad="38100" dist="38100" dir="2700000" algn="tl">
                    <a:srgbClr val="C0C0C0"/>
                  </a:outerShdw>
                </a:effectLst>
                <a:latin typeface="Arial" charset="0"/>
              </a:rPr>
              <a:t>G</a:t>
            </a:r>
          </a:p>
        </p:txBody>
      </p:sp>
      <p:sp>
        <p:nvSpPr>
          <p:cNvPr id="541706" name="Oval 10"/>
          <p:cNvSpPr>
            <a:spLocks noChangeArrowheads="1"/>
          </p:cNvSpPr>
          <p:nvPr/>
        </p:nvSpPr>
        <p:spPr bwMode="auto">
          <a:xfrm>
            <a:off x="3071813" y="4786313"/>
            <a:ext cx="533400" cy="533400"/>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3300"/>
                </a:solidFill>
                <a:effectLst>
                  <a:outerShdw blurRad="38100" dist="38100" dir="2700000" algn="tl">
                    <a:srgbClr val="C0C0C0"/>
                  </a:outerShdw>
                </a:effectLst>
                <a:latin typeface="Arial" charset="0"/>
              </a:rPr>
              <a:t>H</a:t>
            </a:r>
          </a:p>
        </p:txBody>
      </p:sp>
      <p:sp>
        <p:nvSpPr>
          <p:cNvPr id="541707" name="Oval 11"/>
          <p:cNvSpPr>
            <a:spLocks noChangeArrowheads="1"/>
          </p:cNvSpPr>
          <p:nvPr/>
        </p:nvSpPr>
        <p:spPr bwMode="auto">
          <a:xfrm>
            <a:off x="3117850" y="6005513"/>
            <a:ext cx="533400" cy="533400"/>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3300"/>
                </a:solidFill>
                <a:effectLst>
                  <a:outerShdw blurRad="38100" dist="38100" dir="2700000" algn="tl">
                    <a:srgbClr val="C0C0C0"/>
                  </a:outerShdw>
                </a:effectLst>
                <a:latin typeface="Arial" charset="0"/>
              </a:rPr>
              <a:t>J</a:t>
            </a:r>
          </a:p>
        </p:txBody>
      </p:sp>
      <p:sp>
        <p:nvSpPr>
          <p:cNvPr id="541708" name="Oval 12"/>
          <p:cNvSpPr>
            <a:spLocks noChangeArrowheads="1"/>
          </p:cNvSpPr>
          <p:nvPr/>
        </p:nvSpPr>
        <p:spPr bwMode="auto">
          <a:xfrm>
            <a:off x="2203450" y="6005513"/>
            <a:ext cx="533400" cy="533400"/>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3300"/>
                </a:solidFill>
                <a:effectLst>
                  <a:outerShdw blurRad="38100" dist="38100" dir="2700000" algn="tl">
                    <a:srgbClr val="C0C0C0"/>
                  </a:outerShdw>
                </a:effectLst>
                <a:latin typeface="Arial" charset="0"/>
              </a:rPr>
              <a:t>I</a:t>
            </a:r>
          </a:p>
        </p:txBody>
      </p:sp>
      <p:sp>
        <p:nvSpPr>
          <p:cNvPr id="541709" name="Oval 13"/>
          <p:cNvSpPr>
            <a:spLocks noChangeArrowheads="1"/>
          </p:cNvSpPr>
          <p:nvPr/>
        </p:nvSpPr>
        <p:spPr bwMode="auto">
          <a:xfrm>
            <a:off x="3803650" y="6005513"/>
            <a:ext cx="533400" cy="533400"/>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3300"/>
                </a:solidFill>
                <a:effectLst>
                  <a:outerShdw blurRad="38100" dist="38100" dir="2700000" algn="tl">
                    <a:srgbClr val="C0C0C0"/>
                  </a:outerShdw>
                </a:effectLst>
                <a:latin typeface="Arial" charset="0"/>
              </a:rPr>
              <a:t>K</a:t>
            </a:r>
          </a:p>
        </p:txBody>
      </p:sp>
      <p:sp>
        <p:nvSpPr>
          <p:cNvPr id="541710" name="Line 14"/>
          <p:cNvSpPr>
            <a:spLocks noChangeShapeType="1"/>
          </p:cNvSpPr>
          <p:nvPr/>
        </p:nvSpPr>
        <p:spPr bwMode="auto">
          <a:xfrm>
            <a:off x="2660650" y="1738313"/>
            <a:ext cx="0" cy="6096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11" name="Line 15"/>
          <p:cNvSpPr>
            <a:spLocks noChangeShapeType="1"/>
          </p:cNvSpPr>
          <p:nvPr/>
        </p:nvSpPr>
        <p:spPr bwMode="auto">
          <a:xfrm flipH="1">
            <a:off x="1517650" y="1585913"/>
            <a:ext cx="838200" cy="7620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12" name="Line 16"/>
          <p:cNvSpPr>
            <a:spLocks noChangeShapeType="1"/>
          </p:cNvSpPr>
          <p:nvPr/>
        </p:nvSpPr>
        <p:spPr bwMode="auto">
          <a:xfrm>
            <a:off x="2889250" y="1585913"/>
            <a:ext cx="685800" cy="8382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13" name="Line 17"/>
          <p:cNvSpPr>
            <a:spLocks noChangeShapeType="1"/>
          </p:cNvSpPr>
          <p:nvPr/>
        </p:nvSpPr>
        <p:spPr bwMode="auto">
          <a:xfrm flipH="1">
            <a:off x="984250" y="2805113"/>
            <a:ext cx="228600" cy="7620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14" name="Line 18"/>
          <p:cNvSpPr>
            <a:spLocks noChangeShapeType="1"/>
          </p:cNvSpPr>
          <p:nvPr/>
        </p:nvSpPr>
        <p:spPr bwMode="auto">
          <a:xfrm>
            <a:off x="1593850" y="2805113"/>
            <a:ext cx="228600" cy="7620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15" name="Line 19"/>
          <p:cNvSpPr>
            <a:spLocks noChangeShapeType="1"/>
          </p:cNvSpPr>
          <p:nvPr/>
        </p:nvSpPr>
        <p:spPr bwMode="auto">
          <a:xfrm flipH="1">
            <a:off x="3575050" y="2881313"/>
            <a:ext cx="76200" cy="685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16" name="Line 20"/>
          <p:cNvSpPr>
            <a:spLocks noChangeShapeType="1"/>
          </p:cNvSpPr>
          <p:nvPr/>
        </p:nvSpPr>
        <p:spPr bwMode="auto">
          <a:xfrm flipH="1">
            <a:off x="3346450" y="4100513"/>
            <a:ext cx="228600" cy="685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17" name="Line 21"/>
          <p:cNvSpPr>
            <a:spLocks noChangeShapeType="1"/>
          </p:cNvSpPr>
          <p:nvPr/>
        </p:nvSpPr>
        <p:spPr bwMode="auto">
          <a:xfrm>
            <a:off x="3300413" y="5319713"/>
            <a:ext cx="46037" cy="685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18" name="Line 22"/>
          <p:cNvSpPr>
            <a:spLocks noChangeShapeType="1"/>
          </p:cNvSpPr>
          <p:nvPr/>
        </p:nvSpPr>
        <p:spPr bwMode="auto">
          <a:xfrm flipH="1">
            <a:off x="2508250" y="5167313"/>
            <a:ext cx="563563" cy="8382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19" name="Line 23"/>
          <p:cNvSpPr>
            <a:spLocks noChangeShapeType="1"/>
          </p:cNvSpPr>
          <p:nvPr/>
        </p:nvSpPr>
        <p:spPr bwMode="auto">
          <a:xfrm>
            <a:off x="3529013" y="5243513"/>
            <a:ext cx="427037" cy="7620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20" name="Rectangle 24"/>
          <p:cNvSpPr>
            <a:spLocks noChangeArrowheads="1"/>
          </p:cNvSpPr>
          <p:nvPr/>
        </p:nvSpPr>
        <p:spPr bwMode="auto">
          <a:xfrm>
            <a:off x="5902325" y="776288"/>
            <a:ext cx="1066800" cy="557688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zh-CN" sz="2000" b="0">
              <a:solidFill>
                <a:schemeClr val="tx1"/>
              </a:solidFill>
              <a:latin typeface="Arial" charset="0"/>
            </a:endParaRPr>
          </a:p>
        </p:txBody>
      </p:sp>
      <p:sp>
        <p:nvSpPr>
          <p:cNvPr id="541721" name="Line 25"/>
          <p:cNvSpPr>
            <a:spLocks noChangeShapeType="1"/>
          </p:cNvSpPr>
          <p:nvPr/>
        </p:nvSpPr>
        <p:spPr bwMode="auto">
          <a:xfrm>
            <a:off x="5902325" y="584835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22" name="Line 26"/>
          <p:cNvSpPr>
            <a:spLocks noChangeShapeType="1"/>
          </p:cNvSpPr>
          <p:nvPr/>
        </p:nvSpPr>
        <p:spPr bwMode="auto">
          <a:xfrm>
            <a:off x="5902325" y="534035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23" name="Line 27"/>
          <p:cNvSpPr>
            <a:spLocks noChangeShapeType="1"/>
          </p:cNvSpPr>
          <p:nvPr/>
        </p:nvSpPr>
        <p:spPr bwMode="auto">
          <a:xfrm>
            <a:off x="5902325" y="483235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24" name="Line 28"/>
          <p:cNvSpPr>
            <a:spLocks noChangeShapeType="1"/>
          </p:cNvSpPr>
          <p:nvPr/>
        </p:nvSpPr>
        <p:spPr bwMode="auto">
          <a:xfrm>
            <a:off x="5902325" y="432435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25" name="Line 29"/>
          <p:cNvSpPr>
            <a:spLocks noChangeShapeType="1"/>
          </p:cNvSpPr>
          <p:nvPr/>
        </p:nvSpPr>
        <p:spPr bwMode="auto">
          <a:xfrm>
            <a:off x="5902325" y="381635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26" name="Line 30"/>
          <p:cNvSpPr>
            <a:spLocks noChangeShapeType="1"/>
          </p:cNvSpPr>
          <p:nvPr/>
        </p:nvSpPr>
        <p:spPr bwMode="auto">
          <a:xfrm>
            <a:off x="5902325" y="330835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27" name="Line 31"/>
          <p:cNvSpPr>
            <a:spLocks noChangeShapeType="1"/>
          </p:cNvSpPr>
          <p:nvPr/>
        </p:nvSpPr>
        <p:spPr bwMode="auto">
          <a:xfrm>
            <a:off x="5902325" y="280035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28" name="Text Box 32"/>
          <p:cNvSpPr txBox="1">
            <a:spLocks noChangeArrowheads="1"/>
          </p:cNvSpPr>
          <p:nvPr/>
        </p:nvSpPr>
        <p:spPr bwMode="auto">
          <a:xfrm>
            <a:off x="5445125" y="53498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chemeClr val="tx1"/>
                </a:solidFill>
              </a:rPr>
              <a:t>q</a:t>
            </a:r>
          </a:p>
        </p:txBody>
      </p:sp>
      <p:sp>
        <p:nvSpPr>
          <p:cNvPr id="541729" name="Rectangle 33"/>
          <p:cNvSpPr>
            <a:spLocks noChangeArrowheads="1"/>
          </p:cNvSpPr>
          <p:nvPr/>
        </p:nvSpPr>
        <p:spPr bwMode="auto">
          <a:xfrm>
            <a:off x="395288" y="458788"/>
            <a:ext cx="63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chemeClr val="tx1"/>
                </a:solidFill>
                <a:ea typeface="幼圆" pitchFamily="49" charset="-122"/>
              </a:rPr>
              <a:t>root</a:t>
            </a:r>
          </a:p>
        </p:txBody>
      </p:sp>
      <p:sp>
        <p:nvSpPr>
          <p:cNvPr id="541730" name="Freeform 34"/>
          <p:cNvSpPr>
            <a:spLocks/>
          </p:cNvSpPr>
          <p:nvPr/>
        </p:nvSpPr>
        <p:spPr bwMode="auto">
          <a:xfrm>
            <a:off x="1212850" y="898525"/>
            <a:ext cx="1143000" cy="534988"/>
          </a:xfrm>
          <a:custGeom>
            <a:avLst/>
            <a:gdLst>
              <a:gd name="T0" fmla="*/ 0 w 720"/>
              <a:gd name="T1" fmla="*/ 1 h 337"/>
              <a:gd name="T2" fmla="*/ 388 w 720"/>
              <a:gd name="T3" fmla="*/ 36 h 337"/>
              <a:gd name="T4" fmla="*/ 270 w 720"/>
              <a:gd name="T5" fmla="*/ 219 h 337"/>
              <a:gd name="T6" fmla="*/ 720 w 720"/>
              <a:gd name="T7" fmla="*/ 337 h 337"/>
            </a:gdLst>
            <a:ahLst/>
            <a:cxnLst>
              <a:cxn ang="0">
                <a:pos x="T0" y="T1"/>
              </a:cxn>
              <a:cxn ang="0">
                <a:pos x="T2" y="T3"/>
              </a:cxn>
              <a:cxn ang="0">
                <a:pos x="T4" y="T5"/>
              </a:cxn>
              <a:cxn ang="0">
                <a:pos x="T6" y="T7"/>
              </a:cxn>
            </a:cxnLst>
            <a:rect l="0" t="0" r="r" b="b"/>
            <a:pathLst>
              <a:path w="720" h="337">
                <a:moveTo>
                  <a:pt x="0" y="1"/>
                </a:moveTo>
                <a:cubicBezTo>
                  <a:pt x="65" y="7"/>
                  <a:pt x="343" y="0"/>
                  <a:pt x="388" y="36"/>
                </a:cubicBezTo>
                <a:cubicBezTo>
                  <a:pt x="433" y="72"/>
                  <a:pt x="215" y="169"/>
                  <a:pt x="270" y="219"/>
                </a:cubicBezTo>
                <a:cubicBezTo>
                  <a:pt x="325" y="269"/>
                  <a:pt x="626" y="313"/>
                  <a:pt x="720" y="337"/>
                </a:cubicBezTo>
              </a:path>
            </a:pathLst>
          </a:custGeom>
          <a:noFill/>
          <a:ln w="38100" cap="sq" cmpd="sng">
            <a:solidFill>
              <a:schemeClr val="tx1"/>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31" name="Text Box 35"/>
          <p:cNvSpPr txBox="1">
            <a:spLocks noChangeArrowheads="1"/>
          </p:cNvSpPr>
          <p:nvPr/>
        </p:nvSpPr>
        <p:spPr bwMode="auto">
          <a:xfrm>
            <a:off x="6167438" y="584993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A</a:t>
            </a:r>
          </a:p>
        </p:txBody>
      </p:sp>
      <p:sp>
        <p:nvSpPr>
          <p:cNvPr id="541732" name="Line 36"/>
          <p:cNvSpPr>
            <a:spLocks noChangeShapeType="1"/>
          </p:cNvSpPr>
          <p:nvPr/>
        </p:nvSpPr>
        <p:spPr bwMode="auto">
          <a:xfrm>
            <a:off x="5902325" y="485775"/>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33" name="Line 37"/>
          <p:cNvSpPr>
            <a:spLocks noChangeShapeType="1"/>
          </p:cNvSpPr>
          <p:nvPr/>
        </p:nvSpPr>
        <p:spPr bwMode="auto">
          <a:xfrm>
            <a:off x="6969125" y="485775"/>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34" name="Text Box 38"/>
          <p:cNvSpPr txBox="1">
            <a:spLocks noChangeArrowheads="1"/>
          </p:cNvSpPr>
          <p:nvPr/>
        </p:nvSpPr>
        <p:spPr bwMode="auto">
          <a:xfrm>
            <a:off x="6161088" y="283051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G</a:t>
            </a:r>
          </a:p>
        </p:txBody>
      </p:sp>
      <p:sp>
        <p:nvSpPr>
          <p:cNvPr id="541735" name="Text Box 39"/>
          <p:cNvSpPr txBox="1">
            <a:spLocks noChangeArrowheads="1"/>
          </p:cNvSpPr>
          <p:nvPr/>
        </p:nvSpPr>
        <p:spPr bwMode="auto">
          <a:xfrm>
            <a:off x="6161088" y="232727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H</a:t>
            </a:r>
          </a:p>
        </p:txBody>
      </p:sp>
      <p:sp>
        <p:nvSpPr>
          <p:cNvPr id="541736" name="Text Box 40"/>
          <p:cNvSpPr txBox="1">
            <a:spLocks noChangeArrowheads="1"/>
          </p:cNvSpPr>
          <p:nvPr/>
        </p:nvSpPr>
        <p:spPr bwMode="auto">
          <a:xfrm>
            <a:off x="6181725" y="3333750"/>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F</a:t>
            </a:r>
          </a:p>
        </p:txBody>
      </p:sp>
      <p:sp>
        <p:nvSpPr>
          <p:cNvPr id="541737" name="Text Box 41"/>
          <p:cNvSpPr txBox="1">
            <a:spLocks noChangeArrowheads="1"/>
          </p:cNvSpPr>
          <p:nvPr/>
        </p:nvSpPr>
        <p:spPr bwMode="auto">
          <a:xfrm>
            <a:off x="6175375" y="3836988"/>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00FF"/>
                </a:solidFill>
              </a:rPr>
              <a:t>E</a:t>
            </a:r>
          </a:p>
        </p:txBody>
      </p:sp>
      <p:sp>
        <p:nvSpPr>
          <p:cNvPr id="541738" name="Text Box 42"/>
          <p:cNvSpPr txBox="1">
            <a:spLocks noChangeArrowheads="1"/>
          </p:cNvSpPr>
          <p:nvPr/>
        </p:nvSpPr>
        <p:spPr bwMode="auto">
          <a:xfrm>
            <a:off x="6167438" y="434022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D</a:t>
            </a:r>
          </a:p>
        </p:txBody>
      </p:sp>
      <p:sp>
        <p:nvSpPr>
          <p:cNvPr id="541739" name="Rectangle 43"/>
          <p:cNvSpPr>
            <a:spLocks noChangeArrowheads="1"/>
          </p:cNvSpPr>
          <p:nvPr/>
        </p:nvSpPr>
        <p:spPr bwMode="auto">
          <a:xfrm>
            <a:off x="7624763" y="58721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A</a:t>
            </a:r>
          </a:p>
        </p:txBody>
      </p:sp>
      <p:sp>
        <p:nvSpPr>
          <p:cNvPr id="541740" name="Rectangle 44"/>
          <p:cNvSpPr>
            <a:spLocks noChangeArrowheads="1"/>
          </p:cNvSpPr>
          <p:nvPr/>
        </p:nvSpPr>
        <p:spPr bwMode="auto">
          <a:xfrm>
            <a:off x="7631113" y="5360988"/>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B</a:t>
            </a:r>
          </a:p>
        </p:txBody>
      </p:sp>
      <p:sp>
        <p:nvSpPr>
          <p:cNvPr id="541741" name="Rectangle 45"/>
          <p:cNvSpPr>
            <a:spLocks noChangeArrowheads="1"/>
          </p:cNvSpPr>
          <p:nvPr/>
        </p:nvSpPr>
        <p:spPr bwMode="auto">
          <a:xfrm>
            <a:off x="7624763" y="4851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C</a:t>
            </a:r>
          </a:p>
        </p:txBody>
      </p:sp>
      <p:sp>
        <p:nvSpPr>
          <p:cNvPr id="541742" name="Rectangle 46"/>
          <p:cNvSpPr>
            <a:spLocks noChangeArrowheads="1"/>
          </p:cNvSpPr>
          <p:nvPr/>
        </p:nvSpPr>
        <p:spPr bwMode="auto">
          <a:xfrm>
            <a:off x="7624763" y="434022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D</a:t>
            </a:r>
          </a:p>
        </p:txBody>
      </p:sp>
      <p:sp>
        <p:nvSpPr>
          <p:cNvPr id="541743" name="Rectangle 47"/>
          <p:cNvSpPr>
            <a:spLocks noChangeArrowheads="1"/>
          </p:cNvSpPr>
          <p:nvPr/>
        </p:nvSpPr>
        <p:spPr bwMode="auto">
          <a:xfrm>
            <a:off x="7631113" y="3830638"/>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E</a:t>
            </a:r>
          </a:p>
        </p:txBody>
      </p:sp>
      <p:sp>
        <p:nvSpPr>
          <p:cNvPr id="541744" name="Rectangle 48"/>
          <p:cNvSpPr>
            <a:spLocks noChangeArrowheads="1"/>
          </p:cNvSpPr>
          <p:nvPr/>
        </p:nvSpPr>
        <p:spPr bwMode="auto">
          <a:xfrm>
            <a:off x="7639050" y="3319463"/>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F</a:t>
            </a:r>
          </a:p>
        </p:txBody>
      </p:sp>
      <p:sp>
        <p:nvSpPr>
          <p:cNvPr id="541745" name="Rectangle 49"/>
          <p:cNvSpPr>
            <a:spLocks noChangeArrowheads="1"/>
          </p:cNvSpPr>
          <p:nvPr/>
        </p:nvSpPr>
        <p:spPr bwMode="auto">
          <a:xfrm>
            <a:off x="7616825" y="280987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G</a:t>
            </a:r>
          </a:p>
        </p:txBody>
      </p:sp>
      <p:sp>
        <p:nvSpPr>
          <p:cNvPr id="541746" name="Rectangle 50"/>
          <p:cNvSpPr>
            <a:spLocks noChangeArrowheads="1"/>
          </p:cNvSpPr>
          <p:nvPr/>
        </p:nvSpPr>
        <p:spPr bwMode="auto">
          <a:xfrm>
            <a:off x="7616825" y="22987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H</a:t>
            </a:r>
          </a:p>
        </p:txBody>
      </p:sp>
      <p:sp>
        <p:nvSpPr>
          <p:cNvPr id="541747" name="Rectangle 51"/>
          <p:cNvSpPr>
            <a:spLocks noChangeArrowheads="1"/>
          </p:cNvSpPr>
          <p:nvPr/>
        </p:nvSpPr>
        <p:spPr bwMode="auto">
          <a:xfrm>
            <a:off x="7667625" y="1789113"/>
            <a:ext cx="28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I</a:t>
            </a:r>
          </a:p>
        </p:txBody>
      </p:sp>
      <p:sp>
        <p:nvSpPr>
          <p:cNvPr id="541748" name="Rectangle 52"/>
          <p:cNvSpPr>
            <a:spLocks noChangeArrowheads="1"/>
          </p:cNvSpPr>
          <p:nvPr/>
        </p:nvSpPr>
        <p:spPr bwMode="auto">
          <a:xfrm>
            <a:off x="7653338" y="127793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J</a:t>
            </a:r>
          </a:p>
        </p:txBody>
      </p:sp>
      <p:sp>
        <p:nvSpPr>
          <p:cNvPr id="541749" name="Rectangle 53"/>
          <p:cNvSpPr>
            <a:spLocks noChangeArrowheads="1"/>
          </p:cNvSpPr>
          <p:nvPr/>
        </p:nvSpPr>
        <p:spPr bwMode="auto">
          <a:xfrm>
            <a:off x="7616825" y="76835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K</a:t>
            </a:r>
          </a:p>
        </p:txBody>
      </p:sp>
      <p:sp>
        <p:nvSpPr>
          <p:cNvPr id="541750" name="Line 54"/>
          <p:cNvSpPr>
            <a:spLocks noChangeShapeType="1"/>
          </p:cNvSpPr>
          <p:nvPr/>
        </p:nvSpPr>
        <p:spPr bwMode="auto">
          <a:xfrm>
            <a:off x="5902325" y="229235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51" name="Line 55"/>
          <p:cNvSpPr>
            <a:spLocks noChangeShapeType="1"/>
          </p:cNvSpPr>
          <p:nvPr/>
        </p:nvSpPr>
        <p:spPr bwMode="auto">
          <a:xfrm flipV="1">
            <a:off x="8402638" y="628650"/>
            <a:ext cx="0" cy="563880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52" name="Line 56"/>
          <p:cNvSpPr>
            <a:spLocks noChangeShapeType="1"/>
          </p:cNvSpPr>
          <p:nvPr/>
        </p:nvSpPr>
        <p:spPr bwMode="auto">
          <a:xfrm>
            <a:off x="5902325" y="178435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53" name="Line 57"/>
          <p:cNvSpPr>
            <a:spLocks noChangeShapeType="1"/>
          </p:cNvSpPr>
          <p:nvPr/>
        </p:nvSpPr>
        <p:spPr bwMode="auto">
          <a:xfrm>
            <a:off x="5902325" y="127635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1754" name="Text Box 58"/>
          <p:cNvSpPr txBox="1">
            <a:spLocks noChangeArrowheads="1"/>
          </p:cNvSpPr>
          <p:nvPr/>
        </p:nvSpPr>
        <p:spPr bwMode="auto">
          <a:xfrm>
            <a:off x="6211888" y="1824038"/>
            <a:ext cx="28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I</a:t>
            </a:r>
          </a:p>
        </p:txBody>
      </p:sp>
      <p:sp>
        <p:nvSpPr>
          <p:cNvPr id="541755" name="Text Box 59"/>
          <p:cNvSpPr txBox="1">
            <a:spLocks noChangeArrowheads="1"/>
          </p:cNvSpPr>
          <p:nvPr/>
        </p:nvSpPr>
        <p:spPr bwMode="auto">
          <a:xfrm>
            <a:off x="6196013" y="1320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J</a:t>
            </a:r>
          </a:p>
        </p:txBody>
      </p:sp>
      <p:sp>
        <p:nvSpPr>
          <p:cNvPr id="541756" name="Text Box 60"/>
          <p:cNvSpPr txBox="1">
            <a:spLocks noChangeArrowheads="1"/>
          </p:cNvSpPr>
          <p:nvPr/>
        </p:nvSpPr>
        <p:spPr bwMode="auto">
          <a:xfrm>
            <a:off x="6161088" y="81915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K</a:t>
            </a:r>
          </a:p>
        </p:txBody>
      </p:sp>
      <p:sp>
        <p:nvSpPr>
          <p:cNvPr id="541757" name="Rectangle 61"/>
          <p:cNvSpPr>
            <a:spLocks noChangeArrowheads="1"/>
          </p:cNvSpPr>
          <p:nvPr/>
        </p:nvSpPr>
        <p:spPr bwMode="auto">
          <a:xfrm>
            <a:off x="6175375" y="5346700"/>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B</a:t>
            </a:r>
          </a:p>
        </p:txBody>
      </p:sp>
      <p:sp>
        <p:nvSpPr>
          <p:cNvPr id="541758" name="Rectangle 62"/>
          <p:cNvSpPr>
            <a:spLocks noChangeArrowheads="1"/>
          </p:cNvSpPr>
          <p:nvPr/>
        </p:nvSpPr>
        <p:spPr bwMode="auto">
          <a:xfrm>
            <a:off x="6167438" y="48434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a:solidFill>
                  <a:srgbClr val="0000FF"/>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1731"/>
                                        </p:tgtEl>
                                        <p:attrNameLst>
                                          <p:attrName>style.visibility</p:attrName>
                                        </p:attrNameLst>
                                      </p:cBhvr>
                                      <p:to>
                                        <p:strVal val="visible"/>
                                      </p:to>
                                    </p:set>
                                    <p:anim calcmode="lin" valueType="num">
                                      <p:cBhvr additive="base">
                                        <p:cTn id="7" dur="500" fill="hold"/>
                                        <p:tgtEl>
                                          <p:spTgt spid="541731"/>
                                        </p:tgtEl>
                                        <p:attrNameLst>
                                          <p:attrName>ppt_x</p:attrName>
                                        </p:attrNameLst>
                                      </p:cBhvr>
                                      <p:tavLst>
                                        <p:tav tm="0">
                                          <p:val>
                                            <p:strVal val="0-#ppt_w/2"/>
                                          </p:val>
                                        </p:tav>
                                        <p:tav tm="100000">
                                          <p:val>
                                            <p:strVal val="#ppt_x"/>
                                          </p:val>
                                        </p:tav>
                                      </p:tavLst>
                                    </p:anim>
                                    <p:anim calcmode="lin" valueType="num">
                                      <p:cBhvr additive="base">
                                        <p:cTn id="8" dur="500" fill="hold"/>
                                        <p:tgtEl>
                                          <p:spTgt spid="5417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xit" presetSubtype="0" fill="hold" grpId="1" nodeType="clickEffect">
                                  <p:stCondLst>
                                    <p:cond delay="0"/>
                                  </p:stCondLst>
                                  <p:childTnLst>
                                    <p:animEffect transition="out" filter="dissolve">
                                      <p:cBhvr>
                                        <p:cTn id="12" dur="500"/>
                                        <p:tgtEl>
                                          <p:spTgt spid="541731"/>
                                        </p:tgtEl>
                                      </p:cBhvr>
                                    </p:animEffect>
                                    <p:set>
                                      <p:cBhvr>
                                        <p:cTn id="13" dur="1" fill="hold">
                                          <p:stCondLst>
                                            <p:cond delay="499"/>
                                          </p:stCondLst>
                                        </p:cTn>
                                        <p:tgtEl>
                                          <p:spTgt spid="541731"/>
                                        </p:tgtEl>
                                        <p:attrNameLst>
                                          <p:attrName>style.visibility</p:attrName>
                                        </p:attrNameLst>
                                      </p:cBhvr>
                                      <p:to>
                                        <p:strVal val="hidden"/>
                                      </p:to>
                                    </p:set>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41739"/>
                                        </p:tgtEl>
                                        <p:attrNameLst>
                                          <p:attrName>style.visibility</p:attrName>
                                        </p:attrNameLst>
                                      </p:cBhvr>
                                      <p:to>
                                        <p:strVal val="visible"/>
                                      </p:to>
                                    </p:set>
                                    <p:animEffect transition="in" filter="dissolve">
                                      <p:cBhvr>
                                        <p:cTn id="17" dur="500"/>
                                        <p:tgtEl>
                                          <p:spTgt spid="5417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41757"/>
                                        </p:tgtEl>
                                        <p:attrNameLst>
                                          <p:attrName>style.visibility</p:attrName>
                                        </p:attrNameLst>
                                      </p:cBhvr>
                                      <p:to>
                                        <p:strVal val="visible"/>
                                      </p:to>
                                    </p:set>
                                    <p:anim calcmode="lin" valueType="num">
                                      <p:cBhvr additive="base">
                                        <p:cTn id="22" dur="500" fill="hold"/>
                                        <p:tgtEl>
                                          <p:spTgt spid="541757"/>
                                        </p:tgtEl>
                                        <p:attrNameLst>
                                          <p:attrName>ppt_x</p:attrName>
                                        </p:attrNameLst>
                                      </p:cBhvr>
                                      <p:tavLst>
                                        <p:tav tm="0">
                                          <p:val>
                                            <p:strVal val="0-#ppt_w/2"/>
                                          </p:val>
                                        </p:tav>
                                        <p:tav tm="100000">
                                          <p:val>
                                            <p:strVal val="#ppt_x"/>
                                          </p:val>
                                        </p:tav>
                                      </p:tavLst>
                                    </p:anim>
                                    <p:anim calcmode="lin" valueType="num">
                                      <p:cBhvr additive="base">
                                        <p:cTn id="23" dur="500" fill="hold"/>
                                        <p:tgtEl>
                                          <p:spTgt spid="54175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41758"/>
                                        </p:tgtEl>
                                        <p:attrNameLst>
                                          <p:attrName>style.visibility</p:attrName>
                                        </p:attrNameLst>
                                      </p:cBhvr>
                                      <p:to>
                                        <p:strVal val="visible"/>
                                      </p:to>
                                    </p:set>
                                    <p:anim calcmode="lin" valueType="num">
                                      <p:cBhvr additive="base">
                                        <p:cTn id="28" dur="500" fill="hold"/>
                                        <p:tgtEl>
                                          <p:spTgt spid="541758"/>
                                        </p:tgtEl>
                                        <p:attrNameLst>
                                          <p:attrName>ppt_x</p:attrName>
                                        </p:attrNameLst>
                                      </p:cBhvr>
                                      <p:tavLst>
                                        <p:tav tm="0">
                                          <p:val>
                                            <p:strVal val="0-#ppt_w/2"/>
                                          </p:val>
                                        </p:tav>
                                        <p:tav tm="100000">
                                          <p:val>
                                            <p:strVal val="#ppt_x"/>
                                          </p:val>
                                        </p:tav>
                                      </p:tavLst>
                                    </p:anim>
                                    <p:anim calcmode="lin" valueType="num">
                                      <p:cBhvr additive="base">
                                        <p:cTn id="29" dur="500" fill="hold"/>
                                        <p:tgtEl>
                                          <p:spTgt spid="54175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541738"/>
                                        </p:tgtEl>
                                        <p:attrNameLst>
                                          <p:attrName>style.visibility</p:attrName>
                                        </p:attrNameLst>
                                      </p:cBhvr>
                                      <p:to>
                                        <p:strVal val="visible"/>
                                      </p:to>
                                    </p:set>
                                    <p:anim calcmode="lin" valueType="num">
                                      <p:cBhvr additive="base">
                                        <p:cTn id="34" dur="500" fill="hold"/>
                                        <p:tgtEl>
                                          <p:spTgt spid="541738"/>
                                        </p:tgtEl>
                                        <p:attrNameLst>
                                          <p:attrName>ppt_x</p:attrName>
                                        </p:attrNameLst>
                                      </p:cBhvr>
                                      <p:tavLst>
                                        <p:tav tm="0">
                                          <p:val>
                                            <p:strVal val="0-#ppt_w/2"/>
                                          </p:val>
                                        </p:tav>
                                        <p:tav tm="100000">
                                          <p:val>
                                            <p:strVal val="#ppt_x"/>
                                          </p:val>
                                        </p:tav>
                                      </p:tavLst>
                                    </p:anim>
                                    <p:anim calcmode="lin" valueType="num">
                                      <p:cBhvr additive="base">
                                        <p:cTn id="35" dur="500" fill="hold"/>
                                        <p:tgtEl>
                                          <p:spTgt spid="54173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xit" presetSubtype="0" fill="hold" grpId="1" nodeType="clickEffect">
                                  <p:stCondLst>
                                    <p:cond delay="0"/>
                                  </p:stCondLst>
                                  <p:childTnLst>
                                    <p:animEffect transition="out" filter="dissolve">
                                      <p:cBhvr>
                                        <p:cTn id="39" dur="500"/>
                                        <p:tgtEl>
                                          <p:spTgt spid="541757"/>
                                        </p:tgtEl>
                                      </p:cBhvr>
                                    </p:animEffect>
                                    <p:set>
                                      <p:cBhvr>
                                        <p:cTn id="40" dur="1" fill="hold">
                                          <p:stCondLst>
                                            <p:cond delay="499"/>
                                          </p:stCondLst>
                                        </p:cTn>
                                        <p:tgtEl>
                                          <p:spTgt spid="541757"/>
                                        </p:tgtEl>
                                        <p:attrNameLst>
                                          <p:attrName>style.visibility</p:attrName>
                                        </p:attrNameLst>
                                      </p:cBhvr>
                                      <p:to>
                                        <p:strVal val="hidden"/>
                                      </p:to>
                                    </p:se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541740"/>
                                        </p:tgtEl>
                                        <p:attrNameLst>
                                          <p:attrName>style.visibility</p:attrName>
                                        </p:attrNameLst>
                                      </p:cBhvr>
                                      <p:to>
                                        <p:strVal val="visible"/>
                                      </p:to>
                                    </p:set>
                                    <p:animEffect transition="in" filter="dissolve">
                                      <p:cBhvr>
                                        <p:cTn id="44" dur="500"/>
                                        <p:tgtEl>
                                          <p:spTgt spid="54174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41737"/>
                                        </p:tgtEl>
                                        <p:attrNameLst>
                                          <p:attrName>style.visibility</p:attrName>
                                        </p:attrNameLst>
                                      </p:cBhvr>
                                      <p:to>
                                        <p:strVal val="visible"/>
                                      </p:to>
                                    </p:set>
                                    <p:anim calcmode="lin" valueType="num">
                                      <p:cBhvr additive="base">
                                        <p:cTn id="49" dur="500" fill="hold"/>
                                        <p:tgtEl>
                                          <p:spTgt spid="541737"/>
                                        </p:tgtEl>
                                        <p:attrNameLst>
                                          <p:attrName>ppt_x</p:attrName>
                                        </p:attrNameLst>
                                      </p:cBhvr>
                                      <p:tavLst>
                                        <p:tav tm="0">
                                          <p:val>
                                            <p:strVal val="0-#ppt_w/2"/>
                                          </p:val>
                                        </p:tav>
                                        <p:tav tm="100000">
                                          <p:val>
                                            <p:strVal val="#ppt_x"/>
                                          </p:val>
                                        </p:tav>
                                      </p:tavLst>
                                    </p:anim>
                                    <p:anim calcmode="lin" valueType="num">
                                      <p:cBhvr additive="base">
                                        <p:cTn id="50" dur="500" fill="hold"/>
                                        <p:tgtEl>
                                          <p:spTgt spid="54173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41736"/>
                                        </p:tgtEl>
                                        <p:attrNameLst>
                                          <p:attrName>style.visibility</p:attrName>
                                        </p:attrNameLst>
                                      </p:cBhvr>
                                      <p:to>
                                        <p:strVal val="visible"/>
                                      </p:to>
                                    </p:set>
                                    <p:anim calcmode="lin" valueType="num">
                                      <p:cBhvr additive="base">
                                        <p:cTn id="55" dur="500" fill="hold"/>
                                        <p:tgtEl>
                                          <p:spTgt spid="541736"/>
                                        </p:tgtEl>
                                        <p:attrNameLst>
                                          <p:attrName>ppt_x</p:attrName>
                                        </p:attrNameLst>
                                      </p:cBhvr>
                                      <p:tavLst>
                                        <p:tav tm="0">
                                          <p:val>
                                            <p:strVal val="0-#ppt_w/2"/>
                                          </p:val>
                                        </p:tav>
                                        <p:tav tm="100000">
                                          <p:val>
                                            <p:strVal val="#ppt_x"/>
                                          </p:val>
                                        </p:tav>
                                      </p:tavLst>
                                    </p:anim>
                                    <p:anim calcmode="lin" valueType="num">
                                      <p:cBhvr additive="base">
                                        <p:cTn id="56" dur="500" fill="hold"/>
                                        <p:tgtEl>
                                          <p:spTgt spid="54173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xit" presetSubtype="0" fill="hold" grpId="1" nodeType="clickEffect">
                                  <p:stCondLst>
                                    <p:cond delay="0"/>
                                  </p:stCondLst>
                                  <p:childTnLst>
                                    <p:animEffect transition="out" filter="dissolve">
                                      <p:cBhvr>
                                        <p:cTn id="60" dur="500"/>
                                        <p:tgtEl>
                                          <p:spTgt spid="541758"/>
                                        </p:tgtEl>
                                      </p:cBhvr>
                                    </p:animEffect>
                                    <p:set>
                                      <p:cBhvr>
                                        <p:cTn id="61" dur="1" fill="hold">
                                          <p:stCondLst>
                                            <p:cond delay="499"/>
                                          </p:stCondLst>
                                        </p:cTn>
                                        <p:tgtEl>
                                          <p:spTgt spid="541758"/>
                                        </p:tgtEl>
                                        <p:attrNameLst>
                                          <p:attrName>style.visibility</p:attrName>
                                        </p:attrNameLst>
                                      </p:cBhvr>
                                      <p:to>
                                        <p:strVal val="hidden"/>
                                      </p:to>
                                    </p:set>
                                  </p:childTnLst>
                                </p:cTn>
                              </p:par>
                            </p:childTnLst>
                          </p:cTn>
                        </p:par>
                        <p:par>
                          <p:cTn id="62" fill="hold" nodeType="afterGroup">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541741"/>
                                        </p:tgtEl>
                                        <p:attrNameLst>
                                          <p:attrName>style.visibility</p:attrName>
                                        </p:attrNameLst>
                                      </p:cBhvr>
                                      <p:to>
                                        <p:strVal val="visible"/>
                                      </p:to>
                                    </p:set>
                                    <p:animEffect transition="in" filter="dissolve">
                                      <p:cBhvr>
                                        <p:cTn id="65" dur="500"/>
                                        <p:tgtEl>
                                          <p:spTgt spid="54174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xit" presetSubtype="0" fill="hold" grpId="1" nodeType="clickEffect">
                                  <p:stCondLst>
                                    <p:cond delay="0"/>
                                  </p:stCondLst>
                                  <p:childTnLst>
                                    <p:animEffect transition="out" filter="dissolve">
                                      <p:cBhvr>
                                        <p:cTn id="69" dur="500"/>
                                        <p:tgtEl>
                                          <p:spTgt spid="541738"/>
                                        </p:tgtEl>
                                      </p:cBhvr>
                                    </p:animEffect>
                                    <p:set>
                                      <p:cBhvr>
                                        <p:cTn id="70" dur="1" fill="hold">
                                          <p:stCondLst>
                                            <p:cond delay="499"/>
                                          </p:stCondLst>
                                        </p:cTn>
                                        <p:tgtEl>
                                          <p:spTgt spid="541738"/>
                                        </p:tgtEl>
                                        <p:attrNameLst>
                                          <p:attrName>style.visibility</p:attrName>
                                        </p:attrNameLst>
                                      </p:cBhvr>
                                      <p:to>
                                        <p:strVal val="hidden"/>
                                      </p:to>
                                    </p:set>
                                  </p:childTnLst>
                                </p:cTn>
                              </p:par>
                            </p:childTnLst>
                          </p:cTn>
                        </p:par>
                        <p:par>
                          <p:cTn id="71" fill="hold" nodeType="afterGroup">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541742"/>
                                        </p:tgtEl>
                                        <p:attrNameLst>
                                          <p:attrName>style.visibility</p:attrName>
                                        </p:attrNameLst>
                                      </p:cBhvr>
                                      <p:to>
                                        <p:strVal val="visible"/>
                                      </p:to>
                                    </p:set>
                                    <p:animEffect transition="in" filter="dissolve">
                                      <p:cBhvr>
                                        <p:cTn id="74" dur="500"/>
                                        <p:tgtEl>
                                          <p:spTgt spid="54174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41734"/>
                                        </p:tgtEl>
                                        <p:attrNameLst>
                                          <p:attrName>style.visibility</p:attrName>
                                        </p:attrNameLst>
                                      </p:cBhvr>
                                      <p:to>
                                        <p:strVal val="visible"/>
                                      </p:to>
                                    </p:set>
                                    <p:anim calcmode="lin" valueType="num">
                                      <p:cBhvr additive="base">
                                        <p:cTn id="79" dur="500" fill="hold"/>
                                        <p:tgtEl>
                                          <p:spTgt spid="541734"/>
                                        </p:tgtEl>
                                        <p:attrNameLst>
                                          <p:attrName>ppt_x</p:attrName>
                                        </p:attrNameLst>
                                      </p:cBhvr>
                                      <p:tavLst>
                                        <p:tav tm="0">
                                          <p:val>
                                            <p:strVal val="0-#ppt_w/2"/>
                                          </p:val>
                                        </p:tav>
                                        <p:tav tm="100000">
                                          <p:val>
                                            <p:strVal val="#ppt_x"/>
                                          </p:val>
                                        </p:tav>
                                      </p:tavLst>
                                    </p:anim>
                                    <p:anim calcmode="lin" valueType="num">
                                      <p:cBhvr additive="base">
                                        <p:cTn id="80" dur="500" fill="hold"/>
                                        <p:tgtEl>
                                          <p:spTgt spid="541734"/>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xit" presetSubtype="0" fill="hold" grpId="1" nodeType="clickEffect">
                                  <p:stCondLst>
                                    <p:cond delay="0"/>
                                  </p:stCondLst>
                                  <p:childTnLst>
                                    <p:animEffect transition="out" filter="dissolve">
                                      <p:cBhvr>
                                        <p:cTn id="84" dur="500"/>
                                        <p:tgtEl>
                                          <p:spTgt spid="541737"/>
                                        </p:tgtEl>
                                      </p:cBhvr>
                                    </p:animEffect>
                                    <p:set>
                                      <p:cBhvr>
                                        <p:cTn id="85" dur="1" fill="hold">
                                          <p:stCondLst>
                                            <p:cond delay="499"/>
                                          </p:stCondLst>
                                        </p:cTn>
                                        <p:tgtEl>
                                          <p:spTgt spid="541737"/>
                                        </p:tgtEl>
                                        <p:attrNameLst>
                                          <p:attrName>style.visibility</p:attrName>
                                        </p:attrNameLst>
                                      </p:cBhvr>
                                      <p:to>
                                        <p:strVal val="hidden"/>
                                      </p:to>
                                    </p:set>
                                  </p:childTnLst>
                                </p:cTn>
                              </p:par>
                            </p:childTnLst>
                          </p:cTn>
                        </p:par>
                        <p:par>
                          <p:cTn id="86" fill="hold" nodeType="afterGroup">
                            <p:stCondLst>
                              <p:cond delay="500"/>
                            </p:stCondLst>
                            <p:childTnLst>
                              <p:par>
                                <p:cTn id="87" presetID="9" presetClass="entr" presetSubtype="0" fill="hold" grpId="0" nodeType="afterEffect">
                                  <p:stCondLst>
                                    <p:cond delay="0"/>
                                  </p:stCondLst>
                                  <p:childTnLst>
                                    <p:set>
                                      <p:cBhvr>
                                        <p:cTn id="88" dur="1" fill="hold">
                                          <p:stCondLst>
                                            <p:cond delay="0"/>
                                          </p:stCondLst>
                                        </p:cTn>
                                        <p:tgtEl>
                                          <p:spTgt spid="541743"/>
                                        </p:tgtEl>
                                        <p:attrNameLst>
                                          <p:attrName>style.visibility</p:attrName>
                                        </p:attrNameLst>
                                      </p:cBhvr>
                                      <p:to>
                                        <p:strVal val="visible"/>
                                      </p:to>
                                    </p:set>
                                    <p:animEffect transition="in" filter="dissolve">
                                      <p:cBhvr>
                                        <p:cTn id="89" dur="500"/>
                                        <p:tgtEl>
                                          <p:spTgt spid="54174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xit" presetSubtype="0" fill="hold" grpId="1" nodeType="clickEffect">
                                  <p:stCondLst>
                                    <p:cond delay="0"/>
                                  </p:stCondLst>
                                  <p:childTnLst>
                                    <p:animEffect transition="out" filter="dissolve">
                                      <p:cBhvr>
                                        <p:cTn id="93" dur="500"/>
                                        <p:tgtEl>
                                          <p:spTgt spid="541736"/>
                                        </p:tgtEl>
                                      </p:cBhvr>
                                    </p:animEffect>
                                    <p:set>
                                      <p:cBhvr>
                                        <p:cTn id="94" dur="1" fill="hold">
                                          <p:stCondLst>
                                            <p:cond delay="499"/>
                                          </p:stCondLst>
                                        </p:cTn>
                                        <p:tgtEl>
                                          <p:spTgt spid="541736"/>
                                        </p:tgtEl>
                                        <p:attrNameLst>
                                          <p:attrName>style.visibility</p:attrName>
                                        </p:attrNameLst>
                                      </p:cBhvr>
                                      <p:to>
                                        <p:strVal val="hidden"/>
                                      </p:to>
                                    </p:set>
                                  </p:childTnLst>
                                </p:cTn>
                              </p:par>
                            </p:childTnLst>
                          </p:cTn>
                        </p:par>
                        <p:par>
                          <p:cTn id="95" fill="hold" nodeType="afterGroup">
                            <p:stCondLst>
                              <p:cond delay="500"/>
                            </p:stCondLst>
                            <p:childTnLst>
                              <p:par>
                                <p:cTn id="96" presetID="9" presetClass="entr" presetSubtype="0" fill="hold" grpId="0" nodeType="afterEffect">
                                  <p:stCondLst>
                                    <p:cond delay="0"/>
                                  </p:stCondLst>
                                  <p:childTnLst>
                                    <p:set>
                                      <p:cBhvr>
                                        <p:cTn id="97" dur="1" fill="hold">
                                          <p:stCondLst>
                                            <p:cond delay="0"/>
                                          </p:stCondLst>
                                        </p:cTn>
                                        <p:tgtEl>
                                          <p:spTgt spid="541744"/>
                                        </p:tgtEl>
                                        <p:attrNameLst>
                                          <p:attrName>style.visibility</p:attrName>
                                        </p:attrNameLst>
                                      </p:cBhvr>
                                      <p:to>
                                        <p:strVal val="visible"/>
                                      </p:to>
                                    </p:set>
                                    <p:animEffect transition="in" filter="dissolve">
                                      <p:cBhvr>
                                        <p:cTn id="98" dur="500"/>
                                        <p:tgtEl>
                                          <p:spTgt spid="54174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xit" presetSubtype="0" fill="hold" grpId="1" nodeType="clickEffect">
                                  <p:stCondLst>
                                    <p:cond delay="0"/>
                                  </p:stCondLst>
                                  <p:childTnLst>
                                    <p:animEffect transition="out" filter="dissolve">
                                      <p:cBhvr>
                                        <p:cTn id="102" dur="500"/>
                                        <p:tgtEl>
                                          <p:spTgt spid="541734"/>
                                        </p:tgtEl>
                                      </p:cBhvr>
                                    </p:animEffect>
                                    <p:set>
                                      <p:cBhvr>
                                        <p:cTn id="103" dur="1" fill="hold">
                                          <p:stCondLst>
                                            <p:cond delay="499"/>
                                          </p:stCondLst>
                                        </p:cTn>
                                        <p:tgtEl>
                                          <p:spTgt spid="541734"/>
                                        </p:tgtEl>
                                        <p:attrNameLst>
                                          <p:attrName>style.visibility</p:attrName>
                                        </p:attrNameLst>
                                      </p:cBhvr>
                                      <p:to>
                                        <p:strVal val="hidden"/>
                                      </p:to>
                                    </p:set>
                                  </p:childTnLst>
                                </p:cTn>
                              </p:par>
                            </p:childTnLst>
                          </p:cTn>
                        </p:par>
                        <p:par>
                          <p:cTn id="104" fill="hold" nodeType="afterGroup">
                            <p:stCondLst>
                              <p:cond delay="500"/>
                            </p:stCondLst>
                            <p:childTnLst>
                              <p:par>
                                <p:cTn id="105" presetID="9" presetClass="entr" presetSubtype="0" fill="hold" grpId="0" nodeType="afterEffect">
                                  <p:stCondLst>
                                    <p:cond delay="0"/>
                                  </p:stCondLst>
                                  <p:childTnLst>
                                    <p:set>
                                      <p:cBhvr>
                                        <p:cTn id="106" dur="1" fill="hold">
                                          <p:stCondLst>
                                            <p:cond delay="0"/>
                                          </p:stCondLst>
                                        </p:cTn>
                                        <p:tgtEl>
                                          <p:spTgt spid="541745"/>
                                        </p:tgtEl>
                                        <p:attrNameLst>
                                          <p:attrName>style.visibility</p:attrName>
                                        </p:attrNameLst>
                                      </p:cBhvr>
                                      <p:to>
                                        <p:strVal val="visible"/>
                                      </p:to>
                                    </p:set>
                                    <p:animEffect transition="in" filter="dissolve">
                                      <p:cBhvr>
                                        <p:cTn id="107" dur="500"/>
                                        <p:tgtEl>
                                          <p:spTgt spid="54174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ntr" presetSubtype="8" fill="hold" grpId="0" nodeType="clickEffect">
                                  <p:stCondLst>
                                    <p:cond delay="0"/>
                                  </p:stCondLst>
                                  <p:childTnLst>
                                    <p:set>
                                      <p:cBhvr>
                                        <p:cTn id="111" dur="1" fill="hold">
                                          <p:stCondLst>
                                            <p:cond delay="0"/>
                                          </p:stCondLst>
                                        </p:cTn>
                                        <p:tgtEl>
                                          <p:spTgt spid="541735"/>
                                        </p:tgtEl>
                                        <p:attrNameLst>
                                          <p:attrName>style.visibility</p:attrName>
                                        </p:attrNameLst>
                                      </p:cBhvr>
                                      <p:to>
                                        <p:strVal val="visible"/>
                                      </p:to>
                                    </p:set>
                                    <p:anim calcmode="lin" valueType="num">
                                      <p:cBhvr additive="base">
                                        <p:cTn id="112" dur="500" fill="hold"/>
                                        <p:tgtEl>
                                          <p:spTgt spid="541735"/>
                                        </p:tgtEl>
                                        <p:attrNameLst>
                                          <p:attrName>ppt_x</p:attrName>
                                        </p:attrNameLst>
                                      </p:cBhvr>
                                      <p:tavLst>
                                        <p:tav tm="0">
                                          <p:val>
                                            <p:strVal val="0-#ppt_w/2"/>
                                          </p:val>
                                        </p:tav>
                                        <p:tav tm="100000">
                                          <p:val>
                                            <p:strVal val="#ppt_x"/>
                                          </p:val>
                                        </p:tav>
                                      </p:tavLst>
                                    </p:anim>
                                    <p:anim calcmode="lin" valueType="num">
                                      <p:cBhvr additive="base">
                                        <p:cTn id="113" dur="500" fill="hold"/>
                                        <p:tgtEl>
                                          <p:spTgt spid="541735"/>
                                        </p:tgtEl>
                                        <p:attrNameLst>
                                          <p:attrName>ppt_y</p:attrName>
                                        </p:attrNameLst>
                                      </p:cBhvr>
                                      <p:tavLst>
                                        <p:tav tm="0">
                                          <p:val>
                                            <p:strVal val="#ppt_y"/>
                                          </p:val>
                                        </p:tav>
                                        <p:tav tm="100000">
                                          <p:val>
                                            <p:strVal val="#ppt_y"/>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xit" presetSubtype="0" fill="hold" grpId="1" nodeType="clickEffect">
                                  <p:stCondLst>
                                    <p:cond delay="0"/>
                                  </p:stCondLst>
                                  <p:childTnLst>
                                    <p:animEffect transition="out" filter="dissolve">
                                      <p:cBhvr>
                                        <p:cTn id="117" dur="500"/>
                                        <p:tgtEl>
                                          <p:spTgt spid="541735"/>
                                        </p:tgtEl>
                                      </p:cBhvr>
                                    </p:animEffect>
                                    <p:set>
                                      <p:cBhvr>
                                        <p:cTn id="118" dur="1" fill="hold">
                                          <p:stCondLst>
                                            <p:cond delay="499"/>
                                          </p:stCondLst>
                                        </p:cTn>
                                        <p:tgtEl>
                                          <p:spTgt spid="541735"/>
                                        </p:tgtEl>
                                        <p:attrNameLst>
                                          <p:attrName>style.visibility</p:attrName>
                                        </p:attrNameLst>
                                      </p:cBhvr>
                                      <p:to>
                                        <p:strVal val="hidden"/>
                                      </p:to>
                                    </p:set>
                                  </p:childTnLst>
                                </p:cTn>
                              </p:par>
                            </p:childTnLst>
                          </p:cTn>
                        </p:par>
                        <p:par>
                          <p:cTn id="119" fill="hold" nodeType="afterGroup">
                            <p:stCondLst>
                              <p:cond delay="500"/>
                            </p:stCondLst>
                            <p:childTnLst>
                              <p:par>
                                <p:cTn id="120" presetID="9" presetClass="entr" presetSubtype="0" fill="hold" grpId="0" nodeType="afterEffect">
                                  <p:stCondLst>
                                    <p:cond delay="0"/>
                                  </p:stCondLst>
                                  <p:childTnLst>
                                    <p:set>
                                      <p:cBhvr>
                                        <p:cTn id="121" dur="1" fill="hold">
                                          <p:stCondLst>
                                            <p:cond delay="0"/>
                                          </p:stCondLst>
                                        </p:cTn>
                                        <p:tgtEl>
                                          <p:spTgt spid="541746"/>
                                        </p:tgtEl>
                                        <p:attrNameLst>
                                          <p:attrName>style.visibility</p:attrName>
                                        </p:attrNameLst>
                                      </p:cBhvr>
                                      <p:to>
                                        <p:strVal val="visible"/>
                                      </p:to>
                                    </p:set>
                                    <p:animEffect transition="in" filter="dissolve">
                                      <p:cBhvr>
                                        <p:cTn id="122" dur="500"/>
                                        <p:tgtEl>
                                          <p:spTgt spid="54174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541754"/>
                                        </p:tgtEl>
                                        <p:attrNameLst>
                                          <p:attrName>style.visibility</p:attrName>
                                        </p:attrNameLst>
                                      </p:cBhvr>
                                      <p:to>
                                        <p:strVal val="visible"/>
                                      </p:to>
                                    </p:set>
                                    <p:anim calcmode="lin" valueType="num">
                                      <p:cBhvr additive="base">
                                        <p:cTn id="127" dur="500" fill="hold"/>
                                        <p:tgtEl>
                                          <p:spTgt spid="541754"/>
                                        </p:tgtEl>
                                        <p:attrNameLst>
                                          <p:attrName>ppt_x</p:attrName>
                                        </p:attrNameLst>
                                      </p:cBhvr>
                                      <p:tavLst>
                                        <p:tav tm="0">
                                          <p:val>
                                            <p:strVal val="0-#ppt_w/2"/>
                                          </p:val>
                                        </p:tav>
                                        <p:tav tm="100000">
                                          <p:val>
                                            <p:strVal val="#ppt_x"/>
                                          </p:val>
                                        </p:tav>
                                      </p:tavLst>
                                    </p:anim>
                                    <p:anim calcmode="lin" valueType="num">
                                      <p:cBhvr additive="base">
                                        <p:cTn id="128" dur="500" fill="hold"/>
                                        <p:tgtEl>
                                          <p:spTgt spid="541754"/>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541755"/>
                                        </p:tgtEl>
                                        <p:attrNameLst>
                                          <p:attrName>style.visibility</p:attrName>
                                        </p:attrNameLst>
                                      </p:cBhvr>
                                      <p:to>
                                        <p:strVal val="visible"/>
                                      </p:to>
                                    </p:set>
                                    <p:anim calcmode="lin" valueType="num">
                                      <p:cBhvr additive="base">
                                        <p:cTn id="133" dur="500" fill="hold"/>
                                        <p:tgtEl>
                                          <p:spTgt spid="541755"/>
                                        </p:tgtEl>
                                        <p:attrNameLst>
                                          <p:attrName>ppt_x</p:attrName>
                                        </p:attrNameLst>
                                      </p:cBhvr>
                                      <p:tavLst>
                                        <p:tav tm="0">
                                          <p:val>
                                            <p:strVal val="0-#ppt_w/2"/>
                                          </p:val>
                                        </p:tav>
                                        <p:tav tm="100000">
                                          <p:val>
                                            <p:strVal val="#ppt_x"/>
                                          </p:val>
                                        </p:tav>
                                      </p:tavLst>
                                    </p:anim>
                                    <p:anim calcmode="lin" valueType="num">
                                      <p:cBhvr additive="base">
                                        <p:cTn id="134" dur="500" fill="hold"/>
                                        <p:tgtEl>
                                          <p:spTgt spid="541755"/>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541756"/>
                                        </p:tgtEl>
                                        <p:attrNameLst>
                                          <p:attrName>style.visibility</p:attrName>
                                        </p:attrNameLst>
                                      </p:cBhvr>
                                      <p:to>
                                        <p:strVal val="visible"/>
                                      </p:to>
                                    </p:set>
                                    <p:anim calcmode="lin" valueType="num">
                                      <p:cBhvr additive="base">
                                        <p:cTn id="139" dur="500" fill="hold"/>
                                        <p:tgtEl>
                                          <p:spTgt spid="541756"/>
                                        </p:tgtEl>
                                        <p:attrNameLst>
                                          <p:attrName>ppt_x</p:attrName>
                                        </p:attrNameLst>
                                      </p:cBhvr>
                                      <p:tavLst>
                                        <p:tav tm="0">
                                          <p:val>
                                            <p:strVal val="0-#ppt_w/2"/>
                                          </p:val>
                                        </p:tav>
                                        <p:tav tm="100000">
                                          <p:val>
                                            <p:strVal val="#ppt_x"/>
                                          </p:val>
                                        </p:tav>
                                      </p:tavLst>
                                    </p:anim>
                                    <p:anim calcmode="lin" valueType="num">
                                      <p:cBhvr additive="base">
                                        <p:cTn id="140" dur="500" fill="hold"/>
                                        <p:tgtEl>
                                          <p:spTgt spid="541756"/>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9" presetClass="exit" presetSubtype="0" fill="hold" grpId="1" nodeType="clickEffect">
                                  <p:stCondLst>
                                    <p:cond delay="0"/>
                                  </p:stCondLst>
                                  <p:childTnLst>
                                    <p:animEffect transition="out" filter="dissolve">
                                      <p:cBhvr>
                                        <p:cTn id="144" dur="500"/>
                                        <p:tgtEl>
                                          <p:spTgt spid="541754"/>
                                        </p:tgtEl>
                                      </p:cBhvr>
                                    </p:animEffect>
                                    <p:set>
                                      <p:cBhvr>
                                        <p:cTn id="145" dur="1" fill="hold">
                                          <p:stCondLst>
                                            <p:cond delay="499"/>
                                          </p:stCondLst>
                                        </p:cTn>
                                        <p:tgtEl>
                                          <p:spTgt spid="541754"/>
                                        </p:tgtEl>
                                        <p:attrNameLst>
                                          <p:attrName>style.visibility</p:attrName>
                                        </p:attrNameLst>
                                      </p:cBhvr>
                                      <p:to>
                                        <p:strVal val="hidden"/>
                                      </p:to>
                                    </p:set>
                                  </p:childTnLst>
                                </p:cTn>
                              </p:par>
                            </p:childTnLst>
                          </p:cTn>
                        </p:par>
                        <p:par>
                          <p:cTn id="146" fill="hold" nodeType="afterGroup">
                            <p:stCondLst>
                              <p:cond delay="500"/>
                            </p:stCondLst>
                            <p:childTnLst>
                              <p:par>
                                <p:cTn id="147" presetID="9" presetClass="entr" presetSubtype="0" fill="hold" grpId="0" nodeType="afterEffect">
                                  <p:stCondLst>
                                    <p:cond delay="0"/>
                                  </p:stCondLst>
                                  <p:childTnLst>
                                    <p:set>
                                      <p:cBhvr>
                                        <p:cTn id="148" dur="1" fill="hold">
                                          <p:stCondLst>
                                            <p:cond delay="0"/>
                                          </p:stCondLst>
                                        </p:cTn>
                                        <p:tgtEl>
                                          <p:spTgt spid="541747"/>
                                        </p:tgtEl>
                                        <p:attrNameLst>
                                          <p:attrName>style.visibility</p:attrName>
                                        </p:attrNameLst>
                                      </p:cBhvr>
                                      <p:to>
                                        <p:strVal val="visible"/>
                                      </p:to>
                                    </p:set>
                                    <p:animEffect transition="in" filter="dissolve">
                                      <p:cBhvr>
                                        <p:cTn id="149" dur="500"/>
                                        <p:tgtEl>
                                          <p:spTgt spid="541747"/>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xit" presetSubtype="0" fill="hold" grpId="1" nodeType="clickEffect">
                                  <p:stCondLst>
                                    <p:cond delay="0"/>
                                  </p:stCondLst>
                                  <p:childTnLst>
                                    <p:animEffect transition="out" filter="dissolve">
                                      <p:cBhvr>
                                        <p:cTn id="153" dur="500"/>
                                        <p:tgtEl>
                                          <p:spTgt spid="541755"/>
                                        </p:tgtEl>
                                      </p:cBhvr>
                                    </p:animEffect>
                                    <p:set>
                                      <p:cBhvr>
                                        <p:cTn id="154" dur="1" fill="hold">
                                          <p:stCondLst>
                                            <p:cond delay="499"/>
                                          </p:stCondLst>
                                        </p:cTn>
                                        <p:tgtEl>
                                          <p:spTgt spid="541755"/>
                                        </p:tgtEl>
                                        <p:attrNameLst>
                                          <p:attrName>style.visibility</p:attrName>
                                        </p:attrNameLst>
                                      </p:cBhvr>
                                      <p:to>
                                        <p:strVal val="hidden"/>
                                      </p:to>
                                    </p:set>
                                  </p:childTnLst>
                                </p:cTn>
                              </p:par>
                            </p:childTnLst>
                          </p:cTn>
                        </p:par>
                        <p:par>
                          <p:cTn id="155" fill="hold" nodeType="afterGroup">
                            <p:stCondLst>
                              <p:cond delay="500"/>
                            </p:stCondLst>
                            <p:childTnLst>
                              <p:par>
                                <p:cTn id="156" presetID="9" presetClass="entr" presetSubtype="0" fill="hold" grpId="0" nodeType="afterEffect">
                                  <p:stCondLst>
                                    <p:cond delay="0"/>
                                  </p:stCondLst>
                                  <p:childTnLst>
                                    <p:set>
                                      <p:cBhvr>
                                        <p:cTn id="157" dur="1" fill="hold">
                                          <p:stCondLst>
                                            <p:cond delay="0"/>
                                          </p:stCondLst>
                                        </p:cTn>
                                        <p:tgtEl>
                                          <p:spTgt spid="541748"/>
                                        </p:tgtEl>
                                        <p:attrNameLst>
                                          <p:attrName>style.visibility</p:attrName>
                                        </p:attrNameLst>
                                      </p:cBhvr>
                                      <p:to>
                                        <p:strVal val="visible"/>
                                      </p:to>
                                    </p:set>
                                    <p:animEffect transition="in" filter="dissolve">
                                      <p:cBhvr>
                                        <p:cTn id="158" dur="500"/>
                                        <p:tgtEl>
                                          <p:spTgt spid="541748"/>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9" presetClass="exit" presetSubtype="0" fill="hold" grpId="1" nodeType="clickEffect">
                                  <p:stCondLst>
                                    <p:cond delay="0"/>
                                  </p:stCondLst>
                                  <p:childTnLst>
                                    <p:animEffect transition="out" filter="dissolve">
                                      <p:cBhvr>
                                        <p:cTn id="162" dur="500"/>
                                        <p:tgtEl>
                                          <p:spTgt spid="541756"/>
                                        </p:tgtEl>
                                      </p:cBhvr>
                                    </p:animEffect>
                                    <p:set>
                                      <p:cBhvr>
                                        <p:cTn id="163" dur="1" fill="hold">
                                          <p:stCondLst>
                                            <p:cond delay="499"/>
                                          </p:stCondLst>
                                        </p:cTn>
                                        <p:tgtEl>
                                          <p:spTgt spid="541756"/>
                                        </p:tgtEl>
                                        <p:attrNameLst>
                                          <p:attrName>style.visibility</p:attrName>
                                        </p:attrNameLst>
                                      </p:cBhvr>
                                      <p:to>
                                        <p:strVal val="hidden"/>
                                      </p:to>
                                    </p:set>
                                  </p:childTnLst>
                                </p:cTn>
                              </p:par>
                            </p:childTnLst>
                          </p:cTn>
                        </p:par>
                        <p:par>
                          <p:cTn id="164" fill="hold" nodeType="afterGroup">
                            <p:stCondLst>
                              <p:cond delay="500"/>
                            </p:stCondLst>
                            <p:childTnLst>
                              <p:par>
                                <p:cTn id="165" presetID="9" presetClass="entr" presetSubtype="0" fill="hold" grpId="0" nodeType="afterEffect">
                                  <p:stCondLst>
                                    <p:cond delay="0"/>
                                  </p:stCondLst>
                                  <p:childTnLst>
                                    <p:set>
                                      <p:cBhvr>
                                        <p:cTn id="166" dur="1" fill="hold">
                                          <p:stCondLst>
                                            <p:cond delay="0"/>
                                          </p:stCondLst>
                                        </p:cTn>
                                        <p:tgtEl>
                                          <p:spTgt spid="541749"/>
                                        </p:tgtEl>
                                        <p:attrNameLst>
                                          <p:attrName>style.visibility</p:attrName>
                                        </p:attrNameLst>
                                      </p:cBhvr>
                                      <p:to>
                                        <p:strVal val="visible"/>
                                      </p:to>
                                    </p:set>
                                    <p:animEffect transition="in" filter="dissolve">
                                      <p:cBhvr>
                                        <p:cTn id="167" dur="500"/>
                                        <p:tgtEl>
                                          <p:spTgt spid="541749"/>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541751"/>
                                        </p:tgtEl>
                                        <p:attrNameLst>
                                          <p:attrName>style.visibility</p:attrName>
                                        </p:attrNameLst>
                                      </p:cBhvr>
                                      <p:to>
                                        <p:strVal val="visible"/>
                                      </p:to>
                                    </p:set>
                                    <p:animEffect transition="in" filter="wipe(down)">
                                      <p:cBhvr>
                                        <p:cTn id="172" dur="500"/>
                                        <p:tgtEl>
                                          <p:spTgt spid="54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31" grpId="0"/>
      <p:bldP spid="541731" grpId="1"/>
      <p:bldP spid="541734" grpId="0"/>
      <p:bldP spid="541734" grpId="1"/>
      <p:bldP spid="541735" grpId="0"/>
      <p:bldP spid="541735" grpId="1"/>
      <p:bldP spid="541736" grpId="0"/>
      <p:bldP spid="541736" grpId="1"/>
      <p:bldP spid="541737" grpId="0"/>
      <p:bldP spid="541737" grpId="1"/>
      <p:bldP spid="541738" grpId="0"/>
      <p:bldP spid="541738" grpId="1"/>
      <p:bldP spid="541739" grpId="0"/>
      <p:bldP spid="541740" grpId="0"/>
      <p:bldP spid="541741" grpId="0"/>
      <p:bldP spid="541742" grpId="0"/>
      <p:bldP spid="541743" grpId="0"/>
      <p:bldP spid="541744" grpId="0"/>
      <p:bldP spid="541745" grpId="0"/>
      <p:bldP spid="541746" grpId="0"/>
      <p:bldP spid="541747" grpId="0"/>
      <p:bldP spid="541748" grpId="0"/>
      <p:bldP spid="541749" grpId="0"/>
      <p:bldP spid="541751" grpId="0" animBg="1"/>
      <p:bldP spid="541754" grpId="0"/>
      <p:bldP spid="541754" grpId="1"/>
      <p:bldP spid="541755" grpId="0"/>
      <p:bldP spid="541755" grpId="1"/>
      <p:bldP spid="541756" grpId="0"/>
      <p:bldP spid="541756" grpId="1"/>
      <p:bldP spid="541757" grpId="0"/>
      <p:bldP spid="541757" grpId="1"/>
      <p:bldP spid="541758" grpId="0"/>
      <p:bldP spid="541758"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668338" y="506413"/>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5.8 </a:t>
            </a:r>
            <a:r>
              <a:rPr lang="zh-CN" altLang="en-US" sz="3600" b="0">
                <a:latin typeface="黑体" pitchFamily="2" charset="-122"/>
              </a:rPr>
              <a:t>哈夫曼树及应用</a:t>
            </a:r>
          </a:p>
        </p:txBody>
      </p:sp>
      <p:sp>
        <p:nvSpPr>
          <p:cNvPr id="542725" name="Rectangle 5"/>
          <p:cNvSpPr>
            <a:spLocks noChangeArrowheads="1"/>
          </p:cNvSpPr>
          <p:nvPr/>
        </p:nvSpPr>
        <p:spPr bwMode="auto">
          <a:xfrm>
            <a:off x="430213" y="1614488"/>
            <a:ext cx="7621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tx1"/>
                </a:solidFill>
                <a:latin typeface="Arial" charset="0"/>
              </a:rPr>
              <a:t>树的应用非常广，本节以哈夫曼树为例介绍树的应用。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42725"/>
                                        </p:tgtEl>
                                        <p:attrNameLst>
                                          <p:attrName>style.visibility</p:attrName>
                                        </p:attrNameLst>
                                      </p:cBhvr>
                                      <p:to>
                                        <p:strVal val="visible"/>
                                      </p:to>
                                    </p:set>
                                    <p:anim calcmode="lin" valueType="num">
                                      <p:cBhvr>
                                        <p:cTn id="7" dur="500" fill="hold"/>
                                        <p:tgtEl>
                                          <p:spTgt spid="542725"/>
                                        </p:tgtEl>
                                        <p:attrNameLst>
                                          <p:attrName>ppt_x</p:attrName>
                                        </p:attrNameLst>
                                      </p:cBhvr>
                                      <p:tavLst>
                                        <p:tav tm="0">
                                          <p:val>
                                            <p:strVal val="#ppt_x-#ppt_w/2"/>
                                          </p:val>
                                        </p:tav>
                                        <p:tav tm="100000">
                                          <p:val>
                                            <p:strVal val="#ppt_x"/>
                                          </p:val>
                                        </p:tav>
                                      </p:tavLst>
                                    </p:anim>
                                    <p:anim calcmode="lin" valueType="num">
                                      <p:cBhvr>
                                        <p:cTn id="8" dur="500" fill="hold"/>
                                        <p:tgtEl>
                                          <p:spTgt spid="542725"/>
                                        </p:tgtEl>
                                        <p:attrNameLst>
                                          <p:attrName>ppt_y</p:attrName>
                                        </p:attrNameLst>
                                      </p:cBhvr>
                                      <p:tavLst>
                                        <p:tav tm="0">
                                          <p:val>
                                            <p:strVal val="#ppt_y"/>
                                          </p:val>
                                        </p:tav>
                                        <p:tav tm="100000">
                                          <p:val>
                                            <p:strVal val="#ppt_y"/>
                                          </p:val>
                                        </p:tav>
                                      </p:tavLst>
                                    </p:anim>
                                    <p:anim calcmode="lin" valueType="num">
                                      <p:cBhvr>
                                        <p:cTn id="9" dur="500" fill="hold"/>
                                        <p:tgtEl>
                                          <p:spTgt spid="542725"/>
                                        </p:tgtEl>
                                        <p:attrNameLst>
                                          <p:attrName>ppt_w</p:attrName>
                                        </p:attrNameLst>
                                      </p:cBhvr>
                                      <p:tavLst>
                                        <p:tav tm="0">
                                          <p:val>
                                            <p:fltVal val="0"/>
                                          </p:val>
                                        </p:tav>
                                        <p:tav tm="100000">
                                          <p:val>
                                            <p:strVal val="#ppt_w"/>
                                          </p:val>
                                        </p:tav>
                                      </p:tavLst>
                                    </p:anim>
                                    <p:anim calcmode="lin" valueType="num">
                                      <p:cBhvr>
                                        <p:cTn id="10" dur="500" fill="hold"/>
                                        <p:tgtEl>
                                          <p:spTgt spid="5427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Rot="1" noChangeArrowheads="1"/>
          </p:cNvSpPr>
          <p:nvPr>
            <p:ph type="title"/>
          </p:nvPr>
        </p:nvSpPr>
        <p:spPr>
          <a:xfrm>
            <a:off x="323850" y="153988"/>
            <a:ext cx="851058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5.8.1  </a:t>
            </a:r>
            <a:r>
              <a:rPr lang="zh-CN" altLang="en-US" sz="3600" b="0">
                <a:latin typeface="黑体" pitchFamily="2" charset="-122"/>
              </a:rPr>
              <a:t>最优二叉树</a:t>
            </a:r>
            <a:r>
              <a:rPr lang="en-US" altLang="zh-CN" sz="3600" b="0">
                <a:latin typeface="黑体" pitchFamily="2" charset="-122"/>
              </a:rPr>
              <a:t>(</a:t>
            </a:r>
            <a:r>
              <a:rPr lang="zh-CN" altLang="en-US" sz="3600" b="0">
                <a:latin typeface="黑体" pitchFamily="2" charset="-122"/>
              </a:rPr>
              <a:t>哈夫曼树</a:t>
            </a:r>
            <a:r>
              <a:rPr lang="en-US" altLang="zh-CN" sz="3600" b="0">
                <a:latin typeface="黑体" pitchFamily="2" charset="-122"/>
              </a:rPr>
              <a:t>)</a:t>
            </a:r>
          </a:p>
        </p:txBody>
      </p:sp>
      <p:sp>
        <p:nvSpPr>
          <p:cNvPr id="553992" name="Rectangle 8"/>
          <p:cNvSpPr>
            <a:spLocks noChangeArrowheads="1"/>
          </p:cNvSpPr>
          <p:nvPr/>
        </p:nvSpPr>
        <p:spPr bwMode="auto">
          <a:xfrm>
            <a:off x="188913" y="1114425"/>
            <a:ext cx="8785225" cy="457200"/>
          </a:xfrm>
          <a:prstGeom prst="rect">
            <a:avLst/>
          </a:prstGeom>
          <a:gradFill rotWithShape="1">
            <a:gsLst>
              <a:gs pos="0">
                <a:schemeClr val="accent2"/>
              </a:gs>
              <a:gs pos="100000">
                <a:schemeClr val="bg2"/>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effectLst>
                  <a:outerShdw blurRad="38100" dist="38100" dir="2700000" algn="tl">
                    <a:srgbClr val="000000"/>
                  </a:outerShdw>
                </a:effectLst>
                <a:latin typeface="Arial" charset="0"/>
                <a:ea typeface="楷体_GB2312" pitchFamily="49" charset="-122"/>
              </a:rPr>
              <a:t>一、定义</a:t>
            </a:r>
          </a:p>
        </p:txBody>
      </p:sp>
      <p:sp>
        <p:nvSpPr>
          <p:cNvPr id="553993" name="Rectangle 9"/>
          <p:cNvSpPr>
            <a:spLocks noChangeArrowheads="1"/>
          </p:cNvSpPr>
          <p:nvPr/>
        </p:nvSpPr>
        <p:spPr bwMode="auto">
          <a:xfrm>
            <a:off x="187325" y="1728788"/>
            <a:ext cx="8713788"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en-US" sz="2400">
                <a:solidFill>
                  <a:srgbClr val="EE0000"/>
                </a:solidFill>
              </a:rPr>
              <a:t>结点的权</a:t>
            </a:r>
            <a:r>
              <a:rPr lang="zh-CN" altLang="en-US" sz="2400">
                <a:solidFill>
                  <a:schemeClr val="tx1"/>
                </a:solidFill>
              </a:rPr>
              <a:t>：根据需要给结点赋权于一个有意义的实数；</a:t>
            </a:r>
          </a:p>
          <a:p>
            <a:pPr algn="l">
              <a:lnSpc>
                <a:spcPct val="110000"/>
              </a:lnSpc>
            </a:pPr>
            <a:r>
              <a:rPr lang="zh-CN" altLang="en-US" sz="2400">
                <a:solidFill>
                  <a:srgbClr val="EE0000"/>
                </a:solidFill>
              </a:rPr>
              <a:t>结点的带权路径长度</a:t>
            </a:r>
            <a:r>
              <a:rPr lang="zh-CN" altLang="en-US" sz="2400">
                <a:solidFill>
                  <a:schemeClr val="tx1"/>
                </a:solidFill>
              </a:rPr>
              <a:t>：结点到根之间的路径长度与该结点权的乘积；</a:t>
            </a:r>
          </a:p>
          <a:p>
            <a:pPr algn="l">
              <a:lnSpc>
                <a:spcPct val="110000"/>
              </a:lnSpc>
            </a:pPr>
            <a:r>
              <a:rPr lang="zh-CN" altLang="en-US" sz="2400">
                <a:solidFill>
                  <a:srgbClr val="EE0000"/>
                </a:solidFill>
              </a:rPr>
              <a:t>树的带权路径长度</a:t>
            </a:r>
            <a:r>
              <a:rPr lang="en-US" altLang="zh-CN" sz="1600">
                <a:solidFill>
                  <a:srgbClr val="0000FF"/>
                </a:solidFill>
              </a:rPr>
              <a:t>(Weighted Path Length )</a:t>
            </a:r>
            <a:r>
              <a:rPr lang="zh-CN" altLang="en-US" sz="2400">
                <a:solidFill>
                  <a:schemeClr val="tx1"/>
                </a:solidFill>
              </a:rPr>
              <a:t>：树中所有叶子结点的带权路径之和；通常记作 </a:t>
            </a:r>
          </a:p>
          <a:p>
            <a:pPr algn="l">
              <a:lnSpc>
                <a:spcPct val="110000"/>
              </a:lnSpc>
            </a:pPr>
            <a:r>
              <a:rPr lang="zh-CN" altLang="en-US" sz="2400">
                <a:solidFill>
                  <a:schemeClr val="tx1"/>
                </a:solidFill>
              </a:rPr>
              <a:t>                                 </a:t>
            </a:r>
            <a:r>
              <a:rPr lang="en-US" altLang="zh-CN" sz="2400">
                <a:solidFill>
                  <a:schemeClr val="tx1"/>
                </a:solidFill>
              </a:rPr>
              <a:t>WPL= </a:t>
            </a:r>
            <a:r>
              <a:rPr lang="en-US" altLang="zh-CN" sz="2400">
                <a:solidFill>
                  <a:schemeClr val="tx1"/>
                </a:solidFill>
                <a:sym typeface="Symbol" pitchFamily="18" charset="2"/>
              </a:rPr>
              <a:t></a:t>
            </a:r>
            <a:r>
              <a:rPr lang="en-US" altLang="zh-CN" sz="2400">
                <a:solidFill>
                  <a:schemeClr val="tx1"/>
                </a:solidFill>
              </a:rPr>
              <a:t> </a:t>
            </a:r>
            <a:r>
              <a:rPr lang="en-US" altLang="zh-CN" sz="2400" i="1">
                <a:solidFill>
                  <a:schemeClr val="tx1"/>
                </a:solidFill>
              </a:rPr>
              <a:t>w</a:t>
            </a:r>
            <a:r>
              <a:rPr lang="en-US" altLang="zh-CN" sz="2400" baseline="-25000">
                <a:solidFill>
                  <a:schemeClr val="tx1"/>
                </a:solidFill>
              </a:rPr>
              <a:t>i </a:t>
            </a:r>
            <a:r>
              <a:rPr lang="en-US" altLang="zh-CN" sz="2400">
                <a:solidFill>
                  <a:schemeClr val="tx1"/>
                </a:solidFill>
              </a:rPr>
              <a:t> </a:t>
            </a:r>
            <a:r>
              <a:rPr lang="en-US" altLang="zh-CN" sz="2400">
                <a:solidFill>
                  <a:schemeClr val="tx1"/>
                </a:solidFill>
                <a:sym typeface="Symbol" pitchFamily="18" charset="2"/>
              </a:rPr>
              <a:t></a:t>
            </a:r>
            <a:r>
              <a:rPr lang="en-US" altLang="zh-CN" sz="2400">
                <a:solidFill>
                  <a:schemeClr val="tx1"/>
                </a:solidFill>
              </a:rPr>
              <a:t> </a:t>
            </a:r>
            <a:r>
              <a:rPr lang="en-US" altLang="zh-CN" sz="2400" i="1">
                <a:solidFill>
                  <a:schemeClr val="tx1"/>
                </a:solidFill>
              </a:rPr>
              <a:t>L</a:t>
            </a:r>
            <a:r>
              <a:rPr lang="en-US" altLang="zh-CN" sz="2400" baseline="-25000">
                <a:solidFill>
                  <a:schemeClr val="tx1"/>
                </a:solidFill>
              </a:rPr>
              <a:t>i</a:t>
            </a:r>
            <a:r>
              <a:rPr lang="en-US" altLang="zh-CN" sz="2400">
                <a:solidFill>
                  <a:schemeClr val="tx1"/>
                </a:solidFill>
              </a:rPr>
              <a:t> </a:t>
            </a:r>
          </a:p>
          <a:p>
            <a:pPr algn="l">
              <a:lnSpc>
                <a:spcPct val="110000"/>
              </a:lnSpc>
            </a:pPr>
            <a:r>
              <a:rPr lang="zh-CN" altLang="en-US" sz="2400">
                <a:solidFill>
                  <a:srgbClr val="EE0000"/>
                </a:solidFill>
              </a:rPr>
              <a:t>哈夫曼树</a:t>
            </a:r>
            <a:r>
              <a:rPr lang="zh-CN" altLang="en-US" sz="2400">
                <a:solidFill>
                  <a:schemeClr val="tx1"/>
                </a:solidFill>
              </a:rPr>
              <a:t>、</a:t>
            </a:r>
            <a:r>
              <a:rPr lang="zh-CN" altLang="en-US" sz="2400">
                <a:solidFill>
                  <a:srgbClr val="EE0000"/>
                </a:solidFill>
              </a:rPr>
              <a:t>最优二叉树</a:t>
            </a:r>
            <a:r>
              <a:rPr lang="zh-CN" altLang="en-US" sz="2400">
                <a:solidFill>
                  <a:schemeClr val="tx1"/>
                </a:solidFill>
              </a:rPr>
              <a:t> ：在权为</a:t>
            </a:r>
            <a:r>
              <a:rPr lang="en-US" altLang="zh-CN" sz="2400" i="1">
                <a:solidFill>
                  <a:schemeClr val="tx1"/>
                </a:solidFill>
              </a:rPr>
              <a:t>w</a:t>
            </a:r>
            <a:r>
              <a:rPr lang="en-US" altLang="zh-CN" sz="2400" baseline="-25000">
                <a:solidFill>
                  <a:schemeClr val="tx1"/>
                </a:solidFill>
              </a:rPr>
              <a:t>1</a:t>
            </a:r>
            <a:r>
              <a:rPr lang="en-US" altLang="zh-CN" sz="2400">
                <a:solidFill>
                  <a:schemeClr val="tx1"/>
                </a:solidFill>
              </a:rPr>
              <a:t>, </a:t>
            </a:r>
            <a:r>
              <a:rPr lang="en-US" altLang="zh-CN" sz="2400" i="1">
                <a:solidFill>
                  <a:schemeClr val="tx1"/>
                </a:solidFill>
              </a:rPr>
              <a:t>w</a:t>
            </a:r>
            <a:r>
              <a:rPr lang="en-US" altLang="zh-CN" sz="2400" baseline="-25000">
                <a:solidFill>
                  <a:schemeClr val="tx1"/>
                </a:solidFill>
              </a:rPr>
              <a:t>2</a:t>
            </a:r>
            <a:r>
              <a:rPr lang="en-US" altLang="zh-CN" sz="2400">
                <a:solidFill>
                  <a:schemeClr val="tx1"/>
                </a:solidFill>
              </a:rPr>
              <a:t>, </a:t>
            </a:r>
            <a:r>
              <a:rPr lang="en-US" altLang="zh-CN" sz="2400">
                <a:solidFill>
                  <a:schemeClr val="tx1"/>
                </a:solidFill>
                <a:latin typeface="宋体"/>
              </a:rPr>
              <a:t>…</a:t>
            </a:r>
            <a:r>
              <a:rPr lang="en-US" altLang="zh-CN" sz="2400">
                <a:solidFill>
                  <a:schemeClr val="tx1"/>
                </a:solidFill>
              </a:rPr>
              <a:t>, </a:t>
            </a:r>
            <a:r>
              <a:rPr lang="en-US" altLang="zh-CN" sz="2400" i="1">
                <a:solidFill>
                  <a:schemeClr val="tx1"/>
                </a:solidFill>
              </a:rPr>
              <a:t>w</a:t>
            </a:r>
            <a:r>
              <a:rPr lang="en-US" altLang="zh-CN" sz="2400" baseline="-25000">
                <a:solidFill>
                  <a:schemeClr val="tx1"/>
                </a:solidFill>
              </a:rPr>
              <a:t>n</a:t>
            </a:r>
            <a:r>
              <a:rPr lang="zh-CN" altLang="en-US" sz="2400">
                <a:solidFill>
                  <a:schemeClr val="tx1"/>
                </a:solidFill>
              </a:rPr>
              <a:t>的</a:t>
            </a:r>
            <a:r>
              <a:rPr lang="en-US" altLang="zh-CN" sz="2400" i="1">
                <a:solidFill>
                  <a:schemeClr val="tx1"/>
                </a:solidFill>
              </a:rPr>
              <a:t>n</a:t>
            </a:r>
            <a:r>
              <a:rPr lang="zh-CN" altLang="en-US" sz="2400">
                <a:solidFill>
                  <a:schemeClr val="tx1"/>
                </a:solidFill>
              </a:rPr>
              <a:t>个叶结点的所有二叉树中，带权路径长度</a:t>
            </a:r>
            <a:r>
              <a:rPr lang="en-US" altLang="zh-CN" sz="2400">
                <a:solidFill>
                  <a:schemeClr val="tx1"/>
                </a:solidFill>
              </a:rPr>
              <a:t>WPL</a:t>
            </a:r>
            <a:r>
              <a:rPr lang="zh-CN" altLang="en-US" sz="2400">
                <a:solidFill>
                  <a:schemeClr val="tx1"/>
                </a:solidFill>
              </a:rPr>
              <a:t>最小的二叉树。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53993"/>
                                        </p:tgtEl>
                                        <p:attrNameLst>
                                          <p:attrName>style.visibility</p:attrName>
                                        </p:attrNameLst>
                                      </p:cBhvr>
                                      <p:to>
                                        <p:strVal val="visible"/>
                                      </p:to>
                                    </p:set>
                                    <p:anim calcmode="lin" valueType="num">
                                      <p:cBhvr>
                                        <p:cTn id="7" dur="1000" fill="hold"/>
                                        <p:tgtEl>
                                          <p:spTgt spid="553993"/>
                                        </p:tgtEl>
                                        <p:attrNameLst>
                                          <p:attrName>ppt_x</p:attrName>
                                        </p:attrNameLst>
                                      </p:cBhvr>
                                      <p:tavLst>
                                        <p:tav tm="0">
                                          <p:val>
                                            <p:strVal val="#ppt_x-.2"/>
                                          </p:val>
                                        </p:tav>
                                        <p:tav tm="100000">
                                          <p:val>
                                            <p:strVal val="#ppt_x"/>
                                          </p:val>
                                        </p:tav>
                                      </p:tavLst>
                                    </p:anim>
                                    <p:anim calcmode="lin" valueType="num">
                                      <p:cBhvr>
                                        <p:cTn id="8" dur="1000" fill="hold"/>
                                        <p:tgtEl>
                                          <p:spTgt spid="553993"/>
                                        </p:tgtEl>
                                        <p:attrNameLst>
                                          <p:attrName>ppt_y</p:attrName>
                                        </p:attrNameLst>
                                      </p:cBhvr>
                                      <p:tavLst>
                                        <p:tav tm="0">
                                          <p:val>
                                            <p:strVal val="#ppt_y"/>
                                          </p:val>
                                        </p:tav>
                                        <p:tav tm="100000">
                                          <p:val>
                                            <p:strVal val="#ppt_y"/>
                                          </p:val>
                                        </p:tav>
                                      </p:tavLst>
                                    </p:anim>
                                    <p:animEffect transition="in" filter="wipe(right)" prLst="gradientSize: 0.1">
                                      <p:cBhvr>
                                        <p:cTn id="9" dur="1000"/>
                                        <p:tgtEl>
                                          <p:spTgt spid="553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Line 2"/>
          <p:cNvSpPr>
            <a:spLocks noChangeShapeType="1"/>
          </p:cNvSpPr>
          <p:nvPr/>
        </p:nvSpPr>
        <p:spPr bwMode="auto">
          <a:xfrm flipH="1">
            <a:off x="1055688" y="762000"/>
            <a:ext cx="492125" cy="455613"/>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47" name="Line 3"/>
          <p:cNvSpPr>
            <a:spLocks noChangeShapeType="1"/>
          </p:cNvSpPr>
          <p:nvPr/>
        </p:nvSpPr>
        <p:spPr bwMode="auto">
          <a:xfrm flipH="1">
            <a:off x="571500" y="1446213"/>
            <a:ext cx="211138"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48" name="Line 4"/>
          <p:cNvSpPr>
            <a:spLocks noChangeShapeType="1"/>
          </p:cNvSpPr>
          <p:nvPr/>
        </p:nvSpPr>
        <p:spPr bwMode="auto">
          <a:xfrm>
            <a:off x="2532063" y="1600200"/>
            <a:ext cx="141287" cy="1524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49" name="Line 5"/>
          <p:cNvSpPr>
            <a:spLocks noChangeShapeType="1"/>
          </p:cNvSpPr>
          <p:nvPr/>
        </p:nvSpPr>
        <p:spPr bwMode="auto">
          <a:xfrm>
            <a:off x="1687513" y="762000"/>
            <a:ext cx="493712" cy="4572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0" name="Line 6"/>
          <p:cNvSpPr>
            <a:spLocks noChangeShapeType="1"/>
          </p:cNvSpPr>
          <p:nvPr/>
        </p:nvSpPr>
        <p:spPr bwMode="auto">
          <a:xfrm flipH="1">
            <a:off x="2181225" y="1600200"/>
            <a:ext cx="69850"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1" name="Line 7"/>
          <p:cNvSpPr>
            <a:spLocks noChangeShapeType="1"/>
          </p:cNvSpPr>
          <p:nvPr/>
        </p:nvSpPr>
        <p:spPr bwMode="auto">
          <a:xfrm>
            <a:off x="1055688" y="1524000"/>
            <a:ext cx="211137"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2" name="Line 8"/>
          <p:cNvSpPr>
            <a:spLocks noChangeShapeType="1"/>
          </p:cNvSpPr>
          <p:nvPr/>
        </p:nvSpPr>
        <p:spPr bwMode="auto">
          <a:xfrm flipH="1">
            <a:off x="5478463" y="695325"/>
            <a:ext cx="493712" cy="455613"/>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3" name="Line 9"/>
          <p:cNvSpPr>
            <a:spLocks noChangeShapeType="1"/>
          </p:cNvSpPr>
          <p:nvPr/>
        </p:nvSpPr>
        <p:spPr bwMode="auto">
          <a:xfrm>
            <a:off x="6103938" y="695325"/>
            <a:ext cx="492125" cy="4572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4" name="Line 10"/>
          <p:cNvSpPr>
            <a:spLocks noChangeShapeType="1"/>
          </p:cNvSpPr>
          <p:nvPr/>
        </p:nvSpPr>
        <p:spPr bwMode="auto">
          <a:xfrm flipH="1">
            <a:off x="6534150" y="1533525"/>
            <a:ext cx="141288"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5" name="Line 11"/>
          <p:cNvSpPr>
            <a:spLocks noChangeShapeType="1"/>
          </p:cNvSpPr>
          <p:nvPr/>
        </p:nvSpPr>
        <p:spPr bwMode="auto">
          <a:xfrm>
            <a:off x="7026275" y="1533525"/>
            <a:ext cx="211138"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6" name="Line 12"/>
          <p:cNvSpPr>
            <a:spLocks noChangeShapeType="1"/>
          </p:cNvSpPr>
          <p:nvPr/>
        </p:nvSpPr>
        <p:spPr bwMode="auto">
          <a:xfrm>
            <a:off x="6534150" y="2066925"/>
            <a:ext cx="352425"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7" name="Text Box 13"/>
          <p:cNvSpPr txBox="1">
            <a:spLocks noChangeArrowheads="1"/>
          </p:cNvSpPr>
          <p:nvPr/>
        </p:nvSpPr>
        <p:spPr bwMode="auto">
          <a:xfrm>
            <a:off x="263525" y="2311400"/>
            <a:ext cx="3084513"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2000">
                <a:solidFill>
                  <a:schemeClr val="tx1"/>
                </a:solidFill>
                <a:latin typeface="隶书" pitchFamily="49" charset="-122"/>
                <a:ea typeface="隶书" pitchFamily="49" charset="-122"/>
              </a:rPr>
              <a:t>7      5     2     4</a:t>
            </a:r>
          </a:p>
        </p:txBody>
      </p:sp>
      <p:sp>
        <p:nvSpPr>
          <p:cNvPr id="543758" name="Text Box 14"/>
          <p:cNvSpPr txBox="1">
            <a:spLocks noChangeArrowheads="1"/>
          </p:cNvSpPr>
          <p:nvPr/>
        </p:nvSpPr>
        <p:spPr bwMode="auto">
          <a:xfrm>
            <a:off x="7215188" y="2349500"/>
            <a:ext cx="311150"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543759" name="Text Box 15"/>
          <p:cNvSpPr txBox="1">
            <a:spLocks noChangeArrowheads="1"/>
          </p:cNvSpPr>
          <p:nvPr/>
        </p:nvSpPr>
        <p:spPr bwMode="auto">
          <a:xfrm>
            <a:off x="4849813" y="1054100"/>
            <a:ext cx="312737"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543760" name="Text Box 16"/>
          <p:cNvSpPr txBox="1">
            <a:spLocks noChangeArrowheads="1"/>
          </p:cNvSpPr>
          <p:nvPr/>
        </p:nvSpPr>
        <p:spPr bwMode="auto">
          <a:xfrm>
            <a:off x="7573963" y="1773238"/>
            <a:ext cx="311150"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543761" name="Text Box 17"/>
          <p:cNvSpPr txBox="1">
            <a:spLocks noChangeArrowheads="1"/>
          </p:cNvSpPr>
          <p:nvPr/>
        </p:nvSpPr>
        <p:spPr bwMode="auto">
          <a:xfrm>
            <a:off x="5426075" y="2278063"/>
            <a:ext cx="311150"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2</a:t>
            </a:r>
          </a:p>
        </p:txBody>
      </p:sp>
      <p:sp>
        <p:nvSpPr>
          <p:cNvPr id="543762" name="Line 18"/>
          <p:cNvSpPr>
            <a:spLocks noChangeShapeType="1"/>
          </p:cNvSpPr>
          <p:nvPr/>
        </p:nvSpPr>
        <p:spPr bwMode="auto">
          <a:xfrm flipH="1">
            <a:off x="1779588" y="3987800"/>
            <a:ext cx="492125" cy="455613"/>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3" name="Line 19"/>
          <p:cNvSpPr>
            <a:spLocks noChangeShapeType="1"/>
          </p:cNvSpPr>
          <p:nvPr/>
        </p:nvSpPr>
        <p:spPr bwMode="auto">
          <a:xfrm flipH="1">
            <a:off x="1287463" y="4672013"/>
            <a:ext cx="211137"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4" name="Line 20"/>
          <p:cNvSpPr>
            <a:spLocks noChangeShapeType="1"/>
          </p:cNvSpPr>
          <p:nvPr/>
        </p:nvSpPr>
        <p:spPr bwMode="auto">
          <a:xfrm>
            <a:off x="2403475" y="3987800"/>
            <a:ext cx="492125" cy="4572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5" name="Line 21"/>
          <p:cNvSpPr>
            <a:spLocks noChangeShapeType="1"/>
          </p:cNvSpPr>
          <p:nvPr/>
        </p:nvSpPr>
        <p:spPr bwMode="auto">
          <a:xfrm flipH="1">
            <a:off x="1700213" y="5359400"/>
            <a:ext cx="352425" cy="3810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6" name="Line 22"/>
          <p:cNvSpPr>
            <a:spLocks noChangeShapeType="1"/>
          </p:cNvSpPr>
          <p:nvPr/>
        </p:nvSpPr>
        <p:spPr bwMode="auto">
          <a:xfrm>
            <a:off x="1770063" y="4749800"/>
            <a:ext cx="211137"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7" name="Line 23"/>
          <p:cNvSpPr>
            <a:spLocks noChangeShapeType="1"/>
          </p:cNvSpPr>
          <p:nvPr/>
        </p:nvSpPr>
        <p:spPr bwMode="auto">
          <a:xfrm>
            <a:off x="2263775" y="5359400"/>
            <a:ext cx="350838"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8" name="Text Box 24"/>
          <p:cNvSpPr txBox="1">
            <a:spLocks noChangeArrowheads="1"/>
          </p:cNvSpPr>
          <p:nvPr/>
        </p:nvSpPr>
        <p:spPr bwMode="auto">
          <a:xfrm>
            <a:off x="550863" y="4830763"/>
            <a:ext cx="312737"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543769" name="Text Box 25"/>
          <p:cNvSpPr txBox="1">
            <a:spLocks noChangeArrowheads="1"/>
          </p:cNvSpPr>
          <p:nvPr/>
        </p:nvSpPr>
        <p:spPr bwMode="auto">
          <a:xfrm>
            <a:off x="1125538" y="5551488"/>
            <a:ext cx="312737"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543770" name="Text Box 26"/>
          <p:cNvSpPr txBox="1">
            <a:spLocks noChangeArrowheads="1"/>
          </p:cNvSpPr>
          <p:nvPr/>
        </p:nvSpPr>
        <p:spPr bwMode="auto">
          <a:xfrm>
            <a:off x="2133600" y="5551488"/>
            <a:ext cx="312738"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543771" name="Text Box 27"/>
          <p:cNvSpPr txBox="1">
            <a:spLocks noChangeArrowheads="1"/>
          </p:cNvSpPr>
          <p:nvPr/>
        </p:nvSpPr>
        <p:spPr bwMode="auto">
          <a:xfrm>
            <a:off x="3214688" y="4254500"/>
            <a:ext cx="315912"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a:solidFill>
                  <a:schemeClr val="tx1"/>
                </a:solidFill>
                <a:latin typeface="隶书" pitchFamily="49" charset="-122"/>
                <a:ea typeface="隶书" pitchFamily="49" charset="-122"/>
              </a:rPr>
              <a:t>2</a:t>
            </a:r>
          </a:p>
        </p:txBody>
      </p:sp>
      <p:sp>
        <p:nvSpPr>
          <p:cNvPr id="543772" name="Line 28"/>
          <p:cNvSpPr>
            <a:spLocks noChangeShapeType="1"/>
          </p:cNvSpPr>
          <p:nvPr/>
        </p:nvSpPr>
        <p:spPr bwMode="auto">
          <a:xfrm flipH="1">
            <a:off x="5087938" y="3895725"/>
            <a:ext cx="492125" cy="455613"/>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3" name="Line 29"/>
          <p:cNvSpPr>
            <a:spLocks noChangeShapeType="1"/>
          </p:cNvSpPr>
          <p:nvPr/>
        </p:nvSpPr>
        <p:spPr bwMode="auto">
          <a:xfrm flipH="1">
            <a:off x="5861050" y="4652963"/>
            <a:ext cx="211138"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4" name="Line 30"/>
          <p:cNvSpPr>
            <a:spLocks noChangeShapeType="1"/>
          </p:cNvSpPr>
          <p:nvPr/>
        </p:nvSpPr>
        <p:spPr bwMode="auto">
          <a:xfrm>
            <a:off x="5711825" y="3984625"/>
            <a:ext cx="352425" cy="3810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5" name="Line 31"/>
          <p:cNvSpPr>
            <a:spLocks noChangeShapeType="1"/>
          </p:cNvSpPr>
          <p:nvPr/>
        </p:nvSpPr>
        <p:spPr bwMode="auto">
          <a:xfrm flipH="1">
            <a:off x="6275388" y="5340350"/>
            <a:ext cx="350837" cy="3810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6" name="Line 32"/>
          <p:cNvSpPr>
            <a:spLocks noChangeShapeType="1"/>
          </p:cNvSpPr>
          <p:nvPr/>
        </p:nvSpPr>
        <p:spPr bwMode="auto">
          <a:xfrm>
            <a:off x="6345238" y="4730750"/>
            <a:ext cx="211137"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7" name="Line 33"/>
          <p:cNvSpPr>
            <a:spLocks noChangeShapeType="1"/>
          </p:cNvSpPr>
          <p:nvPr/>
        </p:nvSpPr>
        <p:spPr bwMode="auto">
          <a:xfrm>
            <a:off x="6837363" y="5340350"/>
            <a:ext cx="352425"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8" name="Text Box 34"/>
          <p:cNvSpPr txBox="1">
            <a:spLocks noChangeArrowheads="1"/>
          </p:cNvSpPr>
          <p:nvPr/>
        </p:nvSpPr>
        <p:spPr bwMode="auto">
          <a:xfrm>
            <a:off x="7458075" y="5508625"/>
            <a:ext cx="312738"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543779" name="Text Box 35"/>
          <p:cNvSpPr txBox="1">
            <a:spLocks noChangeArrowheads="1"/>
          </p:cNvSpPr>
          <p:nvPr/>
        </p:nvSpPr>
        <p:spPr bwMode="auto">
          <a:xfrm>
            <a:off x="4440238" y="4184650"/>
            <a:ext cx="312737"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543780" name="Text Box 36"/>
          <p:cNvSpPr txBox="1">
            <a:spLocks noChangeArrowheads="1"/>
          </p:cNvSpPr>
          <p:nvPr/>
        </p:nvSpPr>
        <p:spPr bwMode="auto">
          <a:xfrm>
            <a:off x="5221288" y="4903788"/>
            <a:ext cx="311150"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543781" name="Text Box 37"/>
          <p:cNvSpPr txBox="1">
            <a:spLocks noChangeArrowheads="1"/>
          </p:cNvSpPr>
          <p:nvPr/>
        </p:nvSpPr>
        <p:spPr bwMode="auto">
          <a:xfrm>
            <a:off x="5795963" y="5551488"/>
            <a:ext cx="311150"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2</a:t>
            </a:r>
          </a:p>
        </p:txBody>
      </p:sp>
      <p:sp>
        <p:nvSpPr>
          <p:cNvPr id="543782" name="Line 38"/>
          <p:cNvSpPr>
            <a:spLocks noChangeShapeType="1"/>
          </p:cNvSpPr>
          <p:nvPr/>
        </p:nvSpPr>
        <p:spPr bwMode="auto">
          <a:xfrm flipH="1">
            <a:off x="6111875" y="2066925"/>
            <a:ext cx="141288"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83" name="Text Box 39"/>
          <p:cNvSpPr txBox="1">
            <a:spLocks noChangeArrowheads="1"/>
          </p:cNvSpPr>
          <p:nvPr/>
        </p:nvSpPr>
        <p:spPr bwMode="auto">
          <a:xfrm>
            <a:off x="395288" y="2708275"/>
            <a:ext cx="301307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WPL=7*2+5*2+2*2+4*2=36</a:t>
            </a:r>
          </a:p>
        </p:txBody>
      </p:sp>
      <p:sp>
        <p:nvSpPr>
          <p:cNvPr id="543784" name="Text Box 40"/>
          <p:cNvSpPr txBox="1">
            <a:spLocks noChangeArrowheads="1"/>
          </p:cNvSpPr>
          <p:nvPr/>
        </p:nvSpPr>
        <p:spPr bwMode="auto">
          <a:xfrm>
            <a:off x="4859338" y="2852738"/>
            <a:ext cx="301307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WPL=7*1+5*2+2*3+4*3=35</a:t>
            </a:r>
          </a:p>
        </p:txBody>
      </p:sp>
      <p:sp>
        <p:nvSpPr>
          <p:cNvPr id="543785" name="Text Box 41"/>
          <p:cNvSpPr txBox="1">
            <a:spLocks noChangeArrowheads="1"/>
          </p:cNvSpPr>
          <p:nvPr/>
        </p:nvSpPr>
        <p:spPr bwMode="auto">
          <a:xfrm>
            <a:off x="550863" y="6127750"/>
            <a:ext cx="301307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WPL=7*3+5*3+2*1+4*2=46</a:t>
            </a:r>
          </a:p>
        </p:txBody>
      </p:sp>
      <p:sp>
        <p:nvSpPr>
          <p:cNvPr id="543786" name="Text Box 42"/>
          <p:cNvSpPr txBox="1">
            <a:spLocks noChangeArrowheads="1"/>
          </p:cNvSpPr>
          <p:nvPr/>
        </p:nvSpPr>
        <p:spPr bwMode="auto">
          <a:xfrm>
            <a:off x="5087938" y="6127750"/>
            <a:ext cx="301307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WPL=7*1+5*2+2*3+4*3=35</a:t>
            </a:r>
          </a:p>
        </p:txBody>
      </p:sp>
      <p:sp>
        <p:nvSpPr>
          <p:cNvPr id="543787" name="Oval 43"/>
          <p:cNvSpPr>
            <a:spLocks noChangeAspect="1" noChangeArrowheads="1"/>
          </p:cNvSpPr>
          <p:nvPr/>
        </p:nvSpPr>
        <p:spPr bwMode="auto">
          <a:xfrm>
            <a:off x="1485900" y="5551488"/>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88" name="Oval 44"/>
          <p:cNvSpPr>
            <a:spLocks noChangeAspect="1" noChangeArrowheads="1"/>
          </p:cNvSpPr>
          <p:nvPr/>
        </p:nvSpPr>
        <p:spPr bwMode="auto">
          <a:xfrm>
            <a:off x="4727575" y="4256088"/>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89" name="Oval 45"/>
          <p:cNvSpPr>
            <a:spLocks noChangeAspect="1" noChangeArrowheads="1"/>
          </p:cNvSpPr>
          <p:nvPr/>
        </p:nvSpPr>
        <p:spPr bwMode="auto">
          <a:xfrm>
            <a:off x="5210175" y="1054100"/>
            <a:ext cx="503238"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90" name="Oval 46"/>
          <p:cNvSpPr>
            <a:spLocks noChangeAspect="1" noChangeArrowheads="1"/>
          </p:cNvSpPr>
          <p:nvPr/>
        </p:nvSpPr>
        <p:spPr bwMode="auto">
          <a:xfrm>
            <a:off x="179388"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91" name="Oval 47"/>
          <p:cNvSpPr>
            <a:spLocks noChangeAspect="1" noChangeArrowheads="1"/>
          </p:cNvSpPr>
          <p:nvPr/>
        </p:nvSpPr>
        <p:spPr bwMode="auto">
          <a:xfrm>
            <a:off x="2422525" y="5551488"/>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2" name="Oval 48"/>
          <p:cNvSpPr>
            <a:spLocks noChangeAspect="1" noChangeArrowheads="1"/>
          </p:cNvSpPr>
          <p:nvPr/>
        </p:nvSpPr>
        <p:spPr bwMode="auto">
          <a:xfrm>
            <a:off x="5519738" y="490378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3" name="Oval 49"/>
          <p:cNvSpPr>
            <a:spLocks noChangeAspect="1" noChangeArrowheads="1"/>
          </p:cNvSpPr>
          <p:nvPr/>
        </p:nvSpPr>
        <p:spPr bwMode="auto">
          <a:xfrm>
            <a:off x="7010400" y="1701800"/>
            <a:ext cx="503238"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4" name="Oval 50"/>
          <p:cNvSpPr>
            <a:spLocks noChangeAspect="1" noChangeArrowheads="1"/>
          </p:cNvSpPr>
          <p:nvPr/>
        </p:nvSpPr>
        <p:spPr bwMode="auto">
          <a:xfrm>
            <a:off x="1042988"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5" name="Oval 51"/>
          <p:cNvSpPr>
            <a:spLocks noChangeAspect="1" noChangeArrowheads="1"/>
          </p:cNvSpPr>
          <p:nvPr/>
        </p:nvSpPr>
        <p:spPr bwMode="auto">
          <a:xfrm>
            <a:off x="6096000" y="5624513"/>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796" name="Oval 52"/>
          <p:cNvSpPr>
            <a:spLocks noChangeAspect="1" noChangeArrowheads="1"/>
          </p:cNvSpPr>
          <p:nvPr/>
        </p:nvSpPr>
        <p:spPr bwMode="auto">
          <a:xfrm>
            <a:off x="2638425" y="4327525"/>
            <a:ext cx="503238"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797" name="Oval 53"/>
          <p:cNvSpPr>
            <a:spLocks noChangeAspect="1" noChangeArrowheads="1"/>
          </p:cNvSpPr>
          <p:nvPr/>
        </p:nvSpPr>
        <p:spPr bwMode="auto">
          <a:xfrm>
            <a:off x="5784850" y="2278063"/>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798" name="Oval 54"/>
          <p:cNvSpPr>
            <a:spLocks noChangeAspect="1" noChangeArrowheads="1"/>
          </p:cNvSpPr>
          <p:nvPr/>
        </p:nvSpPr>
        <p:spPr bwMode="auto">
          <a:xfrm>
            <a:off x="1763713"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799" name="Oval 55"/>
          <p:cNvSpPr>
            <a:spLocks noChangeAspect="1" noChangeArrowheads="1"/>
          </p:cNvSpPr>
          <p:nvPr/>
        </p:nvSpPr>
        <p:spPr bwMode="auto">
          <a:xfrm>
            <a:off x="2484438"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00" name="Oval 56"/>
          <p:cNvSpPr>
            <a:spLocks noChangeAspect="1" noChangeArrowheads="1"/>
          </p:cNvSpPr>
          <p:nvPr/>
        </p:nvSpPr>
        <p:spPr bwMode="auto">
          <a:xfrm>
            <a:off x="6959600" y="5624513"/>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01" name="Oval 57"/>
          <p:cNvSpPr>
            <a:spLocks noChangeAspect="1" noChangeArrowheads="1"/>
          </p:cNvSpPr>
          <p:nvPr/>
        </p:nvSpPr>
        <p:spPr bwMode="auto">
          <a:xfrm>
            <a:off x="909638" y="4902200"/>
            <a:ext cx="503237"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02" name="Oval 58"/>
          <p:cNvSpPr>
            <a:spLocks noChangeAspect="1" noChangeArrowheads="1"/>
          </p:cNvSpPr>
          <p:nvPr/>
        </p:nvSpPr>
        <p:spPr bwMode="auto">
          <a:xfrm>
            <a:off x="6650038" y="2278063"/>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03" name="Oval 59"/>
          <p:cNvSpPr>
            <a:spLocks noChangeAspect="1" noChangeArrowheads="1"/>
          </p:cNvSpPr>
          <p:nvPr/>
        </p:nvSpPr>
        <p:spPr bwMode="auto">
          <a:xfrm>
            <a:off x="1331913" y="476250"/>
            <a:ext cx="503237"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4" name="Oval 60"/>
          <p:cNvSpPr>
            <a:spLocks noChangeAspect="1" noChangeArrowheads="1"/>
          </p:cNvSpPr>
          <p:nvPr/>
        </p:nvSpPr>
        <p:spPr bwMode="auto">
          <a:xfrm>
            <a:off x="611188" y="11255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5" name="Oval 61"/>
          <p:cNvSpPr>
            <a:spLocks noChangeAspect="1" noChangeArrowheads="1"/>
          </p:cNvSpPr>
          <p:nvPr/>
        </p:nvSpPr>
        <p:spPr bwMode="auto">
          <a:xfrm>
            <a:off x="2051050" y="1125538"/>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6" name="Oval 62"/>
          <p:cNvSpPr>
            <a:spLocks noChangeAspect="1" noChangeArrowheads="1"/>
          </p:cNvSpPr>
          <p:nvPr/>
        </p:nvSpPr>
        <p:spPr bwMode="auto">
          <a:xfrm>
            <a:off x="5784850" y="406400"/>
            <a:ext cx="503238"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7" name="Oval 63"/>
          <p:cNvSpPr>
            <a:spLocks noChangeAspect="1" noChangeArrowheads="1"/>
          </p:cNvSpPr>
          <p:nvPr/>
        </p:nvSpPr>
        <p:spPr bwMode="auto">
          <a:xfrm>
            <a:off x="6577013" y="1054100"/>
            <a:ext cx="503237"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8" name="Oval 64"/>
          <p:cNvSpPr>
            <a:spLocks noChangeAspect="1" noChangeArrowheads="1"/>
          </p:cNvSpPr>
          <p:nvPr/>
        </p:nvSpPr>
        <p:spPr bwMode="auto">
          <a:xfrm>
            <a:off x="6073775" y="1701800"/>
            <a:ext cx="503238"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9" name="Oval 65"/>
          <p:cNvSpPr>
            <a:spLocks noChangeAspect="1" noChangeArrowheads="1"/>
          </p:cNvSpPr>
          <p:nvPr/>
        </p:nvSpPr>
        <p:spPr bwMode="auto">
          <a:xfrm>
            <a:off x="6383338" y="490378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0" name="Oval 66"/>
          <p:cNvSpPr>
            <a:spLocks noChangeAspect="1" noChangeArrowheads="1"/>
          </p:cNvSpPr>
          <p:nvPr/>
        </p:nvSpPr>
        <p:spPr bwMode="auto">
          <a:xfrm>
            <a:off x="5880100" y="4256088"/>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1" name="Oval 67"/>
          <p:cNvSpPr>
            <a:spLocks noChangeAspect="1" noChangeArrowheads="1"/>
          </p:cNvSpPr>
          <p:nvPr/>
        </p:nvSpPr>
        <p:spPr bwMode="auto">
          <a:xfrm>
            <a:off x="5303838" y="360838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2" name="Oval 68"/>
          <p:cNvSpPr>
            <a:spLocks noChangeAspect="1" noChangeArrowheads="1"/>
          </p:cNvSpPr>
          <p:nvPr/>
        </p:nvSpPr>
        <p:spPr bwMode="auto">
          <a:xfrm>
            <a:off x="1846263" y="4902200"/>
            <a:ext cx="503237"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3" name="Oval 69"/>
          <p:cNvSpPr>
            <a:spLocks noChangeAspect="1" noChangeArrowheads="1"/>
          </p:cNvSpPr>
          <p:nvPr/>
        </p:nvSpPr>
        <p:spPr bwMode="auto">
          <a:xfrm>
            <a:off x="1341438" y="4327525"/>
            <a:ext cx="503237"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4" name="Oval 70"/>
          <p:cNvSpPr>
            <a:spLocks noChangeAspect="1" noChangeArrowheads="1"/>
          </p:cNvSpPr>
          <p:nvPr/>
        </p:nvSpPr>
        <p:spPr bwMode="auto">
          <a:xfrm>
            <a:off x="2062163" y="3751263"/>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5" name="AutoShape 71"/>
          <p:cNvSpPr>
            <a:spLocks noChangeArrowheads="1"/>
          </p:cNvSpPr>
          <p:nvPr/>
        </p:nvSpPr>
        <p:spPr bwMode="auto">
          <a:xfrm>
            <a:off x="1836738" y="2054225"/>
            <a:ext cx="4246562" cy="2078038"/>
          </a:xfrm>
          <a:prstGeom prst="star24">
            <a:avLst>
              <a:gd name="adj" fmla="val 37500"/>
            </a:avLst>
          </a:prstGeom>
          <a:gradFill rotWithShape="1">
            <a:gsLst>
              <a:gs pos="0">
                <a:schemeClr val="accent1"/>
              </a:gs>
              <a:gs pos="100000">
                <a:srgbClr val="FFFFA5"/>
              </a:gs>
            </a:gsLst>
            <a:lin ang="5400000" scaled="1"/>
          </a:gradFill>
          <a:ln w="12700" cap="rnd"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pPr eaLnBrk="0" hangingPunct="0">
              <a:spcBef>
                <a:spcPct val="50000"/>
              </a:spcBef>
            </a:pPr>
            <a:r>
              <a:rPr lang="zh-CN" altLang="en-US" sz="2400">
                <a:solidFill>
                  <a:srgbClr val="EE0000"/>
                </a:solidFill>
                <a:latin typeface="Arial" charset="0"/>
              </a:rPr>
              <a:t>要使</a:t>
            </a:r>
            <a:r>
              <a:rPr lang="en-US" altLang="zh-CN" sz="2400">
                <a:solidFill>
                  <a:srgbClr val="EE0000"/>
                </a:solidFill>
                <a:latin typeface="Arial" charset="0"/>
              </a:rPr>
              <a:t>WPL</a:t>
            </a:r>
            <a:r>
              <a:rPr lang="zh-CN" altLang="en-US" sz="2400">
                <a:solidFill>
                  <a:srgbClr val="EE0000"/>
                </a:solidFill>
                <a:latin typeface="Arial" charset="0"/>
              </a:rPr>
              <a:t>小，须将权值大的结点靠近根</a:t>
            </a:r>
            <a:r>
              <a:rPr lang="en-US" altLang="zh-CN" sz="2400">
                <a:solidFill>
                  <a:srgbClr val="EE0000"/>
                </a:solidFill>
                <a:latin typeface="Arial" charset="0"/>
              </a:rPr>
              <a:t>.</a:t>
            </a:r>
            <a:endParaRPr lang="en-US" altLang="zh-CN" sz="2400">
              <a:solidFill>
                <a:schemeClr val="tx1"/>
              </a:solidFill>
              <a:effectLst>
                <a:outerShdw blurRad="38100" dist="38100" dir="2700000" algn="tl">
                  <a:srgbClr val="000000"/>
                </a:outerShdw>
              </a:effectLst>
              <a:latin typeface="Arial"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43783"/>
                                        </p:tgtEl>
                                        <p:attrNameLst>
                                          <p:attrName>style.visibility</p:attrName>
                                        </p:attrNameLst>
                                      </p:cBhvr>
                                      <p:to>
                                        <p:strVal val="visible"/>
                                      </p:to>
                                    </p:set>
                                    <p:anim calcmode="lin" valueType="num">
                                      <p:cBhvr>
                                        <p:cTn id="7" dur="1000" fill="hold"/>
                                        <p:tgtEl>
                                          <p:spTgt spid="543783"/>
                                        </p:tgtEl>
                                        <p:attrNameLst>
                                          <p:attrName>ppt_x</p:attrName>
                                        </p:attrNameLst>
                                      </p:cBhvr>
                                      <p:tavLst>
                                        <p:tav tm="0">
                                          <p:val>
                                            <p:strVal val="#ppt_x-.2"/>
                                          </p:val>
                                        </p:tav>
                                        <p:tav tm="100000">
                                          <p:val>
                                            <p:strVal val="#ppt_x"/>
                                          </p:val>
                                        </p:tav>
                                      </p:tavLst>
                                    </p:anim>
                                    <p:anim calcmode="lin" valueType="num">
                                      <p:cBhvr>
                                        <p:cTn id="8" dur="1000" fill="hold"/>
                                        <p:tgtEl>
                                          <p:spTgt spid="543783"/>
                                        </p:tgtEl>
                                        <p:attrNameLst>
                                          <p:attrName>ppt_y</p:attrName>
                                        </p:attrNameLst>
                                      </p:cBhvr>
                                      <p:tavLst>
                                        <p:tav tm="0">
                                          <p:val>
                                            <p:strVal val="#ppt_y"/>
                                          </p:val>
                                        </p:tav>
                                        <p:tav tm="100000">
                                          <p:val>
                                            <p:strVal val="#ppt_y"/>
                                          </p:val>
                                        </p:tav>
                                      </p:tavLst>
                                    </p:anim>
                                    <p:animEffect transition="in" filter="wipe(right)" prLst="gradientSize: 0.1">
                                      <p:cBhvr>
                                        <p:cTn id="9" dur="1000"/>
                                        <p:tgtEl>
                                          <p:spTgt spid="54378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43784"/>
                                        </p:tgtEl>
                                        <p:attrNameLst>
                                          <p:attrName>style.visibility</p:attrName>
                                        </p:attrNameLst>
                                      </p:cBhvr>
                                      <p:to>
                                        <p:strVal val="visible"/>
                                      </p:to>
                                    </p:set>
                                    <p:anim calcmode="lin" valueType="num">
                                      <p:cBhvr>
                                        <p:cTn id="14" dur="1000" fill="hold"/>
                                        <p:tgtEl>
                                          <p:spTgt spid="543784"/>
                                        </p:tgtEl>
                                        <p:attrNameLst>
                                          <p:attrName>ppt_x</p:attrName>
                                        </p:attrNameLst>
                                      </p:cBhvr>
                                      <p:tavLst>
                                        <p:tav tm="0">
                                          <p:val>
                                            <p:strVal val="#ppt_x-.2"/>
                                          </p:val>
                                        </p:tav>
                                        <p:tav tm="100000">
                                          <p:val>
                                            <p:strVal val="#ppt_x"/>
                                          </p:val>
                                        </p:tav>
                                      </p:tavLst>
                                    </p:anim>
                                    <p:anim calcmode="lin" valueType="num">
                                      <p:cBhvr>
                                        <p:cTn id="15" dur="1000" fill="hold"/>
                                        <p:tgtEl>
                                          <p:spTgt spid="54378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437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543785"/>
                                        </p:tgtEl>
                                        <p:attrNameLst>
                                          <p:attrName>style.visibility</p:attrName>
                                        </p:attrNameLst>
                                      </p:cBhvr>
                                      <p:to>
                                        <p:strVal val="visible"/>
                                      </p:to>
                                    </p:set>
                                    <p:anim calcmode="lin" valueType="num">
                                      <p:cBhvr>
                                        <p:cTn id="21" dur="1000" fill="hold"/>
                                        <p:tgtEl>
                                          <p:spTgt spid="543785"/>
                                        </p:tgtEl>
                                        <p:attrNameLst>
                                          <p:attrName>ppt_x</p:attrName>
                                        </p:attrNameLst>
                                      </p:cBhvr>
                                      <p:tavLst>
                                        <p:tav tm="0">
                                          <p:val>
                                            <p:strVal val="#ppt_x-.2"/>
                                          </p:val>
                                        </p:tav>
                                        <p:tav tm="100000">
                                          <p:val>
                                            <p:strVal val="#ppt_x"/>
                                          </p:val>
                                        </p:tav>
                                      </p:tavLst>
                                    </p:anim>
                                    <p:anim calcmode="lin" valueType="num">
                                      <p:cBhvr>
                                        <p:cTn id="22" dur="1000" fill="hold"/>
                                        <p:tgtEl>
                                          <p:spTgt spid="543785"/>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437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543786"/>
                                        </p:tgtEl>
                                        <p:attrNameLst>
                                          <p:attrName>style.visibility</p:attrName>
                                        </p:attrNameLst>
                                      </p:cBhvr>
                                      <p:to>
                                        <p:strVal val="visible"/>
                                      </p:to>
                                    </p:set>
                                    <p:anim calcmode="lin" valueType="num">
                                      <p:cBhvr>
                                        <p:cTn id="28" dur="1000" fill="hold"/>
                                        <p:tgtEl>
                                          <p:spTgt spid="543786"/>
                                        </p:tgtEl>
                                        <p:attrNameLst>
                                          <p:attrName>ppt_x</p:attrName>
                                        </p:attrNameLst>
                                      </p:cBhvr>
                                      <p:tavLst>
                                        <p:tav tm="0">
                                          <p:val>
                                            <p:strVal val="#ppt_x-.2"/>
                                          </p:val>
                                        </p:tav>
                                        <p:tav tm="100000">
                                          <p:val>
                                            <p:strVal val="#ppt_x"/>
                                          </p:val>
                                        </p:tav>
                                      </p:tavLst>
                                    </p:anim>
                                    <p:anim calcmode="lin" valueType="num">
                                      <p:cBhvr>
                                        <p:cTn id="29" dur="1000" fill="hold"/>
                                        <p:tgtEl>
                                          <p:spTgt spid="543786"/>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4378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543815"/>
                                        </p:tgtEl>
                                        <p:attrNameLst>
                                          <p:attrName>style.visibility</p:attrName>
                                        </p:attrNameLst>
                                      </p:cBhvr>
                                      <p:to>
                                        <p:strVal val="visible"/>
                                      </p:to>
                                    </p:set>
                                    <p:anim calcmode="lin" valueType="num">
                                      <p:cBhvr>
                                        <p:cTn id="35" dur="500" fill="hold"/>
                                        <p:tgtEl>
                                          <p:spTgt spid="543815"/>
                                        </p:tgtEl>
                                        <p:attrNameLst>
                                          <p:attrName>ppt_w</p:attrName>
                                        </p:attrNameLst>
                                      </p:cBhvr>
                                      <p:tavLst>
                                        <p:tav tm="0">
                                          <p:val>
                                            <p:fltVal val="0"/>
                                          </p:val>
                                        </p:tav>
                                        <p:tav tm="100000">
                                          <p:val>
                                            <p:strVal val="#ppt_w"/>
                                          </p:val>
                                        </p:tav>
                                      </p:tavLst>
                                    </p:anim>
                                    <p:anim calcmode="lin" valueType="num">
                                      <p:cBhvr>
                                        <p:cTn id="36" dur="500" fill="hold"/>
                                        <p:tgtEl>
                                          <p:spTgt spid="543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83" grpId="0"/>
      <p:bldP spid="543784" grpId="0"/>
      <p:bldP spid="543785" grpId="0"/>
      <p:bldP spid="543786" grpId="0"/>
      <p:bldP spid="54381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ChangeArrowheads="1"/>
          </p:cNvSpPr>
          <p:nvPr/>
        </p:nvSpPr>
        <p:spPr bwMode="auto">
          <a:xfrm>
            <a:off x="131763" y="665163"/>
            <a:ext cx="8867775" cy="2916237"/>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en-US" altLang="zh-CN" sz="2400">
                <a:solidFill>
                  <a:schemeClr val="tx1"/>
                </a:solidFill>
              </a:rPr>
              <a:t>(1)</a:t>
            </a:r>
            <a:r>
              <a:rPr kumimoji="0" lang="zh-CN" altLang="en-US" sz="2400">
                <a:solidFill>
                  <a:schemeClr val="tx1"/>
                </a:solidFill>
              </a:rPr>
              <a:t>根据</a:t>
            </a:r>
            <a:r>
              <a:rPr kumimoji="0" lang="en-US" altLang="zh-CN" sz="2400" i="1">
                <a:solidFill>
                  <a:schemeClr val="tx1"/>
                </a:solidFill>
              </a:rPr>
              <a:t>n</a:t>
            </a:r>
            <a:r>
              <a:rPr kumimoji="0" lang="zh-CN" altLang="en-US" sz="2400">
                <a:solidFill>
                  <a:schemeClr val="tx1"/>
                </a:solidFill>
              </a:rPr>
              <a:t>个权值</a:t>
            </a:r>
            <a:r>
              <a:rPr kumimoji="0" lang="en-US" altLang="zh-CN" sz="2400" i="1">
                <a:solidFill>
                  <a:schemeClr val="tx1"/>
                </a:solidFill>
              </a:rPr>
              <a:t>w</a:t>
            </a:r>
            <a:r>
              <a:rPr kumimoji="0" lang="en-US" altLang="zh-CN" sz="2400" baseline="-25000">
                <a:solidFill>
                  <a:schemeClr val="tx1"/>
                </a:solidFill>
              </a:rPr>
              <a:t>1</a:t>
            </a:r>
            <a:r>
              <a:rPr kumimoji="0" lang="en-US" altLang="zh-CN" sz="2400">
                <a:solidFill>
                  <a:schemeClr val="tx1"/>
                </a:solidFill>
              </a:rPr>
              <a:t>, </a:t>
            </a:r>
            <a:r>
              <a:rPr kumimoji="0" lang="en-US" altLang="zh-CN" sz="2400" i="1">
                <a:solidFill>
                  <a:schemeClr val="tx1"/>
                </a:solidFill>
              </a:rPr>
              <a:t>w</a:t>
            </a:r>
            <a:r>
              <a:rPr kumimoji="0" lang="en-US" altLang="zh-CN" sz="2400" baseline="-25000">
                <a:solidFill>
                  <a:schemeClr val="tx1"/>
                </a:solidFill>
              </a:rPr>
              <a:t>2</a:t>
            </a:r>
            <a:r>
              <a:rPr kumimoji="0" lang="en-US" altLang="zh-CN" sz="2400">
                <a:solidFill>
                  <a:schemeClr val="tx1"/>
                </a:solidFill>
              </a:rPr>
              <a:t>, </a:t>
            </a:r>
            <a:r>
              <a:rPr kumimoji="0" lang="en-US" altLang="zh-CN" sz="2400">
                <a:solidFill>
                  <a:schemeClr val="tx1"/>
                </a:solidFill>
                <a:latin typeface="宋体"/>
              </a:rPr>
              <a:t>…</a:t>
            </a:r>
            <a:r>
              <a:rPr kumimoji="0" lang="en-US" altLang="zh-CN" sz="2400">
                <a:solidFill>
                  <a:schemeClr val="tx1"/>
                </a:solidFill>
              </a:rPr>
              <a:t>, </a:t>
            </a:r>
            <a:r>
              <a:rPr kumimoji="0" lang="en-US" altLang="zh-CN" sz="2400" i="1">
                <a:solidFill>
                  <a:schemeClr val="tx1"/>
                </a:solidFill>
              </a:rPr>
              <a:t>w</a:t>
            </a:r>
            <a:r>
              <a:rPr kumimoji="0" lang="en-US" altLang="zh-CN" sz="2400" baseline="-25000">
                <a:solidFill>
                  <a:schemeClr val="tx1"/>
                </a:solidFill>
              </a:rPr>
              <a:t>n</a:t>
            </a:r>
            <a:r>
              <a:rPr kumimoji="0" lang="zh-CN" altLang="en-US" sz="2400">
                <a:solidFill>
                  <a:schemeClr val="tx1"/>
                </a:solidFill>
              </a:rPr>
              <a:t>，构造</a:t>
            </a:r>
            <a:r>
              <a:rPr kumimoji="0" lang="en-US" altLang="zh-CN" sz="2400" i="1">
                <a:solidFill>
                  <a:schemeClr val="tx1"/>
                </a:solidFill>
              </a:rPr>
              <a:t>n</a:t>
            </a:r>
            <a:r>
              <a:rPr kumimoji="0" lang="zh-CN" altLang="en-US" sz="2400">
                <a:solidFill>
                  <a:schemeClr val="tx1"/>
                </a:solidFill>
              </a:rPr>
              <a:t>棵二叉树组成的森林</a:t>
            </a:r>
            <a:r>
              <a:rPr kumimoji="0" lang="en-US" altLang="zh-CN" sz="2400">
                <a:solidFill>
                  <a:schemeClr val="tx1"/>
                </a:solidFill>
              </a:rPr>
              <a:t>F={T</a:t>
            </a:r>
            <a:r>
              <a:rPr kumimoji="0" lang="en-US" altLang="zh-CN" sz="2400" baseline="-25000">
                <a:solidFill>
                  <a:schemeClr val="tx1"/>
                </a:solidFill>
              </a:rPr>
              <a:t>1</a:t>
            </a:r>
            <a:r>
              <a:rPr kumimoji="0" lang="en-US" altLang="zh-CN" sz="2400">
                <a:solidFill>
                  <a:schemeClr val="tx1"/>
                </a:solidFill>
              </a:rPr>
              <a:t>, T</a:t>
            </a:r>
            <a:r>
              <a:rPr kumimoji="0" lang="en-US" altLang="zh-CN" sz="2400" baseline="-25000">
                <a:solidFill>
                  <a:schemeClr val="tx1"/>
                </a:solidFill>
              </a:rPr>
              <a:t>2</a:t>
            </a:r>
            <a:r>
              <a:rPr kumimoji="0" lang="en-US" altLang="zh-CN" sz="2400">
                <a:solidFill>
                  <a:schemeClr val="tx1"/>
                </a:solidFill>
              </a:rPr>
              <a:t>, </a:t>
            </a:r>
            <a:r>
              <a:rPr kumimoji="0" lang="en-US" altLang="zh-CN" sz="2400">
                <a:solidFill>
                  <a:schemeClr val="tx1"/>
                </a:solidFill>
                <a:latin typeface="宋体"/>
              </a:rPr>
              <a:t>…</a:t>
            </a:r>
            <a:r>
              <a:rPr kumimoji="0" lang="en-US" altLang="zh-CN" sz="2400">
                <a:solidFill>
                  <a:schemeClr val="tx1"/>
                </a:solidFill>
              </a:rPr>
              <a:t>, T</a:t>
            </a:r>
            <a:r>
              <a:rPr kumimoji="0" lang="en-US" altLang="zh-CN" sz="2400" baseline="-25000">
                <a:solidFill>
                  <a:schemeClr val="tx1"/>
                </a:solidFill>
              </a:rPr>
              <a:t>n</a:t>
            </a:r>
            <a:r>
              <a:rPr kumimoji="0" lang="en-US" altLang="zh-CN" sz="2400">
                <a:solidFill>
                  <a:schemeClr val="tx1"/>
                </a:solidFill>
              </a:rPr>
              <a:t>}</a:t>
            </a:r>
            <a:r>
              <a:rPr kumimoji="0" lang="zh-CN" altLang="en-US" sz="2400">
                <a:solidFill>
                  <a:schemeClr val="tx1"/>
                </a:solidFill>
              </a:rPr>
              <a:t>，其中每棵二叉树</a:t>
            </a:r>
            <a:r>
              <a:rPr kumimoji="0" lang="en-US" altLang="zh-CN" sz="2400">
                <a:solidFill>
                  <a:schemeClr val="tx1"/>
                </a:solidFill>
              </a:rPr>
              <a:t>T</a:t>
            </a:r>
            <a:r>
              <a:rPr kumimoji="0" lang="en-US" altLang="zh-CN" sz="2400" baseline="-25000">
                <a:solidFill>
                  <a:schemeClr val="tx1"/>
                </a:solidFill>
              </a:rPr>
              <a:t>i</a:t>
            </a:r>
            <a:r>
              <a:rPr kumimoji="0" lang="zh-CN" altLang="en-US" sz="2400">
                <a:solidFill>
                  <a:schemeClr val="tx1"/>
                </a:solidFill>
              </a:rPr>
              <a:t>中只有一个权值为</a:t>
            </a:r>
            <a:r>
              <a:rPr kumimoji="0" lang="en-US" altLang="zh-CN" sz="2400">
                <a:solidFill>
                  <a:schemeClr val="tx1"/>
                </a:solidFill>
              </a:rPr>
              <a:t>w</a:t>
            </a:r>
            <a:r>
              <a:rPr kumimoji="0" lang="en-US" altLang="zh-CN" sz="2400" baseline="-25000">
                <a:solidFill>
                  <a:schemeClr val="tx1"/>
                </a:solidFill>
              </a:rPr>
              <a:t>i</a:t>
            </a:r>
            <a:r>
              <a:rPr kumimoji="0" lang="zh-CN" altLang="en-US" sz="2400">
                <a:solidFill>
                  <a:schemeClr val="tx1"/>
                </a:solidFill>
              </a:rPr>
              <a:t>的根结点，没有左右子树。</a:t>
            </a:r>
          </a:p>
          <a:p>
            <a:pPr algn="l">
              <a:lnSpc>
                <a:spcPct val="110000"/>
              </a:lnSpc>
            </a:pPr>
            <a:r>
              <a:rPr kumimoji="0" lang="en-US" altLang="zh-CN" sz="2400">
                <a:solidFill>
                  <a:schemeClr val="tx1"/>
                </a:solidFill>
              </a:rPr>
              <a:t>(2)</a:t>
            </a:r>
            <a:r>
              <a:rPr kumimoji="0" lang="zh-CN" altLang="en-US" sz="2400">
                <a:solidFill>
                  <a:schemeClr val="tx1"/>
                </a:solidFill>
              </a:rPr>
              <a:t>在森林</a:t>
            </a:r>
            <a:r>
              <a:rPr kumimoji="0" lang="en-US" altLang="zh-CN" sz="2400">
                <a:solidFill>
                  <a:schemeClr val="tx1"/>
                </a:solidFill>
              </a:rPr>
              <a:t>F</a:t>
            </a:r>
            <a:r>
              <a:rPr kumimoji="0" lang="zh-CN" altLang="en-US" sz="2400">
                <a:solidFill>
                  <a:schemeClr val="tx1"/>
                </a:solidFill>
              </a:rPr>
              <a:t>中选出</a:t>
            </a:r>
            <a:r>
              <a:rPr kumimoji="0" lang="zh-CN" altLang="en-US" sz="2400">
                <a:solidFill>
                  <a:srgbClr val="0000FF"/>
                </a:solidFill>
              </a:rPr>
              <a:t>两棵</a:t>
            </a:r>
            <a:r>
              <a:rPr kumimoji="0" lang="zh-CN" altLang="en-US" sz="2400">
                <a:solidFill>
                  <a:schemeClr val="tx1"/>
                </a:solidFill>
              </a:rPr>
              <a:t>根结点权值最小的树</a:t>
            </a:r>
            <a:r>
              <a:rPr kumimoji="0" lang="en-US" altLang="zh-CN" sz="2400">
                <a:solidFill>
                  <a:schemeClr val="tx1"/>
                </a:solidFill>
              </a:rPr>
              <a:t>(</a:t>
            </a:r>
            <a:r>
              <a:rPr kumimoji="0" lang="zh-CN" altLang="en-US" sz="2400">
                <a:solidFill>
                  <a:schemeClr val="tx1"/>
                </a:solidFill>
              </a:rPr>
              <a:t>若有多个任选两棵</a:t>
            </a:r>
            <a:r>
              <a:rPr kumimoji="0" lang="en-US" altLang="zh-CN" sz="2400">
                <a:solidFill>
                  <a:schemeClr val="tx1"/>
                </a:solidFill>
              </a:rPr>
              <a:t>)</a:t>
            </a:r>
            <a:r>
              <a:rPr kumimoji="0" lang="zh-CN" altLang="en-US" sz="2400">
                <a:solidFill>
                  <a:schemeClr val="tx1"/>
                </a:solidFill>
              </a:rPr>
              <a:t>，合并成一棵新二叉树。新根结点的权为原两树的根的权值和，原两树作为其左右子树</a:t>
            </a:r>
            <a:r>
              <a:rPr kumimoji="0" lang="en-US" altLang="zh-CN" sz="2400">
                <a:solidFill>
                  <a:schemeClr val="tx1"/>
                </a:solidFill>
              </a:rPr>
              <a:t>(</a:t>
            </a:r>
            <a:r>
              <a:rPr kumimoji="0" lang="zh-CN" altLang="en-US" sz="2400">
                <a:solidFill>
                  <a:schemeClr val="tx1"/>
                </a:solidFill>
              </a:rPr>
              <a:t>谁左，谁右无关紧要</a:t>
            </a:r>
            <a:r>
              <a:rPr kumimoji="0" lang="en-US" altLang="zh-CN" sz="2400">
                <a:solidFill>
                  <a:schemeClr val="tx1"/>
                </a:solidFill>
              </a:rPr>
              <a:t>)</a:t>
            </a:r>
            <a:r>
              <a:rPr kumimoji="0" lang="zh-CN" altLang="en-US" sz="2400">
                <a:solidFill>
                  <a:schemeClr val="tx1"/>
                </a:solidFill>
              </a:rPr>
              <a:t>。</a:t>
            </a:r>
          </a:p>
          <a:p>
            <a:pPr algn="l">
              <a:lnSpc>
                <a:spcPct val="110000"/>
              </a:lnSpc>
            </a:pPr>
            <a:r>
              <a:rPr kumimoji="0" lang="en-US" altLang="zh-CN" sz="2400">
                <a:solidFill>
                  <a:schemeClr val="tx1"/>
                </a:solidFill>
              </a:rPr>
              <a:t>(3)</a:t>
            </a:r>
            <a:r>
              <a:rPr kumimoji="0" lang="zh-CN" altLang="en-US" sz="2400">
                <a:solidFill>
                  <a:schemeClr val="tx1"/>
                </a:solidFill>
              </a:rPr>
              <a:t>对新的森林</a:t>
            </a:r>
            <a:r>
              <a:rPr kumimoji="0" lang="en-US" altLang="zh-CN" sz="2400">
                <a:solidFill>
                  <a:schemeClr val="tx1"/>
                </a:solidFill>
              </a:rPr>
              <a:t>F</a:t>
            </a:r>
            <a:r>
              <a:rPr kumimoji="0" lang="zh-CN" altLang="en-US" sz="2400">
                <a:solidFill>
                  <a:schemeClr val="tx1"/>
                </a:solidFill>
              </a:rPr>
              <a:t>重复</a:t>
            </a:r>
            <a:r>
              <a:rPr kumimoji="0" lang="en-US" altLang="zh-CN" sz="2400">
                <a:solidFill>
                  <a:schemeClr val="tx1"/>
                </a:solidFill>
              </a:rPr>
              <a:t>(2)</a:t>
            </a:r>
            <a:r>
              <a:rPr kumimoji="0" lang="zh-CN" altLang="en-US" sz="2400">
                <a:solidFill>
                  <a:schemeClr val="tx1"/>
                </a:solidFill>
              </a:rPr>
              <a:t>，直到只剩一棵树为止。</a:t>
            </a:r>
          </a:p>
        </p:txBody>
      </p:sp>
      <p:sp>
        <p:nvSpPr>
          <p:cNvPr id="544771" name="Rectangle 3"/>
          <p:cNvSpPr>
            <a:spLocks noChangeArrowheads="1"/>
          </p:cNvSpPr>
          <p:nvPr/>
        </p:nvSpPr>
        <p:spPr bwMode="auto">
          <a:xfrm>
            <a:off x="160338" y="117475"/>
            <a:ext cx="2106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rgbClr val="0000FF"/>
                </a:solidFill>
                <a:latin typeface="Arial" charset="0"/>
              </a:rPr>
              <a:t>哈夫曼算法： </a:t>
            </a:r>
          </a:p>
        </p:txBody>
      </p:sp>
      <p:sp>
        <p:nvSpPr>
          <p:cNvPr id="544772" name="Rectangle 4"/>
          <p:cNvSpPr>
            <a:spLocks noChangeArrowheads="1"/>
          </p:cNvSpPr>
          <p:nvPr/>
        </p:nvSpPr>
        <p:spPr bwMode="auto">
          <a:xfrm>
            <a:off x="155575" y="3727450"/>
            <a:ext cx="7864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Arial" charset="0"/>
              </a:rPr>
              <a:t>权越大的叶子合并的时机越晚，它离最终的根也就越近 </a:t>
            </a:r>
          </a:p>
        </p:txBody>
      </p:sp>
      <p:sp>
        <p:nvSpPr>
          <p:cNvPr id="544773" name="Rectangle 5"/>
          <p:cNvSpPr>
            <a:spLocks noChangeArrowheads="1"/>
          </p:cNvSpPr>
          <p:nvPr/>
        </p:nvSpPr>
        <p:spPr bwMode="auto">
          <a:xfrm>
            <a:off x="155575" y="4170363"/>
            <a:ext cx="50006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哈夫曼树不一定唯一</a:t>
            </a:r>
            <a:r>
              <a:rPr kumimoji="0" lang="en-US" altLang="zh-CN" sz="2400">
                <a:solidFill>
                  <a:schemeClr val="tx1"/>
                </a:solidFill>
              </a:rPr>
              <a:t>(</a:t>
            </a:r>
            <a:r>
              <a:rPr kumimoji="0" lang="zh-CN" altLang="en-US" sz="2400">
                <a:solidFill>
                  <a:schemeClr val="tx1"/>
                </a:solidFill>
              </a:rPr>
              <a:t>但</a:t>
            </a:r>
            <a:r>
              <a:rPr kumimoji="0" lang="en-US" altLang="zh-CN" sz="2400">
                <a:solidFill>
                  <a:schemeClr val="tx1"/>
                </a:solidFill>
              </a:rPr>
              <a:t>WPL</a:t>
            </a:r>
            <a:r>
              <a:rPr kumimoji="0" lang="zh-CN" altLang="en-US" sz="2400">
                <a:solidFill>
                  <a:schemeClr val="tx1"/>
                </a:solidFill>
              </a:rPr>
              <a:t>相同</a:t>
            </a:r>
            <a:r>
              <a:rPr kumimoji="0" lang="en-US" altLang="zh-CN" sz="2400">
                <a:solidFill>
                  <a:schemeClr val="tx1"/>
                </a:solidFill>
              </a:rPr>
              <a:t>)</a:t>
            </a:r>
          </a:p>
        </p:txBody>
      </p:sp>
      <p:sp>
        <p:nvSpPr>
          <p:cNvPr id="544774" name="Rectangle 6"/>
          <p:cNvSpPr>
            <a:spLocks noChangeArrowheads="1"/>
          </p:cNvSpPr>
          <p:nvPr/>
        </p:nvSpPr>
        <p:spPr bwMode="auto">
          <a:xfrm>
            <a:off x="155575" y="4613275"/>
            <a:ext cx="82772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合并</a:t>
            </a:r>
            <a:r>
              <a:rPr kumimoji="0" lang="en-US" altLang="zh-CN" sz="2400">
                <a:solidFill>
                  <a:schemeClr val="tx1"/>
                </a:solidFill>
              </a:rPr>
              <a:t>n−1</a:t>
            </a:r>
            <a:r>
              <a:rPr kumimoji="0" lang="zh-CN" altLang="en-US" sz="2400">
                <a:solidFill>
                  <a:schemeClr val="tx1"/>
                </a:solidFill>
              </a:rPr>
              <a:t>次，每合并一次产生一个新结点，最终结点总数：</a:t>
            </a:r>
          </a:p>
          <a:p>
            <a:pPr algn="l">
              <a:lnSpc>
                <a:spcPct val="110000"/>
              </a:lnSpc>
              <a:buClr>
                <a:srgbClr val="FF3300"/>
              </a:buClr>
              <a:buFont typeface="Wingdings" pitchFamily="2" charset="2"/>
              <a:buChar char="Ø"/>
            </a:pPr>
            <a:r>
              <a:rPr kumimoji="0" lang="en-US" altLang="zh-CN" sz="2400">
                <a:solidFill>
                  <a:schemeClr val="tx1"/>
                </a:solidFill>
              </a:rPr>
              <a:t>n+(n−1)=2n−1 </a:t>
            </a:r>
          </a:p>
        </p:txBody>
      </p:sp>
      <p:sp>
        <p:nvSpPr>
          <p:cNvPr id="544775" name="Rectangle 7"/>
          <p:cNvSpPr>
            <a:spLocks noChangeArrowheads="1"/>
          </p:cNvSpPr>
          <p:nvPr/>
        </p:nvSpPr>
        <p:spPr bwMode="auto">
          <a:xfrm>
            <a:off x="155575" y="5456238"/>
            <a:ext cx="86407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分支结点由合并产生，度为</a:t>
            </a:r>
            <a:r>
              <a:rPr kumimoji="0" lang="en-US" altLang="zh-CN" sz="2400">
                <a:solidFill>
                  <a:schemeClr val="tx1"/>
                </a:solidFill>
              </a:rPr>
              <a:t>2</a:t>
            </a:r>
            <a:r>
              <a:rPr kumimoji="0" lang="zh-CN" altLang="en-US" sz="2400">
                <a:solidFill>
                  <a:schemeClr val="tx1"/>
                </a:solidFill>
              </a:rPr>
              <a:t>，所以树中没有度为</a:t>
            </a:r>
            <a:r>
              <a:rPr kumimoji="0" lang="en-US" altLang="zh-CN" sz="2400">
                <a:solidFill>
                  <a:schemeClr val="tx1"/>
                </a:solidFill>
              </a:rPr>
              <a:t>1</a:t>
            </a:r>
            <a:r>
              <a:rPr kumimoji="0" lang="zh-CN" altLang="en-US" sz="2400">
                <a:solidFill>
                  <a:schemeClr val="tx1"/>
                </a:solidFill>
              </a:rPr>
              <a:t>的分支结点</a:t>
            </a:r>
            <a:r>
              <a:rPr kumimoji="0" lang="en-US" altLang="zh-CN" sz="2400">
                <a:solidFill>
                  <a:schemeClr val="tx1"/>
                </a:solidFill>
              </a:rPr>
              <a:t>(</a:t>
            </a:r>
            <a:r>
              <a:rPr kumimoji="0" lang="zh-CN" altLang="en-US" sz="2400">
                <a:solidFill>
                  <a:schemeClr val="tx1"/>
                </a:solidFill>
              </a:rPr>
              <a:t>称为</a:t>
            </a:r>
            <a:r>
              <a:rPr kumimoji="0" lang="zh-CN" altLang="en-US" sz="2400">
                <a:solidFill>
                  <a:srgbClr val="FF3300"/>
                </a:solidFill>
              </a:rPr>
              <a:t>严格二叉树</a:t>
            </a:r>
            <a:r>
              <a:rPr kumimoji="0" lang="zh-CN" altLang="en-US" sz="2400">
                <a:solidFill>
                  <a:schemeClr val="tx1"/>
                </a:solidFill>
              </a:rPr>
              <a:t>、</a:t>
            </a:r>
            <a:r>
              <a:rPr kumimoji="0" lang="zh-CN" altLang="en-US" sz="2400">
                <a:solidFill>
                  <a:srgbClr val="FF3300"/>
                </a:solidFill>
              </a:rPr>
              <a:t>正则二叉树</a:t>
            </a:r>
            <a:r>
              <a:rPr kumimoji="0" lang="en-US" altLang="zh-CN" sz="2400">
                <a:solidFill>
                  <a:schemeClr val="tx1"/>
                </a:solidFill>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4770"/>
                                        </p:tgtEl>
                                        <p:attrNameLst>
                                          <p:attrName>style.visibility</p:attrName>
                                        </p:attrNameLst>
                                      </p:cBhvr>
                                      <p:to>
                                        <p:strVal val="visible"/>
                                      </p:to>
                                    </p:set>
                                    <p:animEffect transition="in" filter="wipe(left)">
                                      <p:cBhvr>
                                        <p:cTn id="7" dur="500"/>
                                        <p:tgtEl>
                                          <p:spTgt spid="544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4772"/>
                                        </p:tgtEl>
                                        <p:attrNameLst>
                                          <p:attrName>style.visibility</p:attrName>
                                        </p:attrNameLst>
                                      </p:cBhvr>
                                      <p:to>
                                        <p:strVal val="visible"/>
                                      </p:to>
                                    </p:set>
                                    <p:animEffect transition="in" filter="wipe(left)">
                                      <p:cBhvr>
                                        <p:cTn id="12" dur="500"/>
                                        <p:tgtEl>
                                          <p:spTgt spid="544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4773"/>
                                        </p:tgtEl>
                                        <p:attrNameLst>
                                          <p:attrName>style.visibility</p:attrName>
                                        </p:attrNameLst>
                                      </p:cBhvr>
                                      <p:to>
                                        <p:strVal val="visible"/>
                                      </p:to>
                                    </p:set>
                                    <p:animEffect transition="in" filter="wipe(left)">
                                      <p:cBhvr>
                                        <p:cTn id="17" dur="500"/>
                                        <p:tgtEl>
                                          <p:spTgt spid="5447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4774"/>
                                        </p:tgtEl>
                                        <p:attrNameLst>
                                          <p:attrName>style.visibility</p:attrName>
                                        </p:attrNameLst>
                                      </p:cBhvr>
                                      <p:to>
                                        <p:strVal val="visible"/>
                                      </p:to>
                                    </p:set>
                                    <p:animEffect transition="in" filter="wipe(left)">
                                      <p:cBhvr>
                                        <p:cTn id="22" dur="500"/>
                                        <p:tgtEl>
                                          <p:spTgt spid="5447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4775"/>
                                        </p:tgtEl>
                                        <p:attrNameLst>
                                          <p:attrName>style.visibility</p:attrName>
                                        </p:attrNameLst>
                                      </p:cBhvr>
                                      <p:to>
                                        <p:strVal val="visible"/>
                                      </p:to>
                                    </p:set>
                                    <p:animEffect transition="in" filter="wipe(left)">
                                      <p:cBhvr>
                                        <p:cTn id="27" dur="500"/>
                                        <p:tgtEl>
                                          <p:spTgt spid="544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0" grpId="0" animBg="1"/>
      <p:bldP spid="544772" grpId="0"/>
      <p:bldP spid="544773" grpId="0"/>
      <p:bldP spid="544774" grpId="0"/>
      <p:bldP spid="54477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ChangeArrowheads="1"/>
          </p:cNvSpPr>
          <p:nvPr/>
        </p:nvSpPr>
        <p:spPr bwMode="auto">
          <a:xfrm>
            <a:off x="179388" y="2111375"/>
            <a:ext cx="8785225" cy="4486275"/>
          </a:xfrm>
          <a:prstGeom prst="rect">
            <a:avLst/>
          </a:prstGeom>
          <a:noFill/>
          <a:ln w="12700" cap="rnd" algn="ctr">
            <a:solidFill>
              <a:srgbClr val="0000FF"/>
            </a:solidFill>
            <a:miter lim="800000"/>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0" hangingPunct="0"/>
            <a:r>
              <a:rPr kumimoji="0" lang="en-US" altLang="zh-CN" sz="2400">
                <a:solidFill>
                  <a:schemeClr val="tx1"/>
                </a:solidFill>
                <a:latin typeface="Courier New" pitchFamily="49" charset="0"/>
              </a:rPr>
              <a:t>p1=p2=−1;			//</a:t>
            </a:r>
            <a:r>
              <a:rPr kumimoji="0" lang="zh-CN" altLang="en-US" sz="2400">
                <a:solidFill>
                  <a:schemeClr val="tx1"/>
                </a:solidFill>
                <a:latin typeface="Courier New" pitchFamily="49" charset="0"/>
              </a:rPr>
              <a:t>此句可不要</a:t>
            </a:r>
            <a:r>
              <a:rPr kumimoji="0" lang="zh-CN" altLang="en-US" sz="2400">
                <a:solidFill>
                  <a:schemeClr val="tx1"/>
                </a:solidFill>
                <a:effectLst>
                  <a:outerShdw blurRad="38100" dist="38100" dir="2700000" algn="tl">
                    <a:srgbClr val="C0C0C0"/>
                  </a:outerShdw>
                </a:effectLst>
                <a:latin typeface="Courier New" pitchFamily="49" charset="0"/>
              </a:rPr>
              <a:t> </a:t>
            </a:r>
            <a:endParaRPr kumimoji="0" lang="zh-CN" altLang="en-US" sz="2400">
              <a:solidFill>
                <a:schemeClr val="tx1"/>
              </a:solidFill>
              <a:latin typeface="Courier New" pitchFamily="49" charset="0"/>
            </a:endParaRPr>
          </a:p>
          <a:p>
            <a:pPr algn="l" eaLnBrk="0" hangingPunct="0"/>
            <a:r>
              <a:rPr kumimoji="0" lang="en-US" altLang="zh-CN" sz="2400">
                <a:solidFill>
                  <a:schemeClr val="tx1"/>
                </a:solidFill>
                <a:latin typeface="Courier New" pitchFamily="49" charset="0"/>
              </a:rPr>
              <a:t>small1=small2=∞;</a:t>
            </a:r>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en-US" altLang="zh-CN" sz="2400">
                <a:solidFill>
                  <a:schemeClr val="tx1"/>
                </a:solidFill>
                <a:latin typeface="Arial" charset="0"/>
              </a:rPr>
              <a:t>∞</a:t>
            </a:r>
            <a:r>
              <a:rPr kumimoji="0" lang="zh-CN" altLang="en-US" sz="2400">
                <a:solidFill>
                  <a:schemeClr val="tx1"/>
                </a:solidFill>
                <a:latin typeface="Courier New" pitchFamily="49" charset="0"/>
              </a:rPr>
              <a:t>为该类型最大值</a:t>
            </a:r>
          </a:p>
          <a:p>
            <a:pPr algn="l" eaLnBrk="0" hangingPunct="0"/>
            <a:r>
              <a:rPr kumimoji="0" lang="en-US" altLang="zh-CN" sz="2400">
                <a:solidFill>
                  <a:schemeClr val="tx1"/>
                </a:solidFill>
                <a:latin typeface="Courier New" pitchFamily="49" charset="0"/>
              </a:rPr>
              <a:t>for(j=0;j&lt;n;j++) {</a:t>
            </a:r>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a:t>
            </a:r>
            <a:r>
              <a:rPr kumimoji="0" lang="zh-CN" altLang="en-US" sz="2400">
                <a:solidFill>
                  <a:schemeClr val="tx1"/>
                </a:solidFill>
                <a:latin typeface="Courier New" pitchFamily="49" charset="0"/>
              </a:rPr>
              <a:t>找两个最小</a:t>
            </a:r>
          </a:p>
          <a:p>
            <a:pPr algn="l" eaLnBrk="0" hangingPunct="0"/>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if(A[j]&lt;small1) {	//</a:t>
            </a:r>
            <a:r>
              <a:rPr kumimoji="0" lang="zh-CN" altLang="en-US" sz="2400">
                <a:solidFill>
                  <a:schemeClr val="tx1"/>
                </a:solidFill>
                <a:latin typeface="Courier New" pitchFamily="49" charset="0"/>
              </a:rPr>
              <a:t>修改最小、次小及位置</a:t>
            </a:r>
          </a:p>
          <a:p>
            <a:pPr algn="l" eaLnBrk="0" hangingPunct="0"/>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small2=small1;small1=A[j];</a:t>
            </a:r>
          </a:p>
          <a:p>
            <a:pPr algn="l" eaLnBrk="0" hangingPunct="0"/>
            <a:r>
              <a:rPr kumimoji="0" lang="en-US" altLang="zh-CN" sz="2400">
                <a:solidFill>
                  <a:schemeClr val="tx1"/>
                </a:solidFill>
                <a:latin typeface="Courier New" pitchFamily="49" charset="0"/>
              </a:rPr>
              <a:t>    p2=p1;p1=j;</a:t>
            </a:r>
          </a:p>
          <a:p>
            <a:pPr algn="l" eaLnBrk="0" hangingPunct="0"/>
            <a:r>
              <a:rPr kumimoji="0" lang="en-US" altLang="zh-CN" sz="2400">
                <a:solidFill>
                  <a:schemeClr val="tx1"/>
                </a:solidFill>
                <a:latin typeface="Courier New" pitchFamily="49" charset="0"/>
              </a:rPr>
              <a:t>  }</a:t>
            </a:r>
          </a:p>
          <a:p>
            <a:pPr algn="l" eaLnBrk="0" hangingPunct="0"/>
            <a:r>
              <a:rPr kumimoji="0" lang="en-US" altLang="zh-CN" sz="2400">
                <a:solidFill>
                  <a:schemeClr val="tx1"/>
                </a:solidFill>
                <a:latin typeface="Courier New" pitchFamily="49" charset="0"/>
              </a:rPr>
              <a:t>  else if(A[j]&lt;small2) {//</a:t>
            </a:r>
            <a:r>
              <a:rPr kumimoji="0" lang="zh-CN" altLang="en-US" sz="2400">
                <a:solidFill>
                  <a:schemeClr val="tx1"/>
                </a:solidFill>
                <a:latin typeface="Courier New" pitchFamily="49" charset="0"/>
              </a:rPr>
              <a:t>修改次小及位置</a:t>
            </a:r>
          </a:p>
          <a:p>
            <a:pPr algn="l" eaLnBrk="0" hangingPunct="0"/>
            <a:r>
              <a:rPr kumimoji="0" lang="zh-CN" altLang="en-US" sz="2400">
                <a:solidFill>
                  <a:schemeClr val="tx1"/>
                </a:solidFill>
                <a:latin typeface="Courier New" pitchFamily="49" charset="0"/>
              </a:rPr>
              <a:t>    </a:t>
            </a:r>
            <a:r>
              <a:rPr kumimoji="0" lang="en-US" altLang="zh-CN" sz="2400">
                <a:solidFill>
                  <a:schemeClr val="tx1"/>
                </a:solidFill>
                <a:latin typeface="Courier New" pitchFamily="49" charset="0"/>
              </a:rPr>
              <a:t>small2=A[j];</a:t>
            </a:r>
          </a:p>
          <a:p>
            <a:pPr algn="l" eaLnBrk="0" hangingPunct="0"/>
            <a:r>
              <a:rPr kumimoji="0" lang="en-US" altLang="zh-CN" sz="2400">
                <a:solidFill>
                  <a:schemeClr val="tx1"/>
                </a:solidFill>
                <a:latin typeface="Courier New" pitchFamily="49" charset="0"/>
              </a:rPr>
              <a:t>    p2=j;</a:t>
            </a:r>
          </a:p>
          <a:p>
            <a:pPr algn="l" eaLnBrk="0" hangingPunct="0"/>
            <a:r>
              <a:rPr kumimoji="0" lang="en-US" altLang="zh-CN" sz="2400">
                <a:solidFill>
                  <a:schemeClr val="tx1"/>
                </a:solidFill>
                <a:latin typeface="Courier New" pitchFamily="49" charset="0"/>
              </a:rPr>
              <a:t>  }</a:t>
            </a:r>
          </a:p>
          <a:p>
            <a:pPr algn="l" eaLnBrk="0" hangingPunct="0"/>
            <a:r>
              <a:rPr kumimoji="0" lang="en-US" altLang="zh-CN" sz="2400">
                <a:solidFill>
                  <a:schemeClr val="tx1"/>
                </a:solidFill>
                <a:latin typeface="Courier New" pitchFamily="49" charset="0"/>
              </a:rPr>
              <a:t>}</a:t>
            </a:r>
          </a:p>
        </p:txBody>
      </p:sp>
      <p:sp>
        <p:nvSpPr>
          <p:cNvPr id="545795" name="Rectangle 3"/>
          <p:cNvSpPr>
            <a:spLocks noChangeArrowheads="1"/>
          </p:cNvSpPr>
          <p:nvPr/>
        </p:nvSpPr>
        <p:spPr bwMode="auto">
          <a:xfrm>
            <a:off x="179388" y="1484313"/>
            <a:ext cx="263525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zh-CN" altLang="en-US" sz="2400">
                <a:solidFill>
                  <a:srgbClr val="0000FF"/>
                </a:solidFill>
                <a:latin typeface="Arial" charset="0"/>
              </a:rPr>
              <a:t>如何找两个最小？</a:t>
            </a:r>
          </a:p>
        </p:txBody>
      </p:sp>
      <p:sp>
        <p:nvSpPr>
          <p:cNvPr id="545796" name="Rectangle 4"/>
          <p:cNvSpPr>
            <a:spLocks noChangeArrowheads="1"/>
          </p:cNvSpPr>
          <p:nvPr/>
        </p:nvSpPr>
        <p:spPr bwMode="auto">
          <a:xfrm>
            <a:off x="179388" y="169863"/>
            <a:ext cx="8785225" cy="12969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rPr>
              <a:t>所有结点存于数组</a:t>
            </a:r>
            <a:r>
              <a:rPr kumimoji="0" lang="en-US" altLang="zh-CN" sz="2400">
                <a:solidFill>
                  <a:schemeClr val="tx1"/>
                </a:solidFill>
              </a:rPr>
              <a:t>T[2n−1]</a:t>
            </a:r>
          </a:p>
          <a:p>
            <a:pPr algn="l">
              <a:lnSpc>
                <a:spcPct val="110000"/>
              </a:lnSpc>
              <a:buClr>
                <a:srgbClr val="FF3300"/>
              </a:buClr>
              <a:buFont typeface="Wingdings" pitchFamily="2" charset="2"/>
              <a:buChar char="Ø"/>
            </a:pPr>
            <a:r>
              <a:rPr kumimoji="0" lang="zh-CN" altLang="en-US" sz="2400">
                <a:solidFill>
                  <a:schemeClr val="tx1"/>
                </a:solidFill>
              </a:rPr>
              <a:t>每结点</a:t>
            </a:r>
            <a:r>
              <a:rPr kumimoji="0" lang="en-US" altLang="zh-CN" sz="2400">
                <a:solidFill>
                  <a:schemeClr val="tx1"/>
                </a:solidFill>
              </a:rPr>
              <a:t>4</a:t>
            </a:r>
            <a:r>
              <a:rPr kumimoji="0" lang="zh-CN" altLang="en-US" sz="2400">
                <a:solidFill>
                  <a:schemeClr val="tx1"/>
                </a:solidFill>
              </a:rPr>
              <a:t>个域：</a:t>
            </a:r>
            <a:r>
              <a:rPr kumimoji="0" lang="en-US" altLang="zh-CN" sz="2400">
                <a:solidFill>
                  <a:schemeClr val="tx1"/>
                </a:solidFill>
              </a:rPr>
              <a:t>weight</a:t>
            </a:r>
            <a:r>
              <a:rPr kumimoji="0" lang="zh-CN" altLang="en-US" sz="2400">
                <a:solidFill>
                  <a:schemeClr val="tx1"/>
                </a:solidFill>
              </a:rPr>
              <a:t>、</a:t>
            </a:r>
            <a:r>
              <a:rPr kumimoji="0" lang="en-US" altLang="zh-CN" sz="2400">
                <a:solidFill>
                  <a:schemeClr val="tx1"/>
                </a:solidFill>
              </a:rPr>
              <a:t>lchild</a:t>
            </a:r>
            <a:r>
              <a:rPr kumimoji="0" lang="zh-CN" altLang="en-US" sz="2400">
                <a:solidFill>
                  <a:schemeClr val="tx1"/>
                </a:solidFill>
              </a:rPr>
              <a:t>、</a:t>
            </a:r>
            <a:r>
              <a:rPr kumimoji="0" lang="en-US" altLang="zh-CN" sz="2400">
                <a:solidFill>
                  <a:schemeClr val="tx1"/>
                </a:solidFill>
              </a:rPr>
              <a:t>rchild</a:t>
            </a:r>
            <a:r>
              <a:rPr kumimoji="0" lang="zh-CN" altLang="en-US" sz="2400">
                <a:solidFill>
                  <a:schemeClr val="tx1"/>
                </a:solidFill>
              </a:rPr>
              <a:t>、</a:t>
            </a:r>
            <a:r>
              <a:rPr kumimoji="0" lang="en-US" altLang="zh-CN" sz="2400">
                <a:solidFill>
                  <a:schemeClr val="tx1"/>
                </a:solidFill>
              </a:rPr>
              <a:t>parent</a:t>
            </a:r>
            <a:r>
              <a:rPr kumimoji="0" lang="zh-CN" altLang="en-US" sz="2400">
                <a:solidFill>
                  <a:schemeClr val="tx1"/>
                </a:solidFill>
              </a:rPr>
              <a:t>。设</a:t>
            </a:r>
            <a:r>
              <a:rPr kumimoji="0" lang="en-US" altLang="zh-CN" sz="2400">
                <a:solidFill>
                  <a:schemeClr val="tx1"/>
                </a:solidFill>
              </a:rPr>
              <a:t>parent</a:t>
            </a:r>
            <a:r>
              <a:rPr kumimoji="0" lang="zh-CN" altLang="en-US" sz="2400">
                <a:solidFill>
                  <a:schemeClr val="tx1"/>
                </a:solidFill>
              </a:rPr>
              <a:t>方便找双亲，并可区分根和非根（未合并的点无双亲，</a:t>
            </a:r>
            <a:r>
              <a:rPr kumimoji="0" lang="en-US" altLang="zh-CN" sz="2400">
                <a:solidFill>
                  <a:schemeClr val="tx1"/>
                </a:solidFill>
              </a:rPr>
              <a:t>parent</a:t>
            </a:r>
            <a:r>
              <a:rPr kumimoji="0" lang="zh-CN" altLang="en-US" sz="2400">
                <a:solidFill>
                  <a:schemeClr val="tx1"/>
                </a:solidFill>
              </a:rPr>
              <a:t>为−</a:t>
            </a:r>
            <a:r>
              <a:rPr kumimoji="0" lang="en-US" altLang="zh-CN" sz="2400">
                <a:solidFill>
                  <a:schemeClr val="tx1"/>
                </a:solidFill>
              </a:rPr>
              <a:t>1</a:t>
            </a:r>
            <a:r>
              <a:rPr kumimoji="0" lang="zh-CN" altLang="en-US" sz="2400">
                <a:solidFill>
                  <a:schemeClr val="tx1"/>
                </a:solidFill>
              </a:rPr>
              <a:t>）</a:t>
            </a:r>
            <a:endParaRPr kumimoji="0" lang="zh-CN" altLang="en-US" sz="2400">
              <a:solidFill>
                <a:schemeClr val="tx1"/>
              </a:solidFill>
              <a:effectLst>
                <a:outerShdw blurRad="38100" dist="38100" dir="2700000" algn="tl">
                  <a:srgbClr val="C0C0C0"/>
                </a:outerShdw>
              </a:effectLst>
            </a:endParaRPr>
          </a:p>
        </p:txBody>
      </p:sp>
      <p:sp>
        <p:nvSpPr>
          <p:cNvPr id="545797" name="Rectangle 5"/>
          <p:cNvSpPr>
            <a:spLocks noChangeArrowheads="1"/>
          </p:cNvSpPr>
          <p:nvPr/>
        </p:nvSpPr>
        <p:spPr bwMode="auto">
          <a:xfrm>
            <a:off x="3779838" y="2097088"/>
            <a:ext cx="4572000" cy="1187450"/>
          </a:xfrm>
          <a:prstGeom prst="rect">
            <a:avLst/>
          </a:prstGeom>
          <a:solidFill>
            <a:schemeClr val="accent1"/>
          </a:solidFill>
          <a:ln>
            <a:noFill/>
          </a:ln>
          <a:effectLst/>
          <a:extLst>
            <a:ext uri="{91240B29-F687-4F45-9708-019B960494DF}">
              <a14:hiddenLine xmlns:a14="http://schemas.microsoft.com/office/drawing/2010/main" w="12700" cap="rnd"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n-US" altLang="zh-CN" sz="2400">
                <a:solidFill>
                  <a:schemeClr val="tx1"/>
                </a:solidFill>
                <a:latin typeface="Courier New" pitchFamily="49" charset="0"/>
              </a:rPr>
              <a:t>p1=p2=</a:t>
            </a:r>
            <a:r>
              <a:rPr kumimoji="0" lang="en-US" altLang="zh-CN" sz="2400">
                <a:solidFill>
                  <a:schemeClr val="tx2"/>
                </a:solidFill>
                <a:latin typeface="Courier New" pitchFamily="49" charset="0"/>
              </a:rPr>
              <a:t>0</a:t>
            </a:r>
            <a:r>
              <a:rPr kumimoji="0" lang="en-US" altLang="zh-CN" sz="2400">
                <a:solidFill>
                  <a:schemeClr val="tx1"/>
                </a:solidFill>
                <a:latin typeface="Courier New" pitchFamily="49" charset="0"/>
              </a:rPr>
              <a:t>; </a:t>
            </a:r>
          </a:p>
          <a:p>
            <a:pPr algn="l" eaLnBrk="0" hangingPunct="0"/>
            <a:r>
              <a:rPr kumimoji="0" lang="en-US" altLang="zh-CN" sz="2400">
                <a:solidFill>
                  <a:schemeClr val="tx1"/>
                </a:solidFill>
                <a:latin typeface="Courier New" pitchFamily="49" charset="0"/>
              </a:rPr>
              <a:t>small1=small2=</a:t>
            </a:r>
            <a:r>
              <a:rPr kumimoji="0" lang="en-US" altLang="zh-CN" sz="2400">
                <a:solidFill>
                  <a:schemeClr val="tx2"/>
                </a:solidFill>
                <a:latin typeface="Courier New" pitchFamily="49" charset="0"/>
              </a:rPr>
              <a:t>A[0]</a:t>
            </a:r>
            <a:r>
              <a:rPr kumimoji="0" lang="en-US" altLang="zh-CN" sz="2400">
                <a:solidFill>
                  <a:schemeClr val="tx1"/>
                </a:solidFill>
                <a:latin typeface="Courier New" pitchFamily="49" charset="0"/>
              </a:rPr>
              <a:t>;</a:t>
            </a:r>
          </a:p>
          <a:p>
            <a:pPr algn="l" eaLnBrk="0" hangingPunct="0"/>
            <a:r>
              <a:rPr kumimoji="0" lang="en-US" altLang="zh-CN" sz="2400">
                <a:solidFill>
                  <a:schemeClr val="tx1"/>
                </a:solidFill>
                <a:latin typeface="Courier New" pitchFamily="49" charset="0"/>
              </a:rPr>
              <a:t>for(j=</a:t>
            </a:r>
            <a:r>
              <a:rPr kumimoji="0" lang="en-US" altLang="zh-CN" sz="2400">
                <a:solidFill>
                  <a:schemeClr val="tx2"/>
                </a:solidFill>
                <a:latin typeface="Courier New" pitchFamily="49" charset="0"/>
              </a:rPr>
              <a:t>1</a:t>
            </a:r>
            <a:r>
              <a:rPr kumimoji="0" lang="en-US" altLang="zh-CN" sz="2400">
                <a:solidFill>
                  <a:schemeClr val="tx1"/>
                </a:solidFill>
                <a:latin typeface="Courier New" pitchFamily="49" charset="0"/>
              </a:rPr>
              <a:t>;j&lt;n;j++) {</a:t>
            </a:r>
          </a:p>
        </p:txBody>
      </p:sp>
      <p:sp>
        <p:nvSpPr>
          <p:cNvPr id="545798" name="AutoShape 6"/>
          <p:cNvSpPr>
            <a:spLocks noChangeArrowheads="1"/>
          </p:cNvSpPr>
          <p:nvPr/>
        </p:nvSpPr>
        <p:spPr bwMode="auto">
          <a:xfrm>
            <a:off x="7197725" y="3657600"/>
            <a:ext cx="1651000" cy="820738"/>
          </a:xfrm>
          <a:prstGeom prst="wedgeRectCallout">
            <a:avLst>
              <a:gd name="adj1" fmla="val -70769"/>
              <a:gd name="adj2" fmla="val -150389"/>
            </a:avLst>
          </a:prstGeom>
          <a:gradFill rotWithShape="0">
            <a:gsLst>
              <a:gs pos="0">
                <a:schemeClr val="bg1"/>
              </a:gs>
              <a:gs pos="100000">
                <a:schemeClr val="bg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0" lang="zh-CN" altLang="en-US" sz="2400">
                <a:solidFill>
                  <a:schemeClr val="tx1"/>
                </a:solidFill>
                <a:latin typeface="Courier New" pitchFamily="49" charset="0"/>
              </a:rPr>
              <a:t>若</a:t>
            </a:r>
            <a:r>
              <a:rPr kumimoji="0" lang="en-US" altLang="zh-CN" sz="2400">
                <a:solidFill>
                  <a:schemeClr val="tx1"/>
                </a:solidFill>
                <a:latin typeface="Courier New" pitchFamily="49" charset="0"/>
              </a:rPr>
              <a:t>A[0]</a:t>
            </a:r>
            <a:r>
              <a:rPr kumimoji="0" lang="zh-CN" altLang="en-US" sz="2400">
                <a:solidFill>
                  <a:schemeClr val="tx1"/>
                </a:solidFill>
                <a:latin typeface="Courier New" pitchFamily="49" charset="0"/>
              </a:rPr>
              <a:t>为最小？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45796"/>
                                        </p:tgtEl>
                                        <p:attrNameLst>
                                          <p:attrName>style.visibility</p:attrName>
                                        </p:attrNameLst>
                                      </p:cBhvr>
                                      <p:to>
                                        <p:strVal val="visible"/>
                                      </p:to>
                                    </p:set>
                                    <p:animEffect transition="in" filter="slide(fromBottom)">
                                      <p:cBhvr>
                                        <p:cTn id="7" dur="500"/>
                                        <p:tgtEl>
                                          <p:spTgt spid="545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4579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4579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545797"/>
                                        </p:tgtEl>
                                        <p:attrNameLst>
                                          <p:attrName>style.visibility</p:attrName>
                                        </p:attrNameLst>
                                      </p:cBhvr>
                                      <p:to>
                                        <p:strVal val="visible"/>
                                      </p:to>
                                    </p:set>
                                    <p:anim calcmode="lin" valueType="num">
                                      <p:cBhvr>
                                        <p:cTn id="20" dur="500" fill="hold"/>
                                        <p:tgtEl>
                                          <p:spTgt spid="545797"/>
                                        </p:tgtEl>
                                        <p:attrNameLst>
                                          <p:attrName>ppt_w</p:attrName>
                                        </p:attrNameLst>
                                      </p:cBhvr>
                                      <p:tavLst>
                                        <p:tav tm="0">
                                          <p:val>
                                            <p:fltVal val="0"/>
                                          </p:val>
                                        </p:tav>
                                        <p:tav tm="100000">
                                          <p:val>
                                            <p:strVal val="#ppt_w"/>
                                          </p:val>
                                        </p:tav>
                                      </p:tavLst>
                                    </p:anim>
                                    <p:anim calcmode="lin" valueType="num">
                                      <p:cBhvr>
                                        <p:cTn id="21" dur="500" fill="hold"/>
                                        <p:tgtEl>
                                          <p:spTgt spid="545797"/>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 fill="hold" grpId="0" nodeType="clickEffect">
                                  <p:stCondLst>
                                    <p:cond delay="0"/>
                                  </p:stCondLst>
                                  <p:childTnLst>
                                    <p:set>
                                      <p:cBhvr>
                                        <p:cTn id="25" dur="1" fill="hold">
                                          <p:stCondLst>
                                            <p:cond delay="0"/>
                                          </p:stCondLst>
                                        </p:cTn>
                                        <p:tgtEl>
                                          <p:spTgt spid="545798"/>
                                        </p:tgtEl>
                                        <p:attrNameLst>
                                          <p:attrName>style.visibility</p:attrName>
                                        </p:attrNameLst>
                                      </p:cBhvr>
                                      <p:to>
                                        <p:strVal val="visible"/>
                                      </p:to>
                                    </p:set>
                                    <p:anim calcmode="lin" valueType="num">
                                      <p:cBhvr>
                                        <p:cTn id="26" dur="500" fill="hold"/>
                                        <p:tgtEl>
                                          <p:spTgt spid="545798"/>
                                        </p:tgtEl>
                                        <p:attrNameLst>
                                          <p:attrName>ppt_x</p:attrName>
                                        </p:attrNameLst>
                                      </p:cBhvr>
                                      <p:tavLst>
                                        <p:tav tm="0">
                                          <p:val>
                                            <p:strVal val="#ppt_x"/>
                                          </p:val>
                                        </p:tav>
                                        <p:tav tm="100000">
                                          <p:val>
                                            <p:strVal val="#ppt_x"/>
                                          </p:val>
                                        </p:tav>
                                      </p:tavLst>
                                    </p:anim>
                                    <p:anim calcmode="lin" valueType="num">
                                      <p:cBhvr>
                                        <p:cTn id="27" dur="500" fill="hold"/>
                                        <p:tgtEl>
                                          <p:spTgt spid="545798"/>
                                        </p:tgtEl>
                                        <p:attrNameLst>
                                          <p:attrName>ppt_y</p:attrName>
                                        </p:attrNameLst>
                                      </p:cBhvr>
                                      <p:tavLst>
                                        <p:tav tm="0">
                                          <p:val>
                                            <p:strVal val="#ppt_y-#ppt_h/2"/>
                                          </p:val>
                                        </p:tav>
                                        <p:tav tm="100000">
                                          <p:val>
                                            <p:strVal val="#ppt_y"/>
                                          </p:val>
                                        </p:tav>
                                      </p:tavLst>
                                    </p:anim>
                                    <p:anim calcmode="lin" valueType="num">
                                      <p:cBhvr>
                                        <p:cTn id="28" dur="500" fill="hold"/>
                                        <p:tgtEl>
                                          <p:spTgt spid="545798"/>
                                        </p:tgtEl>
                                        <p:attrNameLst>
                                          <p:attrName>ppt_w</p:attrName>
                                        </p:attrNameLst>
                                      </p:cBhvr>
                                      <p:tavLst>
                                        <p:tav tm="0">
                                          <p:val>
                                            <p:strVal val="#ppt_w"/>
                                          </p:val>
                                        </p:tav>
                                        <p:tav tm="100000">
                                          <p:val>
                                            <p:strVal val="#ppt_w"/>
                                          </p:val>
                                        </p:tav>
                                      </p:tavLst>
                                    </p:anim>
                                    <p:anim calcmode="lin" valueType="num">
                                      <p:cBhvr>
                                        <p:cTn id="29" dur="500" fill="hold"/>
                                        <p:tgtEl>
                                          <p:spTgt spid="5457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4" grpId="0" animBg="1" autoUpdateAnimBg="0"/>
      <p:bldP spid="545795" grpId="0" autoUpdateAnimBg="0"/>
      <p:bldP spid="545796" grpId="0" autoUpdateAnimBg="0"/>
      <p:bldP spid="545797" grpId="0" animBg="1" autoUpdateAnimBg="0"/>
      <p:bldP spid="545798"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ext Box 2"/>
          <p:cNvSpPr txBox="1">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rPr>
              <a:t>例：以</a:t>
            </a:r>
            <a:r>
              <a:rPr lang="en-US" altLang="zh-CN" sz="2400">
                <a:solidFill>
                  <a:schemeClr val="tx1"/>
                </a:solidFill>
              </a:rPr>
              <a:t>W=</a:t>
            </a:r>
            <a:r>
              <a:rPr lang="zh-CN" altLang="en-US" sz="2400">
                <a:solidFill>
                  <a:schemeClr val="tx1"/>
                </a:solidFill>
              </a:rPr>
              <a:t>（</a:t>
            </a:r>
            <a:r>
              <a:rPr lang="en-US" altLang="zh-CN" sz="2400">
                <a:solidFill>
                  <a:schemeClr val="tx1"/>
                </a:solidFill>
              </a:rPr>
              <a:t>5</a:t>
            </a:r>
            <a:r>
              <a:rPr lang="zh-CN" altLang="en-US" sz="2400">
                <a:solidFill>
                  <a:schemeClr val="tx1"/>
                </a:solidFill>
              </a:rPr>
              <a:t>，</a:t>
            </a:r>
            <a:r>
              <a:rPr lang="en-US" altLang="zh-CN" sz="2400">
                <a:solidFill>
                  <a:schemeClr val="tx1"/>
                </a:solidFill>
              </a:rPr>
              <a:t>15</a:t>
            </a:r>
            <a:r>
              <a:rPr lang="zh-CN" altLang="en-US" sz="2400">
                <a:solidFill>
                  <a:schemeClr val="tx1"/>
                </a:solidFill>
              </a:rPr>
              <a:t>，</a:t>
            </a:r>
            <a:r>
              <a:rPr lang="en-US" altLang="zh-CN" sz="2400">
                <a:solidFill>
                  <a:schemeClr val="tx1"/>
                </a:solidFill>
              </a:rPr>
              <a:t>40</a:t>
            </a:r>
            <a:r>
              <a:rPr lang="zh-CN" altLang="en-US" sz="2400">
                <a:solidFill>
                  <a:schemeClr val="tx1"/>
                </a:solidFill>
              </a:rPr>
              <a:t>，</a:t>
            </a:r>
            <a:r>
              <a:rPr lang="en-US" altLang="zh-CN" sz="2400">
                <a:solidFill>
                  <a:schemeClr val="tx1"/>
                </a:solidFill>
              </a:rPr>
              <a:t>30</a:t>
            </a:r>
            <a:r>
              <a:rPr lang="zh-CN" altLang="en-US" sz="2400">
                <a:solidFill>
                  <a:schemeClr val="tx1"/>
                </a:solidFill>
              </a:rPr>
              <a:t>，</a:t>
            </a:r>
            <a:r>
              <a:rPr lang="en-US" altLang="zh-CN" sz="2400">
                <a:solidFill>
                  <a:schemeClr val="tx1"/>
                </a:solidFill>
              </a:rPr>
              <a:t>10</a:t>
            </a:r>
            <a:r>
              <a:rPr lang="zh-CN" altLang="en-US" sz="2400">
                <a:solidFill>
                  <a:schemeClr val="tx1"/>
                </a:solidFill>
              </a:rPr>
              <a:t>）为权构造哈夫曼树。</a:t>
            </a:r>
          </a:p>
        </p:txBody>
      </p:sp>
      <p:grpSp>
        <p:nvGrpSpPr>
          <p:cNvPr id="546819" name="Group 3"/>
          <p:cNvGrpSpPr>
            <a:grpSpLocks/>
          </p:cNvGrpSpPr>
          <p:nvPr/>
        </p:nvGrpSpPr>
        <p:grpSpPr bwMode="auto">
          <a:xfrm>
            <a:off x="3348038" y="2195513"/>
            <a:ext cx="1252537" cy="1276350"/>
            <a:chOff x="2109" y="1383"/>
            <a:chExt cx="789" cy="804"/>
          </a:xfrm>
        </p:grpSpPr>
        <p:sp>
          <p:nvSpPr>
            <p:cNvPr id="546820" name="Line 4"/>
            <p:cNvSpPr>
              <a:spLocks noChangeShapeType="1"/>
            </p:cNvSpPr>
            <p:nvPr/>
          </p:nvSpPr>
          <p:spPr bwMode="auto">
            <a:xfrm>
              <a:off x="2717" y="1688"/>
              <a:ext cx="181" cy="22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6821" name="Line 5"/>
            <p:cNvSpPr>
              <a:spLocks noChangeShapeType="1"/>
            </p:cNvSpPr>
            <p:nvPr/>
          </p:nvSpPr>
          <p:spPr bwMode="auto">
            <a:xfrm flipH="1">
              <a:off x="2308" y="1688"/>
              <a:ext cx="227" cy="21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6822" name="Rectangle 6"/>
            <p:cNvSpPr>
              <a:spLocks noChangeArrowheads="1"/>
            </p:cNvSpPr>
            <p:nvPr/>
          </p:nvSpPr>
          <p:spPr bwMode="auto">
            <a:xfrm>
              <a:off x="2109" y="1915"/>
              <a:ext cx="340" cy="272"/>
            </a:xfrm>
            <a:prstGeom prst="rect">
              <a:avLst/>
            </a:prstGeom>
            <a:gradFill rotWithShape="1">
              <a:gsLst>
                <a:gs pos="0">
                  <a:srgbClr val="FFFFA5"/>
                </a:gs>
                <a:gs pos="100000">
                  <a:srgbClr val="FFFFA5">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miter lim="800000"/>
                  <a:headEnd/>
                  <a:tailEnd/>
                </a14:hiddenLine>
              </a:ext>
            </a:extLst>
          </p:spPr>
          <p:txBody>
            <a:bodyPr wrap="none" anchor="ctr"/>
            <a:lstStyle/>
            <a:p>
              <a:pPr eaLnBrk="0" hangingPunct="0">
                <a:spcBef>
                  <a:spcPct val="50000"/>
                </a:spcBef>
              </a:pPr>
              <a:r>
                <a:rPr lang="en-US" altLang="zh-CN" sz="2000">
                  <a:solidFill>
                    <a:schemeClr val="tx2"/>
                  </a:solidFill>
                  <a:effectLst>
                    <a:outerShdw blurRad="38100" dist="38100" dir="2700000" algn="tl">
                      <a:srgbClr val="000000"/>
                    </a:outerShdw>
                  </a:effectLst>
                  <a:latin typeface="Arial" charset="0"/>
                </a:rPr>
                <a:t>40</a:t>
              </a:r>
            </a:p>
          </p:txBody>
        </p:sp>
        <p:sp>
          <p:nvSpPr>
            <p:cNvPr id="546823" name="Oval 7"/>
            <p:cNvSpPr>
              <a:spLocks noChangeArrowheads="1"/>
            </p:cNvSpPr>
            <p:nvPr/>
          </p:nvSpPr>
          <p:spPr bwMode="auto">
            <a:xfrm>
              <a:off x="2472" y="1383"/>
              <a:ext cx="340" cy="340"/>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A5"/>
                  </a:solidFill>
                  <a:effectLst>
                    <a:outerShdw blurRad="38100" dist="38100" dir="2700000" algn="tl">
                      <a:srgbClr val="000000"/>
                    </a:outerShdw>
                  </a:effectLst>
                  <a:latin typeface="Arial" charset="0"/>
                </a:rPr>
                <a:t>100</a:t>
              </a:r>
            </a:p>
          </p:txBody>
        </p:sp>
      </p:grpSp>
      <p:grpSp>
        <p:nvGrpSpPr>
          <p:cNvPr id="546824" name="Group 8"/>
          <p:cNvGrpSpPr>
            <a:grpSpLocks/>
          </p:cNvGrpSpPr>
          <p:nvPr/>
        </p:nvGrpSpPr>
        <p:grpSpPr bwMode="auto">
          <a:xfrm>
            <a:off x="3937000" y="2986088"/>
            <a:ext cx="1252538" cy="1289050"/>
            <a:chOff x="2480" y="1881"/>
            <a:chExt cx="789" cy="812"/>
          </a:xfrm>
        </p:grpSpPr>
        <p:sp>
          <p:nvSpPr>
            <p:cNvPr id="546825" name="Line 9"/>
            <p:cNvSpPr>
              <a:spLocks noChangeShapeType="1"/>
            </p:cNvSpPr>
            <p:nvPr/>
          </p:nvSpPr>
          <p:spPr bwMode="auto">
            <a:xfrm>
              <a:off x="3088" y="2194"/>
              <a:ext cx="181" cy="22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6826" name="Oval 10"/>
            <p:cNvSpPr>
              <a:spLocks noChangeArrowheads="1"/>
            </p:cNvSpPr>
            <p:nvPr/>
          </p:nvSpPr>
          <p:spPr bwMode="auto">
            <a:xfrm>
              <a:off x="2827" y="1881"/>
              <a:ext cx="340" cy="340"/>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A5"/>
                  </a:solidFill>
                  <a:effectLst>
                    <a:outerShdw blurRad="38100" dist="38100" dir="2700000" algn="tl">
                      <a:srgbClr val="000000"/>
                    </a:outerShdw>
                  </a:effectLst>
                  <a:latin typeface="Arial" charset="0"/>
                </a:rPr>
                <a:t>60</a:t>
              </a:r>
            </a:p>
          </p:txBody>
        </p:sp>
        <p:sp>
          <p:nvSpPr>
            <p:cNvPr id="546827" name="Line 11"/>
            <p:cNvSpPr>
              <a:spLocks noChangeShapeType="1"/>
            </p:cNvSpPr>
            <p:nvPr/>
          </p:nvSpPr>
          <p:spPr bwMode="auto">
            <a:xfrm flipH="1">
              <a:off x="2679" y="2194"/>
              <a:ext cx="227" cy="21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6828" name="Rectangle 12"/>
            <p:cNvSpPr>
              <a:spLocks noChangeArrowheads="1"/>
            </p:cNvSpPr>
            <p:nvPr/>
          </p:nvSpPr>
          <p:spPr bwMode="auto">
            <a:xfrm>
              <a:off x="2480" y="2421"/>
              <a:ext cx="340" cy="272"/>
            </a:xfrm>
            <a:prstGeom prst="rect">
              <a:avLst/>
            </a:prstGeom>
            <a:gradFill rotWithShape="1">
              <a:gsLst>
                <a:gs pos="0">
                  <a:srgbClr val="FFFFA5"/>
                </a:gs>
                <a:gs pos="100000">
                  <a:srgbClr val="FFFFA5">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miter lim="800000"/>
                  <a:headEnd/>
                  <a:tailEnd/>
                </a14:hiddenLine>
              </a:ext>
            </a:extLst>
          </p:spPr>
          <p:txBody>
            <a:bodyPr wrap="none" anchor="ctr"/>
            <a:lstStyle/>
            <a:p>
              <a:pPr eaLnBrk="0" hangingPunct="0">
                <a:spcBef>
                  <a:spcPct val="50000"/>
                </a:spcBef>
              </a:pPr>
              <a:r>
                <a:rPr lang="en-US" altLang="zh-CN" sz="2000">
                  <a:solidFill>
                    <a:schemeClr val="tx2"/>
                  </a:solidFill>
                  <a:effectLst>
                    <a:outerShdw blurRad="38100" dist="38100" dir="2700000" algn="tl">
                      <a:srgbClr val="000000"/>
                    </a:outerShdw>
                  </a:effectLst>
                  <a:latin typeface="Arial" charset="0"/>
                </a:rPr>
                <a:t>30</a:t>
              </a:r>
            </a:p>
          </p:txBody>
        </p:sp>
      </p:grpSp>
      <p:grpSp>
        <p:nvGrpSpPr>
          <p:cNvPr id="546829" name="Group 13"/>
          <p:cNvGrpSpPr>
            <a:grpSpLocks/>
          </p:cNvGrpSpPr>
          <p:nvPr/>
        </p:nvGrpSpPr>
        <p:grpSpPr bwMode="auto">
          <a:xfrm>
            <a:off x="4500563" y="3789363"/>
            <a:ext cx="1252537" cy="1295400"/>
            <a:chOff x="2835" y="2387"/>
            <a:chExt cx="789" cy="816"/>
          </a:xfrm>
        </p:grpSpPr>
        <p:sp>
          <p:nvSpPr>
            <p:cNvPr id="546830" name="Line 14"/>
            <p:cNvSpPr>
              <a:spLocks noChangeShapeType="1"/>
            </p:cNvSpPr>
            <p:nvPr/>
          </p:nvSpPr>
          <p:spPr bwMode="auto">
            <a:xfrm>
              <a:off x="3443" y="2704"/>
              <a:ext cx="181" cy="22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6831" name="Oval 15"/>
            <p:cNvSpPr>
              <a:spLocks noChangeArrowheads="1"/>
            </p:cNvSpPr>
            <p:nvPr/>
          </p:nvSpPr>
          <p:spPr bwMode="auto">
            <a:xfrm>
              <a:off x="3198" y="2387"/>
              <a:ext cx="340" cy="340"/>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A5"/>
                  </a:solidFill>
                  <a:effectLst>
                    <a:outerShdw blurRad="38100" dist="38100" dir="2700000" algn="tl">
                      <a:srgbClr val="000000"/>
                    </a:outerShdw>
                  </a:effectLst>
                  <a:latin typeface="Arial" charset="0"/>
                </a:rPr>
                <a:t>30</a:t>
              </a:r>
            </a:p>
          </p:txBody>
        </p:sp>
        <p:sp>
          <p:nvSpPr>
            <p:cNvPr id="546832" name="Line 16"/>
            <p:cNvSpPr>
              <a:spLocks noChangeShapeType="1"/>
            </p:cNvSpPr>
            <p:nvPr/>
          </p:nvSpPr>
          <p:spPr bwMode="auto">
            <a:xfrm flipH="1">
              <a:off x="3034" y="2704"/>
              <a:ext cx="227" cy="21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6833" name="Rectangle 17"/>
            <p:cNvSpPr>
              <a:spLocks noChangeArrowheads="1"/>
            </p:cNvSpPr>
            <p:nvPr/>
          </p:nvSpPr>
          <p:spPr bwMode="auto">
            <a:xfrm>
              <a:off x="2835" y="2931"/>
              <a:ext cx="340" cy="272"/>
            </a:xfrm>
            <a:prstGeom prst="rect">
              <a:avLst/>
            </a:prstGeom>
            <a:gradFill rotWithShape="1">
              <a:gsLst>
                <a:gs pos="0">
                  <a:srgbClr val="FFFFA5"/>
                </a:gs>
                <a:gs pos="100000">
                  <a:srgbClr val="FFFFA5">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miter lim="800000"/>
                  <a:headEnd/>
                  <a:tailEnd/>
                </a14:hiddenLine>
              </a:ext>
            </a:extLst>
          </p:spPr>
          <p:txBody>
            <a:bodyPr wrap="none" anchor="ctr"/>
            <a:lstStyle/>
            <a:p>
              <a:pPr eaLnBrk="0" hangingPunct="0">
                <a:spcBef>
                  <a:spcPct val="50000"/>
                </a:spcBef>
              </a:pPr>
              <a:r>
                <a:rPr lang="en-US" altLang="zh-CN" sz="2000">
                  <a:solidFill>
                    <a:schemeClr val="tx2"/>
                  </a:solidFill>
                  <a:effectLst>
                    <a:outerShdw blurRad="38100" dist="38100" dir="2700000" algn="tl">
                      <a:srgbClr val="000000"/>
                    </a:outerShdw>
                  </a:effectLst>
                  <a:latin typeface="Arial" charset="0"/>
                </a:rPr>
                <a:t>15</a:t>
              </a:r>
            </a:p>
          </p:txBody>
        </p:sp>
      </p:grpSp>
      <p:grpSp>
        <p:nvGrpSpPr>
          <p:cNvPr id="546834" name="Group 18"/>
          <p:cNvGrpSpPr>
            <a:grpSpLocks/>
          </p:cNvGrpSpPr>
          <p:nvPr/>
        </p:nvGrpSpPr>
        <p:grpSpPr bwMode="auto">
          <a:xfrm>
            <a:off x="5111750" y="4598988"/>
            <a:ext cx="1547813" cy="1277937"/>
            <a:chOff x="3220" y="2897"/>
            <a:chExt cx="975" cy="805"/>
          </a:xfrm>
        </p:grpSpPr>
        <p:sp>
          <p:nvSpPr>
            <p:cNvPr id="546835" name="Oval 19"/>
            <p:cNvSpPr>
              <a:spLocks noChangeArrowheads="1"/>
            </p:cNvSpPr>
            <p:nvPr/>
          </p:nvSpPr>
          <p:spPr bwMode="auto">
            <a:xfrm>
              <a:off x="3553" y="2897"/>
              <a:ext cx="340" cy="340"/>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A5"/>
                  </a:solidFill>
                  <a:effectLst>
                    <a:outerShdw blurRad="38100" dist="38100" dir="2700000" algn="tl">
                      <a:srgbClr val="000000"/>
                    </a:outerShdw>
                  </a:effectLst>
                  <a:latin typeface="Arial" charset="0"/>
                </a:rPr>
                <a:t>15</a:t>
              </a:r>
            </a:p>
          </p:txBody>
        </p:sp>
        <p:sp>
          <p:nvSpPr>
            <p:cNvPr id="546836" name="Line 20"/>
            <p:cNvSpPr>
              <a:spLocks noChangeShapeType="1"/>
            </p:cNvSpPr>
            <p:nvPr/>
          </p:nvSpPr>
          <p:spPr bwMode="auto">
            <a:xfrm>
              <a:off x="3791" y="3203"/>
              <a:ext cx="181" cy="22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6837" name="Line 21"/>
            <p:cNvSpPr>
              <a:spLocks noChangeShapeType="1"/>
            </p:cNvSpPr>
            <p:nvPr/>
          </p:nvSpPr>
          <p:spPr bwMode="auto">
            <a:xfrm flipH="1">
              <a:off x="3433" y="3203"/>
              <a:ext cx="173" cy="22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6838" name="Rectangle 22"/>
            <p:cNvSpPr>
              <a:spLocks noChangeArrowheads="1"/>
            </p:cNvSpPr>
            <p:nvPr/>
          </p:nvSpPr>
          <p:spPr bwMode="auto">
            <a:xfrm>
              <a:off x="3220" y="3430"/>
              <a:ext cx="340" cy="272"/>
            </a:xfrm>
            <a:prstGeom prst="rect">
              <a:avLst/>
            </a:prstGeom>
            <a:gradFill rotWithShape="1">
              <a:gsLst>
                <a:gs pos="0">
                  <a:srgbClr val="FFFFA5"/>
                </a:gs>
                <a:gs pos="100000">
                  <a:srgbClr val="FFFFA5">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miter lim="800000"/>
                  <a:headEnd/>
                  <a:tailEnd/>
                </a14:hiddenLine>
              </a:ext>
            </a:extLst>
          </p:spPr>
          <p:txBody>
            <a:bodyPr wrap="none" anchor="ctr"/>
            <a:lstStyle/>
            <a:p>
              <a:pPr eaLnBrk="0" hangingPunct="0">
                <a:spcBef>
                  <a:spcPct val="50000"/>
                </a:spcBef>
              </a:pPr>
              <a:r>
                <a:rPr lang="en-US" altLang="zh-CN" sz="2000">
                  <a:solidFill>
                    <a:schemeClr val="tx2"/>
                  </a:solidFill>
                  <a:effectLst>
                    <a:outerShdw blurRad="38100" dist="38100" dir="2700000" algn="tl">
                      <a:srgbClr val="000000"/>
                    </a:outerShdw>
                  </a:effectLst>
                  <a:latin typeface="Arial" charset="0"/>
                </a:rPr>
                <a:t>5</a:t>
              </a:r>
            </a:p>
          </p:txBody>
        </p:sp>
        <p:sp>
          <p:nvSpPr>
            <p:cNvPr id="546839" name="Rectangle 23"/>
            <p:cNvSpPr>
              <a:spLocks noChangeArrowheads="1"/>
            </p:cNvSpPr>
            <p:nvPr/>
          </p:nvSpPr>
          <p:spPr bwMode="auto">
            <a:xfrm>
              <a:off x="3855" y="3430"/>
              <a:ext cx="340" cy="272"/>
            </a:xfrm>
            <a:prstGeom prst="rect">
              <a:avLst/>
            </a:prstGeom>
            <a:gradFill rotWithShape="1">
              <a:gsLst>
                <a:gs pos="0">
                  <a:srgbClr val="FFFFA5"/>
                </a:gs>
                <a:gs pos="100000">
                  <a:srgbClr val="FFFFA5">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miter lim="800000"/>
                  <a:headEnd/>
                  <a:tailEnd/>
                </a14:hiddenLine>
              </a:ext>
            </a:extLst>
          </p:spPr>
          <p:txBody>
            <a:bodyPr wrap="none" anchor="ctr"/>
            <a:lstStyle/>
            <a:p>
              <a:pPr eaLnBrk="0" hangingPunct="0">
                <a:spcBef>
                  <a:spcPct val="50000"/>
                </a:spcBef>
              </a:pPr>
              <a:r>
                <a:rPr lang="en-US" altLang="zh-CN" sz="2000">
                  <a:solidFill>
                    <a:schemeClr val="tx2"/>
                  </a:solidFill>
                  <a:effectLst>
                    <a:outerShdw blurRad="38100" dist="38100" dir="2700000" algn="tl">
                      <a:srgbClr val="000000"/>
                    </a:outerShdw>
                  </a:effectLst>
                  <a:latin typeface="Arial" charset="0"/>
                </a:rPr>
                <a:t>10</a:t>
              </a:r>
            </a:p>
          </p:txBody>
        </p:sp>
      </p:grpSp>
      <p:sp>
        <p:nvSpPr>
          <p:cNvPr id="546840" name="Rectangle 24"/>
          <p:cNvSpPr>
            <a:spLocks noChangeArrowheads="1"/>
          </p:cNvSpPr>
          <p:nvPr/>
        </p:nvSpPr>
        <p:spPr bwMode="auto">
          <a:xfrm>
            <a:off x="1435100" y="1414463"/>
            <a:ext cx="46672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tx2"/>
                </a:solidFill>
                <a:effectLst>
                  <a:outerShdw blurRad="38100" dist="38100" dir="2700000" algn="tl">
                    <a:srgbClr val="C0C0C0"/>
                  </a:outerShdw>
                </a:effectLst>
                <a:latin typeface="Arial" charset="0"/>
              </a:rPr>
              <a:t>15</a:t>
            </a:r>
          </a:p>
        </p:txBody>
      </p:sp>
      <p:sp>
        <p:nvSpPr>
          <p:cNvPr id="546841" name="Rectangle 25"/>
          <p:cNvSpPr>
            <a:spLocks noChangeArrowheads="1"/>
          </p:cNvSpPr>
          <p:nvPr/>
        </p:nvSpPr>
        <p:spPr bwMode="auto">
          <a:xfrm>
            <a:off x="2084388" y="1414463"/>
            <a:ext cx="46672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tx2"/>
                </a:solidFill>
                <a:effectLst>
                  <a:outerShdw blurRad="38100" dist="38100" dir="2700000" algn="tl">
                    <a:srgbClr val="C0C0C0"/>
                  </a:outerShdw>
                </a:effectLst>
                <a:latin typeface="Arial" charset="0"/>
              </a:rPr>
              <a:t>40</a:t>
            </a:r>
          </a:p>
        </p:txBody>
      </p:sp>
      <p:sp>
        <p:nvSpPr>
          <p:cNvPr id="546842" name="Rectangle 26"/>
          <p:cNvSpPr>
            <a:spLocks noChangeArrowheads="1"/>
          </p:cNvSpPr>
          <p:nvPr/>
        </p:nvSpPr>
        <p:spPr bwMode="auto">
          <a:xfrm>
            <a:off x="2751138" y="1414463"/>
            <a:ext cx="46672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tx2"/>
                </a:solidFill>
                <a:effectLst>
                  <a:outerShdw blurRad="38100" dist="38100" dir="2700000" algn="tl">
                    <a:srgbClr val="C0C0C0"/>
                  </a:outerShdw>
                </a:effectLst>
                <a:latin typeface="Arial" charset="0"/>
              </a:rPr>
              <a:t>30</a:t>
            </a:r>
          </a:p>
        </p:txBody>
      </p:sp>
      <p:sp>
        <p:nvSpPr>
          <p:cNvPr id="546843" name="Rectangle 27"/>
          <p:cNvSpPr>
            <a:spLocks noChangeArrowheads="1"/>
          </p:cNvSpPr>
          <p:nvPr/>
        </p:nvSpPr>
        <p:spPr bwMode="auto">
          <a:xfrm>
            <a:off x="942975" y="1414463"/>
            <a:ext cx="325438"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tx2"/>
                </a:solidFill>
                <a:effectLst>
                  <a:outerShdw blurRad="38100" dist="38100" dir="2700000" algn="tl">
                    <a:srgbClr val="C0C0C0"/>
                  </a:outerShdw>
                </a:effectLst>
                <a:latin typeface="Arial" charset="0"/>
              </a:rPr>
              <a:t>5</a:t>
            </a:r>
          </a:p>
        </p:txBody>
      </p:sp>
      <p:sp>
        <p:nvSpPr>
          <p:cNvPr id="546844" name="Rectangle 28"/>
          <p:cNvSpPr>
            <a:spLocks noChangeArrowheads="1"/>
          </p:cNvSpPr>
          <p:nvPr/>
        </p:nvSpPr>
        <p:spPr bwMode="auto">
          <a:xfrm>
            <a:off x="3327400" y="1414463"/>
            <a:ext cx="46672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tx2"/>
                </a:solidFill>
                <a:effectLst>
                  <a:outerShdw blurRad="38100" dist="38100" dir="2700000" algn="tl">
                    <a:srgbClr val="C0C0C0"/>
                  </a:outerShdw>
                </a:effectLst>
                <a:latin typeface="Arial" charset="0"/>
              </a:rPr>
              <a:t>10</a:t>
            </a:r>
          </a:p>
        </p:txBody>
      </p:sp>
      <p:sp>
        <p:nvSpPr>
          <p:cNvPr id="546845" name="Rectangle 29"/>
          <p:cNvSpPr>
            <a:spLocks noChangeArrowheads="1"/>
          </p:cNvSpPr>
          <p:nvPr/>
        </p:nvSpPr>
        <p:spPr bwMode="auto">
          <a:xfrm>
            <a:off x="4027488" y="1414463"/>
            <a:ext cx="46672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folHlink"/>
                </a:solidFill>
                <a:effectLst>
                  <a:outerShdw blurRad="38100" dist="38100" dir="2700000" algn="tl">
                    <a:srgbClr val="C0C0C0"/>
                  </a:outerShdw>
                </a:effectLst>
                <a:latin typeface="Arial" charset="0"/>
              </a:rPr>
              <a:t>15</a:t>
            </a:r>
          </a:p>
        </p:txBody>
      </p:sp>
      <p:sp>
        <p:nvSpPr>
          <p:cNvPr id="546846" name="Rectangle 30"/>
          <p:cNvSpPr>
            <a:spLocks noChangeArrowheads="1"/>
          </p:cNvSpPr>
          <p:nvPr/>
        </p:nvSpPr>
        <p:spPr bwMode="auto">
          <a:xfrm>
            <a:off x="4676775" y="1414463"/>
            <a:ext cx="46672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folHlink"/>
                </a:solidFill>
                <a:effectLst>
                  <a:outerShdw blurRad="38100" dist="38100" dir="2700000" algn="tl">
                    <a:srgbClr val="C0C0C0"/>
                  </a:outerShdw>
                </a:effectLst>
                <a:latin typeface="Arial" charset="0"/>
              </a:rPr>
              <a:t>30</a:t>
            </a:r>
          </a:p>
        </p:txBody>
      </p:sp>
      <p:sp>
        <p:nvSpPr>
          <p:cNvPr id="546847" name="Rectangle 31"/>
          <p:cNvSpPr>
            <a:spLocks noChangeArrowheads="1"/>
          </p:cNvSpPr>
          <p:nvPr/>
        </p:nvSpPr>
        <p:spPr bwMode="auto">
          <a:xfrm>
            <a:off x="5343525" y="1414463"/>
            <a:ext cx="46672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folHlink"/>
                </a:solidFill>
                <a:effectLst>
                  <a:outerShdw blurRad="38100" dist="38100" dir="2700000" algn="tl">
                    <a:srgbClr val="C0C0C0"/>
                  </a:outerShdw>
                </a:effectLst>
                <a:latin typeface="Arial" charset="0"/>
              </a:rPr>
              <a:t>60</a:t>
            </a:r>
          </a:p>
        </p:txBody>
      </p:sp>
      <p:sp>
        <p:nvSpPr>
          <p:cNvPr id="546848" name="Rectangle 32"/>
          <p:cNvSpPr>
            <a:spLocks noChangeArrowheads="1"/>
          </p:cNvSpPr>
          <p:nvPr/>
        </p:nvSpPr>
        <p:spPr bwMode="auto">
          <a:xfrm>
            <a:off x="5919788" y="1414463"/>
            <a:ext cx="608012"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lang="en-US" altLang="zh-CN" sz="2000">
                <a:solidFill>
                  <a:schemeClr val="folHlink"/>
                </a:solidFill>
                <a:effectLst>
                  <a:outerShdw blurRad="38100" dist="38100" dir="2700000" algn="tl">
                    <a:srgbClr val="C0C0C0"/>
                  </a:outerShdw>
                </a:effectLst>
                <a:latin typeface="Arial" charset="0"/>
              </a:rPr>
              <a:t>100</a:t>
            </a:r>
          </a:p>
        </p:txBody>
      </p:sp>
      <p:sp>
        <p:nvSpPr>
          <p:cNvPr id="546849" name="Rectangle 33"/>
          <p:cNvSpPr>
            <a:spLocks noChangeArrowheads="1"/>
          </p:cNvSpPr>
          <p:nvPr/>
        </p:nvSpPr>
        <p:spPr bwMode="auto">
          <a:xfrm>
            <a:off x="755650" y="1268413"/>
            <a:ext cx="5832475" cy="647700"/>
          </a:xfrm>
          <a:prstGeom prst="rect">
            <a:avLst/>
          </a:prstGeom>
          <a:noFill/>
          <a:ln w="12700" cap="rnd" algn="ctr">
            <a:solidFill>
              <a:schemeClr val="tx1"/>
            </a:solidFill>
            <a:miter lim="800000"/>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6850" name="Line 34"/>
          <p:cNvSpPr>
            <a:spLocks noChangeShapeType="1"/>
          </p:cNvSpPr>
          <p:nvPr/>
        </p:nvSpPr>
        <p:spPr bwMode="auto">
          <a:xfrm>
            <a:off x="1384300" y="1268413"/>
            <a:ext cx="0" cy="6477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6851" name="Line 35"/>
          <p:cNvSpPr>
            <a:spLocks noChangeShapeType="1"/>
          </p:cNvSpPr>
          <p:nvPr/>
        </p:nvSpPr>
        <p:spPr bwMode="auto">
          <a:xfrm>
            <a:off x="2032000" y="1268413"/>
            <a:ext cx="0" cy="6477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6852" name="Line 36"/>
          <p:cNvSpPr>
            <a:spLocks noChangeShapeType="1"/>
          </p:cNvSpPr>
          <p:nvPr/>
        </p:nvSpPr>
        <p:spPr bwMode="auto">
          <a:xfrm>
            <a:off x="2679700" y="1268413"/>
            <a:ext cx="0" cy="6477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6853" name="Line 37"/>
          <p:cNvSpPr>
            <a:spLocks noChangeShapeType="1"/>
          </p:cNvSpPr>
          <p:nvPr/>
        </p:nvSpPr>
        <p:spPr bwMode="auto">
          <a:xfrm>
            <a:off x="3327400" y="1268413"/>
            <a:ext cx="0" cy="6477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6854" name="Line 38"/>
          <p:cNvSpPr>
            <a:spLocks noChangeShapeType="1"/>
          </p:cNvSpPr>
          <p:nvPr/>
        </p:nvSpPr>
        <p:spPr bwMode="auto">
          <a:xfrm>
            <a:off x="3995738" y="1268413"/>
            <a:ext cx="0" cy="6477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6855" name="Line 39"/>
          <p:cNvSpPr>
            <a:spLocks noChangeShapeType="1"/>
          </p:cNvSpPr>
          <p:nvPr/>
        </p:nvSpPr>
        <p:spPr bwMode="auto">
          <a:xfrm>
            <a:off x="4643438" y="1268413"/>
            <a:ext cx="0" cy="6477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6856" name="Line 40"/>
          <p:cNvSpPr>
            <a:spLocks noChangeShapeType="1"/>
          </p:cNvSpPr>
          <p:nvPr/>
        </p:nvSpPr>
        <p:spPr bwMode="auto">
          <a:xfrm>
            <a:off x="5292725" y="1268413"/>
            <a:ext cx="0" cy="6477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6857" name="Line 41"/>
          <p:cNvSpPr>
            <a:spLocks noChangeShapeType="1"/>
          </p:cNvSpPr>
          <p:nvPr/>
        </p:nvSpPr>
        <p:spPr bwMode="auto">
          <a:xfrm>
            <a:off x="5940425" y="1268413"/>
            <a:ext cx="0" cy="6477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mph" presetSubtype="0" fill="hold" grpId="0" nodeType="clickEffect">
                                  <p:stCondLst>
                                    <p:cond delay="0"/>
                                  </p:stCondLst>
                                  <p:childTnLst>
                                    <p:animClr clrSpc="rgb" dir="cw">
                                      <p:cBhvr override="childStyle">
                                        <p:cTn id="6" dur="250" autoRev="1" fill="hold"/>
                                        <p:tgtEl>
                                          <p:spTgt spid="546843"/>
                                        </p:tgtEl>
                                        <p:attrNameLst>
                                          <p:attrName>style.color</p:attrName>
                                        </p:attrNameLst>
                                      </p:cBhvr>
                                      <p:to>
                                        <a:schemeClr val="bg1"/>
                                      </p:to>
                                    </p:animClr>
                                    <p:animClr clrSpc="rgb" dir="cw">
                                      <p:cBhvr>
                                        <p:cTn id="7" dur="250" autoRev="1" fill="hold"/>
                                        <p:tgtEl>
                                          <p:spTgt spid="546843"/>
                                        </p:tgtEl>
                                        <p:attrNameLst>
                                          <p:attrName>fillcolor</p:attrName>
                                        </p:attrNameLst>
                                      </p:cBhvr>
                                      <p:to>
                                        <a:schemeClr val="bg1"/>
                                      </p:to>
                                    </p:animClr>
                                    <p:set>
                                      <p:cBhvr>
                                        <p:cTn id="8" dur="250" autoRev="1" fill="hold"/>
                                        <p:tgtEl>
                                          <p:spTgt spid="546843"/>
                                        </p:tgtEl>
                                        <p:attrNameLst>
                                          <p:attrName>fill.type</p:attrName>
                                        </p:attrNameLst>
                                      </p:cBhvr>
                                      <p:to>
                                        <p:strVal val="solid"/>
                                      </p:to>
                                    </p:set>
                                    <p:set>
                                      <p:cBhvr>
                                        <p:cTn id="9" dur="250" autoRev="1" fill="hold"/>
                                        <p:tgtEl>
                                          <p:spTgt spid="546843"/>
                                        </p:tgtEl>
                                        <p:attrNameLst>
                                          <p:attrName>fill.on</p:attrName>
                                        </p:attrNameLst>
                                      </p:cBhvr>
                                      <p:to>
                                        <p:strVal val="tru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mph" presetSubtype="0" fill="hold" grpId="0" nodeType="clickEffect">
                                  <p:stCondLst>
                                    <p:cond delay="0"/>
                                  </p:stCondLst>
                                  <p:childTnLst>
                                    <p:animClr clrSpc="rgb" dir="cw">
                                      <p:cBhvr override="childStyle">
                                        <p:cTn id="13" dur="250" autoRev="1" fill="hold"/>
                                        <p:tgtEl>
                                          <p:spTgt spid="546844"/>
                                        </p:tgtEl>
                                        <p:attrNameLst>
                                          <p:attrName>style.color</p:attrName>
                                        </p:attrNameLst>
                                      </p:cBhvr>
                                      <p:to>
                                        <a:schemeClr val="bg1"/>
                                      </p:to>
                                    </p:animClr>
                                    <p:animClr clrSpc="rgb" dir="cw">
                                      <p:cBhvr>
                                        <p:cTn id="14" dur="250" autoRev="1" fill="hold"/>
                                        <p:tgtEl>
                                          <p:spTgt spid="546844"/>
                                        </p:tgtEl>
                                        <p:attrNameLst>
                                          <p:attrName>fillcolor</p:attrName>
                                        </p:attrNameLst>
                                      </p:cBhvr>
                                      <p:to>
                                        <a:schemeClr val="bg1"/>
                                      </p:to>
                                    </p:animClr>
                                    <p:set>
                                      <p:cBhvr>
                                        <p:cTn id="15" dur="250" autoRev="1" fill="hold"/>
                                        <p:tgtEl>
                                          <p:spTgt spid="546844"/>
                                        </p:tgtEl>
                                        <p:attrNameLst>
                                          <p:attrName>fill.type</p:attrName>
                                        </p:attrNameLst>
                                      </p:cBhvr>
                                      <p:to>
                                        <p:strVal val="solid"/>
                                      </p:to>
                                    </p:set>
                                    <p:set>
                                      <p:cBhvr>
                                        <p:cTn id="16" dur="250" autoRev="1" fill="hold"/>
                                        <p:tgtEl>
                                          <p:spTgt spid="546844"/>
                                        </p:tgtEl>
                                        <p:attrNameLst>
                                          <p:attrName>fill.on</p:attrName>
                                        </p:attrNameLst>
                                      </p:cBhvr>
                                      <p:to>
                                        <p:strVal val="tru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1" nodeType="clickEffect">
                                  <p:stCondLst>
                                    <p:cond delay="0"/>
                                  </p:stCondLst>
                                  <p:childTnLst>
                                    <p:animEffect transition="out" filter="dissolve">
                                      <p:cBhvr>
                                        <p:cTn id="20" dur="500"/>
                                        <p:tgtEl>
                                          <p:spTgt spid="546843"/>
                                        </p:tgtEl>
                                      </p:cBhvr>
                                    </p:animEffect>
                                    <p:set>
                                      <p:cBhvr>
                                        <p:cTn id="21" dur="1" fill="hold">
                                          <p:stCondLst>
                                            <p:cond delay="499"/>
                                          </p:stCondLst>
                                        </p:cTn>
                                        <p:tgtEl>
                                          <p:spTgt spid="546843"/>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546844"/>
                                        </p:tgtEl>
                                      </p:cBhvr>
                                    </p:animEffect>
                                    <p:set>
                                      <p:cBhvr>
                                        <p:cTn id="24" dur="1" fill="hold">
                                          <p:stCondLst>
                                            <p:cond delay="499"/>
                                          </p:stCondLst>
                                        </p:cTn>
                                        <p:tgtEl>
                                          <p:spTgt spid="546844"/>
                                        </p:tgtEl>
                                        <p:attrNameLst>
                                          <p:attrName>style.visibility</p:attrName>
                                        </p:attrNameLst>
                                      </p:cBhvr>
                                      <p:to>
                                        <p:strVal val="hidden"/>
                                      </p:to>
                                    </p:se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546834"/>
                                        </p:tgtEl>
                                        <p:attrNameLst>
                                          <p:attrName>style.visibility</p:attrName>
                                        </p:attrNameLst>
                                      </p:cBhvr>
                                      <p:to>
                                        <p:strVal val="visible"/>
                                      </p:to>
                                    </p:set>
                                    <p:animEffect transition="in" filter="dissolve">
                                      <p:cBhvr>
                                        <p:cTn id="28" dur="500"/>
                                        <p:tgtEl>
                                          <p:spTgt spid="5468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46845"/>
                                        </p:tgtEl>
                                        <p:attrNameLst>
                                          <p:attrName>style.visibility</p:attrName>
                                        </p:attrNameLst>
                                      </p:cBhvr>
                                      <p:to>
                                        <p:strVal val="visible"/>
                                      </p:to>
                                    </p:set>
                                    <p:animEffect transition="in" filter="dissolve">
                                      <p:cBhvr>
                                        <p:cTn id="33" dur="500"/>
                                        <p:tgtEl>
                                          <p:spTgt spid="5468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7" presetClass="emph" presetSubtype="0" fill="hold" grpId="0" nodeType="clickEffect">
                                  <p:stCondLst>
                                    <p:cond delay="0"/>
                                  </p:stCondLst>
                                  <p:childTnLst>
                                    <p:animClr clrSpc="rgb" dir="cw">
                                      <p:cBhvr override="childStyle">
                                        <p:cTn id="37" dur="250" autoRev="1" fill="hold"/>
                                        <p:tgtEl>
                                          <p:spTgt spid="546840"/>
                                        </p:tgtEl>
                                        <p:attrNameLst>
                                          <p:attrName>style.color</p:attrName>
                                        </p:attrNameLst>
                                      </p:cBhvr>
                                      <p:to>
                                        <a:schemeClr val="bg1"/>
                                      </p:to>
                                    </p:animClr>
                                    <p:animClr clrSpc="rgb" dir="cw">
                                      <p:cBhvr>
                                        <p:cTn id="38" dur="250" autoRev="1" fill="hold"/>
                                        <p:tgtEl>
                                          <p:spTgt spid="546840"/>
                                        </p:tgtEl>
                                        <p:attrNameLst>
                                          <p:attrName>fillcolor</p:attrName>
                                        </p:attrNameLst>
                                      </p:cBhvr>
                                      <p:to>
                                        <a:schemeClr val="bg1"/>
                                      </p:to>
                                    </p:animClr>
                                    <p:set>
                                      <p:cBhvr>
                                        <p:cTn id="39" dur="250" autoRev="1" fill="hold"/>
                                        <p:tgtEl>
                                          <p:spTgt spid="546840"/>
                                        </p:tgtEl>
                                        <p:attrNameLst>
                                          <p:attrName>fill.type</p:attrName>
                                        </p:attrNameLst>
                                      </p:cBhvr>
                                      <p:to>
                                        <p:strVal val="solid"/>
                                      </p:to>
                                    </p:set>
                                    <p:set>
                                      <p:cBhvr>
                                        <p:cTn id="40" dur="250" autoRev="1" fill="hold"/>
                                        <p:tgtEl>
                                          <p:spTgt spid="546840"/>
                                        </p:tgtEl>
                                        <p:attrNameLst>
                                          <p:attrName>fill.on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7" presetClass="emph" presetSubtype="0" fill="hold" grpId="1" nodeType="clickEffect">
                                  <p:stCondLst>
                                    <p:cond delay="0"/>
                                  </p:stCondLst>
                                  <p:childTnLst>
                                    <p:animClr clrSpc="rgb" dir="cw">
                                      <p:cBhvr override="childStyle">
                                        <p:cTn id="44" dur="250" autoRev="1" fill="hold"/>
                                        <p:tgtEl>
                                          <p:spTgt spid="546845"/>
                                        </p:tgtEl>
                                        <p:attrNameLst>
                                          <p:attrName>style.color</p:attrName>
                                        </p:attrNameLst>
                                      </p:cBhvr>
                                      <p:to>
                                        <a:schemeClr val="bg1"/>
                                      </p:to>
                                    </p:animClr>
                                    <p:animClr clrSpc="rgb" dir="cw">
                                      <p:cBhvr>
                                        <p:cTn id="45" dur="250" autoRev="1" fill="hold"/>
                                        <p:tgtEl>
                                          <p:spTgt spid="546845"/>
                                        </p:tgtEl>
                                        <p:attrNameLst>
                                          <p:attrName>fillcolor</p:attrName>
                                        </p:attrNameLst>
                                      </p:cBhvr>
                                      <p:to>
                                        <a:schemeClr val="bg1"/>
                                      </p:to>
                                    </p:animClr>
                                    <p:set>
                                      <p:cBhvr>
                                        <p:cTn id="46" dur="250" autoRev="1" fill="hold"/>
                                        <p:tgtEl>
                                          <p:spTgt spid="546845"/>
                                        </p:tgtEl>
                                        <p:attrNameLst>
                                          <p:attrName>fill.type</p:attrName>
                                        </p:attrNameLst>
                                      </p:cBhvr>
                                      <p:to>
                                        <p:strVal val="solid"/>
                                      </p:to>
                                    </p:set>
                                    <p:set>
                                      <p:cBhvr>
                                        <p:cTn id="47" dur="250" autoRev="1" fill="hold"/>
                                        <p:tgtEl>
                                          <p:spTgt spid="546845"/>
                                        </p:tgtEl>
                                        <p:attrNameLst>
                                          <p:attrName>fill.on</p:attrName>
                                        </p:attrNameLst>
                                      </p:cBhvr>
                                      <p:to>
                                        <p:strVal val="tru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xit" presetSubtype="0" fill="hold" grpId="1" nodeType="clickEffect">
                                  <p:stCondLst>
                                    <p:cond delay="0"/>
                                  </p:stCondLst>
                                  <p:childTnLst>
                                    <p:animEffect transition="out" filter="dissolve">
                                      <p:cBhvr>
                                        <p:cTn id="51" dur="500"/>
                                        <p:tgtEl>
                                          <p:spTgt spid="546840"/>
                                        </p:tgtEl>
                                      </p:cBhvr>
                                    </p:animEffect>
                                    <p:set>
                                      <p:cBhvr>
                                        <p:cTn id="52" dur="1" fill="hold">
                                          <p:stCondLst>
                                            <p:cond delay="499"/>
                                          </p:stCondLst>
                                        </p:cTn>
                                        <p:tgtEl>
                                          <p:spTgt spid="546840"/>
                                        </p:tgtEl>
                                        <p:attrNameLst>
                                          <p:attrName>style.visibility</p:attrName>
                                        </p:attrNameLst>
                                      </p:cBhvr>
                                      <p:to>
                                        <p:strVal val="hidden"/>
                                      </p:to>
                                    </p:set>
                                  </p:childTnLst>
                                </p:cTn>
                              </p:par>
                              <p:par>
                                <p:cTn id="53" presetID="9" presetClass="exit" presetSubtype="0" fill="hold" grpId="2" nodeType="withEffect">
                                  <p:stCondLst>
                                    <p:cond delay="0"/>
                                  </p:stCondLst>
                                  <p:childTnLst>
                                    <p:animEffect transition="out" filter="dissolve">
                                      <p:cBhvr>
                                        <p:cTn id="54" dur="500"/>
                                        <p:tgtEl>
                                          <p:spTgt spid="546845"/>
                                        </p:tgtEl>
                                      </p:cBhvr>
                                    </p:animEffect>
                                    <p:set>
                                      <p:cBhvr>
                                        <p:cTn id="55" dur="1" fill="hold">
                                          <p:stCondLst>
                                            <p:cond delay="499"/>
                                          </p:stCondLst>
                                        </p:cTn>
                                        <p:tgtEl>
                                          <p:spTgt spid="546845"/>
                                        </p:tgtEl>
                                        <p:attrNameLst>
                                          <p:attrName>style.visibility</p:attrName>
                                        </p:attrNameLst>
                                      </p:cBhvr>
                                      <p:to>
                                        <p:strVal val="hidden"/>
                                      </p:to>
                                    </p:set>
                                  </p:childTnLst>
                                </p:cTn>
                              </p:par>
                            </p:childTnLst>
                          </p:cTn>
                        </p:par>
                        <p:par>
                          <p:cTn id="56" fill="hold" nodeType="afterGroup">
                            <p:stCondLst>
                              <p:cond delay="500"/>
                            </p:stCondLst>
                            <p:childTnLst>
                              <p:par>
                                <p:cTn id="57" presetID="9" presetClass="entr" presetSubtype="0" fill="hold" nodeType="afterEffect">
                                  <p:stCondLst>
                                    <p:cond delay="0"/>
                                  </p:stCondLst>
                                  <p:childTnLst>
                                    <p:set>
                                      <p:cBhvr>
                                        <p:cTn id="58" dur="1" fill="hold">
                                          <p:stCondLst>
                                            <p:cond delay="0"/>
                                          </p:stCondLst>
                                        </p:cTn>
                                        <p:tgtEl>
                                          <p:spTgt spid="546829"/>
                                        </p:tgtEl>
                                        <p:attrNameLst>
                                          <p:attrName>style.visibility</p:attrName>
                                        </p:attrNameLst>
                                      </p:cBhvr>
                                      <p:to>
                                        <p:strVal val="visible"/>
                                      </p:to>
                                    </p:set>
                                    <p:animEffect transition="in" filter="dissolve">
                                      <p:cBhvr>
                                        <p:cTn id="59" dur="500"/>
                                        <p:tgtEl>
                                          <p:spTgt spid="54682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46846"/>
                                        </p:tgtEl>
                                        <p:attrNameLst>
                                          <p:attrName>style.visibility</p:attrName>
                                        </p:attrNameLst>
                                      </p:cBhvr>
                                      <p:to>
                                        <p:strVal val="visible"/>
                                      </p:to>
                                    </p:set>
                                    <p:animEffect transition="in" filter="dissolve">
                                      <p:cBhvr>
                                        <p:cTn id="64" dur="500"/>
                                        <p:tgtEl>
                                          <p:spTgt spid="54684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7" presetClass="emph" presetSubtype="0" fill="hold" grpId="0" nodeType="clickEffect">
                                  <p:stCondLst>
                                    <p:cond delay="0"/>
                                  </p:stCondLst>
                                  <p:childTnLst>
                                    <p:animClr clrSpc="rgb" dir="cw">
                                      <p:cBhvr override="childStyle">
                                        <p:cTn id="68" dur="250" autoRev="1" fill="hold"/>
                                        <p:tgtEl>
                                          <p:spTgt spid="546842"/>
                                        </p:tgtEl>
                                        <p:attrNameLst>
                                          <p:attrName>style.color</p:attrName>
                                        </p:attrNameLst>
                                      </p:cBhvr>
                                      <p:to>
                                        <a:schemeClr val="bg1"/>
                                      </p:to>
                                    </p:animClr>
                                    <p:animClr clrSpc="rgb" dir="cw">
                                      <p:cBhvr>
                                        <p:cTn id="69" dur="250" autoRev="1" fill="hold"/>
                                        <p:tgtEl>
                                          <p:spTgt spid="546842"/>
                                        </p:tgtEl>
                                        <p:attrNameLst>
                                          <p:attrName>fillcolor</p:attrName>
                                        </p:attrNameLst>
                                      </p:cBhvr>
                                      <p:to>
                                        <a:schemeClr val="bg1"/>
                                      </p:to>
                                    </p:animClr>
                                    <p:set>
                                      <p:cBhvr>
                                        <p:cTn id="70" dur="250" autoRev="1" fill="hold"/>
                                        <p:tgtEl>
                                          <p:spTgt spid="546842"/>
                                        </p:tgtEl>
                                        <p:attrNameLst>
                                          <p:attrName>fill.type</p:attrName>
                                        </p:attrNameLst>
                                      </p:cBhvr>
                                      <p:to>
                                        <p:strVal val="solid"/>
                                      </p:to>
                                    </p:set>
                                    <p:set>
                                      <p:cBhvr>
                                        <p:cTn id="71" dur="250" autoRev="1" fill="hold"/>
                                        <p:tgtEl>
                                          <p:spTgt spid="546842"/>
                                        </p:tgtEl>
                                        <p:attrNameLst>
                                          <p:attrName>fill.on</p:attrName>
                                        </p:attrNameLst>
                                      </p:cBhvr>
                                      <p:to>
                                        <p:strVal val="tru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7" presetClass="emph" presetSubtype="0" fill="hold" grpId="1" nodeType="clickEffect">
                                  <p:stCondLst>
                                    <p:cond delay="0"/>
                                  </p:stCondLst>
                                  <p:childTnLst>
                                    <p:animClr clrSpc="rgb" dir="cw">
                                      <p:cBhvr override="childStyle">
                                        <p:cTn id="75" dur="250" autoRev="1" fill="hold"/>
                                        <p:tgtEl>
                                          <p:spTgt spid="546846"/>
                                        </p:tgtEl>
                                        <p:attrNameLst>
                                          <p:attrName>style.color</p:attrName>
                                        </p:attrNameLst>
                                      </p:cBhvr>
                                      <p:to>
                                        <a:schemeClr val="bg1"/>
                                      </p:to>
                                    </p:animClr>
                                    <p:animClr clrSpc="rgb" dir="cw">
                                      <p:cBhvr>
                                        <p:cTn id="76" dur="250" autoRev="1" fill="hold"/>
                                        <p:tgtEl>
                                          <p:spTgt spid="546846"/>
                                        </p:tgtEl>
                                        <p:attrNameLst>
                                          <p:attrName>fillcolor</p:attrName>
                                        </p:attrNameLst>
                                      </p:cBhvr>
                                      <p:to>
                                        <a:schemeClr val="bg1"/>
                                      </p:to>
                                    </p:animClr>
                                    <p:set>
                                      <p:cBhvr>
                                        <p:cTn id="77" dur="250" autoRev="1" fill="hold"/>
                                        <p:tgtEl>
                                          <p:spTgt spid="546846"/>
                                        </p:tgtEl>
                                        <p:attrNameLst>
                                          <p:attrName>fill.type</p:attrName>
                                        </p:attrNameLst>
                                      </p:cBhvr>
                                      <p:to>
                                        <p:strVal val="solid"/>
                                      </p:to>
                                    </p:set>
                                    <p:set>
                                      <p:cBhvr>
                                        <p:cTn id="78" dur="250" autoRev="1" fill="hold"/>
                                        <p:tgtEl>
                                          <p:spTgt spid="546846"/>
                                        </p:tgtEl>
                                        <p:attrNameLst>
                                          <p:attrName>fill.on</p:attrName>
                                        </p:attrNameLst>
                                      </p:cBhvr>
                                      <p:to>
                                        <p:strVal val="tru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xit" presetSubtype="0" fill="hold" grpId="1" nodeType="clickEffect">
                                  <p:stCondLst>
                                    <p:cond delay="0"/>
                                  </p:stCondLst>
                                  <p:childTnLst>
                                    <p:animEffect transition="out" filter="dissolve">
                                      <p:cBhvr>
                                        <p:cTn id="82" dur="500"/>
                                        <p:tgtEl>
                                          <p:spTgt spid="546842"/>
                                        </p:tgtEl>
                                      </p:cBhvr>
                                    </p:animEffect>
                                    <p:set>
                                      <p:cBhvr>
                                        <p:cTn id="83" dur="1" fill="hold">
                                          <p:stCondLst>
                                            <p:cond delay="499"/>
                                          </p:stCondLst>
                                        </p:cTn>
                                        <p:tgtEl>
                                          <p:spTgt spid="546842"/>
                                        </p:tgtEl>
                                        <p:attrNameLst>
                                          <p:attrName>style.visibility</p:attrName>
                                        </p:attrNameLst>
                                      </p:cBhvr>
                                      <p:to>
                                        <p:strVal val="hidden"/>
                                      </p:to>
                                    </p:set>
                                  </p:childTnLst>
                                </p:cTn>
                              </p:par>
                              <p:par>
                                <p:cTn id="84" presetID="9" presetClass="exit" presetSubtype="0" fill="hold" grpId="2" nodeType="withEffect">
                                  <p:stCondLst>
                                    <p:cond delay="0"/>
                                  </p:stCondLst>
                                  <p:childTnLst>
                                    <p:animEffect transition="out" filter="dissolve">
                                      <p:cBhvr>
                                        <p:cTn id="85" dur="500"/>
                                        <p:tgtEl>
                                          <p:spTgt spid="546846"/>
                                        </p:tgtEl>
                                      </p:cBhvr>
                                    </p:animEffect>
                                    <p:set>
                                      <p:cBhvr>
                                        <p:cTn id="86" dur="1" fill="hold">
                                          <p:stCondLst>
                                            <p:cond delay="499"/>
                                          </p:stCondLst>
                                        </p:cTn>
                                        <p:tgtEl>
                                          <p:spTgt spid="546846"/>
                                        </p:tgtEl>
                                        <p:attrNameLst>
                                          <p:attrName>style.visibility</p:attrName>
                                        </p:attrNameLst>
                                      </p:cBhvr>
                                      <p:to>
                                        <p:strVal val="hidden"/>
                                      </p:to>
                                    </p:set>
                                  </p:childTnLst>
                                </p:cTn>
                              </p:par>
                            </p:childTnLst>
                          </p:cTn>
                        </p:par>
                        <p:par>
                          <p:cTn id="87" fill="hold" nodeType="afterGroup">
                            <p:stCondLst>
                              <p:cond delay="500"/>
                            </p:stCondLst>
                            <p:childTnLst>
                              <p:par>
                                <p:cTn id="88" presetID="9" presetClass="entr" presetSubtype="0" fill="hold" nodeType="afterEffect">
                                  <p:stCondLst>
                                    <p:cond delay="0"/>
                                  </p:stCondLst>
                                  <p:childTnLst>
                                    <p:set>
                                      <p:cBhvr>
                                        <p:cTn id="89" dur="1" fill="hold">
                                          <p:stCondLst>
                                            <p:cond delay="0"/>
                                          </p:stCondLst>
                                        </p:cTn>
                                        <p:tgtEl>
                                          <p:spTgt spid="546824"/>
                                        </p:tgtEl>
                                        <p:attrNameLst>
                                          <p:attrName>style.visibility</p:attrName>
                                        </p:attrNameLst>
                                      </p:cBhvr>
                                      <p:to>
                                        <p:strVal val="visible"/>
                                      </p:to>
                                    </p:set>
                                    <p:animEffect transition="in" filter="dissolve">
                                      <p:cBhvr>
                                        <p:cTn id="90" dur="500"/>
                                        <p:tgtEl>
                                          <p:spTgt spid="54682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546847"/>
                                        </p:tgtEl>
                                        <p:attrNameLst>
                                          <p:attrName>style.visibility</p:attrName>
                                        </p:attrNameLst>
                                      </p:cBhvr>
                                      <p:to>
                                        <p:strVal val="visible"/>
                                      </p:to>
                                    </p:set>
                                    <p:animEffect transition="in" filter="dissolve">
                                      <p:cBhvr>
                                        <p:cTn id="95" dur="500"/>
                                        <p:tgtEl>
                                          <p:spTgt spid="54684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7" presetClass="emph" presetSubtype="0" fill="hold" grpId="0" nodeType="clickEffect">
                                  <p:stCondLst>
                                    <p:cond delay="0"/>
                                  </p:stCondLst>
                                  <p:childTnLst>
                                    <p:animClr clrSpc="rgb" dir="cw">
                                      <p:cBhvr override="childStyle">
                                        <p:cTn id="99" dur="250" autoRev="1" fill="hold"/>
                                        <p:tgtEl>
                                          <p:spTgt spid="546841"/>
                                        </p:tgtEl>
                                        <p:attrNameLst>
                                          <p:attrName>style.color</p:attrName>
                                        </p:attrNameLst>
                                      </p:cBhvr>
                                      <p:to>
                                        <a:schemeClr val="bg1"/>
                                      </p:to>
                                    </p:animClr>
                                    <p:animClr clrSpc="rgb" dir="cw">
                                      <p:cBhvr>
                                        <p:cTn id="100" dur="250" autoRev="1" fill="hold"/>
                                        <p:tgtEl>
                                          <p:spTgt spid="546841"/>
                                        </p:tgtEl>
                                        <p:attrNameLst>
                                          <p:attrName>fillcolor</p:attrName>
                                        </p:attrNameLst>
                                      </p:cBhvr>
                                      <p:to>
                                        <a:schemeClr val="bg1"/>
                                      </p:to>
                                    </p:animClr>
                                    <p:set>
                                      <p:cBhvr>
                                        <p:cTn id="101" dur="250" autoRev="1" fill="hold"/>
                                        <p:tgtEl>
                                          <p:spTgt spid="546841"/>
                                        </p:tgtEl>
                                        <p:attrNameLst>
                                          <p:attrName>fill.type</p:attrName>
                                        </p:attrNameLst>
                                      </p:cBhvr>
                                      <p:to>
                                        <p:strVal val="solid"/>
                                      </p:to>
                                    </p:set>
                                    <p:set>
                                      <p:cBhvr>
                                        <p:cTn id="102" dur="250" autoRev="1" fill="hold"/>
                                        <p:tgtEl>
                                          <p:spTgt spid="546841"/>
                                        </p:tgtEl>
                                        <p:attrNameLst>
                                          <p:attrName>fill.on</p:attrName>
                                        </p:attrNameLst>
                                      </p:cBhvr>
                                      <p:to>
                                        <p:strVal val="tru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7" presetClass="emph" presetSubtype="0" fill="hold" grpId="1" nodeType="clickEffect">
                                  <p:stCondLst>
                                    <p:cond delay="0"/>
                                  </p:stCondLst>
                                  <p:childTnLst>
                                    <p:animClr clrSpc="rgb" dir="cw">
                                      <p:cBhvr override="childStyle">
                                        <p:cTn id="106" dur="250" autoRev="1" fill="hold"/>
                                        <p:tgtEl>
                                          <p:spTgt spid="546847"/>
                                        </p:tgtEl>
                                        <p:attrNameLst>
                                          <p:attrName>style.color</p:attrName>
                                        </p:attrNameLst>
                                      </p:cBhvr>
                                      <p:to>
                                        <a:schemeClr val="bg1"/>
                                      </p:to>
                                    </p:animClr>
                                    <p:animClr clrSpc="rgb" dir="cw">
                                      <p:cBhvr>
                                        <p:cTn id="107" dur="250" autoRev="1" fill="hold"/>
                                        <p:tgtEl>
                                          <p:spTgt spid="546847"/>
                                        </p:tgtEl>
                                        <p:attrNameLst>
                                          <p:attrName>fillcolor</p:attrName>
                                        </p:attrNameLst>
                                      </p:cBhvr>
                                      <p:to>
                                        <a:schemeClr val="bg1"/>
                                      </p:to>
                                    </p:animClr>
                                    <p:set>
                                      <p:cBhvr>
                                        <p:cTn id="108" dur="250" autoRev="1" fill="hold"/>
                                        <p:tgtEl>
                                          <p:spTgt spid="546847"/>
                                        </p:tgtEl>
                                        <p:attrNameLst>
                                          <p:attrName>fill.type</p:attrName>
                                        </p:attrNameLst>
                                      </p:cBhvr>
                                      <p:to>
                                        <p:strVal val="solid"/>
                                      </p:to>
                                    </p:set>
                                    <p:set>
                                      <p:cBhvr>
                                        <p:cTn id="109" dur="250" autoRev="1" fill="hold"/>
                                        <p:tgtEl>
                                          <p:spTgt spid="546847"/>
                                        </p:tgtEl>
                                        <p:attrNameLst>
                                          <p:attrName>fill.on</p:attrName>
                                        </p:attrNameLst>
                                      </p:cBhvr>
                                      <p:to>
                                        <p:strVal val="tru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xit" presetSubtype="0" fill="hold" grpId="1" nodeType="clickEffect">
                                  <p:stCondLst>
                                    <p:cond delay="0"/>
                                  </p:stCondLst>
                                  <p:childTnLst>
                                    <p:animEffect transition="out" filter="dissolve">
                                      <p:cBhvr>
                                        <p:cTn id="113" dur="500"/>
                                        <p:tgtEl>
                                          <p:spTgt spid="546841"/>
                                        </p:tgtEl>
                                      </p:cBhvr>
                                    </p:animEffect>
                                    <p:set>
                                      <p:cBhvr>
                                        <p:cTn id="114" dur="1" fill="hold">
                                          <p:stCondLst>
                                            <p:cond delay="499"/>
                                          </p:stCondLst>
                                        </p:cTn>
                                        <p:tgtEl>
                                          <p:spTgt spid="546841"/>
                                        </p:tgtEl>
                                        <p:attrNameLst>
                                          <p:attrName>style.visibility</p:attrName>
                                        </p:attrNameLst>
                                      </p:cBhvr>
                                      <p:to>
                                        <p:strVal val="hidden"/>
                                      </p:to>
                                    </p:set>
                                  </p:childTnLst>
                                </p:cTn>
                              </p:par>
                              <p:par>
                                <p:cTn id="115" presetID="9" presetClass="exit" presetSubtype="0" fill="hold" grpId="2" nodeType="withEffect">
                                  <p:stCondLst>
                                    <p:cond delay="0"/>
                                  </p:stCondLst>
                                  <p:childTnLst>
                                    <p:animEffect transition="out" filter="dissolve">
                                      <p:cBhvr>
                                        <p:cTn id="116" dur="500"/>
                                        <p:tgtEl>
                                          <p:spTgt spid="546847"/>
                                        </p:tgtEl>
                                      </p:cBhvr>
                                    </p:animEffect>
                                    <p:set>
                                      <p:cBhvr>
                                        <p:cTn id="117" dur="1" fill="hold">
                                          <p:stCondLst>
                                            <p:cond delay="499"/>
                                          </p:stCondLst>
                                        </p:cTn>
                                        <p:tgtEl>
                                          <p:spTgt spid="546847"/>
                                        </p:tgtEl>
                                        <p:attrNameLst>
                                          <p:attrName>style.visibility</p:attrName>
                                        </p:attrNameLst>
                                      </p:cBhvr>
                                      <p:to>
                                        <p:strVal val="hidden"/>
                                      </p:to>
                                    </p:set>
                                  </p:childTnLst>
                                </p:cTn>
                              </p:par>
                            </p:childTnLst>
                          </p:cTn>
                        </p:par>
                        <p:par>
                          <p:cTn id="118" fill="hold" nodeType="afterGroup">
                            <p:stCondLst>
                              <p:cond delay="500"/>
                            </p:stCondLst>
                            <p:childTnLst>
                              <p:par>
                                <p:cTn id="119" presetID="9" presetClass="entr" presetSubtype="0" fill="hold" nodeType="afterEffect">
                                  <p:stCondLst>
                                    <p:cond delay="0"/>
                                  </p:stCondLst>
                                  <p:childTnLst>
                                    <p:set>
                                      <p:cBhvr>
                                        <p:cTn id="120" dur="1" fill="hold">
                                          <p:stCondLst>
                                            <p:cond delay="0"/>
                                          </p:stCondLst>
                                        </p:cTn>
                                        <p:tgtEl>
                                          <p:spTgt spid="546819"/>
                                        </p:tgtEl>
                                        <p:attrNameLst>
                                          <p:attrName>style.visibility</p:attrName>
                                        </p:attrNameLst>
                                      </p:cBhvr>
                                      <p:to>
                                        <p:strVal val="visible"/>
                                      </p:to>
                                    </p:set>
                                    <p:animEffect transition="in" filter="dissolve">
                                      <p:cBhvr>
                                        <p:cTn id="121" dur="500"/>
                                        <p:tgtEl>
                                          <p:spTgt spid="54681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546848"/>
                                        </p:tgtEl>
                                        <p:attrNameLst>
                                          <p:attrName>style.visibility</p:attrName>
                                        </p:attrNameLst>
                                      </p:cBhvr>
                                      <p:to>
                                        <p:strVal val="visible"/>
                                      </p:to>
                                    </p:set>
                                    <p:animEffect transition="in" filter="dissolve">
                                      <p:cBhvr>
                                        <p:cTn id="126" dur="500"/>
                                        <p:tgtEl>
                                          <p:spTgt spid="546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40" grpId="0"/>
      <p:bldP spid="546840" grpId="1"/>
      <p:bldP spid="546841" grpId="0"/>
      <p:bldP spid="546841" grpId="1"/>
      <p:bldP spid="546842" grpId="0"/>
      <p:bldP spid="546842" grpId="1"/>
      <p:bldP spid="546843" grpId="0"/>
      <p:bldP spid="546843" grpId="1"/>
      <p:bldP spid="546844" grpId="0"/>
      <p:bldP spid="546844" grpId="1"/>
      <p:bldP spid="546845" grpId="0"/>
      <p:bldP spid="546845" grpId="1"/>
      <p:bldP spid="546845" grpId="2"/>
      <p:bldP spid="546846" grpId="0"/>
      <p:bldP spid="546846" grpId="1"/>
      <p:bldP spid="546846" grpId="2"/>
      <p:bldP spid="546847" grpId="0"/>
      <p:bldP spid="546847" grpId="1"/>
      <p:bldP spid="546847" grpId="2"/>
      <p:bldP spid="54684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Text Box 2"/>
          <p:cNvSpPr txBox="1">
            <a:spLocks noChangeArrowheads="1"/>
          </p:cNvSpPr>
          <p:nvPr/>
        </p:nvSpPr>
        <p:spPr bwMode="auto">
          <a:xfrm>
            <a:off x="125413" y="935038"/>
            <a:ext cx="8910637" cy="210026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en-US" sz="2400">
                <a:solidFill>
                  <a:srgbClr val="EE0000"/>
                </a:solidFill>
              </a:rPr>
              <a:t>编码</a:t>
            </a:r>
            <a:r>
              <a:rPr lang="zh-CN" altLang="en-US" sz="2400">
                <a:solidFill>
                  <a:schemeClr val="tx1"/>
                </a:solidFill>
              </a:rPr>
              <a:t>：数据与二进制字符串的转换。</a:t>
            </a:r>
          </a:p>
          <a:p>
            <a:pPr algn="l">
              <a:lnSpc>
                <a:spcPct val="110000"/>
              </a:lnSpc>
            </a:pPr>
            <a:r>
              <a:rPr lang="zh-CN" altLang="en-US" sz="2400">
                <a:solidFill>
                  <a:srgbClr val="EE0000"/>
                </a:solidFill>
              </a:rPr>
              <a:t>等长码</a:t>
            </a:r>
            <a:r>
              <a:rPr lang="zh-CN" altLang="en-US" sz="2400">
                <a:solidFill>
                  <a:schemeClr val="tx1"/>
                </a:solidFill>
              </a:rPr>
              <a:t>：各字符的编码长度相等。</a:t>
            </a:r>
          </a:p>
          <a:p>
            <a:pPr algn="l">
              <a:lnSpc>
                <a:spcPct val="110000"/>
              </a:lnSpc>
            </a:pPr>
            <a:r>
              <a:rPr lang="zh-CN" altLang="en-US" sz="2400">
                <a:solidFill>
                  <a:srgbClr val="0000FF"/>
                </a:solidFill>
                <a:sym typeface="Symbol" pitchFamily="18" charset="2"/>
              </a:rPr>
              <a:t>总长＝</a:t>
            </a:r>
            <a:r>
              <a:rPr lang="zh-CN" altLang="en-US" sz="2400">
                <a:solidFill>
                  <a:srgbClr val="0000FF"/>
                </a:solidFill>
              </a:rPr>
              <a:t> </a:t>
            </a:r>
            <a:r>
              <a:rPr lang="en-US" altLang="zh-CN" sz="2400">
                <a:solidFill>
                  <a:srgbClr val="0000FF"/>
                </a:solidFill>
              </a:rPr>
              <a:t>c</a:t>
            </a:r>
            <a:r>
              <a:rPr lang="en-US" altLang="zh-CN" sz="2400" baseline="-25000">
                <a:solidFill>
                  <a:srgbClr val="0000FF"/>
                </a:solidFill>
              </a:rPr>
              <a:t>i </a:t>
            </a:r>
            <a:r>
              <a:rPr lang="en-US" altLang="zh-CN" sz="2400">
                <a:solidFill>
                  <a:srgbClr val="0000FF"/>
                </a:solidFill>
                <a:sym typeface="Symbol" pitchFamily="18" charset="2"/>
              </a:rPr>
              <a:t> l</a:t>
            </a:r>
            <a:r>
              <a:rPr lang="en-US" altLang="zh-CN" sz="2400" baseline="-25000">
                <a:solidFill>
                  <a:srgbClr val="0000FF"/>
                </a:solidFill>
              </a:rPr>
              <a:t>i</a:t>
            </a:r>
            <a:r>
              <a:rPr lang="zh-CN" altLang="en-US" sz="2400">
                <a:solidFill>
                  <a:srgbClr val="0000FF"/>
                </a:solidFill>
              </a:rPr>
              <a:t>，若出现多的编码短，可减少总长度。</a:t>
            </a:r>
          </a:p>
          <a:p>
            <a:pPr algn="l">
              <a:lnSpc>
                <a:spcPct val="110000"/>
              </a:lnSpc>
            </a:pPr>
            <a:r>
              <a:rPr lang="zh-CN" altLang="en-US" sz="2400">
                <a:solidFill>
                  <a:srgbClr val="EE0000"/>
                </a:solidFill>
              </a:rPr>
              <a:t>前缀</a:t>
            </a:r>
            <a:r>
              <a:rPr lang="en-US" altLang="zh-CN" sz="2400">
                <a:solidFill>
                  <a:srgbClr val="EE0000"/>
                </a:solidFill>
              </a:rPr>
              <a:t>(</a:t>
            </a:r>
            <a:r>
              <a:rPr lang="zh-CN" altLang="en-US" sz="2400">
                <a:solidFill>
                  <a:srgbClr val="EE0000"/>
                </a:solidFill>
              </a:rPr>
              <a:t>编</a:t>
            </a:r>
            <a:r>
              <a:rPr lang="en-US" altLang="zh-CN" sz="2400">
                <a:solidFill>
                  <a:srgbClr val="EE0000"/>
                </a:solidFill>
              </a:rPr>
              <a:t>)</a:t>
            </a:r>
            <a:r>
              <a:rPr lang="zh-CN" altLang="en-US" sz="2400">
                <a:solidFill>
                  <a:srgbClr val="EE0000"/>
                </a:solidFill>
              </a:rPr>
              <a:t>码</a:t>
            </a:r>
            <a:r>
              <a:rPr lang="zh-CN" altLang="en-US" sz="2400">
                <a:solidFill>
                  <a:schemeClr val="tx1"/>
                </a:solidFill>
              </a:rPr>
              <a:t>：不等长编码中要求任一字符的编码都不是其它字符编码的前缀。</a:t>
            </a:r>
          </a:p>
        </p:txBody>
      </p:sp>
      <p:sp>
        <p:nvSpPr>
          <p:cNvPr id="547843" name="Rectangle 3"/>
          <p:cNvSpPr>
            <a:spLocks noGrp="1" noRot="1" noChangeArrowheads="1"/>
          </p:cNvSpPr>
          <p:nvPr>
            <p:ph type="title"/>
          </p:nvPr>
        </p:nvSpPr>
        <p:spPr>
          <a:xfrm>
            <a:off x="323850" y="153988"/>
            <a:ext cx="851058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838200" indent="-838200"/>
            <a:r>
              <a:rPr lang="en-US" altLang="zh-CN" sz="3600" b="0">
                <a:latin typeface="黑体" pitchFamily="2" charset="-122"/>
              </a:rPr>
              <a:t>5.8.2  </a:t>
            </a:r>
            <a:r>
              <a:rPr lang="zh-CN" altLang="en-US" sz="3600" b="0">
                <a:latin typeface="黑体" pitchFamily="2" charset="-122"/>
              </a:rPr>
              <a:t>哈夫曼编码</a:t>
            </a:r>
          </a:p>
        </p:txBody>
      </p:sp>
      <p:sp>
        <p:nvSpPr>
          <p:cNvPr id="547844" name="Text Box 4"/>
          <p:cNvSpPr txBox="1">
            <a:spLocks noChangeArrowheads="1"/>
          </p:cNvSpPr>
          <p:nvPr/>
        </p:nvSpPr>
        <p:spPr bwMode="auto">
          <a:xfrm>
            <a:off x="152400" y="6092825"/>
            <a:ext cx="8856663"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EE0000"/>
                </a:solidFill>
              </a:rPr>
              <a:t>最优前缀码</a:t>
            </a:r>
            <a:r>
              <a:rPr lang="zh-CN" altLang="en-US" sz="2400">
                <a:solidFill>
                  <a:schemeClr val="tx1"/>
                </a:solidFill>
              </a:rPr>
              <a:t>：平均码长</a:t>
            </a:r>
            <a:r>
              <a:rPr lang="zh-CN" altLang="en-US" sz="2400">
                <a:solidFill>
                  <a:srgbClr val="0000FF"/>
                </a:solidFill>
                <a:sym typeface="Symbol" pitchFamily="18" charset="2"/>
              </a:rPr>
              <a:t></a:t>
            </a:r>
            <a:r>
              <a:rPr lang="zh-CN" altLang="en-US" sz="2400">
                <a:solidFill>
                  <a:srgbClr val="0000FF"/>
                </a:solidFill>
              </a:rPr>
              <a:t> </a:t>
            </a:r>
            <a:r>
              <a:rPr lang="en-US" altLang="zh-CN" sz="2400">
                <a:solidFill>
                  <a:srgbClr val="0000FF"/>
                </a:solidFill>
              </a:rPr>
              <a:t>p</a:t>
            </a:r>
            <a:r>
              <a:rPr lang="en-US" altLang="zh-CN" sz="2400" baseline="-25000">
                <a:solidFill>
                  <a:srgbClr val="0000FF"/>
                </a:solidFill>
              </a:rPr>
              <a:t>i</a:t>
            </a:r>
            <a:r>
              <a:rPr lang="en-US" altLang="zh-CN" sz="2400">
                <a:solidFill>
                  <a:srgbClr val="0000FF"/>
                </a:solidFill>
              </a:rPr>
              <a:t> </a:t>
            </a:r>
            <a:r>
              <a:rPr lang="en-US" altLang="zh-CN" sz="2400">
                <a:solidFill>
                  <a:srgbClr val="0000FF"/>
                </a:solidFill>
                <a:sym typeface="Symbol" pitchFamily="18" charset="2"/>
              </a:rPr>
              <a:t></a:t>
            </a:r>
            <a:r>
              <a:rPr lang="en-US" altLang="zh-CN" sz="2400">
                <a:solidFill>
                  <a:srgbClr val="0000FF"/>
                </a:solidFill>
              </a:rPr>
              <a:t> l</a:t>
            </a:r>
            <a:r>
              <a:rPr lang="en-US" altLang="zh-CN" sz="2400" baseline="-25000">
                <a:solidFill>
                  <a:srgbClr val="0000FF"/>
                </a:solidFill>
              </a:rPr>
              <a:t>i</a:t>
            </a:r>
            <a:r>
              <a:rPr lang="zh-CN" altLang="en-US" sz="2400">
                <a:solidFill>
                  <a:schemeClr val="tx1"/>
                </a:solidFill>
              </a:rPr>
              <a:t>最小的前缀码。</a:t>
            </a:r>
            <a:r>
              <a:rPr lang="zh-CN" altLang="en-US" sz="2400" b="0">
                <a:solidFill>
                  <a:schemeClr val="tx1"/>
                </a:solidFill>
              </a:rPr>
              <a:t>  </a:t>
            </a:r>
          </a:p>
        </p:txBody>
      </p:sp>
      <p:sp>
        <p:nvSpPr>
          <p:cNvPr id="547845" name="Rectangle 5"/>
          <p:cNvSpPr>
            <a:spLocks noChangeArrowheads="1"/>
          </p:cNvSpPr>
          <p:nvPr/>
        </p:nvSpPr>
        <p:spPr bwMode="auto">
          <a:xfrm>
            <a:off x="1258888" y="3076575"/>
            <a:ext cx="7129462" cy="1431925"/>
          </a:xfrm>
          <a:prstGeom prst="rect">
            <a:avLst/>
          </a:prstGeom>
          <a:gradFill rotWithShape="1">
            <a:gsLst>
              <a:gs pos="0">
                <a:srgbClr val="FFFF66"/>
              </a:gs>
              <a:gs pos="100000">
                <a:schemeClr val="bg2"/>
              </a:gs>
            </a:gsLst>
            <a:path path="rect">
              <a:fillToRect r="100000" b="100000"/>
            </a:path>
          </a:gra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Courier New" pitchFamily="49" charset="0"/>
              </a:rPr>
              <a:t>设：</a:t>
            </a:r>
            <a:r>
              <a:rPr lang="en-US" altLang="zh-CN" sz="2400">
                <a:solidFill>
                  <a:schemeClr val="tx1"/>
                </a:solidFill>
                <a:latin typeface="Courier New" pitchFamily="49" charset="0"/>
              </a:rPr>
              <a:t>A</a:t>
            </a:r>
            <a:r>
              <a:rPr lang="zh-CN" altLang="en-US" sz="2400">
                <a:solidFill>
                  <a:schemeClr val="tx1"/>
                </a:solidFill>
                <a:latin typeface="Courier New" pitchFamily="49" charset="0"/>
              </a:rPr>
              <a:t>：</a:t>
            </a:r>
            <a:r>
              <a:rPr lang="en-US" altLang="zh-CN" sz="2400">
                <a:solidFill>
                  <a:schemeClr val="tx1"/>
                </a:solidFill>
                <a:latin typeface="Courier New" pitchFamily="49" charset="0"/>
              </a:rPr>
              <a:t>0</a:t>
            </a:r>
            <a:r>
              <a:rPr lang="zh-CN" altLang="en-US" sz="2400">
                <a:solidFill>
                  <a:schemeClr val="tx1"/>
                </a:solidFill>
                <a:latin typeface="Courier New" pitchFamily="49" charset="0"/>
              </a:rPr>
              <a:t>　　</a:t>
            </a:r>
            <a:r>
              <a:rPr lang="en-US" altLang="zh-CN" sz="2400">
                <a:solidFill>
                  <a:schemeClr val="tx1"/>
                </a:solidFill>
                <a:latin typeface="Courier New" pitchFamily="49" charset="0"/>
              </a:rPr>
              <a:t>B</a:t>
            </a:r>
            <a:r>
              <a:rPr lang="zh-CN" altLang="en-US" sz="2400">
                <a:solidFill>
                  <a:schemeClr val="tx1"/>
                </a:solidFill>
                <a:latin typeface="Courier New" pitchFamily="49" charset="0"/>
              </a:rPr>
              <a:t>：</a:t>
            </a:r>
            <a:r>
              <a:rPr lang="en-US" altLang="zh-CN" sz="2400">
                <a:solidFill>
                  <a:schemeClr val="tx1"/>
                </a:solidFill>
                <a:latin typeface="Courier New" pitchFamily="49" charset="0"/>
              </a:rPr>
              <a:t>011</a:t>
            </a:r>
            <a:r>
              <a:rPr lang="zh-CN" altLang="en-US" sz="2400">
                <a:solidFill>
                  <a:schemeClr val="tx1"/>
                </a:solidFill>
                <a:latin typeface="Courier New" pitchFamily="49" charset="0"/>
              </a:rPr>
              <a:t>　　</a:t>
            </a:r>
            <a:r>
              <a:rPr lang="en-US" altLang="zh-CN" sz="2400">
                <a:solidFill>
                  <a:schemeClr val="tx1"/>
                </a:solidFill>
                <a:latin typeface="Courier New" pitchFamily="49" charset="0"/>
              </a:rPr>
              <a:t>C</a:t>
            </a:r>
            <a:r>
              <a:rPr lang="zh-CN" altLang="en-US" sz="2400">
                <a:solidFill>
                  <a:schemeClr val="tx1"/>
                </a:solidFill>
                <a:latin typeface="Courier New" pitchFamily="49" charset="0"/>
              </a:rPr>
              <a:t>：</a:t>
            </a:r>
            <a:r>
              <a:rPr lang="en-US" altLang="zh-CN" sz="2400">
                <a:solidFill>
                  <a:schemeClr val="tx1"/>
                </a:solidFill>
                <a:latin typeface="Courier New" pitchFamily="49" charset="0"/>
              </a:rPr>
              <a:t>10</a:t>
            </a:r>
            <a:r>
              <a:rPr lang="zh-CN" altLang="en-US" sz="2400">
                <a:solidFill>
                  <a:schemeClr val="tx1"/>
                </a:solidFill>
                <a:latin typeface="Courier New" pitchFamily="49" charset="0"/>
              </a:rPr>
              <a:t>　　</a:t>
            </a:r>
            <a:r>
              <a:rPr lang="en-US" altLang="zh-CN" sz="2400">
                <a:solidFill>
                  <a:schemeClr val="tx1"/>
                </a:solidFill>
                <a:latin typeface="Courier New" pitchFamily="49" charset="0"/>
              </a:rPr>
              <a:t>D</a:t>
            </a:r>
            <a:r>
              <a:rPr lang="zh-CN" altLang="en-US" sz="2400">
                <a:solidFill>
                  <a:schemeClr val="tx1"/>
                </a:solidFill>
                <a:latin typeface="Courier New" pitchFamily="49" charset="0"/>
              </a:rPr>
              <a:t>：</a:t>
            </a:r>
            <a:r>
              <a:rPr lang="en-US" altLang="zh-CN" sz="2400">
                <a:solidFill>
                  <a:schemeClr val="tx1"/>
                </a:solidFill>
                <a:latin typeface="Courier New" pitchFamily="49" charset="0"/>
              </a:rPr>
              <a:t>110</a:t>
            </a:r>
          </a:p>
          <a:p>
            <a:pPr algn="l"/>
            <a:r>
              <a:rPr lang="en-US" altLang="zh-CN" sz="2400">
                <a:solidFill>
                  <a:schemeClr val="tx1"/>
                </a:solidFill>
                <a:latin typeface="Courier New" pitchFamily="49" charset="0"/>
              </a:rPr>
              <a:t>ABAC </a:t>
            </a:r>
            <a:r>
              <a:rPr lang="zh-CN" altLang="en-US" sz="2400">
                <a:solidFill>
                  <a:schemeClr val="tx1"/>
                </a:solidFill>
                <a:latin typeface="Courier New" pitchFamily="49" charset="0"/>
              </a:rPr>
              <a:t>转换成 </a:t>
            </a:r>
            <a:r>
              <a:rPr lang="en-US" altLang="zh-CN" sz="3200">
                <a:solidFill>
                  <a:schemeClr val="tx2"/>
                </a:solidFill>
                <a:latin typeface="Courier New" pitchFamily="49" charset="0"/>
              </a:rPr>
              <a:t>00</a:t>
            </a:r>
            <a:r>
              <a:rPr lang="en-US" altLang="zh-CN" sz="3200">
                <a:solidFill>
                  <a:schemeClr val="tx1"/>
                </a:solidFill>
                <a:latin typeface="Courier New" pitchFamily="49" charset="0"/>
              </a:rPr>
              <a:t>11010</a:t>
            </a:r>
            <a:r>
              <a:rPr lang="en-US" altLang="zh-CN" sz="2400">
                <a:solidFill>
                  <a:schemeClr val="tx1"/>
                </a:solidFill>
                <a:latin typeface="Courier New" pitchFamily="49" charset="0"/>
              </a:rPr>
              <a:t> </a:t>
            </a:r>
            <a:r>
              <a:rPr lang="zh-CN" altLang="en-US" sz="2400">
                <a:solidFill>
                  <a:schemeClr val="tx1"/>
                </a:solidFill>
                <a:latin typeface="Courier New" pitchFamily="49" charset="0"/>
              </a:rPr>
              <a:t>译码 </a:t>
            </a:r>
            <a:r>
              <a:rPr lang="en-US" altLang="zh-CN" sz="2400">
                <a:solidFill>
                  <a:schemeClr val="tx1"/>
                </a:solidFill>
                <a:latin typeface="Courier New" pitchFamily="49" charset="0"/>
              </a:rPr>
              <a:t>AADC</a:t>
            </a:r>
          </a:p>
          <a:p>
            <a:pPr algn="l"/>
            <a:r>
              <a:rPr lang="zh-CN" altLang="en-US" sz="2400">
                <a:solidFill>
                  <a:schemeClr val="tx1"/>
                </a:solidFill>
                <a:latin typeface="Courier New" pitchFamily="49" charset="0"/>
              </a:rPr>
              <a:t>　　　　　　 </a:t>
            </a:r>
            <a:r>
              <a:rPr lang="en-US" altLang="zh-CN" sz="3200">
                <a:solidFill>
                  <a:schemeClr val="tx1"/>
                </a:solidFill>
                <a:latin typeface="Courier New" pitchFamily="49" charset="0"/>
              </a:rPr>
              <a:t>0</a:t>
            </a:r>
            <a:r>
              <a:rPr lang="en-US" altLang="zh-CN" sz="3200">
                <a:solidFill>
                  <a:schemeClr val="tx2"/>
                </a:solidFill>
                <a:latin typeface="Courier New" pitchFamily="49" charset="0"/>
              </a:rPr>
              <a:t>011</a:t>
            </a:r>
            <a:r>
              <a:rPr lang="en-US" altLang="zh-CN" sz="3200">
                <a:solidFill>
                  <a:schemeClr val="tx1"/>
                </a:solidFill>
                <a:latin typeface="Courier New" pitchFamily="49" charset="0"/>
              </a:rPr>
              <a:t>010</a:t>
            </a:r>
            <a:r>
              <a:rPr lang="en-US" altLang="zh-CN" sz="2400">
                <a:solidFill>
                  <a:schemeClr val="tx1"/>
                </a:solidFill>
                <a:latin typeface="Courier New" pitchFamily="49" charset="0"/>
              </a:rPr>
              <a:t> </a:t>
            </a:r>
            <a:r>
              <a:rPr lang="zh-CN" altLang="en-US" sz="2400">
                <a:solidFill>
                  <a:schemeClr val="tx1"/>
                </a:solidFill>
                <a:latin typeface="Courier New" pitchFamily="49" charset="0"/>
              </a:rPr>
              <a:t>译码 </a:t>
            </a:r>
            <a:r>
              <a:rPr lang="en-US" altLang="zh-CN" sz="2400">
                <a:solidFill>
                  <a:schemeClr val="tx1"/>
                </a:solidFill>
                <a:latin typeface="Courier New" pitchFamily="49" charset="0"/>
              </a:rPr>
              <a:t>ABAC</a:t>
            </a:r>
            <a:r>
              <a:rPr lang="zh-CN" altLang="en-US" sz="2400">
                <a:solidFill>
                  <a:schemeClr val="tx1"/>
                </a:solidFill>
                <a:latin typeface="Courier New" pitchFamily="49" charset="0"/>
              </a:rPr>
              <a:t>，不唯一</a:t>
            </a:r>
          </a:p>
        </p:txBody>
      </p:sp>
      <p:sp>
        <p:nvSpPr>
          <p:cNvPr id="547846" name="Rectangle 6"/>
          <p:cNvSpPr>
            <a:spLocks noChangeArrowheads="1"/>
          </p:cNvSpPr>
          <p:nvPr/>
        </p:nvSpPr>
        <p:spPr bwMode="auto">
          <a:xfrm>
            <a:off x="179388" y="4743450"/>
            <a:ext cx="4270375"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175" algn="l">
              <a:lnSpc>
                <a:spcPct val="110000"/>
              </a:lnSpc>
            </a:pPr>
            <a:r>
              <a:rPr kumimoji="0" lang="zh-CN" altLang="en-US" sz="2400">
                <a:solidFill>
                  <a:schemeClr val="tx1"/>
                </a:solidFill>
              </a:rPr>
              <a:t>设字符集</a:t>
            </a:r>
            <a:r>
              <a:rPr kumimoji="0" lang="en-US" altLang="zh-CN" sz="2400">
                <a:solidFill>
                  <a:schemeClr val="tx1"/>
                </a:solidFill>
              </a:rPr>
              <a:t>D</a:t>
            </a:r>
            <a:r>
              <a:rPr kumimoji="0" lang="zh-CN" altLang="en-US" sz="2400">
                <a:solidFill>
                  <a:schemeClr val="tx1"/>
                </a:solidFill>
              </a:rPr>
              <a:t>及其概率分布</a:t>
            </a:r>
            <a:r>
              <a:rPr kumimoji="0" lang="en-US" altLang="zh-CN" sz="2400">
                <a:solidFill>
                  <a:schemeClr val="tx1"/>
                </a:solidFill>
              </a:rPr>
              <a:t>P</a:t>
            </a:r>
            <a:r>
              <a:rPr kumimoji="0" lang="zh-CN" altLang="en-US" sz="2400">
                <a:solidFill>
                  <a:schemeClr val="tx1"/>
                </a:solidFill>
              </a:rPr>
              <a:t>为：</a:t>
            </a:r>
          </a:p>
          <a:p>
            <a:pPr indent="3175" algn="l">
              <a:lnSpc>
                <a:spcPct val="110000"/>
              </a:lnSpc>
            </a:pPr>
            <a:r>
              <a:rPr kumimoji="0" lang="en-US" altLang="zh-CN" sz="2400">
                <a:solidFill>
                  <a:schemeClr val="tx1"/>
                </a:solidFill>
              </a:rPr>
              <a:t>D={d</a:t>
            </a:r>
            <a:r>
              <a:rPr kumimoji="0" lang="en-US" altLang="zh-CN" sz="2400" baseline="-25000">
                <a:solidFill>
                  <a:schemeClr val="tx1"/>
                </a:solidFill>
              </a:rPr>
              <a:t>1</a:t>
            </a:r>
            <a:r>
              <a:rPr kumimoji="0" lang="en-US" altLang="zh-CN" sz="2400">
                <a:solidFill>
                  <a:schemeClr val="tx1"/>
                </a:solidFill>
              </a:rPr>
              <a:t>, d</a:t>
            </a:r>
            <a:r>
              <a:rPr kumimoji="0" lang="en-US" altLang="zh-CN" sz="2400" baseline="-25000">
                <a:solidFill>
                  <a:schemeClr val="tx1"/>
                </a:solidFill>
              </a:rPr>
              <a:t>2</a:t>
            </a:r>
            <a:r>
              <a:rPr kumimoji="0" lang="en-US" altLang="zh-CN" sz="2400">
                <a:solidFill>
                  <a:schemeClr val="tx1"/>
                </a:solidFill>
              </a:rPr>
              <a:t>, </a:t>
            </a:r>
            <a:r>
              <a:rPr kumimoji="0" lang="en-US" altLang="zh-CN" sz="2400">
                <a:solidFill>
                  <a:schemeClr val="tx1"/>
                </a:solidFill>
                <a:latin typeface="宋体"/>
              </a:rPr>
              <a:t>…</a:t>
            </a:r>
            <a:r>
              <a:rPr kumimoji="0" lang="en-US" altLang="zh-CN" sz="2400">
                <a:solidFill>
                  <a:schemeClr val="tx1"/>
                </a:solidFill>
              </a:rPr>
              <a:t>, d</a:t>
            </a:r>
            <a:r>
              <a:rPr kumimoji="0" lang="en-US" altLang="zh-CN" sz="2400" baseline="-25000">
                <a:solidFill>
                  <a:schemeClr val="tx1"/>
                </a:solidFill>
              </a:rPr>
              <a:t>n</a:t>
            </a:r>
            <a:r>
              <a:rPr kumimoji="0" lang="en-US" altLang="zh-CN" sz="2400">
                <a:solidFill>
                  <a:schemeClr val="tx1"/>
                </a:solidFill>
              </a:rPr>
              <a:t>}</a:t>
            </a:r>
            <a:br>
              <a:rPr kumimoji="0" lang="en-US" altLang="zh-CN" sz="2400">
                <a:solidFill>
                  <a:schemeClr val="tx1"/>
                </a:solidFill>
              </a:rPr>
            </a:br>
            <a:r>
              <a:rPr kumimoji="0" lang="en-US" altLang="zh-CN" sz="2400">
                <a:solidFill>
                  <a:schemeClr val="tx1"/>
                </a:solidFill>
              </a:rPr>
              <a:t>P={p</a:t>
            </a:r>
            <a:r>
              <a:rPr kumimoji="0" lang="en-US" altLang="zh-CN" sz="2400" baseline="-25000">
                <a:solidFill>
                  <a:schemeClr val="tx1"/>
                </a:solidFill>
              </a:rPr>
              <a:t>1</a:t>
            </a:r>
            <a:r>
              <a:rPr kumimoji="0" lang="en-US" altLang="zh-CN" sz="2400">
                <a:solidFill>
                  <a:schemeClr val="tx1"/>
                </a:solidFill>
              </a:rPr>
              <a:t>, p</a:t>
            </a:r>
            <a:r>
              <a:rPr kumimoji="0" lang="en-US" altLang="zh-CN" sz="2400" baseline="-25000">
                <a:solidFill>
                  <a:schemeClr val="tx1"/>
                </a:solidFill>
              </a:rPr>
              <a:t>2</a:t>
            </a:r>
            <a:r>
              <a:rPr kumimoji="0" lang="en-US" altLang="zh-CN" sz="2400">
                <a:solidFill>
                  <a:schemeClr val="tx1"/>
                </a:solidFill>
              </a:rPr>
              <a:t>, …, p</a:t>
            </a:r>
            <a:r>
              <a:rPr kumimoji="0" lang="en-US" altLang="zh-CN" sz="2400" baseline="-25000">
                <a:solidFill>
                  <a:schemeClr val="tx1"/>
                </a:solidFill>
              </a:rPr>
              <a:t>n</a:t>
            </a:r>
            <a:r>
              <a:rPr kumimoji="0" lang="en-US" altLang="zh-CN" sz="2400">
                <a:solidFill>
                  <a:schemeClr val="tx1"/>
                </a:solidFill>
              </a:rPr>
              <a:t>}</a:t>
            </a:r>
          </a:p>
        </p:txBody>
      </p:sp>
      <p:sp>
        <p:nvSpPr>
          <p:cNvPr id="547847" name="Rectangle 7"/>
          <p:cNvSpPr>
            <a:spLocks noChangeArrowheads="1"/>
          </p:cNvSpPr>
          <p:nvPr/>
        </p:nvSpPr>
        <p:spPr bwMode="auto">
          <a:xfrm>
            <a:off x="5364163" y="5372100"/>
            <a:ext cx="300355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1"/>
                </a:solidFill>
                <a:sym typeface="Symbol" pitchFamily="18" charset="2"/>
              </a:rPr>
              <a:t></a:t>
            </a:r>
            <a:r>
              <a:rPr lang="en-US" altLang="zh-CN" sz="2400">
                <a:solidFill>
                  <a:schemeClr val="tx1"/>
                </a:solidFill>
              </a:rPr>
              <a:t> p</a:t>
            </a:r>
            <a:r>
              <a:rPr lang="en-US" altLang="zh-CN" sz="2400" baseline="-25000">
                <a:solidFill>
                  <a:schemeClr val="tx1"/>
                </a:solidFill>
              </a:rPr>
              <a:t>i</a:t>
            </a:r>
            <a:r>
              <a:rPr lang="en-US" altLang="zh-CN" sz="2400">
                <a:solidFill>
                  <a:schemeClr val="tx1"/>
                </a:solidFill>
              </a:rPr>
              <a:t> </a:t>
            </a:r>
            <a:r>
              <a:rPr lang="en-US" altLang="zh-CN" sz="2400">
                <a:solidFill>
                  <a:schemeClr val="tx1"/>
                </a:solidFill>
                <a:sym typeface="Symbol" pitchFamily="18" charset="2"/>
              </a:rPr>
              <a:t></a:t>
            </a:r>
            <a:r>
              <a:rPr lang="en-US" altLang="zh-CN" sz="2400">
                <a:solidFill>
                  <a:schemeClr val="tx1"/>
                </a:solidFill>
              </a:rPr>
              <a:t> l</a:t>
            </a:r>
            <a:r>
              <a:rPr lang="en-US" altLang="zh-CN" sz="2400" baseline="-25000">
                <a:solidFill>
                  <a:schemeClr val="tx1"/>
                </a:solidFill>
              </a:rPr>
              <a:t>i</a:t>
            </a:r>
            <a:r>
              <a:rPr lang="zh-CN" altLang="en-US" sz="2400">
                <a:solidFill>
                  <a:schemeClr val="tx1"/>
                </a:solidFill>
              </a:rPr>
              <a:t>表示平均码长</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7842"/>
                                        </p:tgtEl>
                                        <p:attrNameLst>
                                          <p:attrName>style.visibility</p:attrName>
                                        </p:attrNameLst>
                                      </p:cBhvr>
                                      <p:to>
                                        <p:strVal val="visible"/>
                                      </p:to>
                                    </p:set>
                                    <p:animEffect transition="in" filter="wipe(left)">
                                      <p:cBhvr>
                                        <p:cTn id="7" dur="500"/>
                                        <p:tgtEl>
                                          <p:spTgt spid="547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47845"/>
                                        </p:tgtEl>
                                        <p:attrNameLst>
                                          <p:attrName>style.visibility</p:attrName>
                                        </p:attrNameLst>
                                      </p:cBhvr>
                                      <p:to>
                                        <p:strVal val="visible"/>
                                      </p:to>
                                    </p:set>
                                    <p:anim calcmode="lin" valueType="num">
                                      <p:cBhvr>
                                        <p:cTn id="12" dur="1000" fill="hold"/>
                                        <p:tgtEl>
                                          <p:spTgt spid="547845"/>
                                        </p:tgtEl>
                                        <p:attrNameLst>
                                          <p:attrName>ppt_x</p:attrName>
                                        </p:attrNameLst>
                                      </p:cBhvr>
                                      <p:tavLst>
                                        <p:tav tm="0">
                                          <p:val>
                                            <p:strVal val="#ppt_x-.2"/>
                                          </p:val>
                                        </p:tav>
                                        <p:tav tm="100000">
                                          <p:val>
                                            <p:strVal val="#ppt_x"/>
                                          </p:val>
                                        </p:tav>
                                      </p:tavLst>
                                    </p:anim>
                                    <p:anim calcmode="lin" valueType="num">
                                      <p:cBhvr>
                                        <p:cTn id="13" dur="1000" fill="hold"/>
                                        <p:tgtEl>
                                          <p:spTgt spid="54784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4784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47846"/>
                                        </p:tgtEl>
                                        <p:attrNameLst>
                                          <p:attrName>style.visibility</p:attrName>
                                        </p:attrNameLst>
                                      </p:cBhvr>
                                      <p:to>
                                        <p:strVal val="visible"/>
                                      </p:to>
                                    </p:set>
                                    <p:animEffect transition="in" filter="wipe(left)">
                                      <p:cBhvr>
                                        <p:cTn id="19" dur="500"/>
                                        <p:tgtEl>
                                          <p:spTgt spid="54784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47847"/>
                                        </p:tgtEl>
                                        <p:attrNameLst>
                                          <p:attrName>style.visibility</p:attrName>
                                        </p:attrNameLst>
                                      </p:cBhvr>
                                      <p:to>
                                        <p:strVal val="visible"/>
                                      </p:to>
                                    </p:set>
                                    <p:animEffect transition="in" filter="wipe(left)">
                                      <p:cBhvr>
                                        <p:cTn id="24" dur="500"/>
                                        <p:tgtEl>
                                          <p:spTgt spid="54784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47844"/>
                                        </p:tgtEl>
                                        <p:attrNameLst>
                                          <p:attrName>style.visibility</p:attrName>
                                        </p:attrNameLst>
                                      </p:cBhvr>
                                      <p:to>
                                        <p:strVal val="visible"/>
                                      </p:to>
                                    </p:set>
                                    <p:animEffect transition="in" filter="wipe(left)">
                                      <p:cBhvr>
                                        <p:cTn id="29" dur="500"/>
                                        <p:tgtEl>
                                          <p:spTgt spid="547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2" grpId="0"/>
      <p:bldP spid="547844" grpId="0"/>
      <p:bldP spid="547845" grpId="0" animBg="1"/>
      <p:bldP spid="547846" grpId="0"/>
      <p:bldP spid="54784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134938" y="0"/>
            <a:ext cx="88900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cs typeface="Times New Roman" pitchFamily="18" charset="0"/>
              </a:rPr>
              <a:t>取</a:t>
            </a:r>
            <a:r>
              <a:rPr kumimoji="0" lang="en-US" altLang="zh-CN" sz="2400" i="1">
                <a:solidFill>
                  <a:schemeClr val="tx1"/>
                </a:solidFill>
                <a:cs typeface="Times New Roman" pitchFamily="18" charset="0"/>
              </a:rPr>
              <a:t>p</a:t>
            </a:r>
            <a:r>
              <a:rPr kumimoji="0" lang="en-US" altLang="zh-CN" sz="2400" baseline="-30000">
                <a:solidFill>
                  <a:schemeClr val="tx1"/>
                </a:solidFill>
                <a:cs typeface="Times New Roman" pitchFamily="18" charset="0"/>
              </a:rPr>
              <a:t>i</a:t>
            </a:r>
            <a:r>
              <a:rPr kumimoji="0" lang="zh-CN" altLang="en-US" sz="2400">
                <a:solidFill>
                  <a:schemeClr val="tx1"/>
                </a:solidFill>
                <a:cs typeface="Times New Roman" pitchFamily="18" charset="0"/>
              </a:rPr>
              <a:t>为叶结点的权，取编码长度</a:t>
            </a:r>
            <a:r>
              <a:rPr kumimoji="0" lang="en-US" altLang="zh-CN" sz="2400" i="1">
                <a:solidFill>
                  <a:schemeClr val="tx1"/>
                </a:solidFill>
                <a:cs typeface="Times New Roman" pitchFamily="18" charset="0"/>
              </a:rPr>
              <a:t>l</a:t>
            </a:r>
            <a:r>
              <a:rPr kumimoji="0" lang="en-US" altLang="zh-CN" sz="2400" baseline="-30000">
                <a:solidFill>
                  <a:schemeClr val="tx1"/>
                </a:solidFill>
                <a:cs typeface="Times New Roman" pitchFamily="18" charset="0"/>
              </a:rPr>
              <a:t>i</a:t>
            </a:r>
            <a:r>
              <a:rPr kumimoji="0" lang="zh-CN" altLang="en-US" sz="2400">
                <a:solidFill>
                  <a:schemeClr val="tx1"/>
                </a:solidFill>
                <a:cs typeface="Times New Roman" pitchFamily="18" charset="0"/>
              </a:rPr>
              <a:t>为叶结点的路径长度，则</a:t>
            </a:r>
            <a:r>
              <a:rPr lang="zh-CN" altLang="en-US" sz="2400">
                <a:solidFill>
                  <a:schemeClr val="tx1"/>
                </a:solidFill>
                <a:sym typeface="Symbol" pitchFamily="18" charset="2"/>
              </a:rPr>
              <a:t></a:t>
            </a:r>
            <a:r>
              <a:rPr lang="en-US" altLang="zh-CN" sz="2400" i="1">
                <a:solidFill>
                  <a:schemeClr val="tx1"/>
                </a:solidFill>
              </a:rPr>
              <a:t>p</a:t>
            </a:r>
            <a:r>
              <a:rPr lang="en-US" altLang="zh-CN" sz="2400" baseline="-25000">
                <a:solidFill>
                  <a:schemeClr val="tx1"/>
                </a:solidFill>
              </a:rPr>
              <a:t>i</a:t>
            </a:r>
            <a:r>
              <a:rPr lang="en-US" altLang="zh-CN" sz="2400">
                <a:solidFill>
                  <a:schemeClr val="tx1"/>
                </a:solidFill>
                <a:sym typeface="Symbol" pitchFamily="18" charset="2"/>
              </a:rPr>
              <a:t></a:t>
            </a:r>
            <a:r>
              <a:rPr lang="en-US" altLang="zh-CN" sz="2400" i="1">
                <a:solidFill>
                  <a:schemeClr val="tx1"/>
                </a:solidFill>
              </a:rPr>
              <a:t>l</a:t>
            </a:r>
            <a:r>
              <a:rPr lang="en-US" altLang="zh-CN" sz="2400" baseline="-25000">
                <a:solidFill>
                  <a:schemeClr val="tx1"/>
                </a:solidFill>
              </a:rPr>
              <a:t>i</a:t>
            </a:r>
            <a:r>
              <a:rPr kumimoji="0" lang="zh-CN" altLang="en-US" sz="2400">
                <a:solidFill>
                  <a:schemeClr val="tx1"/>
                </a:solidFill>
              </a:rPr>
              <a:t>最小的问题就是带权路径长度最小的哈夫曼树的构造问题。</a:t>
            </a:r>
          </a:p>
        </p:txBody>
      </p:sp>
      <p:sp>
        <p:nvSpPr>
          <p:cNvPr id="548867" name="Rectangle 3"/>
          <p:cNvSpPr>
            <a:spLocks noChangeArrowheads="1"/>
          </p:cNvSpPr>
          <p:nvPr/>
        </p:nvSpPr>
        <p:spPr bwMode="auto">
          <a:xfrm>
            <a:off x="134938" y="885825"/>
            <a:ext cx="9009062"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en-US" altLang="zh-CN" sz="2400">
                <a:solidFill>
                  <a:schemeClr val="tx1"/>
                </a:solidFill>
                <a:cs typeface="Times New Roman" pitchFamily="18" charset="0"/>
              </a:rPr>
              <a:t>1)</a:t>
            </a:r>
            <a:r>
              <a:rPr kumimoji="0" lang="zh-CN" altLang="en-US" sz="2400">
                <a:solidFill>
                  <a:schemeClr val="tx1"/>
                </a:solidFill>
                <a:cs typeface="Times New Roman" pitchFamily="18" charset="0"/>
              </a:rPr>
              <a:t>用</a:t>
            </a:r>
            <a:r>
              <a:rPr kumimoji="0" lang="en-US" altLang="zh-CN" sz="2400">
                <a:solidFill>
                  <a:schemeClr val="tx1"/>
                </a:solidFill>
                <a:cs typeface="Times New Roman" pitchFamily="18" charset="0"/>
              </a:rPr>
              <a:t>d</a:t>
            </a:r>
            <a:r>
              <a:rPr kumimoji="0" lang="en-US" altLang="zh-CN" sz="2400" baseline="-30000">
                <a:solidFill>
                  <a:schemeClr val="tx1"/>
                </a:solidFill>
                <a:cs typeface="Times New Roman" pitchFamily="18" charset="0"/>
              </a:rPr>
              <a:t>1</a:t>
            </a:r>
            <a:r>
              <a:rPr kumimoji="0" lang="en-US" altLang="zh-CN" sz="2400">
                <a:solidFill>
                  <a:schemeClr val="tx1"/>
                </a:solidFill>
                <a:cs typeface="Times New Roman" pitchFamily="18" charset="0"/>
              </a:rPr>
              <a:t>, </a:t>
            </a:r>
            <a:r>
              <a:rPr kumimoji="0" lang="en-US" altLang="zh-CN" sz="2400">
                <a:solidFill>
                  <a:schemeClr val="tx1"/>
                </a:solidFill>
                <a:latin typeface="宋体"/>
                <a:cs typeface="Times New Roman" pitchFamily="18" charset="0"/>
              </a:rPr>
              <a:t>…</a:t>
            </a:r>
            <a:r>
              <a:rPr kumimoji="0" lang="en-US" altLang="zh-CN" sz="2400">
                <a:solidFill>
                  <a:schemeClr val="tx1"/>
                </a:solidFill>
                <a:cs typeface="Times New Roman" pitchFamily="18" charset="0"/>
              </a:rPr>
              <a:t>, d</a:t>
            </a:r>
            <a:r>
              <a:rPr kumimoji="0" lang="en-US" altLang="zh-CN" sz="2400" baseline="-30000">
                <a:solidFill>
                  <a:schemeClr val="tx1"/>
                </a:solidFill>
                <a:cs typeface="Times New Roman" pitchFamily="18" charset="0"/>
              </a:rPr>
              <a:t>n</a:t>
            </a:r>
            <a:r>
              <a:rPr kumimoji="0" lang="zh-CN" altLang="en-US" sz="2400">
                <a:solidFill>
                  <a:schemeClr val="tx1"/>
                </a:solidFill>
                <a:cs typeface="Times New Roman" pitchFamily="18" charset="0"/>
              </a:rPr>
              <a:t>作叶结点，</a:t>
            </a:r>
            <a:r>
              <a:rPr kumimoji="0" lang="en-US" altLang="zh-CN" sz="2400">
                <a:solidFill>
                  <a:schemeClr val="tx1"/>
                </a:solidFill>
                <a:cs typeface="Times New Roman" pitchFamily="18" charset="0"/>
              </a:rPr>
              <a:t>p</a:t>
            </a:r>
            <a:r>
              <a:rPr kumimoji="0" lang="en-US" altLang="zh-CN" sz="2400" baseline="-30000">
                <a:solidFill>
                  <a:schemeClr val="tx1"/>
                </a:solidFill>
                <a:cs typeface="Times New Roman" pitchFamily="18" charset="0"/>
              </a:rPr>
              <a:t>1</a:t>
            </a:r>
            <a:r>
              <a:rPr kumimoji="0" lang="en-US" altLang="zh-CN" sz="2400">
                <a:solidFill>
                  <a:schemeClr val="tx1"/>
                </a:solidFill>
                <a:cs typeface="Times New Roman" pitchFamily="18" charset="0"/>
              </a:rPr>
              <a:t>, </a:t>
            </a:r>
            <a:r>
              <a:rPr kumimoji="0" lang="en-US" altLang="zh-CN" sz="2400">
                <a:solidFill>
                  <a:schemeClr val="tx1"/>
                </a:solidFill>
                <a:latin typeface="宋体"/>
                <a:cs typeface="Times New Roman" pitchFamily="18" charset="0"/>
              </a:rPr>
              <a:t>…</a:t>
            </a:r>
            <a:r>
              <a:rPr kumimoji="0" lang="en-US" altLang="zh-CN" sz="2400">
                <a:solidFill>
                  <a:schemeClr val="tx1"/>
                </a:solidFill>
                <a:cs typeface="Times New Roman" pitchFamily="18" charset="0"/>
              </a:rPr>
              <a:t>, p</a:t>
            </a:r>
            <a:r>
              <a:rPr kumimoji="0" lang="en-US" altLang="zh-CN" sz="2400" baseline="-30000">
                <a:solidFill>
                  <a:schemeClr val="tx1"/>
                </a:solidFill>
                <a:cs typeface="Times New Roman" pitchFamily="18" charset="0"/>
              </a:rPr>
              <a:t>n</a:t>
            </a:r>
            <a:r>
              <a:rPr kumimoji="0" lang="zh-CN" altLang="en-US" sz="2400">
                <a:solidFill>
                  <a:schemeClr val="tx1"/>
                </a:solidFill>
                <a:cs typeface="Times New Roman" pitchFamily="18" charset="0"/>
              </a:rPr>
              <a:t>作叶结点的权，构造哈夫曼树</a:t>
            </a:r>
            <a:r>
              <a:rPr kumimoji="0" lang="en-US" altLang="zh-CN" sz="2400">
                <a:solidFill>
                  <a:schemeClr val="tx1"/>
                </a:solidFill>
                <a:cs typeface="Times New Roman" pitchFamily="18" charset="0"/>
              </a:rPr>
              <a:t>;</a:t>
            </a:r>
          </a:p>
          <a:p>
            <a:pPr algn="l">
              <a:lnSpc>
                <a:spcPct val="110000"/>
              </a:lnSpc>
            </a:pPr>
            <a:r>
              <a:rPr kumimoji="0" lang="en-US" altLang="zh-CN" sz="2400">
                <a:solidFill>
                  <a:schemeClr val="tx1"/>
                </a:solidFill>
                <a:cs typeface="Times New Roman" pitchFamily="18" charset="0"/>
              </a:rPr>
              <a:t>2)</a:t>
            </a:r>
            <a:r>
              <a:rPr kumimoji="0" lang="zh-CN" altLang="en-US" sz="2400">
                <a:solidFill>
                  <a:schemeClr val="tx1"/>
                </a:solidFill>
                <a:cs typeface="Times New Roman" pitchFamily="18" charset="0"/>
              </a:rPr>
              <a:t>分支结点的左分支标</a:t>
            </a:r>
            <a:r>
              <a:rPr kumimoji="0" lang="en-US" altLang="zh-CN" sz="2400">
                <a:solidFill>
                  <a:schemeClr val="tx1"/>
                </a:solidFill>
                <a:cs typeface="Times New Roman" pitchFamily="18" charset="0"/>
              </a:rPr>
              <a:t>0</a:t>
            </a:r>
            <a:r>
              <a:rPr kumimoji="0" lang="zh-CN" altLang="en-US" sz="2400">
                <a:solidFill>
                  <a:schemeClr val="tx1"/>
                </a:solidFill>
                <a:cs typeface="Times New Roman" pitchFamily="18" charset="0"/>
              </a:rPr>
              <a:t>，右分支标</a:t>
            </a:r>
            <a:r>
              <a:rPr kumimoji="0" lang="en-US" altLang="zh-CN" sz="2400">
                <a:solidFill>
                  <a:schemeClr val="tx1"/>
                </a:solidFill>
                <a:cs typeface="Times New Roman" pitchFamily="18" charset="0"/>
              </a:rPr>
              <a:t>1</a:t>
            </a:r>
            <a:r>
              <a:rPr kumimoji="0" lang="zh-CN" altLang="en-US" sz="2400">
                <a:solidFill>
                  <a:schemeClr val="tx1"/>
                </a:solidFill>
                <a:cs typeface="Times New Roman" pitchFamily="18" charset="0"/>
              </a:rPr>
              <a:t>；</a:t>
            </a:r>
          </a:p>
          <a:p>
            <a:pPr algn="l">
              <a:lnSpc>
                <a:spcPct val="110000"/>
              </a:lnSpc>
            </a:pPr>
            <a:r>
              <a:rPr kumimoji="0" lang="en-US" altLang="zh-CN" sz="2400">
                <a:solidFill>
                  <a:schemeClr val="tx1"/>
                </a:solidFill>
                <a:cs typeface="Times New Roman" pitchFamily="18" charset="0"/>
              </a:rPr>
              <a:t>3)</a:t>
            </a:r>
            <a:r>
              <a:rPr kumimoji="0" lang="zh-CN" altLang="en-US" sz="2400">
                <a:solidFill>
                  <a:schemeClr val="tx1"/>
                </a:solidFill>
                <a:cs typeface="Times New Roman" pitchFamily="18" charset="0"/>
              </a:rPr>
              <a:t>根到叶子的路径上的标号连接，作为叶子字符的编码。</a:t>
            </a:r>
            <a:r>
              <a:rPr kumimoji="0" lang="zh-CN" altLang="en-US" sz="2400">
                <a:solidFill>
                  <a:schemeClr val="tx1"/>
                </a:solidFill>
              </a:rPr>
              <a:t> </a:t>
            </a:r>
          </a:p>
        </p:txBody>
      </p:sp>
      <p:sp>
        <p:nvSpPr>
          <p:cNvPr id="548868" name="Rectangle 4"/>
          <p:cNvSpPr>
            <a:spLocks noChangeArrowheads="1"/>
          </p:cNvSpPr>
          <p:nvPr/>
        </p:nvSpPr>
        <p:spPr bwMode="auto">
          <a:xfrm>
            <a:off x="134938" y="2262188"/>
            <a:ext cx="427037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175" algn="l">
              <a:lnSpc>
                <a:spcPct val="110000"/>
              </a:lnSpc>
            </a:pPr>
            <a:r>
              <a:rPr kumimoji="0" lang="zh-CN" altLang="en-US" sz="2400">
                <a:solidFill>
                  <a:schemeClr val="tx1"/>
                </a:solidFill>
              </a:rPr>
              <a:t>设字符集</a:t>
            </a:r>
            <a:r>
              <a:rPr kumimoji="0" lang="en-US" altLang="zh-CN" sz="2400">
                <a:solidFill>
                  <a:schemeClr val="tx1"/>
                </a:solidFill>
              </a:rPr>
              <a:t>D</a:t>
            </a:r>
            <a:r>
              <a:rPr kumimoji="0" lang="zh-CN" altLang="en-US" sz="2400">
                <a:solidFill>
                  <a:schemeClr val="tx1"/>
                </a:solidFill>
              </a:rPr>
              <a:t>及其概率分布</a:t>
            </a:r>
            <a:r>
              <a:rPr kumimoji="0" lang="en-US" altLang="zh-CN" sz="2400">
                <a:solidFill>
                  <a:schemeClr val="tx1"/>
                </a:solidFill>
              </a:rPr>
              <a:t>P</a:t>
            </a:r>
            <a:r>
              <a:rPr kumimoji="0" lang="zh-CN" altLang="en-US" sz="2400">
                <a:solidFill>
                  <a:schemeClr val="tx1"/>
                </a:solidFill>
              </a:rPr>
              <a:t>为：</a:t>
            </a:r>
          </a:p>
          <a:p>
            <a:pPr indent="3175" algn="l">
              <a:lnSpc>
                <a:spcPct val="110000"/>
              </a:lnSpc>
            </a:pPr>
            <a:r>
              <a:rPr kumimoji="0" lang="en-US" altLang="zh-CN" sz="2400">
                <a:solidFill>
                  <a:schemeClr val="tx1"/>
                </a:solidFill>
              </a:rPr>
              <a:t>D={a, b, c, d, e}</a:t>
            </a:r>
            <a:br>
              <a:rPr kumimoji="0" lang="en-US" altLang="zh-CN" sz="2400">
                <a:solidFill>
                  <a:schemeClr val="tx1"/>
                </a:solidFill>
              </a:rPr>
            </a:br>
            <a:r>
              <a:rPr kumimoji="0" lang="en-US" altLang="zh-CN" sz="2400">
                <a:solidFill>
                  <a:schemeClr val="tx1"/>
                </a:solidFill>
              </a:rPr>
              <a:t>P={0.12, 0.40, 0.15, 0.08, 0.25}</a:t>
            </a:r>
          </a:p>
        </p:txBody>
      </p:sp>
      <p:graphicFrame>
        <p:nvGraphicFramePr>
          <p:cNvPr id="548869" name="Object 5"/>
          <p:cNvGraphicFramePr>
            <a:graphicFrameLocks noChangeAspect="1"/>
          </p:cNvGraphicFramePr>
          <p:nvPr/>
        </p:nvGraphicFramePr>
        <p:xfrm>
          <a:off x="250825" y="3784600"/>
          <a:ext cx="4537075" cy="2708275"/>
        </p:xfrm>
        <a:graphic>
          <a:graphicData uri="http://schemas.openxmlformats.org/presentationml/2006/ole">
            <mc:AlternateContent xmlns:mc="http://schemas.openxmlformats.org/markup-compatibility/2006">
              <mc:Choice xmlns:v="urn:schemas-microsoft-com:vml" Requires="v">
                <p:oleObj spid="_x0000_s548873" name="Microsoft Drawing" r:id="rId3" imgW="2413000" imgH="1352550" progId="MSDraw">
                  <p:embed/>
                </p:oleObj>
              </mc:Choice>
              <mc:Fallback>
                <p:oleObj name="Microsoft Drawing" r:id="rId3" imgW="2413000" imgH="1352550"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784600"/>
                        <a:ext cx="4537075" cy="2708275"/>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548870" name="Rectangle 6"/>
          <p:cNvSpPr>
            <a:spLocks noChangeArrowheads="1"/>
          </p:cNvSpPr>
          <p:nvPr/>
        </p:nvSpPr>
        <p:spPr bwMode="auto">
          <a:xfrm>
            <a:off x="4932363" y="3543300"/>
            <a:ext cx="4211637"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rgbClr val="EE0000"/>
                </a:solidFill>
              </a:rPr>
              <a:t>译码：</a:t>
            </a:r>
            <a:r>
              <a:rPr kumimoji="0" lang="zh-CN" altLang="en-US" sz="2400">
                <a:solidFill>
                  <a:schemeClr val="tx1"/>
                </a:solidFill>
              </a:rPr>
              <a:t>从根结点出发，逐位读入编码信息：</a:t>
            </a:r>
          </a:p>
          <a:p>
            <a:pPr algn="l">
              <a:lnSpc>
                <a:spcPct val="110000"/>
              </a:lnSpc>
            </a:pPr>
            <a:r>
              <a:rPr kumimoji="0" lang="en-US" altLang="zh-CN" sz="2400">
                <a:solidFill>
                  <a:schemeClr val="tx1"/>
                </a:solidFill>
              </a:rPr>
              <a:t>1)</a:t>
            </a:r>
            <a:r>
              <a:rPr kumimoji="0" lang="zh-CN" altLang="en-US" sz="2400">
                <a:solidFill>
                  <a:schemeClr val="tx1"/>
                </a:solidFill>
              </a:rPr>
              <a:t>若为</a:t>
            </a:r>
            <a:r>
              <a:rPr kumimoji="0" lang="en-US" altLang="zh-CN" sz="2400">
                <a:solidFill>
                  <a:schemeClr val="tx1"/>
                </a:solidFill>
              </a:rPr>
              <a:t>0</a:t>
            </a:r>
            <a:r>
              <a:rPr kumimoji="0" lang="zh-CN" altLang="en-US" sz="2400">
                <a:solidFill>
                  <a:schemeClr val="tx1"/>
                </a:solidFill>
              </a:rPr>
              <a:t>，则走向左孩子，否则走向右孩子；</a:t>
            </a:r>
          </a:p>
          <a:p>
            <a:pPr algn="l">
              <a:lnSpc>
                <a:spcPct val="110000"/>
              </a:lnSpc>
            </a:pPr>
            <a:r>
              <a:rPr kumimoji="0" lang="en-US" altLang="zh-CN" sz="2400">
                <a:solidFill>
                  <a:schemeClr val="tx1"/>
                </a:solidFill>
              </a:rPr>
              <a:t>2)</a:t>
            </a:r>
            <a:r>
              <a:rPr kumimoji="0" lang="zh-CN" altLang="en-US" sz="2400">
                <a:solidFill>
                  <a:schemeClr val="tx1"/>
                </a:solidFill>
              </a:rPr>
              <a:t>一旦达到叶结点便译出相应的字符；</a:t>
            </a:r>
          </a:p>
          <a:p>
            <a:pPr algn="l">
              <a:lnSpc>
                <a:spcPct val="110000"/>
              </a:lnSpc>
            </a:pPr>
            <a:r>
              <a:rPr kumimoji="0" lang="en-US" altLang="zh-CN" sz="2400">
                <a:solidFill>
                  <a:schemeClr val="tx1"/>
                </a:solidFill>
              </a:rPr>
              <a:t>3)</a:t>
            </a:r>
            <a:r>
              <a:rPr kumimoji="0" lang="zh-CN" altLang="en-US" sz="2400">
                <a:solidFill>
                  <a:schemeClr val="tx1"/>
                </a:solidFill>
              </a:rPr>
              <a:t>然后重新从根结点出发继续译码，直到编码串结束。 </a:t>
            </a:r>
          </a:p>
        </p:txBody>
      </p:sp>
      <p:sp>
        <p:nvSpPr>
          <p:cNvPr id="548871" name="Rectangle 7"/>
          <p:cNvSpPr>
            <a:spLocks noChangeArrowheads="1"/>
          </p:cNvSpPr>
          <p:nvPr/>
        </p:nvSpPr>
        <p:spPr bwMode="auto">
          <a:xfrm>
            <a:off x="4657725" y="2263775"/>
            <a:ext cx="4486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folHlink"/>
                </a:solidFill>
              </a:rPr>
              <a:t>平均码长</a:t>
            </a:r>
            <a:r>
              <a:rPr kumimoji="0" lang="en-US" altLang="zh-CN" sz="2400">
                <a:solidFill>
                  <a:schemeClr val="folHlink"/>
                </a:solidFill>
              </a:rPr>
              <a:t>=0.12</a:t>
            </a:r>
            <a:r>
              <a:rPr lang="en-US" altLang="zh-CN" sz="2400" b="0">
                <a:solidFill>
                  <a:schemeClr val="folHlink"/>
                </a:solidFill>
                <a:sym typeface="Symbol" pitchFamily="18" charset="2"/>
              </a:rPr>
              <a:t></a:t>
            </a:r>
            <a:r>
              <a:rPr kumimoji="0" lang="en-US" altLang="zh-CN" sz="2400">
                <a:solidFill>
                  <a:schemeClr val="folHlink"/>
                </a:solidFill>
              </a:rPr>
              <a:t>4+0.40</a:t>
            </a:r>
            <a:r>
              <a:rPr lang="en-US" altLang="zh-CN" sz="2400" b="0">
                <a:solidFill>
                  <a:schemeClr val="folHlink"/>
                </a:solidFill>
                <a:sym typeface="Symbol" pitchFamily="18" charset="2"/>
              </a:rPr>
              <a:t></a:t>
            </a:r>
            <a:r>
              <a:rPr kumimoji="0" lang="en-US" altLang="zh-CN" sz="2400">
                <a:solidFill>
                  <a:schemeClr val="folHlink"/>
                </a:solidFill>
              </a:rPr>
              <a:t>1+0.15</a:t>
            </a:r>
            <a:r>
              <a:rPr lang="en-US" altLang="zh-CN" sz="2400" b="0">
                <a:solidFill>
                  <a:schemeClr val="folHlink"/>
                </a:solidFill>
                <a:sym typeface="Symbol" pitchFamily="18" charset="2"/>
              </a:rPr>
              <a:t></a:t>
            </a:r>
            <a:r>
              <a:rPr kumimoji="0" lang="en-US" altLang="zh-CN" sz="2400">
                <a:solidFill>
                  <a:schemeClr val="folHlink"/>
                </a:solidFill>
              </a:rPr>
              <a:t>3</a:t>
            </a:r>
          </a:p>
          <a:p>
            <a:pPr algn="l"/>
            <a:r>
              <a:rPr kumimoji="0" lang="en-US" altLang="zh-CN" sz="2400">
                <a:solidFill>
                  <a:schemeClr val="folHlink"/>
                </a:solidFill>
              </a:rPr>
              <a:t>                +0.08</a:t>
            </a:r>
            <a:r>
              <a:rPr lang="en-US" altLang="zh-CN" sz="2400" b="0">
                <a:solidFill>
                  <a:schemeClr val="folHlink"/>
                </a:solidFill>
                <a:sym typeface="Symbol" pitchFamily="18" charset="2"/>
              </a:rPr>
              <a:t></a:t>
            </a:r>
            <a:r>
              <a:rPr kumimoji="0" lang="en-US" altLang="zh-CN" sz="2400">
                <a:solidFill>
                  <a:schemeClr val="folHlink"/>
                </a:solidFill>
              </a:rPr>
              <a:t>4+0.25</a:t>
            </a:r>
            <a:r>
              <a:rPr lang="en-US" altLang="zh-CN" sz="2400" b="0">
                <a:solidFill>
                  <a:schemeClr val="folHlink"/>
                </a:solidFill>
                <a:sym typeface="Symbol" pitchFamily="18" charset="2"/>
              </a:rPr>
              <a:t></a:t>
            </a:r>
            <a:r>
              <a:rPr kumimoji="0" lang="en-US" altLang="zh-CN" sz="2400">
                <a:solidFill>
                  <a:schemeClr val="folHlink"/>
                </a:solidFill>
              </a:rPr>
              <a:t>2=2.15 </a:t>
            </a:r>
          </a:p>
        </p:txBody>
      </p:sp>
      <p:sp>
        <p:nvSpPr>
          <p:cNvPr id="548872" name="Rectangle 8"/>
          <p:cNvSpPr>
            <a:spLocks noChangeArrowheads="1"/>
          </p:cNvSpPr>
          <p:nvPr/>
        </p:nvSpPr>
        <p:spPr bwMode="auto">
          <a:xfrm>
            <a:off x="4657725" y="3016250"/>
            <a:ext cx="1735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2400">
                <a:solidFill>
                  <a:schemeClr val="folHlink"/>
                </a:solidFill>
              </a:rPr>
              <a:t>等长码长</a:t>
            </a:r>
            <a:r>
              <a:rPr kumimoji="0" lang="en-US" altLang="zh-CN" sz="2400">
                <a:solidFill>
                  <a:schemeClr val="folHlink"/>
                </a:solidFill>
              </a:rPr>
              <a:t>=3</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8866"/>
                                        </p:tgtEl>
                                        <p:attrNameLst>
                                          <p:attrName>style.visibility</p:attrName>
                                        </p:attrNameLst>
                                      </p:cBhvr>
                                      <p:to>
                                        <p:strVal val="visible"/>
                                      </p:to>
                                    </p:set>
                                    <p:animEffect transition="in" filter="wipe(left)">
                                      <p:cBhvr>
                                        <p:cTn id="7" dur="500"/>
                                        <p:tgtEl>
                                          <p:spTgt spid="548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8867"/>
                                        </p:tgtEl>
                                        <p:attrNameLst>
                                          <p:attrName>style.visibility</p:attrName>
                                        </p:attrNameLst>
                                      </p:cBhvr>
                                      <p:to>
                                        <p:strVal val="visible"/>
                                      </p:to>
                                    </p:set>
                                    <p:animEffect transition="in" filter="wipe(left)">
                                      <p:cBhvr>
                                        <p:cTn id="12" dur="500"/>
                                        <p:tgtEl>
                                          <p:spTgt spid="548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8868"/>
                                        </p:tgtEl>
                                        <p:attrNameLst>
                                          <p:attrName>style.visibility</p:attrName>
                                        </p:attrNameLst>
                                      </p:cBhvr>
                                      <p:to>
                                        <p:strVal val="visible"/>
                                      </p:to>
                                    </p:set>
                                    <p:animEffect transition="in" filter="wipe(left)">
                                      <p:cBhvr>
                                        <p:cTn id="17" dur="500"/>
                                        <p:tgtEl>
                                          <p:spTgt spid="548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nodeType="clickEffect">
                                  <p:stCondLst>
                                    <p:cond delay="0"/>
                                  </p:stCondLst>
                                  <p:childTnLst>
                                    <p:set>
                                      <p:cBhvr>
                                        <p:cTn id="21" dur="1" fill="hold">
                                          <p:stCondLst>
                                            <p:cond delay="0"/>
                                          </p:stCondLst>
                                        </p:cTn>
                                        <p:tgtEl>
                                          <p:spTgt spid="548869"/>
                                        </p:tgtEl>
                                        <p:attrNameLst>
                                          <p:attrName>style.visibility</p:attrName>
                                        </p:attrNameLst>
                                      </p:cBhvr>
                                      <p:to>
                                        <p:strVal val="visible"/>
                                      </p:to>
                                    </p:set>
                                    <p:anim calcmode="lin" valueType="num">
                                      <p:cBhvr>
                                        <p:cTn id="22" dur="1000" fill="hold"/>
                                        <p:tgtEl>
                                          <p:spTgt spid="548869"/>
                                        </p:tgtEl>
                                        <p:attrNameLst>
                                          <p:attrName>ppt_x</p:attrName>
                                        </p:attrNameLst>
                                      </p:cBhvr>
                                      <p:tavLst>
                                        <p:tav tm="0">
                                          <p:val>
                                            <p:strVal val="#ppt_x-.2"/>
                                          </p:val>
                                        </p:tav>
                                        <p:tav tm="100000">
                                          <p:val>
                                            <p:strVal val="#ppt_x"/>
                                          </p:val>
                                        </p:tav>
                                      </p:tavLst>
                                    </p:anim>
                                    <p:anim calcmode="lin" valueType="num">
                                      <p:cBhvr>
                                        <p:cTn id="23" dur="1000" fill="hold"/>
                                        <p:tgtEl>
                                          <p:spTgt spid="548869"/>
                                        </p:tgtEl>
                                        <p:attrNameLst>
                                          <p:attrName>ppt_y</p:attrName>
                                        </p:attrNameLst>
                                      </p:cBhvr>
                                      <p:tavLst>
                                        <p:tav tm="0">
                                          <p:val>
                                            <p:strVal val="#ppt_y"/>
                                          </p:val>
                                        </p:tav>
                                        <p:tav tm="100000">
                                          <p:val>
                                            <p:strVal val="#ppt_y"/>
                                          </p:val>
                                        </p:tav>
                                      </p:tavLst>
                                    </p:anim>
                                    <p:animEffect transition="in" filter="wipe(right)" prLst="gradientSize: 0.1">
                                      <p:cBhvr>
                                        <p:cTn id="24" dur="1000"/>
                                        <p:tgtEl>
                                          <p:spTgt spid="5488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48870"/>
                                        </p:tgtEl>
                                        <p:attrNameLst>
                                          <p:attrName>style.visibility</p:attrName>
                                        </p:attrNameLst>
                                      </p:cBhvr>
                                      <p:to>
                                        <p:strVal val="visible"/>
                                      </p:to>
                                    </p:set>
                                    <p:animEffect transition="in" filter="wipe(left)">
                                      <p:cBhvr>
                                        <p:cTn id="29" dur="500"/>
                                        <p:tgtEl>
                                          <p:spTgt spid="54887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548871"/>
                                        </p:tgtEl>
                                        <p:attrNameLst>
                                          <p:attrName>style.visibility</p:attrName>
                                        </p:attrNameLst>
                                      </p:cBhvr>
                                      <p:to>
                                        <p:strVal val="visible"/>
                                      </p:to>
                                    </p:set>
                                    <p:anim calcmode="lin" valueType="num">
                                      <p:cBhvr>
                                        <p:cTn id="34" dur="1000" fill="hold"/>
                                        <p:tgtEl>
                                          <p:spTgt spid="548871"/>
                                        </p:tgtEl>
                                        <p:attrNameLst>
                                          <p:attrName>ppt_x</p:attrName>
                                        </p:attrNameLst>
                                      </p:cBhvr>
                                      <p:tavLst>
                                        <p:tav tm="0">
                                          <p:val>
                                            <p:strVal val="#ppt_x-.2"/>
                                          </p:val>
                                        </p:tav>
                                        <p:tav tm="100000">
                                          <p:val>
                                            <p:strVal val="#ppt_x"/>
                                          </p:val>
                                        </p:tav>
                                      </p:tavLst>
                                    </p:anim>
                                    <p:anim calcmode="lin" valueType="num">
                                      <p:cBhvr>
                                        <p:cTn id="35" dur="1000" fill="hold"/>
                                        <p:tgtEl>
                                          <p:spTgt spid="548871"/>
                                        </p:tgtEl>
                                        <p:attrNameLst>
                                          <p:attrName>ppt_y</p:attrName>
                                        </p:attrNameLst>
                                      </p:cBhvr>
                                      <p:tavLst>
                                        <p:tav tm="0">
                                          <p:val>
                                            <p:strVal val="#ppt_y"/>
                                          </p:val>
                                        </p:tav>
                                        <p:tav tm="100000">
                                          <p:val>
                                            <p:strVal val="#ppt_y"/>
                                          </p:val>
                                        </p:tav>
                                      </p:tavLst>
                                    </p:anim>
                                    <p:animEffect transition="in" filter="wipe(right)" prLst="gradientSize: 0.1">
                                      <p:cBhvr>
                                        <p:cTn id="36" dur="1000"/>
                                        <p:tgtEl>
                                          <p:spTgt spid="5488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9" presetClass="entr" presetSubtype="0" fill="hold" grpId="0" nodeType="clickEffect">
                                  <p:stCondLst>
                                    <p:cond delay="0"/>
                                  </p:stCondLst>
                                  <p:childTnLst>
                                    <p:set>
                                      <p:cBhvr>
                                        <p:cTn id="40" dur="1" fill="hold">
                                          <p:stCondLst>
                                            <p:cond delay="0"/>
                                          </p:stCondLst>
                                        </p:cTn>
                                        <p:tgtEl>
                                          <p:spTgt spid="548872"/>
                                        </p:tgtEl>
                                        <p:attrNameLst>
                                          <p:attrName>style.visibility</p:attrName>
                                        </p:attrNameLst>
                                      </p:cBhvr>
                                      <p:to>
                                        <p:strVal val="visible"/>
                                      </p:to>
                                    </p:set>
                                    <p:anim calcmode="lin" valueType="num">
                                      <p:cBhvr>
                                        <p:cTn id="41" dur="1000" fill="hold"/>
                                        <p:tgtEl>
                                          <p:spTgt spid="548872"/>
                                        </p:tgtEl>
                                        <p:attrNameLst>
                                          <p:attrName>ppt_x</p:attrName>
                                        </p:attrNameLst>
                                      </p:cBhvr>
                                      <p:tavLst>
                                        <p:tav tm="0">
                                          <p:val>
                                            <p:strVal val="#ppt_x-.2"/>
                                          </p:val>
                                        </p:tav>
                                        <p:tav tm="100000">
                                          <p:val>
                                            <p:strVal val="#ppt_x"/>
                                          </p:val>
                                        </p:tav>
                                      </p:tavLst>
                                    </p:anim>
                                    <p:anim calcmode="lin" valueType="num">
                                      <p:cBhvr>
                                        <p:cTn id="42" dur="1000" fill="hold"/>
                                        <p:tgtEl>
                                          <p:spTgt spid="548872"/>
                                        </p:tgtEl>
                                        <p:attrNameLst>
                                          <p:attrName>ppt_y</p:attrName>
                                        </p:attrNameLst>
                                      </p:cBhvr>
                                      <p:tavLst>
                                        <p:tav tm="0">
                                          <p:val>
                                            <p:strVal val="#ppt_y"/>
                                          </p:val>
                                        </p:tav>
                                        <p:tav tm="100000">
                                          <p:val>
                                            <p:strVal val="#ppt_y"/>
                                          </p:val>
                                        </p:tav>
                                      </p:tavLst>
                                    </p:anim>
                                    <p:animEffect transition="in" filter="wipe(right)" prLst="gradientSize: 0.1">
                                      <p:cBhvr>
                                        <p:cTn id="43" dur="1000"/>
                                        <p:tgtEl>
                                          <p:spTgt spid="548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p:bldP spid="548867" grpId="0"/>
      <p:bldP spid="548868" grpId="0"/>
      <p:bldP spid="548870" grpId="0"/>
      <p:bldP spid="548871" grpId="0"/>
      <p:bldP spid="548872" grpId="0"/>
    </p:bldLst>
  </p:timing>
</p:sld>
</file>

<file path=ppt/theme/theme1.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黑体"/>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2"/>
            </a:gs>
            <a:gs pos="100000">
              <a:schemeClr val="accent2">
                <a:gamma/>
                <a:shade val="46275"/>
                <a:invGamma/>
              </a:schemeClr>
            </a:gs>
          </a:gsLst>
          <a:path path="rect">
            <a:fillToRect l="50000" t="50000" r="50000" b="50000"/>
          </a:path>
        </a:gradFill>
        <a:ln>
          <a:noFill/>
        </a:ln>
        <a:effectLst/>
        <a:extLst>
          <a:ext uri="{91240B29-F687-4F45-9708-019B960494DF}">
            <a14:hiddenLine xmlns:a14="http://schemas.microsoft.com/office/drawing/2010/main" w="38100" cap="flat" cmpd="sng" algn="ctr">
              <a:solidFill>
                <a:srgbClr val="0099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bg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chemeClr val="accent2"/>
            </a:gs>
            <a:gs pos="100000">
              <a:schemeClr val="accent2">
                <a:gamma/>
                <a:shade val="46275"/>
                <a:invGamma/>
              </a:schemeClr>
            </a:gs>
          </a:gsLst>
          <a:path path="rect">
            <a:fillToRect l="50000" t="50000" r="50000" b="50000"/>
          </a:path>
        </a:gradFill>
        <a:ln>
          <a:noFill/>
        </a:ln>
        <a:effectLst/>
        <a:extLst>
          <a:ext uri="{91240B29-F687-4F45-9708-019B960494DF}">
            <a14:hiddenLine xmlns:a14="http://schemas.microsoft.com/office/drawing/2010/main" w="38100" cap="flat" cmpd="sng" algn="ctr">
              <a:solidFill>
                <a:srgbClr val="0099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bg1"/>
            </a:solidFill>
            <a:effectLst/>
            <a:latin typeface="Times New Roman" pitchFamily="18" charset="0"/>
            <a:ea typeface="宋体"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D:\FengYi\pbdoc\模板\caiyun.pot</Template>
  <TotalTime>2012</TotalTime>
  <Words>8298</Words>
  <Application>Microsoft Office PowerPoint</Application>
  <PresentationFormat>全屏显示(4:3)</PresentationFormat>
  <Paragraphs>1530</Paragraphs>
  <Slides>102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102</vt:i4>
      </vt:variant>
    </vt:vector>
  </HeadingPairs>
  <TitlesOfParts>
    <vt:vector size="117" baseType="lpstr">
      <vt:lpstr>Times New Roman</vt:lpstr>
      <vt:lpstr>宋体</vt:lpstr>
      <vt:lpstr>Impact</vt:lpstr>
      <vt:lpstr>黑体</vt:lpstr>
      <vt:lpstr>Arial</vt:lpstr>
      <vt:lpstr>隶书</vt:lpstr>
      <vt:lpstr>Wingdings</vt:lpstr>
      <vt:lpstr>Symbol</vt:lpstr>
      <vt:lpstr>楷体_GB2312</vt:lpstr>
      <vt:lpstr>Courier New</vt:lpstr>
      <vt:lpstr>幼圆</vt:lpstr>
      <vt:lpstr>caiyun</vt:lpstr>
      <vt:lpstr>Microsoft Drawing</vt:lpstr>
      <vt:lpstr>Microsoft 公式 3.0</vt:lpstr>
      <vt:lpstr>Microsoft Clip Gallery</vt:lpstr>
      <vt:lpstr>第5章 树形结构</vt:lpstr>
      <vt:lpstr>5.1  树的概念</vt:lpstr>
      <vt:lpstr>PowerPoint 演示文稿</vt:lpstr>
      <vt:lpstr>PowerPoint 演示文稿</vt:lpstr>
      <vt:lpstr>PowerPoint 演示文稿</vt:lpstr>
      <vt:lpstr>PowerPoint 演示文稿</vt:lpstr>
      <vt:lpstr>5. 2  二 叉 树</vt:lpstr>
      <vt:lpstr>5.2.1  二叉树的概念</vt:lpstr>
      <vt:lpstr>PowerPoint 演示文稿</vt:lpstr>
      <vt:lpstr>PowerPoint 演示文稿</vt:lpstr>
      <vt:lpstr>5.2.2  二叉树的性质</vt:lpstr>
      <vt:lpstr>PowerPoint 演示文稿</vt:lpstr>
      <vt:lpstr>PowerPoint 演示文稿</vt:lpstr>
      <vt:lpstr>PowerPoint 演示文稿</vt:lpstr>
      <vt:lpstr>例　高度、叶子</vt:lpstr>
      <vt:lpstr>5.2.3  二叉树的存储</vt:lpstr>
      <vt:lpstr>1  顺序存储</vt:lpstr>
      <vt:lpstr>PowerPoint 演示文稿</vt:lpstr>
      <vt:lpstr>二叉链表</vt:lpstr>
      <vt:lpstr>PowerPoint 演示文稿</vt:lpstr>
      <vt:lpstr>PowerPoint 演示文稿</vt:lpstr>
      <vt:lpstr>5.3  二叉树的遍历</vt:lpstr>
      <vt:lpstr>5.3.1  二叉树的遍历方法</vt:lpstr>
      <vt:lpstr>一、 递归遍历</vt:lpstr>
      <vt:lpstr>PowerPoint 演示文稿</vt:lpstr>
      <vt:lpstr>PowerPoint 演示文稿</vt:lpstr>
      <vt:lpstr>PowerPoint 演示文稿</vt:lpstr>
      <vt:lpstr>PowerPoint 演示文稿</vt:lpstr>
      <vt:lpstr>二、层次遍历</vt:lpstr>
      <vt:lpstr>PowerPoint 演示文稿</vt:lpstr>
      <vt:lpstr>PowerPoint 演示文稿</vt:lpstr>
      <vt:lpstr>PowerPoint 演示文稿</vt:lpstr>
      <vt:lpstr>5.3.2  二叉树遍历与递归举例</vt:lpstr>
      <vt:lpstr>PowerPoint 演示文稿</vt:lpstr>
      <vt:lpstr>PowerPoint 演示文稿</vt:lpstr>
      <vt:lpstr>PowerPoint 演示文稿</vt:lpstr>
      <vt:lpstr>PowerPoint 演示文稿</vt:lpstr>
      <vt:lpstr>PowerPoint 演示文稿</vt:lpstr>
      <vt:lpstr>5.4  二叉树的生成</vt:lpstr>
      <vt:lpstr>1  层次序列</vt:lpstr>
      <vt:lpstr>PowerPoint 演示文稿</vt:lpstr>
      <vt:lpstr>2  先根、中根、后根之一</vt:lpstr>
      <vt:lpstr>PowerPoint 演示文稿</vt:lpstr>
      <vt:lpstr>3  先序＋中序，后序＋中序</vt:lpstr>
      <vt:lpstr>PowerPoint 演示文稿</vt:lpstr>
      <vt:lpstr>PowerPoint 演示文稿</vt:lpstr>
      <vt:lpstr>PowerPoint 演示文稿</vt:lpstr>
      <vt:lpstr>PowerPoint 演示文稿</vt:lpstr>
      <vt:lpstr>5.5  递归消除</vt:lpstr>
      <vt:lpstr>5.5.1  简单递归消除</vt:lpstr>
      <vt:lpstr>PowerPoint 演示文稿</vt:lpstr>
      <vt:lpstr>PowerPoint 演示文稿</vt:lpstr>
      <vt:lpstr>PowerPoint 演示文稿</vt:lpstr>
      <vt:lpstr>PowerPoint 演示文稿</vt:lpstr>
      <vt:lpstr>5.5.2  基于栈的递归消除</vt:lpstr>
      <vt:lpstr>先根遍历</vt:lpstr>
      <vt:lpstr>PowerPoint 演示文稿</vt:lpstr>
      <vt:lpstr>PowerPoint 演示文稿</vt:lpstr>
      <vt:lpstr>PowerPoint 演示文稿</vt:lpstr>
      <vt:lpstr>PowerPoint 演示文稿</vt:lpstr>
      <vt:lpstr>PowerPoint 演示文稿</vt:lpstr>
      <vt:lpstr>中根遍历</vt:lpstr>
      <vt:lpstr>PowerPoint 演示文稿</vt:lpstr>
      <vt:lpstr>后根遍历</vt:lpstr>
      <vt:lpstr>PowerPoint 演示文稿</vt:lpstr>
      <vt:lpstr>5.6  线索二叉树</vt:lpstr>
      <vt:lpstr>PowerPoint 演示文稿</vt:lpstr>
      <vt:lpstr>中序线索化</vt:lpstr>
      <vt:lpstr>PowerPoint 演示文稿</vt:lpstr>
      <vt:lpstr>找中序前趋、后继</vt:lpstr>
      <vt:lpstr>PowerPoint 演示文稿</vt:lpstr>
      <vt:lpstr>PowerPoint 演示文稿</vt:lpstr>
      <vt:lpstr>中序遍历</vt:lpstr>
      <vt:lpstr>PowerPoint 演示文稿</vt:lpstr>
      <vt:lpstr>5.7 树和森林</vt:lpstr>
      <vt:lpstr>5.7.1  树、林与二叉树转换</vt:lpstr>
      <vt:lpstr>PowerPoint 演示文稿</vt:lpstr>
      <vt:lpstr>PowerPoint 演示文稿</vt:lpstr>
      <vt:lpstr>PowerPoint 演示文稿</vt:lpstr>
      <vt:lpstr>5.7.2  树的存储</vt:lpstr>
      <vt:lpstr>1  双亲链表</vt:lpstr>
      <vt:lpstr>2  孩子链表</vt:lpstr>
      <vt:lpstr>PowerPoint 演示文稿</vt:lpstr>
      <vt:lpstr>3  孩子兄弟链表</vt:lpstr>
      <vt:lpstr>PowerPoint 演示文稿</vt:lpstr>
      <vt:lpstr>5.7.3  树的遍历</vt:lpstr>
      <vt:lpstr>1,2  先根、后根遍历</vt:lpstr>
      <vt:lpstr>PowerPoint 演示文稿</vt:lpstr>
      <vt:lpstr>PowerPoint 演示文稿</vt:lpstr>
      <vt:lpstr>3  层序遍历</vt:lpstr>
      <vt:lpstr>PowerPoint 演示文稿</vt:lpstr>
      <vt:lpstr>5.8 哈夫曼树及应用</vt:lpstr>
      <vt:lpstr>5.8.1  最优二叉树(哈夫曼树)</vt:lpstr>
      <vt:lpstr>PowerPoint 演示文稿</vt:lpstr>
      <vt:lpstr>PowerPoint 演示文稿</vt:lpstr>
      <vt:lpstr>PowerPoint 演示文稿</vt:lpstr>
      <vt:lpstr>PowerPoint 演示文稿</vt:lpstr>
      <vt:lpstr>5.8.2  哈夫曼编码</vt:lpstr>
      <vt:lpstr>PowerPoint 演示文稿</vt:lpstr>
      <vt:lpstr>5.8.3  分类与判定树</vt:lpstr>
      <vt:lpstr>PowerPoint 演示文稿</vt:lpstr>
      <vt:lpstr>PowerPoint 演示文稿</vt:lpstr>
    </vt:vector>
  </TitlesOfParts>
  <Company>sj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排序</dc:title>
  <dc:creator>hyg</dc:creator>
  <cp:lastModifiedBy>weina</cp:lastModifiedBy>
  <cp:revision>1012</cp:revision>
  <dcterms:created xsi:type="dcterms:W3CDTF">1999-12-30T06:19:43Z</dcterms:created>
  <dcterms:modified xsi:type="dcterms:W3CDTF">2014-04-28T07:45:55Z</dcterms:modified>
</cp:coreProperties>
</file>