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07" r:id="rId2"/>
    <p:sldId id="434" r:id="rId3"/>
    <p:sldId id="364" r:id="rId4"/>
    <p:sldId id="365" r:id="rId5"/>
    <p:sldId id="367" r:id="rId6"/>
    <p:sldId id="366" r:id="rId7"/>
    <p:sldId id="422" r:id="rId8"/>
    <p:sldId id="436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8" r:id="rId18"/>
    <p:sldId id="379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66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Grid="0">
      <p:cViewPr varScale="1">
        <p:scale>
          <a:sx n="98" d="100"/>
          <a:sy n="98" d="100"/>
        </p:scale>
        <p:origin x="-348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F4FE137E-184C-48E5-986C-352415BC9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99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46D43AD2-1B8F-496B-9814-F8378F7AB8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843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9220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21" name="Rectangle 5"/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9222" name="Picture 6" descr="gra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224" name="Rectangle 8"/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26" name="Rectangle 10"/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fld id="{6B1112C7-799B-4FED-9136-BE74CB4439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0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1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2938" y="522288"/>
            <a:ext cx="8501062" cy="63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8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940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0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3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35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68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6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white">
          <a:xfrm>
            <a:off x="0" y="0"/>
            <a:ext cx="9144000" cy="609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white">
          <a:xfrm>
            <a:off x="0" y="609600"/>
            <a:ext cx="9144000" cy="6248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Wingdings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304800" y="1250950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）</a:t>
            </a:r>
            <a:r>
              <a:rPr lang="zh-CN" altLang="en-US" sz="2400" b="1">
                <a:solidFill>
                  <a:schemeClr val="tx2"/>
                </a:solidFill>
                <a:latin typeface="Arial" charset="0"/>
              </a:rPr>
              <a:t>顺序存储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。对记录本身进行物理重排，移到合适的位置。</a:t>
            </a: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）</a:t>
            </a:r>
            <a:r>
              <a:rPr lang="zh-CN" altLang="en-US" sz="2400" b="1">
                <a:solidFill>
                  <a:schemeClr val="tx2"/>
                </a:solidFill>
                <a:latin typeface="Arial" charset="0"/>
              </a:rPr>
              <a:t>链式存储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。无需移动记录，仅修改指针。－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</a:rPr>
              <a:t>（链）表排序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。</a:t>
            </a: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）</a:t>
            </a:r>
            <a:r>
              <a:rPr lang="zh-CN" altLang="en-US" sz="2400" b="1">
                <a:solidFill>
                  <a:schemeClr val="tx2"/>
                </a:solidFill>
                <a:latin typeface="Arial" charset="0"/>
              </a:rPr>
              <a:t>索引顺序存储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。对索引表物理重排，不移动原始记录本身。</a:t>
            </a: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250825" y="685800"/>
            <a:ext cx="8642350" cy="457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  <a:latin typeface="Arial" charset="0"/>
              </a:rPr>
              <a:t>三、存储方式</a:t>
            </a: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304800" y="3073400"/>
            <a:ext cx="8659813" cy="30226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maxsize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=100;	</a:t>
            </a:r>
            <a:r>
              <a:rPr lang="en-US" altLang="zh-CN" sz="2400" b="1" dirty="0">
                <a:solidFill>
                  <a:schemeClr val="accent2"/>
                </a:solidFill>
                <a:latin typeface="Courier New" pitchFamily="49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latin typeface="Courier New" pitchFamily="49" charset="0"/>
              </a:rPr>
              <a:t>排序表容量，假设为</a:t>
            </a:r>
            <a:r>
              <a:rPr lang="en-US" altLang="zh-CN" sz="2400" b="1" dirty="0">
                <a:solidFill>
                  <a:schemeClr val="accent2"/>
                </a:solidFill>
                <a:latin typeface="Courier New" pitchFamily="49" charset="0"/>
              </a:rPr>
              <a:t>100</a:t>
            </a:r>
          </a:p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  <a:r>
              <a:rPr lang="en-US" altLang="zh-CN" sz="2400" b="1" dirty="0">
                <a:solidFill>
                  <a:schemeClr val="accent2"/>
                </a:solidFill>
                <a:latin typeface="Courier New" pitchFamily="49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latin typeface="Courier New" pitchFamily="49" charset="0"/>
              </a:rPr>
              <a:t>假设关键字为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endParaRPr lang="en-US" altLang="zh-CN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{ 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key;		</a:t>
            </a:r>
            <a:r>
              <a:rPr lang="en-US" altLang="zh-CN" sz="2400" b="1" dirty="0">
                <a:solidFill>
                  <a:schemeClr val="accent2"/>
                </a:solidFill>
                <a:latin typeface="Courier New" pitchFamily="49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latin typeface="Courier New" pitchFamily="49" charset="0"/>
              </a:rPr>
              <a:t>关键字域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othertype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other;		</a:t>
            </a:r>
            <a:r>
              <a:rPr lang="en-US" altLang="zh-CN" sz="2400" b="1" dirty="0">
                <a:solidFill>
                  <a:schemeClr val="accent2"/>
                </a:solidFill>
                <a:latin typeface="Courier New" pitchFamily="49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latin typeface="Courier New" pitchFamily="49" charset="0"/>
              </a:rPr>
              <a:t>其它域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</a:rPr>
              <a:t>rectype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;				</a:t>
            </a:r>
            <a:r>
              <a:rPr lang="en-US" altLang="zh-CN" sz="2400" b="1" dirty="0">
                <a:solidFill>
                  <a:schemeClr val="accent2"/>
                </a:solidFill>
                <a:latin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</a:rPr>
              <a:t>记录类型</a:t>
            </a:r>
          </a:p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</a:rPr>
              <a:t>rectype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list[maxsize+1];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Courier New" pitchFamily="49" charset="0"/>
              </a:rPr>
              <a:t>　　</a:t>
            </a:r>
            <a:r>
              <a:rPr lang="en-US" altLang="zh-CN" sz="2400" b="1" dirty="0">
                <a:solidFill>
                  <a:schemeClr val="accent2"/>
                </a:solidFill>
                <a:latin typeface="Courier New" pitchFamily="49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latin typeface="Courier New" pitchFamily="49" charset="0"/>
              </a:rPr>
              <a:t>排序表类型，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0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</a:rPr>
              <a:t>号单元不用</a:t>
            </a:r>
            <a:r>
              <a:rPr lang="zh-CN" altLang="en-US" sz="2400" b="1" dirty="0">
                <a:solidFill>
                  <a:schemeClr val="accent2"/>
                </a:solidFill>
                <a:latin typeface="Courier New" pitchFamily="49" charset="0"/>
              </a:rPr>
              <a:t>（或作它用，如“监视哨”）</a:t>
            </a: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395288" y="2590800"/>
            <a:ext cx="85379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为</a:t>
            </a:r>
            <a:r>
              <a:rPr lang="zh-CN" altLang="en-US" sz="2400" b="1">
                <a:solidFill>
                  <a:schemeClr val="tx2"/>
                </a:solidFill>
                <a:latin typeface="Arial" charset="0"/>
              </a:rPr>
              <a:t>简单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起见，本章以数组作存储结构来</a:t>
            </a:r>
            <a:r>
              <a:rPr lang="zh-CN" altLang="en-US" sz="2400" b="1">
                <a:solidFill>
                  <a:srgbClr val="FF3300"/>
                </a:solidFill>
                <a:latin typeface="Arial" charset="0"/>
              </a:rPr>
              <a:t>学习几种排序的算法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utoUpdateAnimBg="0"/>
      <p:bldP spid="409604" grpId="0" animBg="1" autoUpdateAnimBg="0"/>
      <p:bldP spid="40960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090" name="Group 2"/>
          <p:cNvGrpSpPr>
            <a:grpSpLocks/>
          </p:cNvGrpSpPr>
          <p:nvPr/>
        </p:nvGrpSpPr>
        <p:grpSpPr bwMode="auto">
          <a:xfrm>
            <a:off x="350838" y="44450"/>
            <a:ext cx="3933825" cy="2192338"/>
            <a:chOff x="306" y="210"/>
            <a:chExt cx="2478" cy="1381"/>
          </a:xfrm>
        </p:grpSpPr>
        <p:sp>
          <p:nvSpPr>
            <p:cNvPr id="473091" name="Line 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092" name="Line 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093" name="Line 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094" name="Line 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095" name="Line 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096" name="Line 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097" name="Line 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098" name="Line 1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099" name="Line 1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00" name="Oval 1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3101" name="Oval 1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3102" name="Oval 1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3103" name="Oval 1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3104" name="Oval 1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3105" name="Oval 1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3106" name="Oval 1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3107" name="Oval 1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3108" name="Oval 2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3109" name="Oval 2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73110" name="Group 22"/>
          <p:cNvGrpSpPr>
            <a:grpSpLocks/>
          </p:cNvGrpSpPr>
          <p:nvPr/>
        </p:nvGrpSpPr>
        <p:grpSpPr bwMode="auto">
          <a:xfrm>
            <a:off x="4886325" y="44450"/>
            <a:ext cx="3933825" cy="2192338"/>
            <a:chOff x="306" y="210"/>
            <a:chExt cx="2478" cy="1381"/>
          </a:xfrm>
        </p:grpSpPr>
        <p:sp>
          <p:nvSpPr>
            <p:cNvPr id="473111" name="Line 2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12" name="Line 2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13" name="Line 2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14" name="Line 2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15" name="Line 2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17" name="Line 2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18" name="Line 3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19" name="Line 3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20" name="Oval 3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3121" name="Oval 3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3122" name="Oval 3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3123" name="Oval 3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3124" name="Oval 3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3125" name="Oval 3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3126" name="Oval 3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3127" name="Oval 3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3128" name="Oval 4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3129" name="Oval 4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73130" name="Group 42"/>
          <p:cNvGrpSpPr>
            <a:grpSpLocks/>
          </p:cNvGrpSpPr>
          <p:nvPr/>
        </p:nvGrpSpPr>
        <p:grpSpPr bwMode="auto">
          <a:xfrm>
            <a:off x="4716463" y="2349500"/>
            <a:ext cx="3933825" cy="2192338"/>
            <a:chOff x="306" y="210"/>
            <a:chExt cx="2478" cy="1381"/>
          </a:xfrm>
        </p:grpSpPr>
        <p:sp>
          <p:nvSpPr>
            <p:cNvPr id="473131" name="Line 4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32" name="Line 4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35" name="Line 4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40" name="Oval 5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3141" name="Oval 5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3142" name="Oval 5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3143" name="Oval 5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3144" name="Oval 5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3145" name="Oval 5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3146" name="Oval 5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3147" name="Oval 5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3148" name="Oval 6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3149" name="Oval 6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73150" name="Group 62"/>
          <p:cNvGrpSpPr>
            <a:grpSpLocks/>
          </p:cNvGrpSpPr>
          <p:nvPr/>
        </p:nvGrpSpPr>
        <p:grpSpPr bwMode="auto">
          <a:xfrm>
            <a:off x="323850" y="2276475"/>
            <a:ext cx="3933825" cy="2192338"/>
            <a:chOff x="306" y="210"/>
            <a:chExt cx="2478" cy="1381"/>
          </a:xfrm>
        </p:grpSpPr>
        <p:sp>
          <p:nvSpPr>
            <p:cNvPr id="473151" name="Line 6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52" name="Line 6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53" name="Line 6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54" name="Line 6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55" name="Line 6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56" name="Line 6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57" name="Line 6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58" name="Line 7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59" name="Line 7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60" name="Oval 7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3161" name="Oval 7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3162" name="Oval 7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3163" name="Oval 7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3164" name="Oval 7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3165" name="Oval 7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3166" name="Oval 7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3167" name="Oval 7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3168" name="Oval 8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3169" name="Oval 8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473170" name="Line 82"/>
          <p:cNvSpPr>
            <a:spLocks noChangeShapeType="1"/>
          </p:cNvSpPr>
          <p:nvPr/>
        </p:nvSpPr>
        <p:spPr bwMode="auto">
          <a:xfrm rot="5384010">
            <a:off x="6750844" y="1970881"/>
            <a:ext cx="685800" cy="158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71" name="Line 83"/>
          <p:cNvSpPr>
            <a:spLocks noChangeShapeType="1"/>
          </p:cNvSpPr>
          <p:nvPr/>
        </p:nvSpPr>
        <p:spPr bwMode="auto">
          <a:xfrm>
            <a:off x="4356100" y="1052513"/>
            <a:ext cx="633413" cy="1587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72" name="Oval 84"/>
          <p:cNvSpPr>
            <a:spLocks noChangeArrowheads="1"/>
          </p:cNvSpPr>
          <p:nvPr/>
        </p:nvSpPr>
        <p:spPr bwMode="auto">
          <a:xfrm>
            <a:off x="720725" y="10398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73" name="Oval 85"/>
          <p:cNvSpPr>
            <a:spLocks noChangeArrowheads="1"/>
          </p:cNvSpPr>
          <p:nvPr/>
        </p:nvSpPr>
        <p:spPr bwMode="auto">
          <a:xfrm>
            <a:off x="6872288" y="-26988"/>
            <a:ext cx="647700" cy="647701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74" name="Line 86"/>
          <p:cNvSpPr>
            <a:spLocks noChangeShapeType="1"/>
          </p:cNvSpPr>
          <p:nvPr/>
        </p:nvSpPr>
        <p:spPr bwMode="auto">
          <a:xfrm rot="10879923">
            <a:off x="4284663" y="3213100"/>
            <a:ext cx="633412" cy="158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75" name="Line 87"/>
          <p:cNvSpPr>
            <a:spLocks noChangeShapeType="1"/>
          </p:cNvSpPr>
          <p:nvPr/>
        </p:nvSpPr>
        <p:spPr bwMode="auto">
          <a:xfrm rot="26806917">
            <a:off x="2249487" y="4167188"/>
            <a:ext cx="646113" cy="3333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76" name="Oval 88"/>
          <p:cNvSpPr>
            <a:spLocks noChangeArrowheads="1"/>
          </p:cNvSpPr>
          <p:nvPr/>
        </p:nvSpPr>
        <p:spPr bwMode="auto">
          <a:xfrm>
            <a:off x="5708650" y="274002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77" name="Oval 89"/>
          <p:cNvSpPr>
            <a:spLocks noChangeArrowheads="1"/>
          </p:cNvSpPr>
          <p:nvPr/>
        </p:nvSpPr>
        <p:spPr bwMode="auto">
          <a:xfrm>
            <a:off x="688975" y="32877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3178" name="Group 90"/>
          <p:cNvGrpSpPr>
            <a:grpSpLocks/>
          </p:cNvGrpSpPr>
          <p:nvPr/>
        </p:nvGrpSpPr>
        <p:grpSpPr bwMode="auto">
          <a:xfrm>
            <a:off x="323850" y="4621213"/>
            <a:ext cx="3933825" cy="2192337"/>
            <a:chOff x="306" y="210"/>
            <a:chExt cx="2478" cy="1381"/>
          </a:xfrm>
        </p:grpSpPr>
        <p:sp>
          <p:nvSpPr>
            <p:cNvPr id="473179" name="Line 91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80" name="Line 92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81" name="Line 93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82" name="Line 94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83" name="Line 95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84" name="Line 96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85" name="Line 97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86" name="Line 98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87" name="Line 99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3188" name="Oval 100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3189" name="Oval 101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3190" name="Oval 102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3191" name="Oval 103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3192" name="Oval 104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3193" name="Oval 105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3194" name="Oval 106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3195" name="Oval 107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3196" name="Oval 108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3197" name="Oval 109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47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47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7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473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73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4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47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47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7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7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473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473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7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70" grpId="0" animBg="1"/>
      <p:bldP spid="473171" grpId="0" animBg="1"/>
      <p:bldP spid="473172" grpId="0" animBg="1"/>
      <p:bldP spid="473173" grpId="0" animBg="1"/>
      <p:bldP spid="473174" grpId="0" animBg="1"/>
      <p:bldP spid="473175" grpId="0" animBg="1"/>
      <p:bldP spid="473176" grpId="0" animBg="1"/>
      <p:bldP spid="4731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212725"/>
            <a:ext cx="7772400" cy="825500"/>
          </a:xfrm>
        </p:spPr>
        <p:txBody>
          <a:bodyPr/>
          <a:lstStyle/>
          <a:p>
            <a:r>
              <a:rPr lang="en-US" altLang="zh-CN" sz="3600" b="0">
                <a:solidFill>
                  <a:srgbClr val="3A47C6"/>
                </a:solidFill>
              </a:rPr>
              <a:t>2</a:t>
            </a:r>
            <a:r>
              <a:rPr lang="zh-CN" altLang="en-US" sz="3600" b="0">
                <a:solidFill>
                  <a:srgbClr val="3A47C6"/>
                </a:solidFill>
              </a:rPr>
              <a:t>、调整和重建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520700" y="2398713"/>
            <a:ext cx="7907338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kumimoji="0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将堆顶元素与无序区中最后的元素互换；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kumimoji="0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将其余的元素</a:t>
            </a:r>
            <a:r>
              <a:rPr kumimoji="0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筛选</a:t>
            </a:r>
            <a:r>
              <a:rPr kumimoji="0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成堆；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381000" y="1196975"/>
            <a:ext cx="74056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chemeClr val="tx1"/>
                </a:solidFill>
              </a:rPr>
              <a:t>（</a:t>
            </a:r>
            <a:r>
              <a:rPr kumimoji="0" lang="en-US" altLang="zh-CN" sz="2800" b="1">
                <a:solidFill>
                  <a:schemeClr val="tx1"/>
                </a:solidFill>
              </a:rPr>
              <a:t>2</a:t>
            </a:r>
            <a:r>
              <a:rPr kumimoji="0" lang="zh-CN" altLang="en-US" sz="2800" b="1">
                <a:solidFill>
                  <a:schemeClr val="tx1"/>
                </a:solidFill>
              </a:rPr>
              <a:t>）在输出堆顶元素后，</a:t>
            </a:r>
            <a:r>
              <a:rPr kumimoji="0" lang="zh-CN" altLang="en-US" sz="2800" b="1">
                <a:solidFill>
                  <a:schemeClr val="tx2"/>
                </a:solidFill>
              </a:rPr>
              <a:t>如何调整剩余元素成为一个新的堆</a:t>
            </a:r>
            <a:r>
              <a:rPr kumimoji="0" lang="zh-CN" altLang="en-US" sz="2800" b="1">
                <a:solidFill>
                  <a:schemeClr val="tx1"/>
                </a:solidFill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138" name="Group 2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475139" name="Line 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40" name="Line 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41" name="Line 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42" name="Line 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43" name="Line 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44" name="Line 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45" name="Line 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46" name="Line 1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47" name="Line 1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48" name="Oval 1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5149" name="Oval 1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5150" name="Oval 1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5151" name="Oval 1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5152" name="Oval 1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5153" name="Oval 1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5154" name="Oval 1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5155" name="Oval 1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5156" name="Oval 2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5157" name="Oval 2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475158" name="Line 22"/>
          <p:cNvSpPr>
            <a:spLocks noChangeShapeType="1"/>
          </p:cNvSpPr>
          <p:nvPr/>
        </p:nvSpPr>
        <p:spPr bwMode="auto">
          <a:xfrm rot="21406917">
            <a:off x="4284663" y="1196975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1187450" y="1889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交换</a:t>
            </a:r>
            <a:endParaRPr lang="zh-CN" altLang="en-US" sz="2800">
              <a:solidFill>
                <a:schemeClr val="hlink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5160" name="Rectangle 24"/>
          <p:cNvSpPr>
            <a:spLocks noChangeArrowheads="1"/>
          </p:cNvSpPr>
          <p:nvPr/>
        </p:nvSpPr>
        <p:spPr bwMode="auto">
          <a:xfrm>
            <a:off x="7667625" y="1889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ctr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筛选</a:t>
            </a:r>
            <a:endParaRPr lang="zh-CN" altLang="en-US" sz="2800">
              <a:solidFill>
                <a:schemeClr val="tx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5161" name="Line 25"/>
          <p:cNvSpPr>
            <a:spLocks noChangeShapeType="1"/>
          </p:cNvSpPr>
          <p:nvPr/>
        </p:nvSpPr>
        <p:spPr bwMode="auto">
          <a:xfrm rot="5384010">
            <a:off x="6750844" y="2978944"/>
            <a:ext cx="685800" cy="1588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62" name="Line 26"/>
          <p:cNvSpPr>
            <a:spLocks noChangeShapeType="1"/>
          </p:cNvSpPr>
          <p:nvPr/>
        </p:nvSpPr>
        <p:spPr bwMode="auto">
          <a:xfrm rot="10879923" flipV="1">
            <a:off x="4284663" y="4508500"/>
            <a:ext cx="793750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5795963" y="3429000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交换</a:t>
            </a:r>
            <a:endParaRPr lang="zh-CN" altLang="en-US" sz="2800">
              <a:solidFill>
                <a:schemeClr val="hlink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5164" name="Rectangle 28"/>
          <p:cNvSpPr>
            <a:spLocks noChangeArrowheads="1"/>
          </p:cNvSpPr>
          <p:nvPr/>
        </p:nvSpPr>
        <p:spPr bwMode="auto">
          <a:xfrm>
            <a:off x="971550" y="3429000"/>
            <a:ext cx="122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ctr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筛选</a:t>
            </a:r>
            <a:endParaRPr lang="zh-CN" altLang="en-US" sz="2800">
              <a:solidFill>
                <a:schemeClr val="tx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5165" name="Line 29"/>
          <p:cNvSpPr>
            <a:spLocks noChangeShapeType="1"/>
          </p:cNvSpPr>
          <p:nvPr/>
        </p:nvSpPr>
        <p:spPr bwMode="auto">
          <a:xfrm rot="5384010">
            <a:off x="2215357" y="629205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66" name="Freeform 30"/>
          <p:cNvSpPr>
            <a:spLocks/>
          </p:cNvSpPr>
          <p:nvPr/>
        </p:nvSpPr>
        <p:spPr bwMode="auto">
          <a:xfrm>
            <a:off x="2224088" y="955675"/>
            <a:ext cx="457200" cy="1330325"/>
          </a:xfrm>
          <a:custGeom>
            <a:avLst/>
            <a:gdLst>
              <a:gd name="T0" fmla="*/ 0 w 288"/>
              <a:gd name="T1" fmla="*/ 838 h 838"/>
              <a:gd name="T2" fmla="*/ 222 w 288"/>
              <a:gd name="T3" fmla="*/ 511 h 838"/>
              <a:gd name="T4" fmla="*/ 288 w 288"/>
              <a:gd name="T5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838">
                <a:moveTo>
                  <a:pt x="0" y="838"/>
                </a:moveTo>
                <a:cubicBezTo>
                  <a:pt x="37" y="781"/>
                  <a:pt x="174" y="651"/>
                  <a:pt x="222" y="511"/>
                </a:cubicBezTo>
                <a:cubicBezTo>
                  <a:pt x="270" y="371"/>
                  <a:pt x="274" y="106"/>
                  <a:pt x="288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5167" name="Group 31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475168" name="Line 32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69" name="Line 33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70" name="Line 34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71" name="Line 35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72" name="Line 36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73" name="Line 37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74" name="Line 38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75" name="Line 39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76" name="Line 40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77" name="Oval 41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5178" name="Oval 42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5179" name="Oval 43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5180" name="Oval 44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5181" name="Oval 45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5182" name="Oval 46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5183" name="Oval 47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5184" name="Oval 48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5185" name="Oval 49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5186" name="Oval 50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5187" name="Group 51"/>
          <p:cNvGrpSpPr>
            <a:grpSpLocks/>
          </p:cNvGrpSpPr>
          <p:nvPr/>
        </p:nvGrpSpPr>
        <p:grpSpPr bwMode="auto">
          <a:xfrm>
            <a:off x="4894263" y="3670300"/>
            <a:ext cx="3933825" cy="2192338"/>
            <a:chOff x="306" y="210"/>
            <a:chExt cx="2478" cy="1381"/>
          </a:xfrm>
        </p:grpSpPr>
        <p:sp>
          <p:nvSpPr>
            <p:cNvPr id="475188" name="Line 52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89" name="Line 53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90" name="Line 54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91" name="Line 55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92" name="Line 56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93" name="Line 57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94" name="Line 58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95" name="Line 59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96" name="Line 60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197" name="Oval 61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5198" name="Oval 62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5199" name="Oval 63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5200" name="Oval 64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5201" name="Oval 65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5202" name="Oval 66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5203" name="Oval 67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5204" name="Oval 68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5205" name="Oval 69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5206" name="Oval 70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sp>
        <p:nvSpPr>
          <p:cNvPr id="475207" name="Freeform 71"/>
          <p:cNvSpPr>
            <a:spLocks/>
          </p:cNvSpPr>
          <p:nvPr/>
        </p:nvSpPr>
        <p:spPr bwMode="auto">
          <a:xfrm>
            <a:off x="6011863" y="4148138"/>
            <a:ext cx="1060450" cy="1225550"/>
          </a:xfrm>
          <a:custGeom>
            <a:avLst/>
            <a:gdLst>
              <a:gd name="T0" fmla="*/ 0 w 668"/>
              <a:gd name="T1" fmla="*/ 772 h 772"/>
              <a:gd name="T2" fmla="*/ 328 w 668"/>
              <a:gd name="T3" fmla="*/ 354 h 772"/>
              <a:gd name="T4" fmla="*/ 668 w 668"/>
              <a:gd name="T5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8" h="772">
                <a:moveTo>
                  <a:pt x="0" y="772"/>
                </a:moveTo>
                <a:cubicBezTo>
                  <a:pt x="55" y="700"/>
                  <a:pt x="217" y="483"/>
                  <a:pt x="328" y="354"/>
                </a:cubicBezTo>
                <a:cubicBezTo>
                  <a:pt x="439" y="225"/>
                  <a:pt x="597" y="74"/>
                  <a:pt x="668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5208" name="Group 72"/>
          <p:cNvGrpSpPr>
            <a:grpSpLocks/>
          </p:cNvGrpSpPr>
          <p:nvPr/>
        </p:nvGrpSpPr>
        <p:grpSpPr bwMode="auto">
          <a:xfrm>
            <a:off x="287338" y="3670300"/>
            <a:ext cx="3933825" cy="2192338"/>
            <a:chOff x="306" y="210"/>
            <a:chExt cx="2478" cy="1381"/>
          </a:xfrm>
        </p:grpSpPr>
        <p:sp>
          <p:nvSpPr>
            <p:cNvPr id="475209" name="Line 7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210" name="Line 7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211" name="Line 7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212" name="Line 7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213" name="Line 7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214" name="Line 7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215" name="Line 7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216" name="Line 8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217" name="Line 8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5218" name="Oval 8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5219" name="Oval 8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5220" name="Oval 8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5221" name="Oval 8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5222" name="Oval 8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5223" name="Oval 8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5224" name="Oval 8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5225" name="Oval 8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5226" name="Oval 9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5227" name="Oval 9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7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7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58" grpId="0" animBg="1"/>
      <p:bldP spid="475159" grpId="0"/>
      <p:bldP spid="475160" grpId="0"/>
      <p:bldP spid="475161" grpId="0" animBg="1"/>
      <p:bldP spid="475162" grpId="0" animBg="1"/>
      <p:bldP spid="475163" grpId="0"/>
      <p:bldP spid="475164" grpId="0"/>
      <p:bldP spid="475165" grpId="0" animBg="1"/>
      <p:bldP spid="475166" grpId="0" animBg="1"/>
      <p:bldP spid="4752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ChangeArrowheads="1"/>
          </p:cNvSpPr>
          <p:nvPr/>
        </p:nvSpPr>
        <p:spPr bwMode="auto">
          <a:xfrm>
            <a:off x="684213" y="1889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交换</a:t>
            </a:r>
            <a:endParaRPr lang="zh-CN" altLang="en-US" sz="2800">
              <a:solidFill>
                <a:schemeClr val="hlink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7596188" y="188913"/>
            <a:ext cx="122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ctr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筛选</a:t>
            </a:r>
            <a:endParaRPr lang="zh-CN" altLang="en-US" sz="2800">
              <a:solidFill>
                <a:schemeClr val="tx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6164" name="Line 4"/>
          <p:cNvSpPr>
            <a:spLocks noChangeShapeType="1"/>
          </p:cNvSpPr>
          <p:nvPr/>
        </p:nvSpPr>
        <p:spPr bwMode="auto">
          <a:xfrm rot="21406917">
            <a:off x="4286250" y="1195388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65" name="Line 5"/>
          <p:cNvSpPr>
            <a:spLocks noChangeShapeType="1"/>
          </p:cNvSpPr>
          <p:nvPr/>
        </p:nvSpPr>
        <p:spPr bwMode="auto">
          <a:xfrm rot="5384010">
            <a:off x="6822282" y="312340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 rot="10879923" flipV="1">
            <a:off x="4281488" y="4149725"/>
            <a:ext cx="793750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67" name="Rectangle 7"/>
          <p:cNvSpPr>
            <a:spLocks noChangeArrowheads="1"/>
          </p:cNvSpPr>
          <p:nvPr/>
        </p:nvSpPr>
        <p:spPr bwMode="auto">
          <a:xfrm>
            <a:off x="7991475" y="3284538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交换</a:t>
            </a:r>
            <a:endParaRPr lang="zh-CN" altLang="en-US" sz="2800">
              <a:solidFill>
                <a:schemeClr val="hlink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6168" name="Rectangle 8"/>
          <p:cNvSpPr>
            <a:spLocks noChangeArrowheads="1"/>
          </p:cNvSpPr>
          <p:nvPr/>
        </p:nvSpPr>
        <p:spPr bwMode="auto">
          <a:xfrm>
            <a:off x="755650" y="3500438"/>
            <a:ext cx="1370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ctr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筛选</a:t>
            </a:r>
            <a:endParaRPr lang="zh-CN" altLang="en-US" sz="2800">
              <a:solidFill>
                <a:schemeClr val="tx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rot="5384010">
            <a:off x="2215357" y="629205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70" name="Freeform 10"/>
          <p:cNvSpPr>
            <a:spLocks/>
          </p:cNvSpPr>
          <p:nvPr/>
        </p:nvSpPr>
        <p:spPr bwMode="auto">
          <a:xfrm>
            <a:off x="415925" y="603250"/>
            <a:ext cx="1787525" cy="1557338"/>
          </a:xfrm>
          <a:custGeom>
            <a:avLst/>
            <a:gdLst>
              <a:gd name="T0" fmla="*/ 0 w 1126"/>
              <a:gd name="T1" fmla="*/ 981 h 981"/>
              <a:gd name="T2" fmla="*/ 366 w 1126"/>
              <a:gd name="T3" fmla="*/ 248 h 981"/>
              <a:gd name="T4" fmla="*/ 1126 w 1126"/>
              <a:gd name="T5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6" h="981">
                <a:moveTo>
                  <a:pt x="0" y="981"/>
                </a:moveTo>
                <a:cubicBezTo>
                  <a:pt x="61" y="859"/>
                  <a:pt x="178" y="412"/>
                  <a:pt x="366" y="248"/>
                </a:cubicBezTo>
                <a:cubicBezTo>
                  <a:pt x="554" y="84"/>
                  <a:pt x="968" y="52"/>
                  <a:pt x="1126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71" name="Freeform 11"/>
          <p:cNvSpPr>
            <a:spLocks/>
          </p:cNvSpPr>
          <p:nvPr/>
        </p:nvSpPr>
        <p:spPr bwMode="auto">
          <a:xfrm>
            <a:off x="7480300" y="3644900"/>
            <a:ext cx="1268413" cy="1060450"/>
          </a:xfrm>
          <a:custGeom>
            <a:avLst/>
            <a:gdLst>
              <a:gd name="T0" fmla="*/ 799 w 799"/>
              <a:gd name="T1" fmla="*/ 668 h 668"/>
              <a:gd name="T2" fmla="*/ 524 w 799"/>
              <a:gd name="T3" fmla="*/ 209 h 668"/>
              <a:gd name="T4" fmla="*/ 0 w 799"/>
              <a:gd name="T5" fmla="*/ 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9" h="668">
                <a:moveTo>
                  <a:pt x="799" y="668"/>
                </a:moveTo>
                <a:cubicBezTo>
                  <a:pt x="755" y="592"/>
                  <a:pt x="657" y="320"/>
                  <a:pt x="524" y="209"/>
                </a:cubicBezTo>
                <a:cubicBezTo>
                  <a:pt x="391" y="98"/>
                  <a:pt x="109" y="44"/>
                  <a:pt x="0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6172" name="Group 12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476173" name="Line 1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74" name="Line 1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75" name="Line 1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76" name="Line 1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77" name="Line 1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78" name="Line 1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79" name="Line 1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80" name="Line 2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81" name="Line 2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82" name="Oval 2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6183" name="Oval 2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6184" name="Oval 2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6185" name="Oval 2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6186" name="Oval 2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6187" name="Oval 2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6188" name="Oval 2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6189" name="Oval 2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6190" name="Oval 3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6191" name="Oval 3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6192" name="Group 32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476193" name="Line 3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94" name="Line 3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95" name="Line 3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96" name="Line 3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97" name="Line 3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98" name="Line 3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199" name="Line 3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00" name="Line 4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01" name="Line 4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02" name="Oval 4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6203" name="Oval 4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6204" name="Oval 4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6205" name="Oval 4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6206" name="Oval 4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6207" name="Oval 4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6208" name="Oval 4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6209" name="Oval 4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6210" name="Oval 5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6211" name="Oval 5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6212" name="Group 52"/>
          <p:cNvGrpSpPr>
            <a:grpSpLocks/>
          </p:cNvGrpSpPr>
          <p:nvPr/>
        </p:nvGrpSpPr>
        <p:grpSpPr bwMode="auto">
          <a:xfrm>
            <a:off x="4894263" y="3670300"/>
            <a:ext cx="3933825" cy="2192338"/>
            <a:chOff x="306" y="210"/>
            <a:chExt cx="2478" cy="1381"/>
          </a:xfrm>
        </p:grpSpPr>
        <p:sp>
          <p:nvSpPr>
            <p:cNvPr id="476213" name="Line 5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14" name="Line 5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15" name="Line 5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16" name="Line 5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17" name="Line 5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18" name="Line 5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19" name="Line 5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20" name="Line 6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21" name="Line 6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22" name="Oval 6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6223" name="Oval 6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6224" name="Oval 6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6225" name="Oval 6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6226" name="Oval 6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6227" name="Oval 6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6228" name="Oval 6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6229" name="Oval 6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6230" name="Oval 7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6231" name="Oval 7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6232" name="Group 72"/>
          <p:cNvGrpSpPr>
            <a:grpSpLocks/>
          </p:cNvGrpSpPr>
          <p:nvPr/>
        </p:nvGrpSpPr>
        <p:grpSpPr bwMode="auto">
          <a:xfrm>
            <a:off x="287338" y="3670300"/>
            <a:ext cx="3933825" cy="2192338"/>
            <a:chOff x="306" y="210"/>
            <a:chExt cx="2478" cy="1381"/>
          </a:xfrm>
        </p:grpSpPr>
        <p:sp>
          <p:nvSpPr>
            <p:cNvPr id="476233" name="Line 7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34" name="Line 7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35" name="Line 7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36" name="Line 7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37" name="Line 7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38" name="Line 7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39" name="Line 7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40" name="Line 8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41" name="Line 8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6242" name="Oval 8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6243" name="Oval 8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6244" name="Oval 8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6245" name="Oval 8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6246" name="Oval 8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6247" name="Oval 8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6248" name="Oval 8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6249" name="Oval 8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6250" name="Oval 9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6251" name="Oval 9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7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7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7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/>
      <p:bldP spid="476163" grpId="0"/>
      <p:bldP spid="476164" grpId="0" animBg="1"/>
      <p:bldP spid="476165" grpId="0" animBg="1"/>
      <p:bldP spid="476166" grpId="0" animBg="1"/>
      <p:bldP spid="476167" grpId="0"/>
      <p:bldP spid="476168" grpId="0"/>
      <p:bldP spid="476169" grpId="0" animBg="1"/>
      <p:bldP spid="476170" grpId="0" animBg="1"/>
      <p:bldP spid="4761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1258888" y="1889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交换</a:t>
            </a:r>
            <a:endParaRPr lang="zh-CN" altLang="en-US" sz="2800">
              <a:solidFill>
                <a:schemeClr val="hlink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7524750" y="188913"/>
            <a:ext cx="1370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筛选</a:t>
            </a:r>
            <a:endParaRPr lang="zh-CN" altLang="en-US" sz="2800">
              <a:solidFill>
                <a:schemeClr val="tx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7188" name="Line 4"/>
          <p:cNvSpPr>
            <a:spLocks noChangeShapeType="1"/>
          </p:cNvSpPr>
          <p:nvPr/>
        </p:nvSpPr>
        <p:spPr bwMode="auto">
          <a:xfrm rot="21406917">
            <a:off x="4286250" y="1195388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189" name="Line 5"/>
          <p:cNvSpPr>
            <a:spLocks noChangeShapeType="1"/>
          </p:cNvSpPr>
          <p:nvPr/>
        </p:nvSpPr>
        <p:spPr bwMode="auto">
          <a:xfrm rot="5384010">
            <a:off x="6822282" y="312340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190" name="Line 6"/>
          <p:cNvSpPr>
            <a:spLocks noChangeShapeType="1"/>
          </p:cNvSpPr>
          <p:nvPr/>
        </p:nvSpPr>
        <p:spPr bwMode="auto">
          <a:xfrm rot="10879923" flipV="1">
            <a:off x="4281488" y="4149725"/>
            <a:ext cx="793750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667625" y="3429000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交换</a:t>
            </a:r>
            <a:endParaRPr lang="zh-CN" altLang="en-US" sz="2800">
              <a:solidFill>
                <a:schemeClr val="hlink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7192" name="Rectangle 8"/>
          <p:cNvSpPr>
            <a:spLocks noChangeArrowheads="1"/>
          </p:cNvSpPr>
          <p:nvPr/>
        </p:nvSpPr>
        <p:spPr bwMode="auto">
          <a:xfrm>
            <a:off x="827088" y="3429000"/>
            <a:ext cx="1370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ctr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筛选</a:t>
            </a:r>
            <a:endParaRPr lang="zh-CN" altLang="en-US" sz="2800">
              <a:solidFill>
                <a:schemeClr val="tx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7193" name="Line 9"/>
          <p:cNvSpPr>
            <a:spLocks noChangeShapeType="1"/>
          </p:cNvSpPr>
          <p:nvPr/>
        </p:nvSpPr>
        <p:spPr bwMode="auto">
          <a:xfrm rot="5384010">
            <a:off x="2215357" y="6292056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194" name="Freeform 10"/>
          <p:cNvSpPr>
            <a:spLocks/>
          </p:cNvSpPr>
          <p:nvPr/>
        </p:nvSpPr>
        <p:spPr bwMode="auto">
          <a:xfrm>
            <a:off x="2627313" y="981075"/>
            <a:ext cx="215900" cy="576263"/>
          </a:xfrm>
          <a:custGeom>
            <a:avLst/>
            <a:gdLst>
              <a:gd name="T0" fmla="*/ 117 w 117"/>
              <a:gd name="T1" fmla="*/ 302 h 302"/>
              <a:gd name="T2" fmla="*/ 0 w 117"/>
              <a:gd name="T3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7" h="302">
                <a:moveTo>
                  <a:pt x="117" y="302"/>
                </a:moveTo>
                <a:cubicBezTo>
                  <a:pt x="98" y="252"/>
                  <a:pt x="19" y="50"/>
                  <a:pt x="0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195" name="Freeform 11"/>
          <p:cNvSpPr>
            <a:spLocks/>
          </p:cNvSpPr>
          <p:nvPr/>
        </p:nvSpPr>
        <p:spPr bwMode="auto">
          <a:xfrm>
            <a:off x="6948488" y="4221163"/>
            <a:ext cx="231775" cy="558800"/>
          </a:xfrm>
          <a:custGeom>
            <a:avLst/>
            <a:gdLst>
              <a:gd name="T0" fmla="*/ 0 w 146"/>
              <a:gd name="T1" fmla="*/ 352 h 352"/>
              <a:gd name="T2" fmla="*/ 146 w 146"/>
              <a:gd name="T3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6" h="352">
                <a:moveTo>
                  <a:pt x="0" y="352"/>
                </a:moveTo>
                <a:cubicBezTo>
                  <a:pt x="22" y="293"/>
                  <a:pt x="116" y="73"/>
                  <a:pt x="146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7196" name="Group 12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477197" name="Line 1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198" name="Line 1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199" name="Line 1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00" name="Line 1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01" name="Line 1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02" name="Line 1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03" name="Line 1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04" name="Line 2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05" name="Line 2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06" name="Oval 2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7207" name="Oval 2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7208" name="Oval 2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7209" name="Oval 2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7210" name="Oval 2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7211" name="Oval 2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7212" name="Oval 2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7213" name="Oval 2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7214" name="Oval 3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7215" name="Oval 3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7216" name="Group 32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477217" name="Line 3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18" name="Line 3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19" name="Line 3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20" name="Line 3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21" name="Line 3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22" name="Line 3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23" name="Line 3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24" name="Line 4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25" name="Line 4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26" name="Oval 4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7227" name="Oval 4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7228" name="Oval 4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7229" name="Oval 4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7230" name="Oval 4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7231" name="Oval 4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7232" name="Oval 4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7233" name="Oval 4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7234" name="Oval 5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7235" name="Oval 5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7236" name="Group 52"/>
          <p:cNvGrpSpPr>
            <a:grpSpLocks/>
          </p:cNvGrpSpPr>
          <p:nvPr/>
        </p:nvGrpSpPr>
        <p:grpSpPr bwMode="auto">
          <a:xfrm>
            <a:off x="4894263" y="3670300"/>
            <a:ext cx="3933825" cy="2192338"/>
            <a:chOff x="306" y="210"/>
            <a:chExt cx="2478" cy="1381"/>
          </a:xfrm>
        </p:grpSpPr>
        <p:sp>
          <p:nvSpPr>
            <p:cNvPr id="477237" name="Line 5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38" name="Line 5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39" name="Line 5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40" name="Line 5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41" name="Line 5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42" name="Line 5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43" name="Line 5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44" name="Line 6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45" name="Line 6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46" name="Oval 6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7247" name="Oval 6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7248" name="Oval 6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7249" name="Oval 6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7250" name="Oval 6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7251" name="Oval 6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7252" name="Oval 6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7253" name="Oval 6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7254" name="Oval 7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7255" name="Oval 7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7256" name="Group 72"/>
          <p:cNvGrpSpPr>
            <a:grpSpLocks/>
          </p:cNvGrpSpPr>
          <p:nvPr/>
        </p:nvGrpSpPr>
        <p:grpSpPr bwMode="auto">
          <a:xfrm>
            <a:off x="287338" y="3670300"/>
            <a:ext cx="3933825" cy="2192338"/>
            <a:chOff x="306" y="210"/>
            <a:chExt cx="2478" cy="1381"/>
          </a:xfrm>
        </p:grpSpPr>
        <p:sp>
          <p:nvSpPr>
            <p:cNvPr id="477257" name="Line 7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58" name="Line 7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59" name="Line 7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60" name="Line 7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61" name="Line 7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62" name="Line 7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63" name="Line 7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64" name="Line 8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65" name="Line 8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7266" name="Oval 8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7267" name="Oval 8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7268" name="Oval 8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7269" name="Oval 8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7270" name="Oval 8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7271" name="Oval 8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7272" name="Oval 8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7273" name="Oval 8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7274" name="Oval 9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7275" name="Oval 9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7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7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7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7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/>
      <p:bldP spid="477187" grpId="0"/>
      <p:bldP spid="477188" grpId="0" animBg="1"/>
      <p:bldP spid="477189" grpId="0" animBg="1"/>
      <p:bldP spid="477190" grpId="0" animBg="1"/>
      <p:bldP spid="477191" grpId="0"/>
      <p:bldP spid="477192" grpId="0"/>
      <p:bldP spid="477193" grpId="0" animBg="1"/>
      <p:bldP spid="477194" grpId="0" animBg="1"/>
      <p:bldP spid="4771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ChangeArrowheads="1"/>
          </p:cNvSpPr>
          <p:nvPr/>
        </p:nvSpPr>
        <p:spPr bwMode="auto">
          <a:xfrm>
            <a:off x="468313" y="1889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交换</a:t>
            </a:r>
            <a:endParaRPr lang="zh-CN" altLang="en-US" sz="2800">
              <a:solidFill>
                <a:schemeClr val="hlink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8211" name="Rectangle 3"/>
          <p:cNvSpPr>
            <a:spLocks noChangeArrowheads="1"/>
          </p:cNvSpPr>
          <p:nvPr/>
        </p:nvSpPr>
        <p:spPr bwMode="auto">
          <a:xfrm>
            <a:off x="7380288" y="188913"/>
            <a:ext cx="1370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ctr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筛选</a:t>
            </a:r>
            <a:endParaRPr lang="zh-CN" altLang="en-US" sz="2800">
              <a:solidFill>
                <a:schemeClr val="tx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8212" name="Line 4"/>
          <p:cNvSpPr>
            <a:spLocks noChangeShapeType="1"/>
          </p:cNvSpPr>
          <p:nvPr/>
        </p:nvSpPr>
        <p:spPr bwMode="auto">
          <a:xfrm rot="21406917">
            <a:off x="4500563" y="1196975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13" name="Line 5"/>
          <p:cNvSpPr>
            <a:spLocks noChangeShapeType="1"/>
          </p:cNvSpPr>
          <p:nvPr/>
        </p:nvSpPr>
        <p:spPr bwMode="auto">
          <a:xfrm rot="5384010">
            <a:off x="7038182" y="3050381"/>
            <a:ext cx="685800" cy="1587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14" name="Line 6"/>
          <p:cNvSpPr>
            <a:spLocks noChangeShapeType="1"/>
          </p:cNvSpPr>
          <p:nvPr/>
        </p:nvSpPr>
        <p:spPr bwMode="auto">
          <a:xfrm rot="10879923" flipV="1">
            <a:off x="4427538" y="4508500"/>
            <a:ext cx="793750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15" name="Rectangle 7"/>
          <p:cNvSpPr>
            <a:spLocks noChangeArrowheads="1"/>
          </p:cNvSpPr>
          <p:nvPr/>
        </p:nvSpPr>
        <p:spPr bwMode="auto">
          <a:xfrm>
            <a:off x="7991475" y="3429000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交换</a:t>
            </a:r>
            <a:endParaRPr lang="zh-CN" altLang="en-US" sz="2800">
              <a:solidFill>
                <a:schemeClr val="hlink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8216" name="Rectangle 8"/>
          <p:cNvSpPr>
            <a:spLocks noChangeArrowheads="1"/>
          </p:cNvSpPr>
          <p:nvPr/>
        </p:nvSpPr>
        <p:spPr bwMode="auto">
          <a:xfrm>
            <a:off x="539750" y="3500438"/>
            <a:ext cx="1370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ctr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筛选</a:t>
            </a:r>
            <a:endParaRPr lang="zh-CN" altLang="en-US" sz="2800">
              <a:solidFill>
                <a:schemeClr val="tx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8217" name="Line 9"/>
          <p:cNvSpPr>
            <a:spLocks noChangeShapeType="1"/>
          </p:cNvSpPr>
          <p:nvPr/>
        </p:nvSpPr>
        <p:spPr bwMode="auto">
          <a:xfrm rot="5384010">
            <a:off x="2429669" y="6219031"/>
            <a:ext cx="685800" cy="1588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18" name="Freeform 10"/>
          <p:cNvSpPr>
            <a:spLocks/>
          </p:cNvSpPr>
          <p:nvPr/>
        </p:nvSpPr>
        <p:spPr bwMode="auto">
          <a:xfrm>
            <a:off x="684213" y="620713"/>
            <a:ext cx="1557337" cy="920750"/>
          </a:xfrm>
          <a:custGeom>
            <a:avLst/>
            <a:gdLst>
              <a:gd name="T0" fmla="*/ 0 w 981"/>
              <a:gd name="T1" fmla="*/ 580 h 580"/>
              <a:gd name="T2" fmla="*/ 301 w 981"/>
              <a:gd name="T3" fmla="*/ 96 h 580"/>
              <a:gd name="T4" fmla="*/ 981 w 981"/>
              <a:gd name="T5" fmla="*/ 4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1" h="580">
                <a:moveTo>
                  <a:pt x="0" y="580"/>
                </a:moveTo>
                <a:cubicBezTo>
                  <a:pt x="50" y="499"/>
                  <a:pt x="138" y="192"/>
                  <a:pt x="301" y="96"/>
                </a:cubicBezTo>
                <a:cubicBezTo>
                  <a:pt x="464" y="0"/>
                  <a:pt x="839" y="23"/>
                  <a:pt x="981" y="4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19" name="Freeform 11"/>
          <p:cNvSpPr>
            <a:spLocks/>
          </p:cNvSpPr>
          <p:nvPr/>
        </p:nvSpPr>
        <p:spPr bwMode="auto">
          <a:xfrm>
            <a:off x="7543800" y="3716338"/>
            <a:ext cx="623888" cy="290512"/>
          </a:xfrm>
          <a:custGeom>
            <a:avLst/>
            <a:gdLst>
              <a:gd name="T0" fmla="*/ 393 w 393"/>
              <a:gd name="T1" fmla="*/ 183 h 183"/>
              <a:gd name="T2" fmla="*/ 0 w 393"/>
              <a:gd name="T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3" h="183">
                <a:moveTo>
                  <a:pt x="393" y="183"/>
                </a:moveTo>
                <a:cubicBezTo>
                  <a:pt x="330" y="155"/>
                  <a:pt x="82" y="38"/>
                  <a:pt x="0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8220" name="Group 12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478221" name="Line 1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22" name="Line 1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23" name="Line 1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24" name="Line 1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25" name="Line 1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26" name="Line 1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27" name="Line 1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28" name="Line 2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30" name="Oval 2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8231" name="Oval 2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8232" name="Oval 2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8233" name="Oval 2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8234" name="Oval 2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8235" name="Oval 2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8236" name="Oval 2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8237" name="Oval 2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8238" name="Oval 3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8239" name="Oval 3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8240" name="Group 32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478241" name="Line 3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42" name="Line 3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43" name="Line 3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44" name="Line 3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45" name="Line 3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46" name="Line 3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47" name="Line 3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48" name="Line 4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49" name="Line 4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50" name="Oval 4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8251" name="Oval 4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8252" name="Oval 4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8253" name="Oval 4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8254" name="Oval 4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8255" name="Oval 4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8256" name="Oval 4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8257" name="Oval 4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8258" name="Oval 5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8259" name="Oval 5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8260" name="Group 52"/>
          <p:cNvGrpSpPr>
            <a:grpSpLocks/>
          </p:cNvGrpSpPr>
          <p:nvPr/>
        </p:nvGrpSpPr>
        <p:grpSpPr bwMode="auto">
          <a:xfrm>
            <a:off x="4894263" y="3670300"/>
            <a:ext cx="3933825" cy="2192338"/>
            <a:chOff x="306" y="210"/>
            <a:chExt cx="2478" cy="1381"/>
          </a:xfrm>
        </p:grpSpPr>
        <p:sp>
          <p:nvSpPr>
            <p:cNvPr id="478261" name="Line 5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62" name="Line 5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63" name="Line 5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64" name="Line 5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65" name="Line 5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66" name="Line 5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67" name="Line 5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68" name="Line 6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69" name="Line 6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70" name="Oval 6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8271" name="Oval 6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8272" name="Oval 6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8273" name="Oval 6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8274" name="Oval 6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8275" name="Oval 6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8276" name="Oval 6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8277" name="Oval 6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8278" name="Oval 7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8279" name="Oval 7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8280" name="Group 72"/>
          <p:cNvGrpSpPr>
            <a:grpSpLocks/>
          </p:cNvGrpSpPr>
          <p:nvPr/>
        </p:nvGrpSpPr>
        <p:grpSpPr bwMode="auto">
          <a:xfrm>
            <a:off x="287338" y="3670300"/>
            <a:ext cx="3933825" cy="2192338"/>
            <a:chOff x="306" y="210"/>
            <a:chExt cx="2478" cy="1381"/>
          </a:xfrm>
        </p:grpSpPr>
        <p:sp>
          <p:nvSpPr>
            <p:cNvPr id="478281" name="Line 7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82" name="Line 7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83" name="Line 7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84" name="Line 7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85" name="Line 7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86" name="Line 7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87" name="Line 7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88" name="Line 8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89" name="Line 8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8290" name="Oval 8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8291" name="Oval 8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8292" name="Oval 8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8293" name="Oval 8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8294" name="Oval 8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8295" name="Oval 8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8296" name="Oval 8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8297" name="Oval 8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8298" name="Oval 9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8299" name="Oval 9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7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0" grpId="0"/>
      <p:bldP spid="478211" grpId="0"/>
      <p:bldP spid="478212" grpId="0" animBg="1"/>
      <p:bldP spid="478213" grpId="0" animBg="1"/>
      <p:bldP spid="478214" grpId="0" animBg="1"/>
      <p:bldP spid="478215" grpId="0"/>
      <p:bldP spid="478216" grpId="0"/>
      <p:bldP spid="478217" grpId="0" animBg="1"/>
      <p:bldP spid="478218" grpId="0" animBg="1"/>
      <p:bldP spid="4782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898525" y="24606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tx1"/>
                </a:solidFill>
                <a:latin typeface="Arial" charset="0"/>
                <a:ea typeface="隶书" pitchFamily="49" charset="-122"/>
              </a:rPr>
              <a:t>交换</a:t>
            </a:r>
            <a:endParaRPr lang="zh-CN" altLang="en-US" sz="2800">
              <a:solidFill>
                <a:schemeClr val="hlink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79235" name="Line 3"/>
          <p:cNvSpPr>
            <a:spLocks noChangeShapeType="1"/>
          </p:cNvSpPr>
          <p:nvPr/>
        </p:nvSpPr>
        <p:spPr bwMode="auto">
          <a:xfrm rot="21406917">
            <a:off x="4356100" y="1196975"/>
            <a:ext cx="933450" cy="73025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236" name="Freeform 4"/>
          <p:cNvSpPr>
            <a:spLocks/>
          </p:cNvSpPr>
          <p:nvPr/>
        </p:nvSpPr>
        <p:spPr bwMode="auto">
          <a:xfrm>
            <a:off x="1692275" y="476250"/>
            <a:ext cx="581025" cy="354013"/>
          </a:xfrm>
          <a:custGeom>
            <a:avLst/>
            <a:gdLst>
              <a:gd name="T0" fmla="*/ 0 w 366"/>
              <a:gd name="T1" fmla="*/ 223 h 223"/>
              <a:gd name="T2" fmla="*/ 366 w 366"/>
              <a:gd name="T3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6" h="223">
                <a:moveTo>
                  <a:pt x="0" y="223"/>
                </a:moveTo>
                <a:cubicBezTo>
                  <a:pt x="61" y="186"/>
                  <a:pt x="290" y="46"/>
                  <a:pt x="366" y="0"/>
                </a:cubicBezTo>
              </a:path>
            </a:pathLst>
          </a:custGeom>
          <a:noFill/>
          <a:ln w="76200">
            <a:solidFill>
              <a:srgbClr val="FF00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9237" name="Group 5"/>
          <p:cNvGrpSpPr>
            <a:grpSpLocks/>
          </p:cNvGrpSpPr>
          <p:nvPr/>
        </p:nvGrpSpPr>
        <p:grpSpPr bwMode="auto">
          <a:xfrm>
            <a:off x="287338" y="431800"/>
            <a:ext cx="3933825" cy="2192338"/>
            <a:chOff x="306" y="210"/>
            <a:chExt cx="2478" cy="1381"/>
          </a:xfrm>
        </p:grpSpPr>
        <p:sp>
          <p:nvSpPr>
            <p:cNvPr id="479238" name="Line 6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39" name="Line 7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40" name="Line 8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41" name="Line 9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42" name="Line 10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43" name="Line 11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44" name="Line 12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45" name="Line 13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46" name="Line 14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47" name="Oval 15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9248" name="Oval 16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9249" name="Oval 17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9250" name="Oval 18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9251" name="Oval 19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9252" name="Oval 20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9253" name="Oval 21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9254" name="Oval 22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9255" name="Oval 23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9256" name="Oval 24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  <p:grpSp>
        <p:nvGrpSpPr>
          <p:cNvPr id="479257" name="Group 25"/>
          <p:cNvGrpSpPr>
            <a:grpSpLocks/>
          </p:cNvGrpSpPr>
          <p:nvPr/>
        </p:nvGrpSpPr>
        <p:grpSpPr bwMode="auto">
          <a:xfrm>
            <a:off x="4894263" y="431800"/>
            <a:ext cx="3933825" cy="2192338"/>
            <a:chOff x="306" y="210"/>
            <a:chExt cx="2478" cy="1381"/>
          </a:xfrm>
        </p:grpSpPr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59" name="Line 27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60" name="Line 28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61" name="Line 29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62" name="Line 30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63" name="Line 31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64" name="Line 32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65" name="Line 33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66" name="Line 34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9267" name="Oval 35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9268" name="Oval 36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9269" name="Oval 37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9270" name="Oval 38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9271" name="Oval 39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9272" name="Oval 40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9273" name="Oval 41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9274" name="Oval 42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9275" name="Oval 43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9276" name="Oval 44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00CC64"/>
                </a:gs>
                <a:gs pos="100000">
                  <a:srgbClr val="00CC64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/>
      <p:bldP spid="479235" grpId="0" animBg="1"/>
      <p:bldP spid="4792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/>
          </p:cNvSpPr>
          <p:nvPr/>
        </p:nvSpPr>
        <p:spPr bwMode="auto">
          <a:xfrm>
            <a:off x="260350" y="1333500"/>
            <a:ext cx="8235950" cy="48482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void HeapSort(list R,int n) {</a:t>
            </a:r>
          </a:p>
          <a:p>
            <a:pPr eaLnBrk="1" hangingPunct="1">
              <a:lnSpc>
                <a:spcPct val="130000"/>
              </a:lnSpc>
            </a:pP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对</a:t>
            </a:r>
            <a:r>
              <a:rPr lang="en-US" altLang="zh-CN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R[1]</a:t>
            </a:r>
            <a:r>
              <a:rPr lang="zh-CN" altLang="en-US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到</a:t>
            </a:r>
            <a:r>
              <a:rPr lang="en-US" altLang="zh-CN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R[n]</a:t>
            </a:r>
            <a:r>
              <a:rPr lang="zh-CN" altLang="en-US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进行堆排序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int i;</a:t>
            </a:r>
          </a:p>
          <a:p>
            <a:pPr eaLnBrk="1" hangingPunct="1">
              <a:lnSpc>
                <a:spcPct val="130000"/>
              </a:lnSpc>
            </a:pP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i=n/2;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i&gt;=1;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i−−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Sift(R,i,n);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建初始堆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for(i=n;i&gt;=2;i−−)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altLang="zh-CN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进行</a:t>
            </a:r>
            <a:r>
              <a:rPr lang="en-US" altLang="zh-CN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n−1</a:t>
            </a:r>
            <a:r>
              <a:rPr lang="zh-CN" altLang="en-US" sz="2400" b="1">
                <a:solidFill>
                  <a:srgbClr val="3A47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趟堆排序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R[0]=R[1];R[1]=R[i];R[i]=R[0];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　　　　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堆顶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R[1]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和当前堆底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R[i]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交换，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R[0]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作辅助量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Sift(R,1,i−1);</a:t>
            </a:r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　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//R[1]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到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R[i−1]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重建成新堆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130000"/>
              </a:lnSpc>
            </a:pP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268288" y="484188"/>
            <a:ext cx="7543800" cy="457200"/>
          </a:xfrm>
          <a:prstGeom prst="rect">
            <a:avLst/>
          </a:prstGeom>
          <a:gradFill rotWithShape="1">
            <a:gsLst>
              <a:gs pos="0">
                <a:srgbClr val="00CC6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三、算法实现</a:t>
            </a:r>
            <a:r>
              <a:rPr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堆排序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215900" y="1444625"/>
            <a:ext cx="8820150" cy="297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建堆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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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筛选，重建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n−1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次筛选，每次筛选双亲和孩子比较和移动，不超过深度，时间复杂度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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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＋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n−1)O(log</a:t>
            </a:r>
            <a:r>
              <a:rPr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n) =O(nlog</a:t>
            </a:r>
            <a:r>
              <a:rPr lang="en-US" altLang="zh-CN" sz="2400" b="1" baseline="-30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n)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因此整个时间复杂度为</a:t>
            </a:r>
            <a:r>
              <a:rPr lang="en-US" altLang="zh-CN" sz="2400" b="1" i="1">
                <a:solidFill>
                  <a:schemeClr val="tx1"/>
                </a:solidFill>
                <a:latin typeface="Arial" charset="0"/>
              </a:rPr>
              <a:t>O</a:t>
            </a: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Arial" charset="0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log</a:t>
            </a:r>
            <a:r>
              <a:rPr lang="en-US" altLang="zh-CN" sz="2400" b="1" baseline="-25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  <a:latin typeface="Arial" charset="0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，这是堆排序的</a:t>
            </a:r>
            <a:r>
              <a:rPr lang="zh-CN" altLang="en-US" sz="2400" b="1">
                <a:solidFill>
                  <a:srgbClr val="FF3300"/>
                </a:solidFill>
                <a:latin typeface="Arial" charset="0"/>
              </a:rPr>
              <a:t>最好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、</a:t>
            </a:r>
            <a:r>
              <a:rPr lang="zh-CN" altLang="en-US" sz="2400" b="1">
                <a:solidFill>
                  <a:srgbClr val="FF3300"/>
                </a:solidFill>
                <a:latin typeface="Arial" charset="0"/>
              </a:rPr>
              <a:t>最坏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和</a:t>
            </a:r>
            <a:r>
              <a:rPr lang="zh-CN" altLang="en-US" sz="2400" b="1">
                <a:solidFill>
                  <a:srgbClr val="FF3300"/>
                </a:solidFill>
                <a:latin typeface="Arial" charset="0"/>
              </a:rPr>
              <a:t>平均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的时间代价。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辅助空间为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（供交换用），空间复杂度为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O(1)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不稳定，如（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2’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7543800" cy="457200"/>
          </a:xfrm>
          <a:prstGeom prst="rect">
            <a:avLst/>
          </a:prstGeom>
          <a:gradFill rotWithShape="1">
            <a:gsLst>
              <a:gs pos="0">
                <a:srgbClr val="00CC6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四、效率分析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179388" y="2597150"/>
            <a:ext cx="8640762" cy="457200"/>
          </a:xfrm>
          <a:prstGeom prst="rect">
            <a:avLst/>
          </a:prstGeom>
          <a:gradFill rotWithShape="1">
            <a:gsLst>
              <a:gs pos="0">
                <a:srgbClr val="00CC6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一、定义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28600"/>
            <a:ext cx="8561388" cy="968375"/>
          </a:xfrm>
        </p:spPr>
        <p:txBody>
          <a:bodyPr/>
          <a:lstStyle/>
          <a:p>
            <a:r>
              <a:rPr lang="en-US" altLang="zh-CN" sz="2800" b="0">
                <a:solidFill>
                  <a:schemeClr val="tx1"/>
                </a:solidFill>
                <a:cs typeface="Arial" charset="0"/>
              </a:rPr>
              <a:t>7.4.3  </a:t>
            </a:r>
            <a:r>
              <a:rPr lang="zh-CN" altLang="en-US" sz="2800" b="0">
                <a:solidFill>
                  <a:schemeClr val="tx1"/>
                </a:solidFill>
              </a:rPr>
              <a:t>堆排序</a:t>
            </a:r>
            <a:r>
              <a:rPr lang="en-US" altLang="zh-CN" sz="2800" b="0">
                <a:solidFill>
                  <a:schemeClr val="tx1"/>
                </a:solidFill>
                <a:latin typeface="Times New Roman" pitchFamily="18" charset="0"/>
              </a:rPr>
              <a:t>heap Sort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147638" y="1081088"/>
            <a:ext cx="8785225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</a:rPr>
              <a:t>取消使用存放分支节点的</a:t>
            </a:r>
            <a:r>
              <a:rPr kumimoji="0" lang="en-US" altLang="zh-CN" sz="2400" b="1">
                <a:solidFill>
                  <a:schemeClr val="tx1"/>
                </a:solidFill>
              </a:rPr>
              <a:t>n-1</a:t>
            </a:r>
            <a:r>
              <a:rPr kumimoji="0" lang="zh-CN" altLang="en-US" sz="2400" b="1">
                <a:solidFill>
                  <a:schemeClr val="tx1"/>
                </a:solidFill>
              </a:rPr>
              <a:t>个单元，</a:t>
            </a:r>
            <a:r>
              <a:rPr kumimoji="0" lang="zh-CN" altLang="en-US" sz="2400" b="1">
                <a:solidFill>
                  <a:schemeClr val="tx2"/>
                </a:solidFill>
              </a:rPr>
              <a:t>直接使用要排序的</a:t>
            </a:r>
            <a:r>
              <a:rPr kumimoji="0" lang="en-US" altLang="zh-CN" sz="2400" b="1">
                <a:solidFill>
                  <a:schemeClr val="tx2"/>
                </a:solidFill>
              </a:rPr>
              <a:t>n</a:t>
            </a:r>
            <a:r>
              <a:rPr kumimoji="0" lang="zh-CN" altLang="en-US" sz="2400" b="1">
                <a:solidFill>
                  <a:schemeClr val="tx2"/>
                </a:solidFill>
              </a:rPr>
              <a:t>个结点构造一个树</a:t>
            </a:r>
            <a:r>
              <a:rPr kumimoji="0" lang="zh-CN" altLang="en-US" sz="2400" b="1">
                <a:solidFill>
                  <a:schemeClr val="tx1"/>
                </a:solidFill>
              </a:rPr>
              <a:t>，并利用双亲和孩子间的内在关系来选择关键字最小（或最大）的记录，完成排序，此时的树称为</a:t>
            </a:r>
            <a:r>
              <a:rPr kumimoji="0" lang="zh-CN" altLang="en-US" sz="2400" b="1">
                <a:solidFill>
                  <a:srgbClr val="FF3300"/>
                </a:solidFill>
              </a:rPr>
              <a:t>堆</a:t>
            </a:r>
            <a:r>
              <a:rPr kumimoji="0" lang="zh-CN" altLang="en-US" sz="2400" b="1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265113" y="3249613"/>
            <a:ext cx="8878887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0" lang="en-US" altLang="zh-CN" sz="2400" b="1">
                <a:solidFill>
                  <a:schemeClr val="tx1"/>
                </a:solidFill>
              </a:rPr>
              <a:t>1</a:t>
            </a:r>
            <a:r>
              <a:rPr kumimoji="0" lang="zh-CN" altLang="en-US" sz="2400" b="1">
                <a:solidFill>
                  <a:schemeClr val="tx1"/>
                </a:solidFill>
              </a:rPr>
              <a:t>）堆是一棵</a:t>
            </a:r>
            <a:r>
              <a:rPr kumimoji="0" lang="zh-CN" altLang="en-US" sz="2400" b="1">
                <a:solidFill>
                  <a:srgbClr val="FF3300"/>
                </a:solidFill>
              </a:rPr>
              <a:t>完全二叉树</a:t>
            </a:r>
            <a:r>
              <a:rPr kumimoji="0" lang="zh-CN" altLang="en-US" sz="2400" b="1">
                <a:solidFill>
                  <a:schemeClr val="tx1"/>
                </a:solidFill>
              </a:rPr>
              <a:t>，任一结点</a:t>
            </a:r>
            <a:r>
              <a:rPr kumimoji="0" lang="zh-CN" altLang="en-US" sz="2400" b="1">
                <a:solidFill>
                  <a:srgbClr val="FF3300"/>
                </a:solidFill>
              </a:rPr>
              <a:t>关键字小于等于</a:t>
            </a:r>
            <a:r>
              <a:rPr kumimoji="0" lang="zh-CN" altLang="en-US" sz="2400" b="1">
                <a:solidFill>
                  <a:schemeClr val="tx1"/>
                </a:solidFill>
              </a:rPr>
              <a:t>（或大于等于，大根堆）</a:t>
            </a:r>
            <a:r>
              <a:rPr kumimoji="0" lang="zh-CN" altLang="en-US" sz="2400" b="1">
                <a:solidFill>
                  <a:srgbClr val="FF3300"/>
                </a:solidFill>
              </a:rPr>
              <a:t>其孩子结点的关键字</a:t>
            </a:r>
            <a:r>
              <a:rPr kumimoji="0" lang="zh-CN" altLang="en-US" sz="2400" b="1">
                <a:solidFill>
                  <a:schemeClr val="tx1"/>
                </a:solidFill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kumimoji="0" lang="en-US" altLang="zh-CN" sz="2400" b="1">
                <a:solidFill>
                  <a:schemeClr val="tx1"/>
                </a:solidFill>
              </a:rPr>
              <a:t>2</a:t>
            </a:r>
            <a:r>
              <a:rPr kumimoji="0" lang="zh-CN" altLang="en-US" sz="2400" b="1">
                <a:solidFill>
                  <a:schemeClr val="tx1"/>
                </a:solidFill>
              </a:rPr>
              <a:t>）换种说法，如果</a:t>
            </a:r>
            <a:r>
              <a:rPr kumimoji="0" lang="en-US" altLang="zh-CN" sz="2400" b="1">
                <a:solidFill>
                  <a:schemeClr val="tx1"/>
                </a:solidFill>
              </a:rPr>
              <a:t>n</a:t>
            </a:r>
            <a:r>
              <a:rPr kumimoji="0" lang="zh-CN" altLang="en-US" sz="2400" b="1">
                <a:solidFill>
                  <a:schemeClr val="tx1"/>
                </a:solidFill>
              </a:rPr>
              <a:t>个关键字序列</a:t>
            </a:r>
            <a:r>
              <a:rPr kumimoji="0" lang="en-US" altLang="zh-CN" sz="2400" b="1">
                <a:solidFill>
                  <a:schemeClr val="tx1"/>
                </a:solidFill>
              </a:rPr>
              <a:t>K</a:t>
            </a:r>
            <a:r>
              <a:rPr kumimoji="0" lang="en-US" altLang="zh-CN" sz="2400" b="1" baseline="-25000">
                <a:solidFill>
                  <a:schemeClr val="tx1"/>
                </a:solidFill>
              </a:rPr>
              <a:t>1</a:t>
            </a:r>
            <a:r>
              <a:rPr kumimoji="0" lang="en-US" altLang="zh-CN" sz="2400" b="1">
                <a:solidFill>
                  <a:schemeClr val="tx1"/>
                </a:solidFill>
              </a:rPr>
              <a:t>,K</a:t>
            </a:r>
            <a:r>
              <a:rPr kumimoji="0" lang="en-US" altLang="zh-CN" sz="2400" b="1" baseline="-25000">
                <a:solidFill>
                  <a:schemeClr val="tx1"/>
                </a:solidFill>
              </a:rPr>
              <a:t>2</a:t>
            </a:r>
            <a:r>
              <a:rPr kumimoji="0" lang="en-US" altLang="zh-CN" sz="2400" b="1">
                <a:solidFill>
                  <a:schemeClr val="tx1"/>
                </a:solidFill>
              </a:rPr>
              <a:t>,</a:t>
            </a:r>
            <a:r>
              <a:rPr kumimoji="0" lang="en-US" altLang="zh-CN" sz="2400" b="1">
                <a:solidFill>
                  <a:schemeClr val="tx1"/>
                </a:solidFill>
                <a:latin typeface="宋体"/>
              </a:rPr>
              <a:t>…</a:t>
            </a:r>
            <a:r>
              <a:rPr kumimoji="0" lang="en-US" altLang="zh-CN" sz="2400" b="1">
                <a:solidFill>
                  <a:schemeClr val="tx1"/>
                </a:solidFill>
              </a:rPr>
              <a:t>,K</a:t>
            </a:r>
            <a:r>
              <a:rPr kumimoji="0" lang="en-US" altLang="zh-CN" sz="2400" b="1" baseline="-25000">
                <a:solidFill>
                  <a:schemeClr val="tx1"/>
                </a:solidFill>
              </a:rPr>
              <a:t>n</a:t>
            </a:r>
            <a:r>
              <a:rPr kumimoji="0" lang="zh-CN" altLang="en-US" sz="2400" b="1">
                <a:solidFill>
                  <a:schemeClr val="tx1"/>
                </a:solidFill>
              </a:rPr>
              <a:t>称为堆，当且仅当该序列满足：</a:t>
            </a:r>
          </a:p>
          <a:p>
            <a:pPr eaLnBrk="1" hangingPunct="1">
              <a:lnSpc>
                <a:spcPct val="130000"/>
              </a:lnSpc>
            </a:pPr>
            <a:r>
              <a:rPr kumimoji="0" lang="en-US" altLang="zh-CN" sz="2400" b="1">
                <a:solidFill>
                  <a:srgbClr val="FF3300"/>
                </a:solidFill>
              </a:rPr>
              <a:t>K</a:t>
            </a:r>
            <a:r>
              <a:rPr kumimoji="0" lang="en-US" altLang="zh-CN" sz="2400" b="1" baseline="-25000">
                <a:solidFill>
                  <a:srgbClr val="FF3300"/>
                </a:solidFill>
              </a:rPr>
              <a:t>i</a:t>
            </a:r>
            <a:r>
              <a:rPr kumimoji="0" lang="en-US" altLang="zh-CN" sz="2400" b="1">
                <a:solidFill>
                  <a:srgbClr val="FF3300"/>
                </a:solidFill>
              </a:rPr>
              <a:t>≤K</a:t>
            </a:r>
            <a:r>
              <a:rPr kumimoji="0" lang="en-US" altLang="zh-CN" sz="2400" b="1" baseline="-25000">
                <a:solidFill>
                  <a:srgbClr val="FF3300"/>
                </a:solidFill>
              </a:rPr>
              <a:t>2i</a:t>
            </a:r>
            <a:r>
              <a:rPr kumimoji="0" lang="zh-CN" altLang="en-US" sz="2400" b="1">
                <a:solidFill>
                  <a:srgbClr val="FF3300"/>
                </a:solidFill>
              </a:rPr>
              <a:t>且</a:t>
            </a:r>
            <a:r>
              <a:rPr kumimoji="0" lang="en-US" altLang="zh-CN" sz="2400" b="1">
                <a:solidFill>
                  <a:srgbClr val="FF3300"/>
                </a:solidFill>
              </a:rPr>
              <a:t>K</a:t>
            </a:r>
            <a:r>
              <a:rPr kumimoji="0" lang="en-US" altLang="zh-CN" sz="2400" b="1" baseline="-25000">
                <a:solidFill>
                  <a:srgbClr val="FF3300"/>
                </a:solidFill>
              </a:rPr>
              <a:t>i</a:t>
            </a:r>
            <a:r>
              <a:rPr kumimoji="0" lang="en-US" altLang="zh-CN" sz="2400" b="1">
                <a:solidFill>
                  <a:srgbClr val="FF3300"/>
                </a:solidFill>
              </a:rPr>
              <a:t>≤K</a:t>
            </a:r>
            <a:r>
              <a:rPr kumimoji="0" lang="en-US" altLang="zh-CN" sz="2400" b="1" baseline="-25000">
                <a:solidFill>
                  <a:srgbClr val="FF3300"/>
                </a:solidFill>
              </a:rPr>
              <a:t>2i+1</a:t>
            </a:r>
            <a:r>
              <a:rPr kumimoji="0" lang="en-US" altLang="zh-CN" sz="2400" b="1">
                <a:solidFill>
                  <a:schemeClr val="tx1"/>
                </a:solidFill>
              </a:rPr>
              <a:t>  (1≤i≤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kumimoji="0" lang="en-US" altLang="zh-CN" sz="2400" b="1">
                <a:solidFill>
                  <a:schemeClr val="tx1"/>
                </a:solidFill>
              </a:rPr>
              <a:t>n/2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kumimoji="0" lang="en-US" altLang="zh-CN" sz="2400" b="1">
                <a:solidFill>
                  <a:schemeClr val="tx1"/>
                </a:solidFill>
              </a:rPr>
              <a:t>)		</a:t>
            </a:r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或者</a:t>
            </a:r>
          </a:p>
          <a:p>
            <a:pPr eaLnBrk="1" hangingPunct="1">
              <a:lnSpc>
                <a:spcPct val="130000"/>
              </a:lnSpc>
            </a:pP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K</a:t>
            </a:r>
            <a:r>
              <a:rPr kumimoji="0" lang="en-US" altLang="zh-CN" sz="2400" b="1" baseline="-25000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≥K</a:t>
            </a:r>
            <a:r>
              <a:rPr kumimoji="0" lang="en-US" altLang="zh-CN" sz="2400" b="1" baseline="-25000">
                <a:solidFill>
                  <a:srgbClr val="FF3300"/>
                </a:solidFill>
                <a:sym typeface="Symbol" pitchFamily="18" charset="2"/>
              </a:rPr>
              <a:t>2i</a:t>
            </a:r>
            <a:r>
              <a:rPr kumimoji="0" lang="zh-CN" altLang="en-US" sz="2400" b="1">
                <a:solidFill>
                  <a:srgbClr val="FF3300"/>
                </a:solidFill>
                <a:sym typeface="Symbol" pitchFamily="18" charset="2"/>
              </a:rPr>
              <a:t>且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K</a:t>
            </a:r>
            <a:r>
              <a:rPr kumimoji="0" lang="en-US" altLang="zh-CN" sz="2400" b="1" baseline="-25000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≥K</a:t>
            </a:r>
            <a:r>
              <a:rPr kumimoji="0" lang="en-US" altLang="zh-CN" sz="2400" b="1" baseline="-25000">
                <a:solidFill>
                  <a:srgbClr val="FF3300"/>
                </a:solidFill>
                <a:sym typeface="Symbol" pitchFamily="18" charset="2"/>
              </a:rPr>
              <a:t>2i+1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  (1≤i≤</a:t>
            </a:r>
            <a:r>
              <a:rPr kumimoji="0" lang="en-US" altLang="zh-CN" sz="2400" b="1">
                <a:solidFill>
                  <a:schemeClr val="tx1"/>
                </a:solidFill>
              </a:rPr>
              <a:t>n/2</a:t>
            </a:r>
            <a:r>
              <a:rPr kumimoji="0" lang="en-US" altLang="zh-CN" sz="2400" b="1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kumimoji="0" lang="en-US" altLang="zh-CN" sz="2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373688" y="3787775"/>
            <a:ext cx="161131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0" lang="en-US" altLang="zh-CN" b="1">
                <a:solidFill>
                  <a:schemeClr val="tx1"/>
                </a:solidFill>
              </a:rPr>
              <a:t>——</a:t>
            </a:r>
            <a:r>
              <a:rPr kumimoji="0" lang="zh-CN" altLang="en-US" sz="2400" b="1">
                <a:solidFill>
                  <a:srgbClr val="FF3300"/>
                </a:solidFill>
              </a:rPr>
              <a:t>小根堆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7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7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557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228600" y="3622675"/>
            <a:ext cx="86645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为保证</a:t>
            </a:r>
            <a:r>
              <a:rPr lang="zh-CN" altLang="en-US" b="1">
                <a:solidFill>
                  <a:srgbClr val="0000FF"/>
                </a:solidFill>
                <a:latin typeface="Arial" charset="0"/>
              </a:rPr>
              <a:t>时间性能</a:t>
            </a: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，利用已有结果，每次输出堆顶后，剩下元素不是完全重建，应该在原堆上通过某些</a:t>
            </a:r>
            <a:r>
              <a:rPr lang="zh-CN" altLang="en-US" b="1">
                <a:solidFill>
                  <a:srgbClr val="FF3300"/>
                </a:solidFill>
                <a:latin typeface="Arial" charset="0"/>
              </a:rPr>
              <a:t>调整</a:t>
            </a: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得到；</a:t>
            </a:r>
          </a:p>
        </p:txBody>
      </p:sp>
      <p:sp>
        <p:nvSpPr>
          <p:cNvPr id="467971" name="Text Box 3"/>
          <p:cNvSpPr txBox="1">
            <a:spLocks noChangeArrowheads="1"/>
          </p:cNvSpPr>
          <p:nvPr/>
        </p:nvSpPr>
        <p:spPr bwMode="auto">
          <a:xfrm>
            <a:off x="287338" y="407988"/>
            <a:ext cx="7543800" cy="457200"/>
          </a:xfrm>
          <a:prstGeom prst="rect">
            <a:avLst/>
          </a:prstGeom>
          <a:gradFill rotWithShape="1">
            <a:gsLst>
              <a:gs pos="0">
                <a:srgbClr val="00CC6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二、堆排序基本思想</a:t>
            </a:r>
            <a:r>
              <a:rPr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升序</a:t>
            </a:r>
            <a:endParaRPr lang="zh-CN" altLang="en-US" sz="2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220663" y="1012825"/>
            <a:ext cx="871061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利用堆来实现升序排序。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首先，将初始无序区调整为一个</a:t>
            </a:r>
            <a:r>
              <a:rPr lang="zh-CN" altLang="en-US" b="1">
                <a:solidFill>
                  <a:srgbClr val="0000FF"/>
                </a:solidFill>
              </a:rPr>
              <a:t>大根堆</a:t>
            </a:r>
            <a:r>
              <a:rPr lang="zh-CN" altLang="en-US" b="1">
                <a:solidFill>
                  <a:schemeClr val="tx1"/>
                </a:solidFill>
              </a:rPr>
              <a:t>，输出</a:t>
            </a:r>
            <a:r>
              <a:rPr lang="zh-CN" altLang="en-US" b="1">
                <a:solidFill>
                  <a:srgbClr val="FF3300"/>
                </a:solidFill>
              </a:rPr>
              <a:t>关键字最大</a:t>
            </a:r>
            <a:r>
              <a:rPr lang="zh-CN" altLang="en-US" b="1">
                <a:solidFill>
                  <a:schemeClr val="tx1"/>
                </a:solidFill>
              </a:rPr>
              <a:t>的</a:t>
            </a:r>
            <a:r>
              <a:rPr lang="zh-CN" altLang="en-US" b="1">
                <a:solidFill>
                  <a:srgbClr val="0000FF"/>
                </a:solidFill>
              </a:rPr>
              <a:t>堆顶</a:t>
            </a:r>
            <a:r>
              <a:rPr lang="zh-CN" altLang="en-US" b="1">
                <a:solidFill>
                  <a:schemeClr val="tx1"/>
                </a:solidFill>
              </a:rPr>
              <a:t>记录；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zh-CN" altLang="en-US" b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zh-CN" altLang="en-US" b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将剩下的</a:t>
            </a:r>
            <a:r>
              <a:rPr lang="en-US" altLang="zh-CN" b="1">
                <a:solidFill>
                  <a:schemeClr val="tx1"/>
                </a:solidFill>
              </a:rPr>
              <a:t>n−1</a:t>
            </a:r>
            <a:r>
              <a:rPr lang="zh-CN" altLang="en-US" b="1">
                <a:solidFill>
                  <a:schemeClr val="tx1"/>
                </a:solidFill>
              </a:rPr>
              <a:t>个记录再重建为堆，于是便得到次大值。如此反复，直到全部元素输出完。 </a:t>
            </a: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0" y="4654550"/>
            <a:ext cx="8909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198438" eaLnBrk="1" hangingPunct="1">
              <a:lnSpc>
                <a:spcPct val="125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两个问题：</a:t>
            </a:r>
          </a:p>
          <a:p>
            <a:pPr indent="198438" eaLnBrk="1" hangingPunct="1">
              <a:lnSpc>
                <a:spcPct val="125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（</a:t>
            </a:r>
            <a:r>
              <a:rPr kumimoji="0" lang="en-US" altLang="zh-CN" sz="2400" b="1">
                <a:solidFill>
                  <a:schemeClr val="tx1"/>
                </a:solidFill>
                <a:latin typeface="Arial" charset="0"/>
              </a:rPr>
              <a:t>1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）最初如何</a:t>
            </a:r>
            <a:r>
              <a:rPr kumimoji="0" lang="zh-CN" altLang="en-US" sz="2400" b="1">
                <a:solidFill>
                  <a:srgbClr val="0000FF"/>
                </a:solidFill>
                <a:latin typeface="Arial" charset="0"/>
              </a:rPr>
              <a:t>由一个无序序列建成一个堆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？</a:t>
            </a:r>
          </a:p>
          <a:p>
            <a:pPr indent="198438" eaLnBrk="1" hangingPunct="1">
              <a:lnSpc>
                <a:spcPct val="125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（</a:t>
            </a:r>
            <a:r>
              <a:rPr kumimoji="0" lang="en-US" altLang="zh-CN" sz="2400" b="1">
                <a:solidFill>
                  <a:schemeClr val="tx1"/>
                </a:solidFill>
                <a:latin typeface="Arial" charset="0"/>
              </a:rPr>
              <a:t>2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）在输出堆顶元素后，</a:t>
            </a:r>
            <a:r>
              <a:rPr kumimoji="0" lang="zh-CN" altLang="en-US" sz="2400" b="1">
                <a:solidFill>
                  <a:srgbClr val="0000FF"/>
                </a:solidFill>
                <a:latin typeface="Arial" charset="0"/>
              </a:rPr>
              <a:t>如何调整剩余元素成为一个新的堆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？ </a:t>
            </a: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201613" y="1866900"/>
            <a:ext cx="85471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Char char="²"/>
            </a:pPr>
            <a:r>
              <a:rPr lang="zh-CN" altLang="en-US" b="1">
                <a:solidFill>
                  <a:schemeClr val="tx1"/>
                </a:solidFill>
              </a:rPr>
              <a:t>为保证</a:t>
            </a:r>
            <a:r>
              <a:rPr lang="zh-CN" altLang="en-US" b="1">
                <a:solidFill>
                  <a:srgbClr val="0000FF"/>
                </a:solidFill>
              </a:rPr>
              <a:t>空间性能</a:t>
            </a:r>
            <a:r>
              <a:rPr lang="zh-CN" altLang="en-US" b="1">
                <a:solidFill>
                  <a:schemeClr val="tx1"/>
                </a:solidFill>
              </a:rPr>
              <a:t>，输出的堆顶记录后，可将堆顶记录与</a:t>
            </a:r>
            <a:r>
              <a:rPr lang="zh-CN" altLang="en-US" b="1">
                <a:solidFill>
                  <a:srgbClr val="FF3300"/>
                </a:solidFill>
              </a:rPr>
              <a:t>无序区最后记录交换位置</a:t>
            </a:r>
            <a:r>
              <a:rPr lang="zh-CN" altLang="en-US" b="1">
                <a:solidFill>
                  <a:schemeClr val="tx1"/>
                </a:solidFill>
              </a:rPr>
              <a:t>。排序过程中</a:t>
            </a:r>
            <a:r>
              <a:rPr lang="zh-CN" altLang="en-US" b="1">
                <a:solidFill>
                  <a:srgbClr val="FF3300"/>
                </a:solidFill>
              </a:rPr>
              <a:t>有序区在原记录区的尾部</a:t>
            </a:r>
            <a:r>
              <a:rPr lang="zh-CN" altLang="en-US" b="1">
                <a:solidFill>
                  <a:schemeClr val="tx1"/>
                </a:solidFill>
              </a:rPr>
              <a:t>逐步形成并向前扩大。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6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7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03238"/>
            <a:ext cx="7772400" cy="469900"/>
          </a:xfrm>
        </p:spPr>
        <p:txBody>
          <a:bodyPr/>
          <a:lstStyle/>
          <a:p>
            <a:r>
              <a:rPr lang="en-US" altLang="zh-CN" sz="3600" b="0">
                <a:solidFill>
                  <a:srgbClr val="3A47C6"/>
                </a:solidFill>
              </a:rPr>
              <a:t>1</a:t>
            </a:r>
            <a:r>
              <a:rPr lang="zh-CN" altLang="en-US" sz="3600" b="0">
                <a:solidFill>
                  <a:srgbClr val="3A47C6"/>
                </a:solidFill>
              </a:rPr>
              <a:t>、初始堆的建立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179388" y="944563"/>
            <a:ext cx="86058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1"/>
                </a:solidFill>
                <a:latin typeface="Arial" charset="0"/>
              </a:rPr>
              <a:t>1.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把完全二叉树中以每一结点为根的子树都调整为堆，</a:t>
            </a:r>
            <a:r>
              <a:rPr kumimoji="0" lang="zh-CN" altLang="en-US" sz="2400" b="1">
                <a:solidFill>
                  <a:srgbClr val="0000FF"/>
                </a:solidFill>
              </a:rPr>
              <a:t>只有一个结点的树一定是堆</a:t>
            </a:r>
            <a:r>
              <a:rPr kumimoji="0" lang="zh-CN" altLang="en-US" sz="2400" b="1">
                <a:solidFill>
                  <a:srgbClr val="0000FF"/>
                </a:solidFill>
                <a:latin typeface="Arial" charset="0"/>
              </a:rPr>
              <a:t>。</a:t>
            </a: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9388" y="1927225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1"/>
                </a:solidFill>
              </a:rPr>
              <a:t>2. </a:t>
            </a:r>
            <a:r>
              <a:rPr kumimoji="0" lang="zh-CN" altLang="en-US" sz="2400" b="1">
                <a:solidFill>
                  <a:schemeClr val="tx1"/>
                </a:solidFill>
              </a:rPr>
              <a:t>在完全二叉树中，所有序号</a:t>
            </a:r>
            <a:r>
              <a:rPr kumimoji="0" lang="en-US" altLang="zh-CN" sz="2400" b="1">
                <a:solidFill>
                  <a:srgbClr val="FF3300"/>
                </a:solidFill>
              </a:rPr>
              <a:t>i&gt;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</a:t>
            </a:r>
            <a:r>
              <a:rPr kumimoji="0" lang="en-US" altLang="zh-CN" sz="2400" b="1">
                <a:solidFill>
                  <a:srgbClr val="FF3300"/>
                </a:solidFill>
              </a:rPr>
              <a:t>n/2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</a:t>
            </a:r>
            <a:r>
              <a:rPr kumimoji="0" lang="zh-CN" altLang="en-US" sz="2400" b="1">
                <a:solidFill>
                  <a:schemeClr val="tx1"/>
                </a:solidFill>
              </a:rPr>
              <a:t>的结点都是</a:t>
            </a:r>
            <a:r>
              <a:rPr kumimoji="0" lang="zh-CN" altLang="en-US" sz="2400" b="1">
                <a:solidFill>
                  <a:srgbClr val="0000FF"/>
                </a:solidFill>
              </a:rPr>
              <a:t>叶子</a:t>
            </a:r>
            <a:r>
              <a:rPr kumimoji="0" lang="zh-CN" altLang="en-US" sz="2400" b="1">
                <a:solidFill>
                  <a:schemeClr val="tx1"/>
                </a:solidFill>
              </a:rPr>
              <a:t>，以这些结点为根的子树均已是堆。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179388" y="2949575"/>
            <a:ext cx="8785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0" lang="en-US" altLang="zh-CN" sz="2400" b="1">
                <a:solidFill>
                  <a:schemeClr val="tx1"/>
                </a:solidFill>
              </a:rPr>
              <a:t>3.</a:t>
            </a:r>
            <a:r>
              <a:rPr kumimoji="0" lang="zh-CN" altLang="en-US" sz="2400" b="1">
                <a:solidFill>
                  <a:schemeClr val="tx1"/>
                </a:solidFill>
              </a:rPr>
              <a:t>依次将以序号为</a:t>
            </a:r>
            <a:r>
              <a:rPr kumimoji="0" lang="zh-CN" altLang="en-US" sz="2400" b="1">
                <a:solidFill>
                  <a:srgbClr val="FF3300"/>
                </a:solidFill>
                <a:sym typeface="Symbol" pitchFamily="18" charset="2"/>
              </a:rPr>
              <a:t></a:t>
            </a:r>
            <a:r>
              <a:rPr kumimoji="0" lang="en-US" altLang="zh-CN" sz="2400" b="1">
                <a:solidFill>
                  <a:srgbClr val="FF3300"/>
                </a:solidFill>
              </a:rPr>
              <a:t>n/2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</a:t>
            </a:r>
            <a:r>
              <a:rPr kumimoji="0" lang="zh-CN" altLang="en-US" sz="2400" b="1">
                <a:solidFill>
                  <a:srgbClr val="FF3300"/>
                </a:solidFill>
              </a:rPr>
              <a:t>，</a:t>
            </a:r>
            <a:r>
              <a:rPr kumimoji="0" lang="zh-CN" altLang="en-US" sz="2400" b="1">
                <a:solidFill>
                  <a:srgbClr val="FF3300"/>
                </a:solidFill>
                <a:sym typeface="Symbol" pitchFamily="18" charset="2"/>
              </a:rPr>
              <a:t></a:t>
            </a:r>
            <a:r>
              <a:rPr kumimoji="0" lang="en-US" altLang="zh-CN" sz="2400" b="1">
                <a:solidFill>
                  <a:srgbClr val="FF3300"/>
                </a:solidFill>
              </a:rPr>
              <a:t>n/2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</a:t>
            </a:r>
            <a:r>
              <a:rPr kumimoji="0" lang="en-US" altLang="zh-CN" sz="2400" b="1">
                <a:solidFill>
                  <a:srgbClr val="FF3300"/>
                </a:solidFill>
              </a:rPr>
              <a:t>−1,</a:t>
            </a:r>
            <a:r>
              <a:rPr kumimoji="0" lang="en-US" altLang="zh-CN" sz="2400" b="1">
                <a:solidFill>
                  <a:srgbClr val="FF3300"/>
                </a:solidFill>
                <a:latin typeface="宋体"/>
                <a:sym typeface="Symbol" pitchFamily="18" charset="2"/>
              </a:rPr>
              <a:t>…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,1</a:t>
            </a:r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的结点作为根的子树都调整为堆。</a:t>
            </a:r>
          </a:p>
        </p:txBody>
      </p:sp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179388" y="3989388"/>
            <a:ext cx="86407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0" lang="en-US" altLang="zh-CN" sz="2400" b="1">
                <a:solidFill>
                  <a:schemeClr val="tx1"/>
                </a:solidFill>
              </a:rPr>
              <a:t>4.</a:t>
            </a:r>
            <a:r>
              <a:rPr kumimoji="0" lang="zh-CN" altLang="en-US" sz="2400" b="1">
                <a:solidFill>
                  <a:schemeClr val="tx1"/>
                </a:solidFill>
              </a:rPr>
              <a:t>已知结点</a:t>
            </a:r>
            <a:r>
              <a:rPr kumimoji="0" lang="en-US" altLang="zh-CN" sz="2400" b="1">
                <a:solidFill>
                  <a:schemeClr val="tx1"/>
                </a:solidFill>
              </a:rPr>
              <a:t>R[i]</a:t>
            </a:r>
            <a:r>
              <a:rPr kumimoji="0" lang="zh-CN" altLang="en-US" sz="2400" b="1">
                <a:solidFill>
                  <a:schemeClr val="tx1"/>
                </a:solidFill>
              </a:rPr>
              <a:t>的左、右子树是堆，</a:t>
            </a:r>
            <a:r>
              <a:rPr kumimoji="0" lang="zh-CN" altLang="en-US" sz="2400" b="1">
                <a:solidFill>
                  <a:srgbClr val="FF3300"/>
                </a:solidFill>
              </a:rPr>
              <a:t>如何将以</a:t>
            </a:r>
            <a:r>
              <a:rPr kumimoji="0" lang="en-US" altLang="zh-CN" sz="2400" b="1">
                <a:solidFill>
                  <a:srgbClr val="FF3300"/>
                </a:solidFill>
              </a:rPr>
              <a:t>R[i]</a:t>
            </a:r>
            <a:r>
              <a:rPr kumimoji="0" lang="zh-CN" altLang="en-US" sz="2400" b="1">
                <a:solidFill>
                  <a:srgbClr val="FF3300"/>
                </a:solidFill>
              </a:rPr>
              <a:t>为根的完全二叉树调整为堆？</a:t>
            </a:r>
          </a:p>
        </p:txBody>
      </p:sp>
      <p:sp>
        <p:nvSpPr>
          <p:cNvPr id="469000" name="Rectangle 8"/>
          <p:cNvSpPr>
            <a:spLocks noChangeArrowheads="1"/>
          </p:cNvSpPr>
          <p:nvPr/>
        </p:nvSpPr>
        <p:spPr bwMode="auto">
          <a:xfrm>
            <a:off x="312738" y="5307013"/>
            <a:ext cx="47799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解决这一问题可采用</a:t>
            </a:r>
            <a:r>
              <a:rPr kumimoji="0" lang="zh-CN" altLang="en-US" sz="2400" b="1">
                <a:solidFill>
                  <a:schemeClr val="tx1"/>
                </a:solidFill>
                <a:latin typeface="宋体"/>
              </a:rPr>
              <a:t>“</a:t>
            </a:r>
            <a:r>
              <a:rPr kumimoji="0" lang="zh-CN" altLang="en-US" sz="2400" b="1">
                <a:solidFill>
                  <a:srgbClr val="FF0000"/>
                </a:solidFill>
                <a:latin typeface="Arial" charset="0"/>
              </a:rPr>
              <a:t>筛选法</a:t>
            </a:r>
            <a:r>
              <a:rPr kumimoji="0" lang="zh-CN" altLang="en-US" sz="2400" b="1">
                <a:solidFill>
                  <a:schemeClr val="tx1"/>
                </a:solidFill>
                <a:latin typeface="宋体"/>
              </a:rPr>
              <a:t>”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/>
      <p:bldP spid="468996" grpId="0"/>
      <p:bldP spid="468997" grpId="0"/>
      <p:bldP spid="468999" grpId="0"/>
      <p:bldP spid="4690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42" name="Group 2"/>
          <p:cNvGrpSpPr>
            <a:grpSpLocks/>
          </p:cNvGrpSpPr>
          <p:nvPr/>
        </p:nvGrpSpPr>
        <p:grpSpPr bwMode="auto">
          <a:xfrm>
            <a:off x="252413" y="1196975"/>
            <a:ext cx="3933825" cy="2192338"/>
            <a:chOff x="306" y="210"/>
            <a:chExt cx="2478" cy="1381"/>
          </a:xfrm>
        </p:grpSpPr>
        <p:sp>
          <p:nvSpPr>
            <p:cNvPr id="471043" name="Line 3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44" name="Line 4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45" name="Line 5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46" name="Line 6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47" name="Line 7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48" name="Line 8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49" name="Line 9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50" name="Line 10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51" name="Line 11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52" name="Oval 12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 eaLnBrk="1" hangingPunct="1"/>
              <a:r>
                <a:rPr kumimoji="0" lang="en-US" altLang="zh-CN" sz="2800" b="1">
                  <a:latin typeface="Arial" charset="0"/>
                </a:rPr>
                <a:t>1</a:t>
              </a:r>
            </a:p>
          </p:txBody>
        </p:sp>
        <p:sp>
          <p:nvSpPr>
            <p:cNvPr id="471053" name="Oval 13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 eaLnBrk="1" hangingPunct="1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1054" name="Oval 14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1055" name="Oval 15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 </a:t>
              </a:r>
            </a:p>
          </p:txBody>
        </p:sp>
        <p:sp>
          <p:nvSpPr>
            <p:cNvPr id="471056" name="Oval 16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1057" name="Oval 17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 </a:t>
              </a:r>
            </a:p>
          </p:txBody>
        </p:sp>
        <p:sp>
          <p:nvSpPr>
            <p:cNvPr id="471058" name="Oval 18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 eaLnBrk="1" hangingPunct="1"/>
              <a:r>
                <a:rPr kumimoji="0" lang="en-US" altLang="zh-CN" sz="2800" b="1">
                  <a:solidFill>
                    <a:srgbClr val="FF0000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471059" name="Oval 19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1060" name="Oval 20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1061" name="Oval 21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471062" name="Oval 22"/>
          <p:cNvSpPr>
            <a:spLocks noChangeArrowheads="1"/>
          </p:cNvSpPr>
          <p:nvPr/>
        </p:nvSpPr>
        <p:spPr bwMode="auto">
          <a:xfrm>
            <a:off x="2238375" y="112712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063" name="Oval 23"/>
          <p:cNvSpPr>
            <a:spLocks noChangeArrowheads="1"/>
          </p:cNvSpPr>
          <p:nvPr/>
        </p:nvSpPr>
        <p:spPr bwMode="auto">
          <a:xfrm>
            <a:off x="6196013" y="2163763"/>
            <a:ext cx="1055687" cy="1366837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064" name="Oval 24"/>
          <p:cNvSpPr>
            <a:spLocks noChangeArrowheads="1"/>
          </p:cNvSpPr>
          <p:nvPr/>
        </p:nvSpPr>
        <p:spPr bwMode="auto">
          <a:xfrm>
            <a:off x="4887913" y="2208213"/>
            <a:ext cx="1355725" cy="14795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065" name="Oval 25"/>
          <p:cNvSpPr>
            <a:spLocks noChangeArrowheads="1"/>
          </p:cNvSpPr>
          <p:nvPr/>
        </p:nvSpPr>
        <p:spPr bwMode="auto">
          <a:xfrm>
            <a:off x="0" y="1484313"/>
            <a:ext cx="2484438" cy="23050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6" name="Oval 26"/>
          <p:cNvSpPr>
            <a:spLocks noChangeArrowheads="1"/>
          </p:cNvSpPr>
          <p:nvPr/>
        </p:nvSpPr>
        <p:spPr bwMode="auto">
          <a:xfrm>
            <a:off x="2508250" y="1557338"/>
            <a:ext cx="1776413" cy="1584325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067" name="Line 27"/>
          <p:cNvSpPr>
            <a:spLocks noChangeShapeType="1"/>
          </p:cNvSpPr>
          <p:nvPr/>
        </p:nvSpPr>
        <p:spPr bwMode="auto">
          <a:xfrm>
            <a:off x="4211638" y="2133600"/>
            <a:ext cx="773112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/>
          <a:lstStyle/>
          <a:p>
            <a:endParaRPr lang="zh-CN" altLang="en-US"/>
          </a:p>
        </p:txBody>
      </p:sp>
      <p:sp>
        <p:nvSpPr>
          <p:cNvPr id="471068" name="Line 28"/>
          <p:cNvSpPr>
            <a:spLocks noChangeShapeType="1"/>
          </p:cNvSpPr>
          <p:nvPr/>
        </p:nvSpPr>
        <p:spPr bwMode="auto">
          <a:xfrm>
            <a:off x="7164388" y="3543300"/>
            <a:ext cx="0" cy="53340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/>
          <a:lstStyle/>
          <a:p>
            <a:endParaRPr lang="zh-CN" altLang="en-US"/>
          </a:p>
        </p:txBody>
      </p:sp>
      <p:sp>
        <p:nvSpPr>
          <p:cNvPr id="471069" name="Line 29"/>
          <p:cNvSpPr>
            <a:spLocks noChangeShapeType="1"/>
          </p:cNvSpPr>
          <p:nvPr/>
        </p:nvSpPr>
        <p:spPr bwMode="auto">
          <a:xfrm flipH="1">
            <a:off x="4430713" y="5338763"/>
            <a:ext cx="633412" cy="0"/>
          </a:xfrm>
          <a:prstGeom prst="line">
            <a:avLst/>
          </a:prstGeom>
          <a:noFill/>
          <a:ln w="762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/>
          <a:lstStyle/>
          <a:p>
            <a:endParaRPr lang="zh-CN" altLang="en-US"/>
          </a:p>
        </p:txBody>
      </p:sp>
      <p:sp>
        <p:nvSpPr>
          <p:cNvPr id="471070" name="AutoShape 30"/>
          <p:cNvSpPr>
            <a:spLocks noChangeArrowheads="1"/>
          </p:cNvSpPr>
          <p:nvPr/>
        </p:nvSpPr>
        <p:spPr bwMode="auto">
          <a:xfrm>
            <a:off x="2916238" y="3429000"/>
            <a:ext cx="2016125" cy="838200"/>
          </a:xfrm>
          <a:prstGeom prst="wedgeEllipseCallout">
            <a:avLst>
              <a:gd name="adj1" fmla="val -54801"/>
              <a:gd name="adj2" fmla="val 51324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/>
          <a:lstStyle/>
          <a:p>
            <a:pPr algn="ctr"/>
            <a:r>
              <a:rPr lang="zh-CN" altLang="en-US" sz="3200" b="1">
                <a:solidFill>
                  <a:srgbClr val="FFE575"/>
                </a:solidFill>
                <a:latin typeface="隶书" pitchFamily="49" charset="-122"/>
                <a:ea typeface="隶书" pitchFamily="49" charset="-122"/>
              </a:rPr>
              <a:t>大根堆</a:t>
            </a:r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946650" y="1195388"/>
            <a:ext cx="3933825" cy="2192337"/>
            <a:chOff x="306" y="210"/>
            <a:chExt cx="2478" cy="1381"/>
          </a:xfrm>
        </p:grpSpPr>
        <p:sp>
          <p:nvSpPr>
            <p:cNvPr id="471072" name="Line 32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73" name="Line 33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74" name="Line 34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75" name="Line 35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76" name="Line 36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77" name="Line 37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78" name="Line 38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79" name="Line 39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80" name="Line 40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81" name="Oval 41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1082" name="Oval 42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1083" name="Oval 43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1084" name="Oval 44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1085" name="Oval 45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1086" name="Oval 46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1087" name="Oval 47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1088" name="Oval 48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1089" name="Oval 49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1090" name="Oval 50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71091" name="Group 51"/>
          <p:cNvGrpSpPr>
            <a:grpSpLocks/>
          </p:cNvGrpSpPr>
          <p:nvPr/>
        </p:nvGrpSpPr>
        <p:grpSpPr bwMode="auto">
          <a:xfrm>
            <a:off x="4946650" y="4405313"/>
            <a:ext cx="3933825" cy="2192337"/>
            <a:chOff x="306" y="210"/>
            <a:chExt cx="2478" cy="1381"/>
          </a:xfrm>
        </p:grpSpPr>
        <p:sp>
          <p:nvSpPr>
            <p:cNvPr id="471092" name="Line 52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93" name="Line 53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94" name="Line 54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95" name="Line 55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96" name="Line 56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97" name="Line 57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98" name="Line 58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099" name="Line 59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00" name="Line 60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01" name="Oval 61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1102" name="Oval 62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1103" name="Oval 63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1104" name="Oval 64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 </a:t>
              </a:r>
            </a:p>
          </p:txBody>
        </p:sp>
        <p:sp>
          <p:nvSpPr>
            <p:cNvPr id="471105" name="Oval 65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1106" name="Oval 66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1107" name="Oval 67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1108" name="Oval 68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1109" name="Oval 69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1110" name="Oval 70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71111" name="Group 71"/>
          <p:cNvGrpSpPr>
            <a:grpSpLocks/>
          </p:cNvGrpSpPr>
          <p:nvPr/>
        </p:nvGrpSpPr>
        <p:grpSpPr bwMode="auto">
          <a:xfrm>
            <a:off x="252413" y="4260850"/>
            <a:ext cx="3933825" cy="2192338"/>
            <a:chOff x="306" y="210"/>
            <a:chExt cx="2478" cy="1381"/>
          </a:xfrm>
        </p:grpSpPr>
        <p:sp>
          <p:nvSpPr>
            <p:cNvPr id="471112" name="Line 72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13" name="Line 73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14" name="Line 74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15" name="Line 75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16" name="Line 76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17" name="Line 77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18" name="Line 78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19" name="Line 79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20" name="Line 80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1121" name="Oval 81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1122" name="Oval 82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1123" name="Oval 83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1124" name="Oval 84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1125" name="Oval 85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1126" name="Oval 86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1127" name="Oval 87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1128" name="Oval 88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1129" name="Oval 89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1130" name="Oval 90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471131" name="Text Box 91"/>
          <p:cNvSpPr txBox="1">
            <a:spLocks noChangeArrowheads="1"/>
          </p:cNvSpPr>
          <p:nvPr/>
        </p:nvSpPr>
        <p:spPr bwMode="auto">
          <a:xfrm>
            <a:off x="250825" y="533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kumimoji="0" lang="zh-CN" alt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筛选法（大根堆）示例</a:t>
            </a:r>
            <a:r>
              <a:rPr lang="zh-CN" alt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471132" name="Oval 92"/>
          <p:cNvSpPr>
            <a:spLocks noChangeArrowheads="1"/>
          </p:cNvSpPr>
          <p:nvPr/>
        </p:nvSpPr>
        <p:spPr bwMode="auto">
          <a:xfrm>
            <a:off x="4859338" y="5949950"/>
            <a:ext cx="720725" cy="9080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133" name="Oval 93"/>
          <p:cNvSpPr>
            <a:spLocks noChangeArrowheads="1"/>
          </p:cNvSpPr>
          <p:nvPr/>
        </p:nvSpPr>
        <p:spPr bwMode="auto">
          <a:xfrm>
            <a:off x="5580063" y="5949950"/>
            <a:ext cx="720725" cy="9080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134" name="Oval 94"/>
          <p:cNvSpPr>
            <a:spLocks noChangeArrowheads="1"/>
          </p:cNvSpPr>
          <p:nvPr/>
        </p:nvSpPr>
        <p:spPr bwMode="auto">
          <a:xfrm>
            <a:off x="3079750" y="15986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135" name="Oval 95"/>
          <p:cNvSpPr>
            <a:spLocks noChangeArrowheads="1"/>
          </p:cNvSpPr>
          <p:nvPr/>
        </p:nvSpPr>
        <p:spPr bwMode="auto">
          <a:xfrm>
            <a:off x="1258888" y="157797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136" name="Oval 96"/>
          <p:cNvSpPr>
            <a:spLocks noChangeArrowheads="1"/>
          </p:cNvSpPr>
          <p:nvPr/>
        </p:nvSpPr>
        <p:spPr bwMode="auto">
          <a:xfrm>
            <a:off x="6484938" y="2205038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137" name="Oval 97"/>
          <p:cNvSpPr>
            <a:spLocks noChangeArrowheads="1"/>
          </p:cNvSpPr>
          <p:nvPr/>
        </p:nvSpPr>
        <p:spPr bwMode="auto">
          <a:xfrm>
            <a:off x="5940425" y="157797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138" name="Oval 98"/>
          <p:cNvSpPr>
            <a:spLocks noChangeArrowheads="1"/>
          </p:cNvSpPr>
          <p:nvPr/>
        </p:nvSpPr>
        <p:spPr bwMode="auto">
          <a:xfrm>
            <a:off x="5292725" y="2205038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139" name="Oval 99"/>
          <p:cNvSpPr>
            <a:spLocks noChangeArrowheads="1"/>
          </p:cNvSpPr>
          <p:nvPr/>
        </p:nvSpPr>
        <p:spPr bwMode="auto">
          <a:xfrm>
            <a:off x="5580063" y="59928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140" name="Oval 100"/>
          <p:cNvSpPr>
            <a:spLocks noChangeArrowheads="1"/>
          </p:cNvSpPr>
          <p:nvPr/>
        </p:nvSpPr>
        <p:spPr bwMode="auto">
          <a:xfrm>
            <a:off x="4911725" y="6013450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endParaRPr lang="zh-CN" altLang="en-US"/>
          </a:p>
        </p:txBody>
      </p:sp>
      <p:sp>
        <p:nvSpPr>
          <p:cNvPr id="471141" name="Oval 101"/>
          <p:cNvSpPr>
            <a:spLocks noChangeArrowheads="1"/>
          </p:cNvSpPr>
          <p:nvPr/>
        </p:nvSpPr>
        <p:spPr bwMode="auto">
          <a:xfrm>
            <a:off x="5292725" y="5373688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pPr algn="ctr"/>
            <a:endParaRPr kumimoji="0" lang="zh-CN" altLang="zh-CN" sz="32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471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471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471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471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7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471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471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471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471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47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47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4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47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0" fill="hold"/>
                                        <p:tgtEl>
                                          <p:spTgt spid="47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47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47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47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47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47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7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2" grpId="0" animBg="1"/>
      <p:bldP spid="471063" grpId="0" animBg="1"/>
      <p:bldP spid="471064" grpId="0" animBg="1"/>
      <p:bldP spid="471065" grpId="0" animBg="1"/>
      <p:bldP spid="471066" grpId="0" animBg="1"/>
      <p:bldP spid="471067" grpId="0" animBg="1"/>
      <p:bldP spid="471068" grpId="0" animBg="1"/>
      <p:bldP spid="471069" grpId="0" animBg="1"/>
      <p:bldP spid="471070" grpId="0" animBg="1"/>
      <p:bldP spid="471132" grpId="0" animBg="1"/>
      <p:bldP spid="471133" grpId="0" animBg="1"/>
      <p:bldP spid="471134" grpId="0" animBg="1"/>
      <p:bldP spid="471135" grpId="0" animBg="1"/>
      <p:bldP spid="471136" grpId="0" animBg="1"/>
      <p:bldP spid="471137" grpId="0" animBg="1"/>
      <p:bldP spid="471138" grpId="0" animBg="1"/>
      <p:bldP spid="471139" grpId="0" animBg="1"/>
      <p:bldP spid="471140" grpId="0" animBg="1"/>
      <p:bldP spid="4711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ChangeArrowheads="1"/>
          </p:cNvSpPr>
          <p:nvPr/>
        </p:nvSpPr>
        <p:spPr bwMode="auto">
          <a:xfrm>
            <a:off x="312738" y="430213"/>
            <a:ext cx="5227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筛选法</a:t>
            </a:r>
            <a:r>
              <a:rPr kumimoji="0"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——</a:t>
            </a:r>
            <a:r>
              <a:rPr kumimoji="0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建立大根堆：</a:t>
            </a: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128588" y="1293813"/>
            <a:ext cx="9015412" cy="46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1"/>
                </a:solidFill>
              </a:rPr>
              <a:t>1.R[i]</a:t>
            </a:r>
            <a:r>
              <a:rPr kumimoji="0" lang="zh-CN" altLang="en-US" sz="2400" b="1">
                <a:solidFill>
                  <a:schemeClr val="tx1"/>
                </a:solidFill>
              </a:rPr>
              <a:t>左、右子树是堆，其</a:t>
            </a:r>
            <a:r>
              <a:rPr kumimoji="0" lang="zh-CN" altLang="en-US" sz="2400" b="1">
                <a:solidFill>
                  <a:srgbClr val="FF3300"/>
                </a:solidFill>
              </a:rPr>
              <a:t>根</a:t>
            </a:r>
            <a:r>
              <a:rPr kumimoji="0" lang="zh-CN" altLang="en-US" sz="2400" b="1">
                <a:solidFill>
                  <a:schemeClr val="tx1"/>
                </a:solidFill>
              </a:rPr>
              <a:t>为各自子树中</a:t>
            </a:r>
            <a:r>
              <a:rPr kumimoji="0" lang="zh-CN" altLang="en-US" sz="2400" b="1">
                <a:solidFill>
                  <a:srgbClr val="FF3300"/>
                </a:solidFill>
              </a:rPr>
              <a:t>关键字最大者</a:t>
            </a:r>
            <a:r>
              <a:rPr kumimoji="0" lang="zh-CN" altLang="en-US" sz="2400" b="1">
                <a:solidFill>
                  <a:schemeClr val="tx1"/>
                </a:solidFill>
              </a:rPr>
              <a:t>；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</a:rPr>
              <a:t>将</a:t>
            </a:r>
            <a:r>
              <a:rPr kumimoji="0" lang="en-US" altLang="zh-CN" sz="2400" b="1">
                <a:solidFill>
                  <a:schemeClr val="tx1"/>
                </a:solidFill>
              </a:rPr>
              <a:t>R[i]</a:t>
            </a:r>
            <a:r>
              <a:rPr kumimoji="0" lang="zh-CN" altLang="en-US" sz="2400" b="1">
                <a:solidFill>
                  <a:schemeClr val="tx1"/>
                </a:solidFill>
              </a:rPr>
              <a:t>和其左、右孩子中关键字最大者放到</a:t>
            </a:r>
            <a:r>
              <a:rPr kumimoji="0" lang="en-US" altLang="zh-CN" sz="2400" b="1">
                <a:solidFill>
                  <a:schemeClr val="tx1"/>
                </a:solidFill>
              </a:rPr>
              <a:t>R[i]</a:t>
            </a:r>
            <a:r>
              <a:rPr kumimoji="0" lang="zh-CN" altLang="en-US" sz="2400" b="1">
                <a:solidFill>
                  <a:schemeClr val="tx1"/>
                </a:solidFill>
              </a:rPr>
              <a:t>的位置。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</a:rPr>
              <a:t>若</a:t>
            </a:r>
            <a:r>
              <a:rPr kumimoji="0" lang="en-US" altLang="zh-CN" sz="2400" b="1">
                <a:solidFill>
                  <a:schemeClr val="tx1"/>
                </a:solidFill>
              </a:rPr>
              <a:t>R[i]</a:t>
            </a:r>
            <a:r>
              <a:rPr kumimoji="0" lang="zh-CN" altLang="en-US" sz="2400" b="1">
                <a:solidFill>
                  <a:schemeClr val="tx1"/>
                </a:solidFill>
              </a:rPr>
              <a:t>是三者中的最大，则无需调整，以其为根的子树已是堆；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</a:rPr>
              <a:t>否则，</a:t>
            </a:r>
            <a:r>
              <a:rPr kumimoji="0" lang="zh-CN" altLang="en-US" sz="2400" b="1">
                <a:solidFill>
                  <a:srgbClr val="FF3300"/>
                </a:solidFill>
              </a:rPr>
              <a:t>将</a:t>
            </a:r>
            <a:r>
              <a:rPr kumimoji="0" lang="en-US" altLang="zh-CN" sz="2400" b="1">
                <a:solidFill>
                  <a:srgbClr val="FF3300"/>
                </a:solidFill>
              </a:rPr>
              <a:t>R[i]</a:t>
            </a:r>
            <a:r>
              <a:rPr kumimoji="0" lang="zh-CN" altLang="en-US" sz="2400" b="1">
                <a:solidFill>
                  <a:schemeClr val="tx1"/>
                </a:solidFill>
              </a:rPr>
              <a:t>和</a:t>
            </a:r>
            <a:r>
              <a:rPr kumimoji="0" lang="zh-CN" altLang="en-US" sz="2400" b="1">
                <a:solidFill>
                  <a:srgbClr val="FF3300"/>
                </a:solidFill>
              </a:rPr>
              <a:t>具有最大关键字</a:t>
            </a:r>
            <a:r>
              <a:rPr kumimoji="0" lang="zh-CN" altLang="en-US" sz="2400" b="1">
                <a:solidFill>
                  <a:schemeClr val="tx1"/>
                </a:solidFill>
              </a:rPr>
              <a:t>的左</a:t>
            </a:r>
            <a:r>
              <a:rPr kumimoji="0" lang="zh-CN" altLang="en-US" sz="2400" b="1">
                <a:solidFill>
                  <a:srgbClr val="FF3300"/>
                </a:solidFill>
              </a:rPr>
              <a:t>孩子</a:t>
            </a:r>
            <a:r>
              <a:rPr kumimoji="0" lang="en-US" altLang="zh-CN" sz="2400" b="1">
                <a:solidFill>
                  <a:schemeClr val="tx1"/>
                </a:solidFill>
              </a:rPr>
              <a:t>R[2i]</a:t>
            </a:r>
            <a:r>
              <a:rPr kumimoji="0" lang="zh-CN" altLang="en-US" sz="2400" b="1">
                <a:solidFill>
                  <a:schemeClr val="tx1"/>
                </a:solidFill>
              </a:rPr>
              <a:t>或右孩子</a:t>
            </a:r>
            <a:r>
              <a:rPr kumimoji="0" lang="en-US" altLang="zh-CN" sz="2400" b="1">
                <a:solidFill>
                  <a:schemeClr val="tx1"/>
                </a:solidFill>
              </a:rPr>
              <a:t>R[2i+1]</a:t>
            </a:r>
            <a:r>
              <a:rPr kumimoji="0" lang="zh-CN" altLang="en-US" sz="2400" b="1">
                <a:solidFill>
                  <a:schemeClr val="tx1"/>
                </a:solidFill>
              </a:rPr>
              <a:t>进行交换。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400" b="1">
                <a:solidFill>
                  <a:schemeClr val="tx1"/>
                </a:solidFill>
              </a:rPr>
              <a:t>2.</a:t>
            </a:r>
            <a:r>
              <a:rPr kumimoji="0" lang="zh-CN" altLang="en-US" sz="2400" b="1">
                <a:solidFill>
                  <a:schemeClr val="tx1"/>
                </a:solidFill>
              </a:rPr>
              <a:t>交换后以</a:t>
            </a:r>
            <a:r>
              <a:rPr kumimoji="0" lang="en-US" altLang="zh-CN" sz="2400" b="1">
                <a:solidFill>
                  <a:schemeClr val="tx1"/>
                </a:solidFill>
              </a:rPr>
              <a:t>R[2i]</a:t>
            </a:r>
            <a:r>
              <a:rPr kumimoji="0" lang="zh-CN" altLang="en-US" sz="2400" b="1">
                <a:solidFill>
                  <a:schemeClr val="tx1"/>
                </a:solidFill>
              </a:rPr>
              <a:t>和</a:t>
            </a:r>
            <a:r>
              <a:rPr kumimoji="0" lang="en-US" altLang="zh-CN" sz="2400" b="1">
                <a:solidFill>
                  <a:schemeClr val="tx1"/>
                </a:solidFill>
              </a:rPr>
              <a:t>R[2i+1]</a:t>
            </a:r>
            <a:r>
              <a:rPr kumimoji="0" lang="zh-CN" altLang="en-US" sz="2400" b="1">
                <a:solidFill>
                  <a:schemeClr val="tx1"/>
                </a:solidFill>
              </a:rPr>
              <a:t>为根的子树可能不再是堆，但其左、右子树仍然是堆，于是重复上述过程，将子树调整为堆，</a:t>
            </a:r>
            <a:r>
              <a:rPr kumimoji="0" lang="en-US" altLang="zh-CN" sz="2400" b="1">
                <a:solidFill>
                  <a:schemeClr val="tx1"/>
                </a:solidFill>
              </a:rPr>
              <a:t>…</a:t>
            </a:r>
            <a:r>
              <a:rPr kumimoji="0" lang="zh-CN" altLang="en-US" sz="2400" b="1">
                <a:solidFill>
                  <a:schemeClr val="tx1"/>
                </a:solidFill>
              </a:rPr>
              <a:t>，如此逐层递推下去，最多可能一直调整到树叶。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400" b="1">
                <a:solidFill>
                  <a:schemeClr val="tx1"/>
                </a:solidFill>
              </a:rPr>
              <a:t>这一过程就像过筛子一样，把较小的关键字筛下去，而将最大关键字一层层地选择上来。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381000" y="0"/>
            <a:ext cx="7543800" cy="457200"/>
          </a:xfrm>
          <a:prstGeom prst="rect">
            <a:avLst/>
          </a:prstGeom>
          <a:gradFill rotWithShape="1">
            <a:gsLst>
              <a:gs pos="0">
                <a:srgbClr val="00CC6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三、算法实现</a:t>
            </a:r>
            <a:r>
              <a:rPr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一次筛选的过程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252413" y="381000"/>
            <a:ext cx="8640762" cy="66135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void Sift(list R,int 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p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,int 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q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筛选，范围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R[p]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～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R[q]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，根结点的下标为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，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为二叉树中最后一个结点的下标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int i,j;</a:t>
            </a:r>
          </a:p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   R[0]=R[p];		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//R[0]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辅助量，保存原根结点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i=p;			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//i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指向待调整点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j=2*i;			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//j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指向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R[i]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的左孩子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while(j&lt;=q) {   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无左孩子，必叶子，结束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if(j&lt;q &amp;&amp; R[j].key&lt;R[j+1].key) j++;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　　　　　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如果左孩子小于右孩子，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j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指向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R[i]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的右孩子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if(R[0].key&gt;R[j].key) break;	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　　　　　　　　　　　　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根＞孩子，已堆，调整结束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R[i]=R[j];	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将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R[j]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换到双亲位置上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i=j;			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修改当前被调整结点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j=2*i;		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//j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指向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R[i]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的左孩子</a:t>
            </a:r>
          </a:p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   R[i]=R[0];		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原根结点放入正确位置</a:t>
            </a:r>
          </a:p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1716088" y="1252538"/>
            <a:ext cx="2981325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时间复杂度？</a:t>
            </a:r>
          </a:p>
        </p:txBody>
      </p:sp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5251450" y="1293813"/>
            <a:ext cx="2617788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</a:rPr>
              <a:t>O</a:t>
            </a:r>
            <a:r>
              <a:rPr lang="zh-CN" altLang="en-US" sz="3200" b="1">
                <a:solidFill>
                  <a:schemeClr val="folHlink"/>
                </a:solidFill>
              </a:rPr>
              <a:t>（</a:t>
            </a:r>
            <a:r>
              <a:rPr lang="en-US" altLang="zh-CN" sz="3200" b="1">
                <a:solidFill>
                  <a:schemeClr val="folHlink"/>
                </a:solidFill>
              </a:rPr>
              <a:t>log</a:t>
            </a:r>
            <a:r>
              <a:rPr lang="en-US" altLang="zh-CN" sz="3200" b="1" baseline="-25000">
                <a:solidFill>
                  <a:schemeClr val="folHlink"/>
                </a:solidFill>
              </a:rPr>
              <a:t>2</a:t>
            </a:r>
            <a:r>
              <a:rPr lang="en-US" altLang="zh-CN" sz="3200" b="1">
                <a:solidFill>
                  <a:schemeClr val="folHlink"/>
                </a:solidFill>
              </a:rPr>
              <a:t>n</a:t>
            </a:r>
            <a:r>
              <a:rPr lang="zh-CN" altLang="en-US" sz="3200" b="1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animBg="1"/>
      <p:bldP spid="537604" grpId="0" animBg="1"/>
      <p:bldP spid="5376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03238"/>
            <a:ext cx="7772400" cy="469900"/>
          </a:xfrm>
        </p:spPr>
        <p:txBody>
          <a:bodyPr/>
          <a:lstStyle/>
          <a:p>
            <a:r>
              <a:rPr lang="en-US" altLang="zh-CN" sz="3600" b="0">
                <a:solidFill>
                  <a:srgbClr val="3A47C6"/>
                </a:solidFill>
              </a:rPr>
              <a:t>1</a:t>
            </a:r>
            <a:r>
              <a:rPr lang="zh-CN" altLang="en-US" sz="3600" b="0">
                <a:solidFill>
                  <a:srgbClr val="3A47C6"/>
                </a:solidFill>
              </a:rPr>
              <a:t>、初始堆的建立</a:t>
            </a:r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241300" y="1087438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1"/>
                </a:solidFill>
              </a:rPr>
              <a:t>1. </a:t>
            </a:r>
            <a:r>
              <a:rPr kumimoji="0" lang="zh-CN" altLang="en-US" sz="2400" b="1">
                <a:solidFill>
                  <a:schemeClr val="tx1"/>
                </a:solidFill>
              </a:rPr>
              <a:t>在完全二叉树中，所有序号</a:t>
            </a:r>
            <a:r>
              <a:rPr kumimoji="0" lang="en-US" altLang="zh-CN" sz="2400" b="1">
                <a:solidFill>
                  <a:srgbClr val="FF3300"/>
                </a:solidFill>
              </a:rPr>
              <a:t>i&gt;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</a:t>
            </a:r>
            <a:r>
              <a:rPr kumimoji="0" lang="en-US" altLang="zh-CN" sz="2400" b="1">
                <a:solidFill>
                  <a:srgbClr val="FF3300"/>
                </a:solidFill>
              </a:rPr>
              <a:t>n/2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</a:t>
            </a:r>
            <a:r>
              <a:rPr kumimoji="0" lang="zh-CN" altLang="en-US" sz="2400" b="1">
                <a:solidFill>
                  <a:schemeClr val="tx1"/>
                </a:solidFill>
              </a:rPr>
              <a:t>的结点都是</a:t>
            </a:r>
            <a:r>
              <a:rPr kumimoji="0" lang="zh-CN" altLang="en-US" sz="2400" b="1">
                <a:solidFill>
                  <a:srgbClr val="0000FF"/>
                </a:solidFill>
              </a:rPr>
              <a:t>叶子</a:t>
            </a:r>
            <a:r>
              <a:rPr kumimoji="0" lang="zh-CN" altLang="en-US" sz="2400" b="1">
                <a:solidFill>
                  <a:schemeClr val="tx1"/>
                </a:solidFill>
              </a:rPr>
              <a:t>，以这些结点为根的子树均已是堆。</a:t>
            </a: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206375" y="2222500"/>
            <a:ext cx="8785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0" lang="en-US" altLang="zh-CN" sz="2400" b="1">
                <a:solidFill>
                  <a:schemeClr val="tx1"/>
                </a:solidFill>
              </a:rPr>
              <a:t>2.</a:t>
            </a:r>
            <a:r>
              <a:rPr kumimoji="0" lang="zh-CN" altLang="en-US" sz="2400" b="1">
                <a:solidFill>
                  <a:schemeClr val="tx1"/>
                </a:solidFill>
              </a:rPr>
              <a:t>依次将以序号为</a:t>
            </a:r>
            <a:r>
              <a:rPr kumimoji="0" lang="zh-CN" altLang="en-US" sz="2400" b="1">
                <a:solidFill>
                  <a:srgbClr val="FF3300"/>
                </a:solidFill>
                <a:sym typeface="Symbol" pitchFamily="18" charset="2"/>
              </a:rPr>
              <a:t></a:t>
            </a:r>
            <a:r>
              <a:rPr kumimoji="0" lang="en-US" altLang="zh-CN" sz="2400" b="1">
                <a:solidFill>
                  <a:srgbClr val="FF3300"/>
                </a:solidFill>
              </a:rPr>
              <a:t>n/2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</a:t>
            </a:r>
            <a:r>
              <a:rPr kumimoji="0" lang="zh-CN" altLang="en-US" sz="2400" b="1">
                <a:solidFill>
                  <a:srgbClr val="FF3300"/>
                </a:solidFill>
              </a:rPr>
              <a:t>，</a:t>
            </a:r>
            <a:r>
              <a:rPr kumimoji="0" lang="zh-CN" altLang="en-US" sz="2400" b="1">
                <a:solidFill>
                  <a:srgbClr val="FF3300"/>
                </a:solidFill>
                <a:sym typeface="Symbol" pitchFamily="18" charset="2"/>
              </a:rPr>
              <a:t></a:t>
            </a:r>
            <a:r>
              <a:rPr kumimoji="0" lang="en-US" altLang="zh-CN" sz="2400" b="1">
                <a:solidFill>
                  <a:srgbClr val="FF3300"/>
                </a:solidFill>
              </a:rPr>
              <a:t>n/2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</a:t>
            </a:r>
            <a:r>
              <a:rPr kumimoji="0" lang="en-US" altLang="zh-CN" sz="2400" b="1">
                <a:solidFill>
                  <a:srgbClr val="FF3300"/>
                </a:solidFill>
              </a:rPr>
              <a:t>−1,</a:t>
            </a:r>
            <a:r>
              <a:rPr kumimoji="0" lang="en-US" altLang="zh-CN" sz="2400" b="1">
                <a:solidFill>
                  <a:srgbClr val="FF3300"/>
                </a:solidFill>
                <a:latin typeface="宋体"/>
                <a:sym typeface="Symbol" pitchFamily="18" charset="2"/>
              </a:rPr>
              <a:t>…</a:t>
            </a:r>
            <a:r>
              <a:rPr kumimoji="0" lang="en-US" altLang="zh-CN" sz="2400" b="1">
                <a:solidFill>
                  <a:srgbClr val="FF3300"/>
                </a:solidFill>
                <a:sym typeface="Symbol" pitchFamily="18" charset="2"/>
              </a:rPr>
              <a:t>,1</a:t>
            </a:r>
            <a:r>
              <a:rPr kumimoji="0" lang="zh-CN" altLang="en-US" sz="2400" b="1">
                <a:solidFill>
                  <a:schemeClr val="tx1"/>
                </a:solidFill>
                <a:sym typeface="Symbol" pitchFamily="18" charset="2"/>
              </a:rPr>
              <a:t>的结点作为根的子树都调整为堆。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Line 2"/>
          <p:cNvSpPr>
            <a:spLocks noChangeShapeType="1"/>
          </p:cNvSpPr>
          <p:nvPr/>
        </p:nvSpPr>
        <p:spPr bwMode="auto">
          <a:xfrm>
            <a:off x="4356100" y="2420938"/>
            <a:ext cx="631825" cy="0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67" name="Line 3"/>
          <p:cNvSpPr>
            <a:spLocks noChangeShapeType="1"/>
          </p:cNvSpPr>
          <p:nvPr/>
        </p:nvSpPr>
        <p:spPr bwMode="auto">
          <a:xfrm rot="5384010">
            <a:off x="6713537" y="3879851"/>
            <a:ext cx="612775" cy="0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68" name="Line 4"/>
          <p:cNvSpPr>
            <a:spLocks noChangeShapeType="1"/>
          </p:cNvSpPr>
          <p:nvPr/>
        </p:nvSpPr>
        <p:spPr bwMode="auto">
          <a:xfrm rot="10879923">
            <a:off x="4284663" y="4797425"/>
            <a:ext cx="633412" cy="1588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69" name="Line 5"/>
          <p:cNvSpPr>
            <a:spLocks noChangeShapeType="1"/>
          </p:cNvSpPr>
          <p:nvPr/>
        </p:nvSpPr>
        <p:spPr bwMode="auto">
          <a:xfrm rot="26806917">
            <a:off x="2403475" y="6443663"/>
            <a:ext cx="646113" cy="33337"/>
          </a:xfrm>
          <a:prstGeom prst="line">
            <a:avLst/>
          </a:prstGeom>
          <a:noFill/>
          <a:ln w="101600" cap="rnd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2070" name="Group 6"/>
          <p:cNvGrpSpPr>
            <a:grpSpLocks/>
          </p:cNvGrpSpPr>
          <p:nvPr/>
        </p:nvGrpSpPr>
        <p:grpSpPr bwMode="auto">
          <a:xfrm>
            <a:off x="252413" y="1555750"/>
            <a:ext cx="3933825" cy="2192338"/>
            <a:chOff x="306" y="210"/>
            <a:chExt cx="2478" cy="1381"/>
          </a:xfrm>
        </p:grpSpPr>
        <p:sp>
          <p:nvSpPr>
            <p:cNvPr id="472071" name="Line 7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72" name="Line 8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73" name="Line 9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74" name="Line 10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75" name="Line 11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76" name="Line 12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77" name="Line 13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78" name="Line 14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79" name="Line 15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80" name="Oval 16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2081" name="Oval 17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2082" name="Oval 18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2083" name="Oval 19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 </a:t>
              </a:r>
            </a:p>
          </p:txBody>
        </p:sp>
        <p:sp>
          <p:nvSpPr>
            <p:cNvPr id="472084" name="Oval 20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2085" name="Oval 21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 </a:t>
              </a:r>
            </a:p>
          </p:txBody>
        </p:sp>
        <p:sp>
          <p:nvSpPr>
            <p:cNvPr id="472086" name="Oval 22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2087" name="Oval 23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2088" name="Oval 24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472089" name="Oval 25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472090" name="Text Box 26"/>
          <p:cNvSpPr txBox="1">
            <a:spLocks noChangeArrowheads="1"/>
          </p:cNvSpPr>
          <p:nvPr/>
        </p:nvSpPr>
        <p:spPr bwMode="auto">
          <a:xfrm>
            <a:off x="250825" y="188913"/>
            <a:ext cx="84582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例，对（</a:t>
            </a:r>
            <a:r>
              <a:rPr lang="en-US" altLang="zh-CN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1,2,9,11,4,6,8,10,16,05</a:t>
            </a:r>
            <a:r>
              <a:rPr lang="zh-CN" alt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）建初始堆（大根）。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n=10</a:t>
            </a:r>
            <a:r>
              <a:rPr lang="zh-CN" altLang="en-US" sz="2400" b="1">
                <a:solidFill>
                  <a:schemeClr val="tx1"/>
                </a:solidFill>
              </a:rPr>
              <a:t>，故从第</a:t>
            </a:r>
            <a:r>
              <a:rPr lang="zh-CN" altLang="en-US" sz="2400" b="1">
                <a:solidFill>
                  <a:srgbClr val="FF3300"/>
                </a:solidFill>
                <a:sym typeface="Symbol" pitchFamily="18" charset="2"/>
              </a:rPr>
              <a:t>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10</a:t>
            </a:r>
            <a:r>
              <a:rPr lang="en-US" altLang="zh-CN" sz="2400" b="1">
                <a:solidFill>
                  <a:srgbClr val="FF3300"/>
                </a:solidFill>
              </a:rPr>
              <a:t>/2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</a:t>
            </a:r>
            <a:r>
              <a:rPr lang="en-US" altLang="zh-CN" sz="2400" b="1">
                <a:solidFill>
                  <a:srgbClr val="FF3300"/>
                </a:solidFill>
              </a:rPr>
              <a:t> </a:t>
            </a:r>
            <a:r>
              <a:rPr lang="zh-CN" altLang="en-US" sz="2400" b="1">
                <a:solidFill>
                  <a:srgbClr val="FF3300"/>
                </a:solidFill>
              </a:rPr>
              <a:t>＝</a:t>
            </a:r>
            <a:r>
              <a:rPr lang="en-US" altLang="zh-CN" sz="2400" b="1">
                <a:solidFill>
                  <a:srgbClr val="FF3300"/>
                </a:solidFill>
              </a:rPr>
              <a:t>5</a:t>
            </a:r>
            <a:r>
              <a:rPr lang="zh-CN" altLang="en-US" sz="2400" b="1">
                <a:solidFill>
                  <a:schemeClr val="tx1"/>
                </a:solidFill>
              </a:rPr>
              <a:t>个结点开始进行调整 </a:t>
            </a:r>
          </a:p>
        </p:txBody>
      </p:sp>
      <p:sp>
        <p:nvSpPr>
          <p:cNvPr id="472091" name="Oval 27"/>
          <p:cNvSpPr>
            <a:spLocks noChangeArrowheads="1"/>
          </p:cNvSpPr>
          <p:nvPr/>
        </p:nvSpPr>
        <p:spPr bwMode="auto">
          <a:xfrm>
            <a:off x="1804988" y="256381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2092" name="Group 28"/>
          <p:cNvGrpSpPr>
            <a:grpSpLocks/>
          </p:cNvGrpSpPr>
          <p:nvPr/>
        </p:nvGrpSpPr>
        <p:grpSpPr bwMode="auto">
          <a:xfrm>
            <a:off x="4787900" y="1557338"/>
            <a:ext cx="3933825" cy="2192337"/>
            <a:chOff x="306" y="210"/>
            <a:chExt cx="2478" cy="1381"/>
          </a:xfrm>
        </p:grpSpPr>
        <p:sp>
          <p:nvSpPr>
            <p:cNvPr id="472093" name="Line 29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94" name="Line 30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95" name="Line 31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96" name="Line 32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97" name="Line 33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98" name="Line 34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099" name="Line 35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00" name="Line 36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01" name="Line 37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02" name="Oval 38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2103" name="Oval 39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2104" name="Oval 40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2105" name="Oval 41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2106" name="Oval 42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2107" name="Oval 43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2108" name="Oval 44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2109" name="Oval 45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11 </a:t>
              </a:r>
            </a:p>
          </p:txBody>
        </p:sp>
        <p:sp>
          <p:nvSpPr>
            <p:cNvPr id="472110" name="Oval 46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2111" name="Oval 47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72112" name="Group 48"/>
          <p:cNvGrpSpPr>
            <a:grpSpLocks/>
          </p:cNvGrpSpPr>
          <p:nvPr/>
        </p:nvGrpSpPr>
        <p:grpSpPr bwMode="auto">
          <a:xfrm>
            <a:off x="4572000" y="4332288"/>
            <a:ext cx="3933825" cy="2192337"/>
            <a:chOff x="306" y="210"/>
            <a:chExt cx="2478" cy="1381"/>
          </a:xfrm>
        </p:grpSpPr>
        <p:sp>
          <p:nvSpPr>
            <p:cNvPr id="472113" name="Line 49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14" name="Line 50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15" name="Line 51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16" name="Line 52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17" name="Line 53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18" name="Line 54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19" name="Line 55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20" name="Line 56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21" name="Line 57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22" name="Oval 58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2123" name="Oval 59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2124" name="Oval 60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2125" name="Oval 61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 </a:t>
              </a:r>
            </a:p>
          </p:txBody>
        </p:sp>
        <p:sp>
          <p:nvSpPr>
            <p:cNvPr id="472126" name="Oval 62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2127" name="Oval 63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2128" name="Oval 64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2129" name="Oval 65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2130" name="Oval 66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2131" name="Oval 67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grpSp>
        <p:nvGrpSpPr>
          <p:cNvPr id="472132" name="Group 68"/>
          <p:cNvGrpSpPr>
            <a:grpSpLocks/>
          </p:cNvGrpSpPr>
          <p:nvPr/>
        </p:nvGrpSpPr>
        <p:grpSpPr bwMode="auto">
          <a:xfrm>
            <a:off x="468313" y="4365625"/>
            <a:ext cx="3933825" cy="2192338"/>
            <a:chOff x="306" y="210"/>
            <a:chExt cx="2478" cy="1381"/>
          </a:xfrm>
        </p:grpSpPr>
        <p:sp>
          <p:nvSpPr>
            <p:cNvPr id="472133" name="Line 69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34" name="Line 70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35" name="Line 71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36" name="Line 72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37" name="Line 73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38" name="Line 74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39" name="Line 75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40" name="Line 76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41" name="Line 77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rIns="72000"/>
            <a:lstStyle/>
            <a:p>
              <a:endParaRPr lang="zh-CN" altLang="en-US"/>
            </a:p>
          </p:txBody>
        </p:sp>
        <p:sp>
          <p:nvSpPr>
            <p:cNvPr id="472142" name="Oval 78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472143" name="Oval 79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472144" name="Oval 80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472145" name="Oval 81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472146" name="Oval 82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472147" name="Oval 83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472148" name="Oval 84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72149" name="Oval 85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472150" name="Oval 86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472151" name="Oval 87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rIns="72000" anchor="ctr"/>
            <a:lstStyle/>
            <a:p>
              <a:pPr algn="ctr"/>
              <a:r>
                <a:rPr kumimoji="0" lang="en-US" altLang="zh-CN" sz="3200" b="1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472152" name="Oval 88"/>
          <p:cNvSpPr>
            <a:spLocks noChangeArrowheads="1"/>
          </p:cNvSpPr>
          <p:nvPr/>
        </p:nvSpPr>
        <p:spPr bwMode="auto">
          <a:xfrm>
            <a:off x="5164138" y="2570163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153" name="Oval 89"/>
          <p:cNvSpPr>
            <a:spLocks noChangeArrowheads="1"/>
          </p:cNvSpPr>
          <p:nvPr/>
        </p:nvSpPr>
        <p:spPr bwMode="auto">
          <a:xfrm>
            <a:off x="7394575" y="4725988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154" name="Oval 90"/>
          <p:cNvSpPr>
            <a:spLocks noChangeArrowheads="1"/>
          </p:cNvSpPr>
          <p:nvPr/>
        </p:nvSpPr>
        <p:spPr bwMode="auto">
          <a:xfrm>
            <a:off x="1450975" y="4765675"/>
            <a:ext cx="647700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2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2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2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2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47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47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47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2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2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47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47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47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47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47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47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6" grpId="0" animBg="1"/>
      <p:bldP spid="472067" grpId="0" animBg="1"/>
      <p:bldP spid="472068" grpId="0" animBg="1"/>
      <p:bldP spid="472069" grpId="0" animBg="1"/>
      <p:bldP spid="472091" grpId="0" animBg="1"/>
      <p:bldP spid="472152" grpId="0" animBg="1"/>
      <p:bldP spid="472153" grpId="0" animBg="1"/>
      <p:bldP spid="472154" grpId="0" animBg="1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D:\FengYi\pbdoc\模板\caiyun.pot</Template>
  <TotalTime>4606</TotalTime>
  <Words>1358</Words>
  <Application>Microsoft Office PowerPoint</Application>
  <PresentationFormat>全屏显示(4:3)</PresentationFormat>
  <Paragraphs>419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Times New Roman</vt:lpstr>
      <vt:lpstr>宋体</vt:lpstr>
      <vt:lpstr>Impact</vt:lpstr>
      <vt:lpstr>黑体</vt:lpstr>
      <vt:lpstr>Arial</vt:lpstr>
      <vt:lpstr>隶书</vt:lpstr>
      <vt:lpstr>Wingdings</vt:lpstr>
      <vt:lpstr>幼圆</vt:lpstr>
      <vt:lpstr>Wingdings 2</vt:lpstr>
      <vt:lpstr>Courier New</vt:lpstr>
      <vt:lpstr>华文行楷</vt:lpstr>
      <vt:lpstr>Symbol</vt:lpstr>
      <vt:lpstr>长城新魏碑体</vt:lpstr>
      <vt:lpstr>楷体_GB2312</vt:lpstr>
      <vt:lpstr>Arial Unicode MS</vt:lpstr>
      <vt:lpstr>caiyun</vt:lpstr>
      <vt:lpstr>PowerPoint 演示文稿</vt:lpstr>
      <vt:lpstr>7.4.3  堆排序heap Sort</vt:lpstr>
      <vt:lpstr>PowerPoint 演示文稿</vt:lpstr>
      <vt:lpstr>1、初始堆的建立</vt:lpstr>
      <vt:lpstr>PowerPoint 演示文稿</vt:lpstr>
      <vt:lpstr>PowerPoint 演示文稿</vt:lpstr>
      <vt:lpstr>PowerPoint 演示文稿</vt:lpstr>
      <vt:lpstr>1、初始堆的建立</vt:lpstr>
      <vt:lpstr>PowerPoint 演示文稿</vt:lpstr>
      <vt:lpstr>PowerPoint 演示文稿</vt:lpstr>
      <vt:lpstr>2、调整和重建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概述</dc:title>
  <dc:creator>hsr</dc:creator>
  <cp:lastModifiedBy>weina</cp:lastModifiedBy>
  <cp:revision>673</cp:revision>
  <dcterms:created xsi:type="dcterms:W3CDTF">1999-12-30T06:19:43Z</dcterms:created>
  <dcterms:modified xsi:type="dcterms:W3CDTF">2014-04-28T07:54:11Z</dcterms:modified>
</cp:coreProperties>
</file>