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82" r:id="rId2"/>
    <p:sldId id="383" r:id="rId3"/>
    <p:sldId id="384" r:id="rId4"/>
    <p:sldId id="385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FF66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Grid="0">
      <p:cViewPr varScale="1">
        <p:scale>
          <a:sx n="101" d="100"/>
          <a:sy n="101" d="100"/>
        </p:scale>
        <p:origin x="-258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A7FD2D19-1947-4B1B-94B4-8A8C5F3776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829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84F84791-A7E2-4264-8B40-E29558416D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501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921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9220" name="Rectangle 4"/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9221" name="Rectangle 5"/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40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9222" name="Picture 6" descr="grap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223" name="Group 7"/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224" name="Rectangle 8"/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9225" name="Rectangle 9"/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26" name="Rectangle 10"/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fld id="{A7203D19-D2F8-4D9D-AB8C-BBEE9601D7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4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80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2938" y="522288"/>
            <a:ext cx="8501062" cy="63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927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42938" y="1452563"/>
            <a:ext cx="8501062" cy="540543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7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41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062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1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5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11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071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401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white">
          <a:xfrm>
            <a:off x="0" y="0"/>
            <a:ext cx="9144000" cy="6096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white">
          <a:xfrm>
            <a:off x="0" y="609600"/>
            <a:ext cx="9144000" cy="62484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699FF"/>
        </a:buClr>
        <a:buFont typeface="Wingdings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Text Box 2"/>
          <p:cNvSpPr txBox="1">
            <a:spLocks noChangeArrowheads="1"/>
          </p:cNvSpPr>
          <p:nvPr/>
        </p:nvSpPr>
        <p:spPr bwMode="auto">
          <a:xfrm>
            <a:off x="168275" y="1065213"/>
            <a:ext cx="878522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tx1"/>
                </a:solidFill>
              </a:rPr>
              <a:t>拓扑排序： 就是将</a:t>
            </a:r>
            <a:r>
              <a:rPr lang="zh-CN" altLang="en-US" sz="2400" b="1">
                <a:solidFill>
                  <a:srgbClr val="FF3300"/>
                </a:solidFill>
              </a:rPr>
              <a:t>有向图中顶点排成拓扑序列</a:t>
            </a:r>
            <a:r>
              <a:rPr lang="zh-CN" altLang="en-US" sz="2400" b="1">
                <a:solidFill>
                  <a:schemeClr val="tx1"/>
                </a:solidFill>
              </a:rPr>
              <a:t>，或者说，构造拓扑序列的操作。</a:t>
            </a:r>
          </a:p>
        </p:txBody>
      </p:sp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0" y="2039938"/>
            <a:ext cx="87852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3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是否所有的有向图都有拓扑序列？</a:t>
            </a:r>
          </a:p>
          <a:p>
            <a:pPr eaLnBrk="1" hangingPunct="1">
              <a:lnSpc>
                <a:spcPct val="13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不是，若存在有向回路就没有。有回路意味着：某些活动的开工将以自己的完成为先决条件，这种现象称为</a:t>
            </a:r>
            <a:r>
              <a:rPr kumimoji="0" lang="zh-CN" altLang="en-US" sz="2400" b="1">
                <a:solidFill>
                  <a:srgbClr val="FF0000"/>
                </a:solidFill>
                <a:latin typeface="Arial" charset="0"/>
              </a:rPr>
              <a:t>死锁</a:t>
            </a: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，此项工程是不可行的。</a:t>
            </a:r>
            <a:endParaRPr lang="zh-CN" altLang="en-US" sz="2400" b="1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472068" name="Object 4"/>
          <p:cNvGraphicFramePr>
            <a:graphicFrameLocks noChangeAspect="1"/>
          </p:cNvGraphicFramePr>
          <p:nvPr/>
        </p:nvGraphicFramePr>
        <p:xfrm>
          <a:off x="323850" y="4149725"/>
          <a:ext cx="278130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71" name="Microsoft Drawing" r:id="rId3" imgW="1401763" imgH="947738" progId="MSDraw">
                  <p:embed/>
                </p:oleObj>
              </mc:Choice>
              <mc:Fallback>
                <p:oleObj name="Microsoft Drawing" r:id="rId3" imgW="1401763" imgH="947738" progId="MSDraw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149725"/>
                        <a:ext cx="2781300" cy="18843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69" name="Rectangle 5"/>
          <p:cNvSpPr>
            <a:spLocks noChangeArrowheads="1"/>
          </p:cNvSpPr>
          <p:nvPr/>
        </p:nvSpPr>
        <p:spPr bwMode="auto">
          <a:xfrm>
            <a:off x="3143250" y="354013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拓扑排序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ChangeArrowheads="1"/>
          </p:cNvSpPr>
          <p:nvPr/>
        </p:nvSpPr>
        <p:spPr bwMode="auto">
          <a:xfrm>
            <a:off x="0" y="1150938"/>
            <a:ext cx="8713788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0" lang="zh-CN" altLang="en-US" sz="2400" b="1">
                <a:solidFill>
                  <a:schemeClr val="tx1"/>
                </a:solidFill>
              </a:rPr>
              <a:t>（</a:t>
            </a:r>
            <a:r>
              <a:rPr kumimoji="0" lang="en-US" altLang="zh-CN" sz="2400" b="1">
                <a:solidFill>
                  <a:schemeClr val="tx1"/>
                </a:solidFill>
              </a:rPr>
              <a:t>1</a:t>
            </a:r>
            <a:r>
              <a:rPr kumimoji="0" lang="zh-CN" altLang="en-US" sz="2400" b="1">
                <a:solidFill>
                  <a:schemeClr val="tx1"/>
                </a:solidFill>
              </a:rPr>
              <a:t>）从图中</a:t>
            </a:r>
            <a:r>
              <a:rPr kumimoji="0" lang="zh-CN" altLang="en-US" sz="2400" b="1">
                <a:solidFill>
                  <a:srgbClr val="FF3300"/>
                </a:solidFill>
              </a:rPr>
              <a:t>选择一个入度为</a:t>
            </a:r>
            <a:r>
              <a:rPr kumimoji="0" lang="en-US" altLang="zh-CN" sz="2400" b="1">
                <a:solidFill>
                  <a:srgbClr val="FF3300"/>
                </a:solidFill>
              </a:rPr>
              <a:t>0</a:t>
            </a:r>
            <a:r>
              <a:rPr kumimoji="0" lang="zh-CN" altLang="en-US" sz="2400" b="1">
                <a:solidFill>
                  <a:schemeClr val="tx1"/>
                </a:solidFill>
              </a:rPr>
              <a:t>的顶点且</a:t>
            </a:r>
            <a:r>
              <a:rPr kumimoji="0" lang="zh-CN" altLang="en-US" sz="2400" b="1">
                <a:solidFill>
                  <a:srgbClr val="FF3300"/>
                </a:solidFill>
              </a:rPr>
              <a:t>输出</a:t>
            </a:r>
            <a:r>
              <a:rPr kumimoji="0" lang="zh-CN" altLang="en-US" sz="2400" b="1">
                <a:solidFill>
                  <a:schemeClr val="tx1"/>
                </a:solidFill>
              </a:rPr>
              <a:t>之。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400" b="1">
                <a:solidFill>
                  <a:schemeClr val="tx1"/>
                </a:solidFill>
              </a:rPr>
              <a:t>（</a:t>
            </a:r>
            <a:r>
              <a:rPr kumimoji="0" lang="en-US" altLang="zh-CN" sz="2400" b="1">
                <a:solidFill>
                  <a:schemeClr val="tx1"/>
                </a:solidFill>
              </a:rPr>
              <a:t>2</a:t>
            </a:r>
            <a:r>
              <a:rPr kumimoji="0" lang="zh-CN" altLang="en-US" sz="2400" b="1">
                <a:solidFill>
                  <a:schemeClr val="tx1"/>
                </a:solidFill>
              </a:rPr>
              <a:t>）从图中</a:t>
            </a:r>
            <a:r>
              <a:rPr kumimoji="0" lang="zh-CN" altLang="en-US" sz="2400" b="1">
                <a:solidFill>
                  <a:srgbClr val="FF3300"/>
                </a:solidFill>
              </a:rPr>
              <a:t>删掉此顶点及其所有</a:t>
            </a:r>
            <a:r>
              <a:rPr kumimoji="0" lang="zh-CN" altLang="en-US" sz="2400" b="1" u="sng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出边</a:t>
            </a:r>
            <a:r>
              <a:rPr kumimoji="0" lang="zh-CN" altLang="en-US" sz="2400" b="1">
                <a:solidFill>
                  <a:schemeClr val="tx1"/>
                </a:solidFill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 b="1">
                <a:solidFill>
                  <a:srgbClr val="FF3300"/>
                </a:solidFill>
                <a:latin typeface="宋体" pitchFamily="2" charset="-122"/>
              </a:rPr>
              <a:t>反复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执行这两步，</a:t>
            </a:r>
            <a:r>
              <a:rPr kumimoji="0" lang="zh-CN" altLang="en-US" b="1">
                <a:solidFill>
                  <a:srgbClr val="FF3300"/>
                </a:solidFill>
                <a:latin typeface="宋体" pitchFamily="2" charset="-122"/>
              </a:rPr>
              <a:t>直至所有顶点都已输出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，此时整个拓扑排序完成；或者直到图中</a:t>
            </a:r>
            <a:r>
              <a:rPr kumimoji="0" lang="zh-CN" altLang="en-US" b="1">
                <a:solidFill>
                  <a:srgbClr val="FF3300"/>
                </a:solidFill>
                <a:latin typeface="宋体" pitchFamily="2" charset="-122"/>
              </a:rPr>
              <a:t>剩余顶点的入度都不为</a:t>
            </a:r>
            <a:r>
              <a:rPr kumimoji="0" lang="en-US" altLang="zh-CN" b="1">
                <a:solidFill>
                  <a:srgbClr val="FF3300"/>
                </a:solidFill>
                <a:latin typeface="宋体" pitchFamily="2" charset="-122"/>
              </a:rPr>
              <a:t>0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时终止，此时图中</a:t>
            </a:r>
            <a:r>
              <a:rPr kumimoji="0" lang="zh-CN" altLang="en-US" b="1">
                <a:solidFill>
                  <a:srgbClr val="FF3300"/>
                </a:solidFill>
                <a:latin typeface="宋体" pitchFamily="2" charset="-122"/>
              </a:rPr>
              <a:t>存在回路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，拓扑排序不能再进行下去。</a:t>
            </a:r>
          </a:p>
        </p:txBody>
      </p:sp>
      <p:graphicFrame>
        <p:nvGraphicFramePr>
          <p:cNvPr id="473091" name="Object 3"/>
          <p:cNvGraphicFramePr>
            <a:graphicFrameLocks noChangeAspect="1"/>
          </p:cNvGraphicFramePr>
          <p:nvPr/>
        </p:nvGraphicFramePr>
        <p:xfrm>
          <a:off x="1979613" y="3098800"/>
          <a:ext cx="6650037" cy="35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93" name="Microsoft Drawing" r:id="rId3" imgW="4394200" imgH="2397125" progId="MSDraw">
                  <p:embed/>
                </p:oleObj>
              </mc:Choice>
              <mc:Fallback>
                <p:oleObj name="Microsoft Drawing" r:id="rId3" imgW="4394200" imgH="2397125" progId="MSDraw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098800"/>
                        <a:ext cx="6650037" cy="35956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2" name="Rectangle 4"/>
          <p:cNvSpPr>
            <a:spLocks noChangeArrowheads="1"/>
          </p:cNvSpPr>
          <p:nvPr/>
        </p:nvSpPr>
        <p:spPr bwMode="auto">
          <a:xfrm>
            <a:off x="3143250" y="354013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拓扑排序的算法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ChangeArrowheads="1"/>
          </p:cNvSpPr>
          <p:nvPr/>
        </p:nvSpPr>
        <p:spPr bwMode="auto">
          <a:xfrm>
            <a:off x="273050" y="909638"/>
            <a:ext cx="88709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chemeClr val="tx1"/>
                </a:solidFill>
              </a:rPr>
              <a:t>邻接表中的顶点是</a:t>
            </a:r>
            <a:r>
              <a:rPr kumimoji="0" lang="zh-CN" altLang="en-US" sz="2400" b="1">
                <a:solidFill>
                  <a:srgbClr val="FF3300"/>
                </a:solidFill>
              </a:rPr>
              <a:t>出边连接的顶点</a:t>
            </a:r>
            <a:r>
              <a:rPr kumimoji="0" lang="zh-CN" altLang="en-US" sz="2400" b="1">
                <a:solidFill>
                  <a:schemeClr val="tx1"/>
                </a:solidFill>
              </a:rPr>
              <a:t>。</a:t>
            </a:r>
          </a:p>
          <a:p>
            <a:pPr eaLnBrk="1" hangingPunct="1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chemeClr val="tx1"/>
                </a:solidFill>
              </a:rPr>
              <a:t>为便于考察入度，邻接表的头结点中增加</a:t>
            </a:r>
            <a:r>
              <a:rPr kumimoji="0" lang="zh-CN" altLang="en-US" sz="2400" b="1">
                <a:solidFill>
                  <a:srgbClr val="FF3300"/>
                </a:solidFill>
              </a:rPr>
              <a:t>入度域</a:t>
            </a:r>
            <a:r>
              <a:rPr kumimoji="0" lang="en-US" altLang="zh-CN" sz="2400" b="1">
                <a:solidFill>
                  <a:srgbClr val="FF3300"/>
                </a:solidFill>
              </a:rPr>
              <a:t>in</a:t>
            </a:r>
            <a:r>
              <a:rPr kumimoji="0" lang="zh-CN" altLang="en-US" sz="2400" b="1">
                <a:solidFill>
                  <a:schemeClr val="tx1"/>
                </a:solidFill>
              </a:rPr>
              <a:t>，指示当前结点各点入度；</a:t>
            </a:r>
          </a:p>
          <a:p>
            <a:pPr eaLnBrk="1" hangingPunct="1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R"/>
            </a:pPr>
            <a:r>
              <a:rPr kumimoji="0" lang="zh-CN" altLang="en-US" sz="2400" b="1">
                <a:solidFill>
                  <a:schemeClr val="tx1"/>
                </a:solidFill>
              </a:rPr>
              <a:t>初始入度值在邻接表的生成过程中</a:t>
            </a:r>
            <a:r>
              <a:rPr kumimoji="0" lang="zh-CN" altLang="en-US" sz="2400" b="1">
                <a:solidFill>
                  <a:srgbClr val="FF3300"/>
                </a:solidFill>
              </a:rPr>
              <a:t>累计得到</a:t>
            </a:r>
            <a:r>
              <a:rPr kumimoji="0" lang="zh-CN" altLang="en-US" sz="2400" b="1">
                <a:solidFill>
                  <a:schemeClr val="tx1"/>
                </a:solidFill>
              </a:rPr>
              <a:t>；</a:t>
            </a: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以后动态修改。</a:t>
            </a:r>
          </a:p>
        </p:txBody>
      </p:sp>
      <p:graphicFrame>
        <p:nvGraphicFramePr>
          <p:cNvPr id="474115" name="Object 3"/>
          <p:cNvGraphicFramePr>
            <a:graphicFrameLocks noChangeAspect="1"/>
          </p:cNvGraphicFramePr>
          <p:nvPr/>
        </p:nvGraphicFramePr>
        <p:xfrm>
          <a:off x="4398963" y="3000375"/>
          <a:ext cx="4383087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18" name="Microsoft Drawing" r:id="rId3" imgW="2193925" imgH="1927225" progId="MSDraw">
                  <p:embed/>
                </p:oleObj>
              </mc:Choice>
              <mc:Fallback>
                <p:oleObj name="Microsoft Drawing" r:id="rId3" imgW="2193925" imgH="1927225" progId="MSDraw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3000375"/>
                        <a:ext cx="4383087" cy="38576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6" name="Object 4"/>
          <p:cNvGraphicFramePr>
            <a:graphicFrameLocks noChangeAspect="1"/>
          </p:cNvGraphicFramePr>
          <p:nvPr/>
        </p:nvGraphicFramePr>
        <p:xfrm>
          <a:off x="331788" y="3286125"/>
          <a:ext cx="2814637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19" name="Microsoft Drawing" r:id="rId5" imgW="1401763" imgH="1084263" progId="MSDraw">
                  <p:embed/>
                </p:oleObj>
              </mc:Choice>
              <mc:Fallback>
                <p:oleObj name="Microsoft Drawing" r:id="rId5" imgW="1401763" imgH="1084263" progId="MSDraw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3286125"/>
                        <a:ext cx="2814637" cy="21796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273050" y="312738"/>
            <a:ext cx="887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用邻接表表示的有向图进行拓扑排序的算法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4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4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180975" y="1022350"/>
            <a:ext cx="87852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chemeClr val="tx1"/>
                </a:solidFill>
              </a:rPr>
              <a:t>为避免每次重复找入度为</a:t>
            </a:r>
            <a:r>
              <a:rPr kumimoji="0" lang="en-US" altLang="zh-CN" sz="2400" b="1">
                <a:solidFill>
                  <a:schemeClr val="tx1"/>
                </a:solidFill>
              </a:rPr>
              <a:t>0</a:t>
            </a:r>
            <a:r>
              <a:rPr kumimoji="0" lang="zh-CN" altLang="en-US" sz="2400" b="1">
                <a:solidFill>
                  <a:schemeClr val="tx1"/>
                </a:solidFill>
              </a:rPr>
              <a:t>的点，设置</a:t>
            </a:r>
            <a:r>
              <a:rPr kumimoji="0" lang="zh-CN" altLang="en-US" sz="2400" b="1">
                <a:solidFill>
                  <a:srgbClr val="FF3300"/>
                </a:solidFill>
              </a:rPr>
              <a:t>栈</a:t>
            </a:r>
            <a:r>
              <a:rPr kumimoji="0" lang="zh-CN" altLang="en-US" sz="2400" b="1">
                <a:solidFill>
                  <a:schemeClr val="tx1"/>
                </a:solidFill>
              </a:rPr>
              <a:t>保存入度为</a:t>
            </a:r>
            <a:r>
              <a:rPr kumimoji="0" lang="en-US" altLang="zh-CN" sz="2400" b="1">
                <a:solidFill>
                  <a:schemeClr val="tx1"/>
                </a:solidFill>
              </a:rPr>
              <a:t>0</a:t>
            </a:r>
            <a:r>
              <a:rPr kumimoji="0" lang="zh-CN" altLang="en-US" sz="2400" b="1">
                <a:solidFill>
                  <a:schemeClr val="tx1"/>
                </a:solidFill>
              </a:rPr>
              <a:t>的点，则选入度为零的点时，从栈顶取出。</a:t>
            </a:r>
          </a:p>
          <a:p>
            <a:pPr eaLnBrk="1" hangingPunct="1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R"/>
            </a:pPr>
            <a:r>
              <a:rPr kumimoji="0" lang="zh-CN" altLang="en-US" sz="2400" b="1">
                <a:solidFill>
                  <a:schemeClr val="tx1"/>
                </a:solidFill>
              </a:rPr>
              <a:t>拓扑排序前，对顶点表扫描一遍，所有初始入度为零的点入栈 </a:t>
            </a:r>
          </a:p>
          <a:p>
            <a:pPr eaLnBrk="1" hangingPunct="1">
              <a:lnSpc>
                <a:spcPct val="130000"/>
              </a:lnSpc>
              <a:buClr>
                <a:srgbClr val="FF3300"/>
              </a:buClr>
              <a:buFont typeface="Wingdings" pitchFamily="2" charset="2"/>
              <a:buChar char="R"/>
            </a:pPr>
            <a:r>
              <a:rPr kumimoji="0" lang="zh-CN" altLang="en-US" sz="2400" b="1">
                <a:solidFill>
                  <a:schemeClr val="tx1"/>
                </a:solidFill>
              </a:rPr>
              <a:t>排序中出现新的入度为</a:t>
            </a:r>
            <a:r>
              <a:rPr kumimoji="0" lang="en-US" altLang="zh-CN" sz="2400" b="1">
                <a:solidFill>
                  <a:schemeClr val="tx1"/>
                </a:solidFill>
              </a:rPr>
              <a:t>0</a:t>
            </a:r>
            <a:r>
              <a:rPr kumimoji="0" lang="zh-CN" altLang="en-US" sz="2400" b="1">
                <a:solidFill>
                  <a:schemeClr val="tx1"/>
                </a:solidFill>
              </a:rPr>
              <a:t>的点，就将其入栈。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163513" y="3105150"/>
            <a:ext cx="871220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void topsort(graph g) {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扫描顶点表，</a:t>
            </a:r>
            <a:r>
              <a:rPr kumimoji="0" lang="zh-CN" altLang="en-US" sz="2400" b="1">
                <a:solidFill>
                  <a:srgbClr val="FF3300"/>
                </a:solidFill>
                <a:latin typeface="Courier New" pitchFamily="49" charset="0"/>
              </a:rPr>
              <a:t>建立入度为零的顶点入栈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while(</a:t>
            </a:r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栈不空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kumimoji="0" lang="zh-CN" altLang="en-US" sz="2400" b="1">
                <a:solidFill>
                  <a:srgbClr val="FF3300"/>
                </a:solidFill>
                <a:latin typeface="Courier New" pitchFamily="49" charset="0"/>
              </a:rPr>
              <a:t>弹出栈顶</a:t>
            </a:r>
            <a:r>
              <a:rPr kumimoji="0" lang="en-US" altLang="zh-CN" sz="2400" b="1">
                <a:solidFill>
                  <a:srgbClr val="FF3300"/>
                </a:solidFill>
                <a:latin typeface="Courier New" pitchFamily="49" charset="0"/>
              </a:rPr>
              <a:t>v</a:t>
            </a:r>
            <a:r>
              <a:rPr kumimoji="0" lang="zh-CN" altLang="en-US" sz="2400" b="1">
                <a:solidFill>
                  <a:srgbClr val="FF3300"/>
                </a:solidFill>
                <a:latin typeface="Courier New" pitchFamily="49" charset="0"/>
              </a:rPr>
              <a:t>并输出之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kumimoji="0" lang="zh-CN" altLang="en-US" sz="2400" b="1">
                <a:solidFill>
                  <a:srgbClr val="FF3300"/>
                </a:solidFill>
                <a:latin typeface="Courier New" pitchFamily="49" charset="0"/>
              </a:rPr>
              <a:t>检查</a:t>
            </a:r>
            <a:r>
              <a:rPr kumimoji="0" lang="en-US" altLang="zh-CN" sz="2400" b="1">
                <a:solidFill>
                  <a:srgbClr val="FF3300"/>
                </a:solidFill>
                <a:latin typeface="Courier New" pitchFamily="49" charset="0"/>
              </a:rPr>
              <a:t>v</a:t>
            </a:r>
            <a:r>
              <a:rPr kumimoji="0" lang="zh-CN" altLang="en-US" sz="2400" b="1">
                <a:solidFill>
                  <a:srgbClr val="FF3300"/>
                </a:solidFill>
                <a:latin typeface="Courier New" pitchFamily="49" charset="0"/>
              </a:rPr>
              <a:t>的出边表，将其每条出边的终点</a:t>
            </a:r>
            <a:r>
              <a:rPr kumimoji="0" lang="en-US" altLang="zh-CN" sz="2400" b="1">
                <a:solidFill>
                  <a:srgbClr val="FF3300"/>
                </a:solidFill>
                <a:latin typeface="Courier New" pitchFamily="49" charset="0"/>
              </a:rPr>
              <a:t>w</a:t>
            </a:r>
            <a:r>
              <a:rPr kumimoji="0" lang="zh-CN" altLang="en-US" sz="2400" b="1">
                <a:solidFill>
                  <a:srgbClr val="FF3300"/>
                </a:solidFill>
                <a:latin typeface="Courier New" pitchFamily="49" charset="0"/>
              </a:rPr>
              <a:t>的入度减</a:t>
            </a:r>
            <a:r>
              <a:rPr kumimoji="0" lang="en-US" altLang="zh-CN" sz="2400" b="1">
                <a:solidFill>
                  <a:srgbClr val="FF3300"/>
                </a:solidFill>
                <a:latin typeface="Courier New" pitchFamily="49" charset="0"/>
              </a:rPr>
              <a:t>1</a:t>
            </a:r>
            <a:r>
              <a:rPr kumimoji="0" lang="zh-CN" altLang="en-US" sz="2400" b="1">
                <a:solidFill>
                  <a:srgbClr val="FF3300"/>
                </a:solidFill>
                <a:latin typeface="Courier New" pitchFamily="49" charset="0"/>
              </a:rPr>
              <a:t>，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　　　 若变为零，则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w</a:t>
            </a:r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入栈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}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若输出的顶点数小于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，则输出“有回路”，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 否则拓扑排序正常结束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auto">
          <a:xfrm>
            <a:off x="3143250" y="354013"/>
            <a:ext cx="292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拓扑排序算法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animBg="1"/>
    </p:bld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黑体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D:\FengYi\pbdoc\模板\caiyun.pot</Template>
  <TotalTime>4599</TotalTime>
  <Words>365</Words>
  <Application>Microsoft Office PowerPoint</Application>
  <PresentationFormat>全屏显示(4:3)</PresentationFormat>
  <Paragraphs>26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Times New Roman</vt:lpstr>
      <vt:lpstr>宋体</vt:lpstr>
      <vt:lpstr>Impact</vt:lpstr>
      <vt:lpstr>黑体</vt:lpstr>
      <vt:lpstr>Arial</vt:lpstr>
      <vt:lpstr>隶书</vt:lpstr>
      <vt:lpstr>Wingdings</vt:lpstr>
      <vt:lpstr>Symbol</vt:lpstr>
      <vt:lpstr>Courier New</vt:lpstr>
      <vt:lpstr>仿宋_GB2312</vt:lpstr>
      <vt:lpstr>Webdings</vt:lpstr>
      <vt:lpstr>楷体_GB2312</vt:lpstr>
      <vt:lpstr>幼圆</vt:lpstr>
      <vt:lpstr>caiyun</vt:lpstr>
      <vt:lpstr>Microsoft Drawing</vt:lpstr>
      <vt:lpstr>PowerPoint 演示文稿</vt:lpstr>
      <vt:lpstr>PowerPoint 演示文稿</vt:lpstr>
      <vt:lpstr>PowerPoint 演示文稿</vt:lpstr>
      <vt:lpstr>PowerPoint 演示文稿</vt:lpstr>
    </vt:vector>
  </TitlesOfParts>
  <Company>sj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概述</dc:title>
  <dc:creator>hsr</dc:creator>
  <cp:lastModifiedBy>weina</cp:lastModifiedBy>
  <cp:revision>673</cp:revision>
  <dcterms:created xsi:type="dcterms:W3CDTF">1999-12-30T06:19:43Z</dcterms:created>
  <dcterms:modified xsi:type="dcterms:W3CDTF">2014-04-28T07:49:08Z</dcterms:modified>
</cp:coreProperties>
</file>