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audio1.bin" ContentType="audi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66" r:id="rId2"/>
    <p:sldId id="272" r:id="rId3"/>
    <p:sldId id="273" r:id="rId4"/>
    <p:sldId id="274" r:id="rId5"/>
    <p:sldId id="282" r:id="rId6"/>
    <p:sldId id="283" r:id="rId7"/>
    <p:sldId id="291" r:id="rId8"/>
    <p:sldId id="292" r:id="rId9"/>
    <p:sldId id="293" r:id="rId10"/>
    <p:sldId id="294" r:id="rId11"/>
    <p:sldId id="295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-258" y="-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64"/>
    </p:cViewPr>
  </p:sorterViewPr>
  <p:notesViewPr>
    <p:cSldViewPr snapToGrid="0">
      <p:cViewPr varScale="1">
        <p:scale>
          <a:sx n="41" d="100"/>
          <a:sy n="41" d="100"/>
        </p:scale>
        <p:origin x="-147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CFEE2C5C-E1B7-46F3-B1B5-50C0841B00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9655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A184F790-168F-4E3D-8B03-BA252F6478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9867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921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9220" name="Rectangle 4"/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zh-CN" altLang="zh-CN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9221" name="Rectangle 5"/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zh-CN" altLang="zh-CN" sz="240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9222" name="Picture 6" descr="grape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223" name="Group 7"/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224" name="Rectangle 8"/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zh-CN" altLang="zh-CN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9225" name="Rectangle 9"/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zh-CN" altLang="zh-CN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26" name="Rectangle 10"/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zh-CN" sz="2400">
                <a:solidFill>
                  <a:schemeClr val="tx1"/>
                </a:solidFill>
              </a:endParaRPr>
            </a:p>
          </p:txBody>
        </p:sp>
      </p:grpSp>
      <p:sp>
        <p:nvSpPr>
          <p:cNvPr id="92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smtClean="0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fld id="{79957062-BCAB-4E0B-87C1-B63167F7817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981665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48316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42938" y="522288"/>
            <a:ext cx="8501062" cy="633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6565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066372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76264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66710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460965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862627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790473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11803189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4742604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white">
          <a:xfrm>
            <a:off x="0" y="0"/>
            <a:ext cx="9144000" cy="6096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white">
          <a:xfrm>
            <a:off x="0" y="609600"/>
            <a:ext cx="9144000" cy="62484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random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Impact" pitchFamily="34" charset="0"/>
          <a:ea typeface="黑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Impact" pitchFamily="34" charset="0"/>
          <a:ea typeface="黑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Impact" pitchFamily="34" charset="0"/>
          <a:ea typeface="黑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Impact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Impact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Impact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Impact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0000FF"/>
          </a:solidFill>
          <a:latin typeface="Impact" pitchFamily="34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699FF"/>
        </a:buClr>
        <a:buFont typeface="Wingdings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Text Box 2"/>
          <p:cNvSpPr txBox="1">
            <a:spLocks noChangeArrowheads="1"/>
          </p:cNvSpPr>
          <p:nvPr/>
        </p:nvSpPr>
        <p:spPr bwMode="auto">
          <a:xfrm>
            <a:off x="211138" y="908050"/>
            <a:ext cx="8789987" cy="2112963"/>
          </a:xfrm>
          <a:prstGeom prst="rect">
            <a:avLst/>
          </a:prstGeom>
          <a:noFill/>
          <a:ln w="12700" cap="rnd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chemeClr val="tx1"/>
                </a:solidFill>
              </a:rPr>
              <a:t>1</a:t>
            </a:r>
            <a:r>
              <a:rPr lang="zh-CN" altLang="en-US" sz="2400" b="1">
                <a:solidFill>
                  <a:schemeClr val="tx1"/>
                </a:solidFill>
              </a:rPr>
              <a:t>．初始化</a:t>
            </a:r>
            <a:r>
              <a:rPr kumimoji="0" lang="en-US" altLang="zh-CN" sz="1600" b="1">
                <a:solidFill>
                  <a:srgbClr val="0000FF"/>
                </a:solidFill>
              </a:rPr>
              <a:t>INITIATE(S)</a:t>
            </a:r>
            <a:r>
              <a:rPr lang="zh-CN" altLang="en-US" sz="2400" b="1">
                <a:solidFill>
                  <a:schemeClr val="tx1"/>
                </a:solidFill>
              </a:rPr>
              <a:t>：构造一个空栈</a:t>
            </a:r>
            <a:r>
              <a:rPr lang="en-US" altLang="zh-CN" sz="2400" b="1">
                <a:solidFill>
                  <a:schemeClr val="tx1"/>
                </a:solidFill>
              </a:rPr>
              <a:t>S</a:t>
            </a:r>
            <a:r>
              <a:rPr lang="zh-CN" altLang="en-US" sz="2400" b="1">
                <a:solidFill>
                  <a:schemeClr val="tx1"/>
                </a:solidFill>
              </a:rPr>
              <a:t>。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chemeClr val="tx1"/>
                </a:solidFill>
              </a:rPr>
              <a:t>2</a:t>
            </a:r>
            <a:r>
              <a:rPr lang="zh-CN" altLang="en-US" sz="2400" b="1">
                <a:solidFill>
                  <a:schemeClr val="tx1"/>
                </a:solidFill>
              </a:rPr>
              <a:t>．判栈空</a:t>
            </a:r>
            <a:r>
              <a:rPr kumimoji="0" lang="en-US" altLang="zh-CN" sz="1600" b="1">
                <a:solidFill>
                  <a:srgbClr val="0000FF"/>
                </a:solidFill>
              </a:rPr>
              <a:t>EMPTY(S)</a:t>
            </a:r>
            <a:r>
              <a:rPr lang="zh-CN" altLang="en-US" sz="2400" b="1">
                <a:solidFill>
                  <a:schemeClr val="tx1"/>
                </a:solidFill>
              </a:rPr>
              <a:t>：若栈</a:t>
            </a:r>
            <a:r>
              <a:rPr lang="en-US" altLang="zh-CN" sz="2400" b="1">
                <a:solidFill>
                  <a:schemeClr val="tx1"/>
                </a:solidFill>
              </a:rPr>
              <a:t>S</a:t>
            </a:r>
            <a:r>
              <a:rPr lang="zh-CN" altLang="en-US" sz="2400" b="1">
                <a:solidFill>
                  <a:schemeClr val="tx1"/>
                </a:solidFill>
              </a:rPr>
              <a:t>空，返回</a:t>
            </a:r>
            <a:r>
              <a:rPr lang="en-US" altLang="zh-CN" sz="2400" b="1">
                <a:solidFill>
                  <a:schemeClr val="tx1"/>
                </a:solidFill>
              </a:rPr>
              <a:t>1</a:t>
            </a:r>
            <a:r>
              <a:rPr lang="zh-CN" altLang="en-US" sz="2400" b="1">
                <a:solidFill>
                  <a:schemeClr val="tx1"/>
                </a:solidFill>
              </a:rPr>
              <a:t>，否则返回</a:t>
            </a:r>
            <a:r>
              <a:rPr lang="en-US" altLang="zh-CN" sz="2400" b="1">
                <a:solidFill>
                  <a:schemeClr val="tx1"/>
                </a:solidFill>
              </a:rPr>
              <a:t>0</a:t>
            </a:r>
            <a:r>
              <a:rPr lang="zh-CN" altLang="en-US" sz="2400" b="1">
                <a:solidFill>
                  <a:schemeClr val="tx1"/>
                </a:solidFill>
              </a:rPr>
              <a:t>。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chemeClr val="tx1"/>
                </a:solidFill>
              </a:rPr>
              <a:t>3</a:t>
            </a:r>
            <a:r>
              <a:rPr lang="zh-CN" altLang="en-US" sz="2400" b="1">
                <a:solidFill>
                  <a:schemeClr val="tx1"/>
                </a:solidFill>
              </a:rPr>
              <a:t>．进栈</a:t>
            </a:r>
            <a:r>
              <a:rPr kumimoji="0" lang="en-US" altLang="zh-CN" sz="1600" b="1">
                <a:solidFill>
                  <a:srgbClr val="0000FF"/>
                </a:solidFill>
              </a:rPr>
              <a:t>PUSH(S, x)</a:t>
            </a:r>
            <a:r>
              <a:rPr lang="zh-CN" altLang="en-US" sz="2400" b="1">
                <a:solidFill>
                  <a:schemeClr val="tx1"/>
                </a:solidFill>
              </a:rPr>
              <a:t>：在</a:t>
            </a:r>
            <a:r>
              <a:rPr lang="zh-CN" altLang="en-US" sz="2400" b="1">
                <a:solidFill>
                  <a:srgbClr val="FF3300"/>
                </a:solidFill>
              </a:rPr>
              <a:t>栈顶插入</a:t>
            </a:r>
            <a:r>
              <a:rPr lang="en-US" altLang="zh-CN" sz="2400" b="1">
                <a:solidFill>
                  <a:schemeClr val="tx1"/>
                </a:solidFill>
              </a:rPr>
              <a:t>(</a:t>
            </a:r>
            <a:r>
              <a:rPr lang="zh-CN" altLang="en-US" sz="2400" b="1">
                <a:solidFill>
                  <a:schemeClr val="tx1"/>
                </a:solidFill>
              </a:rPr>
              <a:t>压入</a:t>
            </a:r>
            <a:r>
              <a:rPr lang="en-US" altLang="zh-CN" sz="2400" b="1">
                <a:solidFill>
                  <a:schemeClr val="tx1"/>
                </a:solidFill>
              </a:rPr>
              <a:t>)</a:t>
            </a:r>
            <a:r>
              <a:rPr lang="zh-CN" altLang="en-US" sz="2400" b="1">
                <a:solidFill>
                  <a:schemeClr val="tx1"/>
                </a:solidFill>
              </a:rPr>
              <a:t>元素</a:t>
            </a:r>
            <a:r>
              <a:rPr lang="en-US" altLang="zh-CN" sz="2400" b="1">
                <a:solidFill>
                  <a:schemeClr val="tx1"/>
                </a:solidFill>
              </a:rPr>
              <a:t>x</a:t>
            </a:r>
            <a:r>
              <a:rPr lang="zh-CN" altLang="en-US" sz="2400" b="1">
                <a:solidFill>
                  <a:schemeClr val="tx1"/>
                </a:solidFill>
              </a:rPr>
              <a:t>，</a:t>
            </a:r>
            <a:r>
              <a:rPr lang="en-US" altLang="zh-CN" sz="2400" b="1">
                <a:solidFill>
                  <a:schemeClr val="tx1"/>
                </a:solidFill>
              </a:rPr>
              <a:t>x </a:t>
            </a:r>
            <a:r>
              <a:rPr lang="zh-CN" altLang="en-US" sz="2400" b="1">
                <a:solidFill>
                  <a:schemeClr val="tx1"/>
                </a:solidFill>
              </a:rPr>
              <a:t>成为新的栈顶。</a:t>
            </a:r>
            <a:br>
              <a:rPr lang="zh-CN" altLang="en-US" sz="2400" b="1">
                <a:solidFill>
                  <a:schemeClr val="tx1"/>
                </a:solidFill>
              </a:rPr>
            </a:br>
            <a:r>
              <a:rPr lang="en-US" altLang="zh-CN" sz="2400" b="1">
                <a:solidFill>
                  <a:schemeClr val="tx1"/>
                </a:solidFill>
              </a:rPr>
              <a:t>4</a:t>
            </a:r>
            <a:r>
              <a:rPr lang="zh-CN" altLang="en-US" sz="2400" b="1">
                <a:solidFill>
                  <a:schemeClr val="tx1"/>
                </a:solidFill>
              </a:rPr>
              <a:t>．退栈</a:t>
            </a:r>
            <a:r>
              <a:rPr kumimoji="0" lang="en-US" altLang="zh-CN" sz="1600" b="1">
                <a:solidFill>
                  <a:srgbClr val="0000FF"/>
                </a:solidFill>
              </a:rPr>
              <a:t>POP(S)</a:t>
            </a:r>
            <a:r>
              <a:rPr lang="zh-CN" altLang="en-US" sz="2400" b="1">
                <a:solidFill>
                  <a:schemeClr val="tx1"/>
                </a:solidFill>
              </a:rPr>
              <a:t>：将</a:t>
            </a:r>
            <a:r>
              <a:rPr lang="zh-CN" altLang="en-US" sz="2400" b="1">
                <a:solidFill>
                  <a:srgbClr val="FF3300"/>
                </a:solidFill>
              </a:rPr>
              <a:t>栈顶元素删除</a:t>
            </a:r>
            <a:r>
              <a:rPr lang="en-US" altLang="zh-CN" sz="2400" b="1">
                <a:solidFill>
                  <a:schemeClr val="tx1"/>
                </a:solidFill>
              </a:rPr>
              <a:t>(</a:t>
            </a:r>
            <a:r>
              <a:rPr lang="zh-CN" altLang="en-US" sz="2400" b="1">
                <a:solidFill>
                  <a:schemeClr val="tx1"/>
                </a:solidFill>
              </a:rPr>
              <a:t>弹出</a:t>
            </a:r>
            <a:r>
              <a:rPr lang="en-US" altLang="zh-CN" sz="2400" b="1">
                <a:solidFill>
                  <a:schemeClr val="tx1"/>
                </a:solidFill>
              </a:rPr>
              <a:t>)</a:t>
            </a:r>
            <a:r>
              <a:rPr lang="zh-CN" altLang="en-US" sz="2400" b="1">
                <a:solidFill>
                  <a:schemeClr val="tx1"/>
                </a:solidFill>
              </a:rPr>
              <a:t>，并返 回该元素。</a:t>
            </a:r>
            <a:br>
              <a:rPr lang="zh-CN" altLang="en-US" sz="2400" b="1">
                <a:solidFill>
                  <a:schemeClr val="tx1"/>
                </a:solidFill>
              </a:rPr>
            </a:br>
            <a:r>
              <a:rPr lang="en-US" altLang="zh-CN" sz="2400" b="1">
                <a:solidFill>
                  <a:schemeClr val="tx1"/>
                </a:solidFill>
              </a:rPr>
              <a:t>5</a:t>
            </a:r>
            <a:r>
              <a:rPr lang="zh-CN" altLang="en-US" sz="2400" b="1">
                <a:solidFill>
                  <a:schemeClr val="tx1"/>
                </a:solidFill>
              </a:rPr>
              <a:t>．取栈顶</a:t>
            </a:r>
            <a:r>
              <a:rPr kumimoji="0" lang="en-US" altLang="zh-CN" sz="1600" b="1">
                <a:solidFill>
                  <a:srgbClr val="0000FF"/>
                </a:solidFill>
              </a:rPr>
              <a:t>GETTOP(S)</a:t>
            </a:r>
            <a:r>
              <a:rPr lang="zh-CN" altLang="en-US" sz="2400" b="1">
                <a:solidFill>
                  <a:schemeClr val="tx1"/>
                </a:solidFill>
              </a:rPr>
              <a:t>：取栈顶元素，但不删除它。 </a:t>
            </a:r>
          </a:p>
        </p:txBody>
      </p:sp>
      <p:sp>
        <p:nvSpPr>
          <p:cNvPr id="381955" name="Rectangle 3"/>
          <p:cNvSpPr>
            <a:spLocks noChangeArrowheads="1"/>
          </p:cNvSpPr>
          <p:nvPr/>
        </p:nvSpPr>
        <p:spPr bwMode="auto">
          <a:xfrm>
            <a:off x="209550" y="260350"/>
            <a:ext cx="8755063" cy="4572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二、基本运算</a:t>
            </a:r>
          </a:p>
        </p:txBody>
      </p:sp>
      <p:sp>
        <p:nvSpPr>
          <p:cNvPr id="381956" name="Text Box 4"/>
          <p:cNvSpPr txBox="1">
            <a:spLocks noChangeArrowheads="1"/>
          </p:cNvSpPr>
          <p:nvPr/>
        </p:nvSpPr>
        <p:spPr bwMode="auto">
          <a:xfrm>
            <a:off x="238125" y="5373688"/>
            <a:ext cx="3227388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chemeClr val="tx1"/>
                </a:solidFill>
                <a:ea typeface="仿宋_GB2312" pitchFamily="49" charset="-122"/>
              </a:rPr>
              <a:t>1</a:t>
            </a:r>
            <a:r>
              <a:rPr lang="zh-CN" altLang="en-US" sz="2400" b="1">
                <a:solidFill>
                  <a:schemeClr val="tx1"/>
                </a:solidFill>
              </a:rPr>
              <a:t>．顺序存储：</a:t>
            </a:r>
            <a:r>
              <a:rPr lang="zh-CN" altLang="en-US" sz="2400" b="1">
                <a:solidFill>
                  <a:srgbClr val="FF3300"/>
                </a:solidFill>
              </a:rPr>
              <a:t>顺序栈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chemeClr val="tx1"/>
                </a:solidFill>
              </a:rPr>
              <a:t>2</a:t>
            </a:r>
            <a:r>
              <a:rPr lang="zh-CN" altLang="en-US" sz="2400" b="1">
                <a:solidFill>
                  <a:schemeClr val="tx1"/>
                </a:solidFill>
              </a:rPr>
              <a:t>．链式存储：</a:t>
            </a:r>
            <a:r>
              <a:rPr lang="zh-CN" altLang="en-US" sz="2400" b="1">
                <a:solidFill>
                  <a:srgbClr val="FF3300"/>
                </a:solidFill>
              </a:rPr>
              <a:t>链栈</a:t>
            </a:r>
          </a:p>
        </p:txBody>
      </p:sp>
      <p:sp>
        <p:nvSpPr>
          <p:cNvPr id="381957" name="Text Box 5"/>
          <p:cNvSpPr txBox="1">
            <a:spLocks noChangeArrowheads="1"/>
          </p:cNvSpPr>
          <p:nvPr/>
        </p:nvSpPr>
        <p:spPr bwMode="auto">
          <a:xfrm>
            <a:off x="207963" y="4148138"/>
            <a:ext cx="8685212" cy="4572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三、存储结构</a:t>
            </a:r>
          </a:p>
        </p:txBody>
      </p:sp>
      <p:sp>
        <p:nvSpPr>
          <p:cNvPr id="381958" name="Rectangle 6"/>
          <p:cNvSpPr>
            <a:spLocks noChangeArrowheads="1"/>
          </p:cNvSpPr>
          <p:nvPr/>
        </p:nvSpPr>
        <p:spPr bwMode="auto">
          <a:xfrm>
            <a:off x="238125" y="4724400"/>
            <a:ext cx="8424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>
                <a:solidFill>
                  <a:schemeClr val="tx1"/>
                </a:solidFill>
                <a:latin typeface="Arial" charset="0"/>
              </a:rPr>
              <a:t>栈是运算受限的线性表，线性表的存储结构对栈也适应。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4" grpId="0" animBg="1"/>
      <p:bldP spid="381956" grpId="0"/>
      <p:bldP spid="381957" grpId="0" animBg="1"/>
      <p:bldP spid="38195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ChangeArrowheads="1"/>
          </p:cNvSpPr>
          <p:nvPr/>
        </p:nvSpPr>
        <p:spPr bwMode="auto">
          <a:xfrm>
            <a:off x="190500" y="179388"/>
            <a:ext cx="1292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en-US" altLang="zh-CN" sz="2400" b="1">
                <a:solidFill>
                  <a:schemeClr val="tx1"/>
                </a:solidFill>
              </a:rPr>
              <a:t>4</a:t>
            </a:r>
            <a:r>
              <a:rPr kumimoji="0" lang="zh-CN" altLang="en-US" sz="2400" b="1">
                <a:solidFill>
                  <a:schemeClr val="tx1"/>
                </a:solidFill>
              </a:rPr>
              <a:t>、入队</a:t>
            </a:r>
          </a:p>
        </p:txBody>
      </p:sp>
      <p:sp>
        <p:nvSpPr>
          <p:cNvPr id="410627" name="Rectangle 3"/>
          <p:cNvSpPr>
            <a:spLocks noChangeArrowheads="1"/>
          </p:cNvSpPr>
          <p:nvPr/>
        </p:nvSpPr>
        <p:spPr bwMode="auto">
          <a:xfrm>
            <a:off x="185738" y="692150"/>
            <a:ext cx="876935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void en_lkqueue(lkqueue *lq,datatype x) {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pointer p;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p=new node;			</a:t>
            </a:r>
            <a:r>
              <a:rPr kumimoji="0" lang="en-US" altLang="zh-CN" sz="2400" b="1">
                <a:solidFill>
                  <a:schemeClr val="tx1"/>
                </a:solidFill>
                <a:latin typeface="宋体" pitchFamily="2" charset="-122"/>
              </a:rPr>
              <a:t>//</a:t>
            </a:r>
            <a:r>
              <a:rPr kumimoji="0" lang="zh-CN" altLang="en-US" sz="2400" b="1">
                <a:solidFill>
                  <a:schemeClr val="tx1"/>
                </a:solidFill>
                <a:latin typeface="宋体" pitchFamily="2" charset="-122"/>
              </a:rPr>
              <a:t>申请新结点空间</a:t>
            </a:r>
          </a:p>
          <a:p>
            <a:pPr eaLnBrk="1" hangingPunct="1"/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p−&gt;data=x;			</a:t>
            </a:r>
            <a:r>
              <a:rPr kumimoji="0" lang="en-US" altLang="zh-CN" sz="2400" b="1">
                <a:solidFill>
                  <a:schemeClr val="tx1"/>
                </a:solidFill>
                <a:latin typeface="宋体" pitchFamily="2" charset="-122"/>
              </a:rPr>
              <a:t>//</a:t>
            </a:r>
            <a:r>
              <a:rPr kumimoji="0" lang="zh-CN" altLang="en-US" sz="2400" b="1">
                <a:solidFill>
                  <a:schemeClr val="tx1"/>
                </a:solidFill>
                <a:latin typeface="宋体" pitchFamily="2" charset="-122"/>
              </a:rPr>
              <a:t>给新结点赋值</a:t>
            </a:r>
          </a:p>
          <a:p>
            <a:pPr eaLnBrk="1" hangingPunct="1"/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lq−&gt;rear−&gt;next=p;		</a:t>
            </a:r>
            <a:r>
              <a:rPr kumimoji="0" lang="en-US" altLang="zh-CN" sz="2400" b="1">
                <a:solidFill>
                  <a:schemeClr val="tx1"/>
                </a:solidFill>
                <a:latin typeface="宋体" pitchFamily="2" charset="-122"/>
              </a:rPr>
              <a:t>//</a:t>
            </a:r>
            <a:r>
              <a:rPr kumimoji="0" lang="zh-CN" altLang="en-US" sz="2400" b="1">
                <a:solidFill>
                  <a:schemeClr val="tx1"/>
                </a:solidFill>
                <a:latin typeface="宋体" pitchFamily="2" charset="-122"/>
              </a:rPr>
              <a:t>原尾指针指向新结点</a:t>
            </a:r>
          </a:p>
          <a:p>
            <a:pPr eaLnBrk="1" hangingPunct="1"/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lq−&gt;rear=p;			</a:t>
            </a:r>
            <a:r>
              <a:rPr kumimoji="0" lang="en-US" altLang="zh-CN" sz="2400" b="1">
                <a:solidFill>
                  <a:schemeClr val="tx1"/>
                </a:solidFill>
                <a:latin typeface="宋体" pitchFamily="2" charset="-122"/>
              </a:rPr>
              <a:t>//</a:t>
            </a:r>
            <a:r>
              <a:rPr kumimoji="0" lang="zh-CN" altLang="en-US" sz="2400" b="1">
                <a:solidFill>
                  <a:schemeClr val="tx1"/>
                </a:solidFill>
                <a:latin typeface="宋体" pitchFamily="2" charset="-122"/>
              </a:rPr>
              <a:t>新结点成为新尾结点</a:t>
            </a:r>
          </a:p>
          <a:p>
            <a:pPr eaLnBrk="1" hangingPunct="1"/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p−&gt;next=NULL;			</a:t>
            </a:r>
            <a:r>
              <a:rPr kumimoji="0" lang="en-US" altLang="zh-CN" sz="2400" b="1">
                <a:solidFill>
                  <a:schemeClr val="tx1"/>
                </a:solidFill>
                <a:latin typeface="宋体" pitchFamily="2" charset="-122"/>
              </a:rPr>
              <a:t>//</a:t>
            </a:r>
            <a:r>
              <a:rPr kumimoji="0" lang="zh-CN" altLang="en-US" sz="2400" b="1">
                <a:solidFill>
                  <a:schemeClr val="tx1"/>
                </a:solidFill>
                <a:latin typeface="宋体" pitchFamily="2" charset="-122"/>
              </a:rPr>
              <a:t>新尾结点</a:t>
            </a:r>
            <a:r>
              <a:rPr kumimoji="0" lang="en-US" altLang="zh-CN" sz="2400" b="1">
                <a:solidFill>
                  <a:schemeClr val="tx1"/>
                </a:solidFill>
                <a:latin typeface="宋体" pitchFamily="2" charset="-122"/>
              </a:rPr>
              <a:t>next</a:t>
            </a:r>
            <a:r>
              <a:rPr kumimoji="0" lang="zh-CN" altLang="en-US" sz="2400" b="1">
                <a:solidFill>
                  <a:schemeClr val="tx1"/>
                </a:solidFill>
                <a:latin typeface="宋体" pitchFamily="2" charset="-122"/>
              </a:rPr>
              <a:t>指针为空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4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/>
      <p:bldP spid="4106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ChangeArrowheads="1"/>
          </p:cNvSpPr>
          <p:nvPr/>
        </p:nvSpPr>
        <p:spPr bwMode="auto">
          <a:xfrm>
            <a:off x="233363" y="260350"/>
            <a:ext cx="1331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0" lang="en-US" altLang="zh-CN" sz="2400" b="1">
                <a:solidFill>
                  <a:schemeClr val="tx1"/>
                </a:solidFill>
              </a:rPr>
              <a:t>5</a:t>
            </a:r>
            <a:r>
              <a:rPr kumimoji="0" lang="zh-CN" altLang="en-US" sz="2400" b="1">
                <a:solidFill>
                  <a:schemeClr val="tx1"/>
                </a:solidFill>
              </a:rPr>
              <a:t>、出队 </a:t>
            </a:r>
          </a:p>
        </p:txBody>
      </p:sp>
      <p:sp>
        <p:nvSpPr>
          <p:cNvPr id="411651" name="Rectangle 3"/>
          <p:cNvSpPr>
            <a:spLocks noChangeArrowheads="1"/>
          </p:cNvSpPr>
          <p:nvPr/>
        </p:nvSpPr>
        <p:spPr bwMode="auto">
          <a:xfrm>
            <a:off x="250825" y="2997200"/>
            <a:ext cx="8642350" cy="375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int de_lkqueue(lkqueue *lq,datatype *x) {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pointer s;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if(lq−&gt;rear==lq−&gt;front)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  {cout&lt;&lt;”</a:t>
            </a:r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队空，不能出队！</a:t>
            </a:r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\n”;return 0;}	</a:t>
            </a:r>
            <a:r>
              <a:rPr kumimoji="0" lang="en-US" altLang="zh-CN" sz="2400" b="1">
                <a:solidFill>
                  <a:schemeClr val="tx1"/>
                </a:solidFill>
                <a:latin typeface="宋体" pitchFamily="2" charset="-122"/>
              </a:rPr>
              <a:t>//</a:t>
            </a:r>
            <a:r>
              <a:rPr kumimoji="0" lang="zh-CN" altLang="en-US" sz="2400" b="1">
                <a:solidFill>
                  <a:schemeClr val="tx1"/>
                </a:solidFill>
                <a:latin typeface="宋体" pitchFamily="2" charset="-122"/>
              </a:rPr>
              <a:t>下溢</a:t>
            </a:r>
          </a:p>
          <a:p>
            <a:pPr eaLnBrk="1" hangingPunct="1"/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  {s=lq−&gt;front−&gt;next; *x=s−&gt;data;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   lq−&gt;front−&gt;next=s−&gt;next;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   if(s−&gt;next==NULL) lq−&gt;rear=lq−&gt;front;</a:t>
            </a:r>
            <a:r>
              <a:rPr kumimoji="0" lang="en-US" altLang="zh-CN" sz="2400" b="1">
                <a:solidFill>
                  <a:schemeClr val="tx1"/>
                </a:solidFill>
                <a:latin typeface="宋体" pitchFamily="2" charset="-122"/>
              </a:rPr>
              <a:t>//</a:t>
            </a:r>
            <a:r>
              <a:rPr kumimoji="0" lang="zh-CN" altLang="en-US" sz="2400" b="1">
                <a:solidFill>
                  <a:schemeClr val="tx1"/>
                </a:solidFill>
                <a:latin typeface="宋体" pitchFamily="2" charset="-122"/>
              </a:rPr>
              <a:t>尾 </a:t>
            </a:r>
          </a:p>
          <a:p>
            <a:pPr eaLnBrk="1" hangingPunct="1"/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     </a:t>
            </a:r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delete s; return 1;}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</p:txBody>
      </p:sp>
      <p:graphicFrame>
        <p:nvGraphicFramePr>
          <p:cNvPr id="411652" name="Object 4"/>
          <p:cNvGraphicFramePr>
            <a:graphicFrameLocks noChangeAspect="1"/>
          </p:cNvGraphicFramePr>
          <p:nvPr/>
        </p:nvGraphicFramePr>
        <p:xfrm>
          <a:off x="250825" y="908050"/>
          <a:ext cx="4592638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56" name="Microsoft Drawing" r:id="rId3" imgW="2276475" imgH="638175" progId="MSDraw">
                  <p:embed/>
                </p:oleObj>
              </mc:Choice>
              <mc:Fallback>
                <p:oleObj name="Microsoft Drawing" r:id="rId3" imgW="2276475" imgH="638175" progId="MSDraw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908050"/>
                        <a:ext cx="4592638" cy="127793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hlink"/>
                          </a:gs>
                          <a:gs pos="100000">
                            <a:srgbClr val="FFFF66"/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3" name="Object 5"/>
          <p:cNvGraphicFramePr>
            <a:graphicFrameLocks noChangeAspect="1"/>
          </p:cNvGraphicFramePr>
          <p:nvPr/>
        </p:nvGraphicFramePr>
        <p:xfrm>
          <a:off x="5508625" y="765175"/>
          <a:ext cx="3246438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57" name="Microsoft Drawing" r:id="rId5" imgW="1631880" imgH="708120" progId="MSDraw">
                  <p:embed/>
                </p:oleObj>
              </mc:Choice>
              <mc:Fallback>
                <p:oleObj name="Microsoft Drawing" r:id="rId5" imgW="1631880" imgH="708120" progId="MSDraw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765175"/>
                        <a:ext cx="3246438" cy="14192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hlink"/>
                          </a:gs>
                          <a:gs pos="100000">
                            <a:srgbClr val="FFFF66"/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4" name="Rectangle 6"/>
          <p:cNvSpPr>
            <a:spLocks noChangeArrowheads="1"/>
          </p:cNvSpPr>
          <p:nvPr/>
        </p:nvSpPr>
        <p:spPr bwMode="auto">
          <a:xfrm>
            <a:off x="889000" y="2327275"/>
            <a:ext cx="2930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0" lang="zh-CN" altLang="en-US" b="1">
                <a:solidFill>
                  <a:schemeClr val="tx1"/>
                </a:solidFill>
              </a:rPr>
              <a:t>长度大于</a:t>
            </a:r>
            <a:r>
              <a:rPr kumimoji="0" lang="en-US" altLang="zh-CN" b="1">
                <a:solidFill>
                  <a:schemeClr val="tx1"/>
                </a:solidFill>
              </a:rPr>
              <a:t>1</a:t>
            </a:r>
            <a:r>
              <a:rPr kumimoji="0" lang="zh-CN" altLang="en-US" b="1">
                <a:solidFill>
                  <a:schemeClr val="tx1"/>
                </a:solidFill>
              </a:rPr>
              <a:t>，修改头指针 </a:t>
            </a:r>
          </a:p>
        </p:txBody>
      </p:sp>
      <p:sp>
        <p:nvSpPr>
          <p:cNvPr id="411655" name="Rectangle 7"/>
          <p:cNvSpPr>
            <a:spLocks noChangeArrowheads="1"/>
          </p:cNvSpPr>
          <p:nvPr/>
        </p:nvSpPr>
        <p:spPr bwMode="auto">
          <a:xfrm>
            <a:off x="5713413" y="2328863"/>
            <a:ext cx="2930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0" lang="zh-CN" altLang="en-US" b="1">
                <a:solidFill>
                  <a:schemeClr val="tx1"/>
                </a:solidFill>
              </a:rPr>
              <a:t>长度等于</a:t>
            </a:r>
            <a:r>
              <a:rPr kumimoji="0" lang="en-US" altLang="zh-CN" b="1">
                <a:solidFill>
                  <a:schemeClr val="tx1"/>
                </a:solidFill>
              </a:rPr>
              <a:t>1</a:t>
            </a:r>
            <a:r>
              <a:rPr kumimoji="0" lang="zh-CN" altLang="en-US" b="1">
                <a:solidFill>
                  <a:schemeClr val="tx1"/>
                </a:solidFill>
              </a:rPr>
              <a:t>，修改尾指针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4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4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4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animBg="1"/>
      <p:bldP spid="411654" grpId="0"/>
      <p:bldP spid="4116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00338" y="177800"/>
            <a:ext cx="3135312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0">
                <a:latin typeface="黑体" pitchFamily="2" charset="-122"/>
              </a:rPr>
              <a:t>3.1.3  </a:t>
            </a:r>
            <a:r>
              <a:rPr lang="zh-CN" altLang="en-US" sz="3600" b="0">
                <a:latin typeface="黑体" pitchFamily="2" charset="-122"/>
              </a:rPr>
              <a:t>链栈</a:t>
            </a:r>
          </a:p>
        </p:txBody>
      </p:sp>
      <p:sp>
        <p:nvSpPr>
          <p:cNvPr id="388099" name="Text Box 3"/>
          <p:cNvSpPr txBox="1">
            <a:spLocks noChangeArrowheads="1"/>
          </p:cNvSpPr>
          <p:nvPr/>
        </p:nvSpPr>
        <p:spPr bwMode="auto">
          <a:xfrm>
            <a:off x="250825" y="1108075"/>
            <a:ext cx="759618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5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链栈</a:t>
            </a:r>
            <a:r>
              <a:rPr lang="zh-CN" altLang="en-US" sz="2400" b="1">
                <a:solidFill>
                  <a:schemeClr val="tx1"/>
                </a:solidFill>
              </a:rPr>
              <a:t>：栈的链式存储结构，</a:t>
            </a:r>
            <a:r>
              <a:rPr kumimoji="0" lang="zh-CN" altLang="en-US" sz="2400" b="1">
                <a:solidFill>
                  <a:schemeClr val="tx1"/>
                </a:solidFill>
                <a:latin typeface="Arial" charset="0"/>
              </a:rPr>
              <a:t>运算受限的单链表。</a:t>
            </a:r>
          </a:p>
        </p:txBody>
      </p:sp>
      <p:sp>
        <p:nvSpPr>
          <p:cNvPr id="388100" name="Rectangle 4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8101" name="Object 5"/>
          <p:cNvGraphicFramePr>
            <a:graphicFrameLocks noChangeAspect="1"/>
          </p:cNvGraphicFramePr>
          <p:nvPr/>
        </p:nvGraphicFramePr>
        <p:xfrm>
          <a:off x="6300788" y="3573463"/>
          <a:ext cx="2703512" cy="302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04" name="Microsoft Drawing" r:id="rId3" imgW="1073150" imgH="1252538" progId="MSDraw">
                  <p:embed/>
                </p:oleObj>
              </mc:Choice>
              <mc:Fallback>
                <p:oleObj name="Microsoft Drawing" r:id="rId3" imgW="1073150" imgH="1252538" progId="MSDraw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573463"/>
                        <a:ext cx="2703512" cy="302418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hlink"/>
                          </a:gs>
                          <a:gs pos="100000">
                            <a:srgbClr val="FFFF66"/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02" name="Rectangle 6"/>
          <p:cNvSpPr>
            <a:spLocks noChangeArrowheads="1"/>
          </p:cNvSpPr>
          <p:nvPr/>
        </p:nvSpPr>
        <p:spPr bwMode="auto">
          <a:xfrm>
            <a:off x="250825" y="3573463"/>
            <a:ext cx="5722938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typedef struct node * pointer; struct node {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 datatype data;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 pointer next;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}; 			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链栈结点类型</a:t>
            </a:r>
          </a:p>
          <a:p>
            <a:pPr eaLnBrk="1" hangingPunct="1"/>
            <a:r>
              <a:rPr kumimoji="0" lang="en-US" altLang="zh-CN" sz="2400" b="1">
                <a:solidFill>
                  <a:srgbClr val="FF3300"/>
                </a:solidFill>
                <a:latin typeface="Courier New" pitchFamily="49" charset="0"/>
              </a:rPr>
              <a:t>typedef struct {</a:t>
            </a:r>
          </a:p>
          <a:p>
            <a:pPr eaLnBrk="1" hangingPunct="1"/>
            <a:r>
              <a:rPr kumimoji="0" lang="en-US" altLang="zh-CN" sz="2400" b="1">
                <a:solidFill>
                  <a:srgbClr val="FF3300"/>
                </a:solidFill>
                <a:latin typeface="Courier New" pitchFamily="49" charset="0"/>
              </a:rPr>
              <a:t>   pointer top;</a:t>
            </a:r>
          </a:p>
          <a:p>
            <a:pPr eaLnBrk="1" hangingPunct="1"/>
            <a:r>
              <a:rPr kumimoji="0" lang="en-US" altLang="zh-CN" sz="2400" b="1">
                <a:solidFill>
                  <a:srgbClr val="FF3300"/>
                </a:solidFill>
                <a:latin typeface="Courier New" pitchFamily="49" charset="0"/>
              </a:rPr>
              <a:t>} lkstack;		</a:t>
            </a:r>
            <a:r>
              <a:rPr lang="en-US" altLang="zh-CN" sz="2400" b="1">
                <a:solidFill>
                  <a:srgbClr val="FF3300"/>
                </a:solidFill>
              </a:rPr>
              <a:t>//</a:t>
            </a:r>
            <a:r>
              <a:rPr lang="zh-CN" altLang="en-US" sz="2400" b="1">
                <a:solidFill>
                  <a:srgbClr val="FF3300"/>
                </a:solidFill>
              </a:rPr>
              <a:t>链栈类型</a:t>
            </a:r>
          </a:p>
        </p:txBody>
      </p:sp>
      <p:sp>
        <p:nvSpPr>
          <p:cNvPr id="388103" name="Rectangle 7"/>
          <p:cNvSpPr>
            <a:spLocks noChangeArrowheads="1"/>
          </p:cNvSpPr>
          <p:nvPr/>
        </p:nvSpPr>
        <p:spPr bwMode="auto">
          <a:xfrm>
            <a:off x="250825" y="2127250"/>
            <a:ext cx="8713788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kumimoji="0" lang="zh-CN" altLang="en-US" sz="2400" b="1">
                <a:solidFill>
                  <a:schemeClr val="tx1"/>
                </a:solidFill>
              </a:rPr>
              <a:t>表头插入、删除方便，不需头结点</a:t>
            </a:r>
            <a:r>
              <a:rPr kumimoji="0" lang="en-US" altLang="zh-CN" sz="2400" b="1">
                <a:solidFill>
                  <a:schemeClr val="tx1"/>
                </a:solidFill>
              </a:rPr>
              <a:t>(</a:t>
            </a:r>
            <a:r>
              <a:rPr kumimoji="0" lang="zh-CN" altLang="en-US" sz="2400" b="1">
                <a:solidFill>
                  <a:schemeClr val="tx1"/>
                </a:solidFill>
              </a:rPr>
              <a:t>没有什么用</a:t>
            </a:r>
            <a:r>
              <a:rPr kumimoji="0" lang="en-US" altLang="zh-CN" sz="2400" b="1">
                <a:solidFill>
                  <a:schemeClr val="tx1"/>
                </a:solidFill>
              </a:rPr>
              <a:t>)</a:t>
            </a:r>
            <a:r>
              <a:rPr kumimoji="0" lang="zh-CN" altLang="en-US" sz="2400" b="1">
                <a:solidFill>
                  <a:schemeClr val="tx1"/>
                </a:solidFill>
              </a:rPr>
              <a:t>。</a:t>
            </a: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kumimoji="0" lang="zh-CN" altLang="en-US" sz="2400" b="1">
                <a:solidFill>
                  <a:srgbClr val="FF3300"/>
                </a:solidFill>
              </a:rPr>
              <a:t>栈没有元素移动问题，链式存储是为了动态利用存储空间。</a:t>
            </a:r>
            <a:r>
              <a:rPr kumimoji="0" lang="zh-CN" altLang="en-US" sz="2400" b="1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88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8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388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8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8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388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/>
      <p:bldP spid="38810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ChangeArrowheads="1"/>
          </p:cNvSpPr>
          <p:nvPr/>
        </p:nvSpPr>
        <p:spPr bwMode="auto">
          <a:xfrm>
            <a:off x="215900" y="187325"/>
            <a:ext cx="158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en-US" altLang="zh-CN" sz="2400" b="1">
                <a:solidFill>
                  <a:schemeClr val="tx1"/>
                </a:solidFill>
              </a:rPr>
              <a:t>1</a:t>
            </a:r>
            <a:r>
              <a:rPr kumimoji="0" lang="zh-CN" altLang="en-US" sz="2400" b="1">
                <a:solidFill>
                  <a:schemeClr val="tx1"/>
                </a:solidFill>
              </a:rPr>
              <a:t>、初始化</a:t>
            </a:r>
          </a:p>
        </p:txBody>
      </p:sp>
      <p:sp>
        <p:nvSpPr>
          <p:cNvPr id="389123" name="Rectangle 3"/>
          <p:cNvSpPr>
            <a:spLocks noChangeArrowheads="1"/>
          </p:cNvSpPr>
          <p:nvPr/>
        </p:nvSpPr>
        <p:spPr bwMode="auto">
          <a:xfrm>
            <a:off x="250825" y="692150"/>
            <a:ext cx="864235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void init_lkstack(lkstack *ls) {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 ls−&gt;top=NULL;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89124" name="Rectangle 4"/>
          <p:cNvSpPr>
            <a:spLocks noChangeArrowheads="1"/>
          </p:cNvSpPr>
          <p:nvPr/>
        </p:nvSpPr>
        <p:spPr bwMode="auto">
          <a:xfrm>
            <a:off x="215900" y="1905000"/>
            <a:ext cx="158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en-US" altLang="zh-CN" sz="2400" b="1">
                <a:solidFill>
                  <a:schemeClr val="tx1"/>
                </a:solidFill>
              </a:rPr>
              <a:t>2</a:t>
            </a:r>
            <a:r>
              <a:rPr kumimoji="0" lang="zh-CN" altLang="en-US" sz="2400" b="1">
                <a:solidFill>
                  <a:schemeClr val="tx1"/>
                </a:solidFill>
              </a:rPr>
              <a:t>、判栈空</a:t>
            </a:r>
          </a:p>
        </p:txBody>
      </p:sp>
      <p:sp>
        <p:nvSpPr>
          <p:cNvPr id="389125" name="Rectangle 5"/>
          <p:cNvSpPr>
            <a:spLocks noChangeArrowheads="1"/>
          </p:cNvSpPr>
          <p:nvPr/>
        </p:nvSpPr>
        <p:spPr bwMode="auto">
          <a:xfrm>
            <a:off x="250825" y="2420938"/>
            <a:ext cx="8569325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int empty_lkstack(lkstack *ls) { 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 if(ls−&gt;top==NULL) return 1;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 else return 0;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89126" name="Rectangle 6"/>
          <p:cNvSpPr>
            <a:spLocks noChangeArrowheads="1"/>
          </p:cNvSpPr>
          <p:nvPr/>
        </p:nvSpPr>
        <p:spPr bwMode="auto">
          <a:xfrm>
            <a:off x="215900" y="3997325"/>
            <a:ext cx="158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en-US" altLang="zh-CN" sz="2400" b="1">
                <a:solidFill>
                  <a:schemeClr val="tx1"/>
                </a:solidFill>
              </a:rPr>
              <a:t>3</a:t>
            </a:r>
            <a:r>
              <a:rPr kumimoji="0" lang="zh-CN" altLang="en-US" sz="2400" b="1">
                <a:solidFill>
                  <a:schemeClr val="tx1"/>
                </a:solidFill>
              </a:rPr>
              <a:t>、取栈顶</a:t>
            </a:r>
          </a:p>
        </p:txBody>
      </p:sp>
      <p:sp>
        <p:nvSpPr>
          <p:cNvPr id="389127" name="Rectangle 7"/>
          <p:cNvSpPr>
            <a:spLocks noChangeArrowheads="1"/>
          </p:cNvSpPr>
          <p:nvPr/>
        </p:nvSpPr>
        <p:spPr bwMode="auto">
          <a:xfrm>
            <a:off x="230188" y="4491038"/>
            <a:ext cx="8642350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int gettop_lkstack(lkstack *ls,datatype *x) {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if(ls−&gt;top==NULL)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 {cout&lt;&lt;”</a:t>
            </a:r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栈空，无栈顶可取！</a:t>
            </a:r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\n”;return 0;} </a:t>
            </a:r>
            <a:r>
              <a:rPr kumimoji="0" lang="en-US" altLang="zh-CN" sz="2400" b="1">
                <a:solidFill>
                  <a:schemeClr val="tx1"/>
                </a:solidFill>
              </a:rPr>
              <a:t>//</a:t>
            </a:r>
            <a:r>
              <a:rPr kumimoji="0" lang="zh-CN" altLang="en-US" sz="2400" b="1">
                <a:solidFill>
                  <a:schemeClr val="tx1"/>
                </a:solidFill>
              </a:rPr>
              <a:t>栈空</a:t>
            </a:r>
          </a:p>
          <a:p>
            <a:pPr eaLnBrk="1" hangingPunct="1"/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 {*x=ls−&gt;top−&gt;data; return 1;}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3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8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38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38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38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2" grpId="0"/>
      <p:bldP spid="389123" grpId="0" animBg="1"/>
      <p:bldP spid="389124" grpId="0"/>
      <p:bldP spid="389125" grpId="0" animBg="1"/>
      <p:bldP spid="389126" grpId="0"/>
      <p:bldP spid="3891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ChangeArrowheads="1"/>
          </p:cNvSpPr>
          <p:nvPr/>
        </p:nvSpPr>
        <p:spPr bwMode="auto">
          <a:xfrm>
            <a:off x="217488" y="38100"/>
            <a:ext cx="1292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en-US" altLang="zh-CN" sz="2400" b="1">
                <a:solidFill>
                  <a:schemeClr val="tx1"/>
                </a:solidFill>
              </a:rPr>
              <a:t>4</a:t>
            </a:r>
            <a:r>
              <a:rPr kumimoji="0" lang="zh-CN" altLang="en-US" sz="2400" b="1">
                <a:solidFill>
                  <a:schemeClr val="tx1"/>
                </a:solidFill>
              </a:rPr>
              <a:t>、进栈</a:t>
            </a:r>
          </a:p>
        </p:txBody>
      </p:sp>
      <p:sp>
        <p:nvSpPr>
          <p:cNvPr id="390147" name="Rectangle 3"/>
          <p:cNvSpPr>
            <a:spLocks noChangeArrowheads="1"/>
          </p:cNvSpPr>
          <p:nvPr/>
        </p:nvSpPr>
        <p:spPr bwMode="auto">
          <a:xfrm>
            <a:off x="185738" y="549275"/>
            <a:ext cx="8769350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void push_lkstack(lkstack *ls,datatype x) {  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pointer p;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p=new node;		</a:t>
            </a:r>
            <a:r>
              <a:rPr lang="en-US" altLang="zh-CN" sz="2400" b="1">
                <a:solidFill>
                  <a:schemeClr val="tx1"/>
                </a:solidFill>
                <a:latin typeface="Courier New" pitchFamily="49" charset="0"/>
              </a:rPr>
              <a:t>//</a:t>
            </a:r>
            <a:r>
              <a:rPr lang="zh-CN" altLang="en-US" sz="2400" b="1">
                <a:solidFill>
                  <a:schemeClr val="tx1"/>
                </a:solidFill>
                <a:latin typeface="Courier New" pitchFamily="49" charset="0"/>
              </a:rPr>
              <a:t>申请新结点*</a:t>
            </a:r>
            <a:r>
              <a:rPr lang="en-US" altLang="zh-CN" sz="2400" b="1">
                <a:solidFill>
                  <a:schemeClr val="tx1"/>
                </a:solidFill>
                <a:latin typeface="Courier New" pitchFamily="49" charset="0"/>
              </a:rPr>
              <a:t>p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p−&gt;data=x;;		</a:t>
            </a:r>
            <a:r>
              <a:rPr lang="en-US" altLang="zh-CN" sz="2400" b="1">
                <a:solidFill>
                  <a:schemeClr val="tx1"/>
                </a:solidFill>
                <a:latin typeface="Courier New" pitchFamily="49" charset="0"/>
              </a:rPr>
              <a:t>//</a:t>
            </a:r>
            <a:r>
              <a:rPr lang="zh-CN" altLang="en-US" sz="2400" b="1">
                <a:solidFill>
                  <a:schemeClr val="tx1"/>
                </a:solidFill>
                <a:latin typeface="Courier New" pitchFamily="49" charset="0"/>
              </a:rPr>
              <a:t>新结点</a:t>
            </a:r>
            <a:r>
              <a:rPr lang="en-US" altLang="zh-CN" sz="2400" b="1">
                <a:solidFill>
                  <a:schemeClr val="tx1"/>
                </a:solidFill>
                <a:latin typeface="Courier New" pitchFamily="49" charset="0"/>
              </a:rPr>
              <a:t>data</a:t>
            </a:r>
            <a:r>
              <a:rPr lang="zh-CN" altLang="en-US" sz="2400" b="1">
                <a:solidFill>
                  <a:schemeClr val="tx1"/>
                </a:solidFill>
                <a:latin typeface="Courier New" pitchFamily="49" charset="0"/>
              </a:rPr>
              <a:t>域装入</a:t>
            </a:r>
            <a:r>
              <a:rPr lang="en-US" altLang="zh-CN" sz="2400" b="1">
                <a:solidFill>
                  <a:schemeClr val="tx1"/>
                </a:solidFill>
                <a:latin typeface="Courier New" pitchFamily="49" charset="0"/>
              </a:rPr>
              <a:t>x</a:t>
            </a:r>
            <a:r>
              <a:rPr lang="zh-CN" altLang="en-US" sz="2400" b="1">
                <a:solidFill>
                  <a:schemeClr val="tx1"/>
                </a:solidFill>
                <a:latin typeface="Courier New" pitchFamily="49" charset="0"/>
              </a:rPr>
              <a:t>的值</a:t>
            </a:r>
          </a:p>
          <a:p>
            <a:pPr eaLnBrk="1" hangingPunct="1"/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p−&gt;next=ls−&gt;top;	</a:t>
            </a:r>
            <a:r>
              <a:rPr lang="en-US" altLang="zh-CN" sz="2400" b="1">
                <a:solidFill>
                  <a:schemeClr val="tx1"/>
                </a:solidFill>
                <a:latin typeface="Courier New" pitchFamily="49" charset="0"/>
              </a:rPr>
              <a:t>//</a:t>
            </a:r>
            <a:r>
              <a:rPr lang="zh-CN" altLang="en-US" sz="2400" b="1">
                <a:solidFill>
                  <a:schemeClr val="tx1"/>
                </a:solidFill>
                <a:latin typeface="Courier New" pitchFamily="49" charset="0"/>
              </a:rPr>
              <a:t>新结点</a:t>
            </a:r>
            <a:r>
              <a:rPr lang="en-US" altLang="zh-CN" sz="2400" b="1">
                <a:solidFill>
                  <a:schemeClr val="tx1"/>
                </a:solidFill>
                <a:latin typeface="Courier New" pitchFamily="49" charset="0"/>
              </a:rPr>
              <a:t>next</a:t>
            </a:r>
            <a:r>
              <a:rPr lang="zh-CN" altLang="en-US" sz="2400" b="1">
                <a:solidFill>
                  <a:schemeClr val="tx1"/>
                </a:solidFill>
                <a:latin typeface="Courier New" pitchFamily="49" charset="0"/>
              </a:rPr>
              <a:t>为原栈顶</a:t>
            </a:r>
          </a:p>
          <a:p>
            <a:pPr eaLnBrk="1" hangingPunct="1"/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ls−&gt;top=p;		</a:t>
            </a:r>
            <a:r>
              <a:rPr lang="en-US" altLang="zh-CN" sz="2400" b="1">
                <a:solidFill>
                  <a:schemeClr val="tx1"/>
                </a:solidFill>
                <a:latin typeface="Courier New" pitchFamily="49" charset="0"/>
              </a:rPr>
              <a:t>//</a:t>
            </a:r>
            <a:r>
              <a:rPr lang="zh-CN" altLang="en-US" sz="2400" b="1">
                <a:solidFill>
                  <a:schemeClr val="tx1"/>
                </a:solidFill>
                <a:latin typeface="Courier New" pitchFamily="49" charset="0"/>
              </a:rPr>
              <a:t>新结点为新栈顶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90148" name="Rectangle 4"/>
          <p:cNvSpPr>
            <a:spLocks noChangeArrowheads="1"/>
          </p:cNvSpPr>
          <p:nvPr/>
        </p:nvSpPr>
        <p:spPr bwMode="auto">
          <a:xfrm>
            <a:off x="217488" y="3206750"/>
            <a:ext cx="1331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0" lang="en-US" altLang="zh-CN" sz="2400" b="1">
                <a:solidFill>
                  <a:schemeClr val="tx1"/>
                </a:solidFill>
              </a:rPr>
              <a:t>5</a:t>
            </a:r>
            <a:r>
              <a:rPr kumimoji="0" lang="zh-CN" altLang="en-US" sz="2400" b="1">
                <a:solidFill>
                  <a:schemeClr val="tx1"/>
                </a:solidFill>
              </a:rPr>
              <a:t>、退栈 </a:t>
            </a:r>
          </a:p>
        </p:txBody>
      </p:sp>
      <p:sp>
        <p:nvSpPr>
          <p:cNvPr id="390149" name="Rectangle 5"/>
          <p:cNvSpPr>
            <a:spLocks noChangeArrowheads="1"/>
          </p:cNvSpPr>
          <p:nvPr/>
        </p:nvSpPr>
        <p:spPr bwMode="auto">
          <a:xfrm>
            <a:off x="185738" y="3717925"/>
            <a:ext cx="877570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int pop_lkstack(lkstack *ls,datatype *x) {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pointer p;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if(ls−&gt;top==NULL)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  {cout&lt;&lt;”</a:t>
            </a:r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栈空，不能退栈！</a:t>
            </a:r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\n”; return 0;}</a:t>
            </a:r>
            <a:r>
              <a:rPr lang="en-US" altLang="zh-CN" sz="2400" b="1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zh-CN" sz="2400" b="1">
                <a:solidFill>
                  <a:schemeClr val="tx1"/>
                </a:solidFill>
              </a:rPr>
              <a:t>//</a:t>
            </a:r>
            <a:r>
              <a:rPr lang="zh-CN" altLang="en-US" sz="2400" b="1">
                <a:solidFill>
                  <a:schemeClr val="tx1"/>
                </a:solidFill>
              </a:rPr>
              <a:t>下溢</a:t>
            </a:r>
          </a:p>
          <a:p>
            <a:pPr eaLnBrk="1" hangingPunct="1"/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  {p=ls−&gt;top; *x=p−&gt;data; ls−&gt;top=p−&gt;next;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   delete p; return 1;}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39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39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6" grpId="0"/>
      <p:bldP spid="390147" grpId="0" animBg="1"/>
      <p:bldP spid="390148" grpId="0"/>
      <p:bldP spid="3901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0" y="146050"/>
            <a:ext cx="3122613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0">
                <a:latin typeface="黑体" pitchFamily="2" charset="-122"/>
              </a:rPr>
              <a:t>3.2  </a:t>
            </a:r>
            <a:r>
              <a:rPr lang="zh-CN" altLang="en-US" sz="3600" b="0">
                <a:latin typeface="黑体" pitchFamily="2" charset="-122"/>
              </a:rPr>
              <a:t>队列</a:t>
            </a:r>
          </a:p>
        </p:txBody>
      </p:sp>
      <p:sp>
        <p:nvSpPr>
          <p:cNvPr id="398339" name="Text Box 3"/>
          <p:cNvSpPr txBox="1">
            <a:spLocks noChangeArrowheads="1"/>
          </p:cNvSpPr>
          <p:nvPr/>
        </p:nvSpPr>
        <p:spPr bwMode="auto">
          <a:xfrm>
            <a:off x="196850" y="981075"/>
            <a:ext cx="8775700" cy="4572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一、定义</a:t>
            </a: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261938" y="1712913"/>
            <a:ext cx="806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队列</a:t>
            </a:r>
            <a:r>
              <a:rPr lang="en-US" altLang="zh-CN" sz="1600" b="1">
                <a:solidFill>
                  <a:srgbClr val="0000FF"/>
                </a:solidFill>
              </a:rPr>
              <a:t>(Queue)</a:t>
            </a:r>
            <a:r>
              <a:rPr lang="en-US" altLang="zh-CN" sz="2400" b="1">
                <a:solidFill>
                  <a:schemeClr val="tx1"/>
                </a:solidFill>
              </a:rPr>
              <a:t> </a:t>
            </a:r>
            <a:r>
              <a:rPr lang="zh-CN" altLang="en-US" sz="2400" b="1">
                <a:solidFill>
                  <a:schemeClr val="tx1"/>
                </a:solidFill>
              </a:rPr>
              <a:t>：限定一端插入、另一端删除的线性表。</a:t>
            </a:r>
          </a:p>
        </p:txBody>
      </p:sp>
      <p:sp>
        <p:nvSpPr>
          <p:cNvPr id="398341" name="Rectangle 5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8342" name="Object 6"/>
          <p:cNvGraphicFramePr>
            <a:graphicFrameLocks noChangeAspect="1"/>
          </p:cNvGraphicFramePr>
          <p:nvPr/>
        </p:nvGraphicFramePr>
        <p:xfrm>
          <a:off x="388938" y="4070350"/>
          <a:ext cx="4587875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46" name="Microsoft Drawing" r:id="rId4" imgW="1827213" imgH="593725" progId="MSDraw">
                  <p:embed/>
                </p:oleObj>
              </mc:Choice>
              <mc:Fallback>
                <p:oleObj name="Microsoft Drawing" r:id="rId4" imgW="1827213" imgH="593725" progId="MSDraw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4070350"/>
                        <a:ext cx="4587875" cy="14827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hlink"/>
                          </a:gs>
                          <a:gs pos="100000">
                            <a:srgbClr val="FFFF66"/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43" name="AutoShape 7"/>
          <p:cNvSpPr>
            <a:spLocks noChangeArrowheads="1"/>
          </p:cNvSpPr>
          <p:nvPr/>
        </p:nvSpPr>
        <p:spPr bwMode="auto">
          <a:xfrm>
            <a:off x="5949950" y="4508500"/>
            <a:ext cx="2522538" cy="1296988"/>
          </a:xfrm>
          <a:prstGeom prst="star24">
            <a:avLst>
              <a:gd name="adj" fmla="val 43602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12700" cap="rnd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幼圆" pitchFamily="49" charset="-122"/>
                <a:ea typeface="幼圆" pitchFamily="49" charset="-122"/>
              </a:rPr>
              <a:t>先进先出</a:t>
            </a:r>
          </a:p>
        </p:txBody>
      </p:sp>
      <p:sp>
        <p:nvSpPr>
          <p:cNvPr id="398344" name="Rectangle 8"/>
          <p:cNvSpPr>
            <a:spLocks noChangeArrowheads="1"/>
          </p:cNvSpPr>
          <p:nvPr/>
        </p:nvSpPr>
        <p:spPr bwMode="auto">
          <a:xfrm>
            <a:off x="261938" y="2190750"/>
            <a:ext cx="407670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Ø"/>
            </a:pPr>
            <a:r>
              <a:rPr kumimoji="0" lang="zh-CN" altLang="en-US" sz="2400" b="1">
                <a:solidFill>
                  <a:srgbClr val="FF0000"/>
                </a:solidFill>
              </a:rPr>
              <a:t>空队</a:t>
            </a:r>
            <a:r>
              <a:rPr kumimoji="0" lang="zh-CN" altLang="en-US" sz="2400" b="1">
                <a:solidFill>
                  <a:schemeClr val="tx1"/>
                </a:solidFill>
              </a:rPr>
              <a:t>：队列中没有元素时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Ø"/>
            </a:pPr>
            <a:r>
              <a:rPr kumimoji="0" lang="zh-CN" altLang="en-US" sz="2400" b="1">
                <a:solidFill>
                  <a:srgbClr val="FF0000"/>
                </a:solidFill>
              </a:rPr>
              <a:t>队头</a:t>
            </a:r>
            <a:r>
              <a:rPr lang="en-US" altLang="zh-CN" sz="1600" b="1">
                <a:solidFill>
                  <a:srgbClr val="0000FF"/>
                </a:solidFill>
              </a:rPr>
              <a:t>(front)</a:t>
            </a:r>
            <a:r>
              <a:rPr kumimoji="0" lang="zh-CN" altLang="en-US" sz="2400" b="1">
                <a:solidFill>
                  <a:schemeClr val="tx1"/>
                </a:solidFill>
              </a:rPr>
              <a:t>：允许删除的一端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Ø"/>
            </a:pPr>
            <a:r>
              <a:rPr kumimoji="0" lang="zh-CN" altLang="en-US" sz="2400" b="1">
                <a:solidFill>
                  <a:srgbClr val="FF0000"/>
                </a:solidFill>
              </a:rPr>
              <a:t>队尾</a:t>
            </a:r>
            <a:r>
              <a:rPr lang="en-US" altLang="zh-CN" sz="1600" b="1">
                <a:solidFill>
                  <a:srgbClr val="0000FF"/>
                </a:solidFill>
              </a:rPr>
              <a:t>(rear)</a:t>
            </a:r>
            <a:r>
              <a:rPr kumimoji="0" lang="en-US" altLang="zh-CN" sz="2400" b="1">
                <a:solidFill>
                  <a:schemeClr val="tx1"/>
                </a:solidFill>
              </a:rPr>
              <a:t> </a:t>
            </a:r>
            <a:r>
              <a:rPr kumimoji="0" lang="zh-CN" altLang="en-US" sz="2400" b="1">
                <a:solidFill>
                  <a:schemeClr val="tx1"/>
                </a:solidFill>
              </a:rPr>
              <a:t>：允许插入的一端</a:t>
            </a:r>
          </a:p>
        </p:txBody>
      </p:sp>
      <p:sp>
        <p:nvSpPr>
          <p:cNvPr id="398345" name="Rectangle 9"/>
          <p:cNvSpPr>
            <a:spLocks noChangeArrowheads="1"/>
          </p:cNvSpPr>
          <p:nvPr/>
        </p:nvSpPr>
        <p:spPr bwMode="auto">
          <a:xfrm>
            <a:off x="5102225" y="376078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>
                <a:solidFill>
                  <a:schemeClr val="tx1"/>
                </a:solidFill>
                <a:latin typeface="Arial" charset="0"/>
              </a:rPr>
              <a:t>例、</a:t>
            </a:r>
            <a:r>
              <a:rPr kumimoji="0" lang="zh-CN" altLang="en-US" sz="2400" b="1">
                <a:solidFill>
                  <a:schemeClr val="tx1"/>
                </a:solidFill>
                <a:latin typeface="Arial" charset="0"/>
              </a:rPr>
              <a:t>排队购物、作业排队</a:t>
            </a:r>
            <a:r>
              <a:rPr lang="zh-CN" altLang="en-US" sz="2400" b="1">
                <a:solidFill>
                  <a:schemeClr val="tx1"/>
                </a:solidFill>
                <a:latin typeface="Arial" charset="0"/>
              </a:rPr>
              <a:t>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8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8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398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8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8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398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8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8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398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0" grpId="0"/>
      <p:bldP spid="398343" grpId="0" animBg="1"/>
      <p:bldP spid="3983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Text Box 2"/>
          <p:cNvSpPr txBox="1">
            <a:spLocks noChangeArrowheads="1"/>
          </p:cNvSpPr>
          <p:nvPr/>
        </p:nvSpPr>
        <p:spPr bwMode="auto">
          <a:xfrm>
            <a:off x="381000" y="1166813"/>
            <a:ext cx="8512175" cy="2112962"/>
          </a:xfrm>
          <a:prstGeom prst="rect">
            <a:avLst/>
          </a:prstGeom>
          <a:noFill/>
          <a:ln w="12700" cap="rnd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chemeClr val="tx1"/>
                </a:solidFill>
              </a:rPr>
              <a:t>1</a:t>
            </a:r>
            <a:r>
              <a:rPr lang="zh-CN" altLang="en-US" sz="2400" b="1">
                <a:solidFill>
                  <a:schemeClr val="tx1"/>
                </a:solidFill>
              </a:rPr>
              <a:t>．初始化</a:t>
            </a:r>
            <a:r>
              <a:rPr kumimoji="0" lang="en-US" altLang="zh-CN" sz="1600" b="1">
                <a:solidFill>
                  <a:srgbClr val="0000FF"/>
                </a:solidFill>
              </a:rPr>
              <a:t>INITIATE(Q)</a:t>
            </a:r>
            <a:r>
              <a:rPr lang="zh-CN" altLang="en-US" sz="2400" b="1">
                <a:solidFill>
                  <a:schemeClr val="tx1"/>
                </a:solidFill>
              </a:rPr>
              <a:t>：构造一个空队列</a:t>
            </a:r>
            <a:r>
              <a:rPr lang="en-US" altLang="zh-CN" sz="2400" b="1">
                <a:solidFill>
                  <a:schemeClr val="tx1"/>
                </a:solidFill>
              </a:rPr>
              <a:t>Q</a:t>
            </a:r>
            <a:r>
              <a:rPr lang="zh-CN" altLang="en-US" sz="2400" b="1">
                <a:solidFill>
                  <a:schemeClr val="tx1"/>
                </a:solidFill>
              </a:rPr>
              <a:t>。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chemeClr val="tx1"/>
                </a:solidFill>
              </a:rPr>
              <a:t>2</a:t>
            </a:r>
            <a:r>
              <a:rPr lang="zh-CN" altLang="en-US" sz="2400" b="1">
                <a:solidFill>
                  <a:schemeClr val="tx1"/>
                </a:solidFill>
              </a:rPr>
              <a:t>．判队空</a:t>
            </a:r>
            <a:r>
              <a:rPr kumimoji="0" lang="en-US" altLang="zh-CN" sz="1600" b="1">
                <a:solidFill>
                  <a:srgbClr val="0000FF"/>
                </a:solidFill>
              </a:rPr>
              <a:t>EMPTY(Q)</a:t>
            </a:r>
            <a:r>
              <a:rPr lang="zh-CN" altLang="en-US" sz="2400" b="1">
                <a:solidFill>
                  <a:schemeClr val="tx1"/>
                </a:solidFill>
              </a:rPr>
              <a:t>：若队列</a:t>
            </a:r>
            <a:r>
              <a:rPr lang="en-US" altLang="zh-CN" sz="2400" b="1">
                <a:solidFill>
                  <a:schemeClr val="tx1"/>
                </a:solidFill>
              </a:rPr>
              <a:t>Q</a:t>
            </a:r>
            <a:r>
              <a:rPr lang="zh-CN" altLang="en-US" sz="2400" b="1">
                <a:solidFill>
                  <a:schemeClr val="tx1"/>
                </a:solidFill>
              </a:rPr>
              <a:t>空，返回</a:t>
            </a:r>
            <a:r>
              <a:rPr lang="en-US" altLang="zh-CN" sz="2400" b="1">
                <a:solidFill>
                  <a:schemeClr val="tx1"/>
                </a:solidFill>
              </a:rPr>
              <a:t>1</a:t>
            </a:r>
            <a:r>
              <a:rPr lang="zh-CN" altLang="en-US" sz="2400" b="1">
                <a:solidFill>
                  <a:schemeClr val="tx1"/>
                </a:solidFill>
              </a:rPr>
              <a:t>，否则返回</a:t>
            </a:r>
            <a:r>
              <a:rPr lang="en-US" altLang="zh-CN" sz="2400" b="1">
                <a:solidFill>
                  <a:schemeClr val="tx1"/>
                </a:solidFill>
              </a:rPr>
              <a:t>0</a:t>
            </a:r>
            <a:r>
              <a:rPr lang="zh-CN" altLang="en-US" sz="2400" b="1">
                <a:solidFill>
                  <a:schemeClr val="tx1"/>
                </a:solidFill>
              </a:rPr>
              <a:t>。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chemeClr val="tx1"/>
                </a:solidFill>
              </a:rPr>
              <a:t>3</a:t>
            </a:r>
            <a:r>
              <a:rPr lang="zh-CN" altLang="en-US" sz="2400" b="1">
                <a:solidFill>
                  <a:schemeClr val="tx1"/>
                </a:solidFill>
              </a:rPr>
              <a:t>．入队</a:t>
            </a:r>
            <a:r>
              <a:rPr kumimoji="0" lang="en-US" altLang="zh-CN" sz="1600" b="1">
                <a:solidFill>
                  <a:srgbClr val="0000FF"/>
                </a:solidFill>
              </a:rPr>
              <a:t>ENQUEUE(Q, x)</a:t>
            </a:r>
            <a:r>
              <a:rPr lang="zh-CN" altLang="en-US" sz="2400" b="1">
                <a:solidFill>
                  <a:schemeClr val="tx1"/>
                </a:solidFill>
              </a:rPr>
              <a:t>：在队尾插入元素</a:t>
            </a:r>
            <a:r>
              <a:rPr lang="en-US" altLang="zh-CN" sz="2400" b="1">
                <a:solidFill>
                  <a:schemeClr val="tx1"/>
                </a:solidFill>
              </a:rPr>
              <a:t>x</a:t>
            </a:r>
            <a:r>
              <a:rPr lang="zh-CN" altLang="en-US" sz="2400" b="1">
                <a:solidFill>
                  <a:schemeClr val="tx1"/>
                </a:solidFill>
              </a:rPr>
              <a:t>，</a:t>
            </a:r>
            <a:r>
              <a:rPr lang="en-US" altLang="zh-CN" sz="2400" b="1">
                <a:solidFill>
                  <a:schemeClr val="tx1"/>
                </a:solidFill>
              </a:rPr>
              <a:t>x </a:t>
            </a:r>
            <a:r>
              <a:rPr lang="zh-CN" altLang="en-US" sz="2400" b="1">
                <a:solidFill>
                  <a:schemeClr val="tx1"/>
                </a:solidFill>
              </a:rPr>
              <a:t>成为新的队尾</a:t>
            </a:r>
            <a:br>
              <a:rPr lang="zh-CN" altLang="en-US" sz="2400" b="1">
                <a:solidFill>
                  <a:schemeClr val="tx1"/>
                </a:solidFill>
              </a:rPr>
            </a:br>
            <a:r>
              <a:rPr lang="en-US" altLang="zh-CN" sz="2400" b="1">
                <a:solidFill>
                  <a:schemeClr val="tx1"/>
                </a:solidFill>
              </a:rPr>
              <a:t>4</a:t>
            </a:r>
            <a:r>
              <a:rPr lang="zh-CN" altLang="en-US" sz="2400" b="1">
                <a:solidFill>
                  <a:schemeClr val="tx1"/>
                </a:solidFill>
              </a:rPr>
              <a:t>．出队</a:t>
            </a:r>
            <a:r>
              <a:rPr kumimoji="0" lang="en-US" altLang="zh-CN" sz="1600" b="1">
                <a:solidFill>
                  <a:srgbClr val="0000FF"/>
                </a:solidFill>
              </a:rPr>
              <a:t>DEQUEUE (Q)</a:t>
            </a:r>
            <a:r>
              <a:rPr lang="zh-CN" altLang="en-US" sz="2400" b="1">
                <a:solidFill>
                  <a:schemeClr val="tx1"/>
                </a:solidFill>
              </a:rPr>
              <a:t>：将队头元素删除，并返 回该元素。</a:t>
            </a:r>
            <a:br>
              <a:rPr lang="zh-CN" altLang="en-US" sz="2400" b="1">
                <a:solidFill>
                  <a:schemeClr val="tx1"/>
                </a:solidFill>
              </a:rPr>
            </a:br>
            <a:r>
              <a:rPr lang="en-US" altLang="zh-CN" sz="2400" b="1">
                <a:solidFill>
                  <a:schemeClr val="tx1"/>
                </a:solidFill>
              </a:rPr>
              <a:t>5</a:t>
            </a:r>
            <a:r>
              <a:rPr lang="zh-CN" altLang="en-US" sz="2400" b="1">
                <a:solidFill>
                  <a:schemeClr val="tx1"/>
                </a:solidFill>
              </a:rPr>
              <a:t>．取队头</a:t>
            </a:r>
            <a:r>
              <a:rPr kumimoji="0" lang="en-US" altLang="zh-CN" sz="1600" b="1">
                <a:solidFill>
                  <a:srgbClr val="0000FF"/>
                </a:solidFill>
              </a:rPr>
              <a:t>GETHEAD(Q)</a:t>
            </a:r>
            <a:r>
              <a:rPr lang="zh-CN" altLang="en-US" sz="2400" b="1">
                <a:solidFill>
                  <a:schemeClr val="tx1"/>
                </a:solidFill>
              </a:rPr>
              <a:t>：取队头元素，但不 删除它。 </a:t>
            </a:r>
          </a:p>
        </p:txBody>
      </p:sp>
      <p:sp>
        <p:nvSpPr>
          <p:cNvPr id="399363" name="Rectangle 3"/>
          <p:cNvSpPr>
            <a:spLocks noChangeArrowheads="1"/>
          </p:cNvSpPr>
          <p:nvPr/>
        </p:nvSpPr>
        <p:spPr bwMode="auto">
          <a:xfrm>
            <a:off x="250825" y="404813"/>
            <a:ext cx="8642350" cy="4572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二、基本运算</a:t>
            </a:r>
          </a:p>
        </p:txBody>
      </p:sp>
      <p:sp>
        <p:nvSpPr>
          <p:cNvPr id="399364" name="Text Box 4"/>
          <p:cNvSpPr txBox="1">
            <a:spLocks noChangeArrowheads="1"/>
          </p:cNvSpPr>
          <p:nvPr/>
        </p:nvSpPr>
        <p:spPr bwMode="auto">
          <a:xfrm>
            <a:off x="381000" y="5445125"/>
            <a:ext cx="82804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chemeClr val="tx1"/>
                </a:solidFill>
                <a:ea typeface="仿宋_GB2312" pitchFamily="49" charset="-122"/>
              </a:rPr>
              <a:t>1</a:t>
            </a:r>
            <a:r>
              <a:rPr lang="zh-CN" altLang="en-US" sz="2400" b="1">
                <a:solidFill>
                  <a:schemeClr val="tx1"/>
                </a:solidFill>
              </a:rPr>
              <a:t>．顺序存储：</a:t>
            </a:r>
            <a:r>
              <a:rPr lang="zh-CN" altLang="en-US" sz="2400" b="1">
                <a:solidFill>
                  <a:srgbClr val="FF3300"/>
                </a:solidFill>
              </a:rPr>
              <a:t>顺序队列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chemeClr val="tx1"/>
                </a:solidFill>
              </a:rPr>
              <a:t>2</a:t>
            </a:r>
            <a:r>
              <a:rPr lang="zh-CN" altLang="en-US" sz="2400" b="1">
                <a:solidFill>
                  <a:schemeClr val="tx1"/>
                </a:solidFill>
              </a:rPr>
              <a:t>．链式存储：</a:t>
            </a:r>
            <a:r>
              <a:rPr lang="zh-CN" altLang="en-US" sz="2400" b="1">
                <a:solidFill>
                  <a:srgbClr val="FF3300"/>
                </a:solidFill>
              </a:rPr>
              <a:t>链队列</a:t>
            </a:r>
          </a:p>
        </p:txBody>
      </p:sp>
      <p:sp>
        <p:nvSpPr>
          <p:cNvPr id="399365" name="Text Box 5"/>
          <p:cNvSpPr txBox="1">
            <a:spLocks noChangeArrowheads="1"/>
          </p:cNvSpPr>
          <p:nvPr/>
        </p:nvSpPr>
        <p:spPr bwMode="auto">
          <a:xfrm>
            <a:off x="250825" y="4148138"/>
            <a:ext cx="8569325" cy="4572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三、存储结构</a:t>
            </a:r>
          </a:p>
        </p:txBody>
      </p:sp>
      <p:sp>
        <p:nvSpPr>
          <p:cNvPr id="399366" name="Rectangle 6"/>
          <p:cNvSpPr>
            <a:spLocks noChangeArrowheads="1"/>
          </p:cNvSpPr>
          <p:nvPr/>
        </p:nvSpPr>
        <p:spPr bwMode="auto">
          <a:xfrm>
            <a:off x="250825" y="4797425"/>
            <a:ext cx="864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>
                <a:solidFill>
                  <a:schemeClr val="tx1"/>
                </a:solidFill>
                <a:latin typeface="Arial" charset="0"/>
              </a:rPr>
              <a:t>队列是运算受限的线性表，线性表的存储结构对队列也适应。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2" grpId="0" animBg="1"/>
      <p:bldP spid="399364" grpId="0"/>
      <p:bldP spid="399365" grpId="0" animBg="1"/>
      <p:bldP spid="3993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773363" y="385763"/>
            <a:ext cx="3549650" cy="6413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0">
                <a:latin typeface="黑体" pitchFamily="2" charset="-122"/>
              </a:rPr>
              <a:t>3.2.3  </a:t>
            </a:r>
            <a:r>
              <a:rPr lang="zh-CN" altLang="en-US" sz="3600" b="0">
                <a:latin typeface="黑体" pitchFamily="2" charset="-122"/>
              </a:rPr>
              <a:t>链队列</a:t>
            </a:r>
          </a:p>
        </p:txBody>
      </p:sp>
      <p:sp>
        <p:nvSpPr>
          <p:cNvPr id="407555" name="Text Box 3"/>
          <p:cNvSpPr txBox="1">
            <a:spLocks noChangeArrowheads="1"/>
          </p:cNvSpPr>
          <p:nvPr/>
        </p:nvSpPr>
        <p:spPr bwMode="auto">
          <a:xfrm>
            <a:off x="250825" y="1458913"/>
            <a:ext cx="759618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5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链队列</a:t>
            </a:r>
            <a:r>
              <a:rPr lang="zh-CN" altLang="en-US" sz="2400" b="1">
                <a:solidFill>
                  <a:schemeClr val="tx1"/>
                </a:solidFill>
              </a:rPr>
              <a:t>：队列的链式存储结构，</a:t>
            </a:r>
            <a:r>
              <a:rPr kumimoji="0" lang="zh-CN" altLang="en-US" sz="2400" b="1">
                <a:solidFill>
                  <a:schemeClr val="tx1"/>
                </a:solidFill>
                <a:latin typeface="Arial" charset="0"/>
              </a:rPr>
              <a:t>运算受限的单链表。</a:t>
            </a:r>
          </a:p>
        </p:txBody>
      </p:sp>
      <p:sp>
        <p:nvSpPr>
          <p:cNvPr id="407556" name="Rectangle 4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7557" name="Rectangle 5"/>
          <p:cNvSpPr>
            <a:spLocks noChangeArrowheads="1"/>
          </p:cNvSpPr>
          <p:nvPr/>
        </p:nvSpPr>
        <p:spPr bwMode="auto">
          <a:xfrm>
            <a:off x="250825" y="2220913"/>
            <a:ext cx="8713788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kumimoji="0" lang="zh-CN" altLang="en-US" sz="2400" b="1">
                <a:solidFill>
                  <a:schemeClr val="tx1"/>
                </a:solidFill>
                <a:latin typeface="Arial" charset="0"/>
              </a:rPr>
              <a:t>尾插法，取链表的头部作队头，尾部作队尾。</a:t>
            </a: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kumimoji="0" lang="zh-CN" altLang="en-US" sz="2400" b="1">
                <a:solidFill>
                  <a:schemeClr val="tx1"/>
                </a:solidFill>
                <a:latin typeface="Arial" charset="0"/>
              </a:rPr>
              <a:t>队列没有元素移动问题，链式存储是为了动态利用存储空间。 </a:t>
            </a: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kumimoji="0" lang="zh-CN" altLang="en-US" sz="2400" b="1">
                <a:solidFill>
                  <a:schemeClr val="tx1"/>
                </a:solidFill>
                <a:latin typeface="Arial" charset="0"/>
              </a:rPr>
              <a:t>为运算方便，增加头结点。</a:t>
            </a:r>
          </a:p>
        </p:txBody>
      </p:sp>
      <p:sp>
        <p:nvSpPr>
          <p:cNvPr id="407558" name="Rectangle 6"/>
          <p:cNvSpPr>
            <a:spLocks noChangeArrowheads="1"/>
          </p:cNvSpPr>
          <p:nvPr/>
        </p:nvSpPr>
        <p:spPr bwMode="auto">
          <a:xfrm>
            <a:off x="0" y="2998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7559" name="Object 7"/>
          <p:cNvGraphicFramePr>
            <a:graphicFrameLocks noChangeAspect="1"/>
          </p:cNvGraphicFramePr>
          <p:nvPr/>
        </p:nvGraphicFramePr>
        <p:xfrm>
          <a:off x="1331913" y="4152900"/>
          <a:ext cx="6373812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60" name="Microsoft Drawing" r:id="rId3" imgW="2546350" imgH="777875" progId="MSDraw">
                  <p:embed/>
                </p:oleObj>
              </mc:Choice>
              <mc:Fallback>
                <p:oleObj name="Microsoft Drawing" r:id="rId3" imgW="2546350" imgH="777875" progId="MSDraw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152900"/>
                        <a:ext cx="6373812" cy="19399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hlink"/>
                          </a:gs>
                          <a:gs pos="100000">
                            <a:srgbClr val="FFFF66"/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7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7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407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7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7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407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7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7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407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ChangeArrowheads="1"/>
          </p:cNvSpPr>
          <p:nvPr/>
        </p:nvSpPr>
        <p:spPr bwMode="auto">
          <a:xfrm>
            <a:off x="250825" y="333375"/>
            <a:ext cx="864235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typedef struct node * pointer; </a:t>
            </a:r>
            <a:r>
              <a:rPr kumimoji="0" lang="en-US" altLang="zh-CN" sz="2400" b="1">
                <a:solidFill>
                  <a:schemeClr val="tx1"/>
                </a:solidFill>
                <a:latin typeface="宋体" pitchFamily="2" charset="-122"/>
              </a:rPr>
              <a:t>//</a:t>
            </a:r>
            <a:r>
              <a:rPr kumimoji="0" lang="zh-CN" altLang="en-US" sz="2400" b="1">
                <a:solidFill>
                  <a:schemeClr val="tx1"/>
                </a:solidFill>
                <a:latin typeface="宋体" pitchFamily="2" charset="-122"/>
              </a:rPr>
              <a:t>结点指针类型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struct node {				 </a:t>
            </a:r>
            <a:r>
              <a:rPr kumimoji="0" lang="en-US" altLang="zh-CN" sz="2400" b="1">
                <a:solidFill>
                  <a:schemeClr val="tx1"/>
                </a:solidFill>
                <a:latin typeface="宋体" pitchFamily="2" charset="-122"/>
              </a:rPr>
              <a:t>//</a:t>
            </a:r>
            <a:r>
              <a:rPr kumimoji="0" lang="zh-CN" altLang="en-US" sz="2400" b="1">
                <a:solidFill>
                  <a:schemeClr val="tx1"/>
                </a:solidFill>
                <a:latin typeface="宋体" pitchFamily="2" charset="-122"/>
              </a:rPr>
              <a:t>链队结点结构</a:t>
            </a:r>
          </a:p>
          <a:p>
            <a:pPr eaLnBrk="1" hangingPunct="1"/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   </a:t>
            </a:r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datatype data;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 pointer next;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}; </a:t>
            </a:r>
          </a:p>
          <a:p>
            <a:pPr eaLnBrk="1" hangingPunct="1"/>
            <a:r>
              <a:rPr kumimoji="0" lang="en-US" altLang="zh-CN" sz="2400" b="1">
                <a:solidFill>
                  <a:srgbClr val="FF3300"/>
                </a:solidFill>
                <a:latin typeface="Courier New" pitchFamily="49" charset="0"/>
              </a:rPr>
              <a:t>typedef struct {</a:t>
            </a:r>
          </a:p>
          <a:p>
            <a:pPr eaLnBrk="1" hangingPunct="1"/>
            <a:r>
              <a:rPr kumimoji="0" lang="en-US" altLang="zh-CN" sz="2400" b="1">
                <a:solidFill>
                  <a:srgbClr val="FF3300"/>
                </a:solidFill>
                <a:latin typeface="Courier New" pitchFamily="49" charset="0"/>
              </a:rPr>
              <a:t>   pointer front,rear;</a:t>
            </a:r>
          </a:p>
          <a:p>
            <a:pPr eaLnBrk="1" hangingPunct="1"/>
            <a:r>
              <a:rPr kumimoji="0" lang="en-US" altLang="zh-CN" sz="2400" b="1">
                <a:solidFill>
                  <a:srgbClr val="FF3300"/>
                </a:solidFill>
                <a:latin typeface="Courier New" pitchFamily="49" charset="0"/>
              </a:rPr>
              <a:t>} lkqueue;	</a:t>
            </a:r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				</a:t>
            </a:r>
            <a:r>
              <a:rPr kumimoji="0" lang="en-US" altLang="zh-CN" sz="2400" b="1">
                <a:solidFill>
                  <a:schemeClr val="tx1"/>
                </a:solidFill>
                <a:latin typeface="宋体" pitchFamily="2" charset="-122"/>
              </a:rPr>
              <a:t>//</a:t>
            </a:r>
            <a:r>
              <a:rPr kumimoji="0" lang="zh-CN" altLang="en-US" sz="2400" b="1">
                <a:solidFill>
                  <a:schemeClr val="tx1"/>
                </a:solidFill>
                <a:latin typeface="宋体" pitchFamily="2" charset="-122"/>
              </a:rPr>
              <a:t>链列类型</a:t>
            </a:r>
          </a:p>
        </p:txBody>
      </p:sp>
      <p:sp>
        <p:nvSpPr>
          <p:cNvPr id="408579" name="Rectangle 3"/>
          <p:cNvSpPr>
            <a:spLocks noChangeArrowheads="1"/>
          </p:cNvSpPr>
          <p:nvPr/>
        </p:nvSpPr>
        <p:spPr bwMode="auto">
          <a:xfrm>
            <a:off x="261938" y="3575050"/>
            <a:ext cx="165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en-US" altLang="zh-CN" sz="2400" b="1">
                <a:solidFill>
                  <a:schemeClr val="tx1"/>
                </a:solidFill>
              </a:rPr>
              <a:t>1</a:t>
            </a:r>
            <a:r>
              <a:rPr kumimoji="0" lang="zh-CN" altLang="en-US" sz="2400" b="1">
                <a:solidFill>
                  <a:schemeClr val="tx1"/>
                </a:solidFill>
              </a:rPr>
              <a:t>、初始化</a:t>
            </a:r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250825" y="4149725"/>
            <a:ext cx="8642350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void init_lkqueue(lkqueue *lq) {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pointer p;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p=new node;		</a:t>
            </a:r>
            <a:r>
              <a:rPr kumimoji="0" lang="en-US" altLang="zh-CN" sz="2400" b="1">
                <a:solidFill>
                  <a:schemeClr val="tx1"/>
                </a:solidFill>
                <a:latin typeface="宋体" pitchFamily="2" charset="-122"/>
              </a:rPr>
              <a:t>//</a:t>
            </a:r>
            <a:r>
              <a:rPr kumimoji="0" lang="zh-CN" altLang="en-US" sz="2400" b="1">
                <a:solidFill>
                  <a:schemeClr val="tx1"/>
                </a:solidFill>
                <a:latin typeface="宋体" pitchFamily="2" charset="-122"/>
              </a:rPr>
              <a:t>申请</a:t>
            </a:r>
            <a:r>
              <a:rPr kumimoji="0" lang="zh-CN" altLang="en-US" sz="2400" b="1">
                <a:solidFill>
                  <a:srgbClr val="FF3300"/>
                </a:solidFill>
                <a:latin typeface="宋体" pitchFamily="2" charset="-122"/>
              </a:rPr>
              <a:t>头结点空间</a:t>
            </a:r>
          </a:p>
          <a:p>
            <a:pPr eaLnBrk="1" hangingPunct="1"/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p−&gt;next=NULL;		</a:t>
            </a:r>
            <a:r>
              <a:rPr kumimoji="0" lang="en-US" altLang="zh-CN" sz="2400" b="1">
                <a:solidFill>
                  <a:schemeClr val="tx1"/>
                </a:solidFill>
                <a:latin typeface="宋体" pitchFamily="2" charset="-122"/>
              </a:rPr>
              <a:t>//</a:t>
            </a:r>
            <a:r>
              <a:rPr kumimoji="0" lang="zh-CN" altLang="en-US" sz="2400" b="1">
                <a:solidFill>
                  <a:schemeClr val="tx1"/>
                </a:solidFill>
                <a:latin typeface="宋体" pitchFamily="2" charset="-122"/>
              </a:rPr>
              <a:t>头</a:t>
            </a:r>
            <a:r>
              <a:rPr kumimoji="0" lang="zh-CN" altLang="en-US" sz="2400" b="1">
                <a:solidFill>
                  <a:schemeClr val="tx1"/>
                </a:solidFill>
                <a:latin typeface="Courier New" pitchFamily="49" charset="0"/>
              </a:rPr>
              <a:t>结点</a:t>
            </a:r>
            <a:r>
              <a:rPr kumimoji="0" lang="en-US" altLang="zh-CN" sz="2400" b="1">
                <a:solidFill>
                  <a:schemeClr val="tx1"/>
                </a:solidFill>
                <a:latin typeface="Courier New" pitchFamily="49" charset="0"/>
              </a:rPr>
              <a:t>next</a:t>
            </a:r>
            <a:r>
              <a:rPr kumimoji="0" lang="zh-CN" altLang="en-US" sz="2400" b="1">
                <a:solidFill>
                  <a:schemeClr val="tx1"/>
                </a:solidFill>
                <a:latin typeface="宋体" pitchFamily="2" charset="-122"/>
              </a:rPr>
              <a:t>指针为空</a:t>
            </a:r>
          </a:p>
          <a:p>
            <a:pPr eaLnBrk="1" hangingPunct="1"/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lq−&gt;front=p; 		</a:t>
            </a:r>
            <a:r>
              <a:rPr kumimoji="0" lang="en-US" altLang="zh-CN" sz="2400" b="1">
                <a:solidFill>
                  <a:schemeClr val="tx1"/>
                </a:solidFill>
                <a:latin typeface="宋体" pitchFamily="2" charset="-122"/>
              </a:rPr>
              <a:t>//</a:t>
            </a:r>
            <a:r>
              <a:rPr kumimoji="0" lang="zh-CN" altLang="en-US" sz="2400" b="1">
                <a:solidFill>
                  <a:schemeClr val="tx1"/>
                </a:solidFill>
                <a:latin typeface="宋体" pitchFamily="2" charset="-122"/>
              </a:rPr>
              <a:t>头指针指向头结点</a:t>
            </a:r>
          </a:p>
          <a:p>
            <a:pPr eaLnBrk="1" hangingPunct="1"/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lq−&gt;rear=p; 		</a:t>
            </a:r>
            <a:r>
              <a:rPr kumimoji="0" lang="en-US" altLang="zh-CN" sz="2400" b="1">
                <a:solidFill>
                  <a:schemeClr val="tx1"/>
                </a:solidFill>
                <a:latin typeface="宋体" pitchFamily="2" charset="-122"/>
              </a:rPr>
              <a:t>//</a:t>
            </a:r>
            <a:r>
              <a:rPr kumimoji="0" lang="zh-CN" altLang="en-US" sz="2400" b="1">
                <a:solidFill>
                  <a:schemeClr val="tx1"/>
                </a:solidFill>
                <a:latin typeface="宋体" pitchFamily="2" charset="-122"/>
              </a:rPr>
              <a:t>尾指针也指向头结点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8" grpId="0" animBg="1"/>
      <p:bldP spid="408579" grpId="0"/>
      <p:bldP spid="4085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ChangeArrowheads="1"/>
          </p:cNvSpPr>
          <p:nvPr/>
        </p:nvSpPr>
        <p:spPr bwMode="auto">
          <a:xfrm>
            <a:off x="244475" y="260350"/>
            <a:ext cx="160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en-US" altLang="zh-CN" sz="2400" b="1">
                <a:solidFill>
                  <a:schemeClr val="tx1"/>
                </a:solidFill>
              </a:rPr>
              <a:t>2</a:t>
            </a:r>
            <a:r>
              <a:rPr kumimoji="0" lang="zh-CN" altLang="en-US" sz="2400" b="1">
                <a:solidFill>
                  <a:schemeClr val="tx1"/>
                </a:solidFill>
              </a:rPr>
              <a:t>、判队空</a:t>
            </a:r>
          </a:p>
        </p:txBody>
      </p:sp>
      <p:sp>
        <p:nvSpPr>
          <p:cNvPr id="409603" name="Rectangle 3"/>
          <p:cNvSpPr>
            <a:spLocks noChangeArrowheads="1"/>
          </p:cNvSpPr>
          <p:nvPr/>
        </p:nvSpPr>
        <p:spPr bwMode="auto">
          <a:xfrm>
            <a:off x="250825" y="776288"/>
            <a:ext cx="8569325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int empty_lkqueue(lkqueue *lq) {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if(lq−&gt;rear==lq−&gt;front) return 1;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else return 0;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09604" name="Rectangle 4"/>
          <p:cNvSpPr>
            <a:spLocks noChangeArrowheads="1"/>
          </p:cNvSpPr>
          <p:nvPr/>
        </p:nvSpPr>
        <p:spPr bwMode="auto">
          <a:xfrm>
            <a:off x="244475" y="2352675"/>
            <a:ext cx="160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en-US" altLang="zh-CN" sz="2400" b="1">
                <a:solidFill>
                  <a:schemeClr val="tx1"/>
                </a:solidFill>
              </a:rPr>
              <a:t>3</a:t>
            </a:r>
            <a:r>
              <a:rPr kumimoji="0" lang="zh-CN" altLang="en-US" sz="2400" b="1">
                <a:solidFill>
                  <a:schemeClr val="tx1"/>
                </a:solidFill>
              </a:rPr>
              <a:t>、取队头</a:t>
            </a:r>
          </a:p>
        </p:txBody>
      </p:sp>
      <p:sp>
        <p:nvSpPr>
          <p:cNvPr id="409605" name="Rectangle 5"/>
          <p:cNvSpPr>
            <a:spLocks noChangeArrowheads="1"/>
          </p:cNvSpPr>
          <p:nvPr/>
        </p:nvSpPr>
        <p:spPr bwMode="auto">
          <a:xfrm>
            <a:off x="230188" y="2846388"/>
            <a:ext cx="8642350" cy="375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int gethead_lkqueue(lkqueue *lq,datatype *x) {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pointer p;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if(lq−&gt;rear==lq−&gt;front)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  {cout&lt;&lt;”</a:t>
            </a:r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队空，无队头可取！</a:t>
            </a:r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\n”;return 0;}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else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  {p=lq−&gt;front−&gt;next;	</a:t>
            </a:r>
            <a:r>
              <a:rPr kumimoji="0" lang="en-US" altLang="zh-CN" sz="2400" b="1">
                <a:solidFill>
                  <a:schemeClr val="tx1"/>
                </a:solidFill>
                <a:latin typeface="宋体" pitchFamily="2" charset="-122"/>
              </a:rPr>
              <a:t>//</a:t>
            </a:r>
            <a:r>
              <a:rPr kumimoji="0" lang="zh-CN" altLang="en-US" sz="2400" b="1">
                <a:solidFill>
                  <a:schemeClr val="tx1"/>
                </a:solidFill>
                <a:latin typeface="宋体" pitchFamily="2" charset="-122"/>
              </a:rPr>
              <a:t>队头</a:t>
            </a:r>
          </a:p>
          <a:p>
            <a:pPr eaLnBrk="1" hangingPunct="1"/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     *</a:t>
            </a:r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x=p−&gt;data;		</a:t>
            </a:r>
            <a:r>
              <a:rPr kumimoji="0" lang="en-US" altLang="zh-CN" sz="2400" b="1">
                <a:solidFill>
                  <a:schemeClr val="tx1"/>
                </a:solidFill>
                <a:latin typeface="宋体" pitchFamily="2" charset="-122"/>
              </a:rPr>
              <a:t>//</a:t>
            </a:r>
            <a:r>
              <a:rPr kumimoji="0" lang="zh-CN" altLang="en-US" sz="2400" b="1">
                <a:solidFill>
                  <a:schemeClr val="tx1"/>
                </a:solidFill>
                <a:latin typeface="宋体" pitchFamily="2" charset="-122"/>
              </a:rPr>
              <a:t>取出队头元素值</a:t>
            </a:r>
          </a:p>
          <a:p>
            <a:pPr eaLnBrk="1" hangingPunct="1"/>
            <a:r>
              <a:rPr kumimoji="0" lang="zh-CN" altLang="en-US" sz="2400" b="1">
                <a:solidFill>
                  <a:srgbClr val="0000FF"/>
                </a:solidFill>
                <a:latin typeface="Courier New" pitchFamily="49" charset="0"/>
              </a:rPr>
              <a:t>     </a:t>
            </a:r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return 1;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    }</a:t>
            </a:r>
          </a:p>
          <a:p>
            <a:pPr eaLnBrk="1" hangingPunct="1"/>
            <a:r>
              <a:rPr kumimoji="0" lang="en-US" altLang="zh-CN" sz="2400" b="1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0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40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4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2" grpId="0"/>
      <p:bldP spid="409603" grpId="0" animBg="1"/>
      <p:bldP spid="409604" grpId="0"/>
      <p:bldP spid="409605" grpId="0" animBg="1"/>
    </p:bldLst>
  </p:timing>
</p:sld>
</file>

<file path=ppt/theme/theme1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黑体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D:\FengYi\pbdoc\模板\caiyun.pot</Template>
  <TotalTime>1654</TotalTime>
  <Words>762</Words>
  <Application>Microsoft Office PowerPoint</Application>
  <PresentationFormat>全屏显示(4:3)</PresentationFormat>
  <Paragraphs>127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Times New Roman</vt:lpstr>
      <vt:lpstr>宋体</vt:lpstr>
      <vt:lpstr>Impact</vt:lpstr>
      <vt:lpstr>黑体</vt:lpstr>
      <vt:lpstr>Arial</vt:lpstr>
      <vt:lpstr>隶书</vt:lpstr>
      <vt:lpstr>Wingdings</vt:lpstr>
      <vt:lpstr>幼圆</vt:lpstr>
      <vt:lpstr>楷体_GB2312</vt:lpstr>
      <vt:lpstr>Courier New</vt:lpstr>
      <vt:lpstr>仿宋_GB2312</vt:lpstr>
      <vt:lpstr>Monotype Sorts</vt:lpstr>
      <vt:lpstr>Symbol</vt:lpstr>
      <vt:lpstr>caiyun</vt:lpstr>
      <vt:lpstr>Microsoft Drawing</vt:lpstr>
      <vt:lpstr>PowerPoint 演示文稿</vt:lpstr>
      <vt:lpstr>3.1.3  链栈</vt:lpstr>
      <vt:lpstr>PowerPoint 演示文稿</vt:lpstr>
      <vt:lpstr>PowerPoint 演示文稿</vt:lpstr>
      <vt:lpstr>3.2  队列</vt:lpstr>
      <vt:lpstr>PowerPoint 演示文稿</vt:lpstr>
      <vt:lpstr>3.2.3  链队列</vt:lpstr>
      <vt:lpstr>PowerPoint 演示文稿</vt:lpstr>
      <vt:lpstr>PowerPoint 演示文稿</vt:lpstr>
      <vt:lpstr>PowerPoint 演示文稿</vt:lpstr>
      <vt:lpstr>PowerPoint 演示文稿</vt:lpstr>
    </vt:vector>
  </TitlesOfParts>
  <Company>sj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 排序</dc:title>
  <dc:creator>hyg</dc:creator>
  <cp:lastModifiedBy>weina</cp:lastModifiedBy>
  <cp:revision>608</cp:revision>
  <dcterms:created xsi:type="dcterms:W3CDTF">1999-12-30T06:19:43Z</dcterms:created>
  <dcterms:modified xsi:type="dcterms:W3CDTF">2014-04-28T07:38:59Z</dcterms:modified>
</cp:coreProperties>
</file>