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58" r:id="rId2"/>
    <p:sldId id="284" r:id="rId3"/>
    <p:sldId id="285" r:id="rId4"/>
    <p:sldId id="286" r:id="rId5"/>
    <p:sldId id="287" r:id="rId6"/>
    <p:sldId id="290" r:id="rId7"/>
    <p:sldId id="291" r:id="rId8"/>
    <p:sldId id="292" r:id="rId9"/>
    <p:sldId id="295" r:id="rId10"/>
    <p:sldId id="296" r:id="rId11"/>
    <p:sldId id="369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8" r:id="rId22"/>
    <p:sldId id="310" r:id="rId23"/>
    <p:sldId id="311" r:id="rId24"/>
    <p:sldId id="312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 autoAdjust="0"/>
    <p:restoredTop sz="94660"/>
  </p:normalViewPr>
  <p:slideViewPr>
    <p:cSldViewPr snapToGrid="0">
      <p:cViewPr varScale="1">
        <p:scale>
          <a:sx n="95" d="100"/>
          <a:sy n="95" d="100"/>
        </p:scale>
        <p:origin x="-522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64"/>
    </p:cViewPr>
  </p:sorterViewPr>
  <p:notesViewPr>
    <p:cSldViewPr snapToGrid="0"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F39F7B-8F3F-4253-861E-6D17FDD5F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395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172821A-B2F5-4462-AE1A-31600478D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405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6" descr="gra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10"/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fld id="{A0B819D2-7567-4E3D-B69B-6C5837456E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47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2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9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2938" y="1452563"/>
            <a:ext cx="8501062" cy="54054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5278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2938" y="522288"/>
            <a:ext cx="8501062" cy="63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53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1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2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6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01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440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074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white">
          <a:xfrm>
            <a:off x="0" y="0"/>
            <a:ext cx="9144000" cy="609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white">
          <a:xfrm>
            <a:off x="0" y="609600"/>
            <a:ext cx="9144000" cy="6248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307975"/>
            <a:ext cx="7772400" cy="8255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结构体有关概念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227138"/>
            <a:ext cx="8813800" cy="5630862"/>
          </a:xfrm>
        </p:spPr>
        <p:txBody>
          <a:bodyPr/>
          <a:lstStyle/>
          <a:p>
            <a:pPr eaLnBrk="1" hangingPunct="1"/>
            <a:r>
              <a:rPr lang="zh-CN" altLang="en-US" smtClean="0"/>
              <a:t>声明</a:t>
            </a:r>
            <a:r>
              <a:rPr lang="zh-CN" altLang="en-US" smtClean="0">
                <a:solidFill>
                  <a:srgbClr val="FF3300"/>
                </a:solidFill>
              </a:rPr>
              <a:t>结构体类型</a:t>
            </a:r>
            <a:r>
              <a:rPr lang="zh-CN" altLang="en-US" smtClean="0"/>
              <a:t>；</a:t>
            </a:r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定义结构体变量；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627063" y="1879600"/>
            <a:ext cx="310673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struct </a:t>
            </a:r>
            <a:r>
              <a:rPr lang="zh-CN" altLang="en-US" sz="2400" b="1">
                <a:solidFill>
                  <a:schemeClr val="tx1"/>
                </a:solidFill>
              </a:rPr>
              <a:t>结构体类型名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{</a:t>
            </a:r>
            <a:r>
              <a:rPr lang="zh-CN" altLang="en-US" sz="2400" b="1">
                <a:solidFill>
                  <a:schemeClr val="tx1"/>
                </a:solidFill>
              </a:rPr>
              <a:t>成员表列</a:t>
            </a:r>
            <a:r>
              <a:rPr lang="en-US" altLang="zh-CN" sz="2400" b="1">
                <a:solidFill>
                  <a:schemeClr val="tx1"/>
                </a:solidFill>
              </a:rPr>
              <a:t>}</a:t>
            </a:r>
            <a:r>
              <a:rPr lang="zh-CN" altLang="en-US" sz="2400" b="1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366713" y="3560763"/>
            <a:ext cx="4548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struct </a:t>
            </a:r>
            <a:r>
              <a:rPr lang="zh-CN" altLang="en-US" sz="2400" b="1">
                <a:solidFill>
                  <a:schemeClr val="tx1"/>
                </a:solidFill>
              </a:rPr>
              <a:t>结构体类型名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{</a:t>
            </a:r>
            <a:r>
              <a:rPr lang="zh-CN" altLang="en-US" sz="2400" b="1">
                <a:solidFill>
                  <a:schemeClr val="tx1"/>
                </a:solidFill>
              </a:rPr>
              <a:t>成员表列</a:t>
            </a:r>
            <a:r>
              <a:rPr lang="en-US" altLang="zh-CN" sz="2400" b="1">
                <a:solidFill>
                  <a:schemeClr val="tx1"/>
                </a:solidFill>
              </a:rPr>
              <a:t>}</a:t>
            </a:r>
            <a:r>
              <a:rPr lang="zh-CN" altLang="en-US" sz="2400" b="1">
                <a:solidFill>
                  <a:schemeClr val="tx1"/>
                </a:solidFill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结构体类型名 结构体变量名；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4765675" y="3702050"/>
            <a:ext cx="454818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struct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 {</a:t>
            </a:r>
            <a:r>
              <a:rPr lang="zh-CN" altLang="en-US" sz="2400" b="1">
                <a:solidFill>
                  <a:schemeClr val="tx1"/>
                </a:solidFill>
              </a:rPr>
              <a:t>成员表列</a:t>
            </a:r>
            <a:r>
              <a:rPr lang="en-US" altLang="zh-CN" sz="2400" b="1">
                <a:solidFill>
                  <a:schemeClr val="tx1"/>
                </a:solidFill>
              </a:rPr>
              <a:t>}</a:t>
            </a:r>
            <a:r>
              <a:rPr lang="zh-CN" altLang="en-US" sz="2400" b="1">
                <a:solidFill>
                  <a:schemeClr val="tx1"/>
                </a:solidFill>
              </a:rPr>
              <a:t>结构体变量名；</a:t>
            </a:r>
          </a:p>
        </p:txBody>
      </p:sp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5762625" y="3679825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结构体类型名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  <p:bldP spid="366597" grpId="0"/>
      <p:bldP spid="366598" grpId="0"/>
      <p:bldP spid="366599" grpId="0"/>
      <p:bldP spid="36659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144463" y="2263775"/>
            <a:ext cx="88201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int delete(lklist head,int i) {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p,q;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q=get(head,i−1);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找待删点的直接前趋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if(q==NULL || q−&gt;next==NULL)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即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en-US" altLang="zh-CN" sz="2400" b="1">
                <a:solidFill>
                  <a:schemeClr val="tx1"/>
                </a:solidFill>
              </a:rPr>
              <a:t>&lt;1</a:t>
            </a:r>
            <a:r>
              <a:rPr lang="zh-CN" altLang="en-US" sz="2400" b="1">
                <a:solidFill>
                  <a:schemeClr val="tx1"/>
                </a:solidFill>
              </a:rPr>
              <a:t>或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en-US" altLang="zh-CN" sz="2400" b="1">
                <a:solidFill>
                  <a:schemeClr val="tx1"/>
                </a:solidFill>
              </a:rPr>
              <a:t>&gt;n</a:t>
            </a:r>
            <a:r>
              <a:rPr lang="zh-CN" altLang="en-US" sz="2400" b="1">
                <a:solidFill>
                  <a:schemeClr val="tx1"/>
                </a:solidFill>
              </a:rPr>
              <a:t>时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{cout&lt;&lt;”</a:t>
            </a:r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非法删除位置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!\n”;return 0;}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p=q−&gt;next;	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保存待删点地址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q−&gt;next=p−&gt;next;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修改前趋的后继指针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delete p;	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释放结点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return 1;	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删除成功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ph/>
          </p:nvPr>
        </p:nvGraphicFramePr>
        <p:xfrm>
          <a:off x="107950" y="527050"/>
          <a:ext cx="9001125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Microsoft Drawing" r:id="rId3" imgW="3671888" imgH="566738" progId="MSDraw">
                  <p:embed/>
                </p:oleObj>
              </mc:Choice>
              <mc:Fallback>
                <p:oleObj name="Microsoft Drawing" r:id="rId3" imgW="3671888" imgH="566738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27050"/>
                        <a:ext cx="9001125" cy="1389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98438" y="1941513"/>
            <a:ext cx="8739187" cy="448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pointer get(lklist head,int i) {</a:t>
            </a:r>
            <a:r>
              <a:rPr lang="en-US" altLang="zh-CN" sz="2400" b="1">
                <a:solidFill>
                  <a:schemeClr val="tx1"/>
                </a:solidFill>
              </a:rPr>
              <a:t>//1≤i≤n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int j;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if(i&lt;0) return NULL;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位置非法，无此结点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j=0;			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计数器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p=head-&gt;next;</a:t>
            </a:r>
            <a:r>
              <a:rPr lang="en-US" altLang="zh-CN"/>
              <a:t>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	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从头结点（</a:t>
            </a:r>
            <a:r>
              <a:rPr lang="en-US" altLang="zh-CN" sz="2400" b="1">
                <a:solidFill>
                  <a:schemeClr val="tx1"/>
                </a:solidFill>
              </a:rPr>
              <a:t>0</a:t>
            </a:r>
            <a:r>
              <a:rPr lang="zh-CN" altLang="en-US" sz="2400" b="1">
                <a:solidFill>
                  <a:schemeClr val="tx1"/>
                </a:solidFill>
              </a:rPr>
              <a:t>号）开始搜索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while(p!=NULL) {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 j++;if(j==i) break;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 p=p−&gt;next;		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未到第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zh-CN" altLang="en-US" sz="2400" b="1">
                <a:solidFill>
                  <a:schemeClr val="tx1"/>
                </a:solidFill>
              </a:rPr>
              <a:t>点，继续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return p;		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含找到、未找到两种情况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10588" cy="9810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600" b="0" smtClean="0">
                <a:latin typeface="黑体" pitchFamily="2" charset="-122"/>
              </a:rPr>
              <a:t>(6)</a:t>
            </a:r>
            <a:r>
              <a:rPr lang="zh-CN" altLang="en-US" sz="3600" b="0" smtClean="0">
                <a:latin typeface="黑体" pitchFamily="2" charset="-122"/>
              </a:rPr>
              <a:t>按序号查找</a:t>
            </a:r>
            <a:r>
              <a:rPr lang="en-US" altLang="zh-CN" sz="3600" b="0" smtClean="0">
                <a:latin typeface="黑体" pitchFamily="2" charset="-122"/>
              </a:rPr>
              <a:t>(</a:t>
            </a:r>
            <a:r>
              <a:rPr lang="zh-CN" altLang="en-US" sz="3600" b="0" smtClean="0">
                <a:latin typeface="黑体" pitchFamily="2" charset="-122"/>
              </a:rPr>
              <a:t>定位</a:t>
            </a:r>
            <a:r>
              <a:rPr lang="en-US" altLang="zh-CN" sz="3600" b="0" smtClean="0">
                <a:latin typeface="黑体" pitchFamily="2" charset="-122"/>
              </a:rPr>
              <a:t>)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69863" y="6400800"/>
            <a:ext cx="437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</a:rPr>
              <a:t>注意：头结点看成第</a:t>
            </a:r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  <a:r>
              <a:rPr kumimoji="0" lang="zh-CN" altLang="en-US" sz="2400" b="1">
                <a:solidFill>
                  <a:schemeClr val="tx1"/>
                </a:solidFill>
              </a:rPr>
              <a:t>号结点。 </a:t>
            </a: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125413" y="1017588"/>
            <a:ext cx="8866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判断给出的序号是否合法；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定义一个指向链表结点的指针，从头指针开始，依次遍历查找给定的序号。</a:t>
            </a:r>
          </a:p>
        </p:txBody>
      </p:sp>
      <p:sp>
        <p:nvSpPr>
          <p:cNvPr id="384007" name="AutoShape 7"/>
          <p:cNvSpPr>
            <a:spLocks noChangeArrowheads="1"/>
          </p:cNvSpPr>
          <p:nvPr/>
        </p:nvSpPr>
        <p:spPr bwMode="auto">
          <a:xfrm>
            <a:off x="4030663" y="4905375"/>
            <a:ext cx="5113337" cy="1952625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chemeClr val="hlink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0" lang="zh-CN" altLang="en-US" sz="2400" b="1">
                <a:solidFill>
                  <a:srgbClr val="BA00BA"/>
                </a:solidFill>
                <a:latin typeface="Arial" charset="0"/>
              </a:rPr>
              <a:t>链表运算特点：</a:t>
            </a:r>
          </a:p>
          <a:p>
            <a:pPr algn="ctr" eaLnBrk="1" hangingPunct="1"/>
            <a:r>
              <a:rPr kumimoji="0" lang="zh-CN" altLang="en-US" sz="2400" b="1">
                <a:solidFill>
                  <a:srgbClr val="BA00BA"/>
                </a:solidFill>
                <a:latin typeface="Arial" charset="0"/>
              </a:rPr>
              <a:t>从前向后搜索</a:t>
            </a:r>
            <a:r>
              <a:rPr kumimoji="0" lang="en-US" altLang="zh-CN" sz="2400" b="1">
                <a:solidFill>
                  <a:srgbClr val="BA00BA"/>
                </a:solidFill>
                <a:latin typeface="Arial" charset="0"/>
              </a:rPr>
              <a:t>(</a:t>
            </a:r>
            <a:r>
              <a:rPr kumimoji="0" lang="zh-CN" altLang="en-US" sz="2400" b="1">
                <a:solidFill>
                  <a:srgbClr val="BA00BA"/>
                </a:solidFill>
                <a:latin typeface="Arial" charset="0"/>
              </a:rPr>
              <a:t>扫描</a:t>
            </a:r>
            <a:r>
              <a:rPr kumimoji="0" lang="en-US" altLang="zh-CN" sz="2400" b="1">
                <a:solidFill>
                  <a:srgbClr val="BA00BA"/>
                </a:solidFill>
                <a:latin typeface="Arial" charset="0"/>
              </a:rPr>
              <a:t>)</a:t>
            </a:r>
          </a:p>
          <a:p>
            <a:pPr algn="ctr" eaLnBrk="1" hangingPunct="1"/>
            <a:r>
              <a:rPr kumimoji="0" lang="en-US" altLang="zh-CN" sz="2400" b="1">
                <a:solidFill>
                  <a:srgbClr val="BA00BA"/>
                </a:solidFill>
                <a:latin typeface="Courier New" pitchFamily="49" charset="0"/>
              </a:rPr>
              <a:t>p=p-&gt;next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nimBg="1"/>
      <p:bldP spid="384004" grpId="0"/>
      <p:bldP spid="3840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15888"/>
            <a:ext cx="4953000" cy="9826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3600" b="0" smtClean="0">
                <a:latin typeface="黑体" pitchFamily="2" charset="-122"/>
              </a:rPr>
              <a:t>（</a:t>
            </a:r>
            <a:r>
              <a:rPr lang="en-US" altLang="zh-CN" sz="3600" b="0" smtClean="0">
                <a:latin typeface="黑体" pitchFamily="2" charset="-122"/>
              </a:rPr>
              <a:t>3</a:t>
            </a:r>
            <a:r>
              <a:rPr lang="zh-CN" altLang="en-US" sz="3600" b="0" smtClean="0">
                <a:latin typeface="黑体" pitchFamily="2" charset="-122"/>
              </a:rPr>
              <a:t>）建表</a:t>
            </a:r>
            <a:r>
              <a:rPr lang="en-US" altLang="zh-CN" sz="3600" b="0" smtClean="0">
                <a:latin typeface="黑体" pitchFamily="2" charset="-122"/>
              </a:rPr>
              <a:t>(</a:t>
            </a:r>
            <a:r>
              <a:rPr lang="zh-CN" altLang="en-US" sz="3600" b="0" smtClean="0">
                <a:latin typeface="黑体" pitchFamily="2" charset="-122"/>
              </a:rPr>
              <a:t>头插法</a:t>
            </a:r>
            <a:r>
              <a:rPr lang="en-US" altLang="zh-CN" sz="3600" b="0" smtClean="0">
                <a:latin typeface="黑体" pitchFamily="2" charset="-122"/>
              </a:rPr>
              <a:t>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789738" y="3851275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 i="1">
                <a:solidFill>
                  <a:srgbClr val="BA00BA"/>
                </a:solidFill>
              </a:rPr>
              <a:t>a</a:t>
            </a:r>
            <a:r>
              <a:rPr lang="en-US" altLang="zh-CN" b="1" baseline="-25000">
                <a:solidFill>
                  <a:srgbClr val="BA00BA"/>
                </a:solidFill>
              </a:rPr>
              <a:t>1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70538" y="3851275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170738" y="3851275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7399338" y="4079875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7856538" y="40798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951538" y="3851275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084888" y="4076700"/>
            <a:ext cx="704850" cy="31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189538" y="4079875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449763" y="3863975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</a:rPr>
              <a:t>head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637338" y="4841875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 i="1">
                <a:solidFill>
                  <a:srgbClr val="BA00BA"/>
                </a:solidFill>
              </a:rPr>
              <a:t>x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018338" y="4841875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6027738" y="5070475"/>
            <a:ext cx="609600" cy="14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624513" y="4849813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6103938" y="4156075"/>
            <a:ext cx="609600" cy="685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7170738" y="4460875"/>
            <a:ext cx="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225675" y="3849688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1836738" y="4079875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096963" y="3863975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</a:rPr>
              <a:t>head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284538" y="4841875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 i="1">
                <a:solidFill>
                  <a:srgbClr val="BA00BA"/>
                </a:solidFill>
              </a:rPr>
              <a:t>x</a:t>
            </a: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V="1">
            <a:off x="2674938" y="5070475"/>
            <a:ext cx="609600" cy="14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312988" y="4873625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627313" y="3849688"/>
            <a:ext cx="3810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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665538" y="4841875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chemeClr val="tx2"/>
                </a:solidFill>
                <a:sym typeface="Symbol" pitchFamily="18" charset="2"/>
              </a:rPr>
              <a:t>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2751138" y="4232275"/>
            <a:ext cx="533400" cy="609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68313" y="1268413"/>
            <a:ext cx="80772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从空表开始，反复读入数据：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         生成新结点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　将读入数据存放到新结点的数据域中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　将该新结点插入到链表的前端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直到读入结束符为止。</a:t>
            </a:r>
          </a:p>
        </p:txBody>
      </p:sp>
      <p:sp>
        <p:nvSpPr>
          <p:cNvPr id="303132" name="Rectangle 28"/>
          <p:cNvSpPr>
            <a:spLocks noChangeArrowheads="1"/>
          </p:cNvSpPr>
          <p:nvPr/>
        </p:nvSpPr>
        <p:spPr bwMode="auto">
          <a:xfrm>
            <a:off x="411163" y="5661025"/>
            <a:ext cx="83534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s=new node;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　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s−&gt;data=x;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s−&gt;next=head−&gt;next;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　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head−&gt;next=s;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714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tx1"/>
                </a:solidFill>
              </a:rPr>
              <a:t>例：依次输入</a:t>
            </a:r>
            <a:r>
              <a:rPr lang="en-US" altLang="zh-CN" sz="2400" b="1">
                <a:solidFill>
                  <a:schemeClr val="tx1"/>
                </a:solidFill>
              </a:rPr>
              <a:t>A</a:t>
            </a:r>
            <a:r>
              <a:rPr lang="zh-CN" altLang="en-US" sz="2400" b="1">
                <a:solidFill>
                  <a:schemeClr val="tx1"/>
                </a:solidFill>
              </a:rPr>
              <a:t>、</a:t>
            </a:r>
            <a:r>
              <a:rPr lang="en-US" altLang="zh-CN" sz="2400" b="1">
                <a:solidFill>
                  <a:schemeClr val="tx1"/>
                </a:solidFill>
              </a:rPr>
              <a:t>B</a:t>
            </a:r>
            <a:r>
              <a:rPr lang="zh-CN" altLang="en-US" sz="2400" b="1">
                <a:solidFill>
                  <a:schemeClr val="tx1"/>
                </a:solidFill>
              </a:rPr>
              <a:t>、</a:t>
            </a:r>
            <a:r>
              <a:rPr lang="en-US" altLang="zh-CN" sz="2400" b="1">
                <a:solidFill>
                  <a:schemeClr val="tx1"/>
                </a:solidFill>
              </a:rPr>
              <a:t>C</a:t>
            </a:r>
            <a:r>
              <a:rPr lang="zh-CN" altLang="en-US" sz="2400" b="1">
                <a:solidFill>
                  <a:schemeClr val="tx1"/>
                </a:solidFill>
              </a:rPr>
              <a:t>，头插法建表，有头结点。</a:t>
            </a:r>
          </a:p>
        </p:txBody>
      </p:sp>
      <p:grpSp>
        <p:nvGrpSpPr>
          <p:cNvPr id="304131" name="Group 3"/>
          <p:cNvGrpSpPr>
            <a:grpSpLocks/>
          </p:cNvGrpSpPr>
          <p:nvPr/>
        </p:nvGrpSpPr>
        <p:grpSpPr bwMode="auto">
          <a:xfrm>
            <a:off x="2051050" y="1220788"/>
            <a:ext cx="1008063" cy="763587"/>
            <a:chOff x="1156" y="1044"/>
            <a:chExt cx="635" cy="481"/>
          </a:xfrm>
        </p:grpSpPr>
        <p:sp>
          <p:nvSpPr>
            <p:cNvPr id="15396" name="Text Box 4"/>
            <p:cNvSpPr txBox="1">
              <a:spLocks noChangeArrowheads="1"/>
            </p:cNvSpPr>
            <p:nvPr/>
          </p:nvSpPr>
          <p:spPr bwMode="auto">
            <a:xfrm>
              <a:off x="1156" y="1044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head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5397" name="Line 5"/>
            <p:cNvSpPr>
              <a:spLocks noChangeShapeType="1"/>
            </p:cNvSpPr>
            <p:nvPr/>
          </p:nvSpPr>
          <p:spPr bwMode="auto">
            <a:xfrm>
              <a:off x="1610" y="1344"/>
              <a:ext cx="181" cy="18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4134" name="Group 6"/>
          <p:cNvGrpSpPr>
            <a:grpSpLocks/>
          </p:cNvGrpSpPr>
          <p:nvPr/>
        </p:nvGrpSpPr>
        <p:grpSpPr bwMode="auto">
          <a:xfrm>
            <a:off x="2890838" y="2027238"/>
            <a:ext cx="838200" cy="533400"/>
            <a:chOff x="1685" y="2024"/>
            <a:chExt cx="528" cy="336"/>
          </a:xfrm>
        </p:grpSpPr>
        <p:sp>
          <p:nvSpPr>
            <p:cNvPr id="15394" name="Rectangle 7"/>
            <p:cNvSpPr>
              <a:spLocks noChangeArrowheads="1"/>
            </p:cNvSpPr>
            <p:nvPr/>
          </p:nvSpPr>
          <p:spPr bwMode="auto">
            <a:xfrm>
              <a:off x="1685" y="2024"/>
              <a:ext cx="332" cy="336"/>
            </a:xfrm>
            <a:prstGeom prst="rect">
              <a:avLst/>
            </a:prstGeom>
            <a:solidFill>
              <a:schemeClr val="bg2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Rectangle 8"/>
            <p:cNvSpPr>
              <a:spLocks noChangeArrowheads="1"/>
            </p:cNvSpPr>
            <p:nvPr/>
          </p:nvSpPr>
          <p:spPr bwMode="auto">
            <a:xfrm>
              <a:off x="2017" y="2024"/>
              <a:ext cx="196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chemeClr val="tx1"/>
                </a:solidFill>
                <a:sym typeface="Symbol" pitchFamily="18" charset="2"/>
              </a:endParaRPr>
            </a:p>
          </p:txBody>
        </p:sp>
      </p:grpSp>
      <p:grpSp>
        <p:nvGrpSpPr>
          <p:cNvPr id="304137" name="Group 9"/>
          <p:cNvGrpSpPr>
            <a:grpSpLocks/>
          </p:cNvGrpSpPr>
          <p:nvPr/>
        </p:nvGrpSpPr>
        <p:grpSpPr bwMode="auto">
          <a:xfrm>
            <a:off x="4886325" y="2055813"/>
            <a:ext cx="838200" cy="533400"/>
            <a:chOff x="2517" y="1570"/>
            <a:chExt cx="528" cy="336"/>
          </a:xfrm>
        </p:grpSpPr>
        <p:sp>
          <p:nvSpPr>
            <p:cNvPr id="15392" name="Rectangle 10"/>
            <p:cNvSpPr>
              <a:spLocks noChangeArrowheads="1"/>
            </p:cNvSpPr>
            <p:nvPr/>
          </p:nvSpPr>
          <p:spPr bwMode="auto">
            <a:xfrm>
              <a:off x="2517" y="1570"/>
              <a:ext cx="332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2849" y="1570"/>
              <a:ext cx="196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4140" name="Group 12"/>
          <p:cNvGrpSpPr>
            <a:grpSpLocks/>
          </p:cNvGrpSpPr>
          <p:nvPr/>
        </p:nvGrpSpPr>
        <p:grpSpPr bwMode="auto">
          <a:xfrm>
            <a:off x="4381500" y="3068638"/>
            <a:ext cx="838200" cy="533400"/>
            <a:chOff x="1685" y="2024"/>
            <a:chExt cx="528" cy="336"/>
          </a:xfrm>
        </p:grpSpPr>
        <p:sp>
          <p:nvSpPr>
            <p:cNvPr id="15390" name="Rectangle 13"/>
            <p:cNvSpPr>
              <a:spLocks noChangeArrowheads="1"/>
            </p:cNvSpPr>
            <p:nvPr/>
          </p:nvSpPr>
          <p:spPr bwMode="auto">
            <a:xfrm>
              <a:off x="1685" y="2024"/>
              <a:ext cx="332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2017" y="2024"/>
              <a:ext cx="196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4143" name="Group 15"/>
          <p:cNvGrpSpPr>
            <a:grpSpLocks/>
          </p:cNvGrpSpPr>
          <p:nvPr/>
        </p:nvGrpSpPr>
        <p:grpSpPr bwMode="auto">
          <a:xfrm>
            <a:off x="3805238" y="4111625"/>
            <a:ext cx="838200" cy="533400"/>
            <a:chOff x="4241" y="1597"/>
            <a:chExt cx="528" cy="336"/>
          </a:xfrm>
        </p:grpSpPr>
        <p:sp>
          <p:nvSpPr>
            <p:cNvPr id="15388" name="Rectangle 16"/>
            <p:cNvSpPr>
              <a:spLocks noChangeArrowheads="1"/>
            </p:cNvSpPr>
            <p:nvPr/>
          </p:nvSpPr>
          <p:spPr bwMode="auto">
            <a:xfrm>
              <a:off x="4241" y="1597"/>
              <a:ext cx="332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  <p:sp>
          <p:nvSpPr>
            <p:cNvPr id="15389" name="Rectangle 17"/>
            <p:cNvSpPr>
              <a:spLocks noChangeArrowheads="1"/>
            </p:cNvSpPr>
            <p:nvPr/>
          </p:nvSpPr>
          <p:spPr bwMode="auto">
            <a:xfrm>
              <a:off x="4573" y="1597"/>
              <a:ext cx="196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</p:grpSp>
      <p:sp>
        <p:nvSpPr>
          <p:cNvPr id="304146" name="Line 18"/>
          <p:cNvSpPr>
            <a:spLocks noChangeShapeType="1"/>
          </p:cNvSpPr>
          <p:nvPr/>
        </p:nvSpPr>
        <p:spPr bwMode="auto">
          <a:xfrm>
            <a:off x="3563938" y="2344738"/>
            <a:ext cx="792162" cy="6477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7" name="Line 19"/>
          <p:cNvSpPr>
            <a:spLocks noChangeShapeType="1"/>
          </p:cNvSpPr>
          <p:nvPr/>
        </p:nvSpPr>
        <p:spPr bwMode="auto">
          <a:xfrm>
            <a:off x="3563938" y="2344738"/>
            <a:ext cx="360362" cy="172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>
            <a:off x="3563938" y="2344738"/>
            <a:ext cx="1295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9" name="Rectangle 21"/>
          <p:cNvSpPr>
            <a:spLocks noChangeArrowheads="1"/>
          </p:cNvSpPr>
          <p:nvPr/>
        </p:nvSpPr>
        <p:spPr bwMode="auto">
          <a:xfrm>
            <a:off x="4984750" y="21415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0" lang="en-US" altLang="zh-CN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4150" name="Rectangle 22"/>
          <p:cNvSpPr>
            <a:spLocks noChangeArrowheads="1"/>
          </p:cNvSpPr>
          <p:nvPr/>
        </p:nvSpPr>
        <p:spPr bwMode="auto">
          <a:xfrm>
            <a:off x="3905250" y="42005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0" lang="en-US" altLang="zh-CN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4151" name="Rectangle 23"/>
          <p:cNvSpPr>
            <a:spLocks noChangeArrowheads="1"/>
          </p:cNvSpPr>
          <p:nvPr/>
        </p:nvSpPr>
        <p:spPr bwMode="auto">
          <a:xfrm>
            <a:off x="4481513" y="314960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0" lang="en-US" altLang="zh-CN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4152" name="Rectangle 24"/>
          <p:cNvSpPr>
            <a:spLocks noChangeArrowheads="1"/>
          </p:cNvSpPr>
          <p:nvPr/>
        </p:nvSpPr>
        <p:spPr bwMode="auto">
          <a:xfrm>
            <a:off x="3405188" y="20923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</a:t>
            </a:r>
          </a:p>
        </p:txBody>
      </p:sp>
      <p:sp>
        <p:nvSpPr>
          <p:cNvPr id="304153" name="Rectangle 25"/>
          <p:cNvSpPr>
            <a:spLocks noChangeArrowheads="1"/>
          </p:cNvSpPr>
          <p:nvPr/>
        </p:nvSpPr>
        <p:spPr bwMode="auto">
          <a:xfrm>
            <a:off x="5391150" y="2097088"/>
            <a:ext cx="33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eaLnBrk="1" hangingPunct="1"/>
            <a:r>
              <a:rPr lang="en-US" altLang="zh-CN" b="1">
                <a:solidFill>
                  <a:schemeClr val="tx2"/>
                </a:solidFill>
                <a:sym typeface="Symbol" pitchFamily="18" charset="2"/>
              </a:rPr>
              <a:t></a:t>
            </a:r>
          </a:p>
        </p:txBody>
      </p:sp>
      <p:sp>
        <p:nvSpPr>
          <p:cNvPr id="304154" name="Line 26"/>
          <p:cNvSpPr>
            <a:spLocks noChangeShapeType="1"/>
          </p:cNvSpPr>
          <p:nvPr/>
        </p:nvSpPr>
        <p:spPr bwMode="auto">
          <a:xfrm flipV="1">
            <a:off x="5076825" y="2705100"/>
            <a:ext cx="0" cy="6477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55" name="Line 27"/>
          <p:cNvSpPr>
            <a:spLocks noChangeShapeType="1"/>
          </p:cNvSpPr>
          <p:nvPr/>
        </p:nvSpPr>
        <p:spPr bwMode="auto">
          <a:xfrm flipV="1">
            <a:off x="4500563" y="3713163"/>
            <a:ext cx="0" cy="6477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4156" name="Group 28"/>
          <p:cNvGrpSpPr>
            <a:grpSpLocks/>
          </p:cNvGrpSpPr>
          <p:nvPr/>
        </p:nvGrpSpPr>
        <p:grpSpPr bwMode="auto">
          <a:xfrm>
            <a:off x="5292725" y="2632075"/>
            <a:ext cx="401638" cy="487363"/>
            <a:chOff x="2835" y="1933"/>
            <a:chExt cx="253" cy="307"/>
          </a:xfrm>
        </p:grpSpPr>
        <p:sp>
          <p:nvSpPr>
            <p:cNvPr id="15386" name="Text Box 29"/>
            <p:cNvSpPr txBox="1">
              <a:spLocks noChangeArrowheads="1"/>
            </p:cNvSpPr>
            <p:nvPr/>
          </p:nvSpPr>
          <p:spPr bwMode="auto">
            <a:xfrm>
              <a:off x="2910" y="1990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387" name="Line 30"/>
            <p:cNvSpPr>
              <a:spLocks noChangeShapeType="1"/>
            </p:cNvSpPr>
            <p:nvPr/>
          </p:nvSpPr>
          <p:spPr bwMode="auto">
            <a:xfrm flipV="1">
              <a:off x="2835" y="1933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4159" name="Group 31"/>
          <p:cNvGrpSpPr>
            <a:grpSpLocks/>
          </p:cNvGrpSpPr>
          <p:nvPr/>
        </p:nvGrpSpPr>
        <p:grpSpPr bwMode="auto">
          <a:xfrm>
            <a:off x="4787900" y="3713163"/>
            <a:ext cx="401638" cy="487362"/>
            <a:chOff x="2835" y="1933"/>
            <a:chExt cx="253" cy="307"/>
          </a:xfrm>
        </p:grpSpPr>
        <p:sp>
          <p:nvSpPr>
            <p:cNvPr id="15384" name="Text Box 32"/>
            <p:cNvSpPr txBox="1">
              <a:spLocks noChangeArrowheads="1"/>
            </p:cNvSpPr>
            <p:nvPr/>
          </p:nvSpPr>
          <p:spPr bwMode="auto">
            <a:xfrm>
              <a:off x="2910" y="1990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385" name="Line 33"/>
            <p:cNvSpPr>
              <a:spLocks noChangeShapeType="1"/>
            </p:cNvSpPr>
            <p:nvPr/>
          </p:nvSpPr>
          <p:spPr bwMode="auto">
            <a:xfrm flipV="1">
              <a:off x="2835" y="1933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4162" name="Group 34"/>
          <p:cNvGrpSpPr>
            <a:grpSpLocks/>
          </p:cNvGrpSpPr>
          <p:nvPr/>
        </p:nvGrpSpPr>
        <p:grpSpPr bwMode="auto">
          <a:xfrm>
            <a:off x="4211638" y="4721225"/>
            <a:ext cx="401637" cy="487363"/>
            <a:chOff x="2835" y="1933"/>
            <a:chExt cx="253" cy="307"/>
          </a:xfrm>
        </p:grpSpPr>
        <p:sp>
          <p:nvSpPr>
            <p:cNvPr id="15382" name="Text Box 35"/>
            <p:cNvSpPr txBox="1">
              <a:spLocks noChangeArrowheads="1"/>
            </p:cNvSpPr>
            <p:nvPr/>
          </p:nvSpPr>
          <p:spPr bwMode="auto">
            <a:xfrm>
              <a:off x="2910" y="1990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383" name="Line 36"/>
            <p:cNvSpPr>
              <a:spLocks noChangeShapeType="1"/>
            </p:cNvSpPr>
            <p:nvPr/>
          </p:nvSpPr>
          <p:spPr bwMode="auto">
            <a:xfrm flipV="1">
              <a:off x="2835" y="1933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81" name="Rectangle 37"/>
          <p:cNvSpPr>
            <a:spLocks noChangeArrowheads="1"/>
          </p:cNvSpPr>
          <p:nvPr/>
        </p:nvSpPr>
        <p:spPr bwMode="auto">
          <a:xfrm>
            <a:off x="411163" y="5661025"/>
            <a:ext cx="83534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s=new node;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　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s−&gt;data=x;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s−&gt;next=head−&gt;next;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　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head−&gt;next=s;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04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04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04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0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304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0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6" grpId="0" animBg="1"/>
      <p:bldP spid="304146" grpId="1" animBg="1"/>
      <p:bldP spid="304147" grpId="0" animBg="1"/>
      <p:bldP spid="304148" grpId="0" animBg="1"/>
      <p:bldP spid="304148" grpId="1" animBg="1"/>
      <p:bldP spid="304149" grpId="0"/>
      <p:bldP spid="304150" grpId="0"/>
      <p:bldP spid="304151" grpId="0"/>
      <p:bldP spid="304152" grpId="0"/>
      <p:bldP spid="304152" grpId="1"/>
      <p:bldP spid="304153" grpId="0"/>
      <p:bldP spid="304154" grpId="0" animBg="1"/>
      <p:bldP spid="3041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/>
          <p:cNvSpPr txBox="1">
            <a:spLocks noChangeArrowheads="1"/>
          </p:cNvSpPr>
          <p:nvPr/>
        </p:nvSpPr>
        <p:spPr bwMode="auto">
          <a:xfrm>
            <a:off x="179388" y="2341563"/>
            <a:ext cx="8785225" cy="44831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lklist creat() {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头插法建表，有头结点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lklist head; pointer s; char ch;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head=new node; 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生成头结点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head-&gt;next=NULL;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while(cin&gt;&gt;ch,ch!=’$’) {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输入并检测结束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s=new node;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生成新结点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s−&gt;data=ch;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装入数据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s−&gt;next=head−&gt;next;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 head−&gt;next=s;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插到头结点后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return  head;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195513" y="109538"/>
          <a:ext cx="47974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Microsoft Drawing" r:id="rId3" imgW="1919288" imgH="838200" progId="MSDraw">
                  <p:embed/>
                </p:oleObj>
              </mc:Choice>
              <mc:Fallback>
                <p:oleObj name="Microsoft Drawing" r:id="rId3" imgW="1919288" imgH="838200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09538"/>
                        <a:ext cx="4797425" cy="20955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6688"/>
            <a:ext cx="7772400" cy="908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3600" b="0" smtClean="0">
                <a:latin typeface="黑体" pitchFamily="2" charset="-122"/>
              </a:rPr>
              <a:t>（</a:t>
            </a:r>
            <a:r>
              <a:rPr lang="en-US" altLang="zh-CN" sz="3600" b="0" smtClean="0">
                <a:latin typeface="黑体" pitchFamily="2" charset="-122"/>
              </a:rPr>
              <a:t>3</a:t>
            </a:r>
            <a:r>
              <a:rPr lang="zh-CN" altLang="en-US" sz="3600" b="0" smtClean="0">
                <a:latin typeface="黑体" pitchFamily="2" charset="-122"/>
              </a:rPr>
              <a:t>）建表</a:t>
            </a:r>
            <a:r>
              <a:rPr lang="en-US" altLang="zh-CN" sz="3600" b="0" smtClean="0">
                <a:latin typeface="黑体" pitchFamily="2" charset="-122"/>
              </a:rPr>
              <a:t>(</a:t>
            </a:r>
            <a:r>
              <a:rPr lang="zh-CN" altLang="en-US" sz="3600" b="0" smtClean="0">
                <a:latin typeface="黑体" pitchFamily="2" charset="-122"/>
              </a:rPr>
              <a:t>尾插法</a:t>
            </a:r>
            <a:r>
              <a:rPr lang="en-US" altLang="zh-CN" sz="3600" b="0" smtClean="0">
                <a:latin typeface="黑体" pitchFamily="2" charset="-122"/>
              </a:rPr>
              <a:t>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18313" y="386080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 anchorCtr="1"/>
          <a:lstStyle/>
          <a:p>
            <a:pPr algn="ctr" eaLnBrk="1" hangingPunct="1"/>
            <a:r>
              <a:rPr lang="en-US" altLang="zh-CN" b="1" i="1">
                <a:solidFill>
                  <a:srgbClr val="BA00BA"/>
                </a:solidFill>
              </a:rPr>
              <a:t>a</a:t>
            </a:r>
            <a:r>
              <a:rPr lang="en-US" altLang="zh-CN" b="1" baseline="-25000">
                <a:solidFill>
                  <a:srgbClr val="BA00BA"/>
                </a:solidFill>
              </a:rPr>
              <a:t>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626100" y="386080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199313" y="38608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07100" y="38608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196013" y="4149725"/>
            <a:ext cx="539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245100" y="4149725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631113" y="485140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 i="1">
                <a:solidFill>
                  <a:srgbClr val="BA00BA"/>
                </a:solidFill>
              </a:rPr>
              <a:t>x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8012113" y="48514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7021513" y="5084763"/>
            <a:ext cx="609600" cy="142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640513" y="487838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7351713" y="4256088"/>
            <a:ext cx="460375" cy="5413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594100" y="3313113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</a:rPr>
              <a:t>rear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3313113" y="485140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 i="1">
                <a:solidFill>
                  <a:srgbClr val="BA00BA"/>
                </a:solidFill>
              </a:rPr>
              <a:t>x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2703513" y="5143500"/>
            <a:ext cx="609600" cy="14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349500" y="49355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694113" y="485140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4787900" y="4149725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1139825"/>
            <a:ext cx="9144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从空表开始，反复读入数据：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　生成新结点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　将读入数据存放到新结点的数据域中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　将新结点插入到链表尾端</a:t>
            </a:r>
            <a:r>
              <a:rPr kumimoji="0" lang="en-US" altLang="zh-CN" sz="2400" b="1">
                <a:solidFill>
                  <a:schemeClr val="tx1"/>
                </a:solidFill>
                <a:latin typeface="Arial" charset="0"/>
              </a:rPr>
              <a:t>/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使尾指针指向新结点，修改尾指针。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直到读入结束符为止。</a:t>
            </a:r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90525" y="5797550"/>
            <a:ext cx="7416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s=new node;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　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s−&gt;data=ch;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rear−&gt;next=s;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　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rear=s;</a:t>
            </a:r>
          </a:p>
        </p:txBody>
      </p:sp>
      <p:sp>
        <p:nvSpPr>
          <p:cNvPr id="17430" name="Rectangle 23"/>
          <p:cNvSpPr>
            <a:spLocks noChangeArrowheads="1"/>
          </p:cNvSpPr>
          <p:nvPr/>
        </p:nvSpPr>
        <p:spPr bwMode="auto">
          <a:xfrm>
            <a:off x="2246313" y="3860800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7431" name="Line 24"/>
          <p:cNvSpPr>
            <a:spLocks noChangeShapeType="1"/>
          </p:cNvSpPr>
          <p:nvPr/>
        </p:nvSpPr>
        <p:spPr bwMode="auto">
          <a:xfrm>
            <a:off x="1763713" y="4089400"/>
            <a:ext cx="431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Rectangle 25"/>
          <p:cNvSpPr>
            <a:spLocks noChangeArrowheads="1"/>
          </p:cNvSpPr>
          <p:nvPr/>
        </p:nvSpPr>
        <p:spPr bwMode="auto">
          <a:xfrm>
            <a:off x="2627313" y="3860800"/>
            <a:ext cx="304800" cy="5334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979488" y="3862388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</a:rPr>
              <a:t>head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 flipH="1">
            <a:off x="2987675" y="3573463"/>
            <a:ext cx="576263" cy="21590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Line 28"/>
          <p:cNvSpPr>
            <a:spLocks noChangeShapeType="1"/>
          </p:cNvSpPr>
          <p:nvPr/>
        </p:nvSpPr>
        <p:spPr bwMode="auto">
          <a:xfrm flipH="1">
            <a:off x="3635375" y="3716338"/>
            <a:ext cx="144463" cy="10080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8059738" y="3241675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</a:rPr>
              <a:t>rear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437" name="Line 30"/>
          <p:cNvSpPr>
            <a:spLocks noChangeShapeType="1"/>
          </p:cNvSpPr>
          <p:nvPr/>
        </p:nvSpPr>
        <p:spPr bwMode="auto">
          <a:xfrm flipH="1">
            <a:off x="7596188" y="3500438"/>
            <a:ext cx="431800" cy="288925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31"/>
          <p:cNvSpPr>
            <a:spLocks noChangeShapeType="1"/>
          </p:cNvSpPr>
          <p:nvPr/>
        </p:nvSpPr>
        <p:spPr bwMode="auto">
          <a:xfrm flipH="1">
            <a:off x="7956550" y="3644900"/>
            <a:ext cx="287338" cy="1152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Line 34"/>
          <p:cNvSpPr>
            <a:spLocks noChangeShapeType="1"/>
          </p:cNvSpPr>
          <p:nvPr/>
        </p:nvSpPr>
        <p:spPr bwMode="auto">
          <a:xfrm>
            <a:off x="2779713" y="4241800"/>
            <a:ext cx="5334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11" name="AutoShape 35"/>
          <p:cNvSpPr>
            <a:spLocks noChangeArrowheads="1"/>
          </p:cNvSpPr>
          <p:nvPr/>
        </p:nvSpPr>
        <p:spPr bwMode="auto">
          <a:xfrm>
            <a:off x="6142038" y="5761038"/>
            <a:ext cx="3127375" cy="1096962"/>
          </a:xfrm>
          <a:prstGeom prst="star32">
            <a:avLst>
              <a:gd name="adj" fmla="val 39509"/>
            </a:avLst>
          </a:prstGeom>
          <a:solidFill>
            <a:srgbClr val="FFCC99"/>
          </a:solidFill>
          <a:ln w="12700" cap="rnd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>
              <a:solidFill>
                <a:schemeClr val="tx1"/>
              </a:solidFill>
              <a:latin typeface="Courier New" pitchFamily="49" charset="0"/>
            </a:endParaRPr>
          </a:p>
          <a:p>
            <a:pPr algn="ctr"/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S-&gt;next=NULL</a:t>
            </a:r>
          </a:p>
          <a:p>
            <a:pPr algn="ctr"/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? </a:t>
            </a:r>
          </a:p>
          <a:p>
            <a:pPr algn="ctr"/>
            <a:endParaRPr lang="en-US" altLang="zh-CN" sz="2400" b="1">
              <a:solidFill>
                <a:schemeClr val="tx1"/>
              </a:solidFill>
              <a:latin typeface="Courier New" pitchFamily="49" charset="0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7" grpId="0"/>
      <p:bldP spid="30621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2" name="Group 12"/>
          <p:cNvGrpSpPr>
            <a:grpSpLocks/>
          </p:cNvGrpSpPr>
          <p:nvPr/>
        </p:nvGrpSpPr>
        <p:grpSpPr bwMode="auto">
          <a:xfrm>
            <a:off x="2098675" y="3324225"/>
            <a:ext cx="838200" cy="533400"/>
            <a:chOff x="1685" y="2024"/>
            <a:chExt cx="528" cy="336"/>
          </a:xfrm>
        </p:grpSpPr>
        <p:sp>
          <p:nvSpPr>
            <p:cNvPr id="18477" name="Rectangle 13"/>
            <p:cNvSpPr>
              <a:spLocks noChangeArrowheads="1"/>
            </p:cNvSpPr>
            <p:nvPr/>
          </p:nvSpPr>
          <p:spPr bwMode="auto">
            <a:xfrm>
              <a:off x="1685" y="2024"/>
              <a:ext cx="332" cy="336"/>
            </a:xfrm>
            <a:prstGeom prst="rect">
              <a:avLst/>
            </a:prstGeom>
            <a:solidFill>
              <a:schemeClr val="bg2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Rectangle 14"/>
            <p:cNvSpPr>
              <a:spLocks noChangeArrowheads="1"/>
            </p:cNvSpPr>
            <p:nvPr/>
          </p:nvSpPr>
          <p:spPr bwMode="auto">
            <a:xfrm>
              <a:off x="2017" y="2024"/>
              <a:ext cx="196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0"/>
            <a:ext cx="714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tx1"/>
                </a:solidFill>
              </a:rPr>
              <a:t>例：依次输入</a:t>
            </a:r>
            <a:r>
              <a:rPr lang="en-US" altLang="zh-CN" sz="2400" b="1">
                <a:solidFill>
                  <a:schemeClr val="tx1"/>
                </a:solidFill>
              </a:rPr>
              <a:t>A</a:t>
            </a:r>
            <a:r>
              <a:rPr lang="zh-CN" altLang="en-US" sz="2400" b="1">
                <a:solidFill>
                  <a:schemeClr val="tx1"/>
                </a:solidFill>
              </a:rPr>
              <a:t>、</a:t>
            </a:r>
            <a:r>
              <a:rPr lang="en-US" altLang="zh-CN" sz="2400" b="1">
                <a:solidFill>
                  <a:schemeClr val="tx1"/>
                </a:solidFill>
              </a:rPr>
              <a:t>B</a:t>
            </a:r>
            <a:r>
              <a:rPr lang="zh-CN" altLang="en-US" sz="2400" b="1">
                <a:solidFill>
                  <a:schemeClr val="tx1"/>
                </a:solidFill>
              </a:rPr>
              <a:t>、</a:t>
            </a:r>
            <a:r>
              <a:rPr lang="en-US" altLang="zh-CN" sz="2400" b="1">
                <a:solidFill>
                  <a:schemeClr val="tx1"/>
                </a:solidFill>
              </a:rPr>
              <a:t>C</a:t>
            </a:r>
            <a:r>
              <a:rPr lang="zh-CN" altLang="en-US" sz="2400" b="1">
                <a:solidFill>
                  <a:schemeClr val="tx1"/>
                </a:solidFill>
              </a:rPr>
              <a:t>，尾插法建表，有头结点。</a:t>
            </a:r>
          </a:p>
        </p:txBody>
      </p:sp>
      <p:grpSp>
        <p:nvGrpSpPr>
          <p:cNvPr id="307203" name="Group 3"/>
          <p:cNvGrpSpPr>
            <a:grpSpLocks/>
          </p:cNvGrpSpPr>
          <p:nvPr/>
        </p:nvGrpSpPr>
        <p:grpSpPr bwMode="auto">
          <a:xfrm>
            <a:off x="3690938" y="4024313"/>
            <a:ext cx="434975" cy="465137"/>
            <a:chOff x="2688" y="1993"/>
            <a:chExt cx="274" cy="293"/>
          </a:xfrm>
        </p:grpSpPr>
        <p:sp>
          <p:nvSpPr>
            <p:cNvPr id="18475" name="Line 4"/>
            <p:cNvSpPr>
              <a:spLocks noChangeShapeType="1"/>
            </p:cNvSpPr>
            <p:nvPr/>
          </p:nvSpPr>
          <p:spPr bwMode="auto">
            <a:xfrm flipV="1">
              <a:off x="2688" y="1993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Text Box 5"/>
            <p:cNvSpPr txBox="1">
              <a:spLocks noChangeArrowheads="1"/>
            </p:cNvSpPr>
            <p:nvPr/>
          </p:nvSpPr>
          <p:spPr bwMode="auto">
            <a:xfrm>
              <a:off x="2784" y="2036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307206" name="Group 6"/>
          <p:cNvGrpSpPr>
            <a:grpSpLocks/>
          </p:cNvGrpSpPr>
          <p:nvPr/>
        </p:nvGrpSpPr>
        <p:grpSpPr bwMode="auto">
          <a:xfrm>
            <a:off x="1258888" y="2517775"/>
            <a:ext cx="1008062" cy="763588"/>
            <a:chOff x="1156" y="1044"/>
            <a:chExt cx="635" cy="481"/>
          </a:xfrm>
        </p:grpSpPr>
        <p:sp>
          <p:nvSpPr>
            <p:cNvPr id="18473" name="Text Box 7"/>
            <p:cNvSpPr txBox="1">
              <a:spLocks noChangeArrowheads="1"/>
            </p:cNvSpPr>
            <p:nvPr/>
          </p:nvSpPr>
          <p:spPr bwMode="auto">
            <a:xfrm>
              <a:off x="1156" y="1044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head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8474" name="Line 8"/>
            <p:cNvSpPr>
              <a:spLocks noChangeShapeType="1"/>
            </p:cNvSpPr>
            <p:nvPr/>
          </p:nvSpPr>
          <p:spPr bwMode="auto">
            <a:xfrm>
              <a:off x="1610" y="1344"/>
              <a:ext cx="181" cy="18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09" name="Group 9"/>
          <p:cNvGrpSpPr>
            <a:grpSpLocks/>
          </p:cNvGrpSpPr>
          <p:nvPr/>
        </p:nvGrpSpPr>
        <p:grpSpPr bwMode="auto">
          <a:xfrm>
            <a:off x="2339975" y="2517775"/>
            <a:ext cx="649288" cy="763588"/>
            <a:chOff x="1837" y="1044"/>
            <a:chExt cx="409" cy="481"/>
          </a:xfrm>
        </p:grpSpPr>
        <p:sp>
          <p:nvSpPr>
            <p:cNvPr id="18471" name="Text Box 10"/>
            <p:cNvSpPr txBox="1">
              <a:spLocks noChangeArrowheads="1"/>
            </p:cNvSpPr>
            <p:nvPr/>
          </p:nvSpPr>
          <p:spPr bwMode="auto">
            <a:xfrm>
              <a:off x="1837" y="104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rear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8472" name="Line 11"/>
            <p:cNvSpPr>
              <a:spLocks noChangeShapeType="1"/>
            </p:cNvSpPr>
            <p:nvPr/>
          </p:nvSpPr>
          <p:spPr bwMode="auto">
            <a:xfrm flipH="1">
              <a:off x="2018" y="1298"/>
              <a:ext cx="0" cy="22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15" name="Group 15"/>
          <p:cNvGrpSpPr>
            <a:grpSpLocks/>
          </p:cNvGrpSpPr>
          <p:nvPr/>
        </p:nvGrpSpPr>
        <p:grpSpPr bwMode="auto">
          <a:xfrm>
            <a:off x="3419475" y="3352800"/>
            <a:ext cx="838200" cy="533400"/>
            <a:chOff x="2517" y="1570"/>
            <a:chExt cx="528" cy="336"/>
          </a:xfrm>
        </p:grpSpPr>
        <p:sp>
          <p:nvSpPr>
            <p:cNvPr id="18469" name="Rectangle 16"/>
            <p:cNvSpPr>
              <a:spLocks noChangeArrowheads="1"/>
            </p:cNvSpPr>
            <p:nvPr/>
          </p:nvSpPr>
          <p:spPr bwMode="auto">
            <a:xfrm>
              <a:off x="2517" y="1570"/>
              <a:ext cx="332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  <p:sp>
          <p:nvSpPr>
            <p:cNvPr id="18470" name="Rectangle 17"/>
            <p:cNvSpPr>
              <a:spLocks noChangeArrowheads="1"/>
            </p:cNvSpPr>
            <p:nvPr/>
          </p:nvSpPr>
          <p:spPr bwMode="auto">
            <a:xfrm>
              <a:off x="2849" y="1570"/>
              <a:ext cx="196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218" name="Group 18"/>
          <p:cNvGrpSpPr>
            <a:grpSpLocks/>
          </p:cNvGrpSpPr>
          <p:nvPr/>
        </p:nvGrpSpPr>
        <p:grpSpPr bwMode="auto">
          <a:xfrm>
            <a:off x="4787900" y="3395663"/>
            <a:ext cx="838200" cy="533400"/>
            <a:chOff x="1685" y="2024"/>
            <a:chExt cx="528" cy="336"/>
          </a:xfrm>
        </p:grpSpPr>
        <p:sp>
          <p:nvSpPr>
            <p:cNvPr id="18467" name="Rectangle 19"/>
            <p:cNvSpPr>
              <a:spLocks noChangeArrowheads="1"/>
            </p:cNvSpPr>
            <p:nvPr/>
          </p:nvSpPr>
          <p:spPr bwMode="auto">
            <a:xfrm>
              <a:off x="1685" y="2024"/>
              <a:ext cx="332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  <p:sp>
          <p:nvSpPr>
            <p:cNvPr id="18468" name="Rectangle 20"/>
            <p:cNvSpPr>
              <a:spLocks noChangeArrowheads="1"/>
            </p:cNvSpPr>
            <p:nvPr/>
          </p:nvSpPr>
          <p:spPr bwMode="auto">
            <a:xfrm>
              <a:off x="2017" y="2024"/>
              <a:ext cx="196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221" name="Group 21"/>
          <p:cNvGrpSpPr>
            <a:grpSpLocks/>
          </p:cNvGrpSpPr>
          <p:nvPr/>
        </p:nvGrpSpPr>
        <p:grpSpPr bwMode="auto">
          <a:xfrm>
            <a:off x="6156325" y="3395663"/>
            <a:ext cx="838200" cy="533400"/>
            <a:chOff x="4241" y="1597"/>
            <a:chExt cx="528" cy="336"/>
          </a:xfrm>
        </p:grpSpPr>
        <p:sp>
          <p:nvSpPr>
            <p:cNvPr id="18465" name="Rectangle 22"/>
            <p:cNvSpPr>
              <a:spLocks noChangeArrowheads="1"/>
            </p:cNvSpPr>
            <p:nvPr/>
          </p:nvSpPr>
          <p:spPr bwMode="auto">
            <a:xfrm>
              <a:off x="4241" y="1597"/>
              <a:ext cx="332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  <p:sp>
          <p:nvSpPr>
            <p:cNvPr id="18466" name="Rectangle 23"/>
            <p:cNvSpPr>
              <a:spLocks noChangeArrowheads="1"/>
            </p:cNvSpPr>
            <p:nvPr/>
          </p:nvSpPr>
          <p:spPr bwMode="auto">
            <a:xfrm>
              <a:off x="4573" y="1597"/>
              <a:ext cx="196" cy="336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</p:grpSp>
      <p:grpSp>
        <p:nvGrpSpPr>
          <p:cNvPr id="307224" name="Group 24"/>
          <p:cNvGrpSpPr>
            <a:grpSpLocks/>
          </p:cNvGrpSpPr>
          <p:nvPr/>
        </p:nvGrpSpPr>
        <p:grpSpPr bwMode="auto">
          <a:xfrm>
            <a:off x="5026025" y="4024313"/>
            <a:ext cx="434975" cy="465137"/>
            <a:chOff x="3529" y="1993"/>
            <a:chExt cx="274" cy="293"/>
          </a:xfrm>
        </p:grpSpPr>
        <p:sp>
          <p:nvSpPr>
            <p:cNvPr id="18463" name="Line 25"/>
            <p:cNvSpPr>
              <a:spLocks noChangeShapeType="1"/>
            </p:cNvSpPr>
            <p:nvPr/>
          </p:nvSpPr>
          <p:spPr bwMode="auto">
            <a:xfrm flipV="1">
              <a:off x="3529" y="1993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Text Box 26"/>
            <p:cNvSpPr txBox="1">
              <a:spLocks noChangeArrowheads="1"/>
            </p:cNvSpPr>
            <p:nvPr/>
          </p:nvSpPr>
          <p:spPr bwMode="auto">
            <a:xfrm>
              <a:off x="3625" y="2036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307227" name="Group 27"/>
          <p:cNvGrpSpPr>
            <a:grpSpLocks/>
          </p:cNvGrpSpPr>
          <p:nvPr/>
        </p:nvGrpSpPr>
        <p:grpSpPr bwMode="auto">
          <a:xfrm>
            <a:off x="6394450" y="4024313"/>
            <a:ext cx="434975" cy="465137"/>
            <a:chOff x="4391" y="1993"/>
            <a:chExt cx="274" cy="293"/>
          </a:xfrm>
        </p:grpSpPr>
        <p:sp>
          <p:nvSpPr>
            <p:cNvPr id="18461" name="Line 28"/>
            <p:cNvSpPr>
              <a:spLocks noChangeShapeType="1"/>
            </p:cNvSpPr>
            <p:nvPr/>
          </p:nvSpPr>
          <p:spPr bwMode="auto">
            <a:xfrm flipV="1">
              <a:off x="4391" y="1993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Text Box 29"/>
            <p:cNvSpPr txBox="1">
              <a:spLocks noChangeArrowheads="1"/>
            </p:cNvSpPr>
            <p:nvPr/>
          </p:nvSpPr>
          <p:spPr bwMode="auto">
            <a:xfrm>
              <a:off x="4487" y="2036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307230" name="Group 30"/>
          <p:cNvGrpSpPr>
            <a:grpSpLocks/>
          </p:cNvGrpSpPr>
          <p:nvPr/>
        </p:nvGrpSpPr>
        <p:grpSpPr bwMode="auto">
          <a:xfrm>
            <a:off x="3563938" y="2517775"/>
            <a:ext cx="649287" cy="763588"/>
            <a:chOff x="2608" y="1044"/>
            <a:chExt cx="409" cy="481"/>
          </a:xfrm>
        </p:grpSpPr>
        <p:sp>
          <p:nvSpPr>
            <p:cNvPr id="18459" name="Text Box 31"/>
            <p:cNvSpPr txBox="1">
              <a:spLocks noChangeArrowheads="1"/>
            </p:cNvSpPr>
            <p:nvPr/>
          </p:nvSpPr>
          <p:spPr bwMode="auto">
            <a:xfrm>
              <a:off x="2608" y="104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rear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8460" name="Line 32"/>
            <p:cNvSpPr>
              <a:spLocks noChangeShapeType="1"/>
            </p:cNvSpPr>
            <p:nvPr/>
          </p:nvSpPr>
          <p:spPr bwMode="auto">
            <a:xfrm flipH="1">
              <a:off x="2789" y="1298"/>
              <a:ext cx="0" cy="22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33" name="Group 33"/>
          <p:cNvGrpSpPr>
            <a:grpSpLocks/>
          </p:cNvGrpSpPr>
          <p:nvPr/>
        </p:nvGrpSpPr>
        <p:grpSpPr bwMode="auto">
          <a:xfrm>
            <a:off x="4932363" y="2589213"/>
            <a:ext cx="649287" cy="763587"/>
            <a:chOff x="3470" y="1089"/>
            <a:chExt cx="409" cy="481"/>
          </a:xfrm>
        </p:grpSpPr>
        <p:sp>
          <p:nvSpPr>
            <p:cNvPr id="18457" name="Text Box 34"/>
            <p:cNvSpPr txBox="1">
              <a:spLocks noChangeArrowheads="1"/>
            </p:cNvSpPr>
            <p:nvPr/>
          </p:nvSpPr>
          <p:spPr bwMode="auto">
            <a:xfrm>
              <a:off x="3470" y="108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rear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8458" name="Line 35"/>
            <p:cNvSpPr>
              <a:spLocks noChangeShapeType="1"/>
            </p:cNvSpPr>
            <p:nvPr/>
          </p:nvSpPr>
          <p:spPr bwMode="auto">
            <a:xfrm flipH="1">
              <a:off x="3651" y="1343"/>
              <a:ext cx="0" cy="22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36" name="Group 36"/>
          <p:cNvGrpSpPr>
            <a:grpSpLocks/>
          </p:cNvGrpSpPr>
          <p:nvPr/>
        </p:nvGrpSpPr>
        <p:grpSpPr bwMode="auto">
          <a:xfrm>
            <a:off x="6300788" y="2589213"/>
            <a:ext cx="649287" cy="763587"/>
            <a:chOff x="4332" y="1089"/>
            <a:chExt cx="409" cy="481"/>
          </a:xfrm>
        </p:grpSpPr>
        <p:sp>
          <p:nvSpPr>
            <p:cNvPr id="18455" name="Text Box 37"/>
            <p:cNvSpPr txBox="1">
              <a:spLocks noChangeArrowheads="1"/>
            </p:cNvSpPr>
            <p:nvPr/>
          </p:nvSpPr>
          <p:spPr bwMode="auto">
            <a:xfrm>
              <a:off x="4332" y="108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rear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8456" name="Line 38"/>
            <p:cNvSpPr>
              <a:spLocks noChangeShapeType="1"/>
            </p:cNvSpPr>
            <p:nvPr/>
          </p:nvSpPr>
          <p:spPr bwMode="auto">
            <a:xfrm flipH="1">
              <a:off x="4513" y="1343"/>
              <a:ext cx="0" cy="22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39" name="Line 39"/>
          <p:cNvSpPr>
            <a:spLocks noChangeShapeType="1"/>
          </p:cNvSpPr>
          <p:nvPr/>
        </p:nvSpPr>
        <p:spPr bwMode="auto">
          <a:xfrm>
            <a:off x="4140200" y="3611563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0" name="Line 40"/>
          <p:cNvSpPr>
            <a:spLocks noChangeShapeType="1"/>
          </p:cNvSpPr>
          <p:nvPr/>
        </p:nvSpPr>
        <p:spPr bwMode="auto">
          <a:xfrm>
            <a:off x="5508625" y="3641725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1" name="Line 41"/>
          <p:cNvSpPr>
            <a:spLocks noChangeShapeType="1"/>
          </p:cNvSpPr>
          <p:nvPr/>
        </p:nvSpPr>
        <p:spPr bwMode="auto">
          <a:xfrm>
            <a:off x="2771775" y="3611563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2" name="Rectangle 42"/>
          <p:cNvSpPr>
            <a:spLocks noChangeArrowheads="1"/>
          </p:cNvSpPr>
          <p:nvPr/>
        </p:nvSpPr>
        <p:spPr bwMode="auto">
          <a:xfrm>
            <a:off x="3495675" y="34210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0" lang="en-US" altLang="zh-CN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7243" name="Rectangle 43"/>
          <p:cNvSpPr>
            <a:spLocks noChangeArrowheads="1"/>
          </p:cNvSpPr>
          <p:nvPr/>
        </p:nvSpPr>
        <p:spPr bwMode="auto">
          <a:xfrm>
            <a:off x="6232525" y="34639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0" lang="en-US" altLang="zh-CN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7244" name="Rectangle 44"/>
          <p:cNvSpPr>
            <a:spLocks noChangeArrowheads="1"/>
          </p:cNvSpPr>
          <p:nvPr/>
        </p:nvSpPr>
        <p:spPr bwMode="auto">
          <a:xfrm>
            <a:off x="4864100" y="346392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0" lang="en-US" altLang="zh-CN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7245" name="Rectangle 45"/>
          <p:cNvSpPr>
            <a:spLocks noChangeArrowheads="1"/>
          </p:cNvSpPr>
          <p:nvPr/>
        </p:nvSpPr>
        <p:spPr bwMode="auto">
          <a:xfrm>
            <a:off x="6672263" y="3467100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</a:t>
            </a:r>
          </a:p>
        </p:txBody>
      </p:sp>
      <p:sp>
        <p:nvSpPr>
          <p:cNvPr id="18454" name="Rectangle 47"/>
          <p:cNvSpPr>
            <a:spLocks noChangeArrowheads="1"/>
          </p:cNvSpPr>
          <p:nvPr/>
        </p:nvSpPr>
        <p:spPr bwMode="auto">
          <a:xfrm>
            <a:off x="390525" y="5797550"/>
            <a:ext cx="7416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s=new node;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　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s−&gt;data=ch;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rear−&gt;next=s;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　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rear=s;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07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07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307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0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9" grpId="0" animBg="1"/>
      <p:bldP spid="307240" grpId="0" animBg="1"/>
      <p:bldP spid="307241" grpId="0" animBg="1"/>
      <p:bldP spid="307242" grpId="0"/>
      <p:bldP spid="307243" grpId="0"/>
      <p:bldP spid="307244" grpId="0"/>
      <p:bldP spid="3072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165100" y="2551113"/>
            <a:ext cx="8785225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lklist creat() { 		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尾插法建表，有头结点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pointer head,rear,s; char ch;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head=new node;		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生成头结点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rear=head;			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尾指针初值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while(cin&gt;&gt;ch,ch!=’$’) {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读入并检测结束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s=new node;	 s−&gt;data=ch;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生成新结点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rear−&gt;next=s; rear=s;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插入表尾</a:t>
            </a:r>
            <a:r>
              <a:rPr lang="en-US" altLang="zh-CN" sz="2400" b="1">
                <a:solidFill>
                  <a:schemeClr val="tx1"/>
                </a:solidFill>
              </a:rPr>
              <a:t>,</a:t>
            </a:r>
            <a:r>
              <a:rPr lang="zh-CN" altLang="en-US" sz="2400" b="1">
                <a:solidFill>
                  <a:schemeClr val="tx1"/>
                </a:solidFill>
              </a:rPr>
              <a:t>改尾指针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rear−&gt;next=NULL;		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尾结点的后继为空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return head;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70063" y="177800"/>
          <a:ext cx="5754687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Microsoft Drawing" r:id="rId3" imgW="2298700" imgH="838200" progId="MSDraw">
                  <p:embed/>
                </p:oleObj>
              </mc:Choice>
              <mc:Fallback>
                <p:oleObj name="Microsoft Drawing" r:id="rId3" imgW="2298700" imgH="838200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177800"/>
                        <a:ext cx="5754687" cy="20986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188913"/>
            <a:ext cx="4079875" cy="863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600" b="0" smtClean="0">
                <a:latin typeface="黑体" pitchFamily="2" charset="-122"/>
              </a:rPr>
              <a:t>(4)</a:t>
            </a:r>
            <a:r>
              <a:rPr lang="zh-CN" altLang="en-US" sz="3600" b="0" smtClean="0">
                <a:latin typeface="黑体" pitchFamily="2" charset="-122"/>
              </a:rPr>
              <a:t>初始化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395288" y="4013200"/>
            <a:ext cx="8424862" cy="2292350"/>
          </a:xfrm>
          <a:prstGeom prst="rect">
            <a:avLst/>
          </a:prstGeom>
          <a:noFill/>
          <a:ln w="9525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lklist initlist() {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pointer head;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head=new node;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head−&gt;next=NULL;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return head;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539750" y="1484313"/>
            <a:ext cx="47529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建立一个只有头结点的空表 </a:t>
            </a:r>
          </a:p>
        </p:txBody>
      </p:sp>
      <p:grpSp>
        <p:nvGrpSpPr>
          <p:cNvPr id="309267" name="Group 19"/>
          <p:cNvGrpSpPr>
            <a:grpSpLocks/>
          </p:cNvGrpSpPr>
          <p:nvPr/>
        </p:nvGrpSpPr>
        <p:grpSpPr bwMode="auto">
          <a:xfrm>
            <a:off x="3089275" y="2306638"/>
            <a:ext cx="1936750" cy="835025"/>
            <a:chOff x="1946" y="1453"/>
            <a:chExt cx="1220" cy="526"/>
          </a:xfrm>
        </p:grpSpPr>
        <p:grpSp>
          <p:nvGrpSpPr>
            <p:cNvPr id="20486" name="Group 14"/>
            <p:cNvGrpSpPr>
              <a:grpSpLocks/>
            </p:cNvGrpSpPr>
            <p:nvPr/>
          </p:nvGrpSpPr>
          <p:grpSpPr bwMode="auto">
            <a:xfrm>
              <a:off x="2638" y="1643"/>
              <a:ext cx="528" cy="336"/>
              <a:chOff x="1685" y="2024"/>
              <a:chExt cx="528" cy="336"/>
            </a:xfrm>
          </p:grpSpPr>
          <p:sp>
            <p:nvSpPr>
              <p:cNvPr id="20489" name="Rectangle 15"/>
              <p:cNvSpPr>
                <a:spLocks noChangeArrowheads="1"/>
              </p:cNvSpPr>
              <p:nvPr/>
            </p:nvSpPr>
            <p:spPr bwMode="auto">
              <a:xfrm>
                <a:off x="1685" y="2024"/>
                <a:ext cx="332" cy="336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0" name="Rectangle 16"/>
              <p:cNvSpPr>
                <a:spLocks noChangeArrowheads="1"/>
              </p:cNvSpPr>
              <p:nvPr/>
            </p:nvSpPr>
            <p:spPr bwMode="auto">
              <a:xfrm>
                <a:off x="2017" y="2024"/>
                <a:ext cx="196" cy="336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</a:p>
            </p:txBody>
          </p:sp>
        </p:grpSp>
        <p:sp>
          <p:nvSpPr>
            <p:cNvPr id="20487" name="Line 17"/>
            <p:cNvSpPr>
              <a:spLocks noChangeShapeType="1"/>
            </p:cNvSpPr>
            <p:nvPr/>
          </p:nvSpPr>
          <p:spPr bwMode="auto">
            <a:xfrm>
              <a:off x="2336" y="1674"/>
              <a:ext cx="270" cy="12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Text Box 18"/>
            <p:cNvSpPr txBox="1">
              <a:spLocks noChangeArrowheads="1"/>
            </p:cNvSpPr>
            <p:nvPr/>
          </p:nvSpPr>
          <p:spPr bwMode="auto">
            <a:xfrm>
              <a:off x="1946" y="1453"/>
              <a:ext cx="4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2"/>
                  </a:solidFill>
                </a:rPr>
                <a:t>head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 animBg="1" autoUpdateAnimBg="0"/>
      <p:bldP spid="3092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10588" cy="863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600" b="0" smtClean="0">
                <a:latin typeface="黑体" pitchFamily="2" charset="-122"/>
              </a:rPr>
              <a:t>(5)</a:t>
            </a:r>
            <a:r>
              <a:rPr lang="zh-CN" altLang="en-US" sz="3600" b="0" smtClean="0">
                <a:latin typeface="黑体" pitchFamily="2" charset="-122"/>
              </a:rPr>
              <a:t>求表长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192338" y="2030413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878138" y="2297113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725738" y="2030413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563938" y="2030413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249738" y="2297113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097338" y="2030413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935538" y="2030413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621338" y="2297113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5468938" y="2030413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307138" y="2030413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6840538" y="2030413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1736725" y="2057400"/>
            <a:ext cx="428625" cy="201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117600" y="1706563"/>
            <a:ext cx="70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tx2"/>
                </a:solidFill>
              </a:rPr>
              <a:t>head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310288" name="Group 16"/>
          <p:cNvGrpSpPr>
            <a:grpSpLocks/>
          </p:cNvGrpSpPr>
          <p:nvPr/>
        </p:nvGrpSpPr>
        <p:grpSpPr bwMode="auto">
          <a:xfrm>
            <a:off x="3852863" y="1397000"/>
            <a:ext cx="438150" cy="582613"/>
            <a:chOff x="2608" y="837"/>
            <a:chExt cx="276" cy="367"/>
          </a:xfrm>
        </p:grpSpPr>
        <p:sp>
          <p:nvSpPr>
            <p:cNvPr id="21542" name="Line 17"/>
            <p:cNvSpPr>
              <a:spLocks noChangeShapeType="1"/>
            </p:cNvSpPr>
            <p:nvPr/>
          </p:nvSpPr>
          <p:spPr bwMode="auto">
            <a:xfrm rot="10800000" flipV="1">
              <a:off x="2608" y="91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Text Box 18"/>
            <p:cNvSpPr txBox="1">
              <a:spLocks noChangeArrowheads="1"/>
            </p:cNvSpPr>
            <p:nvPr/>
          </p:nvSpPr>
          <p:spPr bwMode="auto">
            <a:xfrm>
              <a:off x="2679" y="83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p</a:t>
              </a:r>
            </a:p>
          </p:txBody>
        </p:sp>
      </p:grpSp>
      <p:sp>
        <p:nvSpPr>
          <p:cNvPr id="21521" name="Text Box 19"/>
          <p:cNvSpPr txBox="1">
            <a:spLocks noChangeArrowheads="1"/>
          </p:cNvSpPr>
          <p:nvPr/>
        </p:nvSpPr>
        <p:spPr bwMode="auto">
          <a:xfrm>
            <a:off x="3627438" y="20447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 baseline="-25000">
                <a:solidFill>
                  <a:schemeClr val="accent2"/>
                </a:solidFill>
              </a:rPr>
              <a:t>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522" name="Text Box 20"/>
          <p:cNvSpPr txBox="1">
            <a:spLocks noChangeArrowheads="1"/>
          </p:cNvSpPr>
          <p:nvPr/>
        </p:nvSpPr>
        <p:spPr bwMode="auto">
          <a:xfrm>
            <a:off x="5011738" y="20447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 baseline="-25000">
                <a:solidFill>
                  <a:schemeClr val="accent2"/>
                </a:solidFill>
              </a:rPr>
              <a:t>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523" name="Text Box 21"/>
          <p:cNvSpPr txBox="1">
            <a:spLocks noChangeArrowheads="1"/>
          </p:cNvSpPr>
          <p:nvPr/>
        </p:nvSpPr>
        <p:spPr bwMode="auto">
          <a:xfrm>
            <a:off x="6383338" y="20447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 baseline="-25000">
                <a:solidFill>
                  <a:schemeClr val="accent2"/>
                </a:solidFill>
              </a:rPr>
              <a:t>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10294" name="Text Box 22"/>
          <p:cNvSpPr txBox="1">
            <a:spLocks noChangeArrowheads="1"/>
          </p:cNvSpPr>
          <p:nvPr/>
        </p:nvSpPr>
        <p:spPr bwMode="auto">
          <a:xfrm>
            <a:off x="3667125" y="2724150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FF"/>
                </a:solidFill>
              </a:rPr>
              <a:t>j</a:t>
            </a:r>
            <a:r>
              <a:rPr lang="en-US" altLang="zh-CN" b="1">
                <a:solidFill>
                  <a:srgbClr val="0000FF"/>
                </a:solidFill>
              </a:rPr>
              <a:t> = 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10295" name="Text Box 23"/>
          <p:cNvSpPr txBox="1">
            <a:spLocks noChangeArrowheads="1"/>
          </p:cNvSpPr>
          <p:nvPr/>
        </p:nvSpPr>
        <p:spPr bwMode="auto">
          <a:xfrm>
            <a:off x="5035550" y="2724150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FF"/>
                </a:solidFill>
              </a:rPr>
              <a:t>j</a:t>
            </a:r>
            <a:r>
              <a:rPr lang="en-US" altLang="zh-CN" b="1">
                <a:solidFill>
                  <a:srgbClr val="0000FF"/>
                </a:solidFill>
              </a:rPr>
              <a:t> = 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10296" name="Text Box 24"/>
          <p:cNvSpPr txBox="1">
            <a:spLocks noChangeArrowheads="1"/>
          </p:cNvSpPr>
          <p:nvPr/>
        </p:nvSpPr>
        <p:spPr bwMode="auto">
          <a:xfrm>
            <a:off x="6403975" y="2724150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FF"/>
                </a:solidFill>
              </a:rPr>
              <a:t>j</a:t>
            </a:r>
            <a:r>
              <a:rPr lang="en-US" altLang="zh-CN" b="1">
                <a:solidFill>
                  <a:srgbClr val="0000FF"/>
                </a:solidFill>
              </a:rPr>
              <a:t> = 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10297" name="Text Box 25"/>
          <p:cNvSpPr txBox="1">
            <a:spLocks noChangeArrowheads="1"/>
          </p:cNvSpPr>
          <p:nvPr/>
        </p:nvSpPr>
        <p:spPr bwMode="auto">
          <a:xfrm>
            <a:off x="2300288" y="2724150"/>
            <a:ext cx="652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FF"/>
                </a:solidFill>
              </a:rPr>
              <a:t>j</a:t>
            </a:r>
            <a:r>
              <a:rPr lang="en-US" altLang="zh-CN" b="1">
                <a:solidFill>
                  <a:srgbClr val="0000FF"/>
                </a:solidFill>
              </a:rPr>
              <a:t> = 0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310298" name="Group 26"/>
          <p:cNvGrpSpPr>
            <a:grpSpLocks/>
          </p:cNvGrpSpPr>
          <p:nvPr/>
        </p:nvGrpSpPr>
        <p:grpSpPr bwMode="auto">
          <a:xfrm>
            <a:off x="5243513" y="1401763"/>
            <a:ext cx="438150" cy="582612"/>
            <a:chOff x="2608" y="837"/>
            <a:chExt cx="276" cy="367"/>
          </a:xfrm>
        </p:grpSpPr>
        <p:sp>
          <p:nvSpPr>
            <p:cNvPr id="21540" name="Line 27"/>
            <p:cNvSpPr>
              <a:spLocks noChangeShapeType="1"/>
            </p:cNvSpPr>
            <p:nvPr/>
          </p:nvSpPr>
          <p:spPr bwMode="auto">
            <a:xfrm rot="10800000" flipV="1">
              <a:off x="2608" y="91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28"/>
            <p:cNvSpPr txBox="1">
              <a:spLocks noChangeArrowheads="1"/>
            </p:cNvSpPr>
            <p:nvPr/>
          </p:nvSpPr>
          <p:spPr bwMode="auto">
            <a:xfrm>
              <a:off x="2679" y="83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310301" name="Group 29"/>
          <p:cNvGrpSpPr>
            <a:grpSpLocks/>
          </p:cNvGrpSpPr>
          <p:nvPr/>
        </p:nvGrpSpPr>
        <p:grpSpPr bwMode="auto">
          <a:xfrm>
            <a:off x="6611938" y="1401763"/>
            <a:ext cx="438150" cy="582612"/>
            <a:chOff x="2608" y="837"/>
            <a:chExt cx="276" cy="367"/>
          </a:xfrm>
        </p:grpSpPr>
        <p:sp>
          <p:nvSpPr>
            <p:cNvPr id="21538" name="Line 30"/>
            <p:cNvSpPr>
              <a:spLocks noChangeShapeType="1"/>
            </p:cNvSpPr>
            <p:nvPr/>
          </p:nvSpPr>
          <p:spPr bwMode="auto">
            <a:xfrm rot="10800000" flipV="1">
              <a:off x="2608" y="91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Text Box 31"/>
            <p:cNvSpPr txBox="1">
              <a:spLocks noChangeArrowheads="1"/>
            </p:cNvSpPr>
            <p:nvPr/>
          </p:nvSpPr>
          <p:spPr bwMode="auto">
            <a:xfrm>
              <a:off x="2679" y="83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310304" name="Group 32"/>
          <p:cNvGrpSpPr>
            <a:grpSpLocks/>
          </p:cNvGrpSpPr>
          <p:nvPr/>
        </p:nvGrpSpPr>
        <p:grpSpPr bwMode="auto">
          <a:xfrm>
            <a:off x="7764463" y="1427163"/>
            <a:ext cx="438150" cy="582612"/>
            <a:chOff x="2608" y="837"/>
            <a:chExt cx="276" cy="367"/>
          </a:xfrm>
        </p:grpSpPr>
        <p:sp>
          <p:nvSpPr>
            <p:cNvPr id="21536" name="Line 33"/>
            <p:cNvSpPr>
              <a:spLocks noChangeShapeType="1"/>
            </p:cNvSpPr>
            <p:nvPr/>
          </p:nvSpPr>
          <p:spPr bwMode="auto">
            <a:xfrm rot="10800000" flipV="1">
              <a:off x="2608" y="91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Text Box 34"/>
            <p:cNvSpPr txBox="1">
              <a:spLocks noChangeArrowheads="1"/>
            </p:cNvSpPr>
            <p:nvPr/>
          </p:nvSpPr>
          <p:spPr bwMode="auto">
            <a:xfrm>
              <a:off x="2679" y="83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hlink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p</a:t>
              </a:r>
            </a:p>
          </p:txBody>
        </p:sp>
      </p:grpSp>
      <p:sp>
        <p:nvSpPr>
          <p:cNvPr id="21531" name="Text Box 35"/>
          <p:cNvSpPr txBox="1">
            <a:spLocks noChangeArrowheads="1"/>
          </p:cNvSpPr>
          <p:nvPr/>
        </p:nvSpPr>
        <p:spPr bwMode="auto">
          <a:xfrm>
            <a:off x="7523163" y="2087563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tx2"/>
                </a:solidFill>
              </a:rPr>
              <a:t>NULL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10308" name="Rectangle 36"/>
          <p:cNvSpPr>
            <a:spLocks noChangeArrowheads="1"/>
          </p:cNvSpPr>
          <p:nvPr/>
        </p:nvSpPr>
        <p:spPr bwMode="auto">
          <a:xfrm>
            <a:off x="331788" y="3351213"/>
            <a:ext cx="8534400" cy="317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int length(lklist L) 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  int j; pointer p;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  j=0; p=L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</a:rPr>
              <a:t>-&gt;next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;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从首结点开始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while(p!=NULL) {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逐点检测、计数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j++; p=p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</a:rPr>
              <a:t>-&gt;next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  }		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 return j;</a:t>
            </a:r>
            <a:endParaRPr lang="en-US" altLang="zh-CN" sz="2400" b="1" i="1">
              <a:solidFill>
                <a:srgbClr val="0000FF"/>
              </a:solidFill>
              <a:latin typeface="Courier New" pitchFamily="49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仿宋_GB2312" pitchFamily="49" charset="-122"/>
              </a:rPr>
              <a:t>}</a:t>
            </a:r>
          </a:p>
        </p:txBody>
      </p:sp>
      <p:sp>
        <p:nvSpPr>
          <p:cNvPr id="310309" name="AutoShape 37"/>
          <p:cNvSpPr>
            <a:spLocks noChangeArrowheads="1"/>
          </p:cNvSpPr>
          <p:nvPr/>
        </p:nvSpPr>
        <p:spPr bwMode="auto">
          <a:xfrm>
            <a:off x="4030663" y="4905375"/>
            <a:ext cx="5113337" cy="1952625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chemeClr val="hlink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0" lang="zh-CN" altLang="en-US" sz="2400" b="1">
                <a:solidFill>
                  <a:srgbClr val="BA00BA"/>
                </a:solidFill>
                <a:latin typeface="Arial" charset="0"/>
              </a:rPr>
              <a:t>链表运算特点：</a:t>
            </a:r>
          </a:p>
          <a:p>
            <a:pPr algn="ctr" eaLnBrk="1" hangingPunct="1"/>
            <a:r>
              <a:rPr kumimoji="0" lang="zh-CN" altLang="en-US" sz="2400" b="1">
                <a:solidFill>
                  <a:srgbClr val="BA00BA"/>
                </a:solidFill>
                <a:latin typeface="Arial" charset="0"/>
              </a:rPr>
              <a:t>从前向后搜索</a:t>
            </a:r>
            <a:r>
              <a:rPr kumimoji="0" lang="en-US" altLang="zh-CN" sz="2400" b="1">
                <a:solidFill>
                  <a:srgbClr val="BA00BA"/>
                </a:solidFill>
                <a:latin typeface="Arial" charset="0"/>
              </a:rPr>
              <a:t>(</a:t>
            </a:r>
            <a:r>
              <a:rPr kumimoji="0" lang="zh-CN" altLang="en-US" sz="2400" b="1">
                <a:solidFill>
                  <a:srgbClr val="BA00BA"/>
                </a:solidFill>
                <a:latin typeface="Arial" charset="0"/>
              </a:rPr>
              <a:t>扫描</a:t>
            </a:r>
            <a:r>
              <a:rPr kumimoji="0" lang="en-US" altLang="zh-CN" sz="2400" b="1">
                <a:solidFill>
                  <a:srgbClr val="BA00BA"/>
                </a:solidFill>
                <a:latin typeface="Arial" charset="0"/>
              </a:rPr>
              <a:t>)</a:t>
            </a:r>
          </a:p>
          <a:p>
            <a:pPr algn="ctr" eaLnBrk="1" hangingPunct="1"/>
            <a:r>
              <a:rPr kumimoji="0" lang="en-US" altLang="zh-CN" sz="2400" b="1">
                <a:solidFill>
                  <a:srgbClr val="BA00BA"/>
                </a:solidFill>
                <a:latin typeface="Courier New" pitchFamily="49" charset="0"/>
              </a:rPr>
              <a:t>p=p-&gt;next</a:t>
            </a:r>
          </a:p>
        </p:txBody>
      </p:sp>
      <p:sp>
        <p:nvSpPr>
          <p:cNvPr id="21534" name="Text Box 38"/>
          <p:cNvSpPr txBox="1">
            <a:spLocks noChangeArrowheads="1"/>
          </p:cNvSpPr>
          <p:nvPr/>
        </p:nvSpPr>
        <p:spPr bwMode="auto">
          <a:xfrm>
            <a:off x="6823075" y="2046288"/>
            <a:ext cx="33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</a:t>
            </a:r>
          </a:p>
        </p:txBody>
      </p:sp>
      <p:sp>
        <p:nvSpPr>
          <p:cNvPr id="21535" name="Text Box 39"/>
          <p:cNvSpPr txBox="1">
            <a:spLocks noChangeArrowheads="1"/>
          </p:cNvSpPr>
          <p:nvPr/>
        </p:nvSpPr>
        <p:spPr bwMode="auto">
          <a:xfrm>
            <a:off x="2201863" y="2039938"/>
            <a:ext cx="512762" cy="5143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10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10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10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0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0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0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0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0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0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0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10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0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10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94" grpId="0"/>
      <p:bldP spid="310294" grpId="1"/>
      <p:bldP spid="310295" grpId="0"/>
      <p:bldP spid="310295" grpId="1"/>
      <p:bldP spid="310296" grpId="0"/>
      <p:bldP spid="310297" grpId="0"/>
      <p:bldP spid="310297" grpId="1"/>
      <p:bldP spid="3103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185738" y="120650"/>
            <a:ext cx="8748712" cy="2660650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typedef int datatype;</a:t>
            </a:r>
            <a:r>
              <a:rPr lang="en-US" altLang="zh-CN" sz="2400" b="1">
                <a:solidFill>
                  <a:srgbClr val="0000FF"/>
                </a:solidFill>
              </a:rPr>
              <a:t>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结点数据类型，假设为</a:t>
            </a:r>
            <a:r>
              <a:rPr lang="en-US" altLang="zh-CN" sz="2400" b="1">
                <a:solidFill>
                  <a:schemeClr val="tx1"/>
                </a:solidFill>
              </a:rPr>
              <a:t>int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typedef struct node * pointer;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结点指针类型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</a:rPr>
              <a:t>node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{</a:t>
            </a:r>
            <a:r>
              <a:rPr lang="en-US" altLang="zh-CN" sz="2400" b="1">
                <a:solidFill>
                  <a:srgbClr val="0000FF"/>
                </a:solidFill>
              </a:rPr>
              <a:t>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结点结构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datatype data;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pointer next;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typedef pointer lklist;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单链表类型，即头指针类型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107950" y="2887663"/>
            <a:ext cx="8907463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．</a:t>
            </a:r>
            <a:r>
              <a:rPr lang="en-US" altLang="zh-CN" sz="2400" b="1">
                <a:solidFill>
                  <a:schemeClr val="tx1"/>
                </a:solidFill>
              </a:rPr>
              <a:t>pointer</a:t>
            </a:r>
            <a:r>
              <a:rPr lang="zh-CN" altLang="en-US" sz="2400" b="1">
                <a:solidFill>
                  <a:schemeClr val="tx1"/>
                </a:solidFill>
              </a:rPr>
              <a:t>：指针类型，即</a:t>
            </a:r>
            <a:r>
              <a:rPr lang="en-US" altLang="zh-CN" sz="2400" b="1">
                <a:solidFill>
                  <a:schemeClr val="tx1"/>
                </a:solidFill>
              </a:rPr>
              <a:t>struct node *</a:t>
            </a:r>
            <a:r>
              <a:rPr lang="zh-CN" altLang="en-US" sz="2400" b="1">
                <a:solidFill>
                  <a:schemeClr val="tx1"/>
                </a:solidFill>
              </a:rPr>
              <a:t>，指向</a:t>
            </a:r>
            <a:r>
              <a:rPr lang="en-US" altLang="zh-CN" sz="2400" b="1">
                <a:solidFill>
                  <a:schemeClr val="tx1"/>
                </a:solidFill>
              </a:rPr>
              <a:t>struct node</a:t>
            </a:r>
            <a:r>
              <a:rPr lang="zh-CN" altLang="en-US" sz="2400" b="1">
                <a:solidFill>
                  <a:schemeClr val="tx1"/>
                </a:solidFill>
              </a:rPr>
              <a:t>型变量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solidFill>
                  <a:srgbClr val="FF3300"/>
                </a:solidFill>
              </a:rPr>
              <a:t>常见错误：未初始化、未赋值就使用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．</a:t>
            </a:r>
            <a:r>
              <a:rPr lang="en-US" altLang="zh-CN" sz="2400" b="1">
                <a:solidFill>
                  <a:schemeClr val="tx1"/>
                </a:solidFill>
              </a:rPr>
              <a:t>struct node</a:t>
            </a:r>
            <a:r>
              <a:rPr lang="zh-CN" altLang="en-US" sz="2400" b="1">
                <a:solidFill>
                  <a:schemeClr val="tx1"/>
                </a:solidFill>
              </a:rPr>
              <a:t>：结构，</a:t>
            </a:r>
            <a:r>
              <a:rPr lang="en-US" altLang="zh-CN" sz="2400" b="1">
                <a:solidFill>
                  <a:schemeClr val="tx1"/>
                </a:solidFill>
              </a:rPr>
              <a:t>data</a:t>
            </a:r>
            <a:r>
              <a:rPr lang="zh-CN" altLang="en-US" sz="2400" b="1">
                <a:solidFill>
                  <a:schemeClr val="tx1"/>
                </a:solidFill>
              </a:rPr>
              <a:t>：数据域、</a:t>
            </a:r>
            <a:r>
              <a:rPr lang="en-US" altLang="zh-CN" sz="2400" b="1">
                <a:solidFill>
                  <a:schemeClr val="tx1"/>
                </a:solidFill>
              </a:rPr>
              <a:t>next</a:t>
            </a:r>
            <a:r>
              <a:rPr lang="zh-CN" altLang="en-US" sz="2400" b="1">
                <a:solidFill>
                  <a:schemeClr val="tx1"/>
                </a:solidFill>
              </a:rPr>
              <a:t>：链域。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zh-CN" altLang="en-US" sz="2400" b="1">
                <a:solidFill>
                  <a:schemeClr val="tx1"/>
                </a:solidFill>
              </a:rPr>
              <a:t>．</a:t>
            </a:r>
            <a:r>
              <a:rPr lang="en-US" altLang="zh-CN" sz="2400" b="1">
                <a:solidFill>
                  <a:schemeClr val="tx1"/>
                </a:solidFill>
              </a:rPr>
              <a:t>lklist</a:t>
            </a:r>
            <a:r>
              <a:rPr lang="zh-CN" altLang="en-US" sz="2400" b="1">
                <a:solidFill>
                  <a:schemeClr val="tx1"/>
                </a:solidFill>
              </a:rPr>
              <a:t>：</a:t>
            </a:r>
            <a:r>
              <a:rPr lang="en-US" altLang="zh-CN" sz="2400" b="1">
                <a:solidFill>
                  <a:schemeClr val="tx1"/>
                </a:solidFill>
              </a:rPr>
              <a:t>pointer</a:t>
            </a:r>
            <a:r>
              <a:rPr lang="zh-CN" altLang="en-US" sz="2400" b="1">
                <a:solidFill>
                  <a:schemeClr val="tx1"/>
                </a:solidFill>
              </a:rPr>
              <a:t>类型，名字不同。</a:t>
            </a:r>
            <a:r>
              <a:rPr lang="en-US" altLang="zh-CN" sz="2400" b="1">
                <a:solidFill>
                  <a:srgbClr val="FF3300"/>
                </a:solidFill>
              </a:rPr>
              <a:t>lklist</a:t>
            </a:r>
            <a:r>
              <a:rPr lang="zh-CN" altLang="en-US" sz="2400" b="1">
                <a:solidFill>
                  <a:srgbClr val="FF3300"/>
                </a:solidFill>
              </a:rPr>
              <a:t>说明头指针</a:t>
            </a:r>
            <a:r>
              <a:rPr lang="zh-CN" altLang="en-US" sz="2400" b="1">
                <a:solidFill>
                  <a:schemeClr val="tx1"/>
                </a:solidFill>
              </a:rPr>
              <a:t>，表示单链表；</a:t>
            </a:r>
            <a:r>
              <a:rPr lang="en-US" altLang="zh-CN" sz="2400" b="1">
                <a:solidFill>
                  <a:srgbClr val="FF3300"/>
                </a:solidFill>
              </a:rPr>
              <a:t>pointer</a:t>
            </a:r>
            <a:r>
              <a:rPr lang="zh-CN" altLang="en-US" sz="2400" b="1">
                <a:solidFill>
                  <a:srgbClr val="FF3300"/>
                </a:solidFill>
              </a:rPr>
              <a:t>说明一般结点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zh-CN" altLang="en-US" sz="2400" b="1">
                <a:solidFill>
                  <a:schemeClr val="tx1"/>
                </a:solidFill>
              </a:rPr>
              <a:t>包括工作结点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比较：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lklist L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；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pointer p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；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同一类型取不同名字可说明类型相同、作用不同的变量，即把类型赋予一定的“语义”，有利于提高程序的可读性。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4</a:t>
            </a:r>
            <a:r>
              <a:rPr lang="zh-CN" altLang="en-US" sz="2400" b="1">
                <a:solidFill>
                  <a:schemeClr val="tx1"/>
                </a:solidFill>
              </a:rPr>
              <a:t>．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访问指针所指对象成员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(*p).data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p-&gt;data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1838" y="522288"/>
            <a:ext cx="7772400" cy="693737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600" b="0" smtClean="0">
                <a:latin typeface="黑体" pitchFamily="2" charset="-122"/>
              </a:rPr>
              <a:t>(7)</a:t>
            </a:r>
            <a:r>
              <a:rPr lang="zh-CN" altLang="en-US" sz="3600" b="0" smtClean="0">
                <a:latin typeface="黑体" pitchFamily="2" charset="-122"/>
              </a:rPr>
              <a:t>按值查找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395288" y="5516563"/>
            <a:ext cx="333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注意：返回结点的地址 </a:t>
            </a: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250825" y="1700213"/>
            <a:ext cx="8421688" cy="340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128713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128713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128713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128713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pointer locate(lklist head,datatype x) {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p=head−&gt;next;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从首结点开始搜索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while(p!=NULL) {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 if(p−&gt;data==x) break;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 p=p−&gt;next;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到下一个点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return p; 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含找到、未找到两种情况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/>
      <p:bldP spid="3123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323850" y="801688"/>
            <a:ext cx="8493125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int locate(lklist head,datatype x)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int j;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j=0;	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计数器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p=head−&gt;next;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从首结点开始扫描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while(p!=NULL)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j++;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if(p−&gt;data==x) break;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找到，退出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p=p−&gt;next;		  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没找到，继续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if(p!=NULL) return j;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找到</a:t>
            </a:r>
            <a:r>
              <a:rPr lang="en-US" altLang="zh-CN" sz="2400" b="1" i="1">
                <a:solidFill>
                  <a:schemeClr val="tx1"/>
                </a:solidFill>
              </a:rPr>
              <a:t>x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else return −1;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没有</a:t>
            </a:r>
            <a:r>
              <a:rPr lang="en-US" altLang="zh-CN" sz="2400" b="1" i="1">
                <a:solidFill>
                  <a:schemeClr val="tx1"/>
                </a:solidFill>
              </a:rPr>
              <a:t>x</a:t>
            </a:r>
            <a:r>
              <a:rPr lang="zh-CN" altLang="en-US" sz="2400" b="1">
                <a:solidFill>
                  <a:schemeClr val="tx1"/>
                </a:solidFill>
              </a:rPr>
              <a:t>，查找失败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395288" y="6021388"/>
            <a:ext cx="717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0" lang="zh-CN" altLang="en-US" sz="2400" b="1">
                <a:solidFill>
                  <a:schemeClr val="tx1"/>
                </a:solidFill>
              </a:rPr>
              <a:t>注意：返回结点号，没有返回−</a:t>
            </a:r>
            <a:r>
              <a:rPr kumimoji="0" lang="en-US" altLang="zh-CN" sz="2400" b="1">
                <a:solidFill>
                  <a:schemeClr val="tx1"/>
                </a:solidFill>
              </a:rPr>
              <a:t>1</a:t>
            </a:r>
            <a:r>
              <a:rPr kumimoji="0" lang="zh-CN" altLang="en-US" sz="2400" b="1">
                <a:solidFill>
                  <a:schemeClr val="tx1"/>
                </a:solidFill>
              </a:rPr>
              <a:t>（头结点视为</a:t>
            </a:r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  <a:r>
              <a:rPr kumimoji="0" lang="zh-CN" altLang="en-US" sz="2400" b="1">
                <a:solidFill>
                  <a:schemeClr val="tx1"/>
                </a:solidFill>
              </a:rPr>
              <a:t>号）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animBg="1"/>
      <p:bldP spid="3133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323850" y="2916238"/>
            <a:ext cx="84963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void destory(lklist L) {</a:t>
            </a:r>
            <a:r>
              <a:rPr lang="en-US" altLang="zh-CN" sz="2400" b="1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删除所有结点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pointer p,q;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p=L;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while(p!=NULL)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q=p-&gt;next;	    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保存待删点后继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delete p;      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释放空间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p=q;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L=NULL;          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头指针置空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4054475" y="1617663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4724400" y="1884363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>
            <a:off x="4572000" y="1617663"/>
            <a:ext cx="0" cy="53340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5418138" y="1617663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>
            <a:off x="6096000" y="1884363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>
            <a:off x="5943600" y="1617663"/>
            <a:ext cx="0" cy="53340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6781800" y="1617663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7315200" y="1617663"/>
            <a:ext cx="0" cy="53340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2268538" y="1628775"/>
            <a:ext cx="398462" cy="2174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1814513" y="12874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tx2"/>
                </a:solidFill>
              </a:rPr>
              <a:t>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5483225" y="163195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 baseline="-25000">
                <a:solidFill>
                  <a:schemeClr val="accent2"/>
                </a:solidFill>
              </a:rPr>
              <a:t>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6815138" y="163195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 baseline="-25000">
                <a:solidFill>
                  <a:schemeClr val="accent2"/>
                </a:solidFill>
              </a:rPr>
              <a:t>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591" name="Rectangle 18"/>
          <p:cNvSpPr>
            <a:spLocks noGrp="1" noRot="1" noChangeArrowheads="1"/>
          </p:cNvSpPr>
          <p:nvPr>
            <p:ph type="title"/>
          </p:nvPr>
        </p:nvSpPr>
        <p:spPr>
          <a:xfrm>
            <a:off x="731838" y="301625"/>
            <a:ext cx="7772400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0" smtClean="0">
                <a:latin typeface="黑体" pitchFamily="2" charset="-122"/>
              </a:rPr>
              <a:t>例　单链表销毁</a:t>
            </a:r>
          </a:p>
        </p:txBody>
      </p:sp>
      <p:grpSp>
        <p:nvGrpSpPr>
          <p:cNvPr id="24592" name="Group 19"/>
          <p:cNvGrpSpPr>
            <a:grpSpLocks/>
          </p:cNvGrpSpPr>
          <p:nvPr/>
        </p:nvGrpSpPr>
        <p:grpSpPr bwMode="auto">
          <a:xfrm>
            <a:off x="2994025" y="2224088"/>
            <a:ext cx="455613" cy="465137"/>
            <a:chOff x="1793" y="1229"/>
            <a:chExt cx="287" cy="293"/>
          </a:xfrm>
        </p:grpSpPr>
        <p:sp>
          <p:nvSpPr>
            <p:cNvPr id="24605" name="Line 20"/>
            <p:cNvSpPr>
              <a:spLocks noChangeShapeType="1"/>
            </p:cNvSpPr>
            <p:nvPr/>
          </p:nvSpPr>
          <p:spPr bwMode="auto">
            <a:xfrm flipV="1">
              <a:off x="1793" y="1229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Text Box 21"/>
            <p:cNvSpPr txBox="1">
              <a:spLocks noChangeArrowheads="1"/>
            </p:cNvSpPr>
            <p:nvPr/>
          </p:nvSpPr>
          <p:spPr bwMode="auto">
            <a:xfrm>
              <a:off x="1875" y="12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24593" name="Group 25"/>
          <p:cNvGrpSpPr>
            <a:grpSpLocks/>
          </p:cNvGrpSpPr>
          <p:nvPr/>
        </p:nvGrpSpPr>
        <p:grpSpPr bwMode="auto">
          <a:xfrm>
            <a:off x="4284663" y="957263"/>
            <a:ext cx="433387" cy="600075"/>
            <a:chOff x="2699" y="603"/>
            <a:chExt cx="273" cy="378"/>
          </a:xfrm>
        </p:grpSpPr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>
              <a:off x="2699" y="754"/>
              <a:ext cx="0" cy="227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Text Box 27"/>
            <p:cNvSpPr txBox="1">
              <a:spLocks noChangeArrowheads="1"/>
            </p:cNvSpPr>
            <p:nvPr/>
          </p:nvSpPr>
          <p:spPr bwMode="auto">
            <a:xfrm>
              <a:off x="2767" y="60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tx2"/>
                  </a:solidFill>
                </a:rPr>
                <a:t>q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</p:grpSp>
      <p:sp>
        <p:nvSpPr>
          <p:cNvPr id="24594" name="Text Box 28"/>
          <p:cNvSpPr txBox="1">
            <a:spLocks noChangeArrowheads="1"/>
          </p:cNvSpPr>
          <p:nvPr/>
        </p:nvSpPr>
        <p:spPr bwMode="auto">
          <a:xfrm>
            <a:off x="4130675" y="164782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 baseline="-25000">
                <a:solidFill>
                  <a:schemeClr val="accent2"/>
                </a:solidFill>
              </a:rPr>
              <a:t>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595" name="Text Box 29"/>
          <p:cNvSpPr txBox="1">
            <a:spLocks noChangeArrowheads="1"/>
          </p:cNvSpPr>
          <p:nvPr/>
        </p:nvSpPr>
        <p:spPr bwMode="auto">
          <a:xfrm>
            <a:off x="7308850" y="1668463"/>
            <a:ext cx="33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</a:t>
            </a:r>
          </a:p>
        </p:txBody>
      </p:sp>
      <p:grpSp>
        <p:nvGrpSpPr>
          <p:cNvPr id="24596" name="Group 30"/>
          <p:cNvGrpSpPr>
            <a:grpSpLocks/>
          </p:cNvGrpSpPr>
          <p:nvPr/>
        </p:nvGrpSpPr>
        <p:grpSpPr bwMode="auto">
          <a:xfrm>
            <a:off x="2692400" y="1617663"/>
            <a:ext cx="838200" cy="533400"/>
            <a:chOff x="1685" y="2024"/>
            <a:chExt cx="528" cy="336"/>
          </a:xfrm>
        </p:grpSpPr>
        <p:sp>
          <p:nvSpPr>
            <p:cNvPr id="24601" name="Rectangle 31"/>
            <p:cNvSpPr>
              <a:spLocks noChangeArrowheads="1"/>
            </p:cNvSpPr>
            <p:nvPr/>
          </p:nvSpPr>
          <p:spPr bwMode="auto">
            <a:xfrm>
              <a:off x="1685" y="2024"/>
              <a:ext cx="332" cy="336"/>
            </a:xfrm>
            <a:prstGeom prst="rect">
              <a:avLst/>
            </a:prstGeom>
            <a:solidFill>
              <a:srgbClr val="C0C0C0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Rectangle 32"/>
            <p:cNvSpPr>
              <a:spLocks noChangeArrowheads="1"/>
            </p:cNvSpPr>
            <p:nvPr/>
          </p:nvSpPr>
          <p:spPr bwMode="auto">
            <a:xfrm>
              <a:off x="2017" y="2024"/>
              <a:ext cx="196" cy="336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chemeClr val="tx1"/>
                </a:solidFill>
                <a:sym typeface="Symbol" pitchFamily="18" charset="2"/>
              </a:endParaRPr>
            </a:p>
          </p:txBody>
        </p:sp>
      </p:grpSp>
      <p:sp>
        <p:nvSpPr>
          <p:cNvPr id="24597" name="Line 4"/>
          <p:cNvSpPr>
            <a:spLocks noChangeShapeType="1"/>
          </p:cNvSpPr>
          <p:nvPr/>
        </p:nvSpPr>
        <p:spPr bwMode="auto">
          <a:xfrm>
            <a:off x="3352800" y="1884363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2771775" y="1484313"/>
            <a:ext cx="503238" cy="892175"/>
            <a:chOff x="1834" y="845"/>
            <a:chExt cx="192" cy="480"/>
          </a:xfrm>
        </p:grpSpPr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1834" y="845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1882" y="845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6420" name="Object 4"/>
          <p:cNvGraphicFramePr>
            <a:graphicFrameLocks noChangeAspect="1"/>
          </p:cNvGraphicFramePr>
          <p:nvPr/>
        </p:nvGraphicFramePr>
        <p:xfrm>
          <a:off x="1012825" y="1279525"/>
          <a:ext cx="70786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Microsoft Drawing" r:id="rId3" imgW="2833688" imgH="677863" progId="MSDraw">
                  <p:embed/>
                </p:oleObj>
              </mc:Choice>
              <mc:Fallback>
                <p:oleObj name="Microsoft Drawing" r:id="rId3" imgW="2833688" imgH="677863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279525"/>
                        <a:ext cx="7078663" cy="1374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214313" y="720725"/>
            <a:ext cx="87550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1"/>
                </a:solidFill>
              </a:rPr>
              <a:t>方法一：对每个结点*</a:t>
            </a:r>
            <a:r>
              <a:rPr kumimoji="0" lang="en-US" altLang="zh-CN" sz="2400" b="1">
                <a:solidFill>
                  <a:schemeClr val="tx1"/>
                </a:solidFill>
              </a:rPr>
              <a:t>p</a:t>
            </a:r>
            <a:r>
              <a:rPr kumimoji="0" lang="zh-CN" altLang="en-US" sz="2400" b="1">
                <a:solidFill>
                  <a:schemeClr val="tx1"/>
                </a:solidFill>
              </a:rPr>
              <a:t>，将其</a:t>
            </a:r>
            <a:r>
              <a:rPr kumimoji="0" lang="en-US" altLang="zh-CN" sz="2400" b="1">
                <a:solidFill>
                  <a:schemeClr val="tx1"/>
                </a:solidFill>
              </a:rPr>
              <a:t>next</a:t>
            </a:r>
            <a:r>
              <a:rPr kumimoji="0" lang="zh-CN" altLang="en-US" sz="2400" b="1">
                <a:solidFill>
                  <a:schemeClr val="tx1"/>
                </a:solidFill>
              </a:rPr>
              <a:t>改指其前趋*</a:t>
            </a:r>
            <a:r>
              <a:rPr kumimoji="0" lang="en-US" altLang="zh-CN" sz="2400" b="1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241300" y="2736850"/>
            <a:ext cx="8642350" cy="412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void reverse(lklist head) {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   pointer p,q,r;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   q=NULL;			</a:t>
            </a:r>
            <a:r>
              <a:rPr lang="en-US" altLang="zh-CN" sz="2200" b="1">
                <a:solidFill>
                  <a:schemeClr val="tx1"/>
                </a:solidFill>
              </a:rPr>
              <a:t>//</a:t>
            </a:r>
            <a:r>
              <a:rPr lang="zh-CN" altLang="en-US" sz="2200" b="1">
                <a:solidFill>
                  <a:schemeClr val="tx1"/>
                </a:solidFill>
              </a:rPr>
              <a:t>首结点的前趋</a:t>
            </a:r>
          </a:p>
          <a:p>
            <a:pPr eaLnBrk="1" hangingPunct="1"/>
            <a:r>
              <a:rPr kumimoji="0" lang="zh-CN" altLang="en-US" sz="2200" b="1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p=head−&gt;next;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   while(p!=NULL) { 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      r=p−&gt;next;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      p−&gt;next=q;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      q=p;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      p=r;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   }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   head−&gt;next=q;	</a:t>
            </a:r>
            <a:r>
              <a:rPr lang="en-US" altLang="zh-CN" sz="2200" b="1">
                <a:solidFill>
                  <a:schemeClr val="tx1"/>
                </a:solidFill>
              </a:rPr>
              <a:t>//</a:t>
            </a:r>
            <a:r>
              <a:rPr lang="zh-CN" altLang="en-US" sz="2200" b="1">
                <a:solidFill>
                  <a:schemeClr val="tx1"/>
                </a:solidFill>
              </a:rPr>
              <a:t>原尾结点成为首结点</a:t>
            </a:r>
          </a:p>
          <a:p>
            <a:pPr eaLnBrk="1" hangingPunct="1"/>
            <a:r>
              <a:rPr kumimoji="0" lang="en-US" altLang="zh-CN" sz="22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23850" y="44450"/>
            <a:ext cx="8510588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 单链表逆置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1" grpId="0"/>
      <p:bldP spid="3164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107950" y="2636838"/>
            <a:ext cx="8951913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void reverse(lklist head) {</a:t>
            </a:r>
          </a:p>
          <a:p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p,r;</a:t>
            </a:r>
          </a:p>
          <a:p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p=head−&gt;next;		//p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指向旧链表结点</a:t>
            </a:r>
          </a:p>
          <a:p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head-&gt;next=NULL;//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新链表从空开始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头结点用旧链表的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while(p!=NULL) {</a:t>
            </a:r>
          </a:p>
          <a:p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r=p−&gt;next;</a:t>
            </a:r>
          </a:p>
          <a:p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p−&gt;next=head-&gt;next;	//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头插</a:t>
            </a:r>
          </a:p>
          <a:p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head−&gt;next=p;</a:t>
            </a:r>
          </a:p>
          <a:p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p=r;</a:t>
            </a:r>
          </a:p>
          <a:p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}</a:t>
            </a:r>
          </a:p>
          <a:p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528638" y="1376363"/>
          <a:ext cx="8334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幻灯片" r:id="rId3" imgW="4571858" imgH="3428923" progId="PowerPoint.Slide.8">
                  <p:embed/>
                </p:oleObj>
              </mc:Choice>
              <mc:Fallback>
                <p:oleObj name="幻灯片" r:id="rId3" imgW="4571858" imgH="3428923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480" b="85881"/>
                      <a:stretch>
                        <a:fillRect/>
                      </a:stretch>
                    </p:blipFill>
                    <p:spPr bwMode="auto">
                      <a:xfrm>
                        <a:off x="528638" y="1376363"/>
                        <a:ext cx="8334375" cy="10795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319088" y="774700"/>
            <a:ext cx="81026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1"/>
                </a:solidFill>
              </a:rPr>
              <a:t>方法二：依次将旧链表中的结点*</a:t>
            </a:r>
            <a:r>
              <a:rPr kumimoji="0" lang="en-US" altLang="zh-CN" sz="2400" b="1">
                <a:solidFill>
                  <a:schemeClr val="tx1"/>
                </a:solidFill>
              </a:rPr>
              <a:t>p</a:t>
            </a:r>
            <a:r>
              <a:rPr kumimoji="0" lang="zh-CN" altLang="en-US" sz="2400" b="1">
                <a:solidFill>
                  <a:schemeClr val="tx1"/>
                </a:solidFill>
              </a:rPr>
              <a:t>头插到新链表中。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nimBg="1"/>
      <p:bldP spid="3174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96875"/>
            <a:ext cx="7772400" cy="69373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3600" b="0" smtClean="0">
                <a:latin typeface="黑体" pitchFamily="2" charset="-122"/>
              </a:rPr>
              <a:t>动态分配与释放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017588" y="3843338"/>
            <a:ext cx="3338512" cy="469900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BA00BA"/>
                </a:solidFill>
                <a:latin typeface="Courier New" pitchFamily="49" charset="0"/>
              </a:rPr>
              <a:t>p = new node; </a:t>
            </a:r>
            <a:endParaRPr lang="en-US" altLang="zh-CN" sz="2400">
              <a:solidFill>
                <a:srgbClr val="BA00BA"/>
              </a:solidFill>
              <a:latin typeface="Courier New" pitchFamily="49" charset="0"/>
            </a:endParaRP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017588" y="5067300"/>
            <a:ext cx="3338512" cy="469900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BA00BA"/>
                </a:solidFill>
                <a:latin typeface="Courier New" pitchFamily="49" charset="0"/>
              </a:rPr>
              <a:t>delete p; </a:t>
            </a:r>
            <a:endParaRPr lang="en-US" altLang="zh-CN" sz="2400">
              <a:solidFill>
                <a:srgbClr val="BA00BA"/>
              </a:solidFill>
              <a:latin typeface="Courier New" pitchFamily="49" charset="0"/>
            </a:endParaRPr>
          </a:p>
        </p:txBody>
      </p:sp>
      <p:grpSp>
        <p:nvGrpSpPr>
          <p:cNvPr id="289807" name="Group 15"/>
          <p:cNvGrpSpPr>
            <a:grpSpLocks/>
          </p:cNvGrpSpPr>
          <p:nvPr/>
        </p:nvGrpSpPr>
        <p:grpSpPr bwMode="auto">
          <a:xfrm>
            <a:off x="1362075" y="2616200"/>
            <a:ext cx="881063" cy="396875"/>
            <a:chOff x="1667" y="1393"/>
            <a:chExt cx="555" cy="250"/>
          </a:xfrm>
        </p:grpSpPr>
        <p:sp>
          <p:nvSpPr>
            <p:cNvPr id="5146" name="Text Box 6"/>
            <p:cNvSpPr txBox="1">
              <a:spLocks noChangeArrowheads="1"/>
            </p:cNvSpPr>
            <p:nvPr/>
          </p:nvSpPr>
          <p:spPr bwMode="auto">
            <a:xfrm>
              <a:off x="1667" y="139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  <p:sp>
          <p:nvSpPr>
            <p:cNvPr id="5147" name="Line 7"/>
            <p:cNvSpPr>
              <a:spLocks noChangeShapeType="1"/>
            </p:cNvSpPr>
            <p:nvPr/>
          </p:nvSpPr>
          <p:spPr bwMode="auto">
            <a:xfrm>
              <a:off x="1900" y="1558"/>
              <a:ext cx="322" cy="1"/>
            </a:xfrm>
            <a:prstGeom prst="line">
              <a:avLst/>
            </a:prstGeom>
            <a:noFill/>
            <a:ln w="25400" cap="rnd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9800" name="Group 8"/>
          <p:cNvGrpSpPr>
            <a:grpSpLocks/>
          </p:cNvGrpSpPr>
          <p:nvPr/>
        </p:nvGrpSpPr>
        <p:grpSpPr bwMode="auto">
          <a:xfrm>
            <a:off x="2352675" y="2684463"/>
            <a:ext cx="1198563" cy="422275"/>
            <a:chOff x="1008" y="3696"/>
            <a:chExt cx="576" cy="288"/>
          </a:xfrm>
        </p:grpSpPr>
        <p:sp>
          <p:nvSpPr>
            <p:cNvPr id="5144" name="Rectangle 9"/>
            <p:cNvSpPr>
              <a:spLocks noChangeArrowheads="1"/>
            </p:cNvSpPr>
            <p:nvPr/>
          </p:nvSpPr>
          <p:spPr bwMode="auto">
            <a:xfrm>
              <a:off x="1008" y="369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zh-CN" b="1" i="1">
                <a:solidFill>
                  <a:srgbClr val="0000FF"/>
                </a:solidFill>
              </a:endParaRPr>
            </a:p>
          </p:txBody>
        </p:sp>
        <p:sp>
          <p:nvSpPr>
            <p:cNvPr id="5145" name="Rectangle 10"/>
            <p:cNvSpPr>
              <a:spLocks noChangeArrowheads="1"/>
            </p:cNvSpPr>
            <p:nvPr/>
          </p:nvSpPr>
          <p:spPr bwMode="auto">
            <a:xfrm>
              <a:off x="1296" y="369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zh-CN" b="1" i="1">
                <a:solidFill>
                  <a:srgbClr val="0000FF"/>
                </a:solidFill>
              </a:endParaRPr>
            </a:p>
          </p:txBody>
        </p:sp>
      </p:grp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2495550" y="268922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ea typeface="隶书" pitchFamily="49" charset="-122"/>
              </a:rPr>
              <a:t>NULL</a:t>
            </a:r>
          </a:p>
        </p:txBody>
      </p:sp>
      <p:sp>
        <p:nvSpPr>
          <p:cNvPr id="289808" name="Text Box 16"/>
          <p:cNvSpPr txBox="1">
            <a:spLocks noChangeArrowheads="1"/>
          </p:cNvSpPr>
          <p:nvPr/>
        </p:nvSpPr>
        <p:spPr bwMode="auto">
          <a:xfrm>
            <a:off x="5000625" y="3808413"/>
            <a:ext cx="3338513" cy="469900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BA00BA"/>
                </a:solidFill>
                <a:latin typeface="Courier New" pitchFamily="49" charset="0"/>
              </a:rPr>
              <a:t>p = new node[3]; </a:t>
            </a:r>
            <a:endParaRPr lang="en-US" altLang="zh-CN" sz="2400">
              <a:solidFill>
                <a:srgbClr val="BA00BA"/>
              </a:solidFill>
              <a:latin typeface="Courier New" pitchFamily="49" charset="0"/>
            </a:endParaRPr>
          </a:p>
        </p:txBody>
      </p: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5000625" y="5032375"/>
            <a:ext cx="3338513" cy="469900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BA00BA"/>
                </a:solidFill>
                <a:latin typeface="Courier New" pitchFamily="49" charset="0"/>
              </a:rPr>
              <a:t>delete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</a:rPr>
              <a:t>[]p;</a:t>
            </a:r>
            <a:r>
              <a:rPr lang="en-US" altLang="zh-CN" sz="2400" b="1">
                <a:solidFill>
                  <a:srgbClr val="BA00BA"/>
                </a:solidFill>
                <a:latin typeface="Courier New" pitchFamily="49" charset="0"/>
              </a:rPr>
              <a:t> </a:t>
            </a:r>
            <a:endParaRPr lang="en-US" altLang="zh-CN" sz="2400">
              <a:solidFill>
                <a:srgbClr val="BA00BA"/>
              </a:solidFill>
              <a:latin typeface="Courier New" pitchFamily="49" charset="0"/>
            </a:endParaRPr>
          </a:p>
        </p:txBody>
      </p:sp>
      <p:grpSp>
        <p:nvGrpSpPr>
          <p:cNvPr id="289810" name="Group 18"/>
          <p:cNvGrpSpPr>
            <a:grpSpLocks/>
          </p:cNvGrpSpPr>
          <p:nvPr/>
        </p:nvGrpSpPr>
        <p:grpSpPr bwMode="auto">
          <a:xfrm>
            <a:off x="5345113" y="2581275"/>
            <a:ext cx="881062" cy="396875"/>
            <a:chOff x="1667" y="1393"/>
            <a:chExt cx="555" cy="250"/>
          </a:xfrm>
        </p:grpSpPr>
        <p:sp>
          <p:nvSpPr>
            <p:cNvPr id="5142" name="Text Box 19"/>
            <p:cNvSpPr txBox="1">
              <a:spLocks noChangeArrowheads="1"/>
            </p:cNvSpPr>
            <p:nvPr/>
          </p:nvSpPr>
          <p:spPr bwMode="auto">
            <a:xfrm>
              <a:off x="1667" y="139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>
              <a:off x="1900" y="1558"/>
              <a:ext cx="322" cy="1"/>
            </a:xfrm>
            <a:prstGeom prst="line">
              <a:avLst/>
            </a:prstGeom>
            <a:noFill/>
            <a:ln w="25400" cap="rnd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9816" name="Text Box 24"/>
          <p:cNvSpPr txBox="1">
            <a:spLocks noChangeArrowheads="1"/>
          </p:cNvSpPr>
          <p:nvPr/>
        </p:nvSpPr>
        <p:spPr bwMode="auto">
          <a:xfrm>
            <a:off x="6478588" y="2654300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ea typeface="隶书" pitchFamily="49" charset="-122"/>
              </a:rPr>
              <a:t>NULL</a:t>
            </a:r>
          </a:p>
        </p:txBody>
      </p:sp>
      <p:grpSp>
        <p:nvGrpSpPr>
          <p:cNvPr id="289823" name="Group 31"/>
          <p:cNvGrpSpPr>
            <a:grpSpLocks/>
          </p:cNvGrpSpPr>
          <p:nvPr/>
        </p:nvGrpSpPr>
        <p:grpSpPr bwMode="auto">
          <a:xfrm>
            <a:off x="6327775" y="1809750"/>
            <a:ext cx="1198563" cy="1262063"/>
            <a:chOff x="4138" y="970"/>
            <a:chExt cx="755" cy="795"/>
          </a:xfrm>
        </p:grpSpPr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4138" y="1499"/>
              <a:ext cx="755" cy="266"/>
              <a:chOff x="1008" y="3696"/>
              <a:chExt cx="576" cy="288"/>
            </a:xfrm>
          </p:grpSpPr>
          <p:sp>
            <p:nvSpPr>
              <p:cNvPr id="5140" name="Rectangle 22"/>
              <p:cNvSpPr>
                <a:spLocks noChangeArrowheads="1"/>
              </p:cNvSpPr>
              <p:nvPr/>
            </p:nvSpPr>
            <p:spPr bwMode="auto">
              <a:xfrm>
                <a:off x="1008" y="369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 b="1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141" name="Rectangle 23"/>
              <p:cNvSpPr>
                <a:spLocks noChangeArrowheads="1"/>
              </p:cNvSpPr>
              <p:nvPr/>
            </p:nvSpPr>
            <p:spPr bwMode="auto">
              <a:xfrm>
                <a:off x="1296" y="369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 b="1" i="1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38" y="1234"/>
              <a:ext cx="755" cy="266"/>
              <a:chOff x="1008" y="3696"/>
              <a:chExt cx="576" cy="288"/>
            </a:xfrm>
          </p:grpSpPr>
          <p:sp>
            <p:nvSpPr>
              <p:cNvPr id="5138" name="Rectangle 26"/>
              <p:cNvSpPr>
                <a:spLocks noChangeArrowheads="1"/>
              </p:cNvSpPr>
              <p:nvPr/>
            </p:nvSpPr>
            <p:spPr bwMode="auto">
              <a:xfrm>
                <a:off x="1008" y="369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 b="1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139" name="Rectangle 27"/>
              <p:cNvSpPr>
                <a:spLocks noChangeArrowheads="1"/>
              </p:cNvSpPr>
              <p:nvPr/>
            </p:nvSpPr>
            <p:spPr bwMode="auto">
              <a:xfrm>
                <a:off x="1296" y="369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 b="1" i="1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135" name="Group 28"/>
            <p:cNvGrpSpPr>
              <a:grpSpLocks/>
            </p:cNvGrpSpPr>
            <p:nvPr/>
          </p:nvGrpSpPr>
          <p:grpSpPr bwMode="auto">
            <a:xfrm>
              <a:off x="4138" y="970"/>
              <a:ext cx="755" cy="266"/>
              <a:chOff x="1008" y="3696"/>
              <a:chExt cx="576" cy="288"/>
            </a:xfrm>
          </p:grpSpPr>
          <p:sp>
            <p:nvSpPr>
              <p:cNvPr id="5136" name="Rectangle 29"/>
              <p:cNvSpPr>
                <a:spLocks noChangeArrowheads="1"/>
              </p:cNvSpPr>
              <p:nvPr/>
            </p:nvSpPr>
            <p:spPr bwMode="auto">
              <a:xfrm>
                <a:off x="1008" y="369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 b="1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137" name="Rectangle 30"/>
              <p:cNvSpPr>
                <a:spLocks noChangeArrowheads="1"/>
              </p:cNvSpPr>
              <p:nvPr/>
            </p:nvSpPr>
            <p:spPr bwMode="auto">
              <a:xfrm>
                <a:off x="1296" y="369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 b="1" i="1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89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/>
      <p:bldP spid="289796" grpId="0" animBg="1"/>
      <p:bldP spid="289803" grpId="0"/>
      <p:bldP spid="289808" grpId="0" animBg="1"/>
      <p:bldP spid="289809" grpId="0" animBg="1"/>
      <p:bldP spid="2898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09563"/>
            <a:ext cx="6710363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0" smtClean="0">
                <a:latin typeface="黑体" pitchFamily="2" charset="-122"/>
              </a:rPr>
              <a:t>（</a:t>
            </a:r>
            <a:r>
              <a:rPr lang="en-US" altLang="zh-CN" sz="3600" b="0" smtClean="0">
                <a:latin typeface="黑体" pitchFamily="2" charset="-122"/>
              </a:rPr>
              <a:t>1</a:t>
            </a:r>
            <a:r>
              <a:rPr lang="zh-CN" altLang="en-US" sz="3600" b="0" smtClean="0">
                <a:latin typeface="黑体" pitchFamily="2" charset="-122"/>
              </a:rPr>
              <a:t>）插入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844675" y="619601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  <a:latin typeface="Courier New" pitchFamily="49" charset="0"/>
              </a:rPr>
              <a:t>空表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23850" y="1341438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0" lang="zh-CN" altLang="en-US" sz="2400" b="1">
                <a:solidFill>
                  <a:srgbClr val="0000FF"/>
                </a:solidFill>
                <a:latin typeface="Arial" charset="0"/>
              </a:rPr>
              <a:t>情况一：</a:t>
            </a:r>
            <a:r>
              <a:rPr kumimoji="0" lang="zh-CN" altLang="en-US" sz="2400" b="1">
                <a:solidFill>
                  <a:srgbClr val="FF3300"/>
                </a:solidFill>
                <a:latin typeface="Arial" charset="0"/>
              </a:rPr>
              <a:t>在空表、首结点前插入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(</a:t>
            </a:r>
            <a:r>
              <a:rPr kumimoji="0" lang="zh-CN" altLang="en-US" sz="2400" b="1">
                <a:solidFill>
                  <a:srgbClr val="FF3300"/>
                </a:solidFill>
                <a:latin typeface="Arial" charset="0"/>
              </a:rPr>
              <a:t>无头结点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)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684213" y="2060575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s=new node;</a:t>
            </a:r>
          </a:p>
        </p:txBody>
      </p:sp>
      <p:sp>
        <p:nvSpPr>
          <p:cNvPr id="290822" name="AutoShape 6"/>
          <p:cNvSpPr>
            <a:spLocks noChangeArrowheads="1"/>
          </p:cNvSpPr>
          <p:nvPr/>
        </p:nvSpPr>
        <p:spPr bwMode="auto">
          <a:xfrm>
            <a:off x="5800725" y="2281238"/>
            <a:ext cx="2947988" cy="1265237"/>
          </a:xfrm>
          <a:prstGeom prst="star32">
            <a:avLst>
              <a:gd name="adj" fmla="val 39509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69804"/>
                  <a:invGamma/>
                </a:schemeClr>
              </a:gs>
            </a:gsLst>
            <a:lin ang="5400000" scaled="1"/>
          </a:gradFill>
          <a:ln w="12700" cap="rnd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zh-CN"/>
          </a:p>
          <a:p>
            <a:pPr algn="ctr">
              <a:defRPr/>
            </a:pPr>
            <a:r>
              <a:rPr lang="zh-CN" altLang="en-US" sz="2400" b="1"/>
              <a:t>修改头指针 </a:t>
            </a:r>
          </a:p>
          <a:p>
            <a:pPr algn="ctr">
              <a:defRPr/>
            </a:pPr>
            <a:endParaRPr lang="en-US" altLang="zh-CN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7959725" y="45799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>
            <a:off x="5675313" y="4586288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651375" y="435292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</a:rPr>
              <a:t>head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1908175" y="4797425"/>
            <a:ext cx="603250" cy="368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993775" y="435292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</a:rPr>
              <a:t>head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290828" name="Group 12"/>
          <p:cNvGrpSpPr>
            <a:grpSpLocks/>
          </p:cNvGrpSpPr>
          <p:nvPr/>
        </p:nvGrpSpPr>
        <p:grpSpPr bwMode="auto">
          <a:xfrm>
            <a:off x="1331913" y="5229225"/>
            <a:ext cx="2378075" cy="617538"/>
            <a:chOff x="839" y="3294"/>
            <a:chExt cx="1498" cy="389"/>
          </a:xfrm>
        </p:grpSpPr>
        <p:sp>
          <p:nvSpPr>
            <p:cNvPr id="6176" name="Rectangle 13"/>
            <p:cNvSpPr>
              <a:spLocks noChangeArrowheads="1"/>
            </p:cNvSpPr>
            <p:nvPr/>
          </p:nvSpPr>
          <p:spPr bwMode="auto">
            <a:xfrm>
              <a:off x="1504" y="3294"/>
              <a:ext cx="423" cy="3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111" y="3521"/>
              <a:ext cx="36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Text Box 15"/>
            <p:cNvSpPr txBox="1">
              <a:spLocks noChangeArrowheads="1"/>
            </p:cNvSpPr>
            <p:nvPr/>
          </p:nvSpPr>
          <p:spPr bwMode="auto">
            <a:xfrm>
              <a:off x="839" y="33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BA00BA"/>
                  </a:solidFill>
                </a:rPr>
                <a:t>s</a:t>
              </a:r>
            </a:p>
          </p:txBody>
        </p:sp>
        <p:sp>
          <p:nvSpPr>
            <p:cNvPr id="6179" name="Rectangle 16"/>
            <p:cNvSpPr>
              <a:spLocks noChangeArrowheads="1"/>
            </p:cNvSpPr>
            <p:nvPr/>
          </p:nvSpPr>
          <p:spPr bwMode="auto">
            <a:xfrm>
              <a:off x="1927" y="3294"/>
              <a:ext cx="410" cy="3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</p:grpSp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684213" y="2492375"/>
            <a:ext cx="280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s-&gt;data=x;</a:t>
            </a:r>
          </a:p>
        </p:txBody>
      </p:sp>
      <p:sp>
        <p:nvSpPr>
          <p:cNvPr id="290834" name="Rectangle 18"/>
          <p:cNvSpPr>
            <a:spLocks noChangeArrowheads="1"/>
          </p:cNvSpPr>
          <p:nvPr/>
        </p:nvSpPr>
        <p:spPr bwMode="auto">
          <a:xfrm>
            <a:off x="682625" y="2924175"/>
            <a:ext cx="352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s-&gt;next=head;</a:t>
            </a:r>
          </a:p>
        </p:txBody>
      </p:sp>
      <p:sp>
        <p:nvSpPr>
          <p:cNvPr id="290835" name="Rectangle 19"/>
          <p:cNvSpPr>
            <a:spLocks noChangeArrowheads="1"/>
          </p:cNvSpPr>
          <p:nvPr/>
        </p:nvSpPr>
        <p:spPr bwMode="auto">
          <a:xfrm>
            <a:off x="684213" y="3429000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head=s;</a:t>
            </a:r>
          </a:p>
        </p:txBody>
      </p:sp>
      <p:sp>
        <p:nvSpPr>
          <p:cNvPr id="290836" name="Rectangle 20"/>
          <p:cNvSpPr>
            <a:spLocks noChangeArrowheads="1"/>
          </p:cNvSpPr>
          <p:nvPr/>
        </p:nvSpPr>
        <p:spPr bwMode="auto">
          <a:xfrm>
            <a:off x="2565400" y="5346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BA00BA"/>
                </a:solidFill>
              </a:rPr>
              <a:t>x</a:t>
            </a:r>
          </a:p>
        </p:txBody>
      </p:sp>
      <p:sp>
        <p:nvSpPr>
          <p:cNvPr id="290837" name="Rectangle 21"/>
          <p:cNvSpPr>
            <a:spLocks noChangeArrowheads="1"/>
          </p:cNvSpPr>
          <p:nvPr/>
        </p:nvSpPr>
        <p:spPr bwMode="auto">
          <a:xfrm>
            <a:off x="3230563" y="5359400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sym typeface="Symbol" pitchFamily="18" charset="2"/>
              </a:rPr>
              <a:t></a:t>
            </a:r>
          </a:p>
        </p:txBody>
      </p:sp>
      <p:sp>
        <p:nvSpPr>
          <p:cNvPr id="6162" name="Rectangle 23"/>
          <p:cNvSpPr>
            <a:spLocks noChangeArrowheads="1"/>
          </p:cNvSpPr>
          <p:nvPr/>
        </p:nvSpPr>
        <p:spPr bwMode="auto">
          <a:xfrm>
            <a:off x="5692775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  <a:latin typeface="Courier New" pitchFamily="49" charset="0"/>
              </a:rPr>
              <a:t>首结点前</a:t>
            </a:r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5508625" y="4797425"/>
            <a:ext cx="530225" cy="4048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0841" name="Group 25"/>
          <p:cNvGrpSpPr>
            <a:grpSpLocks/>
          </p:cNvGrpSpPr>
          <p:nvPr/>
        </p:nvGrpSpPr>
        <p:grpSpPr bwMode="auto">
          <a:xfrm>
            <a:off x="4695825" y="5281613"/>
            <a:ext cx="2378075" cy="617537"/>
            <a:chOff x="839" y="3294"/>
            <a:chExt cx="1498" cy="389"/>
          </a:xfrm>
        </p:grpSpPr>
        <p:sp>
          <p:nvSpPr>
            <p:cNvPr id="6172" name="Rectangle 26"/>
            <p:cNvSpPr>
              <a:spLocks noChangeArrowheads="1"/>
            </p:cNvSpPr>
            <p:nvPr/>
          </p:nvSpPr>
          <p:spPr bwMode="auto">
            <a:xfrm>
              <a:off x="1504" y="3294"/>
              <a:ext cx="423" cy="3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  <p:sp>
          <p:nvSpPr>
            <p:cNvPr id="6173" name="Line 27"/>
            <p:cNvSpPr>
              <a:spLocks noChangeShapeType="1"/>
            </p:cNvSpPr>
            <p:nvPr/>
          </p:nvSpPr>
          <p:spPr bwMode="auto">
            <a:xfrm>
              <a:off x="1111" y="3521"/>
              <a:ext cx="36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Text Box 28"/>
            <p:cNvSpPr txBox="1">
              <a:spLocks noChangeArrowheads="1"/>
            </p:cNvSpPr>
            <p:nvPr/>
          </p:nvSpPr>
          <p:spPr bwMode="auto">
            <a:xfrm>
              <a:off x="839" y="33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BA00BA"/>
                  </a:solidFill>
                </a:rPr>
                <a:t>s</a:t>
              </a:r>
            </a:p>
          </p:txBody>
        </p:sp>
        <p:sp>
          <p:nvSpPr>
            <p:cNvPr id="6175" name="Rectangle 29"/>
            <p:cNvSpPr>
              <a:spLocks noChangeArrowheads="1"/>
            </p:cNvSpPr>
            <p:nvPr/>
          </p:nvSpPr>
          <p:spPr bwMode="auto">
            <a:xfrm>
              <a:off x="1927" y="3294"/>
              <a:ext cx="410" cy="3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</p:grpSp>
      <p:sp>
        <p:nvSpPr>
          <p:cNvPr id="290846" name="Rectangle 30"/>
          <p:cNvSpPr>
            <a:spLocks noChangeArrowheads="1"/>
          </p:cNvSpPr>
          <p:nvPr/>
        </p:nvSpPr>
        <p:spPr bwMode="auto">
          <a:xfrm>
            <a:off x="5910263" y="54086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BA00BA"/>
                </a:solidFill>
              </a:rPr>
              <a:t>x</a:t>
            </a:r>
          </a:p>
        </p:txBody>
      </p:sp>
      <p:sp>
        <p:nvSpPr>
          <p:cNvPr id="6166" name="Rectangle 31"/>
          <p:cNvSpPr>
            <a:spLocks noChangeArrowheads="1"/>
          </p:cNvSpPr>
          <p:nvPr/>
        </p:nvSpPr>
        <p:spPr bwMode="auto">
          <a:xfrm>
            <a:off x="6346825" y="4229100"/>
            <a:ext cx="671513" cy="6175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sp>
        <p:nvSpPr>
          <p:cNvPr id="6167" name="Rectangle 32"/>
          <p:cNvSpPr>
            <a:spLocks noChangeArrowheads="1"/>
          </p:cNvSpPr>
          <p:nvPr/>
        </p:nvSpPr>
        <p:spPr bwMode="auto">
          <a:xfrm>
            <a:off x="7018338" y="4229100"/>
            <a:ext cx="650875" cy="6175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sp>
        <p:nvSpPr>
          <p:cNvPr id="6168" name="Rectangle 33"/>
          <p:cNvSpPr>
            <a:spLocks noChangeArrowheads="1"/>
          </p:cNvSpPr>
          <p:nvPr/>
        </p:nvSpPr>
        <p:spPr bwMode="auto">
          <a:xfrm>
            <a:off x="6461125" y="432911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i="1">
                <a:solidFill>
                  <a:srgbClr val="BA00BA"/>
                </a:solidFill>
              </a:rPr>
              <a:t>a</a:t>
            </a:r>
            <a:r>
              <a:rPr lang="en-US" altLang="zh-CN" b="1" baseline="-25000">
                <a:solidFill>
                  <a:srgbClr val="BA00BA"/>
                </a:solidFill>
              </a:rPr>
              <a:t>1</a:t>
            </a:r>
          </a:p>
        </p:txBody>
      </p:sp>
      <p:sp>
        <p:nvSpPr>
          <p:cNvPr id="6169" name="Line 34"/>
          <p:cNvSpPr>
            <a:spLocks noChangeShapeType="1"/>
          </p:cNvSpPr>
          <p:nvPr/>
        </p:nvSpPr>
        <p:spPr bwMode="auto">
          <a:xfrm>
            <a:off x="7502525" y="4579938"/>
            <a:ext cx="457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1" name="Line 35"/>
          <p:cNvSpPr>
            <a:spLocks noChangeShapeType="1"/>
          </p:cNvSpPr>
          <p:nvPr/>
        </p:nvSpPr>
        <p:spPr bwMode="auto">
          <a:xfrm flipV="1">
            <a:off x="6718300" y="4967288"/>
            <a:ext cx="127000" cy="6397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2" name="Text Box 36"/>
          <p:cNvSpPr txBox="1">
            <a:spLocks noChangeArrowheads="1"/>
          </p:cNvSpPr>
          <p:nvPr/>
        </p:nvSpPr>
        <p:spPr bwMode="auto">
          <a:xfrm>
            <a:off x="1720850" y="4352925"/>
            <a:ext cx="110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= 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0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  <p:bldP spid="290822" grpId="0" animBg="1" autoUpdateAnimBg="0"/>
      <p:bldP spid="290824" grpId="0" animBg="1"/>
      <p:bldP spid="290826" grpId="0" animBg="1"/>
      <p:bldP spid="290833" grpId="0"/>
      <p:bldP spid="290834" grpId="0"/>
      <p:bldP spid="290835" grpId="0"/>
      <p:bldP spid="290836" grpId="0"/>
      <p:bldP spid="290837" grpId="0"/>
      <p:bldP spid="290840" grpId="0" animBg="1"/>
      <p:bldP spid="290846" grpId="0"/>
      <p:bldP spid="290851" grpId="0" animBg="1"/>
      <p:bldP spid="2908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608013" y="3676650"/>
            <a:ext cx="454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845050" y="3684588"/>
            <a:ext cx="228600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47638" y="3676650"/>
            <a:ext cx="388937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09550" y="196850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0" lang="zh-CN" altLang="en-US" sz="2400" b="1">
                <a:solidFill>
                  <a:srgbClr val="0000FF"/>
                </a:solidFill>
                <a:latin typeface="Arial" charset="0"/>
              </a:rPr>
              <a:t>情况二：</a:t>
            </a:r>
            <a:r>
              <a:rPr kumimoji="0" lang="zh-CN" altLang="en-US" sz="2400" b="1">
                <a:solidFill>
                  <a:srgbClr val="FF3300"/>
                </a:solidFill>
                <a:latin typeface="Arial" charset="0"/>
              </a:rPr>
              <a:t>在中间结点后、尾结点后插入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129338" y="3611563"/>
            <a:ext cx="533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5595938" y="3611563"/>
            <a:ext cx="457200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790575" y="765175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s=new node;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790575" y="1198563"/>
            <a:ext cx="367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s-&gt;data=x;</a:t>
            </a:r>
          </a:p>
        </p:txBody>
      </p:sp>
      <p:sp>
        <p:nvSpPr>
          <p:cNvPr id="291850" name="Rectangle 10"/>
          <p:cNvSpPr>
            <a:spLocks noChangeArrowheads="1"/>
          </p:cNvSpPr>
          <p:nvPr/>
        </p:nvSpPr>
        <p:spPr bwMode="auto">
          <a:xfrm>
            <a:off x="790575" y="1612900"/>
            <a:ext cx="421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s-&gt;next=p-&gt;next;</a:t>
            </a:r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790575" y="204628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p-&gt;next=s;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250825" y="5889625"/>
            <a:ext cx="8632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731" tIns="56866" rIns="113731" bIns="56866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00CC"/>
                </a:solidFill>
                <a:latin typeface="Arial" charset="0"/>
              </a:rPr>
              <a:t>注意指针修改顺序：先改自己的指针，后改指向自己的指针。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6634163" y="3243263"/>
            <a:ext cx="671512" cy="6175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7305675" y="3243263"/>
            <a:ext cx="650875" cy="6175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6765925" y="3325813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i="1">
                <a:solidFill>
                  <a:srgbClr val="BA00BA"/>
                </a:solidFill>
              </a:rPr>
              <a:t>a</a:t>
            </a:r>
            <a:r>
              <a:rPr lang="en-US" altLang="zh-CN" b="1" baseline="-25000">
                <a:solidFill>
                  <a:srgbClr val="BA00BA"/>
                </a:solidFill>
              </a:rPr>
              <a:t>n</a:t>
            </a:r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>
            <a:off x="7593013" y="3603625"/>
            <a:ext cx="287337" cy="863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105150" y="3316288"/>
            <a:ext cx="671513" cy="6175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776663" y="3316288"/>
            <a:ext cx="650875" cy="6175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187700" y="342741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i="1">
                <a:solidFill>
                  <a:srgbClr val="BA00BA"/>
                </a:solidFill>
              </a:rPr>
              <a:t>a</a:t>
            </a:r>
            <a:r>
              <a:rPr lang="en-US" altLang="zh-CN" b="1" i="1" baseline="-25000">
                <a:solidFill>
                  <a:srgbClr val="BA00BA"/>
                </a:solidFill>
              </a:rPr>
              <a:t>i</a:t>
            </a:r>
            <a:r>
              <a:rPr lang="en-US" altLang="zh-CN" b="1" baseline="-25000">
                <a:solidFill>
                  <a:srgbClr val="BA00BA"/>
                </a:solidFill>
              </a:rPr>
              <a:t>+1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1017588" y="3316288"/>
            <a:ext cx="671512" cy="6175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1689100" y="3316288"/>
            <a:ext cx="650875" cy="6175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1182688" y="3444875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i="1">
                <a:solidFill>
                  <a:srgbClr val="BA00BA"/>
                </a:solidFill>
              </a:rPr>
              <a:t>a</a:t>
            </a:r>
            <a:r>
              <a:rPr lang="en-US" altLang="zh-CN" b="1" i="1" baseline="-25000">
                <a:solidFill>
                  <a:srgbClr val="BA00BA"/>
                </a:solidFill>
              </a:rPr>
              <a:t>i</a:t>
            </a:r>
            <a:endParaRPr lang="en-US" altLang="zh-CN" b="1" baseline="-25000">
              <a:solidFill>
                <a:srgbClr val="BA00BA"/>
              </a:solidFill>
            </a:endParaRPr>
          </a:p>
        </p:txBody>
      </p:sp>
      <p:grpSp>
        <p:nvGrpSpPr>
          <p:cNvPr id="291863" name="Group 23"/>
          <p:cNvGrpSpPr>
            <a:grpSpLocks/>
          </p:cNvGrpSpPr>
          <p:nvPr/>
        </p:nvGrpSpPr>
        <p:grpSpPr bwMode="auto">
          <a:xfrm>
            <a:off x="1544638" y="4540250"/>
            <a:ext cx="2162175" cy="617538"/>
            <a:chOff x="974" y="2682"/>
            <a:chExt cx="1362" cy="389"/>
          </a:xfrm>
        </p:grpSpPr>
        <p:sp>
          <p:nvSpPr>
            <p:cNvPr id="7212" name="Line 24"/>
            <p:cNvSpPr>
              <a:spLocks noChangeShapeType="1"/>
            </p:cNvSpPr>
            <p:nvPr/>
          </p:nvSpPr>
          <p:spPr bwMode="auto">
            <a:xfrm flipV="1">
              <a:off x="1201" y="2864"/>
              <a:ext cx="28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Text Box 25"/>
            <p:cNvSpPr txBox="1">
              <a:spLocks noChangeArrowheads="1"/>
            </p:cNvSpPr>
            <p:nvPr/>
          </p:nvSpPr>
          <p:spPr bwMode="auto">
            <a:xfrm>
              <a:off x="974" y="274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BA00BA"/>
                  </a:solidFill>
                </a:rPr>
                <a:t>s</a:t>
              </a:r>
            </a:p>
          </p:txBody>
        </p:sp>
        <p:sp>
          <p:nvSpPr>
            <p:cNvPr id="7214" name="Rectangle 26"/>
            <p:cNvSpPr>
              <a:spLocks noChangeArrowheads="1"/>
            </p:cNvSpPr>
            <p:nvPr/>
          </p:nvSpPr>
          <p:spPr bwMode="auto">
            <a:xfrm>
              <a:off x="1503" y="2682"/>
              <a:ext cx="423" cy="3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  <p:sp>
          <p:nvSpPr>
            <p:cNvPr id="7215" name="Rectangle 27"/>
            <p:cNvSpPr>
              <a:spLocks noChangeArrowheads="1"/>
            </p:cNvSpPr>
            <p:nvPr/>
          </p:nvSpPr>
          <p:spPr bwMode="auto">
            <a:xfrm>
              <a:off x="1926" y="2682"/>
              <a:ext cx="410" cy="3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</p:grpSp>
      <p:sp>
        <p:nvSpPr>
          <p:cNvPr id="291868" name="Rectangle 28"/>
          <p:cNvSpPr>
            <a:spLocks noChangeArrowheads="1"/>
          </p:cNvSpPr>
          <p:nvPr/>
        </p:nvSpPr>
        <p:spPr bwMode="auto">
          <a:xfrm>
            <a:off x="2544763" y="465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BA00BA"/>
                </a:solidFill>
              </a:rPr>
              <a:t>x</a:t>
            </a:r>
            <a:endParaRPr lang="en-US" altLang="zh-CN" b="1" baseline="-25000">
              <a:solidFill>
                <a:srgbClr val="BA00BA"/>
              </a:solidFill>
            </a:endParaRPr>
          </a:p>
        </p:txBody>
      </p:sp>
      <p:sp>
        <p:nvSpPr>
          <p:cNvPr id="291869" name="Line 29"/>
          <p:cNvSpPr>
            <a:spLocks noChangeShapeType="1"/>
          </p:cNvSpPr>
          <p:nvPr/>
        </p:nvSpPr>
        <p:spPr bwMode="auto">
          <a:xfrm>
            <a:off x="2120900" y="3676650"/>
            <a:ext cx="9350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0" name="Line 30"/>
          <p:cNvSpPr>
            <a:spLocks noChangeShapeType="1"/>
          </p:cNvSpPr>
          <p:nvPr/>
        </p:nvSpPr>
        <p:spPr bwMode="auto">
          <a:xfrm flipV="1">
            <a:off x="3416300" y="3963988"/>
            <a:ext cx="0" cy="8651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1" name="Line 31"/>
          <p:cNvSpPr>
            <a:spLocks noChangeShapeType="1"/>
          </p:cNvSpPr>
          <p:nvPr/>
        </p:nvSpPr>
        <p:spPr bwMode="auto">
          <a:xfrm>
            <a:off x="2120900" y="3676650"/>
            <a:ext cx="503238" cy="7921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32"/>
          <p:cNvSpPr>
            <a:spLocks noChangeShapeType="1"/>
          </p:cNvSpPr>
          <p:nvPr/>
        </p:nvSpPr>
        <p:spPr bwMode="auto">
          <a:xfrm>
            <a:off x="4208463" y="3676650"/>
            <a:ext cx="533400" cy="95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873" name="Group 33"/>
          <p:cNvGrpSpPr>
            <a:grpSpLocks/>
          </p:cNvGrpSpPr>
          <p:nvPr/>
        </p:nvGrpSpPr>
        <p:grpSpPr bwMode="auto">
          <a:xfrm>
            <a:off x="6656388" y="4540250"/>
            <a:ext cx="2163762" cy="617538"/>
            <a:chOff x="4194" y="2728"/>
            <a:chExt cx="1363" cy="389"/>
          </a:xfrm>
        </p:grpSpPr>
        <p:sp>
          <p:nvSpPr>
            <p:cNvPr id="7208" name="Text Box 34"/>
            <p:cNvSpPr txBox="1">
              <a:spLocks noChangeArrowheads="1"/>
            </p:cNvSpPr>
            <p:nvPr/>
          </p:nvSpPr>
          <p:spPr bwMode="auto">
            <a:xfrm>
              <a:off x="4194" y="2791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BA00BA"/>
                  </a:solidFill>
                </a:rPr>
                <a:t>s</a:t>
              </a:r>
            </a:p>
          </p:txBody>
        </p:sp>
        <p:sp>
          <p:nvSpPr>
            <p:cNvPr id="7209" name="Line 35"/>
            <p:cNvSpPr>
              <a:spLocks noChangeShapeType="1"/>
            </p:cNvSpPr>
            <p:nvPr/>
          </p:nvSpPr>
          <p:spPr bwMode="auto">
            <a:xfrm>
              <a:off x="4451" y="2920"/>
              <a:ext cx="28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4724" y="2728"/>
              <a:ext cx="423" cy="389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5147" y="2728"/>
              <a:ext cx="410" cy="389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</p:grpSp>
      <p:sp>
        <p:nvSpPr>
          <p:cNvPr id="291878" name="Rectangle 38"/>
          <p:cNvSpPr>
            <a:spLocks noChangeArrowheads="1"/>
          </p:cNvSpPr>
          <p:nvPr/>
        </p:nvSpPr>
        <p:spPr bwMode="auto">
          <a:xfrm>
            <a:off x="7648575" y="46307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BA00BA"/>
                </a:solidFill>
              </a:rPr>
              <a:t>x</a:t>
            </a:r>
            <a:endParaRPr lang="en-US" altLang="zh-CN" b="1" baseline="-25000">
              <a:solidFill>
                <a:srgbClr val="BA00BA"/>
              </a:solidFill>
            </a:endParaRPr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8304213" y="462597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BA00BA"/>
                </a:solidFill>
                <a:sym typeface="Symbol" pitchFamily="18" charset="2"/>
              </a:rPr>
              <a:t></a:t>
            </a:r>
          </a:p>
        </p:txBody>
      </p:sp>
      <p:sp>
        <p:nvSpPr>
          <p:cNvPr id="291880" name="Rectangle 40"/>
          <p:cNvSpPr>
            <a:spLocks noChangeArrowheads="1"/>
          </p:cNvSpPr>
          <p:nvPr/>
        </p:nvSpPr>
        <p:spPr bwMode="auto">
          <a:xfrm>
            <a:off x="7442200" y="3365500"/>
            <a:ext cx="33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FF"/>
                </a:solidFill>
                <a:sym typeface="Symbol" pitchFamily="18" charset="2"/>
              </a:rPr>
              <a:t></a:t>
            </a:r>
          </a:p>
        </p:txBody>
      </p:sp>
      <p:sp>
        <p:nvSpPr>
          <p:cNvPr id="7201" name="Rectangle 41"/>
          <p:cNvSpPr>
            <a:spLocks noChangeArrowheads="1"/>
          </p:cNvSpPr>
          <p:nvPr/>
        </p:nvSpPr>
        <p:spPr bwMode="auto">
          <a:xfrm>
            <a:off x="2005013" y="5303838"/>
            <a:ext cx="1506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中间结点后</a:t>
            </a:r>
          </a:p>
        </p:txBody>
      </p:sp>
      <p:sp>
        <p:nvSpPr>
          <p:cNvPr id="7202" name="Rectangle 42"/>
          <p:cNvSpPr>
            <a:spLocks noChangeArrowheads="1"/>
          </p:cNvSpPr>
          <p:nvPr/>
        </p:nvSpPr>
        <p:spPr bwMode="auto">
          <a:xfrm>
            <a:off x="6523038" y="5286375"/>
            <a:ext cx="1243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尾结点后</a:t>
            </a:r>
          </a:p>
        </p:txBody>
      </p:sp>
      <p:sp>
        <p:nvSpPr>
          <p:cNvPr id="7203" name="Text Box 43"/>
          <p:cNvSpPr txBox="1">
            <a:spLocks noChangeArrowheads="1"/>
          </p:cNvSpPr>
          <p:nvPr/>
        </p:nvSpPr>
        <p:spPr bwMode="auto">
          <a:xfrm>
            <a:off x="700088" y="26304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204" name="Line 44"/>
          <p:cNvSpPr>
            <a:spLocks noChangeShapeType="1"/>
          </p:cNvSpPr>
          <p:nvPr/>
        </p:nvSpPr>
        <p:spPr bwMode="auto">
          <a:xfrm>
            <a:off x="1041400" y="2919413"/>
            <a:ext cx="287338" cy="2873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5" name="Text Box 45"/>
          <p:cNvSpPr txBox="1">
            <a:spLocks noChangeArrowheads="1"/>
          </p:cNvSpPr>
          <p:nvPr/>
        </p:nvSpPr>
        <p:spPr bwMode="auto">
          <a:xfrm>
            <a:off x="6245225" y="25431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206" name="Line 46"/>
          <p:cNvSpPr>
            <a:spLocks noChangeShapeType="1"/>
          </p:cNvSpPr>
          <p:nvPr/>
        </p:nvSpPr>
        <p:spPr bwMode="auto">
          <a:xfrm>
            <a:off x="6657975" y="2846388"/>
            <a:ext cx="287338" cy="2873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887" name="AutoShape 47"/>
          <p:cNvSpPr>
            <a:spLocks noChangeArrowheads="1"/>
          </p:cNvSpPr>
          <p:nvPr/>
        </p:nvSpPr>
        <p:spPr bwMode="auto">
          <a:xfrm>
            <a:off x="6002338" y="1052513"/>
            <a:ext cx="2820987" cy="1265237"/>
          </a:xfrm>
          <a:prstGeom prst="star32">
            <a:avLst>
              <a:gd name="adj" fmla="val 39509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69804"/>
                  <a:invGamma/>
                </a:schemeClr>
              </a:gs>
            </a:gsLst>
            <a:lin ang="5400000" scaled="1"/>
          </a:gradFill>
          <a:ln w="12700" cap="rnd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zh-CN" sz="2400"/>
          </a:p>
          <a:p>
            <a:pPr algn="ctr">
              <a:defRPr/>
            </a:pPr>
            <a:r>
              <a:rPr lang="zh-CN" altLang="en-US" sz="2400" b="1"/>
              <a:t>不改头指针 </a:t>
            </a:r>
          </a:p>
          <a:p>
            <a:pPr algn="ctr">
              <a:defRPr/>
            </a:pPr>
            <a:endParaRPr lang="en-US" altLang="zh-CN" sz="2400" b="1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91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291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8" grpId="0"/>
      <p:bldP spid="291849" grpId="0"/>
      <p:bldP spid="291850" grpId="0"/>
      <p:bldP spid="291851" grpId="0"/>
      <p:bldP spid="291852" grpId="0" autoUpdateAnimBg="0"/>
      <p:bldP spid="291856" grpId="0" animBg="1"/>
      <p:bldP spid="291868" grpId="0"/>
      <p:bldP spid="291869" grpId="0" animBg="1"/>
      <p:bldP spid="291870" grpId="0" animBg="1"/>
      <p:bldP spid="291871" grpId="0" animBg="1"/>
      <p:bldP spid="291878" grpId="0"/>
      <p:bldP spid="291879" grpId="0"/>
      <p:bldP spid="291880" grpId="0"/>
      <p:bldP spid="29188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510587" cy="896937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3600" b="0" smtClean="0">
                <a:latin typeface="黑体" pitchFamily="2" charset="-122"/>
              </a:rPr>
              <a:t>（</a:t>
            </a:r>
            <a:r>
              <a:rPr lang="en-US" altLang="zh-CN" sz="3600" b="0" smtClean="0">
                <a:latin typeface="黑体" pitchFamily="2" charset="-122"/>
              </a:rPr>
              <a:t>1A</a:t>
            </a:r>
            <a:r>
              <a:rPr lang="zh-CN" altLang="en-US" sz="3600" b="0" smtClean="0">
                <a:latin typeface="黑体" pitchFamily="2" charset="-122"/>
              </a:rPr>
              <a:t>）插入</a:t>
            </a:r>
            <a:r>
              <a:rPr lang="en-US" altLang="zh-CN" sz="3600" b="0" smtClean="0">
                <a:latin typeface="黑体" pitchFamily="2" charset="-122"/>
              </a:rPr>
              <a:t>(</a:t>
            </a:r>
            <a:r>
              <a:rPr lang="zh-CN" altLang="en-US" sz="3600" b="0" smtClean="0">
                <a:latin typeface="黑体" pitchFamily="2" charset="-122"/>
              </a:rPr>
              <a:t>有头结点</a:t>
            </a:r>
            <a:r>
              <a:rPr lang="en-US" altLang="zh-CN" sz="3600" b="0" smtClean="0">
                <a:latin typeface="黑体" pitchFamily="2" charset="-122"/>
              </a:rPr>
              <a:t>)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4211638" y="4941888"/>
            <a:ext cx="454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8448675" y="4949825"/>
            <a:ext cx="228600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751263" y="4941888"/>
            <a:ext cx="388937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708775" y="4638675"/>
            <a:ext cx="671513" cy="6175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BA00BA"/>
                </a:solidFill>
              </a:rPr>
              <a:t>B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380288" y="4638675"/>
            <a:ext cx="650875" cy="6175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4687888" y="4638675"/>
            <a:ext cx="671512" cy="6175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BA00BA"/>
                </a:solidFill>
              </a:rPr>
              <a:t>A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5359400" y="4638675"/>
            <a:ext cx="650875" cy="6175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zh-CN" b="1">
              <a:solidFill>
                <a:srgbClr val="BA00BA"/>
              </a:solidFill>
            </a:endParaRPr>
          </a:p>
        </p:txBody>
      </p:sp>
      <p:grpSp>
        <p:nvGrpSpPr>
          <p:cNvPr id="294924" name="Group 12"/>
          <p:cNvGrpSpPr>
            <a:grpSpLocks/>
          </p:cNvGrpSpPr>
          <p:nvPr/>
        </p:nvGrpSpPr>
        <p:grpSpPr bwMode="auto">
          <a:xfrm>
            <a:off x="5148263" y="5805488"/>
            <a:ext cx="2162175" cy="617537"/>
            <a:chOff x="974" y="2682"/>
            <a:chExt cx="1362" cy="389"/>
          </a:xfrm>
        </p:grpSpPr>
        <p:sp>
          <p:nvSpPr>
            <p:cNvPr id="8215" name="Line 13"/>
            <p:cNvSpPr>
              <a:spLocks noChangeShapeType="1"/>
            </p:cNvSpPr>
            <p:nvPr/>
          </p:nvSpPr>
          <p:spPr bwMode="auto">
            <a:xfrm flipV="1">
              <a:off x="1201" y="2864"/>
              <a:ext cx="28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Text Box 14"/>
            <p:cNvSpPr txBox="1">
              <a:spLocks noChangeArrowheads="1"/>
            </p:cNvSpPr>
            <p:nvPr/>
          </p:nvSpPr>
          <p:spPr bwMode="auto">
            <a:xfrm>
              <a:off x="974" y="274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217" name="Rectangle 15"/>
            <p:cNvSpPr>
              <a:spLocks noChangeArrowheads="1"/>
            </p:cNvSpPr>
            <p:nvPr/>
          </p:nvSpPr>
          <p:spPr bwMode="auto">
            <a:xfrm>
              <a:off x="1503" y="2682"/>
              <a:ext cx="423" cy="3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  <p:sp>
          <p:nvSpPr>
            <p:cNvPr id="8218" name="Rectangle 16"/>
            <p:cNvSpPr>
              <a:spLocks noChangeArrowheads="1"/>
            </p:cNvSpPr>
            <p:nvPr/>
          </p:nvSpPr>
          <p:spPr bwMode="auto">
            <a:xfrm>
              <a:off x="1926" y="2682"/>
              <a:ext cx="410" cy="38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zh-CN" altLang="zh-CN" b="1">
                <a:solidFill>
                  <a:srgbClr val="BA00BA"/>
                </a:solidFill>
              </a:endParaRPr>
            </a:p>
          </p:txBody>
        </p:sp>
      </p:grp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6167438" y="59150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BA00BA"/>
                </a:solidFill>
              </a:rPr>
              <a:t>x</a:t>
            </a:r>
            <a:endParaRPr lang="en-US" altLang="zh-CN" b="1" baseline="-25000">
              <a:solidFill>
                <a:srgbClr val="BA00BA"/>
              </a:solidFill>
            </a:endParaRPr>
          </a:p>
        </p:txBody>
      </p:sp>
      <p:sp>
        <p:nvSpPr>
          <p:cNvPr id="294930" name="Line 18"/>
          <p:cNvSpPr>
            <a:spLocks noChangeShapeType="1"/>
          </p:cNvSpPr>
          <p:nvPr/>
        </p:nvSpPr>
        <p:spPr bwMode="auto">
          <a:xfrm>
            <a:off x="5724525" y="4941888"/>
            <a:ext cx="9350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1" name="Line 19"/>
          <p:cNvSpPr>
            <a:spLocks noChangeShapeType="1"/>
          </p:cNvSpPr>
          <p:nvPr/>
        </p:nvSpPr>
        <p:spPr bwMode="auto">
          <a:xfrm flipV="1">
            <a:off x="7019925" y="5229225"/>
            <a:ext cx="0" cy="8651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2" name="Line 20"/>
          <p:cNvSpPr>
            <a:spLocks noChangeShapeType="1"/>
          </p:cNvSpPr>
          <p:nvPr/>
        </p:nvSpPr>
        <p:spPr bwMode="auto">
          <a:xfrm>
            <a:off x="5724525" y="4941888"/>
            <a:ext cx="503238" cy="7921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Line 21"/>
          <p:cNvSpPr>
            <a:spLocks noChangeShapeType="1"/>
          </p:cNvSpPr>
          <p:nvPr/>
        </p:nvSpPr>
        <p:spPr bwMode="auto">
          <a:xfrm>
            <a:off x="7812088" y="4941888"/>
            <a:ext cx="533400" cy="95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Rectangle 22"/>
          <p:cNvSpPr>
            <a:spLocks noChangeArrowheads="1"/>
          </p:cNvSpPr>
          <p:nvPr/>
        </p:nvSpPr>
        <p:spPr bwMode="auto">
          <a:xfrm>
            <a:off x="288925" y="1196975"/>
            <a:ext cx="854868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插入到任意结点后 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zh-CN" altLang="en-US" sz="2400" b="1">
                <a:solidFill>
                  <a:schemeClr val="tx1"/>
                </a:solidFill>
              </a:rPr>
              <a:t>不分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空表、首结点前，还是中间结点后、尾结点后，</a:t>
            </a:r>
            <a:r>
              <a:rPr lang="zh-CN" altLang="en-US" sz="2400" b="1">
                <a:solidFill>
                  <a:schemeClr val="tx1"/>
                </a:solidFill>
              </a:rPr>
              <a:t>统一处理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209" name="Text Box 23"/>
          <p:cNvSpPr txBox="1">
            <a:spLocks noChangeArrowheads="1"/>
          </p:cNvSpPr>
          <p:nvPr/>
        </p:nvSpPr>
        <p:spPr bwMode="auto">
          <a:xfrm>
            <a:off x="4337050" y="39671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210" name="Line 24"/>
          <p:cNvSpPr>
            <a:spLocks noChangeShapeType="1"/>
          </p:cNvSpPr>
          <p:nvPr/>
        </p:nvSpPr>
        <p:spPr bwMode="auto">
          <a:xfrm>
            <a:off x="4714875" y="4206875"/>
            <a:ext cx="287338" cy="2873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7" name="Text Box 25"/>
          <p:cNvSpPr txBox="1">
            <a:spLocks noChangeArrowheads="1"/>
          </p:cNvSpPr>
          <p:nvPr/>
        </p:nvSpPr>
        <p:spPr bwMode="auto">
          <a:xfrm>
            <a:off x="574675" y="2351088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s=new node;</a:t>
            </a:r>
          </a:p>
        </p:txBody>
      </p:sp>
      <p:sp>
        <p:nvSpPr>
          <p:cNvPr id="294938" name="Text Box 26"/>
          <p:cNvSpPr txBox="1">
            <a:spLocks noChangeArrowheads="1"/>
          </p:cNvSpPr>
          <p:nvPr/>
        </p:nvSpPr>
        <p:spPr bwMode="auto">
          <a:xfrm>
            <a:off x="574675" y="2782888"/>
            <a:ext cx="367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s-&gt;data=x;</a:t>
            </a:r>
          </a:p>
        </p:txBody>
      </p:sp>
      <p:sp>
        <p:nvSpPr>
          <p:cNvPr id="294939" name="Rectangle 27"/>
          <p:cNvSpPr>
            <a:spLocks noChangeArrowheads="1"/>
          </p:cNvSpPr>
          <p:nvPr/>
        </p:nvSpPr>
        <p:spPr bwMode="auto">
          <a:xfrm>
            <a:off x="574675" y="3286125"/>
            <a:ext cx="421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s-&gt;next=p-&gt;next;</a:t>
            </a:r>
          </a:p>
        </p:txBody>
      </p:sp>
      <p:sp>
        <p:nvSpPr>
          <p:cNvPr id="294940" name="Rectangle 28"/>
          <p:cNvSpPr>
            <a:spLocks noChangeArrowheads="1"/>
          </p:cNvSpPr>
          <p:nvPr/>
        </p:nvSpPr>
        <p:spPr bwMode="auto">
          <a:xfrm>
            <a:off x="611188" y="3789363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CC3300"/>
                </a:solidFill>
                <a:latin typeface="Courier New" pitchFamily="49" charset="0"/>
              </a:rPr>
              <a:t>p-&gt;next=s;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94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9" grpId="0"/>
      <p:bldP spid="294930" grpId="0" animBg="1"/>
      <p:bldP spid="294931" grpId="0" animBg="1"/>
      <p:bldP spid="294932" grpId="0" animBg="1"/>
      <p:bldP spid="294937" grpId="0"/>
      <p:bldP spid="294938" grpId="0"/>
      <p:bldP spid="294939" grpId="0"/>
      <p:bldP spid="2949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260350" y="4221163"/>
            <a:ext cx="467995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）查找第 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en-US" altLang="zh-CN" sz="2400" b="1">
                <a:solidFill>
                  <a:schemeClr val="tx1"/>
                </a:solidFill>
              </a:rPr>
              <a:t>-1</a:t>
            </a:r>
            <a:r>
              <a:rPr lang="zh-CN" altLang="en-US" sz="2400" b="1">
                <a:solidFill>
                  <a:schemeClr val="tx1"/>
                </a:solidFill>
              </a:rPr>
              <a:t>个结点；</a:t>
            </a:r>
            <a:br>
              <a:rPr lang="zh-CN" altLang="en-US" sz="2400" b="1">
                <a:solidFill>
                  <a:schemeClr val="tx1"/>
                </a:solidFill>
              </a:rPr>
            </a:b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）建立新结点；</a:t>
            </a:r>
            <a:br>
              <a:rPr lang="zh-CN" altLang="en-US" sz="2400" b="1">
                <a:solidFill>
                  <a:schemeClr val="tx1"/>
                </a:solidFill>
              </a:rPr>
            </a:b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zh-CN" altLang="en-US" sz="2400" b="1">
                <a:solidFill>
                  <a:schemeClr val="tx1"/>
                </a:solidFill>
              </a:rPr>
              <a:t>）修改第 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en-US" altLang="zh-CN" sz="2400" b="1">
                <a:solidFill>
                  <a:schemeClr val="tx1"/>
                </a:solidFill>
              </a:rPr>
              <a:t>-1</a:t>
            </a:r>
            <a:r>
              <a:rPr lang="zh-CN" altLang="en-US" sz="2400" b="1">
                <a:solidFill>
                  <a:schemeClr val="tx1"/>
                </a:solidFill>
              </a:rPr>
              <a:t>个结点和新结点的指针。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44500"/>
            <a:ext cx="8510588" cy="608013"/>
          </a:xfrm>
        </p:spPr>
        <p:txBody>
          <a:bodyPr/>
          <a:lstStyle/>
          <a:p>
            <a:pPr eaLnBrk="1" hangingPunct="1"/>
            <a:r>
              <a:rPr lang="zh-CN" altLang="en-US" sz="3600" b="0" smtClean="0">
                <a:latin typeface="黑体" pitchFamily="2" charset="-122"/>
              </a:rPr>
              <a:t>插入到第</a:t>
            </a:r>
            <a:r>
              <a:rPr lang="en-US" altLang="zh-CN" sz="3600" b="0" smtClean="0">
                <a:latin typeface="黑体" pitchFamily="2" charset="-122"/>
              </a:rPr>
              <a:t>i</a:t>
            </a:r>
            <a:r>
              <a:rPr lang="zh-CN" altLang="en-US" sz="3600" b="0" smtClean="0">
                <a:latin typeface="黑体" pitchFamily="2" charset="-122"/>
              </a:rPr>
              <a:t>结点前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5038725" y="4221163"/>
            <a:ext cx="3960813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731" tIns="56866" rIns="113731" bIns="56866"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>
                <a:solidFill>
                  <a:srgbClr val="BA00BA"/>
                </a:solidFill>
              </a:rPr>
              <a:t>不需移动结点，只需修改有关指针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>
                <a:solidFill>
                  <a:srgbClr val="FF6600"/>
                </a:solidFill>
              </a:rPr>
              <a:t> </a:t>
            </a:r>
            <a:r>
              <a:rPr lang="zh-CN" altLang="en-US" sz="2400" b="1">
                <a:solidFill>
                  <a:srgbClr val="0000CC"/>
                </a:solidFill>
              </a:rPr>
              <a:t>需从表头开始顺序查找插入位置。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95288" y="1700213"/>
          <a:ext cx="82010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Microsoft Drawing" r:id="rId3" imgW="3252788" imgH="793750" progId="MSDraw">
                  <p:embed/>
                </p:oleObj>
              </mc:Choice>
              <mc:Fallback>
                <p:oleObj name="Microsoft Drawing" r:id="rId3" imgW="3252788" imgH="793750" progId="MSDraw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8201025" cy="1990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/>
      <p:bldP spid="2959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104775" y="2479675"/>
            <a:ext cx="8978900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int insert(lklist head,datatype x,int i){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q,s;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q=get(head,i−1);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找第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en-US" altLang="zh-CN" sz="2400" b="1">
                <a:solidFill>
                  <a:schemeClr val="tx1"/>
                </a:solidFill>
              </a:rPr>
              <a:t>−1</a:t>
            </a:r>
            <a:r>
              <a:rPr lang="zh-CN" altLang="en-US" sz="2400" b="1">
                <a:solidFill>
                  <a:schemeClr val="tx1"/>
                </a:solidFill>
              </a:rPr>
              <a:t>个点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if(q==NULL)   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无第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en-US" altLang="zh-CN" sz="2400" b="1">
                <a:solidFill>
                  <a:schemeClr val="tx1"/>
                </a:solidFill>
              </a:rPr>
              <a:t>−1</a:t>
            </a:r>
            <a:r>
              <a:rPr lang="zh-CN" altLang="en-US" sz="2400" b="1">
                <a:solidFill>
                  <a:schemeClr val="tx1"/>
                </a:solidFill>
              </a:rPr>
              <a:t>点，即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en-US" altLang="zh-CN" sz="2400" b="1">
                <a:solidFill>
                  <a:schemeClr val="tx1"/>
                </a:solidFill>
              </a:rPr>
              <a:t>&lt;1</a:t>
            </a:r>
            <a:r>
              <a:rPr lang="zh-CN" altLang="en-US" sz="2400" b="1">
                <a:solidFill>
                  <a:schemeClr val="tx1"/>
                </a:solidFill>
              </a:rPr>
              <a:t>或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en-US" altLang="zh-CN" sz="2400" b="1">
                <a:solidFill>
                  <a:schemeClr val="tx1"/>
                </a:solidFill>
              </a:rPr>
              <a:t>&gt;n+1</a:t>
            </a:r>
            <a:r>
              <a:rPr lang="zh-CN" altLang="en-US" sz="2400" b="1">
                <a:solidFill>
                  <a:schemeClr val="tx1"/>
                </a:solidFill>
              </a:rPr>
              <a:t>时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{cout&lt;&lt;”</a:t>
            </a:r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非法插入位置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!\n”;return 0;}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s=new node;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生成新结点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s−&gt;data=x;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s−&gt;next=q−&gt;next; 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新点的后继是原第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zh-CN" altLang="en-US" sz="2400" b="1">
                <a:solidFill>
                  <a:schemeClr val="tx1"/>
                </a:solidFill>
              </a:rPr>
              <a:t>个点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q−&gt;next=s;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原第</a:t>
            </a:r>
            <a:r>
              <a:rPr lang="en-US" altLang="zh-CN" sz="2400" b="1" i="1">
                <a:solidFill>
                  <a:schemeClr val="tx1"/>
                </a:solidFill>
              </a:rPr>
              <a:t>i</a:t>
            </a:r>
            <a:r>
              <a:rPr lang="en-US" altLang="zh-CN" sz="2400" b="1">
                <a:solidFill>
                  <a:schemeClr val="tx1"/>
                </a:solidFill>
              </a:rPr>
              <a:t>−1</a:t>
            </a:r>
            <a:r>
              <a:rPr lang="zh-CN" altLang="en-US" sz="2400" b="1">
                <a:solidFill>
                  <a:schemeClr val="tx1"/>
                </a:solidFill>
              </a:rPr>
              <a:t>个点的后继是新点</a:t>
            </a:r>
          </a:p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return 1;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插入成功</a:t>
            </a:r>
          </a:p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ph/>
          </p:nvPr>
        </p:nvGraphicFramePr>
        <p:xfrm>
          <a:off x="506413" y="231775"/>
          <a:ext cx="80899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Microsoft Drawing" r:id="rId3" imgW="3252788" imgH="793750" progId="MSDraw">
                  <p:embed/>
                </p:oleObj>
              </mc:Choice>
              <mc:Fallback>
                <p:oleObj name="Microsoft Drawing" r:id="rId3" imgW="3252788" imgH="793750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31775"/>
                        <a:ext cx="8089900" cy="21399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615950"/>
            <a:ext cx="7772400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0" smtClean="0">
                <a:latin typeface="黑体" pitchFamily="2" charset="-122"/>
              </a:rPr>
              <a:t>删除第</a:t>
            </a:r>
            <a:r>
              <a:rPr lang="en-US" altLang="zh-CN" sz="3600" b="0" smtClean="0">
                <a:latin typeface="黑体" pitchFamily="2" charset="-122"/>
              </a:rPr>
              <a:t>i</a:t>
            </a:r>
            <a:r>
              <a:rPr lang="zh-CN" altLang="en-US" sz="3600" b="0" smtClean="0">
                <a:latin typeface="黑体" pitchFamily="2" charset="-122"/>
              </a:rPr>
              <a:t>结点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250825" y="4221163"/>
            <a:ext cx="8675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）查找链表的第 </a:t>
            </a:r>
            <a:r>
              <a:rPr lang="en-US" altLang="zh-CN" sz="2400" b="1">
                <a:solidFill>
                  <a:schemeClr val="tx1"/>
                </a:solidFill>
              </a:rPr>
              <a:t>i-1</a:t>
            </a:r>
            <a:r>
              <a:rPr lang="zh-CN" altLang="en-US" sz="2400" b="1">
                <a:solidFill>
                  <a:schemeClr val="tx1"/>
                </a:solidFill>
              </a:rPr>
              <a:t>个结点，设</a:t>
            </a:r>
            <a:r>
              <a:rPr lang="en-US" altLang="zh-CN" sz="2400" b="1">
                <a:solidFill>
                  <a:schemeClr val="tx1"/>
                </a:solidFill>
              </a:rPr>
              <a:t>q</a:t>
            </a:r>
            <a:r>
              <a:rPr lang="zh-CN" altLang="en-US" sz="2400" b="1">
                <a:solidFill>
                  <a:schemeClr val="tx1"/>
                </a:solidFill>
              </a:rPr>
              <a:t>指向它， </a:t>
            </a:r>
            <a:r>
              <a:rPr lang="en-US" altLang="zh-CN" sz="2400" b="1">
                <a:solidFill>
                  <a:schemeClr val="tx1"/>
                </a:solidFill>
              </a:rPr>
              <a:t>p</a:t>
            </a:r>
            <a:r>
              <a:rPr lang="zh-CN" altLang="en-US" sz="2400" b="1">
                <a:solidFill>
                  <a:schemeClr val="tx1"/>
                </a:solidFill>
              </a:rPr>
              <a:t>指向第</a:t>
            </a:r>
            <a:r>
              <a:rPr lang="en-US" altLang="zh-CN" sz="2400" b="1">
                <a:solidFill>
                  <a:schemeClr val="tx1"/>
                </a:solidFill>
              </a:rPr>
              <a:t>i</a:t>
            </a:r>
            <a:r>
              <a:rPr lang="zh-CN" altLang="en-US" sz="2400" b="1">
                <a:solidFill>
                  <a:schemeClr val="tx1"/>
                </a:solidFill>
              </a:rPr>
              <a:t>个结点；</a:t>
            </a:r>
            <a:br>
              <a:rPr lang="zh-CN" altLang="en-US" sz="2400" b="1">
                <a:solidFill>
                  <a:schemeClr val="tx1"/>
                </a:solidFill>
              </a:rPr>
            </a:b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）修改第 </a:t>
            </a:r>
            <a:r>
              <a:rPr lang="en-US" altLang="zh-CN" sz="2400" b="1">
                <a:solidFill>
                  <a:schemeClr val="tx1"/>
                </a:solidFill>
              </a:rPr>
              <a:t>i-1</a:t>
            </a:r>
            <a:r>
              <a:rPr lang="zh-CN" altLang="en-US" sz="2400" b="1">
                <a:solidFill>
                  <a:schemeClr val="tx1"/>
                </a:solidFill>
              </a:rPr>
              <a:t>个结点的后继指针，使其指向第</a:t>
            </a:r>
            <a:r>
              <a:rPr lang="en-US" altLang="zh-CN" sz="2400" b="1">
                <a:solidFill>
                  <a:schemeClr val="tx1"/>
                </a:solidFill>
              </a:rPr>
              <a:t>i</a:t>
            </a:r>
            <a:r>
              <a:rPr lang="zh-CN" altLang="en-US" sz="2400" b="1">
                <a:solidFill>
                  <a:schemeClr val="tx1"/>
                </a:solidFill>
              </a:rPr>
              <a:t>个结点的后继；</a:t>
            </a:r>
            <a:br>
              <a:rPr lang="zh-CN" altLang="en-US" sz="2400" b="1">
                <a:solidFill>
                  <a:schemeClr val="tx1"/>
                </a:solidFill>
              </a:rPr>
            </a:b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zh-CN" altLang="en-US" sz="2400" b="1">
                <a:solidFill>
                  <a:schemeClr val="tx1"/>
                </a:solidFill>
              </a:rPr>
              <a:t>）释放第</a:t>
            </a:r>
            <a:r>
              <a:rPr lang="en-US" altLang="zh-CN" sz="2400" b="1">
                <a:solidFill>
                  <a:schemeClr val="tx1"/>
                </a:solidFill>
              </a:rPr>
              <a:t>i</a:t>
            </a:r>
            <a:r>
              <a:rPr lang="zh-CN" altLang="en-US" sz="2400" b="1">
                <a:solidFill>
                  <a:schemeClr val="tx1"/>
                </a:solidFill>
              </a:rPr>
              <a:t>个结点空间；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4925" y="2111375"/>
          <a:ext cx="9015413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Microsoft Drawing" r:id="rId3" imgW="3671888" imgH="566738" progId="MSDraw">
                  <p:embed/>
                </p:oleObj>
              </mc:Choice>
              <mc:Fallback>
                <p:oleObj name="Microsoft Drawing" r:id="rId3" imgW="3671888" imgH="566738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111375"/>
                        <a:ext cx="9015413" cy="1389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D:\FengYi\pbdoc\模板\caiyun.pot</Template>
  <TotalTime>3522</TotalTime>
  <Words>974</Words>
  <Application>Microsoft Office PowerPoint</Application>
  <PresentationFormat>全屏显示(4:3)</PresentationFormat>
  <Paragraphs>325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Times New Roman</vt:lpstr>
      <vt:lpstr>宋体</vt:lpstr>
      <vt:lpstr>Arial</vt:lpstr>
      <vt:lpstr>Impact</vt:lpstr>
      <vt:lpstr>黑体</vt:lpstr>
      <vt:lpstr>隶书</vt:lpstr>
      <vt:lpstr>Wingdings</vt:lpstr>
      <vt:lpstr>Courier New</vt:lpstr>
      <vt:lpstr>Symbol</vt:lpstr>
      <vt:lpstr>Monotype Sorts</vt:lpstr>
      <vt:lpstr>仿宋_GB2312</vt:lpstr>
      <vt:lpstr>楷体_GB2312</vt:lpstr>
      <vt:lpstr>caiyun</vt:lpstr>
      <vt:lpstr>Microsoft Drawing</vt:lpstr>
      <vt:lpstr>Microsoft PowerPoint 幻灯片</vt:lpstr>
      <vt:lpstr>结构体有关概念</vt:lpstr>
      <vt:lpstr>PowerPoint 演示文稿</vt:lpstr>
      <vt:lpstr>动态分配与释放</vt:lpstr>
      <vt:lpstr>（1）插入</vt:lpstr>
      <vt:lpstr>PowerPoint 演示文稿</vt:lpstr>
      <vt:lpstr>（1A）插入(有头结点)</vt:lpstr>
      <vt:lpstr>插入到第i结点前</vt:lpstr>
      <vt:lpstr>PowerPoint 演示文稿</vt:lpstr>
      <vt:lpstr>删除第i结点</vt:lpstr>
      <vt:lpstr>PowerPoint 演示文稿</vt:lpstr>
      <vt:lpstr>(6)按序号查找(定位)</vt:lpstr>
      <vt:lpstr>（3）建表(头插法)</vt:lpstr>
      <vt:lpstr>PowerPoint 演示文稿</vt:lpstr>
      <vt:lpstr>PowerPoint 演示文稿</vt:lpstr>
      <vt:lpstr>（3）建表(尾插法)</vt:lpstr>
      <vt:lpstr>PowerPoint 演示文稿</vt:lpstr>
      <vt:lpstr>PowerPoint 演示文稿</vt:lpstr>
      <vt:lpstr>(4)初始化</vt:lpstr>
      <vt:lpstr>(5)求表长</vt:lpstr>
      <vt:lpstr>(7)按值查找</vt:lpstr>
      <vt:lpstr>PowerPoint 演示文稿</vt:lpstr>
      <vt:lpstr>例　单链表销毁</vt:lpstr>
      <vt:lpstr>PowerPoint 演示文稿</vt:lpstr>
      <vt:lpstr>PowerPoint 演示文稿</vt:lpstr>
    </vt:vector>
  </TitlesOfParts>
  <Company>sj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排序</dc:title>
  <dc:creator>hyg</dc:creator>
  <cp:lastModifiedBy>weina</cp:lastModifiedBy>
  <cp:revision>745</cp:revision>
  <dcterms:created xsi:type="dcterms:W3CDTF">1999-12-30T06:19:43Z</dcterms:created>
  <dcterms:modified xsi:type="dcterms:W3CDTF">2014-04-28T07:33:18Z</dcterms:modified>
</cp:coreProperties>
</file>