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  <p:sldMasterId id="2147484137" r:id="rId3"/>
  </p:sldMasterIdLst>
  <p:notesMasterIdLst>
    <p:notesMasterId r:id="rId69"/>
  </p:notesMasterIdLst>
  <p:handoutMasterIdLst>
    <p:handoutMasterId r:id="rId70"/>
  </p:handoutMasterIdLst>
  <p:sldIdLst>
    <p:sldId id="288" r:id="rId4"/>
    <p:sldId id="292" r:id="rId5"/>
    <p:sldId id="437" r:id="rId6"/>
    <p:sldId id="438" r:id="rId7"/>
    <p:sldId id="439" r:id="rId8"/>
    <p:sldId id="440" r:id="rId9"/>
    <p:sldId id="441" r:id="rId10"/>
    <p:sldId id="442" r:id="rId11"/>
    <p:sldId id="443" r:id="rId12"/>
    <p:sldId id="444" r:id="rId13"/>
    <p:sldId id="445" r:id="rId14"/>
    <p:sldId id="446" r:id="rId15"/>
    <p:sldId id="447" r:id="rId16"/>
    <p:sldId id="448" r:id="rId17"/>
    <p:sldId id="449" r:id="rId18"/>
    <p:sldId id="450" r:id="rId19"/>
    <p:sldId id="451" r:id="rId20"/>
    <p:sldId id="452" r:id="rId21"/>
    <p:sldId id="462" r:id="rId22"/>
    <p:sldId id="463" r:id="rId23"/>
    <p:sldId id="464" r:id="rId24"/>
    <p:sldId id="453" r:id="rId25"/>
    <p:sldId id="454" r:id="rId26"/>
    <p:sldId id="455" r:id="rId27"/>
    <p:sldId id="456" r:id="rId28"/>
    <p:sldId id="465" r:id="rId29"/>
    <p:sldId id="466" r:id="rId30"/>
    <p:sldId id="468" r:id="rId31"/>
    <p:sldId id="467" r:id="rId32"/>
    <p:sldId id="469" r:id="rId33"/>
    <p:sldId id="477" r:id="rId34"/>
    <p:sldId id="470" r:id="rId35"/>
    <p:sldId id="471" r:id="rId36"/>
    <p:sldId id="472" r:id="rId37"/>
    <p:sldId id="473" r:id="rId38"/>
    <p:sldId id="474" r:id="rId39"/>
    <p:sldId id="478" r:id="rId40"/>
    <p:sldId id="537" r:id="rId41"/>
    <p:sldId id="482" r:id="rId42"/>
    <p:sldId id="484" r:id="rId43"/>
    <p:sldId id="479" r:id="rId44"/>
    <p:sldId id="480" r:id="rId45"/>
    <p:sldId id="481" r:id="rId46"/>
    <p:sldId id="494" r:id="rId47"/>
    <p:sldId id="495" r:id="rId48"/>
    <p:sldId id="496" r:id="rId49"/>
    <p:sldId id="498" r:id="rId50"/>
    <p:sldId id="497" r:id="rId51"/>
    <p:sldId id="499" r:id="rId52"/>
    <p:sldId id="500" r:id="rId53"/>
    <p:sldId id="501" r:id="rId54"/>
    <p:sldId id="502" r:id="rId55"/>
    <p:sldId id="544" r:id="rId56"/>
    <p:sldId id="532" r:id="rId57"/>
    <p:sldId id="533" r:id="rId58"/>
    <p:sldId id="536" r:id="rId59"/>
    <p:sldId id="545" r:id="rId60"/>
    <p:sldId id="546" r:id="rId61"/>
    <p:sldId id="547" r:id="rId62"/>
    <p:sldId id="548" r:id="rId63"/>
    <p:sldId id="549" r:id="rId64"/>
    <p:sldId id="538" r:id="rId65"/>
    <p:sldId id="539" r:id="rId66"/>
    <p:sldId id="540" r:id="rId67"/>
    <p:sldId id="543" r:id="rId68"/>
  </p:sldIdLst>
  <p:sldSz cx="9144000" cy="6858000" type="screen4x3"/>
  <p:notesSz cx="6761163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D9"/>
    <a:srgbClr val="CC00CC"/>
    <a:srgbClr val="FFFFFF"/>
    <a:srgbClr val="FF3399"/>
    <a:srgbClr val="008000"/>
    <a:srgbClr val="00000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65" autoAdjust="0"/>
    <p:restoredTop sz="94872" autoAdjust="0"/>
  </p:normalViewPr>
  <p:slideViewPr>
    <p:cSldViewPr>
      <p:cViewPr>
        <p:scale>
          <a:sx n="58" d="100"/>
          <a:sy n="58" d="100"/>
        </p:scale>
        <p:origin x="-1224" y="-1044"/>
      </p:cViewPr>
      <p:guideLst>
        <p:guide orient="horz" pos="2118"/>
        <p:guide pos="286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58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" Type="http://schemas.openxmlformats.org/officeDocument/2006/relationships/slide" Target="slides/slide4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A067127-25E9-4E93-987E-541FE9E9D244}" type="datetimeFigureOut">
              <a:rPr lang="zh-CN" altLang="en-US"/>
              <a:pPr>
                <a:defRPr/>
              </a:pPr>
              <a:t>2016/12/13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73FA0D3F-F663-4B77-8BFC-06F9DE447B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928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101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76275" y="4722813"/>
            <a:ext cx="5408613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3052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2647B0D0-9DA5-4276-AB9A-1AC60342E84A}" type="slidenum">
              <a:rPr lang="zh-CN" altLang="en-US"/>
              <a:pPr>
                <a:defRPr/>
              </a:pPr>
              <a:t>‹#›</a:t>
            </a:fld>
            <a:endParaRPr 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83857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未知"/>
          <p:cNvSpPr>
            <a:spLocks/>
          </p:cNvSpPr>
          <p:nvPr/>
        </p:nvSpPr>
        <p:spPr bwMode="auto">
          <a:xfrm>
            <a:off x="0" y="6048375"/>
            <a:ext cx="2762250" cy="809625"/>
          </a:xfrm>
          <a:custGeom>
            <a:avLst/>
            <a:gdLst>
              <a:gd name="T0" fmla="*/ 0 w 1740"/>
              <a:gd name="T1" fmla="*/ 0 h 510"/>
              <a:gd name="T2" fmla="*/ 0 w 1740"/>
              <a:gd name="T3" fmla="*/ 2147483647 h 510"/>
              <a:gd name="T4" fmla="*/ 2147483647 w 1740"/>
              <a:gd name="T5" fmla="*/ 2147483647 h 510"/>
              <a:gd name="T6" fmla="*/ 2147483647 w 1740"/>
              <a:gd name="T7" fmla="*/ 2147483647 h 510"/>
              <a:gd name="T8" fmla="*/ 0 w 1740"/>
              <a:gd name="T9" fmla="*/ 0 h 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40" h="510">
                <a:moveTo>
                  <a:pt x="0" y="0"/>
                </a:moveTo>
                <a:lnTo>
                  <a:pt x="0" y="510"/>
                </a:lnTo>
                <a:cubicBezTo>
                  <a:pt x="0" y="510"/>
                  <a:pt x="870" y="510"/>
                  <a:pt x="1740" y="510"/>
                </a:cubicBezTo>
                <a:cubicBezTo>
                  <a:pt x="1650" y="258"/>
                  <a:pt x="1595" y="30"/>
                  <a:pt x="1595" y="30"/>
                </a:cubicBezTo>
                <a:cubicBezTo>
                  <a:pt x="798" y="54"/>
                  <a:pt x="0" y="0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未知"/>
          <p:cNvSpPr>
            <a:spLocks/>
          </p:cNvSpPr>
          <p:nvPr/>
        </p:nvSpPr>
        <p:spPr bwMode="auto">
          <a:xfrm>
            <a:off x="2590800" y="4705350"/>
            <a:ext cx="6400800" cy="2152650"/>
          </a:xfrm>
          <a:custGeom>
            <a:avLst/>
            <a:gdLst>
              <a:gd name="T0" fmla="*/ 2147483647 w 4032"/>
              <a:gd name="T1" fmla="*/ 0 h 1356"/>
              <a:gd name="T2" fmla="*/ 2147483647 w 4032"/>
              <a:gd name="T3" fmla="*/ 2147483647 h 1356"/>
              <a:gd name="T4" fmla="*/ 2147483647 w 4032"/>
              <a:gd name="T5" fmla="*/ 2147483647 h 1356"/>
              <a:gd name="T6" fmla="*/ 2147483647 w 4032"/>
              <a:gd name="T7" fmla="*/ 2147483647 h 1356"/>
              <a:gd name="T8" fmla="*/ 0 w 4032"/>
              <a:gd name="T9" fmla="*/ 2147483647 h 1356"/>
              <a:gd name="T10" fmla="*/ 2147483647 w 4032"/>
              <a:gd name="T11" fmla="*/ 0 h 13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032" h="1356">
                <a:moveTo>
                  <a:pt x="1116" y="0"/>
                </a:moveTo>
                <a:cubicBezTo>
                  <a:pt x="2370" y="1254"/>
                  <a:pt x="3840" y="636"/>
                  <a:pt x="3840" y="636"/>
                </a:cubicBezTo>
                <a:cubicBezTo>
                  <a:pt x="4032" y="966"/>
                  <a:pt x="4032" y="1356"/>
                  <a:pt x="4032" y="1356"/>
                </a:cubicBezTo>
                <a:cubicBezTo>
                  <a:pt x="4032" y="1356"/>
                  <a:pt x="2160" y="1356"/>
                  <a:pt x="288" y="1356"/>
                </a:cubicBezTo>
                <a:cubicBezTo>
                  <a:pt x="120" y="1140"/>
                  <a:pt x="0" y="828"/>
                  <a:pt x="0" y="828"/>
                </a:cubicBezTo>
                <a:lnTo>
                  <a:pt x="1116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未知"/>
          <p:cNvSpPr>
            <a:spLocks/>
          </p:cNvSpPr>
          <p:nvPr/>
        </p:nvSpPr>
        <p:spPr bwMode="auto">
          <a:xfrm>
            <a:off x="4400550" y="781050"/>
            <a:ext cx="4743450" cy="5048250"/>
          </a:xfrm>
          <a:custGeom>
            <a:avLst/>
            <a:gdLst>
              <a:gd name="T0" fmla="*/ 2147483647 w 2988"/>
              <a:gd name="T1" fmla="*/ 2147483647 h 3180"/>
              <a:gd name="T2" fmla="*/ 2147483647 w 2988"/>
              <a:gd name="T3" fmla="*/ 0 h 3180"/>
              <a:gd name="T4" fmla="*/ 2147483647 w 2988"/>
              <a:gd name="T5" fmla="*/ 2147483647 h 3180"/>
              <a:gd name="T6" fmla="*/ 2147483647 w 2988"/>
              <a:gd name="T7" fmla="*/ 2147483647 h 3180"/>
              <a:gd name="T8" fmla="*/ 2147483647 w 2988"/>
              <a:gd name="T9" fmla="*/ 2147483647 h 3180"/>
              <a:gd name="T10" fmla="*/ 0 w 2988"/>
              <a:gd name="T11" fmla="*/ 2147483647 h 3180"/>
              <a:gd name="T12" fmla="*/ 2147483647 w 2988"/>
              <a:gd name="T13" fmla="*/ 2147483647 h 31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988" h="3180">
                <a:moveTo>
                  <a:pt x="510" y="1098"/>
                </a:moveTo>
                <a:cubicBezTo>
                  <a:pt x="1710" y="840"/>
                  <a:pt x="2280" y="0"/>
                  <a:pt x="2280" y="0"/>
                </a:cubicBezTo>
                <a:cubicBezTo>
                  <a:pt x="2700" y="96"/>
                  <a:pt x="2988" y="342"/>
                  <a:pt x="2988" y="342"/>
                </a:cubicBezTo>
                <a:lnTo>
                  <a:pt x="2988" y="2772"/>
                </a:lnTo>
                <a:cubicBezTo>
                  <a:pt x="2988" y="2772"/>
                  <a:pt x="2202" y="3180"/>
                  <a:pt x="1452" y="3060"/>
                </a:cubicBezTo>
                <a:cubicBezTo>
                  <a:pt x="636" y="2940"/>
                  <a:pt x="0" y="2406"/>
                  <a:pt x="0" y="2406"/>
                </a:cubicBezTo>
                <a:lnTo>
                  <a:pt x="510" y="10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未知"/>
          <p:cNvSpPr>
            <a:spLocks/>
          </p:cNvSpPr>
          <p:nvPr/>
        </p:nvSpPr>
        <p:spPr bwMode="auto">
          <a:xfrm>
            <a:off x="4800600" y="0"/>
            <a:ext cx="3276600" cy="2409825"/>
          </a:xfrm>
          <a:custGeom>
            <a:avLst/>
            <a:gdLst>
              <a:gd name="T0" fmla="*/ 0 w 2064"/>
              <a:gd name="T1" fmla="*/ 0 h 1518"/>
              <a:gd name="T2" fmla="*/ 2147483647 w 2064"/>
              <a:gd name="T3" fmla="*/ 2147483647 h 1518"/>
              <a:gd name="T4" fmla="*/ 2147483647 w 2064"/>
              <a:gd name="T5" fmla="*/ 0 h 1518"/>
              <a:gd name="T6" fmla="*/ 0 w 2064"/>
              <a:gd name="T7" fmla="*/ 0 h 15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4" h="1518">
                <a:moveTo>
                  <a:pt x="0" y="0"/>
                </a:moveTo>
                <a:cubicBezTo>
                  <a:pt x="0" y="0"/>
                  <a:pt x="138" y="759"/>
                  <a:pt x="276" y="1518"/>
                </a:cubicBezTo>
                <a:cubicBezTo>
                  <a:pt x="1518" y="1194"/>
                  <a:pt x="2064" y="0"/>
                  <a:pt x="206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未知"/>
          <p:cNvSpPr>
            <a:spLocks/>
          </p:cNvSpPr>
          <p:nvPr/>
        </p:nvSpPr>
        <p:spPr bwMode="auto">
          <a:xfrm>
            <a:off x="0" y="0"/>
            <a:ext cx="6583363" cy="7267575"/>
          </a:xfrm>
          <a:custGeom>
            <a:avLst/>
            <a:gdLst>
              <a:gd name="T0" fmla="*/ 0 w 4014"/>
              <a:gd name="T1" fmla="*/ 0 h 4455"/>
              <a:gd name="T2" fmla="*/ 2147483647 w 4014"/>
              <a:gd name="T3" fmla="*/ 0 h 4455"/>
              <a:gd name="T4" fmla="*/ 2147483647 w 4014"/>
              <a:gd name="T5" fmla="*/ 2147483647 h 4455"/>
              <a:gd name="T6" fmla="*/ 0 w 4014"/>
              <a:gd name="T7" fmla="*/ 2147483647 h 4455"/>
              <a:gd name="T8" fmla="*/ 0 w 4014"/>
              <a:gd name="T9" fmla="*/ 0 h 4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14" h="4455">
                <a:moveTo>
                  <a:pt x="0" y="0"/>
                </a:moveTo>
                <a:lnTo>
                  <a:pt x="3612" y="0"/>
                </a:lnTo>
                <a:cubicBezTo>
                  <a:pt x="4014" y="984"/>
                  <a:pt x="3812" y="2307"/>
                  <a:pt x="3222" y="3042"/>
                </a:cubicBezTo>
                <a:cubicBezTo>
                  <a:pt x="1988" y="4455"/>
                  <a:pt x="0" y="3744"/>
                  <a:pt x="0" y="374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未知"/>
          <p:cNvSpPr>
            <a:spLocks/>
          </p:cNvSpPr>
          <p:nvPr/>
        </p:nvSpPr>
        <p:spPr bwMode="auto">
          <a:xfrm>
            <a:off x="0" y="0"/>
            <a:ext cx="6372225" cy="7072313"/>
          </a:xfrm>
          <a:custGeom>
            <a:avLst/>
            <a:gdLst>
              <a:gd name="T0" fmla="*/ 0 w 4014"/>
              <a:gd name="T1" fmla="*/ 0 h 4455"/>
              <a:gd name="T2" fmla="*/ 3612 w 4014"/>
              <a:gd name="T3" fmla="*/ 0 h 4455"/>
              <a:gd name="T4" fmla="*/ 3222 w 4014"/>
              <a:gd name="T5" fmla="*/ 3042 h 4455"/>
              <a:gd name="T6" fmla="*/ 0 w 4014"/>
              <a:gd name="T7" fmla="*/ 3744 h 4455"/>
              <a:gd name="T8" fmla="*/ 0 w 4014"/>
              <a:gd name="T9" fmla="*/ 0 h 4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14" h="4455">
                <a:moveTo>
                  <a:pt x="0" y="0"/>
                </a:moveTo>
                <a:lnTo>
                  <a:pt x="3612" y="0"/>
                </a:lnTo>
                <a:cubicBezTo>
                  <a:pt x="4014" y="984"/>
                  <a:pt x="3812" y="2307"/>
                  <a:pt x="3222" y="3042"/>
                </a:cubicBezTo>
                <a:cubicBezTo>
                  <a:pt x="1988" y="4455"/>
                  <a:pt x="0" y="3744"/>
                  <a:pt x="0" y="3744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2549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50825" y="1588"/>
            <a:ext cx="0" cy="6015037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1293813" y="1588"/>
            <a:ext cx="0" cy="62071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2338388" y="1588"/>
            <a:ext cx="0" cy="61833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382963" y="1588"/>
            <a:ext cx="0" cy="597217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4427538" y="1588"/>
            <a:ext cx="0" cy="5449887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rot="5400000">
            <a:off x="2913063" y="-2654300"/>
            <a:ext cx="0" cy="58134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rot="5400000">
            <a:off x="3006725" y="-1682750"/>
            <a:ext cx="0" cy="60007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rot="5400000">
            <a:off x="3011488" y="-622300"/>
            <a:ext cx="0" cy="601027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rot="5400000">
            <a:off x="2907507" y="548481"/>
            <a:ext cx="0" cy="5802313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rot="5400000">
            <a:off x="2666207" y="1854993"/>
            <a:ext cx="0" cy="5319713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rot="5400000">
            <a:off x="2115344" y="3472656"/>
            <a:ext cx="0" cy="42179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2362200" y="277813"/>
            <a:ext cx="1012825" cy="102552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285750" y="2427288"/>
            <a:ext cx="1012825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0" y="271463"/>
            <a:ext cx="250825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1331913" y="1588"/>
            <a:ext cx="1012825" cy="23495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25" name="未知"/>
          <p:cNvSpPr>
            <a:spLocks/>
          </p:cNvSpPr>
          <p:nvPr/>
        </p:nvSpPr>
        <p:spPr bwMode="auto">
          <a:xfrm>
            <a:off x="2365375" y="4541838"/>
            <a:ext cx="1009650" cy="1033462"/>
          </a:xfrm>
          <a:custGeom>
            <a:avLst/>
            <a:gdLst>
              <a:gd name="T0" fmla="*/ 0 w 636"/>
              <a:gd name="T1" fmla="*/ 0 h 651"/>
              <a:gd name="T2" fmla="*/ 0 w 636"/>
              <a:gd name="T3" fmla="*/ 2147483647 h 651"/>
              <a:gd name="T4" fmla="*/ 2147483647 w 636"/>
              <a:gd name="T5" fmla="*/ 2147483647 h 651"/>
              <a:gd name="T6" fmla="*/ 2147483647 w 636"/>
              <a:gd name="T7" fmla="*/ 0 h 651"/>
              <a:gd name="T8" fmla="*/ 0 w 636"/>
              <a:gd name="T9" fmla="*/ 0 h 6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6" h="651">
                <a:moveTo>
                  <a:pt x="0" y="0"/>
                </a:moveTo>
                <a:lnTo>
                  <a:pt x="0" y="645"/>
                </a:lnTo>
                <a:lnTo>
                  <a:pt x="636" y="651"/>
                </a:lnTo>
                <a:lnTo>
                  <a:pt x="6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285750" y="2435225"/>
            <a:ext cx="1012825" cy="1025525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grpSp>
        <p:nvGrpSpPr>
          <p:cNvPr id="27" name="Group 29"/>
          <p:cNvGrpSpPr>
            <a:grpSpLocks/>
          </p:cNvGrpSpPr>
          <p:nvPr/>
        </p:nvGrpSpPr>
        <p:grpSpPr bwMode="auto">
          <a:xfrm>
            <a:off x="8077200" y="0"/>
            <a:ext cx="1076325" cy="6858000"/>
            <a:chOff x="0" y="0"/>
            <a:chExt cx="678" cy="4320"/>
          </a:xfrm>
        </p:grpSpPr>
        <p:sp>
          <p:nvSpPr>
            <p:cNvPr id="28" name="未知"/>
            <p:cNvSpPr>
              <a:spLocks/>
            </p:cNvSpPr>
            <p:nvPr userDrawn="1"/>
          </p:nvSpPr>
          <p:spPr bwMode="auto">
            <a:xfrm>
              <a:off x="0" y="0"/>
              <a:ext cx="672" cy="702"/>
            </a:xfrm>
            <a:custGeom>
              <a:avLst/>
              <a:gdLst>
                <a:gd name="T0" fmla="*/ 0 w 672"/>
                <a:gd name="T1" fmla="*/ 85 h 720"/>
                <a:gd name="T2" fmla="*/ 288 w 672"/>
                <a:gd name="T3" fmla="*/ 0 h 720"/>
                <a:gd name="T4" fmla="*/ 672 w 672"/>
                <a:gd name="T5" fmla="*/ 0 h 720"/>
                <a:gd name="T6" fmla="*/ 672 w 672"/>
                <a:gd name="T7" fmla="*/ 138 h 720"/>
                <a:gd name="T8" fmla="*/ 0 w 672"/>
                <a:gd name="T9" fmla="*/ 85 h 7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2" h="720">
                  <a:moveTo>
                    <a:pt x="0" y="432"/>
                  </a:moveTo>
                  <a:cubicBezTo>
                    <a:pt x="186" y="216"/>
                    <a:pt x="288" y="0"/>
                    <a:pt x="288" y="0"/>
                  </a:cubicBezTo>
                  <a:lnTo>
                    <a:pt x="672" y="0"/>
                  </a:lnTo>
                  <a:lnTo>
                    <a:pt x="672" y="720"/>
                  </a:lnTo>
                  <a:cubicBezTo>
                    <a:pt x="672" y="720"/>
                    <a:pt x="384" y="516"/>
                    <a:pt x="0" y="432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未知"/>
            <p:cNvSpPr>
              <a:spLocks/>
            </p:cNvSpPr>
            <p:nvPr userDrawn="1"/>
          </p:nvSpPr>
          <p:spPr bwMode="auto">
            <a:xfrm>
              <a:off x="514" y="3496"/>
              <a:ext cx="164" cy="824"/>
            </a:xfrm>
            <a:custGeom>
              <a:avLst/>
              <a:gdLst>
                <a:gd name="T0" fmla="*/ 2 w 212"/>
                <a:gd name="T1" fmla="*/ 0 h 824"/>
                <a:gd name="T2" fmla="*/ 0 w 212"/>
                <a:gd name="T3" fmla="*/ 82 h 824"/>
                <a:gd name="T4" fmla="*/ 2 w 212"/>
                <a:gd name="T5" fmla="*/ 824 h 824"/>
                <a:gd name="T6" fmla="*/ 2 w 212"/>
                <a:gd name="T7" fmla="*/ 822 h 824"/>
                <a:gd name="T8" fmla="*/ 2 w 212"/>
                <a:gd name="T9" fmla="*/ 0 h 8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2" h="824">
                  <a:moveTo>
                    <a:pt x="206" y="0"/>
                  </a:moveTo>
                  <a:cubicBezTo>
                    <a:pt x="104" y="54"/>
                    <a:pt x="0" y="82"/>
                    <a:pt x="0" y="82"/>
                  </a:cubicBezTo>
                  <a:cubicBezTo>
                    <a:pt x="0" y="82"/>
                    <a:pt x="148" y="378"/>
                    <a:pt x="168" y="824"/>
                  </a:cubicBezTo>
                  <a:lnTo>
                    <a:pt x="212" y="822"/>
                  </a:lnTo>
                  <a:cubicBezTo>
                    <a:pt x="212" y="822"/>
                    <a:pt x="209" y="411"/>
                    <a:pt x="206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5495925" y="1333500"/>
            <a:ext cx="660400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5480050" y="1588"/>
            <a:ext cx="0" cy="42386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Rectangle 34"/>
          <p:cNvSpPr>
            <a:spLocks noChangeArrowheads="1"/>
          </p:cNvSpPr>
          <p:nvPr/>
        </p:nvSpPr>
        <p:spPr bwMode="auto">
          <a:xfrm>
            <a:off x="4457700" y="3495675"/>
            <a:ext cx="1012825" cy="1025525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pic>
        <p:nvPicPr>
          <p:cNvPr id="33" name="Picture 36" descr="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9" t="16374" b="27486"/>
          <a:stretch>
            <a:fillRect/>
          </a:stretch>
        </p:blipFill>
        <p:spPr bwMode="auto">
          <a:xfrm rot="393398">
            <a:off x="2667000" y="609600"/>
            <a:ext cx="2663825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3" name="Rectangle 25"/>
          <p:cNvSpPr>
            <a:spLocks noGrp="1" noChangeArrowheads="1"/>
          </p:cNvSpPr>
          <p:nvPr>
            <p:ph type="subTitle" idx="1"/>
          </p:nvPr>
        </p:nvSpPr>
        <p:spPr>
          <a:xfrm>
            <a:off x="333375" y="5084763"/>
            <a:ext cx="6400800" cy="457200"/>
          </a:xfrm>
        </p:spPr>
        <p:txBody>
          <a:bodyPr/>
          <a:lstStyle>
            <a:lvl1pPr marL="0" indent="0">
              <a:buFontTx/>
              <a:buNone/>
              <a:defRPr sz="1600">
                <a:latin typeface="Times New Roman" pitchFamily="18" charset="0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083" name="Rectangle 35"/>
          <p:cNvSpPr>
            <a:spLocks noGrp="1" noChangeArrowheads="1"/>
          </p:cNvSpPr>
          <p:nvPr>
            <p:ph type="ctrTitle"/>
          </p:nvPr>
        </p:nvSpPr>
        <p:spPr>
          <a:xfrm>
            <a:off x="333375" y="1884363"/>
            <a:ext cx="8229600" cy="1470025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4" name="Rectangle 2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7150"/>
            <a:ext cx="2133600" cy="314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526514-E719-4648-BAC2-18E8BA7180BA}" type="datetime1">
              <a:rPr lang="zh-CN" altLang="en-US"/>
              <a:pPr>
                <a:defRPr/>
              </a:pPr>
              <a:t>2016/12/13</a:t>
            </a:fld>
            <a:endParaRPr lang="en-US"/>
          </a:p>
        </p:txBody>
      </p:sp>
      <p:sp>
        <p:nvSpPr>
          <p:cNvPr id="35" name="Rectangle 2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7150"/>
            <a:ext cx="2895600" cy="314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36" name="Rectangle 2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7150"/>
            <a:ext cx="2133600" cy="314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5C135-35F6-4C45-BC85-5C9827E4DB2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0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6F348F-5F17-4FEF-91F0-DD63673954A7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A293B-F0CB-4BF1-AF89-550D750E9FA7}" type="slidenum">
              <a:rPr lang="zh-CN" alt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660232" y="6453336"/>
            <a:ext cx="1584176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3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3C6997-170F-4315-82F8-4C35D8BBD612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E825A-7709-47FD-9EA7-1F4221E9FB39}" type="slidenum">
              <a:rPr lang="zh-CN" alt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660232" y="6453336"/>
            <a:ext cx="1584176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672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25438"/>
            <a:ext cx="2057400" cy="5800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25438"/>
            <a:ext cx="6019800" cy="5800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251D87E-8662-4FCB-8099-BE2290E03316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09370-4BFA-415D-933F-502B188388C9}" type="slidenum">
              <a:rPr lang="zh-CN" alt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660232" y="6453336"/>
            <a:ext cx="1584176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6520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917A67-8D8D-4050-A012-054818E4BB10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4B847-B15E-46D4-A330-39E91F3E06DD}" type="slidenum">
              <a:rPr lang="zh-CN" alt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660232" y="6453336"/>
            <a:ext cx="1584176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573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A86C7C-2222-4935-A75C-136FE6AD5D76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339EB-7FCA-4672-B688-F4DA28CAD9A7}" type="slidenum">
              <a:rPr lang="zh-CN" alt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660232" y="6453336"/>
            <a:ext cx="1584176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795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2857EA3-7004-450C-A834-91036F100EEC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931BD-B836-4B9A-AB36-17DC7CB8F18D}" type="slidenum">
              <a:rPr lang="zh-CN" alt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660232" y="6453336"/>
            <a:ext cx="1584176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02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11B98-28B8-4286-B33F-393AF5DC7EFB}" type="datetime1">
              <a:rPr lang="zh-CN" altLang="en-US"/>
              <a:pPr>
                <a:defRPr/>
              </a:pPr>
              <a:t>2016/12/13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90797-D130-4B20-93EF-EC5208A642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4086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7E5E1-7639-487F-A2ED-1131803C65BC}" type="datetime1">
              <a:rPr lang="zh-CN" altLang="en-US"/>
              <a:pPr>
                <a:defRPr/>
              </a:pPr>
              <a:t>2016/12/13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9909D-A5D6-42E7-867C-91603B6B01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457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76830-7BEC-409D-9E16-DA6AFEBB18C5}" type="datetime1">
              <a:rPr lang="zh-CN" altLang="en-US"/>
              <a:pPr>
                <a:defRPr/>
              </a:pPr>
              <a:t>2016/12/13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EAED9-CEB9-4059-A2EA-AF40D8A01D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794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BE81C-85AE-4969-934B-39A9B05E2B3A}" type="datetime1">
              <a:rPr lang="zh-CN" altLang="en-US"/>
              <a:pPr>
                <a:defRPr/>
              </a:pPr>
              <a:t>2016/12/13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62375-0627-4305-A0F6-426EC03215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594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未知"/>
          <p:cNvSpPr>
            <a:spLocks/>
          </p:cNvSpPr>
          <p:nvPr userDrawn="1"/>
        </p:nvSpPr>
        <p:spPr bwMode="auto">
          <a:xfrm>
            <a:off x="-36513" y="6048375"/>
            <a:ext cx="2762251" cy="809625"/>
          </a:xfrm>
          <a:custGeom>
            <a:avLst/>
            <a:gdLst>
              <a:gd name="T0" fmla="*/ 0 w 1740"/>
              <a:gd name="T1" fmla="*/ 0 h 510"/>
              <a:gd name="T2" fmla="*/ 0 w 1740"/>
              <a:gd name="T3" fmla="*/ 2147483647 h 510"/>
              <a:gd name="T4" fmla="*/ 2147483647 w 1740"/>
              <a:gd name="T5" fmla="*/ 2147483647 h 510"/>
              <a:gd name="T6" fmla="*/ 2147483647 w 1740"/>
              <a:gd name="T7" fmla="*/ 2147483647 h 510"/>
              <a:gd name="T8" fmla="*/ 0 w 1740"/>
              <a:gd name="T9" fmla="*/ 0 h 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40" h="510">
                <a:moveTo>
                  <a:pt x="0" y="0"/>
                </a:moveTo>
                <a:lnTo>
                  <a:pt x="0" y="510"/>
                </a:lnTo>
                <a:cubicBezTo>
                  <a:pt x="0" y="510"/>
                  <a:pt x="870" y="510"/>
                  <a:pt x="1740" y="510"/>
                </a:cubicBezTo>
                <a:cubicBezTo>
                  <a:pt x="1650" y="258"/>
                  <a:pt x="1595" y="30"/>
                  <a:pt x="1595" y="30"/>
                </a:cubicBezTo>
                <a:cubicBezTo>
                  <a:pt x="798" y="54"/>
                  <a:pt x="0" y="0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未知"/>
          <p:cNvSpPr>
            <a:spLocks/>
          </p:cNvSpPr>
          <p:nvPr userDrawn="1"/>
        </p:nvSpPr>
        <p:spPr bwMode="auto">
          <a:xfrm>
            <a:off x="2555875" y="4705350"/>
            <a:ext cx="6400800" cy="2152650"/>
          </a:xfrm>
          <a:custGeom>
            <a:avLst/>
            <a:gdLst>
              <a:gd name="T0" fmla="*/ 2147483647 w 4032"/>
              <a:gd name="T1" fmla="*/ 0 h 1356"/>
              <a:gd name="T2" fmla="*/ 2147483647 w 4032"/>
              <a:gd name="T3" fmla="*/ 2147483647 h 1356"/>
              <a:gd name="T4" fmla="*/ 2147483647 w 4032"/>
              <a:gd name="T5" fmla="*/ 2147483647 h 1356"/>
              <a:gd name="T6" fmla="*/ 2147483647 w 4032"/>
              <a:gd name="T7" fmla="*/ 2147483647 h 1356"/>
              <a:gd name="T8" fmla="*/ 0 w 4032"/>
              <a:gd name="T9" fmla="*/ 2147483647 h 1356"/>
              <a:gd name="T10" fmla="*/ 2147483647 w 4032"/>
              <a:gd name="T11" fmla="*/ 0 h 13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032" h="1356">
                <a:moveTo>
                  <a:pt x="1116" y="0"/>
                </a:moveTo>
                <a:cubicBezTo>
                  <a:pt x="2370" y="1254"/>
                  <a:pt x="3840" y="636"/>
                  <a:pt x="3840" y="636"/>
                </a:cubicBezTo>
                <a:cubicBezTo>
                  <a:pt x="4032" y="966"/>
                  <a:pt x="4032" y="1356"/>
                  <a:pt x="4032" y="1356"/>
                </a:cubicBezTo>
                <a:cubicBezTo>
                  <a:pt x="4032" y="1356"/>
                  <a:pt x="2160" y="1356"/>
                  <a:pt x="288" y="1356"/>
                </a:cubicBezTo>
                <a:cubicBezTo>
                  <a:pt x="120" y="1140"/>
                  <a:pt x="0" y="828"/>
                  <a:pt x="0" y="828"/>
                </a:cubicBezTo>
                <a:lnTo>
                  <a:pt x="1116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未知"/>
          <p:cNvSpPr>
            <a:spLocks/>
          </p:cNvSpPr>
          <p:nvPr/>
        </p:nvSpPr>
        <p:spPr bwMode="auto">
          <a:xfrm>
            <a:off x="4814888" y="765175"/>
            <a:ext cx="4337050" cy="5048250"/>
          </a:xfrm>
          <a:custGeom>
            <a:avLst/>
            <a:gdLst>
              <a:gd name="T0" fmla="*/ 2147483647 w 2988"/>
              <a:gd name="T1" fmla="*/ 2147483647 h 3180"/>
              <a:gd name="T2" fmla="*/ 2147483647 w 2988"/>
              <a:gd name="T3" fmla="*/ 0 h 3180"/>
              <a:gd name="T4" fmla="*/ 2147483647 w 2988"/>
              <a:gd name="T5" fmla="*/ 2147483647 h 3180"/>
              <a:gd name="T6" fmla="*/ 2147483647 w 2988"/>
              <a:gd name="T7" fmla="*/ 2147483647 h 3180"/>
              <a:gd name="T8" fmla="*/ 2147483647 w 2988"/>
              <a:gd name="T9" fmla="*/ 2147483647 h 3180"/>
              <a:gd name="T10" fmla="*/ 0 w 2988"/>
              <a:gd name="T11" fmla="*/ 2147483647 h 3180"/>
              <a:gd name="T12" fmla="*/ 2147483647 w 2988"/>
              <a:gd name="T13" fmla="*/ 2147483647 h 31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988" h="3180">
                <a:moveTo>
                  <a:pt x="510" y="1098"/>
                </a:moveTo>
                <a:cubicBezTo>
                  <a:pt x="1710" y="840"/>
                  <a:pt x="2280" y="0"/>
                  <a:pt x="2280" y="0"/>
                </a:cubicBezTo>
                <a:cubicBezTo>
                  <a:pt x="2700" y="96"/>
                  <a:pt x="2988" y="342"/>
                  <a:pt x="2988" y="342"/>
                </a:cubicBezTo>
                <a:lnTo>
                  <a:pt x="2988" y="2772"/>
                </a:lnTo>
                <a:cubicBezTo>
                  <a:pt x="2988" y="2772"/>
                  <a:pt x="2202" y="3180"/>
                  <a:pt x="1452" y="3060"/>
                </a:cubicBezTo>
                <a:cubicBezTo>
                  <a:pt x="636" y="2940"/>
                  <a:pt x="0" y="2406"/>
                  <a:pt x="0" y="2406"/>
                </a:cubicBezTo>
                <a:lnTo>
                  <a:pt x="510" y="10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未知"/>
          <p:cNvSpPr>
            <a:spLocks/>
          </p:cNvSpPr>
          <p:nvPr/>
        </p:nvSpPr>
        <p:spPr bwMode="auto">
          <a:xfrm>
            <a:off x="5111750" y="0"/>
            <a:ext cx="3276600" cy="2409825"/>
          </a:xfrm>
          <a:custGeom>
            <a:avLst/>
            <a:gdLst>
              <a:gd name="T0" fmla="*/ 0 w 2064"/>
              <a:gd name="T1" fmla="*/ 0 h 1518"/>
              <a:gd name="T2" fmla="*/ 2147483647 w 2064"/>
              <a:gd name="T3" fmla="*/ 2147483647 h 1518"/>
              <a:gd name="T4" fmla="*/ 2147483647 w 2064"/>
              <a:gd name="T5" fmla="*/ 0 h 1518"/>
              <a:gd name="T6" fmla="*/ 0 w 2064"/>
              <a:gd name="T7" fmla="*/ 0 h 15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4" h="1518">
                <a:moveTo>
                  <a:pt x="0" y="0"/>
                </a:moveTo>
                <a:cubicBezTo>
                  <a:pt x="0" y="0"/>
                  <a:pt x="138" y="759"/>
                  <a:pt x="276" y="1518"/>
                </a:cubicBezTo>
                <a:cubicBezTo>
                  <a:pt x="1518" y="1194"/>
                  <a:pt x="2064" y="0"/>
                  <a:pt x="206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组合 41"/>
          <p:cNvGrpSpPr>
            <a:grpSpLocks/>
          </p:cNvGrpSpPr>
          <p:nvPr userDrawn="1"/>
        </p:nvGrpSpPr>
        <p:grpSpPr bwMode="auto">
          <a:xfrm>
            <a:off x="0" y="0"/>
            <a:ext cx="8316913" cy="7542213"/>
            <a:chOff x="0" y="0"/>
            <a:chExt cx="6583363" cy="7267575"/>
          </a:xfrm>
        </p:grpSpPr>
        <p:sp>
          <p:nvSpPr>
            <p:cNvPr id="8" name="未知"/>
            <p:cNvSpPr>
              <a:spLocks/>
            </p:cNvSpPr>
            <p:nvPr/>
          </p:nvSpPr>
          <p:spPr bwMode="auto">
            <a:xfrm>
              <a:off x="0" y="0"/>
              <a:ext cx="6583363" cy="7267575"/>
            </a:xfrm>
            <a:custGeom>
              <a:avLst/>
              <a:gdLst>
                <a:gd name="T0" fmla="*/ 0 w 4014"/>
                <a:gd name="T1" fmla="*/ 0 h 4455"/>
                <a:gd name="T2" fmla="*/ 2147483647 w 4014"/>
                <a:gd name="T3" fmla="*/ 0 h 4455"/>
                <a:gd name="T4" fmla="*/ 2147483647 w 4014"/>
                <a:gd name="T5" fmla="*/ 2147483647 h 4455"/>
                <a:gd name="T6" fmla="*/ 0 w 4014"/>
                <a:gd name="T7" fmla="*/ 2147483647 h 4455"/>
                <a:gd name="T8" fmla="*/ 0 w 4014"/>
                <a:gd name="T9" fmla="*/ 0 h 4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14" h="4455">
                  <a:moveTo>
                    <a:pt x="0" y="0"/>
                  </a:moveTo>
                  <a:lnTo>
                    <a:pt x="3612" y="0"/>
                  </a:lnTo>
                  <a:cubicBezTo>
                    <a:pt x="4014" y="984"/>
                    <a:pt x="3812" y="2307"/>
                    <a:pt x="3222" y="3042"/>
                  </a:cubicBezTo>
                  <a:cubicBezTo>
                    <a:pt x="1988" y="4455"/>
                    <a:pt x="0" y="3744"/>
                    <a:pt x="0" y="37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未知"/>
            <p:cNvSpPr>
              <a:spLocks/>
            </p:cNvSpPr>
            <p:nvPr/>
          </p:nvSpPr>
          <p:spPr bwMode="auto">
            <a:xfrm>
              <a:off x="0" y="0"/>
              <a:ext cx="6372253" cy="7071774"/>
            </a:xfrm>
            <a:custGeom>
              <a:avLst/>
              <a:gdLst>
                <a:gd name="T0" fmla="*/ 0 w 4014"/>
                <a:gd name="T1" fmla="*/ 0 h 4455"/>
                <a:gd name="T2" fmla="*/ 3612 w 4014"/>
                <a:gd name="T3" fmla="*/ 0 h 4455"/>
                <a:gd name="T4" fmla="*/ 3222 w 4014"/>
                <a:gd name="T5" fmla="*/ 3042 h 4455"/>
                <a:gd name="T6" fmla="*/ 0 w 4014"/>
                <a:gd name="T7" fmla="*/ 3744 h 4455"/>
                <a:gd name="T8" fmla="*/ 0 w 4014"/>
                <a:gd name="T9" fmla="*/ 0 h 4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4" h="4455">
                  <a:moveTo>
                    <a:pt x="0" y="0"/>
                  </a:moveTo>
                  <a:lnTo>
                    <a:pt x="3612" y="0"/>
                  </a:lnTo>
                  <a:cubicBezTo>
                    <a:pt x="4014" y="984"/>
                    <a:pt x="3812" y="2307"/>
                    <a:pt x="3222" y="3042"/>
                  </a:cubicBezTo>
                  <a:cubicBezTo>
                    <a:pt x="1988" y="4455"/>
                    <a:pt x="0" y="3744"/>
                    <a:pt x="0" y="3744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tint val="2549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8243888" y="0"/>
            <a:ext cx="908050" cy="6858000"/>
            <a:chOff x="0" y="0"/>
            <a:chExt cx="672" cy="4320"/>
          </a:xfrm>
        </p:grpSpPr>
        <p:sp>
          <p:nvSpPr>
            <p:cNvPr id="11" name="未知"/>
            <p:cNvSpPr>
              <a:spLocks/>
            </p:cNvSpPr>
            <p:nvPr userDrawn="1"/>
          </p:nvSpPr>
          <p:spPr bwMode="auto">
            <a:xfrm>
              <a:off x="0" y="0"/>
              <a:ext cx="672" cy="702"/>
            </a:xfrm>
            <a:custGeom>
              <a:avLst/>
              <a:gdLst>
                <a:gd name="T0" fmla="*/ 0 w 672"/>
                <a:gd name="T1" fmla="*/ 85 h 720"/>
                <a:gd name="T2" fmla="*/ 288 w 672"/>
                <a:gd name="T3" fmla="*/ 0 h 720"/>
                <a:gd name="T4" fmla="*/ 672 w 672"/>
                <a:gd name="T5" fmla="*/ 0 h 720"/>
                <a:gd name="T6" fmla="*/ 672 w 672"/>
                <a:gd name="T7" fmla="*/ 138 h 720"/>
                <a:gd name="T8" fmla="*/ 0 w 672"/>
                <a:gd name="T9" fmla="*/ 85 h 7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2" h="720">
                  <a:moveTo>
                    <a:pt x="0" y="432"/>
                  </a:moveTo>
                  <a:cubicBezTo>
                    <a:pt x="186" y="216"/>
                    <a:pt x="288" y="0"/>
                    <a:pt x="288" y="0"/>
                  </a:cubicBezTo>
                  <a:lnTo>
                    <a:pt x="672" y="0"/>
                  </a:lnTo>
                  <a:lnTo>
                    <a:pt x="672" y="720"/>
                  </a:lnTo>
                  <a:cubicBezTo>
                    <a:pt x="672" y="720"/>
                    <a:pt x="384" y="516"/>
                    <a:pt x="0" y="432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未知"/>
            <p:cNvSpPr>
              <a:spLocks/>
            </p:cNvSpPr>
            <p:nvPr userDrawn="1"/>
          </p:nvSpPr>
          <p:spPr bwMode="auto">
            <a:xfrm>
              <a:off x="480" y="3496"/>
              <a:ext cx="192" cy="824"/>
            </a:xfrm>
            <a:custGeom>
              <a:avLst/>
              <a:gdLst>
                <a:gd name="T0" fmla="*/ 5 w 212"/>
                <a:gd name="T1" fmla="*/ 0 h 824"/>
                <a:gd name="T2" fmla="*/ 0 w 212"/>
                <a:gd name="T3" fmla="*/ 82 h 824"/>
                <a:gd name="T4" fmla="*/ 5 w 212"/>
                <a:gd name="T5" fmla="*/ 824 h 824"/>
                <a:gd name="T6" fmla="*/ 5 w 212"/>
                <a:gd name="T7" fmla="*/ 822 h 824"/>
                <a:gd name="T8" fmla="*/ 5 w 212"/>
                <a:gd name="T9" fmla="*/ 0 h 8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2" h="824">
                  <a:moveTo>
                    <a:pt x="206" y="0"/>
                  </a:moveTo>
                  <a:cubicBezTo>
                    <a:pt x="104" y="54"/>
                    <a:pt x="0" y="82"/>
                    <a:pt x="0" y="82"/>
                  </a:cubicBezTo>
                  <a:cubicBezTo>
                    <a:pt x="0" y="82"/>
                    <a:pt x="148" y="378"/>
                    <a:pt x="168" y="824"/>
                  </a:cubicBezTo>
                  <a:lnTo>
                    <a:pt x="212" y="822"/>
                  </a:lnTo>
                  <a:cubicBezTo>
                    <a:pt x="212" y="822"/>
                    <a:pt x="209" y="411"/>
                    <a:pt x="206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49"/>
          <p:cNvGrpSpPr>
            <a:grpSpLocks/>
          </p:cNvGrpSpPr>
          <p:nvPr userDrawn="1"/>
        </p:nvGrpSpPr>
        <p:grpSpPr bwMode="auto">
          <a:xfrm>
            <a:off x="0" y="1588"/>
            <a:ext cx="7596188" cy="6491287"/>
            <a:chOff x="0" y="1588"/>
            <a:chExt cx="6156325" cy="6207125"/>
          </a:xfrm>
        </p:grpSpPr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250825" y="1588"/>
              <a:ext cx="0" cy="6015037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accent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1293813" y="1588"/>
              <a:ext cx="0" cy="6207125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accent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2338388" y="1588"/>
              <a:ext cx="0" cy="618331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accent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3382963" y="1588"/>
              <a:ext cx="0" cy="5972175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accent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4427538" y="1588"/>
              <a:ext cx="0" cy="5449887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accent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rot="5400000">
              <a:off x="2913063" y="-2654300"/>
              <a:ext cx="0" cy="5813425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accent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 rot="5400000">
              <a:off x="3006725" y="-1682750"/>
              <a:ext cx="0" cy="600075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accent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 rot="5400000">
              <a:off x="3011488" y="-622300"/>
              <a:ext cx="0" cy="6010275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accent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 rot="5400000">
              <a:off x="2907507" y="548481"/>
              <a:ext cx="0" cy="5802313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accent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 rot="5400000">
              <a:off x="2666207" y="1854993"/>
              <a:ext cx="0" cy="5319713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accent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 rot="5400000">
              <a:off x="2115344" y="3472656"/>
              <a:ext cx="0" cy="421798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accent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2362200" y="277813"/>
              <a:ext cx="1012825" cy="102552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285750" y="2427288"/>
              <a:ext cx="1012825" cy="1025525"/>
            </a:xfrm>
            <a:prstGeom prst="rect">
              <a:avLst/>
            </a:prstGeom>
            <a:solidFill>
              <a:srgbClr val="FFFFFF">
                <a:alpha val="3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0" y="271463"/>
              <a:ext cx="250825" cy="1025525"/>
            </a:xfrm>
            <a:prstGeom prst="rect">
              <a:avLst/>
            </a:prstGeom>
            <a:solidFill>
              <a:srgbClr val="FFFFFF">
                <a:alpha val="3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1331913" y="1588"/>
              <a:ext cx="1012825" cy="234950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9" name="未知"/>
            <p:cNvSpPr>
              <a:spLocks/>
            </p:cNvSpPr>
            <p:nvPr/>
          </p:nvSpPr>
          <p:spPr bwMode="auto">
            <a:xfrm>
              <a:off x="2365375" y="4541838"/>
              <a:ext cx="1009650" cy="1033462"/>
            </a:xfrm>
            <a:custGeom>
              <a:avLst/>
              <a:gdLst>
                <a:gd name="T0" fmla="*/ 0 w 636"/>
                <a:gd name="T1" fmla="*/ 0 h 651"/>
                <a:gd name="T2" fmla="*/ 0 w 636"/>
                <a:gd name="T3" fmla="*/ 2147483647 h 651"/>
                <a:gd name="T4" fmla="*/ 2147483647 w 636"/>
                <a:gd name="T5" fmla="*/ 2147483647 h 651"/>
                <a:gd name="T6" fmla="*/ 2147483647 w 636"/>
                <a:gd name="T7" fmla="*/ 0 h 651"/>
                <a:gd name="T8" fmla="*/ 0 w 636"/>
                <a:gd name="T9" fmla="*/ 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6" h="651">
                  <a:moveTo>
                    <a:pt x="0" y="0"/>
                  </a:moveTo>
                  <a:lnTo>
                    <a:pt x="0" y="645"/>
                  </a:lnTo>
                  <a:lnTo>
                    <a:pt x="636" y="651"/>
                  </a:lnTo>
                  <a:lnTo>
                    <a:pt x="6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285750" y="2435225"/>
              <a:ext cx="1012825" cy="1025525"/>
            </a:xfrm>
            <a:prstGeom prst="rect">
              <a:avLst/>
            </a:prstGeom>
            <a:solidFill>
              <a:srgbClr val="FFFFFF">
                <a:alpha val="2980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5495925" y="1333500"/>
              <a:ext cx="660400" cy="1025525"/>
            </a:xfrm>
            <a:prstGeom prst="rect">
              <a:avLst/>
            </a:prstGeom>
            <a:solidFill>
              <a:srgbClr val="FFFFFF">
                <a:alpha val="3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5480050" y="1588"/>
              <a:ext cx="0" cy="4238625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accent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4457700" y="3495675"/>
              <a:ext cx="1012825" cy="1025525"/>
            </a:xfrm>
            <a:prstGeom prst="rect">
              <a:avLst/>
            </a:prstGeom>
            <a:solidFill>
              <a:srgbClr val="FFFFFF">
                <a:alpha val="2980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pic>
          <p:nvPicPr>
            <p:cNvPr id="35" name="Picture 36" descr="wat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09" t="16374" b="27486"/>
            <a:stretch>
              <a:fillRect/>
            </a:stretch>
          </p:blipFill>
          <p:spPr bwMode="auto">
            <a:xfrm rot="393398">
              <a:off x="2667000" y="609600"/>
              <a:ext cx="2663825" cy="2197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4" name="Rectangle 35"/>
          <p:cNvSpPr>
            <a:spLocks noGrp="1" noChangeArrowheads="1"/>
          </p:cNvSpPr>
          <p:nvPr>
            <p:ph type="ctrTitle"/>
          </p:nvPr>
        </p:nvSpPr>
        <p:spPr>
          <a:xfrm>
            <a:off x="333375" y="2247007"/>
            <a:ext cx="7550993" cy="1470025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6" name="Rectangle 2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7150"/>
            <a:ext cx="2133600" cy="314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78AF97-81AD-40EF-9C71-007A07AED431}" type="datetime1">
              <a:rPr lang="zh-CN" altLang="en-US"/>
              <a:pPr>
                <a:defRPr/>
              </a:pPr>
              <a:t>2016/12/13</a:t>
            </a:fld>
            <a:endParaRPr lang="en-US"/>
          </a:p>
        </p:txBody>
      </p:sp>
      <p:sp>
        <p:nvSpPr>
          <p:cNvPr id="37" name="Rectangle 2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7150"/>
            <a:ext cx="2895600" cy="314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318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85C47-088B-47F9-AD66-6FD2A566CB4C}" type="datetime1">
              <a:rPr lang="zh-CN" altLang="en-US"/>
              <a:pPr>
                <a:defRPr/>
              </a:pPr>
              <a:t>2016/12/13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8E6E2-EED5-4A16-B1BE-894BBF16D5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83868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208566-2386-4BCD-8578-BFF696022761}" type="datetime1">
              <a:rPr lang="zh-CN" altLang="en-US"/>
              <a:pPr>
                <a:defRPr/>
              </a:pPr>
              <a:t>2016/12/13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72F29-10A0-4BBB-BC1A-060E8CE7C3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53356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D3EE9-1F3F-4F5B-967A-AB764794B45D}" type="datetime1">
              <a:rPr lang="zh-CN" altLang="en-US"/>
              <a:pPr>
                <a:defRPr/>
              </a:pPr>
              <a:t>2016/12/13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719F9-12A6-4DF9-BCC2-E925B6173A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97496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0ABBC-67FE-4510-BFE3-6B0C049D6A66}" type="datetime1">
              <a:rPr lang="zh-CN" altLang="en-US"/>
              <a:pPr>
                <a:defRPr/>
              </a:pPr>
              <a:t>2016/12/13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D5017-E168-48F1-A873-476D5B3945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5070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5E121-9E16-426D-A3C2-B1232D4B57EF}" type="datetime1">
              <a:rPr lang="zh-CN" altLang="en-US"/>
              <a:pPr>
                <a:defRPr/>
              </a:pPr>
              <a:t>2016/12/13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FF951-B217-4C3E-AE72-2B90F08682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16385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CA705-49EC-482F-8AE7-0621308B59BE}" type="datetime1">
              <a:rPr lang="zh-CN" altLang="en-US"/>
              <a:pPr>
                <a:defRPr/>
              </a:pPr>
              <a:t>2016/12/13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1DFB3-A761-4E1C-AF42-C983A2C8F6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95597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649D0-857C-4173-A7E3-3427242C54ED}" type="datetime1">
              <a:rPr lang="zh-CN" altLang="en-US"/>
              <a:pPr>
                <a:defRPr/>
              </a:pPr>
              <a:t>2016/12/13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55241-E6C4-4B61-8303-7E26B470D1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28084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未知"/>
          <p:cNvSpPr>
            <a:spLocks/>
          </p:cNvSpPr>
          <p:nvPr/>
        </p:nvSpPr>
        <p:spPr bwMode="auto">
          <a:xfrm>
            <a:off x="0" y="6048375"/>
            <a:ext cx="2762250" cy="809625"/>
          </a:xfrm>
          <a:custGeom>
            <a:avLst/>
            <a:gdLst>
              <a:gd name="T0" fmla="*/ 0 w 1740"/>
              <a:gd name="T1" fmla="*/ 0 h 510"/>
              <a:gd name="T2" fmla="*/ 0 w 1740"/>
              <a:gd name="T3" fmla="*/ 2147483647 h 510"/>
              <a:gd name="T4" fmla="*/ 2147483647 w 1740"/>
              <a:gd name="T5" fmla="*/ 2147483647 h 510"/>
              <a:gd name="T6" fmla="*/ 2147483647 w 1740"/>
              <a:gd name="T7" fmla="*/ 2147483647 h 510"/>
              <a:gd name="T8" fmla="*/ 0 w 1740"/>
              <a:gd name="T9" fmla="*/ 0 h 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40" h="510">
                <a:moveTo>
                  <a:pt x="0" y="0"/>
                </a:moveTo>
                <a:lnTo>
                  <a:pt x="0" y="510"/>
                </a:lnTo>
                <a:cubicBezTo>
                  <a:pt x="0" y="510"/>
                  <a:pt x="870" y="510"/>
                  <a:pt x="1740" y="510"/>
                </a:cubicBezTo>
                <a:cubicBezTo>
                  <a:pt x="1650" y="258"/>
                  <a:pt x="1595" y="30"/>
                  <a:pt x="1595" y="30"/>
                </a:cubicBezTo>
                <a:cubicBezTo>
                  <a:pt x="798" y="54"/>
                  <a:pt x="0" y="0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未知"/>
          <p:cNvSpPr>
            <a:spLocks/>
          </p:cNvSpPr>
          <p:nvPr/>
        </p:nvSpPr>
        <p:spPr bwMode="auto">
          <a:xfrm>
            <a:off x="2590800" y="4705350"/>
            <a:ext cx="6400800" cy="2152650"/>
          </a:xfrm>
          <a:custGeom>
            <a:avLst/>
            <a:gdLst>
              <a:gd name="T0" fmla="*/ 2147483647 w 4032"/>
              <a:gd name="T1" fmla="*/ 0 h 1356"/>
              <a:gd name="T2" fmla="*/ 2147483647 w 4032"/>
              <a:gd name="T3" fmla="*/ 2147483647 h 1356"/>
              <a:gd name="T4" fmla="*/ 2147483647 w 4032"/>
              <a:gd name="T5" fmla="*/ 2147483647 h 1356"/>
              <a:gd name="T6" fmla="*/ 2147483647 w 4032"/>
              <a:gd name="T7" fmla="*/ 2147483647 h 1356"/>
              <a:gd name="T8" fmla="*/ 0 w 4032"/>
              <a:gd name="T9" fmla="*/ 2147483647 h 1356"/>
              <a:gd name="T10" fmla="*/ 2147483647 w 4032"/>
              <a:gd name="T11" fmla="*/ 0 h 13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032" h="1356">
                <a:moveTo>
                  <a:pt x="1116" y="0"/>
                </a:moveTo>
                <a:cubicBezTo>
                  <a:pt x="2370" y="1254"/>
                  <a:pt x="3840" y="636"/>
                  <a:pt x="3840" y="636"/>
                </a:cubicBezTo>
                <a:cubicBezTo>
                  <a:pt x="4032" y="966"/>
                  <a:pt x="4032" y="1356"/>
                  <a:pt x="4032" y="1356"/>
                </a:cubicBezTo>
                <a:cubicBezTo>
                  <a:pt x="4032" y="1356"/>
                  <a:pt x="2160" y="1356"/>
                  <a:pt x="288" y="1356"/>
                </a:cubicBezTo>
                <a:cubicBezTo>
                  <a:pt x="120" y="1140"/>
                  <a:pt x="0" y="828"/>
                  <a:pt x="0" y="828"/>
                </a:cubicBezTo>
                <a:lnTo>
                  <a:pt x="1116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未知"/>
          <p:cNvSpPr>
            <a:spLocks/>
          </p:cNvSpPr>
          <p:nvPr/>
        </p:nvSpPr>
        <p:spPr bwMode="auto">
          <a:xfrm>
            <a:off x="4400550" y="781050"/>
            <a:ext cx="4743450" cy="5048250"/>
          </a:xfrm>
          <a:custGeom>
            <a:avLst/>
            <a:gdLst>
              <a:gd name="T0" fmla="*/ 2147483647 w 2988"/>
              <a:gd name="T1" fmla="*/ 2147483647 h 3180"/>
              <a:gd name="T2" fmla="*/ 2147483647 w 2988"/>
              <a:gd name="T3" fmla="*/ 0 h 3180"/>
              <a:gd name="T4" fmla="*/ 2147483647 w 2988"/>
              <a:gd name="T5" fmla="*/ 2147483647 h 3180"/>
              <a:gd name="T6" fmla="*/ 2147483647 w 2988"/>
              <a:gd name="T7" fmla="*/ 2147483647 h 3180"/>
              <a:gd name="T8" fmla="*/ 2147483647 w 2988"/>
              <a:gd name="T9" fmla="*/ 2147483647 h 3180"/>
              <a:gd name="T10" fmla="*/ 0 w 2988"/>
              <a:gd name="T11" fmla="*/ 2147483647 h 3180"/>
              <a:gd name="T12" fmla="*/ 2147483647 w 2988"/>
              <a:gd name="T13" fmla="*/ 2147483647 h 31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988" h="3180">
                <a:moveTo>
                  <a:pt x="510" y="1098"/>
                </a:moveTo>
                <a:cubicBezTo>
                  <a:pt x="1710" y="840"/>
                  <a:pt x="2280" y="0"/>
                  <a:pt x="2280" y="0"/>
                </a:cubicBezTo>
                <a:cubicBezTo>
                  <a:pt x="2700" y="96"/>
                  <a:pt x="2988" y="342"/>
                  <a:pt x="2988" y="342"/>
                </a:cubicBezTo>
                <a:lnTo>
                  <a:pt x="2988" y="2772"/>
                </a:lnTo>
                <a:cubicBezTo>
                  <a:pt x="2988" y="2772"/>
                  <a:pt x="2202" y="3180"/>
                  <a:pt x="1452" y="3060"/>
                </a:cubicBezTo>
                <a:cubicBezTo>
                  <a:pt x="636" y="2940"/>
                  <a:pt x="0" y="2406"/>
                  <a:pt x="0" y="2406"/>
                </a:cubicBezTo>
                <a:lnTo>
                  <a:pt x="510" y="10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未知"/>
          <p:cNvSpPr>
            <a:spLocks/>
          </p:cNvSpPr>
          <p:nvPr/>
        </p:nvSpPr>
        <p:spPr bwMode="auto">
          <a:xfrm>
            <a:off x="4800600" y="0"/>
            <a:ext cx="3276600" cy="2409825"/>
          </a:xfrm>
          <a:custGeom>
            <a:avLst/>
            <a:gdLst>
              <a:gd name="T0" fmla="*/ 0 w 2064"/>
              <a:gd name="T1" fmla="*/ 0 h 1518"/>
              <a:gd name="T2" fmla="*/ 2147483647 w 2064"/>
              <a:gd name="T3" fmla="*/ 2147483647 h 1518"/>
              <a:gd name="T4" fmla="*/ 2147483647 w 2064"/>
              <a:gd name="T5" fmla="*/ 0 h 1518"/>
              <a:gd name="T6" fmla="*/ 0 w 2064"/>
              <a:gd name="T7" fmla="*/ 0 h 15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4" h="1518">
                <a:moveTo>
                  <a:pt x="0" y="0"/>
                </a:moveTo>
                <a:cubicBezTo>
                  <a:pt x="0" y="0"/>
                  <a:pt x="138" y="759"/>
                  <a:pt x="276" y="1518"/>
                </a:cubicBezTo>
                <a:cubicBezTo>
                  <a:pt x="1518" y="1194"/>
                  <a:pt x="2064" y="0"/>
                  <a:pt x="206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未知"/>
          <p:cNvSpPr>
            <a:spLocks/>
          </p:cNvSpPr>
          <p:nvPr/>
        </p:nvSpPr>
        <p:spPr bwMode="auto">
          <a:xfrm>
            <a:off x="0" y="0"/>
            <a:ext cx="6583363" cy="7267575"/>
          </a:xfrm>
          <a:custGeom>
            <a:avLst/>
            <a:gdLst>
              <a:gd name="T0" fmla="*/ 0 w 4014"/>
              <a:gd name="T1" fmla="*/ 0 h 4455"/>
              <a:gd name="T2" fmla="*/ 2147483647 w 4014"/>
              <a:gd name="T3" fmla="*/ 0 h 4455"/>
              <a:gd name="T4" fmla="*/ 2147483647 w 4014"/>
              <a:gd name="T5" fmla="*/ 2147483647 h 4455"/>
              <a:gd name="T6" fmla="*/ 0 w 4014"/>
              <a:gd name="T7" fmla="*/ 2147483647 h 4455"/>
              <a:gd name="T8" fmla="*/ 0 w 4014"/>
              <a:gd name="T9" fmla="*/ 0 h 4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14" h="4455">
                <a:moveTo>
                  <a:pt x="0" y="0"/>
                </a:moveTo>
                <a:lnTo>
                  <a:pt x="3612" y="0"/>
                </a:lnTo>
                <a:cubicBezTo>
                  <a:pt x="4014" y="984"/>
                  <a:pt x="3812" y="2307"/>
                  <a:pt x="3222" y="3042"/>
                </a:cubicBezTo>
                <a:cubicBezTo>
                  <a:pt x="1988" y="4455"/>
                  <a:pt x="0" y="3744"/>
                  <a:pt x="0" y="374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未知"/>
          <p:cNvSpPr>
            <a:spLocks/>
          </p:cNvSpPr>
          <p:nvPr/>
        </p:nvSpPr>
        <p:spPr bwMode="auto">
          <a:xfrm>
            <a:off x="0" y="0"/>
            <a:ext cx="6372225" cy="7072313"/>
          </a:xfrm>
          <a:custGeom>
            <a:avLst/>
            <a:gdLst>
              <a:gd name="T0" fmla="*/ 0 w 4014"/>
              <a:gd name="T1" fmla="*/ 0 h 4455"/>
              <a:gd name="T2" fmla="*/ 3612 w 4014"/>
              <a:gd name="T3" fmla="*/ 0 h 4455"/>
              <a:gd name="T4" fmla="*/ 3222 w 4014"/>
              <a:gd name="T5" fmla="*/ 3042 h 4455"/>
              <a:gd name="T6" fmla="*/ 0 w 4014"/>
              <a:gd name="T7" fmla="*/ 3744 h 4455"/>
              <a:gd name="T8" fmla="*/ 0 w 4014"/>
              <a:gd name="T9" fmla="*/ 0 h 4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14" h="4455">
                <a:moveTo>
                  <a:pt x="0" y="0"/>
                </a:moveTo>
                <a:lnTo>
                  <a:pt x="3612" y="0"/>
                </a:lnTo>
                <a:cubicBezTo>
                  <a:pt x="4014" y="984"/>
                  <a:pt x="3812" y="2307"/>
                  <a:pt x="3222" y="3042"/>
                </a:cubicBezTo>
                <a:cubicBezTo>
                  <a:pt x="1988" y="4455"/>
                  <a:pt x="0" y="3744"/>
                  <a:pt x="0" y="3744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2549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50825" y="1588"/>
            <a:ext cx="0" cy="6015037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1293813" y="1588"/>
            <a:ext cx="0" cy="62071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2338388" y="1588"/>
            <a:ext cx="0" cy="61833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382963" y="1588"/>
            <a:ext cx="0" cy="597217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4427538" y="1588"/>
            <a:ext cx="0" cy="5449887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rot="5400000">
            <a:off x="2913063" y="-2654300"/>
            <a:ext cx="0" cy="58134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rot="5400000">
            <a:off x="3006725" y="-1682750"/>
            <a:ext cx="0" cy="60007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rot="5400000">
            <a:off x="3011488" y="-622300"/>
            <a:ext cx="0" cy="601027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rot="5400000">
            <a:off x="2907507" y="548481"/>
            <a:ext cx="0" cy="5802313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rot="5400000">
            <a:off x="2666207" y="1854993"/>
            <a:ext cx="0" cy="5319713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rot="5400000">
            <a:off x="2115344" y="3472656"/>
            <a:ext cx="0" cy="42179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2362200" y="277813"/>
            <a:ext cx="1012825" cy="102552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285750" y="2427288"/>
            <a:ext cx="1012825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0" y="271463"/>
            <a:ext cx="250825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1331913" y="1588"/>
            <a:ext cx="1012825" cy="23495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25" name="未知"/>
          <p:cNvSpPr>
            <a:spLocks/>
          </p:cNvSpPr>
          <p:nvPr/>
        </p:nvSpPr>
        <p:spPr bwMode="auto">
          <a:xfrm>
            <a:off x="2365375" y="4541838"/>
            <a:ext cx="1009650" cy="1033462"/>
          </a:xfrm>
          <a:custGeom>
            <a:avLst/>
            <a:gdLst>
              <a:gd name="T0" fmla="*/ 0 w 636"/>
              <a:gd name="T1" fmla="*/ 0 h 651"/>
              <a:gd name="T2" fmla="*/ 0 w 636"/>
              <a:gd name="T3" fmla="*/ 2147483647 h 651"/>
              <a:gd name="T4" fmla="*/ 2147483647 w 636"/>
              <a:gd name="T5" fmla="*/ 2147483647 h 651"/>
              <a:gd name="T6" fmla="*/ 2147483647 w 636"/>
              <a:gd name="T7" fmla="*/ 0 h 651"/>
              <a:gd name="T8" fmla="*/ 0 w 636"/>
              <a:gd name="T9" fmla="*/ 0 h 6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6" h="651">
                <a:moveTo>
                  <a:pt x="0" y="0"/>
                </a:moveTo>
                <a:lnTo>
                  <a:pt x="0" y="645"/>
                </a:lnTo>
                <a:lnTo>
                  <a:pt x="636" y="651"/>
                </a:lnTo>
                <a:lnTo>
                  <a:pt x="6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285750" y="2435225"/>
            <a:ext cx="1012825" cy="1025525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grpSp>
        <p:nvGrpSpPr>
          <p:cNvPr id="27" name="Group 29"/>
          <p:cNvGrpSpPr>
            <a:grpSpLocks/>
          </p:cNvGrpSpPr>
          <p:nvPr/>
        </p:nvGrpSpPr>
        <p:grpSpPr bwMode="auto">
          <a:xfrm>
            <a:off x="8077200" y="0"/>
            <a:ext cx="1076325" cy="6858000"/>
            <a:chOff x="0" y="0"/>
            <a:chExt cx="678" cy="4320"/>
          </a:xfrm>
        </p:grpSpPr>
        <p:sp>
          <p:nvSpPr>
            <p:cNvPr id="28" name="未知"/>
            <p:cNvSpPr>
              <a:spLocks/>
            </p:cNvSpPr>
            <p:nvPr userDrawn="1"/>
          </p:nvSpPr>
          <p:spPr bwMode="auto">
            <a:xfrm>
              <a:off x="0" y="0"/>
              <a:ext cx="672" cy="702"/>
            </a:xfrm>
            <a:custGeom>
              <a:avLst/>
              <a:gdLst>
                <a:gd name="T0" fmla="*/ 0 w 672"/>
                <a:gd name="T1" fmla="*/ 85 h 720"/>
                <a:gd name="T2" fmla="*/ 288 w 672"/>
                <a:gd name="T3" fmla="*/ 0 h 720"/>
                <a:gd name="T4" fmla="*/ 672 w 672"/>
                <a:gd name="T5" fmla="*/ 0 h 720"/>
                <a:gd name="T6" fmla="*/ 672 w 672"/>
                <a:gd name="T7" fmla="*/ 138 h 720"/>
                <a:gd name="T8" fmla="*/ 0 w 672"/>
                <a:gd name="T9" fmla="*/ 85 h 7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2" h="720">
                  <a:moveTo>
                    <a:pt x="0" y="432"/>
                  </a:moveTo>
                  <a:cubicBezTo>
                    <a:pt x="186" y="216"/>
                    <a:pt x="288" y="0"/>
                    <a:pt x="288" y="0"/>
                  </a:cubicBezTo>
                  <a:lnTo>
                    <a:pt x="672" y="0"/>
                  </a:lnTo>
                  <a:lnTo>
                    <a:pt x="672" y="720"/>
                  </a:lnTo>
                  <a:cubicBezTo>
                    <a:pt x="672" y="720"/>
                    <a:pt x="384" y="516"/>
                    <a:pt x="0" y="432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未知"/>
            <p:cNvSpPr>
              <a:spLocks/>
            </p:cNvSpPr>
            <p:nvPr userDrawn="1"/>
          </p:nvSpPr>
          <p:spPr bwMode="auto">
            <a:xfrm>
              <a:off x="514" y="3496"/>
              <a:ext cx="164" cy="824"/>
            </a:xfrm>
            <a:custGeom>
              <a:avLst/>
              <a:gdLst>
                <a:gd name="T0" fmla="*/ 2 w 212"/>
                <a:gd name="T1" fmla="*/ 0 h 824"/>
                <a:gd name="T2" fmla="*/ 0 w 212"/>
                <a:gd name="T3" fmla="*/ 82 h 824"/>
                <a:gd name="T4" fmla="*/ 2 w 212"/>
                <a:gd name="T5" fmla="*/ 824 h 824"/>
                <a:gd name="T6" fmla="*/ 2 w 212"/>
                <a:gd name="T7" fmla="*/ 822 h 824"/>
                <a:gd name="T8" fmla="*/ 2 w 212"/>
                <a:gd name="T9" fmla="*/ 0 h 8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2" h="824">
                  <a:moveTo>
                    <a:pt x="206" y="0"/>
                  </a:moveTo>
                  <a:cubicBezTo>
                    <a:pt x="104" y="54"/>
                    <a:pt x="0" y="82"/>
                    <a:pt x="0" y="82"/>
                  </a:cubicBezTo>
                  <a:cubicBezTo>
                    <a:pt x="0" y="82"/>
                    <a:pt x="148" y="378"/>
                    <a:pt x="168" y="824"/>
                  </a:cubicBezTo>
                  <a:lnTo>
                    <a:pt x="212" y="822"/>
                  </a:lnTo>
                  <a:cubicBezTo>
                    <a:pt x="212" y="822"/>
                    <a:pt x="209" y="411"/>
                    <a:pt x="206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5495925" y="1333500"/>
            <a:ext cx="660400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5480050" y="1588"/>
            <a:ext cx="0" cy="42386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Rectangle 34"/>
          <p:cNvSpPr>
            <a:spLocks noChangeArrowheads="1"/>
          </p:cNvSpPr>
          <p:nvPr/>
        </p:nvSpPr>
        <p:spPr bwMode="auto">
          <a:xfrm>
            <a:off x="4457700" y="3495675"/>
            <a:ext cx="1012825" cy="1025525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pic>
        <p:nvPicPr>
          <p:cNvPr id="33" name="Picture 36" descr="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9" t="16374" b="27486"/>
          <a:stretch>
            <a:fillRect/>
          </a:stretch>
        </p:blipFill>
        <p:spPr bwMode="auto">
          <a:xfrm rot="393398">
            <a:off x="2667000" y="609600"/>
            <a:ext cx="2663825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3" name="Rectangle 25"/>
          <p:cNvSpPr>
            <a:spLocks noGrp="1" noChangeArrowheads="1"/>
          </p:cNvSpPr>
          <p:nvPr>
            <p:ph type="subTitle" idx="1"/>
          </p:nvPr>
        </p:nvSpPr>
        <p:spPr>
          <a:xfrm>
            <a:off x="333375" y="5084763"/>
            <a:ext cx="6400800" cy="457200"/>
          </a:xfrm>
        </p:spPr>
        <p:txBody>
          <a:bodyPr/>
          <a:lstStyle>
            <a:lvl1pPr marL="0" indent="0">
              <a:buFontTx/>
              <a:buNone/>
              <a:defRPr sz="1600">
                <a:latin typeface="Times New Roman" pitchFamily="18" charset="0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083" name="Rectangle 35"/>
          <p:cNvSpPr>
            <a:spLocks noGrp="1" noChangeArrowheads="1"/>
          </p:cNvSpPr>
          <p:nvPr>
            <p:ph type="ctrTitle"/>
          </p:nvPr>
        </p:nvSpPr>
        <p:spPr>
          <a:xfrm>
            <a:off x="333375" y="1884363"/>
            <a:ext cx="8229600" cy="1470025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4" name="Rectangle 2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7150"/>
            <a:ext cx="2133600" cy="314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5106A44-FB10-4FAD-A02A-2D160F97272D}" type="datetime1">
              <a:rPr lang="zh-CN" altLang="en-US"/>
              <a:pPr>
                <a:defRPr/>
              </a:pPr>
              <a:t>2016/12/13</a:t>
            </a:fld>
            <a:endParaRPr lang="en-US"/>
          </a:p>
        </p:txBody>
      </p:sp>
      <p:sp>
        <p:nvSpPr>
          <p:cNvPr id="35" name="Rectangle 2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7150"/>
            <a:ext cx="2895600" cy="314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36" name="Rectangle 2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7150"/>
            <a:ext cx="2133600" cy="314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4E800-8B85-4019-9160-4B458698398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988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未知"/>
          <p:cNvSpPr>
            <a:spLocks/>
          </p:cNvSpPr>
          <p:nvPr/>
        </p:nvSpPr>
        <p:spPr bwMode="auto">
          <a:xfrm>
            <a:off x="0" y="6048375"/>
            <a:ext cx="2762250" cy="809625"/>
          </a:xfrm>
          <a:custGeom>
            <a:avLst/>
            <a:gdLst>
              <a:gd name="T0" fmla="*/ 0 w 1740"/>
              <a:gd name="T1" fmla="*/ 0 h 510"/>
              <a:gd name="T2" fmla="*/ 0 w 1740"/>
              <a:gd name="T3" fmla="*/ 2147483647 h 510"/>
              <a:gd name="T4" fmla="*/ 2147483647 w 1740"/>
              <a:gd name="T5" fmla="*/ 2147483647 h 510"/>
              <a:gd name="T6" fmla="*/ 2147483647 w 1740"/>
              <a:gd name="T7" fmla="*/ 2147483647 h 510"/>
              <a:gd name="T8" fmla="*/ 0 w 1740"/>
              <a:gd name="T9" fmla="*/ 0 h 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40" h="510">
                <a:moveTo>
                  <a:pt x="0" y="0"/>
                </a:moveTo>
                <a:lnTo>
                  <a:pt x="0" y="510"/>
                </a:lnTo>
                <a:cubicBezTo>
                  <a:pt x="0" y="510"/>
                  <a:pt x="870" y="510"/>
                  <a:pt x="1740" y="510"/>
                </a:cubicBezTo>
                <a:cubicBezTo>
                  <a:pt x="1650" y="258"/>
                  <a:pt x="1595" y="30"/>
                  <a:pt x="1595" y="30"/>
                </a:cubicBezTo>
                <a:cubicBezTo>
                  <a:pt x="798" y="54"/>
                  <a:pt x="0" y="0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未知"/>
          <p:cNvSpPr>
            <a:spLocks/>
          </p:cNvSpPr>
          <p:nvPr/>
        </p:nvSpPr>
        <p:spPr bwMode="auto">
          <a:xfrm>
            <a:off x="2590800" y="4705350"/>
            <a:ext cx="6400800" cy="2152650"/>
          </a:xfrm>
          <a:custGeom>
            <a:avLst/>
            <a:gdLst>
              <a:gd name="T0" fmla="*/ 2147483647 w 4032"/>
              <a:gd name="T1" fmla="*/ 0 h 1356"/>
              <a:gd name="T2" fmla="*/ 2147483647 w 4032"/>
              <a:gd name="T3" fmla="*/ 2147483647 h 1356"/>
              <a:gd name="T4" fmla="*/ 2147483647 w 4032"/>
              <a:gd name="T5" fmla="*/ 2147483647 h 1356"/>
              <a:gd name="T6" fmla="*/ 2147483647 w 4032"/>
              <a:gd name="T7" fmla="*/ 2147483647 h 1356"/>
              <a:gd name="T8" fmla="*/ 0 w 4032"/>
              <a:gd name="T9" fmla="*/ 2147483647 h 1356"/>
              <a:gd name="T10" fmla="*/ 2147483647 w 4032"/>
              <a:gd name="T11" fmla="*/ 0 h 13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032" h="1356">
                <a:moveTo>
                  <a:pt x="1116" y="0"/>
                </a:moveTo>
                <a:cubicBezTo>
                  <a:pt x="2370" y="1254"/>
                  <a:pt x="3840" y="636"/>
                  <a:pt x="3840" y="636"/>
                </a:cubicBezTo>
                <a:cubicBezTo>
                  <a:pt x="4032" y="966"/>
                  <a:pt x="4032" y="1356"/>
                  <a:pt x="4032" y="1356"/>
                </a:cubicBezTo>
                <a:cubicBezTo>
                  <a:pt x="4032" y="1356"/>
                  <a:pt x="2160" y="1356"/>
                  <a:pt x="288" y="1356"/>
                </a:cubicBezTo>
                <a:cubicBezTo>
                  <a:pt x="120" y="1140"/>
                  <a:pt x="0" y="828"/>
                  <a:pt x="0" y="828"/>
                </a:cubicBezTo>
                <a:lnTo>
                  <a:pt x="1116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未知"/>
          <p:cNvSpPr>
            <a:spLocks/>
          </p:cNvSpPr>
          <p:nvPr/>
        </p:nvSpPr>
        <p:spPr bwMode="auto">
          <a:xfrm>
            <a:off x="4400550" y="781050"/>
            <a:ext cx="4743450" cy="5048250"/>
          </a:xfrm>
          <a:custGeom>
            <a:avLst/>
            <a:gdLst>
              <a:gd name="T0" fmla="*/ 2147483647 w 2988"/>
              <a:gd name="T1" fmla="*/ 2147483647 h 3180"/>
              <a:gd name="T2" fmla="*/ 2147483647 w 2988"/>
              <a:gd name="T3" fmla="*/ 0 h 3180"/>
              <a:gd name="T4" fmla="*/ 2147483647 w 2988"/>
              <a:gd name="T5" fmla="*/ 2147483647 h 3180"/>
              <a:gd name="T6" fmla="*/ 2147483647 w 2988"/>
              <a:gd name="T7" fmla="*/ 2147483647 h 3180"/>
              <a:gd name="T8" fmla="*/ 2147483647 w 2988"/>
              <a:gd name="T9" fmla="*/ 2147483647 h 3180"/>
              <a:gd name="T10" fmla="*/ 0 w 2988"/>
              <a:gd name="T11" fmla="*/ 2147483647 h 3180"/>
              <a:gd name="T12" fmla="*/ 2147483647 w 2988"/>
              <a:gd name="T13" fmla="*/ 2147483647 h 31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988" h="3180">
                <a:moveTo>
                  <a:pt x="510" y="1098"/>
                </a:moveTo>
                <a:cubicBezTo>
                  <a:pt x="1710" y="840"/>
                  <a:pt x="2280" y="0"/>
                  <a:pt x="2280" y="0"/>
                </a:cubicBezTo>
                <a:cubicBezTo>
                  <a:pt x="2700" y="96"/>
                  <a:pt x="2988" y="342"/>
                  <a:pt x="2988" y="342"/>
                </a:cubicBezTo>
                <a:lnTo>
                  <a:pt x="2988" y="2772"/>
                </a:lnTo>
                <a:cubicBezTo>
                  <a:pt x="2988" y="2772"/>
                  <a:pt x="2202" y="3180"/>
                  <a:pt x="1452" y="3060"/>
                </a:cubicBezTo>
                <a:cubicBezTo>
                  <a:pt x="636" y="2940"/>
                  <a:pt x="0" y="2406"/>
                  <a:pt x="0" y="2406"/>
                </a:cubicBezTo>
                <a:lnTo>
                  <a:pt x="510" y="10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未知"/>
          <p:cNvSpPr>
            <a:spLocks/>
          </p:cNvSpPr>
          <p:nvPr/>
        </p:nvSpPr>
        <p:spPr bwMode="auto">
          <a:xfrm>
            <a:off x="4800600" y="0"/>
            <a:ext cx="3276600" cy="2409825"/>
          </a:xfrm>
          <a:custGeom>
            <a:avLst/>
            <a:gdLst>
              <a:gd name="T0" fmla="*/ 0 w 2064"/>
              <a:gd name="T1" fmla="*/ 0 h 1518"/>
              <a:gd name="T2" fmla="*/ 2147483647 w 2064"/>
              <a:gd name="T3" fmla="*/ 2147483647 h 1518"/>
              <a:gd name="T4" fmla="*/ 2147483647 w 2064"/>
              <a:gd name="T5" fmla="*/ 0 h 1518"/>
              <a:gd name="T6" fmla="*/ 0 w 2064"/>
              <a:gd name="T7" fmla="*/ 0 h 15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4" h="1518">
                <a:moveTo>
                  <a:pt x="0" y="0"/>
                </a:moveTo>
                <a:cubicBezTo>
                  <a:pt x="0" y="0"/>
                  <a:pt x="138" y="759"/>
                  <a:pt x="276" y="1518"/>
                </a:cubicBezTo>
                <a:cubicBezTo>
                  <a:pt x="1518" y="1194"/>
                  <a:pt x="2064" y="0"/>
                  <a:pt x="206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未知"/>
          <p:cNvSpPr>
            <a:spLocks/>
          </p:cNvSpPr>
          <p:nvPr/>
        </p:nvSpPr>
        <p:spPr bwMode="auto">
          <a:xfrm>
            <a:off x="0" y="0"/>
            <a:ext cx="6583363" cy="7267575"/>
          </a:xfrm>
          <a:custGeom>
            <a:avLst/>
            <a:gdLst>
              <a:gd name="T0" fmla="*/ 0 w 4014"/>
              <a:gd name="T1" fmla="*/ 0 h 4455"/>
              <a:gd name="T2" fmla="*/ 2147483647 w 4014"/>
              <a:gd name="T3" fmla="*/ 0 h 4455"/>
              <a:gd name="T4" fmla="*/ 2147483647 w 4014"/>
              <a:gd name="T5" fmla="*/ 2147483647 h 4455"/>
              <a:gd name="T6" fmla="*/ 0 w 4014"/>
              <a:gd name="T7" fmla="*/ 2147483647 h 4455"/>
              <a:gd name="T8" fmla="*/ 0 w 4014"/>
              <a:gd name="T9" fmla="*/ 0 h 4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14" h="4455">
                <a:moveTo>
                  <a:pt x="0" y="0"/>
                </a:moveTo>
                <a:lnTo>
                  <a:pt x="3612" y="0"/>
                </a:lnTo>
                <a:cubicBezTo>
                  <a:pt x="4014" y="984"/>
                  <a:pt x="3812" y="2307"/>
                  <a:pt x="3222" y="3042"/>
                </a:cubicBezTo>
                <a:cubicBezTo>
                  <a:pt x="1988" y="4455"/>
                  <a:pt x="0" y="3744"/>
                  <a:pt x="0" y="374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未知"/>
          <p:cNvSpPr>
            <a:spLocks/>
          </p:cNvSpPr>
          <p:nvPr/>
        </p:nvSpPr>
        <p:spPr bwMode="auto">
          <a:xfrm>
            <a:off x="0" y="0"/>
            <a:ext cx="6372225" cy="7072313"/>
          </a:xfrm>
          <a:custGeom>
            <a:avLst/>
            <a:gdLst>
              <a:gd name="T0" fmla="*/ 0 w 4014"/>
              <a:gd name="T1" fmla="*/ 0 h 4455"/>
              <a:gd name="T2" fmla="*/ 3612 w 4014"/>
              <a:gd name="T3" fmla="*/ 0 h 4455"/>
              <a:gd name="T4" fmla="*/ 3222 w 4014"/>
              <a:gd name="T5" fmla="*/ 3042 h 4455"/>
              <a:gd name="T6" fmla="*/ 0 w 4014"/>
              <a:gd name="T7" fmla="*/ 3744 h 4455"/>
              <a:gd name="T8" fmla="*/ 0 w 4014"/>
              <a:gd name="T9" fmla="*/ 0 h 4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14" h="4455">
                <a:moveTo>
                  <a:pt x="0" y="0"/>
                </a:moveTo>
                <a:lnTo>
                  <a:pt x="3612" y="0"/>
                </a:lnTo>
                <a:cubicBezTo>
                  <a:pt x="4014" y="984"/>
                  <a:pt x="3812" y="2307"/>
                  <a:pt x="3222" y="3042"/>
                </a:cubicBezTo>
                <a:cubicBezTo>
                  <a:pt x="1988" y="4455"/>
                  <a:pt x="0" y="3744"/>
                  <a:pt x="0" y="3744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2549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50825" y="1588"/>
            <a:ext cx="0" cy="6015037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1293813" y="1588"/>
            <a:ext cx="0" cy="62071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2338388" y="1588"/>
            <a:ext cx="0" cy="61833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382963" y="1588"/>
            <a:ext cx="0" cy="597217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4427538" y="1588"/>
            <a:ext cx="0" cy="5449887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rot="5400000">
            <a:off x="2913063" y="-2654300"/>
            <a:ext cx="0" cy="58134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rot="5400000">
            <a:off x="3006725" y="-1682750"/>
            <a:ext cx="0" cy="60007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rot="5400000">
            <a:off x="3011488" y="-622300"/>
            <a:ext cx="0" cy="601027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rot="5400000">
            <a:off x="2907507" y="548481"/>
            <a:ext cx="0" cy="5802313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rot="5400000">
            <a:off x="2666207" y="1854993"/>
            <a:ext cx="0" cy="5319713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rot="5400000">
            <a:off x="2115344" y="3472656"/>
            <a:ext cx="0" cy="42179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2362200" y="277813"/>
            <a:ext cx="1012825" cy="102552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285750" y="2427288"/>
            <a:ext cx="1012825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0" y="271463"/>
            <a:ext cx="250825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1331913" y="1588"/>
            <a:ext cx="1012825" cy="23495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25" name="未知"/>
          <p:cNvSpPr>
            <a:spLocks/>
          </p:cNvSpPr>
          <p:nvPr/>
        </p:nvSpPr>
        <p:spPr bwMode="auto">
          <a:xfrm>
            <a:off x="2365375" y="4541838"/>
            <a:ext cx="1009650" cy="1033462"/>
          </a:xfrm>
          <a:custGeom>
            <a:avLst/>
            <a:gdLst>
              <a:gd name="T0" fmla="*/ 0 w 636"/>
              <a:gd name="T1" fmla="*/ 0 h 651"/>
              <a:gd name="T2" fmla="*/ 0 w 636"/>
              <a:gd name="T3" fmla="*/ 2147483647 h 651"/>
              <a:gd name="T4" fmla="*/ 2147483647 w 636"/>
              <a:gd name="T5" fmla="*/ 2147483647 h 651"/>
              <a:gd name="T6" fmla="*/ 2147483647 w 636"/>
              <a:gd name="T7" fmla="*/ 0 h 651"/>
              <a:gd name="T8" fmla="*/ 0 w 636"/>
              <a:gd name="T9" fmla="*/ 0 h 6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6" h="651">
                <a:moveTo>
                  <a:pt x="0" y="0"/>
                </a:moveTo>
                <a:lnTo>
                  <a:pt x="0" y="645"/>
                </a:lnTo>
                <a:lnTo>
                  <a:pt x="636" y="651"/>
                </a:lnTo>
                <a:lnTo>
                  <a:pt x="6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285750" y="2435225"/>
            <a:ext cx="1012825" cy="1025525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grpSp>
        <p:nvGrpSpPr>
          <p:cNvPr id="27" name="Group 29"/>
          <p:cNvGrpSpPr>
            <a:grpSpLocks/>
          </p:cNvGrpSpPr>
          <p:nvPr/>
        </p:nvGrpSpPr>
        <p:grpSpPr bwMode="auto">
          <a:xfrm>
            <a:off x="8077200" y="0"/>
            <a:ext cx="1076325" cy="6858000"/>
            <a:chOff x="0" y="0"/>
            <a:chExt cx="678" cy="4320"/>
          </a:xfrm>
        </p:grpSpPr>
        <p:sp>
          <p:nvSpPr>
            <p:cNvPr id="28" name="未知"/>
            <p:cNvSpPr>
              <a:spLocks/>
            </p:cNvSpPr>
            <p:nvPr userDrawn="1"/>
          </p:nvSpPr>
          <p:spPr bwMode="auto">
            <a:xfrm>
              <a:off x="0" y="0"/>
              <a:ext cx="672" cy="702"/>
            </a:xfrm>
            <a:custGeom>
              <a:avLst/>
              <a:gdLst>
                <a:gd name="T0" fmla="*/ 0 w 672"/>
                <a:gd name="T1" fmla="*/ 85 h 720"/>
                <a:gd name="T2" fmla="*/ 288 w 672"/>
                <a:gd name="T3" fmla="*/ 0 h 720"/>
                <a:gd name="T4" fmla="*/ 672 w 672"/>
                <a:gd name="T5" fmla="*/ 0 h 720"/>
                <a:gd name="T6" fmla="*/ 672 w 672"/>
                <a:gd name="T7" fmla="*/ 138 h 720"/>
                <a:gd name="T8" fmla="*/ 0 w 672"/>
                <a:gd name="T9" fmla="*/ 85 h 7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2" h="720">
                  <a:moveTo>
                    <a:pt x="0" y="432"/>
                  </a:moveTo>
                  <a:cubicBezTo>
                    <a:pt x="186" y="216"/>
                    <a:pt x="288" y="0"/>
                    <a:pt x="288" y="0"/>
                  </a:cubicBezTo>
                  <a:lnTo>
                    <a:pt x="672" y="0"/>
                  </a:lnTo>
                  <a:lnTo>
                    <a:pt x="672" y="720"/>
                  </a:lnTo>
                  <a:cubicBezTo>
                    <a:pt x="672" y="720"/>
                    <a:pt x="384" y="516"/>
                    <a:pt x="0" y="432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未知"/>
            <p:cNvSpPr>
              <a:spLocks/>
            </p:cNvSpPr>
            <p:nvPr userDrawn="1"/>
          </p:nvSpPr>
          <p:spPr bwMode="auto">
            <a:xfrm>
              <a:off x="514" y="3496"/>
              <a:ext cx="164" cy="824"/>
            </a:xfrm>
            <a:custGeom>
              <a:avLst/>
              <a:gdLst>
                <a:gd name="T0" fmla="*/ 2 w 212"/>
                <a:gd name="T1" fmla="*/ 0 h 824"/>
                <a:gd name="T2" fmla="*/ 0 w 212"/>
                <a:gd name="T3" fmla="*/ 82 h 824"/>
                <a:gd name="T4" fmla="*/ 2 w 212"/>
                <a:gd name="T5" fmla="*/ 824 h 824"/>
                <a:gd name="T6" fmla="*/ 2 w 212"/>
                <a:gd name="T7" fmla="*/ 822 h 824"/>
                <a:gd name="T8" fmla="*/ 2 w 212"/>
                <a:gd name="T9" fmla="*/ 0 h 8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2" h="824">
                  <a:moveTo>
                    <a:pt x="206" y="0"/>
                  </a:moveTo>
                  <a:cubicBezTo>
                    <a:pt x="104" y="54"/>
                    <a:pt x="0" y="82"/>
                    <a:pt x="0" y="82"/>
                  </a:cubicBezTo>
                  <a:cubicBezTo>
                    <a:pt x="0" y="82"/>
                    <a:pt x="148" y="378"/>
                    <a:pt x="168" y="824"/>
                  </a:cubicBezTo>
                  <a:lnTo>
                    <a:pt x="212" y="822"/>
                  </a:lnTo>
                  <a:cubicBezTo>
                    <a:pt x="212" y="822"/>
                    <a:pt x="209" y="411"/>
                    <a:pt x="206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5495925" y="1333500"/>
            <a:ext cx="660400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5480050" y="1588"/>
            <a:ext cx="0" cy="42386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Rectangle 34"/>
          <p:cNvSpPr>
            <a:spLocks noChangeArrowheads="1"/>
          </p:cNvSpPr>
          <p:nvPr/>
        </p:nvSpPr>
        <p:spPr bwMode="auto">
          <a:xfrm>
            <a:off x="4457700" y="3495675"/>
            <a:ext cx="1012825" cy="1025525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pic>
        <p:nvPicPr>
          <p:cNvPr id="33" name="Picture 36" descr="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9" t="16374" b="27486"/>
          <a:stretch>
            <a:fillRect/>
          </a:stretch>
        </p:blipFill>
        <p:spPr bwMode="auto">
          <a:xfrm rot="393398">
            <a:off x="2667000" y="609600"/>
            <a:ext cx="2663825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3" name="Rectangle 25"/>
          <p:cNvSpPr>
            <a:spLocks noGrp="1" noChangeArrowheads="1"/>
          </p:cNvSpPr>
          <p:nvPr>
            <p:ph type="subTitle" idx="1"/>
          </p:nvPr>
        </p:nvSpPr>
        <p:spPr>
          <a:xfrm>
            <a:off x="333375" y="5084763"/>
            <a:ext cx="6400800" cy="457200"/>
          </a:xfrm>
        </p:spPr>
        <p:txBody>
          <a:bodyPr/>
          <a:lstStyle>
            <a:lvl1pPr marL="0" indent="0">
              <a:buFontTx/>
              <a:buNone/>
              <a:defRPr sz="1600">
                <a:latin typeface="Times New Roman" pitchFamily="18" charset="0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083" name="Rectangle 35"/>
          <p:cNvSpPr>
            <a:spLocks noGrp="1" noChangeArrowheads="1"/>
          </p:cNvSpPr>
          <p:nvPr>
            <p:ph type="ctrTitle"/>
          </p:nvPr>
        </p:nvSpPr>
        <p:spPr>
          <a:xfrm>
            <a:off x="333375" y="1884363"/>
            <a:ext cx="8229600" cy="1470025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4" name="Rectangle 2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7150"/>
            <a:ext cx="2133600" cy="314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E98296-7F59-4366-91B7-69AE0E365F07}" type="datetime1">
              <a:rPr lang="zh-CN" altLang="en-US"/>
              <a:pPr>
                <a:defRPr/>
              </a:pPr>
              <a:t>2016/12/13</a:t>
            </a:fld>
            <a:endParaRPr lang="en-US"/>
          </a:p>
        </p:txBody>
      </p:sp>
      <p:sp>
        <p:nvSpPr>
          <p:cNvPr id="35" name="Rectangle 2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7150"/>
            <a:ext cx="2895600" cy="314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36" name="Rectangle 2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7150"/>
            <a:ext cx="2133600" cy="314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8CFDA-0F08-4D92-9981-9A09068DE5A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753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未知"/>
          <p:cNvSpPr>
            <a:spLocks/>
          </p:cNvSpPr>
          <p:nvPr userDrawn="1"/>
        </p:nvSpPr>
        <p:spPr bwMode="auto">
          <a:xfrm>
            <a:off x="-36513" y="6048375"/>
            <a:ext cx="2762251" cy="809625"/>
          </a:xfrm>
          <a:custGeom>
            <a:avLst/>
            <a:gdLst>
              <a:gd name="T0" fmla="*/ 0 w 1740"/>
              <a:gd name="T1" fmla="*/ 0 h 510"/>
              <a:gd name="T2" fmla="*/ 0 w 1740"/>
              <a:gd name="T3" fmla="*/ 2147483647 h 510"/>
              <a:gd name="T4" fmla="*/ 2147483647 w 1740"/>
              <a:gd name="T5" fmla="*/ 2147483647 h 510"/>
              <a:gd name="T6" fmla="*/ 2147483647 w 1740"/>
              <a:gd name="T7" fmla="*/ 2147483647 h 510"/>
              <a:gd name="T8" fmla="*/ 0 w 1740"/>
              <a:gd name="T9" fmla="*/ 0 h 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40" h="510">
                <a:moveTo>
                  <a:pt x="0" y="0"/>
                </a:moveTo>
                <a:lnTo>
                  <a:pt x="0" y="510"/>
                </a:lnTo>
                <a:cubicBezTo>
                  <a:pt x="0" y="510"/>
                  <a:pt x="870" y="510"/>
                  <a:pt x="1740" y="510"/>
                </a:cubicBezTo>
                <a:cubicBezTo>
                  <a:pt x="1650" y="258"/>
                  <a:pt x="1595" y="30"/>
                  <a:pt x="1595" y="30"/>
                </a:cubicBezTo>
                <a:cubicBezTo>
                  <a:pt x="798" y="54"/>
                  <a:pt x="0" y="0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未知"/>
          <p:cNvSpPr>
            <a:spLocks/>
          </p:cNvSpPr>
          <p:nvPr userDrawn="1"/>
        </p:nvSpPr>
        <p:spPr bwMode="auto">
          <a:xfrm>
            <a:off x="2555875" y="4705350"/>
            <a:ext cx="6400800" cy="2152650"/>
          </a:xfrm>
          <a:custGeom>
            <a:avLst/>
            <a:gdLst>
              <a:gd name="T0" fmla="*/ 2147483647 w 4032"/>
              <a:gd name="T1" fmla="*/ 0 h 1356"/>
              <a:gd name="T2" fmla="*/ 2147483647 w 4032"/>
              <a:gd name="T3" fmla="*/ 2147483647 h 1356"/>
              <a:gd name="T4" fmla="*/ 2147483647 w 4032"/>
              <a:gd name="T5" fmla="*/ 2147483647 h 1356"/>
              <a:gd name="T6" fmla="*/ 2147483647 w 4032"/>
              <a:gd name="T7" fmla="*/ 2147483647 h 1356"/>
              <a:gd name="T8" fmla="*/ 0 w 4032"/>
              <a:gd name="T9" fmla="*/ 2147483647 h 1356"/>
              <a:gd name="T10" fmla="*/ 2147483647 w 4032"/>
              <a:gd name="T11" fmla="*/ 0 h 13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032" h="1356">
                <a:moveTo>
                  <a:pt x="1116" y="0"/>
                </a:moveTo>
                <a:cubicBezTo>
                  <a:pt x="2370" y="1254"/>
                  <a:pt x="3840" y="636"/>
                  <a:pt x="3840" y="636"/>
                </a:cubicBezTo>
                <a:cubicBezTo>
                  <a:pt x="4032" y="966"/>
                  <a:pt x="4032" y="1356"/>
                  <a:pt x="4032" y="1356"/>
                </a:cubicBezTo>
                <a:cubicBezTo>
                  <a:pt x="4032" y="1356"/>
                  <a:pt x="2160" y="1356"/>
                  <a:pt x="288" y="1356"/>
                </a:cubicBezTo>
                <a:cubicBezTo>
                  <a:pt x="120" y="1140"/>
                  <a:pt x="0" y="828"/>
                  <a:pt x="0" y="828"/>
                </a:cubicBezTo>
                <a:lnTo>
                  <a:pt x="1116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未知"/>
          <p:cNvSpPr>
            <a:spLocks/>
          </p:cNvSpPr>
          <p:nvPr/>
        </p:nvSpPr>
        <p:spPr bwMode="auto">
          <a:xfrm>
            <a:off x="4814888" y="765175"/>
            <a:ext cx="4337050" cy="5048250"/>
          </a:xfrm>
          <a:custGeom>
            <a:avLst/>
            <a:gdLst>
              <a:gd name="T0" fmla="*/ 2147483647 w 2988"/>
              <a:gd name="T1" fmla="*/ 2147483647 h 3180"/>
              <a:gd name="T2" fmla="*/ 2147483647 w 2988"/>
              <a:gd name="T3" fmla="*/ 0 h 3180"/>
              <a:gd name="T4" fmla="*/ 2147483647 w 2988"/>
              <a:gd name="T5" fmla="*/ 2147483647 h 3180"/>
              <a:gd name="T6" fmla="*/ 2147483647 w 2988"/>
              <a:gd name="T7" fmla="*/ 2147483647 h 3180"/>
              <a:gd name="T8" fmla="*/ 2147483647 w 2988"/>
              <a:gd name="T9" fmla="*/ 2147483647 h 3180"/>
              <a:gd name="T10" fmla="*/ 0 w 2988"/>
              <a:gd name="T11" fmla="*/ 2147483647 h 3180"/>
              <a:gd name="T12" fmla="*/ 2147483647 w 2988"/>
              <a:gd name="T13" fmla="*/ 2147483647 h 31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988" h="3180">
                <a:moveTo>
                  <a:pt x="510" y="1098"/>
                </a:moveTo>
                <a:cubicBezTo>
                  <a:pt x="1710" y="840"/>
                  <a:pt x="2280" y="0"/>
                  <a:pt x="2280" y="0"/>
                </a:cubicBezTo>
                <a:cubicBezTo>
                  <a:pt x="2700" y="96"/>
                  <a:pt x="2988" y="342"/>
                  <a:pt x="2988" y="342"/>
                </a:cubicBezTo>
                <a:lnTo>
                  <a:pt x="2988" y="2772"/>
                </a:lnTo>
                <a:cubicBezTo>
                  <a:pt x="2988" y="2772"/>
                  <a:pt x="2202" y="3180"/>
                  <a:pt x="1452" y="3060"/>
                </a:cubicBezTo>
                <a:cubicBezTo>
                  <a:pt x="636" y="2940"/>
                  <a:pt x="0" y="2406"/>
                  <a:pt x="0" y="2406"/>
                </a:cubicBezTo>
                <a:lnTo>
                  <a:pt x="510" y="10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未知"/>
          <p:cNvSpPr>
            <a:spLocks/>
          </p:cNvSpPr>
          <p:nvPr/>
        </p:nvSpPr>
        <p:spPr bwMode="auto">
          <a:xfrm>
            <a:off x="5111750" y="0"/>
            <a:ext cx="3276600" cy="2409825"/>
          </a:xfrm>
          <a:custGeom>
            <a:avLst/>
            <a:gdLst>
              <a:gd name="T0" fmla="*/ 0 w 2064"/>
              <a:gd name="T1" fmla="*/ 0 h 1518"/>
              <a:gd name="T2" fmla="*/ 2147483647 w 2064"/>
              <a:gd name="T3" fmla="*/ 2147483647 h 1518"/>
              <a:gd name="T4" fmla="*/ 2147483647 w 2064"/>
              <a:gd name="T5" fmla="*/ 0 h 1518"/>
              <a:gd name="T6" fmla="*/ 0 w 2064"/>
              <a:gd name="T7" fmla="*/ 0 h 15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4" h="1518">
                <a:moveTo>
                  <a:pt x="0" y="0"/>
                </a:moveTo>
                <a:cubicBezTo>
                  <a:pt x="0" y="0"/>
                  <a:pt x="138" y="759"/>
                  <a:pt x="276" y="1518"/>
                </a:cubicBezTo>
                <a:cubicBezTo>
                  <a:pt x="1518" y="1194"/>
                  <a:pt x="2064" y="0"/>
                  <a:pt x="206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组合 41"/>
          <p:cNvGrpSpPr>
            <a:grpSpLocks/>
          </p:cNvGrpSpPr>
          <p:nvPr userDrawn="1"/>
        </p:nvGrpSpPr>
        <p:grpSpPr bwMode="auto">
          <a:xfrm>
            <a:off x="0" y="0"/>
            <a:ext cx="8316913" cy="7542213"/>
            <a:chOff x="0" y="0"/>
            <a:chExt cx="6583363" cy="7267575"/>
          </a:xfrm>
        </p:grpSpPr>
        <p:sp>
          <p:nvSpPr>
            <p:cNvPr id="8" name="未知"/>
            <p:cNvSpPr>
              <a:spLocks/>
            </p:cNvSpPr>
            <p:nvPr/>
          </p:nvSpPr>
          <p:spPr bwMode="auto">
            <a:xfrm>
              <a:off x="0" y="0"/>
              <a:ext cx="6583363" cy="7267575"/>
            </a:xfrm>
            <a:custGeom>
              <a:avLst/>
              <a:gdLst>
                <a:gd name="T0" fmla="*/ 0 w 4014"/>
                <a:gd name="T1" fmla="*/ 0 h 4455"/>
                <a:gd name="T2" fmla="*/ 2147483647 w 4014"/>
                <a:gd name="T3" fmla="*/ 0 h 4455"/>
                <a:gd name="T4" fmla="*/ 2147483647 w 4014"/>
                <a:gd name="T5" fmla="*/ 2147483647 h 4455"/>
                <a:gd name="T6" fmla="*/ 0 w 4014"/>
                <a:gd name="T7" fmla="*/ 2147483647 h 4455"/>
                <a:gd name="T8" fmla="*/ 0 w 4014"/>
                <a:gd name="T9" fmla="*/ 0 h 4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14" h="4455">
                  <a:moveTo>
                    <a:pt x="0" y="0"/>
                  </a:moveTo>
                  <a:lnTo>
                    <a:pt x="3612" y="0"/>
                  </a:lnTo>
                  <a:cubicBezTo>
                    <a:pt x="4014" y="984"/>
                    <a:pt x="3812" y="2307"/>
                    <a:pt x="3222" y="3042"/>
                  </a:cubicBezTo>
                  <a:cubicBezTo>
                    <a:pt x="1988" y="4455"/>
                    <a:pt x="0" y="3744"/>
                    <a:pt x="0" y="37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未知"/>
            <p:cNvSpPr>
              <a:spLocks/>
            </p:cNvSpPr>
            <p:nvPr/>
          </p:nvSpPr>
          <p:spPr bwMode="auto">
            <a:xfrm>
              <a:off x="0" y="0"/>
              <a:ext cx="6372253" cy="7071774"/>
            </a:xfrm>
            <a:custGeom>
              <a:avLst/>
              <a:gdLst>
                <a:gd name="T0" fmla="*/ 0 w 4014"/>
                <a:gd name="T1" fmla="*/ 0 h 4455"/>
                <a:gd name="T2" fmla="*/ 3612 w 4014"/>
                <a:gd name="T3" fmla="*/ 0 h 4455"/>
                <a:gd name="T4" fmla="*/ 3222 w 4014"/>
                <a:gd name="T5" fmla="*/ 3042 h 4455"/>
                <a:gd name="T6" fmla="*/ 0 w 4014"/>
                <a:gd name="T7" fmla="*/ 3744 h 4455"/>
                <a:gd name="T8" fmla="*/ 0 w 4014"/>
                <a:gd name="T9" fmla="*/ 0 h 4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4" h="4455">
                  <a:moveTo>
                    <a:pt x="0" y="0"/>
                  </a:moveTo>
                  <a:lnTo>
                    <a:pt x="3612" y="0"/>
                  </a:lnTo>
                  <a:cubicBezTo>
                    <a:pt x="4014" y="984"/>
                    <a:pt x="3812" y="2307"/>
                    <a:pt x="3222" y="3042"/>
                  </a:cubicBezTo>
                  <a:cubicBezTo>
                    <a:pt x="1988" y="4455"/>
                    <a:pt x="0" y="3744"/>
                    <a:pt x="0" y="3744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tint val="2549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8243888" y="0"/>
            <a:ext cx="908050" cy="6858000"/>
            <a:chOff x="0" y="0"/>
            <a:chExt cx="672" cy="4320"/>
          </a:xfrm>
        </p:grpSpPr>
        <p:sp>
          <p:nvSpPr>
            <p:cNvPr id="11" name="未知"/>
            <p:cNvSpPr>
              <a:spLocks/>
            </p:cNvSpPr>
            <p:nvPr userDrawn="1"/>
          </p:nvSpPr>
          <p:spPr bwMode="auto">
            <a:xfrm>
              <a:off x="0" y="0"/>
              <a:ext cx="672" cy="702"/>
            </a:xfrm>
            <a:custGeom>
              <a:avLst/>
              <a:gdLst>
                <a:gd name="T0" fmla="*/ 0 w 672"/>
                <a:gd name="T1" fmla="*/ 85 h 720"/>
                <a:gd name="T2" fmla="*/ 288 w 672"/>
                <a:gd name="T3" fmla="*/ 0 h 720"/>
                <a:gd name="T4" fmla="*/ 672 w 672"/>
                <a:gd name="T5" fmla="*/ 0 h 720"/>
                <a:gd name="T6" fmla="*/ 672 w 672"/>
                <a:gd name="T7" fmla="*/ 138 h 720"/>
                <a:gd name="T8" fmla="*/ 0 w 672"/>
                <a:gd name="T9" fmla="*/ 85 h 7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2" h="720">
                  <a:moveTo>
                    <a:pt x="0" y="432"/>
                  </a:moveTo>
                  <a:cubicBezTo>
                    <a:pt x="186" y="216"/>
                    <a:pt x="288" y="0"/>
                    <a:pt x="288" y="0"/>
                  </a:cubicBezTo>
                  <a:lnTo>
                    <a:pt x="672" y="0"/>
                  </a:lnTo>
                  <a:lnTo>
                    <a:pt x="672" y="720"/>
                  </a:lnTo>
                  <a:cubicBezTo>
                    <a:pt x="672" y="720"/>
                    <a:pt x="384" y="516"/>
                    <a:pt x="0" y="432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未知"/>
            <p:cNvSpPr>
              <a:spLocks/>
            </p:cNvSpPr>
            <p:nvPr userDrawn="1"/>
          </p:nvSpPr>
          <p:spPr bwMode="auto">
            <a:xfrm>
              <a:off x="480" y="3496"/>
              <a:ext cx="192" cy="824"/>
            </a:xfrm>
            <a:custGeom>
              <a:avLst/>
              <a:gdLst>
                <a:gd name="T0" fmla="*/ 5 w 212"/>
                <a:gd name="T1" fmla="*/ 0 h 824"/>
                <a:gd name="T2" fmla="*/ 0 w 212"/>
                <a:gd name="T3" fmla="*/ 82 h 824"/>
                <a:gd name="T4" fmla="*/ 5 w 212"/>
                <a:gd name="T5" fmla="*/ 824 h 824"/>
                <a:gd name="T6" fmla="*/ 5 w 212"/>
                <a:gd name="T7" fmla="*/ 822 h 824"/>
                <a:gd name="T8" fmla="*/ 5 w 212"/>
                <a:gd name="T9" fmla="*/ 0 h 8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2" h="824">
                  <a:moveTo>
                    <a:pt x="206" y="0"/>
                  </a:moveTo>
                  <a:cubicBezTo>
                    <a:pt x="104" y="54"/>
                    <a:pt x="0" y="82"/>
                    <a:pt x="0" y="82"/>
                  </a:cubicBezTo>
                  <a:cubicBezTo>
                    <a:pt x="0" y="82"/>
                    <a:pt x="148" y="378"/>
                    <a:pt x="168" y="824"/>
                  </a:cubicBezTo>
                  <a:lnTo>
                    <a:pt x="212" y="822"/>
                  </a:lnTo>
                  <a:cubicBezTo>
                    <a:pt x="212" y="822"/>
                    <a:pt x="209" y="411"/>
                    <a:pt x="206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49"/>
          <p:cNvGrpSpPr>
            <a:grpSpLocks/>
          </p:cNvGrpSpPr>
          <p:nvPr userDrawn="1"/>
        </p:nvGrpSpPr>
        <p:grpSpPr bwMode="auto">
          <a:xfrm>
            <a:off x="0" y="1588"/>
            <a:ext cx="7596188" cy="6491287"/>
            <a:chOff x="0" y="1588"/>
            <a:chExt cx="6156325" cy="6207125"/>
          </a:xfrm>
        </p:grpSpPr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250825" y="1588"/>
              <a:ext cx="0" cy="6015037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accent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1293813" y="1588"/>
              <a:ext cx="0" cy="6207125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accent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2338388" y="1588"/>
              <a:ext cx="0" cy="618331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accent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3382963" y="1588"/>
              <a:ext cx="0" cy="5972175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accent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4427538" y="1588"/>
              <a:ext cx="0" cy="5449887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accent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rot="5400000">
              <a:off x="2913063" y="-2654300"/>
              <a:ext cx="0" cy="5813425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accent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 rot="5400000">
              <a:off x="3006725" y="-1682750"/>
              <a:ext cx="0" cy="600075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accent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 rot="5400000">
              <a:off x="3011488" y="-622300"/>
              <a:ext cx="0" cy="6010275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accent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 rot="5400000">
              <a:off x="2907507" y="548481"/>
              <a:ext cx="0" cy="5802313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accent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 rot="5400000">
              <a:off x="2666207" y="1854993"/>
              <a:ext cx="0" cy="5319713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accent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 rot="5400000">
              <a:off x="2115344" y="3472656"/>
              <a:ext cx="0" cy="421798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accent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2362200" y="277813"/>
              <a:ext cx="1012825" cy="102552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285750" y="2427288"/>
              <a:ext cx="1012825" cy="1025525"/>
            </a:xfrm>
            <a:prstGeom prst="rect">
              <a:avLst/>
            </a:prstGeom>
            <a:solidFill>
              <a:srgbClr val="FFFFFF">
                <a:alpha val="3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0" y="271463"/>
              <a:ext cx="250825" cy="1025525"/>
            </a:xfrm>
            <a:prstGeom prst="rect">
              <a:avLst/>
            </a:prstGeom>
            <a:solidFill>
              <a:srgbClr val="FFFFFF">
                <a:alpha val="3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1331913" y="1588"/>
              <a:ext cx="1012825" cy="234950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9" name="未知"/>
            <p:cNvSpPr>
              <a:spLocks/>
            </p:cNvSpPr>
            <p:nvPr/>
          </p:nvSpPr>
          <p:spPr bwMode="auto">
            <a:xfrm>
              <a:off x="2365375" y="4541838"/>
              <a:ext cx="1009650" cy="1033462"/>
            </a:xfrm>
            <a:custGeom>
              <a:avLst/>
              <a:gdLst>
                <a:gd name="T0" fmla="*/ 0 w 636"/>
                <a:gd name="T1" fmla="*/ 0 h 651"/>
                <a:gd name="T2" fmla="*/ 0 w 636"/>
                <a:gd name="T3" fmla="*/ 2147483647 h 651"/>
                <a:gd name="T4" fmla="*/ 2147483647 w 636"/>
                <a:gd name="T5" fmla="*/ 2147483647 h 651"/>
                <a:gd name="T6" fmla="*/ 2147483647 w 636"/>
                <a:gd name="T7" fmla="*/ 0 h 651"/>
                <a:gd name="T8" fmla="*/ 0 w 636"/>
                <a:gd name="T9" fmla="*/ 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6" h="651">
                  <a:moveTo>
                    <a:pt x="0" y="0"/>
                  </a:moveTo>
                  <a:lnTo>
                    <a:pt x="0" y="645"/>
                  </a:lnTo>
                  <a:lnTo>
                    <a:pt x="636" y="651"/>
                  </a:lnTo>
                  <a:lnTo>
                    <a:pt x="6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285750" y="2435225"/>
              <a:ext cx="1012825" cy="1025525"/>
            </a:xfrm>
            <a:prstGeom prst="rect">
              <a:avLst/>
            </a:prstGeom>
            <a:solidFill>
              <a:srgbClr val="FFFFFF">
                <a:alpha val="2980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5495925" y="1333500"/>
              <a:ext cx="660400" cy="1025525"/>
            </a:xfrm>
            <a:prstGeom prst="rect">
              <a:avLst/>
            </a:prstGeom>
            <a:solidFill>
              <a:srgbClr val="FFFFFF">
                <a:alpha val="3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5480050" y="1588"/>
              <a:ext cx="0" cy="4238625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accent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4457700" y="3495675"/>
              <a:ext cx="1012825" cy="1025525"/>
            </a:xfrm>
            <a:prstGeom prst="rect">
              <a:avLst/>
            </a:prstGeom>
            <a:solidFill>
              <a:srgbClr val="FFFFFF">
                <a:alpha val="2980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pic>
          <p:nvPicPr>
            <p:cNvPr id="35" name="Picture 36" descr="wat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09" t="16374" b="27486"/>
            <a:stretch>
              <a:fillRect/>
            </a:stretch>
          </p:blipFill>
          <p:spPr bwMode="auto">
            <a:xfrm rot="393398">
              <a:off x="2667000" y="609600"/>
              <a:ext cx="2663825" cy="2197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4" name="Rectangle 35"/>
          <p:cNvSpPr>
            <a:spLocks noGrp="1" noChangeArrowheads="1"/>
          </p:cNvSpPr>
          <p:nvPr>
            <p:ph type="ctrTitle"/>
          </p:nvPr>
        </p:nvSpPr>
        <p:spPr>
          <a:xfrm>
            <a:off x="333375" y="2247007"/>
            <a:ext cx="7550993" cy="1470025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6" name="Rectangle 2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7150"/>
            <a:ext cx="2133600" cy="314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8DBF8D1-E492-41A3-BFB2-6A5E4459C6A7}" type="datetime1">
              <a:rPr lang="zh-CN" altLang="en-US"/>
              <a:pPr>
                <a:defRPr/>
              </a:pPr>
              <a:t>2016/12/13</a:t>
            </a:fld>
            <a:endParaRPr lang="en-US"/>
          </a:p>
        </p:txBody>
      </p:sp>
      <p:sp>
        <p:nvSpPr>
          <p:cNvPr id="37" name="Rectangle 2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7150"/>
            <a:ext cx="2895600" cy="314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33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5256584"/>
          </a:xfrm>
        </p:spPr>
        <p:txBody>
          <a:bodyPr/>
          <a:lstStyle>
            <a:lvl1pPr marL="342900" indent="-342900">
              <a:buClr>
                <a:srgbClr val="FF7C80"/>
              </a:buClr>
              <a:buFont typeface="Wingdings" pitchFamily="2" charset="2"/>
              <a:buChar char="p"/>
              <a:defRPr sz="2800" b="1"/>
            </a:lvl1pPr>
            <a:lvl2pPr marL="533400" indent="-258763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defRPr sz="2600"/>
            </a:lvl2pPr>
            <a:lvl3pPr marL="808038" indent="-274638">
              <a:defRPr sz="2400"/>
            </a:lvl3pPr>
            <a:lvl4pPr marL="990600" indent="-182563">
              <a:defRPr/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4C30F2-EA06-4197-8396-AFF61755FA80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77263" y="6381750"/>
            <a:ext cx="603250" cy="4492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04A01-F98E-40E7-8B2B-63447483E685}" type="slidenum">
              <a:rPr lang="zh-CN" alt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660232" y="6453336"/>
            <a:ext cx="1584176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63820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5" y="-26988"/>
            <a:ext cx="8229600" cy="927101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5256584"/>
          </a:xfrm>
        </p:spPr>
        <p:txBody>
          <a:bodyPr/>
          <a:lstStyle>
            <a:lvl1pPr marL="342900" indent="-342900">
              <a:buClr>
                <a:srgbClr val="FF7C80"/>
              </a:buClr>
              <a:buFont typeface="Wingdings" pitchFamily="2" charset="2"/>
              <a:buChar char="p"/>
              <a:defRPr b="1"/>
            </a:lvl1pPr>
            <a:lvl2pPr marL="533400" indent="-258763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defRPr/>
            </a:lvl2pPr>
            <a:lvl3pPr marL="808038" indent="-274638">
              <a:defRPr sz="2600"/>
            </a:lvl3pPr>
            <a:lvl4pPr marL="990600" indent="-182563">
              <a:defRPr/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EEE8AF-4EC5-443F-A9E5-0C6124AA7D3E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77263" y="6381750"/>
            <a:ext cx="603250" cy="4492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07DA3-3EF1-40EE-AF4D-B5B0CFBEA0D5}" type="slidenum">
              <a:rPr lang="zh-CN" alt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763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7F0565-9D83-4340-B08D-0CA5B18A0552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C508A-10F0-40AC-ABF6-A54A9F0AEC19}" type="slidenum">
              <a:rPr lang="zh-CN" alt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2174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5" y="-26988"/>
            <a:ext cx="8229600" cy="927101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84884A0-3883-420F-B548-0B8061B6AF98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E2C2D-B01E-41B7-BD8E-5560291F1618}" type="slidenum">
              <a:rPr lang="zh-CN" alt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145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CA6D8A-EE30-46F1-92AA-FC19B01520E2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8" name="Rectangle 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9" name="Rectangle 2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7BD36-17F1-468C-817A-19569B188799}" type="slidenum">
              <a:rPr lang="zh-CN" alt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602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5" y="-26988"/>
            <a:ext cx="8229600" cy="927101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2F5370-A8A7-4DC2-BCD2-DDD4C24F7BD2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C5CA1-7FF2-4A62-AE8B-E98F38A2B064}" type="slidenum">
              <a:rPr lang="zh-CN" alt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6048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DB7F8C-EF75-4C20-B211-697CAE55A410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40F4E-7823-4006-BEF1-34AAC5CB25D3}" type="slidenum">
              <a:rPr lang="zh-CN" alt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89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00113E4-04DF-42BF-A2C7-11918DB58CF7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F128-0A00-4D80-98B2-89E878314AA5}" type="slidenum">
              <a:rPr lang="zh-CN" alt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691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5D3BC9-D971-4480-80E8-AFD34B369854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DFA37-8DDE-48EF-B76C-A4102EFC937C}" type="slidenum">
              <a:rPr lang="zh-CN" alt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4946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5" y="-26988"/>
            <a:ext cx="8229600" cy="927101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C5A8D38-73C3-408A-99A5-616A605735F7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305BF-7844-4533-AA23-4DD4D475DF78}" type="slidenum">
              <a:rPr lang="zh-CN" alt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208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25438"/>
            <a:ext cx="2057400" cy="58007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25438"/>
            <a:ext cx="6019800" cy="5800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1B069D-8795-4F17-BC8A-5291C64D32EC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8D547-F553-4987-B2C7-C77075C9BE57}" type="slidenum">
              <a:rPr lang="zh-CN" alt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1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17B628-BC2B-4AC2-BDE2-7E200728BE10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C60DA-3BD1-4F47-86BC-70653D077D3C}" type="slidenum">
              <a:rPr lang="zh-CN" alt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660232" y="6453336"/>
            <a:ext cx="1584176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51569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1C731C-AB6F-4069-BE92-F2B962C79936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1DC8F-E5DA-45B2-9DEB-01749793C747}" type="slidenum">
              <a:rPr lang="zh-CN" alt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2042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992A3F-A624-4DA7-B86B-BA713F8E96C1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227E46-4A18-483F-9AC1-E5C06D675312}" type="slidenum">
              <a:rPr lang="zh-CN" alt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620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4D21A3-A9E8-4D3A-986A-17C6E51CE7D9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61C62-3A61-4B2E-9863-9095BFF20283}" type="slidenum">
              <a:rPr lang="zh-CN" alt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1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1E2BFE-644C-400B-9485-330F5D13E7CF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A8B76-8330-4572-818D-8DE477C09D38}" type="slidenum">
              <a:rPr lang="zh-CN" alt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660232" y="6453336"/>
            <a:ext cx="1584176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48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572A94-8F4E-4ED8-8BF5-8970C4B372FD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8" name="Rectangle 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9" name="Rectangle 2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5E3A6-40DE-48DF-82F8-7A50337C291D}" type="slidenum">
              <a:rPr lang="zh-CN" alt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660232" y="6453336"/>
            <a:ext cx="1584176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358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F02AA2-8778-425F-B047-8E53BDA0B5E9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0C59D-3F77-4EE0-9C05-9CE1CC07DB9C}" type="slidenum">
              <a:rPr lang="zh-CN" alt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660232" y="6453336"/>
            <a:ext cx="1584176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472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EA8366-DD1F-4C73-842B-9E477E967240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A4BE4-4ED5-4FB3-A8C0-197C66E8B01F}" type="slidenum">
              <a:rPr lang="zh-CN" alt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660232" y="6453336"/>
            <a:ext cx="1584176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639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6AE0B46-4CEE-4E54-B4C0-37C1D57122C3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BE0EE-5C35-4E72-B137-583FC4F71162}" type="slidenum">
              <a:rPr lang="zh-CN" alt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660232" y="6453336"/>
            <a:ext cx="1584176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868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9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未知"/>
          <p:cNvSpPr>
            <a:spLocks/>
          </p:cNvSpPr>
          <p:nvPr/>
        </p:nvSpPr>
        <p:spPr bwMode="auto">
          <a:xfrm>
            <a:off x="-6350" y="-6350"/>
            <a:ext cx="9163050" cy="6864350"/>
          </a:xfrm>
          <a:custGeom>
            <a:avLst/>
            <a:gdLst>
              <a:gd name="T0" fmla="*/ 5766 w 5768"/>
              <a:gd name="T1" fmla="*/ 605 h 4329"/>
              <a:gd name="T2" fmla="*/ 5768 w 5768"/>
              <a:gd name="T3" fmla="*/ 4325 h 4329"/>
              <a:gd name="T4" fmla="*/ 1082 w 5768"/>
              <a:gd name="T5" fmla="*/ 4329 h 4329"/>
              <a:gd name="T6" fmla="*/ 13 w 5768"/>
              <a:gd name="T7" fmla="*/ 3351 h 4329"/>
              <a:gd name="T8" fmla="*/ 0 w 5768"/>
              <a:gd name="T9" fmla="*/ 0 h 4329"/>
              <a:gd name="T10" fmla="*/ 2428 w 5768"/>
              <a:gd name="T11" fmla="*/ 7 h 4329"/>
              <a:gd name="T12" fmla="*/ 5766 w 5768"/>
              <a:gd name="T13" fmla="*/ 605 h 4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68" h="4329">
                <a:moveTo>
                  <a:pt x="5766" y="605"/>
                </a:moveTo>
                <a:cubicBezTo>
                  <a:pt x="5767" y="2464"/>
                  <a:pt x="5768" y="4325"/>
                  <a:pt x="5768" y="4325"/>
                </a:cubicBezTo>
                <a:lnTo>
                  <a:pt x="1082" y="4329"/>
                </a:lnTo>
                <a:cubicBezTo>
                  <a:pt x="318" y="3809"/>
                  <a:pt x="9" y="3349"/>
                  <a:pt x="13" y="3351"/>
                </a:cubicBezTo>
                <a:lnTo>
                  <a:pt x="0" y="0"/>
                </a:lnTo>
                <a:lnTo>
                  <a:pt x="2428" y="7"/>
                </a:lnTo>
                <a:cubicBezTo>
                  <a:pt x="2428" y="12"/>
                  <a:pt x="3096" y="401"/>
                  <a:pt x="5766" y="605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3137"/>
                  <a:invGamma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27" name="未知"/>
          <p:cNvSpPr>
            <a:spLocks/>
          </p:cNvSpPr>
          <p:nvPr/>
        </p:nvSpPr>
        <p:spPr bwMode="auto">
          <a:xfrm>
            <a:off x="-6350" y="4938713"/>
            <a:ext cx="1120775" cy="1922462"/>
          </a:xfrm>
          <a:custGeom>
            <a:avLst/>
            <a:gdLst>
              <a:gd name="T0" fmla="*/ 0 w 1089"/>
              <a:gd name="T1" fmla="*/ 0 h 1100"/>
              <a:gd name="T2" fmla="*/ 0 w 1089"/>
              <a:gd name="T3" fmla="*/ 2147483647 h 1100"/>
              <a:gd name="T4" fmla="*/ 2147483647 w 1089"/>
              <a:gd name="T5" fmla="*/ 2147483647 h 1100"/>
              <a:gd name="T6" fmla="*/ 0 w 1089"/>
              <a:gd name="T7" fmla="*/ 0 h 11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1100">
                <a:moveTo>
                  <a:pt x="0" y="0"/>
                </a:moveTo>
                <a:cubicBezTo>
                  <a:pt x="0" y="550"/>
                  <a:pt x="0" y="1100"/>
                  <a:pt x="0" y="1100"/>
                </a:cubicBezTo>
                <a:lnTo>
                  <a:pt x="1089" y="1100"/>
                </a:lnTo>
                <a:cubicBezTo>
                  <a:pt x="1089" y="1100"/>
                  <a:pt x="596" y="865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527050" y="0"/>
            <a:ext cx="0" cy="5910263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1677988" y="0"/>
            <a:ext cx="0" cy="6832600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2830513" y="0"/>
            <a:ext cx="22225" cy="6769100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983038" y="0"/>
            <a:ext cx="0" cy="6802438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5133975" y="388938"/>
            <a:ext cx="0" cy="6380162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6286500" y="619125"/>
            <a:ext cx="14288" cy="6183313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 flipH="1">
            <a:off x="7435850" y="773113"/>
            <a:ext cx="3175" cy="6029325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8591550" y="900113"/>
            <a:ext cx="0" cy="5932487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rot="5400000">
            <a:off x="2595563" y="-2176463"/>
            <a:ext cx="0" cy="5191125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 rot="5400000">
            <a:off x="4578350" y="-3036887"/>
            <a:ext cx="0" cy="9156700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 rot="5400000">
            <a:off x="4578350" y="-1912937"/>
            <a:ext cx="0" cy="9156700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 rot="5400000">
            <a:off x="4579938" y="-788988"/>
            <a:ext cx="0" cy="9153525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auto">
          <a:xfrm rot="5400000">
            <a:off x="4579938" y="334962"/>
            <a:ext cx="0" cy="9153525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 rot="5400000">
            <a:off x="4905376" y="1824037"/>
            <a:ext cx="0" cy="8423275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4005263" y="2692400"/>
            <a:ext cx="1128712" cy="1079500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7459663" y="4937125"/>
            <a:ext cx="1120775" cy="1079500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549275" y="3808413"/>
            <a:ext cx="1128713" cy="10795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6307138" y="6064250"/>
            <a:ext cx="1128712" cy="79692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2846388" y="0"/>
            <a:ext cx="1128712" cy="404813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2852738" y="4938713"/>
            <a:ext cx="1120775" cy="1079500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6300788" y="1566863"/>
            <a:ext cx="1120775" cy="1079500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049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981075"/>
            <a:ext cx="8856663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4625"/>
            <a:ext cx="21336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1" compatLnSpc="1">
            <a:prstTxWarp prst="textNoShape">
              <a:avLst/>
            </a:prstTxWarp>
            <a:spAutoFit/>
          </a:bodyPr>
          <a:lstStyle>
            <a:lvl1pPr algn="ctr">
              <a:buFont typeface="Arial" pitchFamily="34" charset="0"/>
              <a:buNone/>
              <a:defRPr sz="1800" b="1" smtClean="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fld id="{00F17EF1-40ED-478C-8EE6-317FA970E7B1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1051" name="Rectangle 2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37325"/>
            <a:ext cx="28956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1" compatLnSpc="1">
            <a:prstTxWarp prst="textNoShape">
              <a:avLst/>
            </a:prstTxWarp>
            <a:spAutoFit/>
          </a:bodyPr>
          <a:lstStyle>
            <a:lvl1pPr algn="ctr">
              <a:buFont typeface="Arial" pitchFamily="34" charset="0"/>
              <a:buNone/>
              <a:defRPr sz="1800" b="1" smtClean="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1052" name="未知"/>
          <p:cNvSpPr>
            <a:spLocks/>
          </p:cNvSpPr>
          <p:nvPr/>
        </p:nvSpPr>
        <p:spPr bwMode="auto">
          <a:xfrm>
            <a:off x="4041775" y="0"/>
            <a:ext cx="5105400" cy="739775"/>
          </a:xfrm>
          <a:custGeom>
            <a:avLst/>
            <a:gdLst>
              <a:gd name="T0" fmla="*/ 2147483647 w 3130"/>
              <a:gd name="T1" fmla="*/ 2147483647 h 453"/>
              <a:gd name="T2" fmla="*/ 2147483647 w 3130"/>
              <a:gd name="T3" fmla="*/ 0 h 453"/>
              <a:gd name="T4" fmla="*/ 0 w 3130"/>
              <a:gd name="T5" fmla="*/ 0 h 453"/>
              <a:gd name="T6" fmla="*/ 2147483647 w 3130"/>
              <a:gd name="T7" fmla="*/ 2147483647 h 45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30" h="453">
                <a:moveTo>
                  <a:pt x="3130" y="453"/>
                </a:moveTo>
                <a:cubicBezTo>
                  <a:pt x="3130" y="226"/>
                  <a:pt x="3130" y="0"/>
                  <a:pt x="3130" y="0"/>
                </a:cubicBezTo>
                <a:lnTo>
                  <a:pt x="0" y="0"/>
                </a:lnTo>
                <a:cubicBezTo>
                  <a:pt x="0" y="0"/>
                  <a:pt x="1298" y="389"/>
                  <a:pt x="3130" y="453"/>
                </a:cubicBez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34925" y="-26988"/>
            <a:ext cx="8229600" cy="92710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54" name="Picture 31" descr="water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9" t="16374" b="27486"/>
          <a:stretch>
            <a:fillRect/>
          </a:stretch>
        </p:blipFill>
        <p:spPr bwMode="auto">
          <a:xfrm rot="786797">
            <a:off x="7504113" y="-277813"/>
            <a:ext cx="1608137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5" name="Picture 32" descr="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0733" flipH="1">
            <a:off x="-131763" y="5680075"/>
            <a:ext cx="854076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28"/>
          <p:cNvSpPr txBox="1">
            <a:spLocks noChangeArrowheads="1"/>
          </p:cNvSpPr>
          <p:nvPr/>
        </p:nvSpPr>
        <p:spPr bwMode="auto">
          <a:xfrm>
            <a:off x="6372225" y="6535738"/>
            <a:ext cx="2133600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 anchorCtr="1"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400" kern="120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 b="1" dirty="0">
                <a:latin typeface="+mj-lt"/>
              </a:rPr>
              <a:t>@</a:t>
            </a:r>
            <a:r>
              <a:rPr lang="en-US" sz="1800" b="1" dirty="0" err="1">
                <a:latin typeface="+mj-lt"/>
              </a:rPr>
              <a:t>zhengfudan</a:t>
            </a:r>
            <a:endParaRPr lang="en-US" sz="1800" b="1" dirty="0">
              <a:latin typeface="+mj-lt"/>
            </a:endParaRPr>
          </a:p>
        </p:txBody>
      </p:sp>
      <p:pic>
        <p:nvPicPr>
          <p:cNvPr id="1057" name="Picture 36" descr="water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4" t="38942" r="49786" b="39523"/>
          <a:stretch>
            <a:fillRect/>
          </a:stretch>
        </p:blipFill>
        <p:spPr bwMode="auto">
          <a:xfrm rot="393398">
            <a:off x="8545513" y="6176963"/>
            <a:ext cx="735012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7263" y="6408738"/>
            <a:ext cx="6032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800" b="1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/>
              <a:t>&lt;#&gt;</a:t>
            </a:r>
          </a:p>
        </p:txBody>
      </p:sp>
      <p:sp>
        <p:nvSpPr>
          <p:cNvPr id="1059" name="Rectangle 24"/>
          <p:cNvSpPr>
            <a:spLocks noChangeArrowheads="1"/>
          </p:cNvSpPr>
          <p:nvPr/>
        </p:nvSpPr>
        <p:spPr bwMode="auto">
          <a:xfrm flipV="1">
            <a:off x="107950" y="836613"/>
            <a:ext cx="7056438" cy="144462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 w="38100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060" name="Rectangle 24"/>
          <p:cNvSpPr>
            <a:spLocks noChangeArrowheads="1"/>
          </p:cNvSpPr>
          <p:nvPr/>
        </p:nvSpPr>
        <p:spPr bwMode="auto">
          <a:xfrm rot="10800000" flipV="1">
            <a:off x="1547813" y="6381750"/>
            <a:ext cx="7056437" cy="144463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 w="38100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991" r:id="rId1"/>
    <p:sldLayoutId id="2147487992" r:id="rId2"/>
    <p:sldLayoutId id="2147487993" r:id="rId3"/>
    <p:sldLayoutId id="2147487994" r:id="rId4"/>
    <p:sldLayoutId id="2147487995" r:id="rId5"/>
    <p:sldLayoutId id="2147487996" r:id="rId6"/>
    <p:sldLayoutId id="2147487997" r:id="rId7"/>
    <p:sldLayoutId id="2147487998" r:id="rId8"/>
    <p:sldLayoutId id="2147487999" r:id="rId9"/>
    <p:sldLayoutId id="2147488000" r:id="rId10"/>
    <p:sldLayoutId id="2147488001" r:id="rId11"/>
    <p:sldLayoutId id="2147488002" r:id="rId12"/>
    <p:sldLayoutId id="2147488003" r:id="rId13"/>
    <p:sldLayoutId id="2147488004" r:id="rId14"/>
    <p:sldLayoutId id="2147488005" r:id="rId15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rgbClr val="FF7C80"/>
        </a:buClr>
        <a:buFont typeface="Wingdings" pitchFamily="2" charset="2"/>
        <a:buChar char="p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rgbClr val="0070C0"/>
        </a:buClr>
        <a:buFont typeface="Wingdings" pitchFamily="2" charset="2"/>
        <a:buChar char="Ø"/>
        <a:defRPr lang="zh-CN" altLang="en-US" sz="2800" b="1" dirty="0">
          <a:solidFill>
            <a:schemeClr val="tx1"/>
          </a:solidFill>
          <a:latin typeface="+mn-lt"/>
        </a:defRPr>
      </a:lvl2pPr>
      <a:lvl3pPr marL="898525" indent="-27305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rgbClr val="92D050"/>
        </a:buClr>
        <a:buFont typeface="Wingdings" pitchFamily="2" charset="2"/>
        <a:buChar char="ü"/>
        <a:defRPr sz="2400" b="1">
          <a:solidFill>
            <a:schemeClr val="tx1"/>
          </a:solidFill>
          <a:latin typeface="+mn-lt"/>
        </a:defRPr>
      </a:lvl3pPr>
      <a:lvl4pPr marL="1082675" indent="-18415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082675" indent="746125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400" smtClean="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129900B6-D96E-4F24-B0AD-625A5956029D}" type="datetime1">
              <a:rPr lang="zh-CN" altLang="en-US"/>
              <a:pPr>
                <a:defRPr/>
              </a:pPr>
              <a:t>2016/12/13</a:t>
            </a:fld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 smtClean="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4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AC25497D-3A30-43D2-A504-2364713824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980" r:id="rId1"/>
    <p:sldLayoutId id="2147487981" r:id="rId2"/>
    <p:sldLayoutId id="2147487982" r:id="rId3"/>
    <p:sldLayoutId id="2147487983" r:id="rId4"/>
    <p:sldLayoutId id="2147487984" r:id="rId5"/>
    <p:sldLayoutId id="2147487985" r:id="rId6"/>
    <p:sldLayoutId id="2147487986" r:id="rId7"/>
    <p:sldLayoutId id="2147487987" r:id="rId8"/>
    <p:sldLayoutId id="2147487988" r:id="rId9"/>
    <p:sldLayoutId id="2147487989" r:id="rId10"/>
    <p:sldLayoutId id="2147487990" r:id="rId11"/>
    <p:sldLayoutId id="2147488006" r:id="rId12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未知"/>
          <p:cNvSpPr>
            <a:spLocks/>
          </p:cNvSpPr>
          <p:nvPr/>
        </p:nvSpPr>
        <p:spPr bwMode="auto">
          <a:xfrm>
            <a:off x="-6350" y="-6350"/>
            <a:ext cx="9163050" cy="6864350"/>
          </a:xfrm>
          <a:custGeom>
            <a:avLst/>
            <a:gdLst>
              <a:gd name="T0" fmla="*/ 5766 w 5768"/>
              <a:gd name="T1" fmla="*/ 605 h 4329"/>
              <a:gd name="T2" fmla="*/ 5768 w 5768"/>
              <a:gd name="T3" fmla="*/ 4325 h 4329"/>
              <a:gd name="T4" fmla="*/ 1082 w 5768"/>
              <a:gd name="T5" fmla="*/ 4329 h 4329"/>
              <a:gd name="T6" fmla="*/ 13 w 5768"/>
              <a:gd name="T7" fmla="*/ 3351 h 4329"/>
              <a:gd name="T8" fmla="*/ 0 w 5768"/>
              <a:gd name="T9" fmla="*/ 0 h 4329"/>
              <a:gd name="T10" fmla="*/ 2428 w 5768"/>
              <a:gd name="T11" fmla="*/ 7 h 4329"/>
              <a:gd name="T12" fmla="*/ 5766 w 5768"/>
              <a:gd name="T13" fmla="*/ 605 h 4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68" h="4329">
                <a:moveTo>
                  <a:pt x="5766" y="605"/>
                </a:moveTo>
                <a:cubicBezTo>
                  <a:pt x="5767" y="2464"/>
                  <a:pt x="5768" y="4325"/>
                  <a:pt x="5768" y="4325"/>
                </a:cubicBezTo>
                <a:lnTo>
                  <a:pt x="1082" y="4329"/>
                </a:lnTo>
                <a:cubicBezTo>
                  <a:pt x="318" y="3809"/>
                  <a:pt x="9" y="3349"/>
                  <a:pt x="13" y="3351"/>
                </a:cubicBezTo>
                <a:lnTo>
                  <a:pt x="0" y="0"/>
                </a:lnTo>
                <a:lnTo>
                  <a:pt x="2428" y="7"/>
                </a:lnTo>
                <a:cubicBezTo>
                  <a:pt x="2428" y="12"/>
                  <a:pt x="3096" y="401"/>
                  <a:pt x="5766" y="605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3137"/>
                  <a:invGamma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75" name="未知"/>
          <p:cNvSpPr>
            <a:spLocks/>
          </p:cNvSpPr>
          <p:nvPr/>
        </p:nvSpPr>
        <p:spPr bwMode="auto">
          <a:xfrm>
            <a:off x="-6350" y="4938713"/>
            <a:ext cx="1120775" cy="1922462"/>
          </a:xfrm>
          <a:custGeom>
            <a:avLst/>
            <a:gdLst>
              <a:gd name="T0" fmla="*/ 0 w 1089"/>
              <a:gd name="T1" fmla="*/ 0 h 1100"/>
              <a:gd name="T2" fmla="*/ 0 w 1089"/>
              <a:gd name="T3" fmla="*/ 2147483647 h 1100"/>
              <a:gd name="T4" fmla="*/ 2147483647 w 1089"/>
              <a:gd name="T5" fmla="*/ 2147483647 h 1100"/>
              <a:gd name="T6" fmla="*/ 0 w 1089"/>
              <a:gd name="T7" fmla="*/ 0 h 11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1100">
                <a:moveTo>
                  <a:pt x="0" y="0"/>
                </a:moveTo>
                <a:cubicBezTo>
                  <a:pt x="0" y="550"/>
                  <a:pt x="0" y="1100"/>
                  <a:pt x="0" y="1100"/>
                </a:cubicBezTo>
                <a:lnTo>
                  <a:pt x="1089" y="1100"/>
                </a:lnTo>
                <a:cubicBezTo>
                  <a:pt x="1089" y="1100"/>
                  <a:pt x="596" y="865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527050" y="0"/>
            <a:ext cx="0" cy="5910263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1677988" y="0"/>
            <a:ext cx="0" cy="6832600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2830513" y="0"/>
            <a:ext cx="22225" cy="6769100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3983038" y="0"/>
            <a:ext cx="0" cy="6802438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5133975" y="388938"/>
            <a:ext cx="0" cy="6380162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>
            <a:off x="6286500" y="619125"/>
            <a:ext cx="14288" cy="6183313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 flipH="1">
            <a:off x="7435850" y="773113"/>
            <a:ext cx="3175" cy="6029325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8591550" y="900113"/>
            <a:ext cx="0" cy="5932487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 rot="5400000">
            <a:off x="2595563" y="-2176463"/>
            <a:ext cx="0" cy="5191125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 rot="5400000">
            <a:off x="4578350" y="-3036887"/>
            <a:ext cx="0" cy="9156700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 rot="5400000">
            <a:off x="4578350" y="-1912937"/>
            <a:ext cx="0" cy="9156700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 rot="5400000">
            <a:off x="4579938" y="-788988"/>
            <a:ext cx="0" cy="9153525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 rot="5400000">
            <a:off x="4579938" y="334962"/>
            <a:ext cx="0" cy="9153525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 rot="5400000">
            <a:off x="4905376" y="1824037"/>
            <a:ext cx="0" cy="8423275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4005263" y="2692400"/>
            <a:ext cx="1128712" cy="1079500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7459663" y="4937125"/>
            <a:ext cx="1120775" cy="1079500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549275" y="3808413"/>
            <a:ext cx="1128713" cy="10795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6307138" y="6064250"/>
            <a:ext cx="1128712" cy="79692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auto">
          <a:xfrm>
            <a:off x="2846388" y="0"/>
            <a:ext cx="1128712" cy="404813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2852738" y="4938713"/>
            <a:ext cx="1120775" cy="1079500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6300788" y="1566863"/>
            <a:ext cx="1120775" cy="1079500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3097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201613"/>
            <a:ext cx="8856663" cy="6107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4625"/>
            <a:ext cx="21336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1" compatLnSpc="1">
            <a:prstTxWarp prst="textNoShape">
              <a:avLst/>
            </a:prstTxWarp>
            <a:spAutoFit/>
          </a:bodyPr>
          <a:lstStyle>
            <a:lvl1pPr algn="ctr">
              <a:buFont typeface="Arial" pitchFamily="34" charset="0"/>
              <a:buNone/>
              <a:defRPr sz="1800" b="1" smtClean="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fld id="{D769ED78-8299-4AB8-B671-556C7F0C78DD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1051" name="Rectangle 2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37325"/>
            <a:ext cx="28956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1" compatLnSpc="1">
            <a:prstTxWarp prst="textNoShape">
              <a:avLst/>
            </a:prstTxWarp>
            <a:spAutoFit/>
          </a:bodyPr>
          <a:lstStyle>
            <a:lvl1pPr algn="ctr">
              <a:buFont typeface="Arial" pitchFamily="34" charset="0"/>
              <a:buNone/>
              <a:defRPr sz="1800" b="1" smtClean="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3100" name="未知"/>
          <p:cNvSpPr>
            <a:spLocks/>
          </p:cNvSpPr>
          <p:nvPr/>
        </p:nvSpPr>
        <p:spPr bwMode="auto">
          <a:xfrm>
            <a:off x="4041775" y="0"/>
            <a:ext cx="5105400" cy="739775"/>
          </a:xfrm>
          <a:custGeom>
            <a:avLst/>
            <a:gdLst>
              <a:gd name="T0" fmla="*/ 2147483647 w 3130"/>
              <a:gd name="T1" fmla="*/ 2147483647 h 453"/>
              <a:gd name="T2" fmla="*/ 2147483647 w 3130"/>
              <a:gd name="T3" fmla="*/ 0 h 453"/>
              <a:gd name="T4" fmla="*/ 0 w 3130"/>
              <a:gd name="T5" fmla="*/ 0 h 453"/>
              <a:gd name="T6" fmla="*/ 2147483647 w 3130"/>
              <a:gd name="T7" fmla="*/ 2147483647 h 45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30" h="453">
                <a:moveTo>
                  <a:pt x="3130" y="453"/>
                </a:moveTo>
                <a:cubicBezTo>
                  <a:pt x="3130" y="226"/>
                  <a:pt x="3130" y="0"/>
                  <a:pt x="3130" y="0"/>
                </a:cubicBezTo>
                <a:lnTo>
                  <a:pt x="0" y="0"/>
                </a:lnTo>
                <a:cubicBezTo>
                  <a:pt x="0" y="0"/>
                  <a:pt x="1298" y="389"/>
                  <a:pt x="3130" y="453"/>
                </a:cubicBez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101" name="Picture 31" descr="water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9" t="16374" b="27486"/>
          <a:stretch>
            <a:fillRect/>
          </a:stretch>
        </p:blipFill>
        <p:spPr bwMode="auto">
          <a:xfrm rot="786797">
            <a:off x="7504113" y="-277813"/>
            <a:ext cx="1608137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2" name="Picture 32" descr="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0733" flipH="1">
            <a:off x="-131763" y="5680075"/>
            <a:ext cx="854076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28"/>
          <p:cNvSpPr txBox="1">
            <a:spLocks noChangeArrowheads="1"/>
          </p:cNvSpPr>
          <p:nvPr/>
        </p:nvSpPr>
        <p:spPr bwMode="auto">
          <a:xfrm>
            <a:off x="6372225" y="6535738"/>
            <a:ext cx="2133600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 anchorCtr="1"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400" kern="120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 b="1" dirty="0" smtClean="0">
                <a:latin typeface="+mj-lt"/>
              </a:rPr>
              <a:t>@</a:t>
            </a:r>
            <a:endParaRPr lang="en-US" sz="1800" b="1" dirty="0">
              <a:latin typeface="+mj-lt"/>
            </a:endParaRPr>
          </a:p>
        </p:txBody>
      </p:sp>
      <p:pic>
        <p:nvPicPr>
          <p:cNvPr id="3104" name="Picture 36" descr="water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4" t="38942" r="49786" b="39523"/>
          <a:stretch>
            <a:fillRect/>
          </a:stretch>
        </p:blipFill>
        <p:spPr bwMode="auto">
          <a:xfrm rot="393398">
            <a:off x="8545513" y="6176963"/>
            <a:ext cx="735012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7263" y="6408738"/>
            <a:ext cx="6032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800" b="1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/>
              <a:t>&lt;#&gt;</a:t>
            </a:r>
          </a:p>
        </p:txBody>
      </p:sp>
      <p:sp>
        <p:nvSpPr>
          <p:cNvPr id="3106" name="Rectangle 24"/>
          <p:cNvSpPr>
            <a:spLocks noChangeArrowheads="1"/>
          </p:cNvSpPr>
          <p:nvPr/>
        </p:nvSpPr>
        <p:spPr bwMode="auto">
          <a:xfrm rot="10800000" flipV="1">
            <a:off x="1547813" y="6381750"/>
            <a:ext cx="7056437" cy="144463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 w="38100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007" r:id="rId1"/>
    <p:sldLayoutId id="2147488008" r:id="rId2"/>
    <p:sldLayoutId id="2147488009" r:id="rId3"/>
    <p:sldLayoutId id="2147488010" r:id="rId4"/>
    <p:sldLayoutId id="2147488011" r:id="rId5"/>
    <p:sldLayoutId id="2147488012" r:id="rId6"/>
    <p:sldLayoutId id="2147488013" r:id="rId7"/>
    <p:sldLayoutId id="2147488014" r:id="rId8"/>
    <p:sldLayoutId id="2147488015" r:id="rId9"/>
    <p:sldLayoutId id="2147488016" r:id="rId10"/>
    <p:sldLayoutId id="2147488017" r:id="rId11"/>
    <p:sldLayoutId id="2147488018" r:id="rId12"/>
    <p:sldLayoutId id="2147488019" r:id="rId13"/>
    <p:sldLayoutId id="2147488020" r:id="rId14"/>
    <p:sldLayoutId id="2147488021" r:id="rId15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rgbClr val="FF7C80"/>
        </a:buClr>
        <a:buFont typeface="Wingdings" pitchFamily="2" charset="2"/>
        <a:buChar char="p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rgbClr val="0070C0"/>
        </a:buClr>
        <a:buFont typeface="Wingdings" pitchFamily="2" charset="2"/>
        <a:buChar char="Ø"/>
        <a:defRPr lang="zh-CN" altLang="en-US" sz="2800" b="1" dirty="0">
          <a:solidFill>
            <a:schemeClr val="tx1"/>
          </a:solidFill>
          <a:latin typeface="+mn-lt"/>
        </a:defRPr>
      </a:lvl2pPr>
      <a:lvl3pPr marL="898525" indent="-27305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rgbClr val="92D050"/>
        </a:buClr>
        <a:buFont typeface="Wingdings" pitchFamily="2" charset="2"/>
        <a:buChar char="ü"/>
        <a:defRPr sz="2400" b="1">
          <a:solidFill>
            <a:schemeClr val="tx1"/>
          </a:solidFill>
          <a:latin typeface="+mn-lt"/>
        </a:defRPr>
      </a:lvl3pPr>
      <a:lvl4pPr marL="1082675" indent="-18415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082675" indent="746125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2.wmf"/><Relationship Id="rId4" Type="http://schemas.openxmlformats.org/officeDocument/2006/relationships/image" Target="../media/image14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5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ctrTitle"/>
          </p:nvPr>
        </p:nvSpPr>
        <p:spPr>
          <a:xfrm>
            <a:off x="333375" y="2246313"/>
            <a:ext cx="7551738" cy="1470025"/>
          </a:xfrm>
        </p:spPr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第</a:t>
            </a:r>
            <a:r>
              <a:rPr lang="en-US" altLang="zh-CN" smtClean="0">
                <a:ea typeface="宋体" pitchFamily="2" charset="-122"/>
              </a:rPr>
              <a:t>8</a:t>
            </a:r>
            <a:r>
              <a:rPr lang="zh-CN" altLang="en-US" smtClean="0">
                <a:ea typeface="宋体" pitchFamily="2" charset="-122"/>
              </a:rPr>
              <a:t>章 查找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27C68E-AB7C-4827-AFAB-7DFD7BE4BED2}" type="datetime1">
              <a:rPr lang="zh-CN" altLang="en-US"/>
              <a:pPr>
                <a:defRPr/>
              </a:pPr>
              <a:t>2016/12/13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8.2 </a:t>
            </a:r>
            <a:r>
              <a:rPr lang="zh-CN" altLang="en-US" smtClean="0">
                <a:ea typeface="宋体" pitchFamily="2" charset="-122"/>
              </a:rPr>
              <a:t>静态查找表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981075"/>
            <a:ext cx="8856663" cy="5256213"/>
          </a:xfrm>
        </p:spPr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通常是将数据元素组织为一个线性表；</a:t>
            </a:r>
          </a:p>
          <a:p>
            <a:r>
              <a:rPr lang="zh-CN" altLang="en-US" smtClean="0">
                <a:ea typeface="宋体" pitchFamily="2" charset="-122"/>
              </a:rPr>
              <a:t>可以采用顺序存储，也可以采用链式存储；</a:t>
            </a:r>
          </a:p>
          <a:p>
            <a:r>
              <a:rPr lang="zh-CN" altLang="en-US" smtClean="0">
                <a:ea typeface="宋体" pitchFamily="2" charset="-122"/>
              </a:rPr>
              <a:t>常用</a:t>
            </a:r>
            <a:r>
              <a:rPr lang="en-US" altLang="zh-CN" smtClean="0">
                <a:ea typeface="宋体" pitchFamily="2" charset="-122"/>
              </a:rPr>
              <a:t>3</a:t>
            </a:r>
            <a:r>
              <a:rPr lang="zh-CN" altLang="en-US" smtClean="0">
                <a:ea typeface="宋体" pitchFamily="2" charset="-122"/>
              </a:rPr>
              <a:t>种查找：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</a:p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CD50D3-B5F3-4BD5-9C5E-1EE8DA54E4C4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939BA4-B58F-4650-A632-BF91D440FE16}" type="slidenum">
              <a:rPr lang="zh-CN" alt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Text Box 3">
            <a:hlinkClick r:id="" action="ppaction://hlinkshowjump?jump=nextslide" highlightClick="1"/>
          </p:cNvPr>
          <p:cNvSpPr txBox="1">
            <a:spLocks noChangeArrowheads="1"/>
          </p:cNvSpPr>
          <p:nvPr/>
        </p:nvSpPr>
        <p:spPr bwMode="auto">
          <a:xfrm>
            <a:off x="1116013" y="2979738"/>
            <a:ext cx="7632700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sz="2800" b="1"/>
              <a:t>8.2.1  </a:t>
            </a:r>
            <a:r>
              <a:rPr kumimoji="1" lang="zh-CN" altLang="en-US" sz="2800" b="1"/>
              <a:t>顺序表上的查找</a:t>
            </a:r>
            <a:r>
              <a:rPr kumimoji="1" lang="en-US" altLang="zh-CN" sz="2800" b="1"/>
              <a:t>——</a:t>
            </a:r>
            <a:r>
              <a:rPr kumimoji="1" lang="zh-CN" altLang="en-US" sz="2800" b="1">
                <a:solidFill>
                  <a:srgbClr val="FF0000"/>
                </a:solidFill>
              </a:rPr>
              <a:t>顺序查找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800" b="1"/>
              <a:t>8.2.2  </a:t>
            </a:r>
            <a:r>
              <a:rPr kumimoji="1" lang="zh-CN" altLang="en-US" sz="2800" b="1"/>
              <a:t>有序表上的查找</a:t>
            </a:r>
            <a:r>
              <a:rPr kumimoji="1" lang="en-US" altLang="zh-CN" sz="2800" b="1"/>
              <a:t>——</a:t>
            </a:r>
            <a:r>
              <a:rPr kumimoji="1" lang="zh-CN" altLang="en-US" sz="2800" b="1">
                <a:solidFill>
                  <a:srgbClr val="FF0000"/>
                </a:solidFill>
              </a:rPr>
              <a:t>二分查找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800" b="1"/>
              <a:t>8.2.3  </a:t>
            </a:r>
            <a:r>
              <a:rPr kumimoji="1" lang="zh-CN" altLang="en-US" sz="2800" b="1"/>
              <a:t>索引顺序表上的查找</a:t>
            </a:r>
            <a:r>
              <a:rPr kumimoji="1" lang="en-US" altLang="zh-CN" sz="2800" b="1"/>
              <a:t>——</a:t>
            </a:r>
            <a:r>
              <a:rPr kumimoji="1" lang="zh-CN" altLang="en-US" sz="2800" b="1">
                <a:solidFill>
                  <a:srgbClr val="FF0000"/>
                </a:solidFill>
              </a:rPr>
              <a:t>分块查找</a:t>
            </a:r>
            <a:endParaRPr kumimoji="1" lang="zh-CN" altLang="en-US" sz="2800" b="1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>
          <a:xfrm>
            <a:off x="34925" y="-26988"/>
            <a:ext cx="9432925" cy="927101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kumimoji="1" lang="en-US" altLang="zh-CN" smtClean="0">
                <a:ea typeface="宋体" pitchFamily="2" charset="-122"/>
              </a:rPr>
              <a:t>8.2.1  </a:t>
            </a:r>
            <a:r>
              <a:rPr kumimoji="1" lang="zh-CN" altLang="en-US" smtClean="0">
                <a:ea typeface="宋体" pitchFamily="2" charset="-122"/>
              </a:rPr>
              <a:t>顺序查找</a:t>
            </a:r>
            <a:r>
              <a:rPr kumimoji="1" lang="zh-CN" altLang="en-US" sz="4000" smtClean="0">
                <a:latin typeface="Times New Roman" pitchFamily="18" charset="0"/>
                <a:ea typeface="宋体" pitchFamily="2" charset="-122"/>
              </a:rPr>
              <a:t>（</a:t>
            </a:r>
            <a:r>
              <a:rPr kumimoji="1" lang="en-US" altLang="zh-CN" sz="4000" smtClean="0">
                <a:latin typeface="Times New Roman" pitchFamily="18" charset="0"/>
                <a:ea typeface="宋体" pitchFamily="2" charset="-122"/>
              </a:rPr>
              <a:t>Sequential Search</a:t>
            </a:r>
            <a:r>
              <a:rPr kumimoji="1" lang="zh-CN" altLang="en-US" sz="4000" smtClean="0">
                <a:latin typeface="Times New Roman" pitchFamily="18" charset="0"/>
                <a:ea typeface="宋体" pitchFamily="2" charset="-122"/>
              </a:rPr>
              <a:t>） </a:t>
            </a:r>
            <a:endParaRPr kumimoji="1" lang="zh-CN" altLang="en-US" sz="4000" smtClean="0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981075"/>
            <a:ext cx="8856663" cy="525621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1.</a:t>
            </a:r>
            <a:r>
              <a:rPr lang="zh-CN" altLang="en-US" smtClean="0">
                <a:ea typeface="宋体" pitchFamily="2" charset="-122"/>
              </a:rPr>
              <a:t>基本思想</a:t>
            </a:r>
            <a:endParaRPr lang="en-US" altLang="zh-CN" smtClean="0">
              <a:ea typeface="宋体" pitchFamily="2" charset="-122"/>
            </a:endParaRPr>
          </a:p>
          <a:p>
            <a:pPr marL="0" indent="0" algn="just" eaLnBrk="1" hangingPunct="1">
              <a:spcBef>
                <a:spcPct val="30000"/>
              </a:spcBef>
            </a:pPr>
            <a:r>
              <a:rPr kumimoji="1" lang="zh-CN" altLang="en-US" smtClean="0">
                <a:latin typeface="宋体" pitchFamily="2" charset="-122"/>
                <a:ea typeface="宋体" pitchFamily="2" charset="-122"/>
              </a:rPr>
              <a:t>从表的一端开始，顺序扫描线性表，依次将扫描到的结点关键字和待找的值Ｋ相比较，若相等，则查找成功；若整个表扫描完毕，仍末找到关键字等于Ｋ的元素，则查找失败。</a:t>
            </a:r>
          </a:p>
          <a:p>
            <a:pPr lvl="1" algn="just" eaLnBrk="1" hangingPunct="1">
              <a:spcBef>
                <a:spcPct val="30000"/>
              </a:spcBef>
              <a:buClr>
                <a:srgbClr val="0688FD"/>
              </a:buClr>
            </a:pPr>
            <a:r>
              <a:rPr kumimoji="1" smtClean="0">
                <a:latin typeface="宋体" pitchFamily="2" charset="-122"/>
                <a:ea typeface="宋体" pitchFamily="2" charset="-122"/>
              </a:rPr>
              <a:t>可从前往后扫描，也可从后往前扫描；</a:t>
            </a:r>
          </a:p>
          <a:p>
            <a:pPr lvl="1" algn="just" eaLnBrk="1" hangingPunct="1">
              <a:spcBef>
                <a:spcPct val="30000"/>
              </a:spcBef>
              <a:buClr>
                <a:srgbClr val="0688FD"/>
              </a:buClr>
            </a:pPr>
            <a:r>
              <a:rPr kumimoji="1" smtClean="0">
                <a:latin typeface="宋体" pitchFamily="2" charset="-122"/>
                <a:ea typeface="宋体" pitchFamily="2" charset="-122"/>
              </a:rPr>
              <a:t>可用于顺序表，也可用于链表（单链表只能从前往后）；</a:t>
            </a:r>
          </a:p>
          <a:p>
            <a:pPr lvl="1" algn="just" eaLnBrk="1" hangingPunct="1">
              <a:spcBef>
                <a:spcPct val="30000"/>
              </a:spcBef>
              <a:buClr>
                <a:srgbClr val="0688FD"/>
              </a:buClr>
            </a:pPr>
            <a:r>
              <a:rPr kumimoji="1" smtClean="0">
                <a:latin typeface="宋体" pitchFamily="2" charset="-122"/>
                <a:ea typeface="宋体" pitchFamily="2" charset="-122"/>
              </a:rPr>
              <a:t>元素无需有序。</a:t>
            </a:r>
          </a:p>
          <a:p>
            <a:pPr marL="0" indent="0"/>
            <a:endParaRPr lang="zh-CN" altLang="en-US" smtClean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CD50D3-B5F3-4BD5-9C5E-1EE8DA54E4C4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DEE61-5864-4D20-878F-F79F431E330C}" type="slidenum">
              <a:rPr lang="zh-CN" alt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>
          <a:xfrm>
            <a:off x="34925" y="-26988"/>
            <a:ext cx="9001125" cy="927101"/>
          </a:xfrm>
        </p:spPr>
        <p:txBody>
          <a:bodyPr/>
          <a:lstStyle/>
          <a:p>
            <a:r>
              <a:rPr kumimoji="1" lang="en-US" altLang="zh-CN" smtClean="0">
                <a:ea typeface="宋体" pitchFamily="2" charset="-122"/>
              </a:rPr>
              <a:t>8.2.1  </a:t>
            </a:r>
            <a:r>
              <a:rPr kumimoji="1" lang="zh-CN" altLang="en-US" smtClean="0">
                <a:ea typeface="宋体" pitchFamily="2" charset="-122"/>
              </a:rPr>
              <a:t>顺序查找</a:t>
            </a:r>
            <a:r>
              <a:rPr kumimoji="1" lang="zh-CN" altLang="en-US" sz="4000" smtClean="0">
                <a:latin typeface="Times New Roman" pitchFamily="18" charset="0"/>
                <a:ea typeface="宋体" pitchFamily="2" charset="-122"/>
              </a:rPr>
              <a:t>（</a:t>
            </a:r>
            <a:r>
              <a:rPr kumimoji="1" lang="en-US" altLang="zh-CN" sz="4000" smtClean="0">
                <a:latin typeface="Times New Roman" pitchFamily="18" charset="0"/>
                <a:ea typeface="宋体" pitchFamily="2" charset="-122"/>
              </a:rPr>
              <a:t>Sequential Search</a:t>
            </a:r>
            <a:r>
              <a:rPr kumimoji="1" lang="zh-CN" altLang="en-US" sz="4000" smtClean="0">
                <a:latin typeface="Times New Roman" pitchFamily="18" charset="0"/>
                <a:ea typeface="宋体" pitchFamily="2" charset="-122"/>
              </a:rPr>
              <a:t>） </a:t>
            </a:r>
            <a:endParaRPr lang="zh-CN" altLang="en-US" sz="4000" smtClean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CD50D3-B5F3-4BD5-9C5E-1EE8DA54E4C4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0DB74-0D46-4066-B53B-0E330C434719}" type="slidenum">
              <a:rPr lang="zh-CN" alt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7110" name="Rectangle 2"/>
          <p:cNvSpPr>
            <a:spLocks noChangeArrowheads="1"/>
          </p:cNvSpPr>
          <p:nvPr/>
        </p:nvSpPr>
        <p:spPr bwMode="auto">
          <a:xfrm>
            <a:off x="2127250" y="2651125"/>
            <a:ext cx="41148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47111" name="Text Box 3"/>
          <p:cNvSpPr txBox="1">
            <a:spLocks noChangeArrowheads="1"/>
          </p:cNvSpPr>
          <p:nvPr/>
        </p:nvSpPr>
        <p:spPr bwMode="auto">
          <a:xfrm>
            <a:off x="2203450" y="2651125"/>
            <a:ext cx="4105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FF00FF"/>
                </a:solidFill>
                <a:latin typeface="Tahoma" pitchFamily="34" charset="0"/>
                <a:ea typeface="华文行楷" pitchFamily="2" charset="-122"/>
              </a:rPr>
              <a:t>25  34  57  16  48  09</a:t>
            </a:r>
            <a:r>
              <a:rPr kumimoji="1" lang="en-US" altLang="zh-CN" sz="2800" b="1">
                <a:solidFill>
                  <a:srgbClr val="FF00FF"/>
                </a:solidFill>
                <a:latin typeface="Times New Roman" pitchFamily="18" charset="0"/>
                <a:ea typeface="华文行楷" pitchFamily="2" charset="-122"/>
              </a:rPr>
              <a:t> </a:t>
            </a:r>
            <a:endParaRPr kumimoji="1" lang="en-US" altLang="zh-CN" sz="2800" b="1">
              <a:solidFill>
                <a:srgbClr val="FF00FF"/>
              </a:solidFill>
              <a:latin typeface="Arial Narrow" pitchFamily="34" charset="0"/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7112" name="Line 4"/>
          <p:cNvSpPr>
            <a:spLocks noChangeShapeType="1"/>
          </p:cNvSpPr>
          <p:nvPr/>
        </p:nvSpPr>
        <p:spPr bwMode="auto">
          <a:xfrm>
            <a:off x="2813050" y="2651125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3" name="Line 5"/>
          <p:cNvSpPr>
            <a:spLocks noChangeShapeType="1"/>
          </p:cNvSpPr>
          <p:nvPr/>
        </p:nvSpPr>
        <p:spPr bwMode="auto">
          <a:xfrm>
            <a:off x="3498850" y="2651125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4" name="Line 6"/>
          <p:cNvSpPr>
            <a:spLocks noChangeShapeType="1"/>
          </p:cNvSpPr>
          <p:nvPr/>
        </p:nvSpPr>
        <p:spPr bwMode="auto">
          <a:xfrm>
            <a:off x="4184650" y="2651125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5" name="Line 7"/>
          <p:cNvSpPr>
            <a:spLocks noChangeShapeType="1"/>
          </p:cNvSpPr>
          <p:nvPr/>
        </p:nvSpPr>
        <p:spPr bwMode="auto">
          <a:xfrm>
            <a:off x="4870450" y="2651125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6" name="Line 8"/>
          <p:cNvSpPr>
            <a:spLocks noChangeShapeType="1"/>
          </p:cNvSpPr>
          <p:nvPr/>
        </p:nvSpPr>
        <p:spPr bwMode="auto">
          <a:xfrm flipH="1">
            <a:off x="5556250" y="2651125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7" name="Text Box 9"/>
          <p:cNvSpPr txBox="1">
            <a:spLocks noChangeArrowheads="1"/>
          </p:cNvSpPr>
          <p:nvPr/>
        </p:nvSpPr>
        <p:spPr bwMode="auto">
          <a:xfrm>
            <a:off x="2203450" y="2132013"/>
            <a:ext cx="3917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3A47C6"/>
                </a:solidFill>
                <a:latin typeface="Times New Roman" pitchFamily="18" charset="0"/>
                <a:ea typeface="华文行楷" pitchFamily="2" charset="-122"/>
              </a:rPr>
              <a:t>1     2      3      4      5      6 </a:t>
            </a:r>
          </a:p>
        </p:txBody>
      </p:sp>
      <p:sp>
        <p:nvSpPr>
          <p:cNvPr id="47118" name="Text Box 10"/>
          <p:cNvSpPr txBox="1">
            <a:spLocks noChangeArrowheads="1"/>
          </p:cNvSpPr>
          <p:nvPr/>
        </p:nvSpPr>
        <p:spPr bwMode="auto">
          <a:xfrm>
            <a:off x="533400" y="1295400"/>
            <a:ext cx="53990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FF0000"/>
                </a:solidFill>
                <a:latin typeface="宋体" pitchFamily="2" charset="-122"/>
              </a:rPr>
              <a:t>例　查找 </a:t>
            </a:r>
            <a:r>
              <a:rPr kumimoji="1" lang="en-US" altLang="zh-CN" sz="3200" b="1">
                <a:solidFill>
                  <a:srgbClr val="FF0000"/>
                </a:solidFill>
                <a:latin typeface="宋体" pitchFamily="2" charset="-122"/>
              </a:rPr>
              <a:t>16</a:t>
            </a:r>
            <a:r>
              <a:rPr kumimoji="1" lang="zh-CN" altLang="en-US" sz="3200" b="1">
                <a:solidFill>
                  <a:srgbClr val="FF0000"/>
                </a:solidFill>
                <a:latin typeface="宋体" pitchFamily="2" charset="-122"/>
              </a:rPr>
              <a:t>（从前向后）</a:t>
            </a:r>
          </a:p>
        </p:txBody>
      </p:sp>
      <p:grpSp>
        <p:nvGrpSpPr>
          <p:cNvPr id="16" name="Group 11"/>
          <p:cNvGrpSpPr>
            <a:grpSpLocks/>
          </p:cNvGrpSpPr>
          <p:nvPr/>
        </p:nvGrpSpPr>
        <p:grpSpPr bwMode="auto">
          <a:xfrm>
            <a:off x="2051050" y="3214688"/>
            <a:ext cx="381000" cy="523875"/>
            <a:chOff x="1536" y="1171"/>
            <a:chExt cx="240" cy="330"/>
          </a:xfrm>
        </p:grpSpPr>
        <p:sp>
          <p:nvSpPr>
            <p:cNvPr id="47131" name="Line 12"/>
            <p:cNvSpPr>
              <a:spLocks noChangeShapeType="1"/>
            </p:cNvSpPr>
            <p:nvPr/>
          </p:nvSpPr>
          <p:spPr bwMode="auto">
            <a:xfrm flipV="1">
              <a:off x="1776" y="1200"/>
              <a:ext cx="0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2" name="Text Box 13"/>
            <p:cNvSpPr txBox="1">
              <a:spLocks noChangeArrowheads="1"/>
            </p:cNvSpPr>
            <p:nvPr/>
          </p:nvSpPr>
          <p:spPr bwMode="auto">
            <a:xfrm>
              <a:off x="1536" y="1171"/>
              <a:ext cx="17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5050"/>
                  </a:solidFill>
                  <a:latin typeface="Times New Roman" pitchFamily="18" charset="0"/>
                  <a:ea typeface="华文行楷" pitchFamily="2" charset="-122"/>
                </a:rPr>
                <a:t>i</a:t>
              </a:r>
              <a:endPara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endParaRPr>
            </a:p>
          </p:txBody>
        </p:sp>
      </p:grpSp>
      <p:grpSp>
        <p:nvGrpSpPr>
          <p:cNvPr id="19" name="Group 14"/>
          <p:cNvGrpSpPr>
            <a:grpSpLocks/>
          </p:cNvGrpSpPr>
          <p:nvPr/>
        </p:nvGrpSpPr>
        <p:grpSpPr bwMode="auto">
          <a:xfrm>
            <a:off x="2744788" y="3197225"/>
            <a:ext cx="381000" cy="523875"/>
            <a:chOff x="1920" y="1843"/>
            <a:chExt cx="240" cy="330"/>
          </a:xfrm>
        </p:grpSpPr>
        <p:sp>
          <p:nvSpPr>
            <p:cNvPr id="47129" name="Line 15"/>
            <p:cNvSpPr>
              <a:spLocks noChangeShapeType="1"/>
            </p:cNvSpPr>
            <p:nvPr/>
          </p:nvSpPr>
          <p:spPr bwMode="auto">
            <a:xfrm flipV="1">
              <a:off x="2160" y="1891"/>
              <a:ext cx="0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0" name="Text Box 16"/>
            <p:cNvSpPr txBox="1">
              <a:spLocks noChangeArrowheads="1"/>
            </p:cNvSpPr>
            <p:nvPr/>
          </p:nvSpPr>
          <p:spPr bwMode="auto">
            <a:xfrm>
              <a:off x="1920" y="1843"/>
              <a:ext cx="17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5050"/>
                  </a:solidFill>
                  <a:latin typeface="Times New Roman" pitchFamily="18" charset="0"/>
                  <a:ea typeface="华文行楷" pitchFamily="2" charset="-122"/>
                </a:rPr>
                <a:t>i</a:t>
              </a:r>
              <a:endPara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endParaRPr>
            </a:p>
          </p:txBody>
        </p:sp>
      </p:grpSp>
      <p:grpSp>
        <p:nvGrpSpPr>
          <p:cNvPr id="22" name="Group 17"/>
          <p:cNvGrpSpPr>
            <a:grpSpLocks/>
          </p:cNvGrpSpPr>
          <p:nvPr/>
        </p:nvGrpSpPr>
        <p:grpSpPr bwMode="auto">
          <a:xfrm>
            <a:off x="3463925" y="3200400"/>
            <a:ext cx="373063" cy="523875"/>
            <a:chOff x="2357" y="2544"/>
            <a:chExt cx="235" cy="330"/>
          </a:xfrm>
        </p:grpSpPr>
        <p:sp>
          <p:nvSpPr>
            <p:cNvPr id="47127" name="Line 18"/>
            <p:cNvSpPr>
              <a:spLocks noChangeShapeType="1"/>
            </p:cNvSpPr>
            <p:nvPr/>
          </p:nvSpPr>
          <p:spPr bwMode="auto">
            <a:xfrm flipV="1">
              <a:off x="2592" y="2592"/>
              <a:ext cx="0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8" name="Text Box 19"/>
            <p:cNvSpPr txBox="1">
              <a:spLocks noChangeArrowheads="1"/>
            </p:cNvSpPr>
            <p:nvPr/>
          </p:nvSpPr>
          <p:spPr bwMode="auto">
            <a:xfrm>
              <a:off x="2357" y="2544"/>
              <a:ext cx="17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5050"/>
                  </a:solidFill>
                  <a:latin typeface="Times New Roman" pitchFamily="18" charset="0"/>
                  <a:ea typeface="华文行楷" pitchFamily="2" charset="-122"/>
                </a:rPr>
                <a:t>i</a:t>
              </a:r>
              <a:endPara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endParaRPr>
            </a:p>
          </p:txBody>
        </p:sp>
      </p:grpSp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4184650" y="3200400"/>
            <a:ext cx="381000" cy="523875"/>
            <a:chOff x="2832" y="3235"/>
            <a:chExt cx="240" cy="330"/>
          </a:xfrm>
        </p:grpSpPr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 flipV="1">
              <a:off x="3072" y="3283"/>
              <a:ext cx="0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6" name="Text Box 22"/>
            <p:cNvSpPr txBox="1">
              <a:spLocks noChangeArrowheads="1"/>
            </p:cNvSpPr>
            <p:nvPr/>
          </p:nvSpPr>
          <p:spPr bwMode="auto">
            <a:xfrm>
              <a:off x="2832" y="3235"/>
              <a:ext cx="17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5050"/>
                  </a:solidFill>
                  <a:latin typeface="Times New Roman" pitchFamily="18" charset="0"/>
                  <a:ea typeface="华文行楷" pitchFamily="2" charset="-122"/>
                </a:rPr>
                <a:t>i</a:t>
              </a:r>
              <a:endPara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endParaRPr>
            </a:p>
          </p:txBody>
        </p:sp>
      </p:grpSp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1752600" y="3962400"/>
            <a:ext cx="35226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tx2"/>
                </a:solidFill>
                <a:latin typeface="宋体" pitchFamily="2" charset="-122"/>
              </a:rPr>
              <a:t>查找成功，比较</a:t>
            </a:r>
            <a:r>
              <a:rPr kumimoji="1" lang="en-US" altLang="zh-CN" sz="2800" b="1">
                <a:solidFill>
                  <a:schemeClr val="tx2"/>
                </a:solidFill>
                <a:latin typeface="宋体" pitchFamily="2" charset="-122"/>
              </a:rPr>
              <a:t>4</a:t>
            </a:r>
            <a:r>
              <a:rPr kumimoji="1" lang="zh-CN" altLang="en-US" sz="2800" b="1">
                <a:solidFill>
                  <a:schemeClr val="tx2"/>
                </a:solidFill>
                <a:latin typeface="宋体" pitchFamily="2" charset="-122"/>
              </a:rPr>
              <a:t>次</a:t>
            </a: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1752600" y="4724400"/>
            <a:ext cx="4179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tx2"/>
                </a:solidFill>
                <a:latin typeface="宋体" pitchFamily="2" charset="-122"/>
              </a:rPr>
              <a:t>若查找失败，比较</a:t>
            </a:r>
            <a:r>
              <a:rPr kumimoji="1" lang="en-US" altLang="zh-CN" sz="2800" b="1">
                <a:solidFill>
                  <a:schemeClr val="tx2"/>
                </a:solidFill>
                <a:latin typeface="宋体" pitchFamily="2" charset="-122"/>
              </a:rPr>
              <a:t>n</a:t>
            </a:r>
            <a:r>
              <a:rPr kumimoji="1" lang="zh-CN" altLang="en-US" sz="2800" b="1">
                <a:solidFill>
                  <a:schemeClr val="tx2"/>
                </a:solidFill>
                <a:latin typeface="宋体" pitchFamily="2" charset="-122"/>
              </a:rPr>
              <a:t>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xfrm>
            <a:off x="34925" y="-26988"/>
            <a:ext cx="9109075" cy="927101"/>
          </a:xfrm>
        </p:spPr>
        <p:txBody>
          <a:bodyPr/>
          <a:lstStyle/>
          <a:p>
            <a:r>
              <a:rPr kumimoji="1" lang="en-US" altLang="zh-CN" smtClean="0">
                <a:ea typeface="宋体" pitchFamily="2" charset="-122"/>
              </a:rPr>
              <a:t>8.2.1  </a:t>
            </a:r>
            <a:r>
              <a:rPr kumimoji="1" lang="zh-CN" altLang="en-US" smtClean="0">
                <a:ea typeface="宋体" pitchFamily="2" charset="-122"/>
              </a:rPr>
              <a:t>顺序查找</a:t>
            </a:r>
            <a:r>
              <a:rPr kumimoji="1" lang="zh-CN" altLang="en-US" sz="4000" smtClean="0">
                <a:latin typeface="Times New Roman" pitchFamily="18" charset="0"/>
                <a:ea typeface="宋体" pitchFamily="2" charset="-122"/>
              </a:rPr>
              <a:t>（</a:t>
            </a:r>
            <a:r>
              <a:rPr kumimoji="1" lang="en-US" altLang="zh-CN" sz="4000" smtClean="0">
                <a:latin typeface="Times New Roman" pitchFamily="18" charset="0"/>
                <a:ea typeface="宋体" pitchFamily="2" charset="-122"/>
              </a:rPr>
              <a:t>Sequential Search</a:t>
            </a:r>
            <a:r>
              <a:rPr kumimoji="1" lang="zh-CN" altLang="en-US" sz="4000" smtClean="0">
                <a:latin typeface="Times New Roman" pitchFamily="18" charset="0"/>
                <a:ea typeface="宋体" pitchFamily="2" charset="-122"/>
              </a:rPr>
              <a:t>） </a:t>
            </a:r>
            <a:endParaRPr lang="zh-CN" altLang="en-US" sz="4000" smtClean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CD50D3-B5F3-4BD5-9C5E-1EE8DA54E4C4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3392B-1183-4593-8EDD-495645E0DE2F}" type="slidenum">
              <a:rPr lang="zh-CN" alt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8134" name="Rectangle 2"/>
          <p:cNvSpPr>
            <a:spLocks noChangeArrowheads="1"/>
          </p:cNvSpPr>
          <p:nvPr/>
        </p:nvSpPr>
        <p:spPr bwMode="auto">
          <a:xfrm>
            <a:off x="1406525" y="2563813"/>
            <a:ext cx="4729163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48135" name="Text Box 3"/>
          <p:cNvSpPr txBox="1">
            <a:spLocks noChangeArrowheads="1"/>
          </p:cNvSpPr>
          <p:nvPr/>
        </p:nvSpPr>
        <p:spPr bwMode="auto">
          <a:xfrm>
            <a:off x="1482725" y="2563813"/>
            <a:ext cx="4724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FF00FF"/>
                </a:solidFill>
                <a:latin typeface="Tahoma" pitchFamily="34" charset="0"/>
                <a:ea typeface="华文行楷" pitchFamily="2" charset="-122"/>
              </a:rPr>
              <a:t>25  34  57  16  48  09</a:t>
            </a:r>
            <a:r>
              <a:rPr kumimoji="1" lang="en-US" altLang="zh-CN" sz="2800" b="1">
                <a:solidFill>
                  <a:srgbClr val="FF00FF"/>
                </a:solidFill>
                <a:latin typeface="Times New Roman" pitchFamily="18" charset="0"/>
                <a:ea typeface="华文行楷" pitchFamily="2" charset="-122"/>
              </a:rPr>
              <a:t> </a:t>
            </a:r>
            <a:endParaRPr kumimoji="1" lang="en-US" altLang="zh-CN" sz="2800" b="1">
              <a:solidFill>
                <a:srgbClr val="FF00FF"/>
              </a:solidFill>
              <a:latin typeface="Arial Narrow" pitchFamily="34" charset="0"/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8136" name="Text Box 4"/>
          <p:cNvSpPr txBox="1">
            <a:spLocks noChangeArrowheads="1"/>
          </p:cNvSpPr>
          <p:nvPr/>
        </p:nvSpPr>
        <p:spPr bwMode="auto">
          <a:xfrm>
            <a:off x="228600" y="1219200"/>
            <a:ext cx="6961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FF0000"/>
                </a:solidFill>
                <a:latin typeface="宋体" pitchFamily="2" charset="-122"/>
              </a:rPr>
              <a:t>例　查找 </a:t>
            </a:r>
            <a:r>
              <a:rPr kumimoji="1" lang="en-US" altLang="zh-CN" sz="3200" b="1">
                <a:solidFill>
                  <a:srgbClr val="FF0000"/>
                </a:solidFill>
                <a:latin typeface="宋体" pitchFamily="2" charset="-122"/>
              </a:rPr>
              <a:t>50</a:t>
            </a:r>
            <a:r>
              <a:rPr kumimoji="1" lang="zh-CN" altLang="en-US" sz="3200" b="1">
                <a:solidFill>
                  <a:srgbClr val="FF0000"/>
                </a:solidFill>
                <a:latin typeface="宋体" pitchFamily="2" charset="-122"/>
              </a:rPr>
              <a:t>（从前向后，带监视哨）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486400" y="2573338"/>
            <a:ext cx="685800" cy="4667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>
            <a:spAutoFit/>
          </a:bodyPr>
          <a:lstStyle/>
          <a:p>
            <a:pPr algn="ctr"/>
            <a:r>
              <a:rPr kumimoji="1" lang="en-US" altLang="zh-CN" sz="280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48138" name="Line 6"/>
          <p:cNvSpPr>
            <a:spLocks noChangeShapeType="1"/>
          </p:cNvSpPr>
          <p:nvPr/>
        </p:nvSpPr>
        <p:spPr bwMode="auto">
          <a:xfrm>
            <a:off x="2092325" y="2563813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9" name="Line 7"/>
          <p:cNvSpPr>
            <a:spLocks noChangeShapeType="1"/>
          </p:cNvSpPr>
          <p:nvPr/>
        </p:nvSpPr>
        <p:spPr bwMode="auto">
          <a:xfrm>
            <a:off x="2778125" y="2563813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0" name="Line 8"/>
          <p:cNvSpPr>
            <a:spLocks noChangeShapeType="1"/>
          </p:cNvSpPr>
          <p:nvPr/>
        </p:nvSpPr>
        <p:spPr bwMode="auto">
          <a:xfrm>
            <a:off x="3463925" y="2563813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1" name="Line 9"/>
          <p:cNvSpPr>
            <a:spLocks noChangeShapeType="1"/>
          </p:cNvSpPr>
          <p:nvPr/>
        </p:nvSpPr>
        <p:spPr bwMode="auto">
          <a:xfrm>
            <a:off x="4149725" y="2563813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2" name="Line 10"/>
          <p:cNvSpPr>
            <a:spLocks noChangeShapeType="1"/>
          </p:cNvSpPr>
          <p:nvPr/>
        </p:nvSpPr>
        <p:spPr bwMode="auto">
          <a:xfrm flipH="1">
            <a:off x="4835525" y="2563813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3" name="Text Box 11"/>
          <p:cNvSpPr txBox="1">
            <a:spLocks noChangeArrowheads="1"/>
          </p:cNvSpPr>
          <p:nvPr/>
        </p:nvSpPr>
        <p:spPr bwMode="auto">
          <a:xfrm>
            <a:off x="1482725" y="2044700"/>
            <a:ext cx="3917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3A47C6"/>
                </a:solidFill>
                <a:latin typeface="Times New Roman" pitchFamily="18" charset="0"/>
                <a:ea typeface="华文行楷" pitchFamily="2" charset="-122"/>
              </a:rPr>
              <a:t>1     2      3      4      5      6 </a:t>
            </a:r>
          </a:p>
        </p:txBody>
      </p: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1330325" y="3127375"/>
            <a:ext cx="381000" cy="523875"/>
            <a:chOff x="1536" y="1171"/>
            <a:chExt cx="240" cy="330"/>
          </a:xfrm>
        </p:grpSpPr>
        <p:sp>
          <p:nvSpPr>
            <p:cNvPr id="48166" name="Line 13"/>
            <p:cNvSpPr>
              <a:spLocks noChangeShapeType="1"/>
            </p:cNvSpPr>
            <p:nvPr/>
          </p:nvSpPr>
          <p:spPr bwMode="auto">
            <a:xfrm flipV="1">
              <a:off x="1776" y="1200"/>
              <a:ext cx="0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7" name="Text Box 14"/>
            <p:cNvSpPr txBox="1">
              <a:spLocks noChangeArrowheads="1"/>
            </p:cNvSpPr>
            <p:nvPr/>
          </p:nvSpPr>
          <p:spPr bwMode="auto">
            <a:xfrm>
              <a:off x="1536" y="1171"/>
              <a:ext cx="17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5050"/>
                  </a:solidFill>
                  <a:latin typeface="Times New Roman" pitchFamily="18" charset="0"/>
                  <a:ea typeface="华文行楷" pitchFamily="2" charset="-122"/>
                </a:rPr>
                <a:t>i</a:t>
              </a:r>
              <a:endPara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endParaRPr>
            </a:p>
          </p:txBody>
        </p:sp>
      </p:grp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2024063" y="3109913"/>
            <a:ext cx="381000" cy="523875"/>
            <a:chOff x="1920" y="1843"/>
            <a:chExt cx="240" cy="330"/>
          </a:xfrm>
        </p:grpSpPr>
        <p:sp>
          <p:nvSpPr>
            <p:cNvPr id="48164" name="Line 16"/>
            <p:cNvSpPr>
              <a:spLocks noChangeShapeType="1"/>
            </p:cNvSpPr>
            <p:nvPr/>
          </p:nvSpPr>
          <p:spPr bwMode="auto">
            <a:xfrm flipV="1">
              <a:off x="2160" y="1891"/>
              <a:ext cx="0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5" name="Text Box 17"/>
            <p:cNvSpPr txBox="1">
              <a:spLocks noChangeArrowheads="1"/>
            </p:cNvSpPr>
            <p:nvPr/>
          </p:nvSpPr>
          <p:spPr bwMode="auto">
            <a:xfrm>
              <a:off x="1920" y="1843"/>
              <a:ext cx="17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5050"/>
                  </a:solidFill>
                  <a:latin typeface="Times New Roman" pitchFamily="18" charset="0"/>
                  <a:ea typeface="华文行楷" pitchFamily="2" charset="-122"/>
                </a:rPr>
                <a:t>i</a:t>
              </a:r>
              <a:endPara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endParaRPr>
            </a:p>
          </p:txBody>
        </p:sp>
      </p:grpSp>
      <p:grpSp>
        <p:nvGrpSpPr>
          <p:cNvPr id="23" name="Group 18"/>
          <p:cNvGrpSpPr>
            <a:grpSpLocks/>
          </p:cNvGrpSpPr>
          <p:nvPr/>
        </p:nvGrpSpPr>
        <p:grpSpPr bwMode="auto">
          <a:xfrm>
            <a:off x="2743200" y="3113088"/>
            <a:ext cx="373063" cy="523875"/>
            <a:chOff x="2357" y="2544"/>
            <a:chExt cx="235" cy="330"/>
          </a:xfrm>
        </p:grpSpPr>
        <p:sp>
          <p:nvSpPr>
            <p:cNvPr id="48162" name="Line 19"/>
            <p:cNvSpPr>
              <a:spLocks noChangeShapeType="1"/>
            </p:cNvSpPr>
            <p:nvPr/>
          </p:nvSpPr>
          <p:spPr bwMode="auto">
            <a:xfrm flipV="1">
              <a:off x="2592" y="2592"/>
              <a:ext cx="0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3" name="Text Box 20"/>
            <p:cNvSpPr txBox="1">
              <a:spLocks noChangeArrowheads="1"/>
            </p:cNvSpPr>
            <p:nvPr/>
          </p:nvSpPr>
          <p:spPr bwMode="auto">
            <a:xfrm>
              <a:off x="2357" y="2544"/>
              <a:ext cx="17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5050"/>
                  </a:solidFill>
                  <a:latin typeface="Times New Roman" pitchFamily="18" charset="0"/>
                  <a:ea typeface="华文行楷" pitchFamily="2" charset="-122"/>
                </a:rPr>
                <a:t>i</a:t>
              </a:r>
              <a:endPara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endParaRPr>
            </a:p>
          </p:txBody>
        </p:sp>
      </p:grpSp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463925" y="3113088"/>
            <a:ext cx="381000" cy="523875"/>
            <a:chOff x="2832" y="3235"/>
            <a:chExt cx="240" cy="330"/>
          </a:xfrm>
        </p:grpSpPr>
        <p:sp>
          <p:nvSpPr>
            <p:cNvPr id="48160" name="Line 22"/>
            <p:cNvSpPr>
              <a:spLocks noChangeShapeType="1"/>
            </p:cNvSpPr>
            <p:nvPr/>
          </p:nvSpPr>
          <p:spPr bwMode="auto">
            <a:xfrm flipV="1">
              <a:off x="3072" y="3283"/>
              <a:ext cx="0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1" name="Text Box 23"/>
            <p:cNvSpPr txBox="1">
              <a:spLocks noChangeArrowheads="1"/>
            </p:cNvSpPr>
            <p:nvPr/>
          </p:nvSpPr>
          <p:spPr bwMode="auto">
            <a:xfrm>
              <a:off x="2832" y="3235"/>
              <a:ext cx="17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5050"/>
                  </a:solidFill>
                  <a:latin typeface="Times New Roman" pitchFamily="18" charset="0"/>
                  <a:ea typeface="华文行楷" pitchFamily="2" charset="-122"/>
                </a:rPr>
                <a:t>i</a:t>
              </a:r>
              <a:endPara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endParaRPr>
            </a:p>
          </p:txBody>
        </p:sp>
      </p:grp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5270500" y="3870325"/>
            <a:ext cx="3600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tx2"/>
                </a:solidFill>
                <a:latin typeface="宋体" pitchFamily="2" charset="-122"/>
              </a:rPr>
              <a:t>查找失败，比较</a:t>
            </a:r>
            <a:r>
              <a:rPr kumimoji="1" lang="en-US" altLang="zh-CN" sz="2800" b="1">
                <a:solidFill>
                  <a:schemeClr val="tx2"/>
                </a:solidFill>
                <a:latin typeface="宋体" pitchFamily="2" charset="-122"/>
              </a:rPr>
              <a:t>n+1</a:t>
            </a:r>
            <a:r>
              <a:rPr kumimoji="1" lang="zh-CN" altLang="en-US" sz="2800" b="1">
                <a:solidFill>
                  <a:schemeClr val="tx2"/>
                </a:solidFill>
                <a:latin typeface="宋体" pitchFamily="2" charset="-122"/>
              </a:rPr>
              <a:t>次</a:t>
            </a:r>
          </a:p>
        </p:txBody>
      </p:sp>
      <p:sp>
        <p:nvSpPr>
          <p:cNvPr id="48149" name="Line 25"/>
          <p:cNvSpPr>
            <a:spLocks noChangeShapeType="1"/>
          </p:cNvSpPr>
          <p:nvPr/>
        </p:nvSpPr>
        <p:spPr bwMode="auto">
          <a:xfrm flipH="1">
            <a:off x="5486400" y="2573338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" name="Group 26"/>
          <p:cNvGrpSpPr>
            <a:grpSpLocks/>
          </p:cNvGrpSpPr>
          <p:nvPr/>
        </p:nvGrpSpPr>
        <p:grpSpPr bwMode="auto">
          <a:xfrm>
            <a:off x="4119563" y="3078163"/>
            <a:ext cx="381000" cy="523875"/>
            <a:chOff x="2832" y="3235"/>
            <a:chExt cx="240" cy="330"/>
          </a:xfrm>
        </p:grpSpPr>
        <p:sp>
          <p:nvSpPr>
            <p:cNvPr id="48158" name="Line 27"/>
            <p:cNvSpPr>
              <a:spLocks noChangeShapeType="1"/>
            </p:cNvSpPr>
            <p:nvPr/>
          </p:nvSpPr>
          <p:spPr bwMode="auto">
            <a:xfrm flipV="1">
              <a:off x="3072" y="3283"/>
              <a:ext cx="0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9" name="Text Box 28"/>
            <p:cNvSpPr txBox="1">
              <a:spLocks noChangeArrowheads="1"/>
            </p:cNvSpPr>
            <p:nvPr/>
          </p:nvSpPr>
          <p:spPr bwMode="auto">
            <a:xfrm>
              <a:off x="2832" y="3235"/>
              <a:ext cx="17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5050"/>
                  </a:solidFill>
                  <a:latin typeface="Times New Roman" pitchFamily="18" charset="0"/>
                  <a:ea typeface="华文行楷" pitchFamily="2" charset="-122"/>
                </a:rPr>
                <a:t>i</a:t>
              </a:r>
              <a:endPara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endParaRPr>
            </a:p>
          </p:txBody>
        </p:sp>
      </p:grpSp>
      <p:grpSp>
        <p:nvGrpSpPr>
          <p:cNvPr id="34" name="Group 29"/>
          <p:cNvGrpSpPr>
            <a:grpSpLocks/>
          </p:cNvGrpSpPr>
          <p:nvPr/>
        </p:nvGrpSpPr>
        <p:grpSpPr bwMode="auto">
          <a:xfrm>
            <a:off x="4818063" y="3078163"/>
            <a:ext cx="381000" cy="523875"/>
            <a:chOff x="2832" y="3235"/>
            <a:chExt cx="240" cy="330"/>
          </a:xfrm>
        </p:grpSpPr>
        <p:sp>
          <p:nvSpPr>
            <p:cNvPr id="48156" name="Line 30"/>
            <p:cNvSpPr>
              <a:spLocks noChangeShapeType="1"/>
            </p:cNvSpPr>
            <p:nvPr/>
          </p:nvSpPr>
          <p:spPr bwMode="auto">
            <a:xfrm flipV="1">
              <a:off x="3072" y="3283"/>
              <a:ext cx="0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7" name="Text Box 31"/>
            <p:cNvSpPr txBox="1">
              <a:spLocks noChangeArrowheads="1"/>
            </p:cNvSpPr>
            <p:nvPr/>
          </p:nvSpPr>
          <p:spPr bwMode="auto">
            <a:xfrm>
              <a:off x="2832" y="3235"/>
              <a:ext cx="17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5050"/>
                  </a:solidFill>
                  <a:latin typeface="Times New Roman" pitchFamily="18" charset="0"/>
                  <a:ea typeface="华文行楷" pitchFamily="2" charset="-122"/>
                </a:rPr>
                <a:t>i</a:t>
              </a:r>
              <a:endPara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endParaRPr>
            </a:p>
          </p:txBody>
        </p:sp>
      </p:grpSp>
      <p:grpSp>
        <p:nvGrpSpPr>
          <p:cNvPr id="37" name="Group 32"/>
          <p:cNvGrpSpPr>
            <a:grpSpLocks/>
          </p:cNvGrpSpPr>
          <p:nvPr/>
        </p:nvGrpSpPr>
        <p:grpSpPr bwMode="auto">
          <a:xfrm>
            <a:off x="5616575" y="3108325"/>
            <a:ext cx="381000" cy="523875"/>
            <a:chOff x="2832" y="3235"/>
            <a:chExt cx="240" cy="330"/>
          </a:xfrm>
        </p:grpSpPr>
        <p:sp>
          <p:nvSpPr>
            <p:cNvPr id="48154" name="Line 33"/>
            <p:cNvSpPr>
              <a:spLocks noChangeShapeType="1"/>
            </p:cNvSpPr>
            <p:nvPr/>
          </p:nvSpPr>
          <p:spPr bwMode="auto">
            <a:xfrm flipV="1">
              <a:off x="3072" y="3283"/>
              <a:ext cx="0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5" name="Text Box 34"/>
            <p:cNvSpPr txBox="1">
              <a:spLocks noChangeArrowheads="1"/>
            </p:cNvSpPr>
            <p:nvPr/>
          </p:nvSpPr>
          <p:spPr bwMode="auto">
            <a:xfrm>
              <a:off x="2832" y="3235"/>
              <a:ext cx="17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5050"/>
                  </a:solidFill>
                  <a:latin typeface="Times New Roman" pitchFamily="18" charset="0"/>
                  <a:ea typeface="华文行楷" pitchFamily="2" charset="-122"/>
                </a:rPr>
                <a:t>i</a:t>
              </a:r>
              <a:endPara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endParaRPr>
            </a:p>
          </p:txBody>
        </p:sp>
      </p:grpSp>
      <p:sp>
        <p:nvSpPr>
          <p:cNvPr id="40" name="Text Box 35"/>
          <p:cNvSpPr txBox="1">
            <a:spLocks noChangeArrowheads="1"/>
          </p:cNvSpPr>
          <p:nvPr/>
        </p:nvSpPr>
        <p:spPr bwMode="auto">
          <a:xfrm>
            <a:off x="446088" y="4572000"/>
            <a:ext cx="8351837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Char char="•"/>
            </a:pPr>
            <a:r>
              <a:rPr kumimoji="1" lang="zh-CN" altLang="en-US" sz="2800" b="1">
                <a:solidFill>
                  <a:schemeClr val="tx2"/>
                </a:solidFill>
                <a:latin typeface="宋体" pitchFamily="2" charset="-122"/>
              </a:rPr>
              <a:t>结束时根据</a:t>
            </a:r>
            <a:r>
              <a:rPr kumimoji="1" lang="en-US" altLang="zh-CN" sz="2800" b="1">
                <a:solidFill>
                  <a:schemeClr val="tx2"/>
                </a:solidFill>
                <a:latin typeface="宋体" pitchFamily="2" charset="-122"/>
              </a:rPr>
              <a:t>i=n+1</a:t>
            </a:r>
            <a:r>
              <a:rPr kumimoji="1" lang="zh-CN" altLang="en-US" sz="2800" b="1">
                <a:solidFill>
                  <a:schemeClr val="tx2"/>
                </a:solidFill>
                <a:latin typeface="宋体" pitchFamily="2" charset="-122"/>
              </a:rPr>
              <a:t>知道查找成功或失败</a:t>
            </a:r>
          </a:p>
          <a:p>
            <a:pPr eaLnBrk="1" hangingPunct="1">
              <a:spcBef>
                <a:spcPct val="30000"/>
              </a:spcBef>
              <a:buFontTx/>
              <a:buChar char="•"/>
            </a:pPr>
            <a:r>
              <a:rPr kumimoji="1" lang="zh-CN" altLang="en-US" sz="2800" b="1">
                <a:solidFill>
                  <a:schemeClr val="tx2"/>
                </a:solidFill>
                <a:latin typeface="宋体" pitchFamily="2" charset="-122"/>
              </a:rPr>
              <a:t>若从后向前查找，监视哨在</a:t>
            </a:r>
            <a:r>
              <a:rPr kumimoji="1" lang="en-US" altLang="zh-CN" sz="2800" b="1">
                <a:solidFill>
                  <a:schemeClr val="tx2"/>
                </a:solidFill>
                <a:latin typeface="宋体" pitchFamily="2" charset="-122"/>
              </a:rPr>
              <a:t>R[0]</a:t>
            </a:r>
            <a:r>
              <a:rPr kumimoji="1" lang="zh-CN" altLang="en-US" sz="2800" b="1">
                <a:solidFill>
                  <a:schemeClr val="tx2"/>
                </a:solidFill>
                <a:latin typeface="宋体" pitchFamily="2" charset="-122"/>
              </a:rPr>
              <a:t>，结束时根据</a:t>
            </a:r>
            <a:r>
              <a:rPr kumimoji="1" lang="en-US" altLang="zh-CN" sz="2800" b="1">
                <a:solidFill>
                  <a:schemeClr val="tx2"/>
                </a:solidFill>
                <a:latin typeface="宋体" pitchFamily="2" charset="-122"/>
              </a:rPr>
              <a:t>i=0</a:t>
            </a:r>
            <a:r>
              <a:rPr kumimoji="1" lang="zh-CN" altLang="en-US" sz="2800" b="1">
                <a:solidFill>
                  <a:schemeClr val="tx2"/>
                </a:solidFill>
                <a:latin typeface="宋体" pitchFamily="2" charset="-122"/>
              </a:rPr>
              <a:t>知道查找成功或失败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0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7" dur="1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34925" y="-26988"/>
            <a:ext cx="8929688" cy="927101"/>
          </a:xfrm>
        </p:spPr>
        <p:txBody>
          <a:bodyPr/>
          <a:lstStyle/>
          <a:p>
            <a:r>
              <a:rPr kumimoji="1" lang="en-US" altLang="zh-CN" smtClean="0">
                <a:ea typeface="宋体" pitchFamily="2" charset="-122"/>
              </a:rPr>
              <a:t>8.2.1  </a:t>
            </a:r>
            <a:r>
              <a:rPr kumimoji="1" lang="zh-CN" altLang="en-US" smtClean="0">
                <a:ea typeface="宋体" pitchFamily="2" charset="-122"/>
              </a:rPr>
              <a:t>顺序查找</a:t>
            </a:r>
            <a:r>
              <a:rPr kumimoji="1" lang="zh-CN" altLang="en-US" sz="4000" smtClean="0">
                <a:latin typeface="Times New Roman" pitchFamily="18" charset="0"/>
                <a:ea typeface="宋体" pitchFamily="2" charset="-122"/>
              </a:rPr>
              <a:t>（</a:t>
            </a:r>
            <a:r>
              <a:rPr kumimoji="1" lang="en-US" altLang="zh-CN" sz="4000" smtClean="0">
                <a:latin typeface="Times New Roman" pitchFamily="18" charset="0"/>
                <a:ea typeface="宋体" pitchFamily="2" charset="-122"/>
              </a:rPr>
              <a:t>Sequential Search</a:t>
            </a:r>
            <a:r>
              <a:rPr kumimoji="1" lang="zh-CN" altLang="en-US" sz="4000" smtClean="0">
                <a:latin typeface="Times New Roman" pitchFamily="18" charset="0"/>
                <a:ea typeface="宋体" pitchFamily="2" charset="-122"/>
              </a:rPr>
              <a:t>） </a:t>
            </a:r>
            <a:endParaRPr lang="zh-CN" altLang="en-US" sz="4000" smtClean="0">
              <a:ea typeface="宋体" pitchFamily="2" charset="-122"/>
            </a:endParaRP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>
          <a:xfrm>
            <a:off x="107950" y="981075"/>
            <a:ext cx="8856663" cy="525621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2.</a:t>
            </a:r>
            <a:r>
              <a:rPr lang="zh-CN" altLang="en-US" smtClean="0">
                <a:ea typeface="宋体" pitchFamily="2" charset="-122"/>
              </a:rPr>
              <a:t>算法实现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CD50D3-B5F3-4BD5-9C5E-1EE8DA54E4C4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F0D05D-A8D9-4921-9727-91E750CE9F62}" type="slidenum">
              <a:rPr lang="zh-CN" alt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2413000"/>
            <a:ext cx="8785225" cy="3752850"/>
          </a:xfrm>
          <a:prstGeom prst="rect">
            <a:avLst/>
          </a:prstGeom>
          <a:solidFill>
            <a:srgbClr val="FFFFD9"/>
          </a:solidFill>
          <a:ln w="38100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Courier New" pitchFamily="49" charset="0"/>
              </a:rPr>
              <a:t>const int maxsize=100; </a:t>
            </a:r>
            <a:r>
              <a:rPr kumimoji="1" lang="en-US" altLang="zh-CN" sz="2400" b="1">
                <a:solidFill>
                  <a:srgbClr val="008000"/>
                </a:solidFill>
                <a:latin typeface="Courier New" pitchFamily="49" charset="0"/>
              </a:rPr>
              <a:t>//</a:t>
            </a:r>
            <a:r>
              <a:rPr kumimoji="1" lang="zh-CN" altLang="en-US" sz="2400" b="1">
                <a:solidFill>
                  <a:srgbClr val="008000"/>
                </a:solidFill>
                <a:latin typeface="Courier New" pitchFamily="49" charset="0"/>
              </a:rPr>
              <a:t>查找表容量</a:t>
            </a:r>
            <a:r>
              <a:rPr kumimoji="1" lang="en-US" altLang="zh-CN" sz="2400" b="1">
                <a:solidFill>
                  <a:srgbClr val="008000"/>
                </a:solidFill>
                <a:latin typeface="Courier New" pitchFamily="49" charset="0"/>
              </a:rPr>
              <a:t>(</a:t>
            </a:r>
            <a:r>
              <a:rPr kumimoji="1" lang="zh-CN" altLang="en-US" sz="2400" b="1">
                <a:solidFill>
                  <a:srgbClr val="008000"/>
                </a:solidFill>
                <a:latin typeface="Courier New" pitchFamily="49" charset="0"/>
              </a:rPr>
              <a:t>表长</a:t>
            </a:r>
            <a:r>
              <a:rPr kumimoji="1" lang="en-US" altLang="zh-CN" sz="2400" b="1">
                <a:solidFill>
                  <a:srgbClr val="008000"/>
                </a:solidFill>
                <a:latin typeface="Courier New" pitchFamily="49" charset="0"/>
              </a:rPr>
              <a:t>)</a:t>
            </a:r>
            <a:r>
              <a:rPr kumimoji="1" lang="zh-CN" altLang="en-US" sz="2400" b="1">
                <a:solidFill>
                  <a:srgbClr val="008000"/>
                </a:solidFill>
                <a:latin typeface="Courier New" pitchFamily="49" charset="0"/>
              </a:rPr>
              <a:t>，假设</a:t>
            </a:r>
            <a:r>
              <a:rPr kumimoji="1" lang="en-US" altLang="zh-CN" sz="2400" b="1">
                <a:solidFill>
                  <a:srgbClr val="008000"/>
                </a:solidFill>
                <a:latin typeface="Courier New" pitchFamily="49" charset="0"/>
              </a:rPr>
              <a:t>100</a:t>
            </a:r>
          </a:p>
          <a:p>
            <a:pPr eaLnBrk="1" hangingPunct="1"/>
            <a:r>
              <a:rPr kumimoji="1" lang="en-US" altLang="zh-CN" sz="2400" b="1">
                <a:latin typeface="Courier New" pitchFamily="49" charset="0"/>
              </a:rPr>
              <a:t>typedef struct {</a:t>
            </a:r>
          </a:p>
          <a:p>
            <a:pPr eaLnBrk="1" hangingPunct="1"/>
            <a:r>
              <a:rPr kumimoji="1" lang="en-US" altLang="zh-CN" sz="2400" b="1">
                <a:latin typeface="Courier New" pitchFamily="49" charset="0"/>
              </a:rPr>
              <a:t>   keytype key;			</a:t>
            </a:r>
            <a:r>
              <a:rPr kumimoji="1" lang="en-US" altLang="zh-CN" sz="2400" b="1">
                <a:solidFill>
                  <a:srgbClr val="008000"/>
                </a:solidFill>
                <a:latin typeface="Courier New" pitchFamily="49" charset="0"/>
              </a:rPr>
              <a:t>//</a:t>
            </a:r>
            <a:r>
              <a:rPr kumimoji="1" lang="zh-CN" altLang="en-US" sz="2400" b="1">
                <a:solidFill>
                  <a:srgbClr val="008000"/>
                </a:solidFill>
                <a:latin typeface="Courier New" pitchFamily="49" charset="0"/>
              </a:rPr>
              <a:t>关键字项</a:t>
            </a:r>
          </a:p>
          <a:p>
            <a:pPr eaLnBrk="1" hangingPunct="1"/>
            <a:r>
              <a:rPr kumimoji="1" lang="zh-CN" altLang="en-US" sz="2400" b="1">
                <a:latin typeface="Courier New" pitchFamily="49" charset="0"/>
              </a:rPr>
              <a:t>   </a:t>
            </a:r>
            <a:r>
              <a:rPr kumimoji="1" lang="en-US" altLang="zh-CN" sz="2400" b="1">
                <a:latin typeface="Courier New" pitchFamily="49" charset="0"/>
              </a:rPr>
              <a:t>othertype other;		</a:t>
            </a:r>
            <a:r>
              <a:rPr kumimoji="1" lang="en-US" altLang="zh-CN" sz="2400" b="1">
                <a:solidFill>
                  <a:srgbClr val="008000"/>
                </a:solidFill>
                <a:latin typeface="Courier New" pitchFamily="49" charset="0"/>
              </a:rPr>
              <a:t>//</a:t>
            </a:r>
            <a:r>
              <a:rPr kumimoji="1" lang="zh-CN" altLang="en-US" sz="2400" b="1">
                <a:solidFill>
                  <a:srgbClr val="008000"/>
                </a:solidFill>
                <a:latin typeface="Courier New" pitchFamily="49" charset="0"/>
              </a:rPr>
              <a:t>其它域</a:t>
            </a:r>
          </a:p>
          <a:p>
            <a:pPr eaLnBrk="1" hangingPunct="1"/>
            <a:r>
              <a:rPr kumimoji="1" lang="en-US" altLang="zh-CN" sz="2400" b="1">
                <a:latin typeface="Courier New" pitchFamily="49" charset="0"/>
              </a:rPr>
              <a:t>} record;				</a:t>
            </a:r>
            <a:r>
              <a:rPr kumimoji="1" lang="en-US" altLang="zh-CN" sz="2400" b="1">
                <a:solidFill>
                  <a:srgbClr val="008000"/>
                </a:solidFill>
                <a:latin typeface="Courier New" pitchFamily="49" charset="0"/>
              </a:rPr>
              <a:t>//</a:t>
            </a:r>
            <a:r>
              <a:rPr kumimoji="1" lang="zh-CN" altLang="en-US" sz="2400" b="1">
                <a:solidFill>
                  <a:srgbClr val="008000"/>
                </a:solidFill>
                <a:latin typeface="Courier New" pitchFamily="49" charset="0"/>
              </a:rPr>
              <a:t>查找表的结点类型</a:t>
            </a:r>
          </a:p>
          <a:p>
            <a:pPr eaLnBrk="1" hangingPunct="1"/>
            <a:r>
              <a:rPr kumimoji="1" lang="en-US" altLang="zh-CN" sz="2400" b="1">
                <a:latin typeface="Courier New" pitchFamily="49" charset="0"/>
              </a:rPr>
              <a:t>typedef struct {</a:t>
            </a:r>
          </a:p>
          <a:p>
            <a:pPr eaLnBrk="1" hangingPunct="1"/>
            <a:r>
              <a:rPr kumimoji="1" lang="en-US" altLang="zh-CN" sz="2400" b="1">
                <a:latin typeface="Courier New" pitchFamily="49" charset="0"/>
              </a:rPr>
              <a:t>   record data[maxsize+1]; </a:t>
            </a:r>
            <a:r>
              <a:rPr kumimoji="1" lang="en-US" altLang="zh-CN" sz="2400" b="1">
                <a:solidFill>
                  <a:srgbClr val="008000"/>
                </a:solidFill>
                <a:latin typeface="Courier New" pitchFamily="49" charset="0"/>
              </a:rPr>
              <a:t>//</a:t>
            </a:r>
            <a:r>
              <a:rPr kumimoji="1" lang="zh-CN" altLang="en-US" sz="2400" b="1">
                <a:solidFill>
                  <a:srgbClr val="008000"/>
                </a:solidFill>
                <a:latin typeface="Courier New" pitchFamily="49" charset="0"/>
              </a:rPr>
              <a:t>从</a:t>
            </a:r>
            <a:r>
              <a:rPr kumimoji="1" lang="en-US" altLang="zh-CN" sz="2400" b="1">
                <a:solidFill>
                  <a:srgbClr val="008000"/>
                </a:solidFill>
                <a:latin typeface="Courier New" pitchFamily="49" charset="0"/>
              </a:rPr>
              <a:t>data[1]</a:t>
            </a:r>
            <a:r>
              <a:rPr kumimoji="1" lang="zh-CN" altLang="en-US" sz="2400" b="1">
                <a:solidFill>
                  <a:srgbClr val="008000"/>
                </a:solidFill>
                <a:latin typeface="Courier New" pitchFamily="49" charset="0"/>
              </a:rPr>
              <a:t>开始存数据</a:t>
            </a:r>
          </a:p>
          <a:p>
            <a:pPr eaLnBrk="1" hangingPunct="1"/>
            <a:r>
              <a:rPr kumimoji="1" lang="zh-CN" altLang="en-US" sz="2400" b="1">
                <a:latin typeface="Courier New" pitchFamily="49" charset="0"/>
              </a:rPr>
              <a:t>   </a:t>
            </a:r>
            <a:r>
              <a:rPr kumimoji="1" lang="en-US" altLang="zh-CN" sz="2400" b="1">
                <a:latin typeface="Courier New" pitchFamily="49" charset="0"/>
              </a:rPr>
              <a:t>int n;				</a:t>
            </a:r>
            <a:r>
              <a:rPr kumimoji="1" lang="en-US" altLang="zh-CN" sz="2400" b="1">
                <a:solidFill>
                  <a:srgbClr val="008000"/>
                </a:solidFill>
                <a:latin typeface="Courier New" pitchFamily="49" charset="0"/>
              </a:rPr>
              <a:t>//</a:t>
            </a:r>
            <a:r>
              <a:rPr kumimoji="1" lang="zh-CN" altLang="en-US" sz="2400" b="1">
                <a:solidFill>
                  <a:srgbClr val="008000"/>
                </a:solidFill>
                <a:latin typeface="Courier New" pitchFamily="49" charset="0"/>
              </a:rPr>
              <a:t>顺序表实际元素个数</a:t>
            </a:r>
          </a:p>
          <a:p>
            <a:pPr eaLnBrk="1" hangingPunct="1"/>
            <a:r>
              <a:rPr kumimoji="1" lang="en-US" altLang="zh-CN" sz="2400" b="1">
                <a:latin typeface="Courier New" pitchFamily="49" charset="0"/>
              </a:rPr>
              <a:t>} sqtable; 			</a:t>
            </a:r>
            <a:r>
              <a:rPr kumimoji="1" lang="en-US" altLang="zh-CN" sz="2400" b="1">
                <a:solidFill>
                  <a:srgbClr val="008000"/>
                </a:solidFill>
                <a:latin typeface="Courier New" pitchFamily="49" charset="0"/>
              </a:rPr>
              <a:t>//</a:t>
            </a:r>
            <a:r>
              <a:rPr kumimoji="1" lang="zh-CN" altLang="en-US" sz="2400" b="1">
                <a:solidFill>
                  <a:srgbClr val="008000"/>
                </a:solidFill>
                <a:latin typeface="Courier New" pitchFamily="49" charset="0"/>
              </a:rPr>
              <a:t>顺序表的类型</a:t>
            </a:r>
          </a:p>
          <a:p>
            <a:pPr eaLnBrk="1" hangingPunct="1"/>
            <a:r>
              <a:rPr kumimoji="1" lang="en-US" altLang="zh-CN" sz="2400" b="1">
                <a:latin typeface="Courier New" pitchFamily="49" charset="0"/>
              </a:rPr>
              <a:t>sqtable R;				</a:t>
            </a:r>
            <a:r>
              <a:rPr kumimoji="1" lang="en-US" altLang="zh-CN" sz="2400" b="1">
                <a:solidFill>
                  <a:srgbClr val="008000"/>
                </a:solidFill>
                <a:latin typeface="Courier New" pitchFamily="49" charset="0"/>
              </a:rPr>
              <a:t>//</a:t>
            </a:r>
            <a:r>
              <a:rPr kumimoji="1" lang="zh-CN" altLang="en-US" sz="2400" b="1">
                <a:solidFill>
                  <a:srgbClr val="008000"/>
                </a:solidFill>
                <a:latin typeface="Courier New" pitchFamily="49" charset="0"/>
              </a:rPr>
              <a:t>顺序表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0825" y="1727200"/>
            <a:ext cx="799465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08000" bIns="108000" anchor="ctr">
            <a:spAutoFit/>
          </a:bodyPr>
          <a:lstStyle/>
          <a:p>
            <a:r>
              <a:rPr lang="zh-CN" altLang="en-US" sz="2800" b="1">
                <a:latin typeface="Times New Roman" pitchFamily="18" charset="0"/>
              </a:rPr>
              <a:t>采用顺序存储，</a:t>
            </a:r>
            <a:r>
              <a:rPr lang="en-US" altLang="zh-CN" sz="2800" b="1">
                <a:latin typeface="Times New Roman" pitchFamily="18" charset="0"/>
              </a:rPr>
              <a:t>0</a:t>
            </a:r>
            <a:r>
              <a:rPr lang="zh-CN" altLang="en-US" sz="2800" b="1">
                <a:latin typeface="Times New Roman" pitchFamily="18" charset="0"/>
              </a:rPr>
              <a:t>号单元不用，或设置</a:t>
            </a:r>
            <a:r>
              <a:rPr lang="zh-CN" altLang="en-US" sz="2800" b="1">
                <a:latin typeface="宋体" pitchFamily="2" charset="-122"/>
              </a:rPr>
              <a:t>“</a:t>
            </a:r>
            <a:r>
              <a:rPr lang="zh-CN" altLang="en-US" sz="2800" b="1">
                <a:latin typeface="Times New Roman" pitchFamily="18" charset="0"/>
              </a:rPr>
              <a:t>监视哨</a:t>
            </a:r>
            <a:r>
              <a:rPr lang="zh-CN" altLang="en-US" sz="2800" b="1">
                <a:latin typeface="宋体" pitchFamily="2" charset="-122"/>
              </a:rPr>
              <a:t>”</a:t>
            </a:r>
            <a:r>
              <a:rPr lang="zh-CN" altLang="en-US" sz="2800" b="1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>
          <a:xfrm>
            <a:off x="34925" y="-26988"/>
            <a:ext cx="9109075" cy="927101"/>
          </a:xfrm>
        </p:spPr>
        <p:txBody>
          <a:bodyPr/>
          <a:lstStyle/>
          <a:p>
            <a:r>
              <a:rPr kumimoji="1" lang="en-US" altLang="zh-CN" smtClean="0">
                <a:ea typeface="宋体" pitchFamily="2" charset="-122"/>
              </a:rPr>
              <a:t>8.2.1  </a:t>
            </a:r>
            <a:r>
              <a:rPr kumimoji="1" lang="zh-CN" altLang="en-US" smtClean="0">
                <a:ea typeface="宋体" pitchFamily="2" charset="-122"/>
              </a:rPr>
              <a:t>顺序查找</a:t>
            </a:r>
            <a:r>
              <a:rPr kumimoji="1" lang="zh-CN" altLang="en-US" sz="4000" smtClean="0">
                <a:latin typeface="Times New Roman" pitchFamily="18" charset="0"/>
                <a:ea typeface="宋体" pitchFamily="2" charset="-122"/>
              </a:rPr>
              <a:t>（</a:t>
            </a:r>
            <a:r>
              <a:rPr kumimoji="1" lang="en-US" altLang="zh-CN" sz="4000" smtClean="0">
                <a:latin typeface="Times New Roman" pitchFamily="18" charset="0"/>
                <a:ea typeface="宋体" pitchFamily="2" charset="-122"/>
              </a:rPr>
              <a:t>Sequential Search</a:t>
            </a:r>
            <a:r>
              <a:rPr kumimoji="1" lang="zh-CN" altLang="en-US" sz="4000" smtClean="0">
                <a:latin typeface="Times New Roman" pitchFamily="18" charset="0"/>
                <a:ea typeface="宋体" pitchFamily="2" charset="-122"/>
              </a:rPr>
              <a:t>） </a:t>
            </a:r>
            <a:endParaRPr lang="zh-CN" altLang="en-US" sz="4000" smtClean="0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981075"/>
            <a:ext cx="8856663" cy="525621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2.</a:t>
            </a:r>
            <a:r>
              <a:rPr lang="zh-CN" altLang="en-US" smtClean="0">
                <a:ea typeface="宋体" pitchFamily="2" charset="-122"/>
              </a:rPr>
              <a:t>算法实现</a:t>
            </a:r>
          </a:p>
          <a:p>
            <a:pPr marL="0" indent="0"/>
            <a:endParaRPr lang="zh-CN" altLang="en-US" smtClean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CD50D3-B5F3-4BD5-9C5E-1EE8DA54E4C4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7DF54-8D7E-4E00-8DC3-88E766BFB12C}" type="slidenum">
              <a:rPr lang="zh-CN" alt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1517650"/>
            <a:ext cx="8713788" cy="2416175"/>
          </a:xfrm>
          <a:prstGeom prst="rect">
            <a:avLst/>
          </a:prstGeom>
          <a:solidFill>
            <a:srgbClr val="FFFFD9"/>
          </a:solidFill>
          <a:ln w="38100" algn="ctr">
            <a:solidFill>
              <a:srgbClr val="FF6600"/>
            </a:solidFill>
            <a:miter lim="800000"/>
            <a:headEnd/>
            <a:tailEnd/>
          </a:ln>
        </p:spPr>
        <p:txBody>
          <a:bodyPr tIns="108000" bIns="108000" anchor="ctr">
            <a:spAutoFit/>
          </a:bodyPr>
          <a:lstStyle/>
          <a:p>
            <a:r>
              <a:rPr lang="en-US" altLang="zh-CN" sz="2400" b="1">
                <a:latin typeface="Courier New" pitchFamily="49" charset="0"/>
              </a:rPr>
              <a:t>int search(sqtable *R,keytype K) { </a:t>
            </a:r>
            <a:r>
              <a:rPr lang="en-US" altLang="zh-CN" sz="2400" b="1">
                <a:solidFill>
                  <a:srgbClr val="008000"/>
                </a:solidFill>
                <a:latin typeface="Courier New" pitchFamily="49" charset="0"/>
              </a:rPr>
              <a:t>//</a:t>
            </a:r>
            <a:r>
              <a:rPr lang="zh-CN" altLang="en-US" sz="2400" b="1">
                <a:solidFill>
                  <a:srgbClr val="008000"/>
                </a:solidFill>
                <a:latin typeface="Courier New" pitchFamily="49" charset="0"/>
              </a:rPr>
              <a:t>无监视哨</a:t>
            </a:r>
          </a:p>
          <a:p>
            <a:r>
              <a:rPr lang="zh-CN" altLang="en-US" sz="2400" b="1">
                <a:latin typeface="Courier New" pitchFamily="49" charset="0"/>
              </a:rPr>
              <a:t>   </a:t>
            </a:r>
            <a:r>
              <a:rPr lang="en-US" altLang="zh-CN" sz="2400" b="1">
                <a:latin typeface="Courier New" pitchFamily="49" charset="0"/>
              </a:rPr>
              <a:t>int i;</a:t>
            </a:r>
          </a:p>
          <a:p>
            <a:r>
              <a:rPr lang="en-US" altLang="zh-CN" sz="2400" b="1">
                <a:latin typeface="Courier New" pitchFamily="49" charset="0"/>
              </a:rPr>
              <a:t>   i=R−&gt;n;</a:t>
            </a:r>
          </a:p>
          <a:p>
            <a:r>
              <a:rPr lang="en-US" altLang="zh-CN" sz="2400" b="1">
                <a:latin typeface="Courier New" pitchFamily="49" charset="0"/>
              </a:rPr>
              <a:t>   while(R−&gt;data[i].key!=K &amp;&amp; i&gt;0) i−−;</a:t>
            </a:r>
          </a:p>
          <a:p>
            <a:r>
              <a:rPr lang="en-US" altLang="zh-CN" sz="2400" b="1">
                <a:latin typeface="Courier New" pitchFamily="49" charset="0"/>
              </a:rPr>
              <a:t>   return i; </a:t>
            </a:r>
            <a:r>
              <a:rPr lang="en-US" altLang="zh-CN" sz="2400" b="1">
                <a:solidFill>
                  <a:srgbClr val="008000"/>
                </a:solidFill>
                <a:latin typeface="Courier New" pitchFamily="49" charset="0"/>
              </a:rPr>
              <a:t>//</a:t>
            </a:r>
            <a:r>
              <a:rPr lang="zh-CN" altLang="en-US" sz="2400" b="1">
                <a:solidFill>
                  <a:srgbClr val="008000"/>
                </a:solidFill>
                <a:latin typeface="Courier New" pitchFamily="49" charset="0"/>
              </a:rPr>
              <a:t>查找成功返回</a:t>
            </a:r>
            <a:r>
              <a:rPr lang="en-US" altLang="zh-CN" sz="2400" b="1">
                <a:solidFill>
                  <a:srgbClr val="008000"/>
                </a:solidFill>
                <a:latin typeface="Courier New" pitchFamily="49" charset="0"/>
              </a:rPr>
              <a:t>K</a:t>
            </a:r>
            <a:r>
              <a:rPr lang="zh-CN" altLang="en-US" sz="2400" b="1">
                <a:solidFill>
                  <a:srgbClr val="008000"/>
                </a:solidFill>
                <a:latin typeface="Courier New" pitchFamily="49" charset="0"/>
              </a:rPr>
              <a:t>在表中的序号，否则返回</a:t>
            </a:r>
            <a:r>
              <a:rPr lang="en-US" altLang="zh-CN" sz="2400" b="1">
                <a:solidFill>
                  <a:srgbClr val="008000"/>
                </a:solidFill>
                <a:latin typeface="Courier New" pitchFamily="49" charset="0"/>
              </a:rPr>
              <a:t>0</a:t>
            </a:r>
          </a:p>
          <a:p>
            <a:r>
              <a:rPr lang="en-US" altLang="zh-CN" sz="2400" b="1">
                <a:latin typeface="Courier New" pitchFamily="49" charset="0"/>
              </a:rPr>
              <a:t>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9388" y="4103688"/>
            <a:ext cx="8713787" cy="2781300"/>
          </a:xfrm>
          <a:prstGeom prst="rect">
            <a:avLst/>
          </a:prstGeom>
          <a:solidFill>
            <a:srgbClr val="FFFFD9"/>
          </a:solidFill>
          <a:ln w="38100">
            <a:solidFill>
              <a:srgbClr val="FF6600"/>
            </a:solidFill>
            <a:miter lim="800000"/>
            <a:headEnd/>
            <a:tailEnd/>
          </a:ln>
        </p:spPr>
        <p:txBody>
          <a:bodyPr tIns="108000" bIns="108000" anchor="ctr">
            <a:spAutoFit/>
          </a:bodyPr>
          <a:lstStyle/>
          <a:p>
            <a:r>
              <a:rPr lang="en-US" altLang="zh-CN" sz="2400" b="1">
                <a:latin typeface="Courier New" pitchFamily="49" charset="0"/>
              </a:rPr>
              <a:t>int search(sqtable *R,keytype K) { </a:t>
            </a:r>
            <a:r>
              <a:rPr lang="en-US" altLang="zh-CN" sz="2400" b="1">
                <a:solidFill>
                  <a:srgbClr val="008000"/>
                </a:solidFill>
                <a:latin typeface="Courier New" pitchFamily="49" charset="0"/>
              </a:rPr>
              <a:t>//</a:t>
            </a:r>
            <a:r>
              <a:rPr lang="zh-CN" altLang="en-US" sz="2400" b="1">
                <a:solidFill>
                  <a:srgbClr val="008000"/>
                </a:solidFill>
                <a:latin typeface="Courier New" pitchFamily="49" charset="0"/>
              </a:rPr>
              <a:t>有监视哨</a:t>
            </a:r>
          </a:p>
          <a:p>
            <a:r>
              <a:rPr lang="zh-CN" altLang="en-US" sz="2400" b="1">
                <a:latin typeface="Courier New" pitchFamily="49" charset="0"/>
              </a:rPr>
              <a:t>   </a:t>
            </a:r>
            <a:r>
              <a:rPr lang="en-US" altLang="zh-CN" sz="2400" b="1">
                <a:latin typeface="Courier New" pitchFamily="49" charset="0"/>
              </a:rPr>
              <a:t>int i;</a:t>
            </a:r>
          </a:p>
          <a:p>
            <a:r>
              <a:rPr lang="en-US" altLang="zh-CN" sz="2400" b="1">
                <a:latin typeface="Courier New" pitchFamily="49" charset="0"/>
              </a:rPr>
              <a:t>   R−&gt;data[0].key=K;		/</a:t>
            </a:r>
            <a:r>
              <a:rPr lang="en-US" altLang="zh-CN" sz="2400" b="1">
                <a:solidFill>
                  <a:srgbClr val="008000"/>
                </a:solidFill>
                <a:latin typeface="Courier New" pitchFamily="49" charset="0"/>
              </a:rPr>
              <a:t>/</a:t>
            </a:r>
            <a:r>
              <a:rPr lang="zh-CN" altLang="en-US" sz="2400" b="1">
                <a:solidFill>
                  <a:srgbClr val="008000"/>
                </a:solidFill>
                <a:latin typeface="Courier New" pitchFamily="49" charset="0"/>
              </a:rPr>
              <a:t>设置监视哨</a:t>
            </a:r>
          </a:p>
          <a:p>
            <a:r>
              <a:rPr lang="zh-CN" altLang="en-US" sz="2400" b="1">
                <a:latin typeface="Courier New" pitchFamily="49" charset="0"/>
              </a:rPr>
              <a:t>   </a:t>
            </a:r>
            <a:r>
              <a:rPr lang="en-US" altLang="zh-CN" sz="2400" b="1">
                <a:latin typeface="Courier New" pitchFamily="49" charset="0"/>
              </a:rPr>
              <a:t>i=R−&gt;n;</a:t>
            </a:r>
          </a:p>
          <a:p>
            <a:r>
              <a:rPr lang="en-US" altLang="zh-CN" sz="2400" b="1">
                <a:latin typeface="Courier New" pitchFamily="49" charset="0"/>
              </a:rPr>
              <a:t>   while(R−&gt;data[i].key!=K) i−−;</a:t>
            </a:r>
          </a:p>
          <a:p>
            <a:r>
              <a:rPr lang="en-US" altLang="zh-CN" sz="2400" b="1">
                <a:latin typeface="Courier New" pitchFamily="49" charset="0"/>
              </a:rPr>
              <a:t>   return i; </a:t>
            </a:r>
            <a:r>
              <a:rPr lang="en-US" altLang="zh-CN" sz="2400" b="1">
                <a:solidFill>
                  <a:srgbClr val="008000"/>
                </a:solidFill>
                <a:latin typeface="Courier New" pitchFamily="49" charset="0"/>
              </a:rPr>
              <a:t>//</a:t>
            </a:r>
            <a:r>
              <a:rPr lang="zh-CN" altLang="en-US" sz="2400" b="1">
                <a:solidFill>
                  <a:srgbClr val="008000"/>
                </a:solidFill>
                <a:latin typeface="Courier New" pitchFamily="49" charset="0"/>
              </a:rPr>
              <a:t>查找成功返回</a:t>
            </a:r>
            <a:r>
              <a:rPr lang="en-US" altLang="zh-CN" sz="2400" b="1">
                <a:solidFill>
                  <a:srgbClr val="008000"/>
                </a:solidFill>
                <a:latin typeface="Courier New" pitchFamily="49" charset="0"/>
              </a:rPr>
              <a:t>K</a:t>
            </a:r>
            <a:r>
              <a:rPr lang="zh-CN" altLang="en-US" sz="2400" b="1">
                <a:solidFill>
                  <a:srgbClr val="008000"/>
                </a:solidFill>
                <a:latin typeface="Courier New" pitchFamily="49" charset="0"/>
              </a:rPr>
              <a:t>在表中的序号，否则返回</a:t>
            </a:r>
            <a:r>
              <a:rPr lang="en-US" altLang="zh-CN" sz="2400" b="1">
                <a:solidFill>
                  <a:srgbClr val="008000"/>
                </a:solidFill>
                <a:latin typeface="Courier New" pitchFamily="49" charset="0"/>
              </a:rPr>
              <a:t>0</a:t>
            </a:r>
          </a:p>
          <a:p>
            <a:r>
              <a:rPr lang="en-US" altLang="zh-CN" sz="2400" b="1">
                <a:latin typeface="Courier New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805113" y="950913"/>
            <a:ext cx="340677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08000" bIns="108000" anchor="ctr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从后向前查找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>
          <a:xfrm>
            <a:off x="34925" y="-26988"/>
            <a:ext cx="8929688" cy="927101"/>
          </a:xfrm>
        </p:spPr>
        <p:txBody>
          <a:bodyPr/>
          <a:lstStyle/>
          <a:p>
            <a:r>
              <a:rPr kumimoji="1" lang="en-US" altLang="zh-CN" smtClean="0">
                <a:ea typeface="宋体" pitchFamily="2" charset="-122"/>
              </a:rPr>
              <a:t>8.2.1  </a:t>
            </a:r>
            <a:r>
              <a:rPr kumimoji="1" lang="zh-CN" altLang="en-US" smtClean="0">
                <a:ea typeface="宋体" pitchFamily="2" charset="-122"/>
              </a:rPr>
              <a:t>顺序查找</a:t>
            </a:r>
            <a:r>
              <a:rPr kumimoji="1" lang="zh-CN" altLang="en-US" sz="4000" smtClean="0">
                <a:latin typeface="Times New Roman" pitchFamily="18" charset="0"/>
                <a:ea typeface="宋体" pitchFamily="2" charset="-122"/>
              </a:rPr>
              <a:t>（</a:t>
            </a:r>
            <a:r>
              <a:rPr kumimoji="1" lang="en-US" altLang="zh-CN" sz="4000" smtClean="0">
                <a:latin typeface="Times New Roman" pitchFamily="18" charset="0"/>
                <a:ea typeface="宋体" pitchFamily="2" charset="-122"/>
              </a:rPr>
              <a:t>Sequential Search</a:t>
            </a:r>
            <a:r>
              <a:rPr kumimoji="1" lang="zh-CN" altLang="en-US" sz="4000" smtClean="0">
                <a:latin typeface="Times New Roman" pitchFamily="18" charset="0"/>
                <a:ea typeface="宋体" pitchFamily="2" charset="-122"/>
              </a:rPr>
              <a:t>） </a:t>
            </a:r>
            <a:endParaRPr lang="zh-CN" altLang="en-US" sz="4000" smtClean="0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981075"/>
            <a:ext cx="8856663" cy="525621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3.</a:t>
            </a:r>
            <a:r>
              <a:rPr lang="zh-CN" altLang="en-US" smtClean="0">
                <a:ea typeface="宋体" pitchFamily="2" charset="-122"/>
              </a:rPr>
              <a:t>性能分析（从后向前查找）</a:t>
            </a:r>
            <a:endParaRPr lang="en-US" altLang="zh-CN" smtClean="0">
              <a:ea typeface="宋体" pitchFamily="2" charset="-122"/>
            </a:endParaRPr>
          </a:p>
          <a:p>
            <a:pPr marL="0" indent="0"/>
            <a:r>
              <a:rPr kumimoji="1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成功：找</a:t>
            </a:r>
            <a:r>
              <a:rPr kumimoji="1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R[i]</a:t>
            </a:r>
            <a:r>
              <a:rPr kumimoji="1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比较</a:t>
            </a:r>
            <a:r>
              <a:rPr kumimoji="1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=n−i+1</a:t>
            </a:r>
            <a:r>
              <a:rPr kumimoji="1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，等概率</a:t>
            </a:r>
            <a:r>
              <a:rPr kumimoji="1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p</a:t>
            </a:r>
            <a:r>
              <a:rPr kumimoji="1" lang="en-US" altLang="zh-CN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=1/n</a:t>
            </a:r>
          </a:p>
          <a:p>
            <a:pPr marL="0" indent="0"/>
            <a:endParaRPr kumimoji="1" lang="en-US" altLang="zh-CN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  <a:p>
            <a:pPr marL="0" indent="0"/>
            <a:endParaRPr kumimoji="1" lang="en-US" altLang="zh-CN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  <a:p>
            <a:pPr marL="0" indent="0"/>
            <a:r>
              <a:rPr kumimoji="1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不成功：比较到监视哨，</a:t>
            </a:r>
            <a:r>
              <a:rPr kumimoji="1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=n+1</a:t>
            </a:r>
          </a:p>
          <a:p>
            <a:pPr marL="0" indent="0"/>
            <a:r>
              <a:rPr kumimoji="1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平均： </a:t>
            </a:r>
            <a:r>
              <a:rPr kumimoji="1" lang="en-US" altLang="zh-CN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O</a:t>
            </a:r>
            <a:r>
              <a:rPr lang="en-US" altLang="zh-CN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(n)</a:t>
            </a:r>
            <a:endParaRPr kumimoji="1" lang="en-US" altLang="zh-CN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  <a:p>
            <a:pPr marL="0" indent="0"/>
            <a:r>
              <a:rPr kumimoji="1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简单，向量、链表、有序、无序</a:t>
            </a:r>
          </a:p>
          <a:p>
            <a:pPr marL="0" indent="0"/>
            <a:r>
              <a:rPr kumimoji="1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效率低，当 </a:t>
            </a:r>
            <a:r>
              <a:rPr kumimoji="1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n </a:t>
            </a:r>
            <a:r>
              <a:rPr kumimoji="1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较大时不适用。 </a:t>
            </a:r>
          </a:p>
          <a:p>
            <a:pPr marL="0" indent="0">
              <a:buFont typeface="Wingdings" pitchFamily="2" charset="2"/>
              <a:buNone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CD50D3-B5F3-4BD5-9C5E-1EE8DA54E4C4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02E97E-25BA-42BE-8B15-DA9F7B3A2868}" type="slidenum">
              <a:rPr lang="zh-CN" alt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403350" y="2349500"/>
          <a:ext cx="69881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1" name="公式" r:id="rId3" imgW="2794000" imgH="431800" progId="Equation.3">
                  <p:embed/>
                </p:oleObj>
              </mc:Choice>
              <mc:Fallback>
                <p:oleObj name="公式" r:id="rId3" imgW="2794000" imgH="4318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349500"/>
                        <a:ext cx="698817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>
          <a:xfrm>
            <a:off x="34925" y="-26988"/>
            <a:ext cx="8858250" cy="927101"/>
          </a:xfrm>
        </p:spPr>
        <p:txBody>
          <a:bodyPr/>
          <a:lstStyle/>
          <a:p>
            <a:r>
              <a:rPr kumimoji="1" lang="en-US" altLang="zh-CN" smtClean="0">
                <a:ea typeface="宋体" pitchFamily="2" charset="-122"/>
              </a:rPr>
              <a:t>8.2.2  </a:t>
            </a:r>
            <a:r>
              <a:rPr kumimoji="1" lang="zh-CN" altLang="en-US" smtClean="0">
                <a:ea typeface="宋体" pitchFamily="2" charset="-122"/>
              </a:rPr>
              <a:t>二分查找</a:t>
            </a:r>
            <a:r>
              <a:rPr kumimoji="1" lang="zh-CN" altLang="en-US" smtClean="0">
                <a:latin typeface="Times New Roman" pitchFamily="18" charset="0"/>
                <a:ea typeface="宋体" pitchFamily="2" charset="-122"/>
              </a:rPr>
              <a:t>（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Binary Search </a:t>
            </a:r>
            <a:r>
              <a:rPr kumimoji="1" lang="zh-CN" altLang="en-US" smtClean="0">
                <a:latin typeface="Times New Roman" pitchFamily="18" charset="0"/>
                <a:ea typeface="宋体" pitchFamily="2" charset="-122"/>
              </a:rPr>
              <a:t>）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981075"/>
            <a:ext cx="8856663" cy="525621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1.</a:t>
            </a:r>
            <a:r>
              <a:rPr lang="zh-CN" altLang="en-US" smtClean="0">
                <a:ea typeface="宋体" pitchFamily="2" charset="-122"/>
              </a:rPr>
              <a:t>基本思想</a:t>
            </a:r>
            <a:endParaRPr lang="en-US" altLang="zh-CN" smtClean="0">
              <a:ea typeface="宋体" pitchFamily="2" charset="-122"/>
            </a:endParaRPr>
          </a:p>
          <a:p>
            <a:pPr lvl="1">
              <a:buClr>
                <a:srgbClr val="0688FD"/>
              </a:buClr>
            </a:pPr>
            <a:r>
              <a:rPr kumimoji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二分查找</a:t>
            </a:r>
            <a:r>
              <a:rPr kumimoji="1" smtClean="0">
                <a:latin typeface="宋体" pitchFamily="2" charset="-122"/>
                <a:ea typeface="宋体" pitchFamily="2" charset="-122"/>
              </a:rPr>
              <a:t>，又称为</a:t>
            </a:r>
            <a:r>
              <a:rPr kumimoji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折半查找</a:t>
            </a:r>
            <a:r>
              <a:rPr kumimoji="1" smtClean="0">
                <a:latin typeface="宋体" pitchFamily="2" charset="-122"/>
                <a:ea typeface="宋体" pitchFamily="2" charset="-122"/>
              </a:rPr>
              <a:t>，首先将待查值</a:t>
            </a:r>
            <a:r>
              <a:rPr kumimoji="1" lang="en-US" altLang="zh-CN" smtClean="0">
                <a:latin typeface="宋体" pitchFamily="2" charset="-122"/>
                <a:ea typeface="宋体" pitchFamily="2" charset="-122"/>
              </a:rPr>
              <a:t>K</a:t>
            </a:r>
            <a:r>
              <a:rPr kumimoji="1" smtClean="0">
                <a:latin typeface="宋体" pitchFamily="2" charset="-122"/>
                <a:ea typeface="宋体" pitchFamily="2" charset="-122"/>
              </a:rPr>
              <a:t>与有序表中间位置</a:t>
            </a:r>
            <a:r>
              <a:rPr kumimoji="1" lang="en-US" altLang="zh-CN" smtClean="0">
                <a:latin typeface="宋体" pitchFamily="2" charset="-122"/>
                <a:ea typeface="宋体" pitchFamily="2" charset="-122"/>
              </a:rPr>
              <a:t>mid</a:t>
            </a:r>
            <a:r>
              <a:rPr kumimoji="1" smtClean="0">
                <a:latin typeface="宋体" pitchFamily="2" charset="-122"/>
                <a:ea typeface="宋体" pitchFamily="2" charset="-122"/>
              </a:rPr>
              <a:t>上的关键字</a:t>
            </a:r>
            <a:r>
              <a:rPr kumimoji="1" lang="en-US" altLang="zh-CN" smtClean="0">
                <a:latin typeface="宋体" pitchFamily="2" charset="-122"/>
                <a:ea typeface="宋体" pitchFamily="2" charset="-122"/>
              </a:rPr>
              <a:t>key</a:t>
            </a:r>
            <a:r>
              <a:rPr kumimoji="1" smtClean="0">
                <a:latin typeface="宋体" pitchFamily="2" charset="-122"/>
                <a:ea typeface="宋体" pitchFamily="2" charset="-122"/>
              </a:rPr>
              <a:t>比较：</a:t>
            </a:r>
            <a:endParaRPr kumimoji="1" lang="en-US" altLang="zh-CN" smtClean="0">
              <a:latin typeface="宋体" pitchFamily="2" charset="-122"/>
              <a:ea typeface="宋体" pitchFamily="2" charset="-122"/>
            </a:endParaRPr>
          </a:p>
          <a:p>
            <a:pPr lvl="2">
              <a:spcBef>
                <a:spcPct val="0"/>
              </a:spcBef>
            </a:pPr>
            <a:r>
              <a:rPr kumimoji="1" lang="zh-CN" altLang="en-US" smtClean="0">
                <a:latin typeface="宋体" pitchFamily="2" charset="-122"/>
                <a:ea typeface="宋体" pitchFamily="2" charset="-122"/>
              </a:rPr>
              <a:t>若相等，则查找成功；</a:t>
            </a:r>
            <a:endParaRPr kumimoji="1" lang="en-US" altLang="zh-CN" smtClean="0">
              <a:latin typeface="宋体" pitchFamily="2" charset="-122"/>
              <a:ea typeface="宋体" pitchFamily="2" charset="-122"/>
            </a:endParaRPr>
          </a:p>
          <a:p>
            <a:pPr lvl="2">
              <a:spcBef>
                <a:spcPct val="0"/>
              </a:spcBef>
            </a:pPr>
            <a:r>
              <a:rPr kumimoji="1" lang="zh-CN" altLang="en-US" smtClean="0">
                <a:latin typeface="宋体" pitchFamily="2" charset="-122"/>
                <a:ea typeface="宋体" pitchFamily="2" charset="-122"/>
              </a:rPr>
              <a:t>否则，若</a:t>
            </a:r>
            <a:r>
              <a:rPr kumimoji="1" lang="en-US" altLang="zh-CN" smtClean="0">
                <a:latin typeface="宋体" pitchFamily="2" charset="-122"/>
                <a:ea typeface="宋体" pitchFamily="2" charset="-122"/>
              </a:rPr>
              <a:t>K</a:t>
            </a:r>
            <a:r>
              <a:rPr kumimoji="1" lang="zh-CN" altLang="en-US" smtClean="0">
                <a:latin typeface="宋体" pitchFamily="2" charset="-122"/>
                <a:ea typeface="宋体" pitchFamily="2" charset="-122"/>
              </a:rPr>
              <a:t>＜</a:t>
            </a:r>
            <a:r>
              <a:rPr kumimoji="1" lang="en-US" altLang="zh-CN" smtClean="0">
                <a:latin typeface="宋体" pitchFamily="2" charset="-122"/>
                <a:ea typeface="宋体" pitchFamily="2" charset="-122"/>
              </a:rPr>
              <a:t>key</a:t>
            </a:r>
            <a:r>
              <a:rPr kumimoji="1" lang="zh-CN" altLang="en-US" smtClean="0">
                <a:latin typeface="宋体" pitchFamily="2" charset="-122"/>
                <a:ea typeface="宋体" pitchFamily="2" charset="-122"/>
              </a:rPr>
              <a:t>，则在左子表中继续找；</a:t>
            </a:r>
            <a:endParaRPr kumimoji="1" lang="en-US" altLang="zh-CN" smtClean="0">
              <a:latin typeface="宋体" pitchFamily="2" charset="-122"/>
              <a:ea typeface="宋体" pitchFamily="2" charset="-122"/>
            </a:endParaRPr>
          </a:p>
          <a:p>
            <a:pPr lvl="2">
              <a:spcBef>
                <a:spcPct val="0"/>
              </a:spcBef>
            </a:pPr>
            <a:r>
              <a:rPr kumimoji="1" lang="zh-CN" altLang="en-US" smtClean="0">
                <a:latin typeface="宋体" pitchFamily="2" charset="-122"/>
                <a:ea typeface="宋体" pitchFamily="2" charset="-122"/>
              </a:rPr>
              <a:t>否则，即</a:t>
            </a:r>
            <a:r>
              <a:rPr kumimoji="1" lang="en-US" altLang="zh-CN" smtClean="0">
                <a:latin typeface="宋体" pitchFamily="2" charset="-122"/>
                <a:ea typeface="宋体" pitchFamily="2" charset="-122"/>
              </a:rPr>
              <a:t>K</a:t>
            </a:r>
            <a:r>
              <a:rPr kumimoji="1" lang="zh-CN" altLang="en-US" smtClean="0">
                <a:latin typeface="宋体" pitchFamily="2" charset="-122"/>
                <a:ea typeface="宋体" pitchFamily="2" charset="-122"/>
              </a:rPr>
              <a:t>＞</a:t>
            </a:r>
            <a:r>
              <a:rPr kumimoji="1" lang="en-US" altLang="zh-CN" smtClean="0">
                <a:latin typeface="宋体" pitchFamily="2" charset="-122"/>
                <a:ea typeface="宋体" pitchFamily="2" charset="-122"/>
              </a:rPr>
              <a:t>key</a:t>
            </a:r>
            <a:r>
              <a:rPr kumimoji="1" lang="zh-CN" altLang="en-US" smtClean="0">
                <a:latin typeface="宋体" pitchFamily="2" charset="-122"/>
                <a:ea typeface="宋体" pitchFamily="2" charset="-122"/>
              </a:rPr>
              <a:t>，则在右子表中继续找。如此进行下去，直到找到关键字为</a:t>
            </a:r>
            <a:r>
              <a:rPr kumimoji="1" lang="en-US" altLang="zh-CN" smtClean="0">
                <a:latin typeface="宋体" pitchFamily="2" charset="-122"/>
                <a:ea typeface="宋体" pitchFamily="2" charset="-122"/>
              </a:rPr>
              <a:t>K</a:t>
            </a:r>
            <a:r>
              <a:rPr kumimoji="1" lang="zh-CN" altLang="en-US" smtClean="0">
                <a:latin typeface="宋体" pitchFamily="2" charset="-122"/>
                <a:ea typeface="宋体" pitchFamily="2" charset="-122"/>
              </a:rPr>
              <a:t>的结点，或查找区间为空</a:t>
            </a:r>
            <a:r>
              <a:rPr kumimoji="1" lang="en-US" altLang="zh-CN" smtClean="0">
                <a:latin typeface="宋体" pitchFamily="2" charset="-122"/>
                <a:ea typeface="宋体" pitchFamily="2" charset="-122"/>
              </a:rPr>
              <a:t>(</a:t>
            </a:r>
            <a:r>
              <a:rPr kumimoji="1" lang="zh-CN" altLang="en-US" smtClean="0">
                <a:latin typeface="宋体" pitchFamily="2" charset="-122"/>
                <a:ea typeface="宋体" pitchFamily="2" charset="-122"/>
              </a:rPr>
              <a:t>查找失败</a:t>
            </a:r>
            <a:r>
              <a:rPr kumimoji="1" lang="en-US" altLang="zh-CN" smtClean="0">
                <a:latin typeface="宋体" pitchFamily="2" charset="-122"/>
                <a:ea typeface="宋体" pitchFamily="2" charset="-122"/>
              </a:rPr>
              <a:t>)</a:t>
            </a:r>
            <a:r>
              <a:rPr kumimoji="1" lang="zh-CN" altLang="en-US" smtClean="0">
                <a:latin typeface="宋体" pitchFamily="2" charset="-122"/>
                <a:ea typeface="宋体" pitchFamily="2" charset="-122"/>
              </a:rPr>
              <a:t>。</a:t>
            </a:r>
          </a:p>
          <a:p>
            <a:pPr marL="0" indent="0"/>
            <a:endParaRPr lang="zh-CN" altLang="en-US" smtClean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CD50D3-B5F3-4BD5-9C5E-1EE8DA54E4C4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FC015D-EB3D-4CF0-90E9-D3AAD52CA8B0}" type="slidenum">
              <a:rPr lang="zh-CN" alt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04800" y="4327525"/>
            <a:ext cx="5945188" cy="2341563"/>
            <a:chOff x="243" y="1710"/>
            <a:chExt cx="4281" cy="1627"/>
          </a:xfrm>
        </p:grpSpPr>
        <p:sp>
          <p:nvSpPr>
            <p:cNvPr id="52233" name="Text Box 6"/>
            <p:cNvSpPr txBox="1">
              <a:spLocks noChangeArrowheads="1"/>
            </p:cNvSpPr>
            <p:nvPr/>
          </p:nvSpPr>
          <p:spPr bwMode="auto">
            <a:xfrm>
              <a:off x="243" y="2152"/>
              <a:ext cx="4281" cy="1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400" b="1" i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 </a:t>
              </a:r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[</a:t>
              </a:r>
              <a:r>
                <a:rPr lang="en-US" altLang="zh-CN" sz="2400" b="1" i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 r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1</a:t>
              </a:r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 … … … </a:t>
              </a:r>
              <a:r>
                <a:rPr lang="en-US" altLang="zh-CN" sz="2400" b="1" i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r</a:t>
              </a:r>
              <a:r>
                <a:rPr lang="en-US" altLang="zh-CN" sz="2400" b="1" i="1" baseline="-25000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mid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宋体" pitchFamily="2" charset="-122"/>
                  <a:ea typeface="华文行楷" pitchFamily="2" charset="-122"/>
                  <a:cs typeface="Angsana New" pitchFamily="18" charset="-34"/>
                </a:rPr>
                <a:t>-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1 </a:t>
              </a:r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] </a:t>
              </a:r>
              <a:r>
                <a:rPr lang="en-US" altLang="zh-CN" sz="2400" b="1" i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r</a:t>
              </a:r>
              <a:r>
                <a:rPr lang="en-US" altLang="zh-CN" sz="2400" b="1" i="1" baseline="-25000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mid </a:t>
              </a:r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[ </a:t>
              </a:r>
              <a:r>
                <a:rPr lang="en-US" altLang="zh-CN" sz="2400" b="1" i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r</a:t>
              </a:r>
              <a:r>
                <a:rPr lang="en-US" altLang="zh-CN" sz="2400" b="1" i="1" baseline="-25000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mid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+1</a:t>
              </a:r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 … … … </a:t>
              </a:r>
              <a:r>
                <a:rPr lang="en-US" altLang="zh-CN" sz="2400" b="1" i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r</a:t>
              </a:r>
              <a:r>
                <a:rPr lang="en-US" altLang="zh-CN" sz="2400" b="1" i="1" baseline="-25000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n </a:t>
              </a:r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]</a:t>
              </a:r>
            </a:p>
            <a:p>
              <a:pPr algn="just" eaLnBrk="1" hangingPunct="1"/>
              <a:endParaRPr lang="en-US" altLang="zh-CN" sz="24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  <a:cs typeface="Angsana New" pitchFamily="18" charset="-34"/>
              </a:endParaRPr>
            </a:p>
            <a:p>
              <a:pPr algn="just"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        </a:t>
              </a:r>
              <a:r>
                <a:rPr lang="zh-CN" altLang="en-US" sz="24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如果</a:t>
              </a:r>
              <a:r>
                <a:rPr lang="en-US" altLang="zh-CN" sz="2400" b="1" i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k</a:t>
              </a:r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&lt;</a:t>
              </a:r>
              <a:r>
                <a:rPr lang="en-US" altLang="zh-CN" sz="2400" b="1" i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r</a:t>
              </a:r>
              <a:r>
                <a:rPr lang="en-US" altLang="zh-CN" sz="2400" b="1" i="1" baseline="-25000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mid                                 </a:t>
              </a:r>
              <a:r>
                <a:rPr lang="zh-CN" altLang="en-US" sz="24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如果</a:t>
              </a:r>
              <a:r>
                <a:rPr lang="en-US" altLang="zh-CN" sz="2400" b="1" i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k</a:t>
              </a:r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&gt;</a:t>
              </a:r>
              <a:r>
                <a:rPr lang="en-US" altLang="zh-CN" sz="2400" b="1" i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r</a:t>
              </a:r>
              <a:r>
                <a:rPr lang="en-US" altLang="zh-CN" sz="2400" b="1" i="1" baseline="-25000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mid</a:t>
              </a:r>
            </a:p>
            <a:p>
              <a:pPr algn="just"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       </a:t>
              </a:r>
              <a:r>
                <a:rPr lang="zh-CN" altLang="en-US" sz="24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查找左半区                     查找右半区</a:t>
              </a:r>
            </a:p>
          </p:txBody>
        </p:sp>
        <p:sp>
          <p:nvSpPr>
            <p:cNvPr id="52234" name="AutoShape 7"/>
            <p:cNvSpPr>
              <a:spLocks/>
            </p:cNvSpPr>
            <p:nvPr/>
          </p:nvSpPr>
          <p:spPr bwMode="auto">
            <a:xfrm rot="-5400000">
              <a:off x="3382" y="1942"/>
              <a:ext cx="158" cy="1332"/>
            </a:xfrm>
            <a:prstGeom prst="leftBrace">
              <a:avLst>
                <a:gd name="adj1" fmla="val 70253"/>
                <a:gd name="adj2" fmla="val 50000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2235" name="AutoShape 8"/>
            <p:cNvSpPr>
              <a:spLocks/>
            </p:cNvSpPr>
            <p:nvPr/>
          </p:nvSpPr>
          <p:spPr bwMode="auto">
            <a:xfrm rot="-5400000">
              <a:off x="1221" y="1868"/>
              <a:ext cx="148" cy="1470"/>
            </a:xfrm>
            <a:prstGeom prst="leftBrace">
              <a:avLst>
                <a:gd name="adj1" fmla="val 82770"/>
                <a:gd name="adj2" fmla="val 50000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2236" name="Text Box 9"/>
            <p:cNvSpPr txBox="1">
              <a:spLocks noChangeArrowheads="1"/>
            </p:cNvSpPr>
            <p:nvPr/>
          </p:nvSpPr>
          <p:spPr bwMode="auto">
            <a:xfrm>
              <a:off x="2313" y="1763"/>
              <a:ext cx="12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</a:pPr>
              <a:r>
                <a:rPr lang="en-US" altLang="zh-CN" sz="2400" b="1" i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k</a:t>
              </a:r>
              <a:endParaRPr lang="en-US" altLang="zh-CN" sz="2400" b="1">
                <a:solidFill>
                  <a:schemeClr val="tx2"/>
                </a:solidFill>
                <a:latin typeface="Tahoma" pitchFamily="34" charset="0"/>
                <a:ea typeface="华文行楷" pitchFamily="2" charset="-122"/>
                <a:cs typeface="Angsana New" pitchFamily="18" charset="-34"/>
              </a:endParaRPr>
            </a:p>
          </p:txBody>
        </p:sp>
        <p:sp>
          <p:nvSpPr>
            <p:cNvPr id="52237" name="Line 10"/>
            <p:cNvSpPr>
              <a:spLocks noChangeShapeType="1"/>
            </p:cNvSpPr>
            <p:nvPr/>
          </p:nvSpPr>
          <p:spPr bwMode="auto">
            <a:xfrm flipH="1">
              <a:off x="2370" y="2018"/>
              <a:ext cx="0" cy="24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8" name="Rectangle 11"/>
            <p:cNvSpPr>
              <a:spLocks noChangeArrowheads="1"/>
            </p:cNvSpPr>
            <p:nvPr/>
          </p:nvSpPr>
          <p:spPr bwMode="auto">
            <a:xfrm>
              <a:off x="338" y="1710"/>
              <a:ext cx="1712" cy="318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>
                  <a:solidFill>
                    <a:srgbClr val="FFFFFF"/>
                  </a:solidFill>
                  <a:latin typeface="Times New Roman" pitchFamily="18" charset="0"/>
                </a:rPr>
                <a:t>（</a:t>
              </a:r>
              <a:r>
                <a:rPr lang="en-US" altLang="zh-CN" sz="2400" b="1" i="1">
                  <a:solidFill>
                    <a:srgbClr val="FFFFFF"/>
                  </a:solidFill>
                  <a:latin typeface="Times New Roman" pitchFamily="18" charset="0"/>
                </a:rPr>
                <a:t>mid</a:t>
              </a:r>
              <a:r>
                <a:rPr lang="en-US" altLang="zh-CN" sz="2400" b="1">
                  <a:solidFill>
                    <a:srgbClr val="FFFFFF"/>
                  </a:solidFill>
                  <a:latin typeface="Times New Roman" pitchFamily="18" charset="0"/>
                </a:rPr>
                <a:t>=(1+</a:t>
              </a:r>
              <a:r>
                <a:rPr lang="en-US" altLang="zh-CN" sz="2400" b="1" i="1">
                  <a:solidFill>
                    <a:srgbClr val="FFFFFF"/>
                  </a:solidFill>
                  <a:latin typeface="Times New Roman" pitchFamily="18" charset="0"/>
                </a:rPr>
                <a:t>n</a:t>
              </a:r>
              <a:r>
                <a:rPr lang="en-US" altLang="zh-CN" sz="2400" b="1">
                  <a:solidFill>
                    <a:srgbClr val="FFFFFF"/>
                  </a:solidFill>
                  <a:latin typeface="Times New Roman" pitchFamily="18" charset="0"/>
                </a:rPr>
                <a:t>)/2</a:t>
              </a:r>
              <a:r>
                <a:rPr lang="zh-CN" altLang="en-US" sz="2400" b="1">
                  <a:solidFill>
                    <a:srgbClr val="FFFFFF"/>
                  </a:solidFill>
                  <a:latin typeface="Times New Roman" pitchFamily="18" charset="0"/>
                </a:rPr>
                <a:t>）</a:t>
              </a:r>
            </a:p>
          </p:txBody>
        </p:sp>
      </p:grp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096000" y="4306888"/>
            <a:ext cx="26670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zh-CN" altLang="en-US" sz="2400" b="1">
                <a:latin typeface="宋体" pitchFamily="2" charset="-122"/>
              </a:rPr>
              <a:t>每一次比较，剩下区间缩小一半 </a:t>
            </a:r>
          </a:p>
          <a:p>
            <a:pPr>
              <a:buFont typeface="Wingdings" pitchFamily="2" charset="2"/>
              <a:buChar char="l"/>
            </a:pPr>
            <a:r>
              <a:rPr kumimoji="1" lang="zh-CN" altLang="en-US" sz="2400" b="1">
                <a:solidFill>
                  <a:srgbClr val="FF0000"/>
                </a:solidFill>
                <a:latin typeface="宋体" pitchFamily="2" charset="-122"/>
              </a:rPr>
              <a:t>要求关键字有序，采用顺序存储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7848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宋体" pitchFamily="2" charset="-122"/>
                <a:ea typeface="华文行楷" pitchFamily="2" charset="-122"/>
              </a:rPr>
              <a:t>例：查找值为</a:t>
            </a:r>
            <a:r>
              <a:rPr kumimoji="1" lang="en-US" altLang="zh-CN" sz="4400" b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14</a:t>
            </a:r>
            <a:r>
              <a:rPr kumimoji="1" lang="zh-CN" altLang="en-US" sz="2800" b="1">
                <a:solidFill>
                  <a:schemeClr val="tx2"/>
                </a:solidFill>
                <a:latin typeface="宋体" pitchFamily="2" charset="-122"/>
                <a:ea typeface="华文行楷" pitchFamily="2" charset="-122"/>
              </a:rPr>
              <a:t>的记录的过程：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rPr>
              <a:t> 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641350" y="1158875"/>
            <a:ext cx="80184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rPr>
              <a:t>0    1     2     3      4     5     6     7     8      9     10    11    12    13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450850" y="1603375"/>
            <a:ext cx="7921625" cy="523875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       7   14  18  21  23  29  31  35   38   42   46   49  52</a:t>
            </a:r>
          </a:p>
        </p:txBody>
      </p:sp>
      <p:grpSp>
        <p:nvGrpSpPr>
          <p:cNvPr id="11" name="Group 5"/>
          <p:cNvGrpSpPr>
            <a:grpSpLocks/>
          </p:cNvGrpSpPr>
          <p:nvPr/>
        </p:nvGrpSpPr>
        <p:grpSpPr bwMode="auto">
          <a:xfrm>
            <a:off x="946150" y="2179638"/>
            <a:ext cx="1219200" cy="720725"/>
            <a:chOff x="667" y="1565"/>
            <a:chExt cx="768" cy="454"/>
          </a:xfrm>
        </p:grpSpPr>
        <p:sp>
          <p:nvSpPr>
            <p:cNvPr id="53296" name="Text Box 6"/>
            <p:cNvSpPr txBox="1">
              <a:spLocks noChangeArrowheads="1"/>
            </p:cNvSpPr>
            <p:nvPr/>
          </p:nvSpPr>
          <p:spPr bwMode="auto">
            <a:xfrm>
              <a:off x="667" y="1827"/>
              <a:ext cx="7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low=1</a:t>
              </a:r>
            </a:p>
          </p:txBody>
        </p:sp>
        <p:sp>
          <p:nvSpPr>
            <p:cNvPr id="53297" name="Line 7"/>
            <p:cNvSpPr>
              <a:spLocks noChangeShapeType="1"/>
            </p:cNvSpPr>
            <p:nvPr/>
          </p:nvSpPr>
          <p:spPr bwMode="auto">
            <a:xfrm flipV="1">
              <a:off x="849" y="1565"/>
              <a:ext cx="0" cy="27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8"/>
          <p:cNvGrpSpPr>
            <a:grpSpLocks/>
          </p:cNvGrpSpPr>
          <p:nvPr/>
        </p:nvGrpSpPr>
        <p:grpSpPr bwMode="auto">
          <a:xfrm>
            <a:off x="7612063" y="2224088"/>
            <a:ext cx="1371600" cy="873125"/>
            <a:chOff x="4866" y="1593"/>
            <a:chExt cx="864" cy="550"/>
          </a:xfrm>
        </p:grpSpPr>
        <p:sp>
          <p:nvSpPr>
            <p:cNvPr id="53294" name="Text Box 9"/>
            <p:cNvSpPr txBox="1">
              <a:spLocks noChangeArrowheads="1"/>
            </p:cNvSpPr>
            <p:nvPr/>
          </p:nvSpPr>
          <p:spPr bwMode="auto">
            <a:xfrm>
              <a:off x="4866" y="1855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high=13</a:t>
              </a:r>
              <a:endParaRPr lang="en-US" altLang="zh-CN" sz="32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endParaRPr>
            </a:p>
          </p:txBody>
        </p:sp>
        <p:sp>
          <p:nvSpPr>
            <p:cNvPr id="53295" name="Line 10"/>
            <p:cNvSpPr>
              <a:spLocks noChangeShapeType="1"/>
            </p:cNvSpPr>
            <p:nvPr/>
          </p:nvSpPr>
          <p:spPr bwMode="auto">
            <a:xfrm flipV="1">
              <a:off x="5176" y="1593"/>
              <a:ext cx="0" cy="25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4232275" y="2193925"/>
            <a:ext cx="1103313" cy="735013"/>
            <a:chOff x="2737" y="1574"/>
            <a:chExt cx="695" cy="463"/>
          </a:xfrm>
        </p:grpSpPr>
        <p:sp>
          <p:nvSpPr>
            <p:cNvPr id="53292" name="Text Box 12"/>
            <p:cNvSpPr txBox="1">
              <a:spLocks noChangeArrowheads="1"/>
            </p:cNvSpPr>
            <p:nvPr/>
          </p:nvSpPr>
          <p:spPr bwMode="auto">
            <a:xfrm>
              <a:off x="2737" y="1831"/>
              <a:ext cx="695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mid=7</a:t>
              </a:r>
              <a:r>
                <a:rPr lang="en-US" altLang="zh-CN" sz="32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   </a:t>
              </a:r>
            </a:p>
          </p:txBody>
        </p:sp>
        <p:sp>
          <p:nvSpPr>
            <p:cNvPr id="53293" name="Line 13"/>
            <p:cNvSpPr>
              <a:spLocks noChangeShapeType="1"/>
            </p:cNvSpPr>
            <p:nvPr/>
          </p:nvSpPr>
          <p:spPr bwMode="auto">
            <a:xfrm flipV="1">
              <a:off x="2945" y="1574"/>
              <a:ext cx="0" cy="272"/>
            </a:xfrm>
            <a:prstGeom prst="line">
              <a:avLst/>
            </a:prstGeom>
            <a:noFill/>
            <a:ln w="28575">
              <a:solidFill>
                <a:srgbClr val="339966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" name="Group 14"/>
          <p:cNvGrpSpPr>
            <a:grpSpLocks/>
          </p:cNvGrpSpPr>
          <p:nvPr/>
        </p:nvGrpSpPr>
        <p:grpSpPr bwMode="auto">
          <a:xfrm>
            <a:off x="3694113" y="2795588"/>
            <a:ext cx="1295400" cy="889000"/>
            <a:chOff x="2398" y="1953"/>
            <a:chExt cx="816" cy="560"/>
          </a:xfrm>
        </p:grpSpPr>
        <p:sp>
          <p:nvSpPr>
            <p:cNvPr id="53290" name="Text Box 15"/>
            <p:cNvSpPr txBox="1">
              <a:spLocks noChangeArrowheads="1"/>
            </p:cNvSpPr>
            <p:nvPr/>
          </p:nvSpPr>
          <p:spPr bwMode="auto">
            <a:xfrm>
              <a:off x="2398" y="2273"/>
              <a:ext cx="81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high=6 </a:t>
              </a:r>
              <a:endParaRPr lang="en-US" altLang="zh-CN" sz="32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endParaRPr>
            </a:p>
          </p:txBody>
        </p:sp>
        <p:sp>
          <p:nvSpPr>
            <p:cNvPr id="53291" name="Line 16"/>
            <p:cNvSpPr>
              <a:spLocks noChangeShapeType="1"/>
            </p:cNvSpPr>
            <p:nvPr/>
          </p:nvSpPr>
          <p:spPr bwMode="auto">
            <a:xfrm flipH="1" flipV="1">
              <a:off x="2623" y="1953"/>
              <a:ext cx="0" cy="27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" name="Group 17"/>
          <p:cNvGrpSpPr>
            <a:grpSpLocks/>
          </p:cNvGrpSpPr>
          <p:nvPr/>
        </p:nvGrpSpPr>
        <p:grpSpPr bwMode="auto">
          <a:xfrm>
            <a:off x="1965325" y="2805113"/>
            <a:ext cx="990600" cy="919162"/>
            <a:chOff x="1309" y="1959"/>
            <a:chExt cx="624" cy="579"/>
          </a:xfrm>
        </p:grpSpPr>
        <p:sp>
          <p:nvSpPr>
            <p:cNvPr id="53288" name="Text Box 18"/>
            <p:cNvSpPr txBox="1">
              <a:spLocks noChangeArrowheads="1"/>
            </p:cNvSpPr>
            <p:nvPr/>
          </p:nvSpPr>
          <p:spPr bwMode="auto">
            <a:xfrm>
              <a:off x="1309" y="2250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mid=3 </a:t>
              </a:r>
              <a:r>
                <a:rPr lang="en-US" altLang="zh-CN" sz="32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 </a:t>
              </a:r>
            </a:p>
          </p:txBody>
        </p:sp>
        <p:sp>
          <p:nvSpPr>
            <p:cNvPr id="53289" name="Line 19"/>
            <p:cNvSpPr>
              <a:spLocks noChangeShapeType="1"/>
            </p:cNvSpPr>
            <p:nvPr/>
          </p:nvSpPr>
          <p:spPr bwMode="auto">
            <a:xfrm flipV="1">
              <a:off x="1575" y="1959"/>
              <a:ext cx="0" cy="272"/>
            </a:xfrm>
            <a:prstGeom prst="line">
              <a:avLst/>
            </a:prstGeom>
            <a:noFill/>
            <a:ln w="28575">
              <a:solidFill>
                <a:srgbClr val="339966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1387475" y="3487738"/>
            <a:ext cx="1216025" cy="877887"/>
            <a:chOff x="945" y="2389"/>
            <a:chExt cx="766" cy="553"/>
          </a:xfrm>
        </p:grpSpPr>
        <p:sp>
          <p:nvSpPr>
            <p:cNvPr id="53286" name="Text Box 21"/>
            <p:cNvSpPr txBox="1">
              <a:spLocks noChangeArrowheads="1"/>
            </p:cNvSpPr>
            <p:nvPr/>
          </p:nvSpPr>
          <p:spPr bwMode="auto">
            <a:xfrm>
              <a:off x="945" y="2654"/>
              <a:ext cx="7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high=2 </a:t>
              </a:r>
              <a:r>
                <a:rPr lang="en-US" altLang="zh-CN" sz="32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 </a:t>
              </a:r>
            </a:p>
          </p:txBody>
        </p:sp>
        <p:sp>
          <p:nvSpPr>
            <p:cNvPr id="53287" name="Line 22"/>
            <p:cNvSpPr>
              <a:spLocks noChangeShapeType="1"/>
            </p:cNvSpPr>
            <p:nvPr/>
          </p:nvSpPr>
          <p:spPr bwMode="auto">
            <a:xfrm flipV="1">
              <a:off x="1188" y="2389"/>
              <a:ext cx="0" cy="27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Group 23"/>
          <p:cNvGrpSpPr>
            <a:grpSpLocks/>
          </p:cNvGrpSpPr>
          <p:nvPr/>
        </p:nvGrpSpPr>
        <p:grpSpPr bwMode="auto">
          <a:xfrm>
            <a:off x="739775" y="4240213"/>
            <a:ext cx="1011238" cy="742950"/>
            <a:chOff x="537" y="2863"/>
            <a:chExt cx="637" cy="468"/>
          </a:xfrm>
        </p:grpSpPr>
        <p:sp>
          <p:nvSpPr>
            <p:cNvPr id="53284" name="Text Box 24"/>
            <p:cNvSpPr txBox="1">
              <a:spLocks noChangeArrowheads="1"/>
            </p:cNvSpPr>
            <p:nvPr/>
          </p:nvSpPr>
          <p:spPr bwMode="auto">
            <a:xfrm>
              <a:off x="537" y="3130"/>
              <a:ext cx="63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mid=1 </a:t>
              </a:r>
              <a:r>
                <a:rPr lang="en-US" altLang="zh-CN" sz="32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 </a:t>
              </a:r>
            </a:p>
          </p:txBody>
        </p:sp>
        <p:sp>
          <p:nvSpPr>
            <p:cNvPr id="53285" name="Line 25"/>
            <p:cNvSpPr>
              <a:spLocks noChangeShapeType="1"/>
            </p:cNvSpPr>
            <p:nvPr/>
          </p:nvSpPr>
          <p:spPr bwMode="auto">
            <a:xfrm flipV="1">
              <a:off x="838" y="2863"/>
              <a:ext cx="0" cy="27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60" name="Line 26"/>
          <p:cNvSpPr>
            <a:spLocks noChangeShapeType="1"/>
          </p:cNvSpPr>
          <p:nvPr/>
        </p:nvSpPr>
        <p:spPr bwMode="auto">
          <a:xfrm>
            <a:off x="1530350" y="1628775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1" name="Line 27"/>
          <p:cNvSpPr>
            <a:spLocks noChangeShapeType="1"/>
          </p:cNvSpPr>
          <p:nvPr/>
        </p:nvSpPr>
        <p:spPr bwMode="auto">
          <a:xfrm>
            <a:off x="1009650" y="1628775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2" name="Line 28"/>
          <p:cNvSpPr>
            <a:spLocks noChangeShapeType="1"/>
          </p:cNvSpPr>
          <p:nvPr/>
        </p:nvSpPr>
        <p:spPr bwMode="auto">
          <a:xfrm>
            <a:off x="2063750" y="1628775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3" name="Line 29"/>
          <p:cNvSpPr>
            <a:spLocks noChangeShapeType="1"/>
          </p:cNvSpPr>
          <p:nvPr/>
        </p:nvSpPr>
        <p:spPr bwMode="auto">
          <a:xfrm>
            <a:off x="5419725" y="16256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4" name="Line 30"/>
          <p:cNvSpPr>
            <a:spLocks noChangeShapeType="1"/>
          </p:cNvSpPr>
          <p:nvPr/>
        </p:nvSpPr>
        <p:spPr bwMode="auto">
          <a:xfrm>
            <a:off x="6026150" y="16383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5" name="Line 31"/>
          <p:cNvSpPr>
            <a:spLocks noChangeShapeType="1"/>
          </p:cNvSpPr>
          <p:nvPr/>
        </p:nvSpPr>
        <p:spPr bwMode="auto">
          <a:xfrm>
            <a:off x="6635750" y="16383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6" name="Line 32"/>
          <p:cNvSpPr>
            <a:spLocks noChangeShapeType="1"/>
          </p:cNvSpPr>
          <p:nvPr/>
        </p:nvSpPr>
        <p:spPr bwMode="auto">
          <a:xfrm>
            <a:off x="7254875" y="16256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7" name="Line 33"/>
          <p:cNvSpPr>
            <a:spLocks noChangeShapeType="1"/>
          </p:cNvSpPr>
          <p:nvPr/>
        </p:nvSpPr>
        <p:spPr bwMode="auto">
          <a:xfrm>
            <a:off x="7823200" y="1603375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8" name="Line 34"/>
          <p:cNvSpPr>
            <a:spLocks noChangeShapeType="1"/>
          </p:cNvSpPr>
          <p:nvPr/>
        </p:nvSpPr>
        <p:spPr bwMode="auto">
          <a:xfrm>
            <a:off x="4276725" y="1628775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9" name="Line 35"/>
          <p:cNvSpPr>
            <a:spLocks noChangeShapeType="1"/>
          </p:cNvSpPr>
          <p:nvPr/>
        </p:nvSpPr>
        <p:spPr bwMode="auto">
          <a:xfrm>
            <a:off x="4806950" y="16129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0" name="Line 36"/>
          <p:cNvSpPr>
            <a:spLocks noChangeShapeType="1"/>
          </p:cNvSpPr>
          <p:nvPr/>
        </p:nvSpPr>
        <p:spPr bwMode="auto">
          <a:xfrm>
            <a:off x="2622550" y="1628775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1" name="Line 37"/>
          <p:cNvSpPr>
            <a:spLocks noChangeShapeType="1"/>
          </p:cNvSpPr>
          <p:nvPr/>
        </p:nvSpPr>
        <p:spPr bwMode="auto">
          <a:xfrm>
            <a:off x="3181350" y="1616075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2" name="Line 38"/>
          <p:cNvSpPr>
            <a:spLocks noChangeShapeType="1"/>
          </p:cNvSpPr>
          <p:nvPr/>
        </p:nvSpPr>
        <p:spPr bwMode="auto">
          <a:xfrm>
            <a:off x="3743325" y="1628775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Text Box 39"/>
          <p:cNvSpPr txBox="1">
            <a:spLocks noChangeArrowheads="1"/>
          </p:cNvSpPr>
          <p:nvPr/>
        </p:nvSpPr>
        <p:spPr bwMode="auto">
          <a:xfrm>
            <a:off x="5464175" y="2593975"/>
            <a:ext cx="1196975" cy="5238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  <a:ea typeface="华文行楷" pitchFamily="2" charset="-122"/>
              </a:rPr>
              <a:t>14&lt;31</a:t>
            </a:r>
          </a:p>
        </p:txBody>
      </p:sp>
      <p:sp>
        <p:nvSpPr>
          <p:cNvPr id="46" name="Text Box 40"/>
          <p:cNvSpPr txBox="1">
            <a:spLocks noChangeArrowheads="1"/>
          </p:cNvSpPr>
          <p:nvPr/>
        </p:nvSpPr>
        <p:spPr bwMode="auto">
          <a:xfrm>
            <a:off x="2520950" y="2738438"/>
            <a:ext cx="1212850" cy="519112"/>
          </a:xfrm>
          <a:prstGeom prst="rect">
            <a:avLst/>
          </a:prstGeom>
          <a:solidFill>
            <a:srgbClr val="FF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  <a:ea typeface="华文行楷" pitchFamily="2" charset="-122"/>
              </a:rPr>
              <a:t>14&lt;18</a:t>
            </a:r>
          </a:p>
        </p:txBody>
      </p: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2025650" y="4402138"/>
            <a:ext cx="1071563" cy="523875"/>
          </a:xfrm>
          <a:prstGeom prst="rect">
            <a:avLst/>
          </a:prstGeom>
          <a:solidFill>
            <a:srgbClr val="FF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  <a:ea typeface="华文行楷" pitchFamily="2" charset="-122"/>
              </a:rPr>
              <a:t>14&gt;7</a:t>
            </a:r>
          </a:p>
        </p:txBody>
      </p:sp>
      <p:grpSp>
        <p:nvGrpSpPr>
          <p:cNvPr id="48" name="Group 42"/>
          <p:cNvGrpSpPr>
            <a:grpSpLocks/>
          </p:cNvGrpSpPr>
          <p:nvPr/>
        </p:nvGrpSpPr>
        <p:grpSpPr bwMode="auto">
          <a:xfrm>
            <a:off x="1458913" y="4857750"/>
            <a:ext cx="1219200" cy="708025"/>
            <a:chOff x="990" y="3252"/>
            <a:chExt cx="768" cy="446"/>
          </a:xfrm>
        </p:grpSpPr>
        <p:sp>
          <p:nvSpPr>
            <p:cNvPr id="53282" name="Text Box 43"/>
            <p:cNvSpPr txBox="1">
              <a:spLocks noChangeArrowheads="1"/>
            </p:cNvSpPr>
            <p:nvPr/>
          </p:nvSpPr>
          <p:spPr bwMode="auto">
            <a:xfrm>
              <a:off x="990" y="3506"/>
              <a:ext cx="7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low=2</a:t>
              </a:r>
            </a:p>
          </p:txBody>
        </p:sp>
        <p:sp>
          <p:nvSpPr>
            <p:cNvPr id="53283" name="Line 44"/>
            <p:cNvSpPr>
              <a:spLocks noChangeShapeType="1"/>
            </p:cNvSpPr>
            <p:nvPr/>
          </p:nvSpPr>
          <p:spPr bwMode="auto">
            <a:xfrm flipV="1">
              <a:off x="1182" y="3252"/>
              <a:ext cx="0" cy="27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" name="Group 45"/>
          <p:cNvGrpSpPr>
            <a:grpSpLocks/>
          </p:cNvGrpSpPr>
          <p:nvPr/>
        </p:nvGrpSpPr>
        <p:grpSpPr bwMode="auto">
          <a:xfrm>
            <a:off x="1308100" y="5635625"/>
            <a:ext cx="1011238" cy="758825"/>
            <a:chOff x="895" y="3742"/>
            <a:chExt cx="637" cy="478"/>
          </a:xfrm>
        </p:grpSpPr>
        <p:sp>
          <p:nvSpPr>
            <p:cNvPr id="53280" name="Text Box 46"/>
            <p:cNvSpPr txBox="1">
              <a:spLocks noChangeArrowheads="1"/>
            </p:cNvSpPr>
            <p:nvPr/>
          </p:nvSpPr>
          <p:spPr bwMode="auto">
            <a:xfrm>
              <a:off x="895" y="4019"/>
              <a:ext cx="63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mid=2 </a:t>
              </a:r>
              <a:r>
                <a:rPr lang="en-US" altLang="zh-CN" sz="32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 </a:t>
              </a:r>
            </a:p>
          </p:txBody>
        </p:sp>
        <p:sp>
          <p:nvSpPr>
            <p:cNvPr id="53281" name="Line 47"/>
            <p:cNvSpPr>
              <a:spLocks noChangeShapeType="1"/>
            </p:cNvSpPr>
            <p:nvPr/>
          </p:nvSpPr>
          <p:spPr bwMode="auto">
            <a:xfrm flipV="1">
              <a:off x="1186" y="3742"/>
              <a:ext cx="0" cy="27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" name="Text Box 48"/>
          <p:cNvSpPr txBox="1">
            <a:spLocks noChangeArrowheads="1"/>
          </p:cNvSpPr>
          <p:nvPr/>
        </p:nvSpPr>
        <p:spPr bwMode="auto">
          <a:xfrm>
            <a:off x="2520950" y="5843588"/>
            <a:ext cx="1169988" cy="519112"/>
          </a:xfrm>
          <a:prstGeom prst="rect">
            <a:avLst/>
          </a:prstGeom>
          <a:solidFill>
            <a:srgbClr val="FF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  <a:ea typeface="华文行楷" pitchFamily="2" charset="-122"/>
              </a:rPr>
              <a:t>14=14</a:t>
            </a:r>
          </a:p>
        </p:txBody>
      </p:sp>
      <p:sp>
        <p:nvSpPr>
          <p:cNvPr id="55" name="Text Box 23"/>
          <p:cNvSpPr txBox="1">
            <a:spLocks noChangeArrowheads="1"/>
          </p:cNvSpPr>
          <p:nvPr/>
        </p:nvSpPr>
        <p:spPr bwMode="auto">
          <a:xfrm>
            <a:off x="4419600" y="4572000"/>
            <a:ext cx="35226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tx2"/>
                </a:solidFill>
                <a:latin typeface="宋体" pitchFamily="2" charset="-122"/>
                <a:ea typeface="华文行楷" pitchFamily="2" charset="-122"/>
              </a:rPr>
              <a:t>查找成功，比较</a:t>
            </a:r>
            <a:r>
              <a:rPr kumimoji="1" lang="en-US" altLang="zh-CN" sz="2800" b="1">
                <a:solidFill>
                  <a:schemeClr val="tx2"/>
                </a:solidFill>
                <a:latin typeface="宋体" pitchFamily="2" charset="-122"/>
                <a:ea typeface="华文行楷" pitchFamily="2" charset="-122"/>
              </a:rPr>
              <a:t>4</a:t>
            </a:r>
            <a:r>
              <a:rPr kumimoji="1" lang="zh-CN" altLang="en-US" sz="2800" b="1">
                <a:solidFill>
                  <a:schemeClr val="tx2"/>
                </a:solidFill>
                <a:latin typeface="宋体" pitchFamily="2" charset="-122"/>
                <a:ea typeface="华文行楷" pitchFamily="2" charset="-122"/>
              </a:rPr>
              <a:t>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54" grpId="0" animBg="1"/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7848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宋体" pitchFamily="2" charset="-122"/>
                <a:ea typeface="华文行楷" pitchFamily="2" charset="-122"/>
              </a:rPr>
              <a:t>例：查找值为</a:t>
            </a:r>
            <a:r>
              <a:rPr kumimoji="1" lang="en-US" altLang="zh-CN" sz="4400" b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22</a:t>
            </a:r>
            <a:r>
              <a:rPr kumimoji="1" lang="zh-CN" altLang="en-US" sz="2800" b="1">
                <a:solidFill>
                  <a:schemeClr val="tx2"/>
                </a:solidFill>
                <a:latin typeface="宋体" pitchFamily="2" charset="-122"/>
                <a:ea typeface="华文行楷" pitchFamily="2" charset="-122"/>
              </a:rPr>
              <a:t>的记录的过程：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rPr>
              <a:t> 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641350" y="915988"/>
            <a:ext cx="80184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rPr>
              <a:t>0    1     2     3      4     5     6     7     8      9     10    11    12    13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450850" y="1360488"/>
            <a:ext cx="7921625" cy="523875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       7   14  18  21  23  29  31  35   38   42   46   49  52</a:t>
            </a:r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949325" y="1981200"/>
            <a:ext cx="1219200" cy="720725"/>
            <a:chOff x="667" y="1565"/>
            <a:chExt cx="768" cy="454"/>
          </a:xfrm>
        </p:grpSpPr>
        <p:sp>
          <p:nvSpPr>
            <p:cNvPr id="54324" name="Text Box 6"/>
            <p:cNvSpPr txBox="1">
              <a:spLocks noChangeArrowheads="1"/>
            </p:cNvSpPr>
            <p:nvPr/>
          </p:nvSpPr>
          <p:spPr bwMode="auto">
            <a:xfrm>
              <a:off x="667" y="1827"/>
              <a:ext cx="7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low=1</a:t>
              </a:r>
            </a:p>
          </p:txBody>
        </p:sp>
        <p:sp>
          <p:nvSpPr>
            <p:cNvPr id="54325" name="Line 7"/>
            <p:cNvSpPr>
              <a:spLocks noChangeShapeType="1"/>
            </p:cNvSpPr>
            <p:nvPr/>
          </p:nvSpPr>
          <p:spPr bwMode="auto">
            <a:xfrm flipV="1">
              <a:off x="849" y="1565"/>
              <a:ext cx="0" cy="27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8"/>
          <p:cNvGrpSpPr>
            <a:grpSpLocks/>
          </p:cNvGrpSpPr>
          <p:nvPr/>
        </p:nvGrpSpPr>
        <p:grpSpPr bwMode="auto">
          <a:xfrm>
            <a:off x="7612063" y="1981200"/>
            <a:ext cx="1371600" cy="873125"/>
            <a:chOff x="4866" y="1593"/>
            <a:chExt cx="864" cy="550"/>
          </a:xfrm>
        </p:grpSpPr>
        <p:sp>
          <p:nvSpPr>
            <p:cNvPr id="54322" name="Text Box 9"/>
            <p:cNvSpPr txBox="1">
              <a:spLocks noChangeArrowheads="1"/>
            </p:cNvSpPr>
            <p:nvPr/>
          </p:nvSpPr>
          <p:spPr bwMode="auto">
            <a:xfrm>
              <a:off x="4866" y="1855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high=13</a:t>
              </a:r>
              <a:endParaRPr lang="en-US" altLang="zh-CN" sz="32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endParaRPr>
            </a:p>
          </p:txBody>
        </p:sp>
        <p:sp>
          <p:nvSpPr>
            <p:cNvPr id="54323" name="Line 10"/>
            <p:cNvSpPr>
              <a:spLocks noChangeShapeType="1"/>
            </p:cNvSpPr>
            <p:nvPr/>
          </p:nvSpPr>
          <p:spPr bwMode="auto">
            <a:xfrm flipV="1">
              <a:off x="5176" y="1593"/>
              <a:ext cx="0" cy="25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11"/>
          <p:cNvGrpSpPr>
            <a:grpSpLocks/>
          </p:cNvGrpSpPr>
          <p:nvPr/>
        </p:nvGrpSpPr>
        <p:grpSpPr bwMode="auto">
          <a:xfrm>
            <a:off x="4233863" y="1981200"/>
            <a:ext cx="1103312" cy="735013"/>
            <a:chOff x="2737" y="1574"/>
            <a:chExt cx="695" cy="463"/>
          </a:xfrm>
        </p:grpSpPr>
        <p:sp>
          <p:nvSpPr>
            <p:cNvPr id="54320" name="Text Box 12"/>
            <p:cNvSpPr txBox="1">
              <a:spLocks noChangeArrowheads="1"/>
            </p:cNvSpPr>
            <p:nvPr/>
          </p:nvSpPr>
          <p:spPr bwMode="auto">
            <a:xfrm>
              <a:off x="2737" y="1831"/>
              <a:ext cx="695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mid=7</a:t>
              </a:r>
              <a:r>
                <a:rPr lang="en-US" altLang="zh-CN" sz="32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   </a:t>
              </a:r>
            </a:p>
          </p:txBody>
        </p:sp>
        <p:sp>
          <p:nvSpPr>
            <p:cNvPr id="54321" name="Line 13"/>
            <p:cNvSpPr>
              <a:spLocks noChangeShapeType="1"/>
            </p:cNvSpPr>
            <p:nvPr/>
          </p:nvSpPr>
          <p:spPr bwMode="auto">
            <a:xfrm flipV="1">
              <a:off x="2945" y="1574"/>
              <a:ext cx="0" cy="272"/>
            </a:xfrm>
            <a:prstGeom prst="line">
              <a:avLst/>
            </a:prstGeom>
            <a:noFill/>
            <a:ln w="28575">
              <a:solidFill>
                <a:srgbClr val="339966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14"/>
          <p:cNvGrpSpPr>
            <a:grpSpLocks/>
          </p:cNvGrpSpPr>
          <p:nvPr/>
        </p:nvGrpSpPr>
        <p:grpSpPr bwMode="auto">
          <a:xfrm>
            <a:off x="3694113" y="2441575"/>
            <a:ext cx="1295400" cy="889000"/>
            <a:chOff x="2398" y="1953"/>
            <a:chExt cx="816" cy="560"/>
          </a:xfrm>
        </p:grpSpPr>
        <p:sp>
          <p:nvSpPr>
            <p:cNvPr id="54318" name="Text Box 15"/>
            <p:cNvSpPr txBox="1">
              <a:spLocks noChangeArrowheads="1"/>
            </p:cNvSpPr>
            <p:nvPr/>
          </p:nvSpPr>
          <p:spPr bwMode="auto">
            <a:xfrm>
              <a:off x="2398" y="2273"/>
              <a:ext cx="81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high=6 </a:t>
              </a:r>
              <a:endParaRPr lang="en-US" altLang="zh-CN" sz="32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endParaRPr>
            </a:p>
          </p:txBody>
        </p:sp>
        <p:sp>
          <p:nvSpPr>
            <p:cNvPr id="54319" name="Line 16"/>
            <p:cNvSpPr>
              <a:spLocks noChangeShapeType="1"/>
            </p:cNvSpPr>
            <p:nvPr/>
          </p:nvSpPr>
          <p:spPr bwMode="auto">
            <a:xfrm flipH="1" flipV="1">
              <a:off x="2623" y="1953"/>
              <a:ext cx="0" cy="27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Group 17"/>
          <p:cNvGrpSpPr>
            <a:grpSpLocks/>
          </p:cNvGrpSpPr>
          <p:nvPr/>
        </p:nvGrpSpPr>
        <p:grpSpPr bwMode="auto">
          <a:xfrm>
            <a:off x="1870075" y="2451100"/>
            <a:ext cx="990600" cy="919163"/>
            <a:chOff x="1309" y="1959"/>
            <a:chExt cx="624" cy="579"/>
          </a:xfrm>
        </p:grpSpPr>
        <p:sp>
          <p:nvSpPr>
            <p:cNvPr id="54316" name="Text Box 18"/>
            <p:cNvSpPr txBox="1">
              <a:spLocks noChangeArrowheads="1"/>
            </p:cNvSpPr>
            <p:nvPr/>
          </p:nvSpPr>
          <p:spPr bwMode="auto">
            <a:xfrm>
              <a:off x="1309" y="2250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mid=3 </a:t>
              </a:r>
              <a:r>
                <a:rPr lang="en-US" altLang="zh-CN" sz="32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 </a:t>
              </a:r>
            </a:p>
          </p:txBody>
        </p:sp>
        <p:sp>
          <p:nvSpPr>
            <p:cNvPr id="54317" name="Line 19"/>
            <p:cNvSpPr>
              <a:spLocks noChangeShapeType="1"/>
            </p:cNvSpPr>
            <p:nvPr/>
          </p:nvSpPr>
          <p:spPr bwMode="auto">
            <a:xfrm flipV="1">
              <a:off x="1575" y="1959"/>
              <a:ext cx="0" cy="272"/>
            </a:xfrm>
            <a:prstGeom prst="line">
              <a:avLst/>
            </a:prstGeom>
            <a:noFill/>
            <a:ln w="28575">
              <a:solidFill>
                <a:srgbClr val="339966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2441575" y="4006850"/>
            <a:ext cx="1216025" cy="877888"/>
            <a:chOff x="945" y="2389"/>
            <a:chExt cx="766" cy="553"/>
          </a:xfrm>
        </p:grpSpPr>
        <p:sp>
          <p:nvSpPr>
            <p:cNvPr id="54314" name="Text Box 21"/>
            <p:cNvSpPr txBox="1">
              <a:spLocks noChangeArrowheads="1"/>
            </p:cNvSpPr>
            <p:nvPr/>
          </p:nvSpPr>
          <p:spPr bwMode="auto">
            <a:xfrm>
              <a:off x="945" y="2654"/>
              <a:ext cx="7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high=4 </a:t>
              </a:r>
              <a:r>
                <a:rPr lang="en-US" altLang="zh-CN" sz="32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 </a:t>
              </a:r>
            </a:p>
          </p:txBody>
        </p:sp>
        <p:sp>
          <p:nvSpPr>
            <p:cNvPr id="54315" name="Line 22"/>
            <p:cNvSpPr>
              <a:spLocks noChangeShapeType="1"/>
            </p:cNvSpPr>
            <p:nvPr/>
          </p:nvSpPr>
          <p:spPr bwMode="auto">
            <a:xfrm flipV="1">
              <a:off x="1188" y="2389"/>
              <a:ext cx="0" cy="27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" name="Group 23"/>
          <p:cNvGrpSpPr>
            <a:grpSpLocks/>
          </p:cNvGrpSpPr>
          <p:nvPr/>
        </p:nvGrpSpPr>
        <p:grpSpPr bwMode="auto">
          <a:xfrm>
            <a:off x="3270250" y="3286125"/>
            <a:ext cx="1011238" cy="666750"/>
            <a:chOff x="2131" y="2415"/>
            <a:chExt cx="637" cy="420"/>
          </a:xfrm>
        </p:grpSpPr>
        <p:sp>
          <p:nvSpPr>
            <p:cNvPr id="54312" name="Text Box 24"/>
            <p:cNvSpPr txBox="1">
              <a:spLocks noChangeArrowheads="1"/>
            </p:cNvSpPr>
            <p:nvPr/>
          </p:nvSpPr>
          <p:spPr bwMode="auto">
            <a:xfrm>
              <a:off x="2131" y="2634"/>
              <a:ext cx="63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mid=5 </a:t>
              </a:r>
              <a:r>
                <a:rPr lang="en-US" altLang="zh-CN" sz="32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 </a:t>
              </a:r>
            </a:p>
          </p:txBody>
        </p:sp>
        <p:sp>
          <p:nvSpPr>
            <p:cNvPr id="54313" name="Line 25"/>
            <p:cNvSpPr>
              <a:spLocks noChangeShapeType="1"/>
            </p:cNvSpPr>
            <p:nvPr/>
          </p:nvSpPr>
          <p:spPr bwMode="auto">
            <a:xfrm flipV="1">
              <a:off x="2285" y="2415"/>
              <a:ext cx="0" cy="27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284" name="Line 26"/>
          <p:cNvSpPr>
            <a:spLocks noChangeShapeType="1"/>
          </p:cNvSpPr>
          <p:nvPr/>
        </p:nvSpPr>
        <p:spPr bwMode="auto">
          <a:xfrm>
            <a:off x="1530350" y="1385888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5" name="Line 27"/>
          <p:cNvSpPr>
            <a:spLocks noChangeShapeType="1"/>
          </p:cNvSpPr>
          <p:nvPr/>
        </p:nvSpPr>
        <p:spPr bwMode="auto">
          <a:xfrm>
            <a:off x="1009650" y="1385888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6" name="Line 28"/>
          <p:cNvSpPr>
            <a:spLocks noChangeShapeType="1"/>
          </p:cNvSpPr>
          <p:nvPr/>
        </p:nvSpPr>
        <p:spPr bwMode="auto">
          <a:xfrm>
            <a:off x="2063750" y="1385888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7" name="Line 29"/>
          <p:cNvSpPr>
            <a:spLocks noChangeShapeType="1"/>
          </p:cNvSpPr>
          <p:nvPr/>
        </p:nvSpPr>
        <p:spPr bwMode="auto">
          <a:xfrm>
            <a:off x="5419725" y="1382713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8" name="Line 30"/>
          <p:cNvSpPr>
            <a:spLocks noChangeShapeType="1"/>
          </p:cNvSpPr>
          <p:nvPr/>
        </p:nvSpPr>
        <p:spPr bwMode="auto">
          <a:xfrm>
            <a:off x="6026150" y="1395413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9" name="Line 31"/>
          <p:cNvSpPr>
            <a:spLocks noChangeShapeType="1"/>
          </p:cNvSpPr>
          <p:nvPr/>
        </p:nvSpPr>
        <p:spPr bwMode="auto">
          <a:xfrm>
            <a:off x="6635750" y="1395413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90" name="Line 32"/>
          <p:cNvSpPr>
            <a:spLocks noChangeShapeType="1"/>
          </p:cNvSpPr>
          <p:nvPr/>
        </p:nvSpPr>
        <p:spPr bwMode="auto">
          <a:xfrm>
            <a:off x="7254875" y="1382713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91" name="Line 33"/>
          <p:cNvSpPr>
            <a:spLocks noChangeShapeType="1"/>
          </p:cNvSpPr>
          <p:nvPr/>
        </p:nvSpPr>
        <p:spPr bwMode="auto">
          <a:xfrm>
            <a:off x="7823200" y="1360488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92" name="Line 34"/>
          <p:cNvSpPr>
            <a:spLocks noChangeShapeType="1"/>
          </p:cNvSpPr>
          <p:nvPr/>
        </p:nvSpPr>
        <p:spPr bwMode="auto">
          <a:xfrm>
            <a:off x="4276725" y="1385888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93" name="Line 35"/>
          <p:cNvSpPr>
            <a:spLocks noChangeShapeType="1"/>
          </p:cNvSpPr>
          <p:nvPr/>
        </p:nvSpPr>
        <p:spPr bwMode="auto">
          <a:xfrm>
            <a:off x="4806950" y="1370013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94" name="Line 36"/>
          <p:cNvSpPr>
            <a:spLocks noChangeShapeType="1"/>
          </p:cNvSpPr>
          <p:nvPr/>
        </p:nvSpPr>
        <p:spPr bwMode="auto">
          <a:xfrm>
            <a:off x="2622550" y="1385888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95" name="Line 37"/>
          <p:cNvSpPr>
            <a:spLocks noChangeShapeType="1"/>
          </p:cNvSpPr>
          <p:nvPr/>
        </p:nvSpPr>
        <p:spPr bwMode="auto">
          <a:xfrm>
            <a:off x="3181350" y="1373188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96" name="Line 38"/>
          <p:cNvSpPr>
            <a:spLocks noChangeShapeType="1"/>
          </p:cNvSpPr>
          <p:nvPr/>
        </p:nvSpPr>
        <p:spPr bwMode="auto">
          <a:xfrm>
            <a:off x="3743325" y="1385888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39"/>
          <p:cNvSpPr txBox="1">
            <a:spLocks noChangeArrowheads="1"/>
          </p:cNvSpPr>
          <p:nvPr/>
        </p:nvSpPr>
        <p:spPr bwMode="auto">
          <a:xfrm>
            <a:off x="5403850" y="2251075"/>
            <a:ext cx="1196975" cy="5238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  <a:ea typeface="华文行楷" pitchFamily="2" charset="-122"/>
              </a:rPr>
              <a:t>22&lt;31</a:t>
            </a:r>
          </a:p>
        </p:txBody>
      </p:sp>
      <p:sp>
        <p:nvSpPr>
          <p:cNvPr id="45" name="Text Box 40"/>
          <p:cNvSpPr txBox="1">
            <a:spLocks noChangeArrowheads="1"/>
          </p:cNvSpPr>
          <p:nvPr/>
        </p:nvSpPr>
        <p:spPr bwMode="auto">
          <a:xfrm>
            <a:off x="2479675" y="2386013"/>
            <a:ext cx="1212850" cy="523875"/>
          </a:xfrm>
          <a:prstGeom prst="rect">
            <a:avLst/>
          </a:prstGeom>
          <a:solidFill>
            <a:srgbClr val="FF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  <a:ea typeface="华文行楷" pitchFamily="2" charset="-122"/>
              </a:rPr>
              <a:t>22&gt;18</a:t>
            </a:r>
          </a:p>
        </p:txBody>
      </p:sp>
      <p:sp>
        <p:nvSpPr>
          <p:cNvPr id="46" name="Text Box 41"/>
          <p:cNvSpPr txBox="1">
            <a:spLocks noChangeArrowheads="1"/>
          </p:cNvSpPr>
          <p:nvPr/>
        </p:nvSpPr>
        <p:spPr bwMode="auto">
          <a:xfrm>
            <a:off x="4503738" y="3467100"/>
            <a:ext cx="1125537" cy="519113"/>
          </a:xfrm>
          <a:prstGeom prst="rect">
            <a:avLst/>
          </a:prstGeom>
          <a:solidFill>
            <a:srgbClr val="FF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  <a:ea typeface="华文行楷" pitchFamily="2" charset="-122"/>
              </a:rPr>
              <a:t>22&lt;23</a:t>
            </a:r>
          </a:p>
        </p:txBody>
      </p:sp>
      <p:grpSp>
        <p:nvGrpSpPr>
          <p:cNvPr id="47" name="Group 42"/>
          <p:cNvGrpSpPr>
            <a:grpSpLocks/>
          </p:cNvGrpSpPr>
          <p:nvPr/>
        </p:nvGrpSpPr>
        <p:grpSpPr bwMode="auto">
          <a:xfrm>
            <a:off x="2143125" y="3286125"/>
            <a:ext cx="1219200" cy="708025"/>
            <a:chOff x="1421" y="2415"/>
            <a:chExt cx="768" cy="446"/>
          </a:xfrm>
        </p:grpSpPr>
        <p:sp>
          <p:nvSpPr>
            <p:cNvPr id="54310" name="Text Box 43"/>
            <p:cNvSpPr txBox="1">
              <a:spLocks noChangeArrowheads="1"/>
            </p:cNvSpPr>
            <p:nvPr/>
          </p:nvSpPr>
          <p:spPr bwMode="auto">
            <a:xfrm>
              <a:off x="1421" y="2669"/>
              <a:ext cx="7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low=4</a:t>
              </a:r>
            </a:p>
          </p:txBody>
        </p:sp>
        <p:sp>
          <p:nvSpPr>
            <p:cNvPr id="54311" name="Line 44"/>
            <p:cNvSpPr>
              <a:spLocks noChangeShapeType="1"/>
            </p:cNvSpPr>
            <p:nvPr/>
          </p:nvSpPr>
          <p:spPr bwMode="auto">
            <a:xfrm flipV="1">
              <a:off x="1853" y="2415"/>
              <a:ext cx="0" cy="27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" name="Group 45"/>
          <p:cNvGrpSpPr>
            <a:grpSpLocks/>
          </p:cNvGrpSpPr>
          <p:nvPr/>
        </p:nvGrpSpPr>
        <p:grpSpPr bwMode="auto">
          <a:xfrm>
            <a:off x="2368550" y="4860925"/>
            <a:ext cx="1011238" cy="758825"/>
            <a:chOff x="895" y="3742"/>
            <a:chExt cx="637" cy="478"/>
          </a:xfrm>
        </p:grpSpPr>
        <p:sp>
          <p:nvSpPr>
            <p:cNvPr id="54308" name="Text Box 46"/>
            <p:cNvSpPr txBox="1">
              <a:spLocks noChangeArrowheads="1"/>
            </p:cNvSpPr>
            <p:nvPr/>
          </p:nvSpPr>
          <p:spPr bwMode="auto">
            <a:xfrm>
              <a:off x="895" y="4019"/>
              <a:ext cx="63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mid=4 </a:t>
              </a:r>
              <a:r>
                <a:rPr lang="en-US" altLang="zh-CN" sz="32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 </a:t>
              </a:r>
            </a:p>
          </p:txBody>
        </p:sp>
        <p:sp>
          <p:nvSpPr>
            <p:cNvPr id="54309" name="Line 47"/>
            <p:cNvSpPr>
              <a:spLocks noChangeShapeType="1"/>
            </p:cNvSpPr>
            <p:nvPr/>
          </p:nvSpPr>
          <p:spPr bwMode="auto">
            <a:xfrm flipV="1">
              <a:off x="1186" y="3742"/>
              <a:ext cx="0" cy="27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" name="Text Box 48"/>
          <p:cNvSpPr txBox="1">
            <a:spLocks noChangeArrowheads="1"/>
          </p:cNvSpPr>
          <p:nvPr/>
        </p:nvSpPr>
        <p:spPr bwMode="auto">
          <a:xfrm>
            <a:off x="3514725" y="4816475"/>
            <a:ext cx="1169988" cy="519113"/>
          </a:xfrm>
          <a:prstGeom prst="rect">
            <a:avLst/>
          </a:prstGeom>
          <a:solidFill>
            <a:srgbClr val="FF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  <a:ea typeface="华文行楷" pitchFamily="2" charset="-122"/>
              </a:rPr>
              <a:t>22&gt;21</a:t>
            </a:r>
          </a:p>
        </p:txBody>
      </p:sp>
      <p:grpSp>
        <p:nvGrpSpPr>
          <p:cNvPr id="54" name="Group 50"/>
          <p:cNvGrpSpPr>
            <a:grpSpLocks/>
          </p:cNvGrpSpPr>
          <p:nvPr/>
        </p:nvGrpSpPr>
        <p:grpSpPr bwMode="auto">
          <a:xfrm>
            <a:off x="3198813" y="5402263"/>
            <a:ext cx="1219200" cy="708025"/>
            <a:chOff x="990" y="3252"/>
            <a:chExt cx="768" cy="446"/>
          </a:xfrm>
        </p:grpSpPr>
        <p:sp>
          <p:nvSpPr>
            <p:cNvPr id="54306" name="Text Box 51"/>
            <p:cNvSpPr txBox="1">
              <a:spLocks noChangeArrowheads="1"/>
            </p:cNvSpPr>
            <p:nvPr/>
          </p:nvSpPr>
          <p:spPr bwMode="auto">
            <a:xfrm>
              <a:off x="990" y="3506"/>
              <a:ext cx="7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low=5</a:t>
              </a:r>
            </a:p>
          </p:txBody>
        </p:sp>
        <p:sp>
          <p:nvSpPr>
            <p:cNvPr id="54307" name="Line 52"/>
            <p:cNvSpPr>
              <a:spLocks noChangeShapeType="1"/>
            </p:cNvSpPr>
            <p:nvPr/>
          </p:nvSpPr>
          <p:spPr bwMode="auto">
            <a:xfrm flipV="1">
              <a:off x="1182" y="3252"/>
              <a:ext cx="0" cy="27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" name="Text Box 53"/>
          <p:cNvSpPr txBox="1">
            <a:spLocks noChangeArrowheads="1"/>
          </p:cNvSpPr>
          <p:nvPr/>
        </p:nvSpPr>
        <p:spPr bwMode="auto">
          <a:xfrm>
            <a:off x="4273550" y="5680075"/>
            <a:ext cx="1620838" cy="519113"/>
          </a:xfrm>
          <a:prstGeom prst="rect">
            <a:avLst/>
          </a:prstGeom>
          <a:solidFill>
            <a:srgbClr val="FF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  <a:ea typeface="华文行楷" pitchFamily="2" charset="-122"/>
              </a:rPr>
              <a:t>low&gt;high</a:t>
            </a:r>
          </a:p>
        </p:txBody>
      </p:sp>
      <p:sp>
        <p:nvSpPr>
          <p:cNvPr id="58" name="Text Box 23"/>
          <p:cNvSpPr txBox="1">
            <a:spLocks noChangeArrowheads="1"/>
          </p:cNvSpPr>
          <p:nvPr/>
        </p:nvSpPr>
        <p:spPr bwMode="auto">
          <a:xfrm>
            <a:off x="5105400" y="4495800"/>
            <a:ext cx="35226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tx2"/>
                </a:solidFill>
                <a:latin typeface="宋体" pitchFamily="2" charset="-122"/>
                <a:ea typeface="华文行楷" pitchFamily="2" charset="-122"/>
              </a:rPr>
              <a:t>查找失败，比较</a:t>
            </a:r>
            <a:r>
              <a:rPr kumimoji="1" lang="en-US" altLang="zh-CN" sz="2800" b="1">
                <a:solidFill>
                  <a:schemeClr val="tx2"/>
                </a:solidFill>
                <a:latin typeface="宋体" pitchFamily="2" charset="-122"/>
                <a:ea typeface="华文行楷" pitchFamily="2" charset="-122"/>
              </a:rPr>
              <a:t>4</a:t>
            </a:r>
            <a:r>
              <a:rPr kumimoji="1" lang="zh-CN" altLang="en-US" sz="2800" b="1">
                <a:solidFill>
                  <a:schemeClr val="tx2"/>
                </a:solidFill>
                <a:latin typeface="宋体" pitchFamily="2" charset="-122"/>
                <a:ea typeface="华文行楷" pitchFamily="2" charset="-122"/>
              </a:rPr>
              <a:t>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53" grpId="0" animBg="1"/>
      <p:bldP spid="57" grpId="0" animBg="1"/>
      <p:bldP spid="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第</a:t>
            </a:r>
            <a:r>
              <a:rPr lang="en-US" altLang="zh-CN" smtClean="0">
                <a:ea typeface="宋体" pitchFamily="2" charset="-122"/>
              </a:rPr>
              <a:t>8</a:t>
            </a:r>
            <a:r>
              <a:rPr lang="zh-CN" altLang="en-US" smtClean="0">
                <a:ea typeface="宋体" pitchFamily="2" charset="-122"/>
              </a:rPr>
              <a:t>章 查找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571D748-DCDA-47C6-9A7D-C72A0B53F361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10DFA-329A-4B4A-9ED4-410895344AA2}" type="slidenum">
              <a:rPr lang="zh-CN" alt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6870" name="AutoShape 16"/>
          <p:cNvSpPr>
            <a:spLocks noChangeArrowheads="1"/>
          </p:cNvSpPr>
          <p:nvPr/>
        </p:nvSpPr>
        <p:spPr bwMode="auto">
          <a:xfrm>
            <a:off x="1930400" y="1763713"/>
            <a:ext cx="550863" cy="55086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1" name="AutoShape 17"/>
          <p:cNvSpPr>
            <a:spLocks noChangeArrowheads="1"/>
          </p:cNvSpPr>
          <p:nvPr/>
        </p:nvSpPr>
        <p:spPr bwMode="auto">
          <a:xfrm>
            <a:off x="1930400" y="2570163"/>
            <a:ext cx="550863" cy="5492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2" name="AutoShape 18"/>
          <p:cNvSpPr>
            <a:spLocks noChangeArrowheads="1"/>
          </p:cNvSpPr>
          <p:nvPr/>
        </p:nvSpPr>
        <p:spPr bwMode="auto">
          <a:xfrm>
            <a:off x="1930400" y="3338513"/>
            <a:ext cx="550863" cy="55086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3" name="Text Box 20"/>
          <p:cNvSpPr txBox="1">
            <a:spLocks noChangeArrowheads="1"/>
          </p:cNvSpPr>
          <p:nvPr/>
        </p:nvSpPr>
        <p:spPr bwMode="auto">
          <a:xfrm>
            <a:off x="2697163" y="1763713"/>
            <a:ext cx="511492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zh-CN" sz="3200" b="1">
                <a:solidFill>
                  <a:srgbClr val="1C1C1C"/>
                </a:solidFill>
              </a:rPr>
              <a:t>8.1 </a:t>
            </a:r>
            <a:r>
              <a:rPr lang="zh-CN" altLang="en-US" sz="3200" b="1">
                <a:solidFill>
                  <a:srgbClr val="1C1C1C"/>
                </a:solidFill>
              </a:rPr>
              <a:t>基本概念</a:t>
            </a:r>
            <a:endParaRPr lang="en-US" altLang="zh-CN" sz="3200" b="1">
              <a:solidFill>
                <a:srgbClr val="1C1C1C"/>
              </a:solidFill>
            </a:endParaRPr>
          </a:p>
        </p:txBody>
      </p:sp>
      <p:sp>
        <p:nvSpPr>
          <p:cNvPr id="36874" name="Text Box 20"/>
          <p:cNvSpPr txBox="1">
            <a:spLocks noChangeArrowheads="1"/>
          </p:cNvSpPr>
          <p:nvPr/>
        </p:nvSpPr>
        <p:spPr bwMode="auto">
          <a:xfrm>
            <a:off x="2697163" y="2544763"/>
            <a:ext cx="6338887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zh-CN" sz="3200" b="1">
                <a:solidFill>
                  <a:srgbClr val="1C1C1C"/>
                </a:solidFill>
              </a:rPr>
              <a:t>8.2 </a:t>
            </a:r>
            <a:r>
              <a:rPr lang="zh-CN" altLang="en-US" sz="3200" b="1">
                <a:solidFill>
                  <a:srgbClr val="1C1C1C"/>
                </a:solidFill>
              </a:rPr>
              <a:t>静态查找表</a:t>
            </a:r>
            <a:endParaRPr lang="en-US" altLang="zh-CN" sz="3200" b="1">
              <a:solidFill>
                <a:srgbClr val="1C1C1C"/>
              </a:solidFill>
            </a:endParaRPr>
          </a:p>
        </p:txBody>
      </p:sp>
      <p:sp>
        <p:nvSpPr>
          <p:cNvPr id="36875" name="Text Box 20"/>
          <p:cNvSpPr txBox="1">
            <a:spLocks noChangeArrowheads="1"/>
          </p:cNvSpPr>
          <p:nvPr/>
        </p:nvSpPr>
        <p:spPr bwMode="auto">
          <a:xfrm>
            <a:off x="2697163" y="3338513"/>
            <a:ext cx="5114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zh-CN" sz="3200" b="1">
                <a:solidFill>
                  <a:srgbClr val="1C1C1C"/>
                </a:solidFill>
              </a:rPr>
              <a:t>8.3 </a:t>
            </a:r>
            <a:r>
              <a:rPr lang="zh-CN" altLang="en-US" sz="3200" b="1">
                <a:solidFill>
                  <a:srgbClr val="1C1C1C"/>
                </a:solidFill>
              </a:rPr>
              <a:t>树表的查找</a:t>
            </a:r>
            <a:endParaRPr lang="en-US" altLang="zh-CN" sz="3200" b="1">
              <a:solidFill>
                <a:srgbClr val="1C1C1C"/>
              </a:solidFill>
            </a:endParaRPr>
          </a:p>
        </p:txBody>
      </p:sp>
      <p:sp>
        <p:nvSpPr>
          <p:cNvPr id="36876" name="AutoShape 16"/>
          <p:cNvSpPr>
            <a:spLocks noChangeArrowheads="1"/>
          </p:cNvSpPr>
          <p:nvPr/>
        </p:nvSpPr>
        <p:spPr bwMode="auto">
          <a:xfrm>
            <a:off x="1930400" y="4138613"/>
            <a:ext cx="550863" cy="55086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7" name="Text Box 20"/>
          <p:cNvSpPr txBox="1">
            <a:spLocks noChangeArrowheads="1"/>
          </p:cNvSpPr>
          <p:nvPr/>
        </p:nvSpPr>
        <p:spPr bwMode="auto">
          <a:xfrm>
            <a:off x="2697163" y="4138613"/>
            <a:ext cx="511492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zh-CN" sz="3200" b="1">
                <a:solidFill>
                  <a:srgbClr val="1C1C1C"/>
                </a:solidFill>
              </a:rPr>
              <a:t>8.4 </a:t>
            </a:r>
            <a:r>
              <a:rPr lang="zh-CN" altLang="en-US" sz="3200" b="1">
                <a:solidFill>
                  <a:srgbClr val="1C1C1C"/>
                </a:solidFill>
              </a:rPr>
              <a:t>散列表</a:t>
            </a:r>
            <a:endParaRPr lang="en-US" altLang="zh-CN" sz="3200" b="1">
              <a:solidFill>
                <a:srgbClr val="1C1C1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323850" y="188913"/>
            <a:ext cx="864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例　对（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5,11,23,35,51,64,72,85,88,90,98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）二分查找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72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、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30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。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539750" y="765175"/>
          <a:ext cx="7766050" cy="323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9" name="Microsoft Drawing" r:id="rId3" imgW="3835400" imgH="1500188" progId="MSDraw">
                  <p:embed/>
                </p:oleObj>
              </mc:Choice>
              <mc:Fallback>
                <p:oleObj name="Microsoft Drawing" r:id="rId3" imgW="3835400" imgH="1500188" progId="MSDraw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765175"/>
                        <a:ext cx="7766050" cy="3236913"/>
                      </a:xfrm>
                      <a:prstGeom prst="rect">
                        <a:avLst/>
                      </a:prstGeom>
                      <a:solidFill>
                        <a:srgbClr val="FFFFD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Grp="1" noChangeAspect="1"/>
          </p:cNvGraphicFramePr>
          <p:nvPr>
            <p:ph/>
          </p:nvPr>
        </p:nvGraphicFramePr>
        <p:xfrm>
          <a:off x="4419600" y="4154488"/>
          <a:ext cx="41910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0" name="Microsoft Drawing" r:id="rId5" imgW="2120900" imgH="1054100" progId="MSDraw">
                  <p:embed/>
                </p:oleObj>
              </mc:Choice>
              <mc:Fallback>
                <p:oleObj name="Microsoft Drawing" r:id="rId5" imgW="2120900" imgH="1054100" progId="MSDraw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154488"/>
                        <a:ext cx="4191000" cy="2082800"/>
                      </a:xfrm>
                      <a:prstGeom prst="rect">
                        <a:avLst/>
                      </a:prstGeom>
                      <a:solidFill>
                        <a:srgbClr val="FFFFD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04800" y="4181475"/>
            <a:ext cx="38862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08000" bIns="108000">
            <a:spAutoFit/>
          </a:bodyPr>
          <a:lstStyle/>
          <a:p>
            <a:pPr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判定树：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中点为根，左子树和右子树为左区间和右区间，左右子树按同样规则建立；它的中序遍历序列有序。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92088" y="6153150"/>
            <a:ext cx="7716837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108000" bIns="108000">
            <a:spAutoFit/>
          </a:bodyPr>
          <a:lstStyle/>
          <a:p>
            <a:pPr algn="ctr">
              <a:buFontTx/>
              <a:buChar char="•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成功：从根到被查结点的路径，比较次数为结点的层数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11188" y="227013"/>
          <a:ext cx="7921625" cy="414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0" name="Microsoft Drawing" r:id="rId3" imgW="3835400" imgH="1881188" progId="MSDraw">
                  <p:embed/>
                </p:oleObj>
              </mc:Choice>
              <mc:Fallback>
                <p:oleObj name="Microsoft Drawing" r:id="rId3" imgW="3835400" imgH="1881188" progId="MSDraw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27013"/>
                        <a:ext cx="7921625" cy="4140200"/>
                      </a:xfrm>
                      <a:prstGeom prst="rect">
                        <a:avLst/>
                      </a:prstGeom>
                      <a:solidFill>
                        <a:srgbClr val="FFFFD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416175" y="4560888"/>
          <a:ext cx="4243388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1" name="Microsoft Drawing" r:id="rId5" imgW="2120900" imgH="1054100" progId="MSDraw">
                  <p:embed/>
                </p:oleObj>
              </mc:Choice>
              <mc:Fallback>
                <p:oleObj name="Microsoft Drawing" r:id="rId5" imgW="2120900" imgH="1054100" progId="MSDraw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175" y="4560888"/>
                        <a:ext cx="4243388" cy="2108200"/>
                      </a:xfrm>
                      <a:prstGeom prst="rect">
                        <a:avLst/>
                      </a:prstGeom>
                      <a:solidFill>
                        <a:srgbClr val="FFFFD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>
          <a:xfrm>
            <a:off x="34925" y="-26988"/>
            <a:ext cx="8858250" cy="927101"/>
          </a:xfrm>
        </p:spPr>
        <p:txBody>
          <a:bodyPr/>
          <a:lstStyle/>
          <a:p>
            <a:r>
              <a:rPr kumimoji="1" lang="en-US" altLang="zh-CN" smtClean="0">
                <a:ea typeface="宋体" pitchFamily="2" charset="-122"/>
              </a:rPr>
              <a:t>8.2.2  </a:t>
            </a:r>
            <a:r>
              <a:rPr kumimoji="1" lang="zh-CN" altLang="en-US" smtClean="0">
                <a:ea typeface="宋体" pitchFamily="2" charset="-122"/>
              </a:rPr>
              <a:t>二分查找</a:t>
            </a:r>
            <a:r>
              <a:rPr kumimoji="1" lang="zh-CN" altLang="en-US" smtClean="0">
                <a:latin typeface="Times New Roman" pitchFamily="18" charset="0"/>
                <a:ea typeface="宋体" pitchFamily="2" charset="-122"/>
              </a:rPr>
              <a:t>（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Binary Search </a:t>
            </a:r>
            <a:r>
              <a:rPr kumimoji="1" lang="zh-CN" altLang="en-US" smtClean="0">
                <a:latin typeface="Times New Roman" pitchFamily="18" charset="0"/>
                <a:ea typeface="宋体" pitchFamily="2" charset="-122"/>
              </a:rPr>
              <a:t>）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>
          <a:xfrm>
            <a:off x="107950" y="981075"/>
            <a:ext cx="8856663" cy="525621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2.</a:t>
            </a:r>
            <a:r>
              <a:rPr lang="zh-CN" altLang="en-US" smtClean="0">
                <a:ea typeface="宋体" pitchFamily="2" charset="-122"/>
              </a:rPr>
              <a:t>算法实现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CD50D3-B5F3-4BD5-9C5E-1EE8DA54E4C4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98F82C-D18E-4B4C-AF98-BCD996E819C3}" type="slidenum">
              <a:rPr lang="zh-CN" alt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79388" y="1604963"/>
            <a:ext cx="8713787" cy="4848225"/>
          </a:xfrm>
          <a:prstGeom prst="rect">
            <a:avLst/>
          </a:prstGeom>
          <a:solidFill>
            <a:srgbClr val="FFFFD9"/>
          </a:solidFill>
          <a:ln w="38100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Courier New" pitchFamily="49" charset="0"/>
              </a:rPr>
              <a:t>int BiSearch(sqtable *R,keytype K) {</a:t>
            </a:r>
          </a:p>
          <a:p>
            <a:pPr eaLnBrk="1" hangingPunct="1"/>
            <a:r>
              <a:rPr kumimoji="1" lang="zh-CN" altLang="en-US" sz="2400" b="1">
                <a:latin typeface="Courier New" pitchFamily="49" charset="0"/>
              </a:rPr>
              <a:t>　</a:t>
            </a:r>
            <a:r>
              <a:rPr kumimoji="1" lang="en-US" altLang="zh-CN" sz="2400" b="1">
                <a:solidFill>
                  <a:srgbClr val="008000"/>
                </a:solidFill>
                <a:latin typeface="Courier New" pitchFamily="49" charset="0"/>
              </a:rPr>
              <a:t>//</a:t>
            </a:r>
            <a:r>
              <a:rPr kumimoji="1" lang="zh-CN" altLang="en-US" sz="2400" b="1">
                <a:solidFill>
                  <a:srgbClr val="008000"/>
                </a:solidFill>
                <a:latin typeface="Courier New" pitchFamily="49" charset="0"/>
              </a:rPr>
              <a:t>升序，折半查找，非递归</a:t>
            </a:r>
          </a:p>
          <a:p>
            <a:pPr eaLnBrk="1" hangingPunct="1"/>
            <a:r>
              <a:rPr kumimoji="1" lang="zh-CN" altLang="en-US" sz="2400" b="1">
                <a:latin typeface="Courier New" pitchFamily="49" charset="0"/>
              </a:rPr>
              <a:t>  </a:t>
            </a:r>
            <a:r>
              <a:rPr kumimoji="1" lang="en-US" altLang="zh-CN" sz="2400" b="1">
                <a:latin typeface="Courier New" pitchFamily="49" charset="0"/>
              </a:rPr>
              <a:t>int low,high,mid;	</a:t>
            </a:r>
          </a:p>
          <a:p>
            <a:pPr eaLnBrk="1" hangingPunct="1"/>
            <a:r>
              <a:rPr kumimoji="1" lang="en-US" altLang="zh-CN" sz="2400" b="1">
                <a:latin typeface="Courier New" pitchFamily="49" charset="0"/>
              </a:rPr>
              <a:t>  low=1;high=R−&gt;n;</a:t>
            </a:r>
          </a:p>
          <a:p>
            <a:pPr eaLnBrk="1" hangingPunct="1"/>
            <a:r>
              <a:rPr kumimoji="1" lang="en-US" altLang="zh-CN" sz="2400" b="1">
                <a:latin typeface="Courier New" pitchFamily="49" charset="0"/>
              </a:rPr>
              <a:t>  while(low&lt;=high) {</a:t>
            </a:r>
          </a:p>
          <a:p>
            <a:pPr eaLnBrk="1" hangingPunct="1"/>
            <a:r>
              <a:rPr kumimoji="1" lang="en-US" altLang="zh-CN" sz="2400" b="1">
                <a:latin typeface="Courier New" pitchFamily="49" charset="0"/>
              </a:rPr>
              <a:t>    mid=(low+high)/2;</a:t>
            </a:r>
            <a:r>
              <a:rPr kumimoji="1" lang="zh-CN" altLang="en-US" sz="2400" b="1">
                <a:latin typeface="Courier New" pitchFamily="49" charset="0"/>
              </a:rPr>
              <a:t>　</a:t>
            </a:r>
            <a:r>
              <a:rPr kumimoji="1" lang="en-US" altLang="zh-CN" sz="2400" b="1">
                <a:solidFill>
                  <a:srgbClr val="008000"/>
                </a:solidFill>
                <a:latin typeface="Courier New" pitchFamily="49" charset="0"/>
              </a:rPr>
              <a:t>//</a:t>
            </a:r>
            <a:r>
              <a:rPr kumimoji="1" lang="zh-CN" altLang="en-US" sz="2400" b="1">
                <a:solidFill>
                  <a:srgbClr val="008000"/>
                </a:solidFill>
                <a:latin typeface="Courier New" pitchFamily="49" charset="0"/>
              </a:rPr>
              <a:t>求中间位置</a:t>
            </a:r>
          </a:p>
          <a:p>
            <a:pPr eaLnBrk="1" hangingPunct="1"/>
            <a:r>
              <a:rPr kumimoji="1" lang="zh-CN" altLang="en-US" sz="2400" b="1">
                <a:latin typeface="Courier New" pitchFamily="49" charset="0"/>
              </a:rPr>
              <a:t>    </a:t>
            </a:r>
            <a:r>
              <a:rPr kumimoji="1" lang="en-US" altLang="zh-CN" sz="2400" b="1">
                <a:latin typeface="Courier New" pitchFamily="49" charset="0"/>
              </a:rPr>
              <a:t>if(K==R−&gt;data[mid].key) return mid; </a:t>
            </a:r>
            <a:r>
              <a:rPr kumimoji="1" lang="en-US" altLang="zh-CN" sz="2400" b="1">
                <a:solidFill>
                  <a:srgbClr val="008000"/>
                </a:solidFill>
                <a:latin typeface="Courier New" pitchFamily="49" charset="0"/>
              </a:rPr>
              <a:t>//</a:t>
            </a:r>
            <a:r>
              <a:rPr kumimoji="1" lang="zh-CN" altLang="en-US" sz="2400" b="1">
                <a:solidFill>
                  <a:srgbClr val="008000"/>
                </a:solidFill>
                <a:latin typeface="Courier New" pitchFamily="49" charset="0"/>
              </a:rPr>
              <a:t>找到</a:t>
            </a:r>
          </a:p>
          <a:p>
            <a:pPr eaLnBrk="1" hangingPunct="1"/>
            <a:r>
              <a:rPr kumimoji="1" lang="zh-CN" altLang="en-US" sz="2400" b="1">
                <a:latin typeface="Courier New" pitchFamily="49" charset="0"/>
              </a:rPr>
              <a:t>    </a:t>
            </a:r>
            <a:r>
              <a:rPr kumimoji="1" lang="en-US" altLang="zh-CN" sz="2400" b="1">
                <a:latin typeface="Courier New" pitchFamily="49" charset="0"/>
              </a:rPr>
              <a:t>else if(K&lt;R−&gt;data[mid].key)</a:t>
            </a:r>
          </a:p>
          <a:p>
            <a:pPr eaLnBrk="1" hangingPunct="1"/>
            <a:r>
              <a:rPr kumimoji="1" lang="zh-CN" altLang="en-US" sz="2400" b="1">
                <a:latin typeface="Courier New" pitchFamily="49" charset="0"/>
              </a:rPr>
              <a:t>　　　 </a:t>
            </a:r>
            <a:r>
              <a:rPr kumimoji="1" lang="en-US" altLang="zh-CN" sz="2400" b="1">
                <a:latin typeface="Courier New" pitchFamily="49" charset="0"/>
              </a:rPr>
              <a:t>high=mid−1;</a:t>
            </a:r>
            <a:r>
              <a:rPr kumimoji="1" lang="zh-CN" altLang="en-US" sz="2400" b="1">
                <a:latin typeface="Courier New" pitchFamily="49" charset="0"/>
              </a:rPr>
              <a:t>　　</a:t>
            </a:r>
            <a:r>
              <a:rPr kumimoji="1" lang="en-US" altLang="zh-CN" sz="2400" b="1">
                <a:solidFill>
                  <a:srgbClr val="008000"/>
                </a:solidFill>
                <a:latin typeface="Courier New" pitchFamily="49" charset="0"/>
              </a:rPr>
              <a:t>//</a:t>
            </a:r>
            <a:r>
              <a:rPr kumimoji="1" lang="zh-CN" altLang="en-US" sz="2400" b="1">
                <a:solidFill>
                  <a:srgbClr val="008000"/>
                </a:solidFill>
                <a:latin typeface="Courier New" pitchFamily="49" charset="0"/>
              </a:rPr>
              <a:t>下次在前半部分查找</a:t>
            </a:r>
          </a:p>
          <a:p>
            <a:pPr eaLnBrk="1" hangingPunct="1"/>
            <a:r>
              <a:rPr kumimoji="1" lang="zh-CN" altLang="en-US" sz="2400" b="1">
                <a:latin typeface="Courier New" pitchFamily="49" charset="0"/>
              </a:rPr>
              <a:t>    </a:t>
            </a:r>
            <a:r>
              <a:rPr kumimoji="1" lang="en-US" altLang="zh-CN" sz="2400" b="1">
                <a:latin typeface="Courier New" pitchFamily="49" charset="0"/>
              </a:rPr>
              <a:t>else low=mid+1;	</a:t>
            </a:r>
            <a:r>
              <a:rPr kumimoji="1" lang="en-US" altLang="zh-CN" sz="2400" b="1">
                <a:solidFill>
                  <a:srgbClr val="008000"/>
                </a:solidFill>
                <a:latin typeface="Courier New" pitchFamily="49" charset="0"/>
              </a:rPr>
              <a:t>//</a:t>
            </a:r>
            <a:r>
              <a:rPr kumimoji="1" lang="zh-CN" altLang="en-US" sz="2400" b="1">
                <a:solidFill>
                  <a:srgbClr val="008000"/>
                </a:solidFill>
                <a:latin typeface="Courier New" pitchFamily="49" charset="0"/>
              </a:rPr>
              <a:t>下次在后半部分查找</a:t>
            </a:r>
          </a:p>
          <a:p>
            <a:pPr eaLnBrk="1" hangingPunct="1"/>
            <a:r>
              <a:rPr kumimoji="1" lang="zh-CN" altLang="en-US" sz="2400" b="1">
                <a:latin typeface="Courier New" pitchFamily="49" charset="0"/>
              </a:rPr>
              <a:t>  </a:t>
            </a:r>
            <a:r>
              <a:rPr kumimoji="1" lang="en-US" altLang="zh-CN" sz="2400" b="1">
                <a:latin typeface="Courier New" pitchFamily="49" charset="0"/>
              </a:rPr>
              <a:t>}</a:t>
            </a:r>
          </a:p>
          <a:p>
            <a:pPr eaLnBrk="1" hangingPunct="1"/>
            <a:r>
              <a:rPr kumimoji="1" lang="en-US" altLang="zh-CN" sz="2400" b="1">
                <a:latin typeface="Courier New" pitchFamily="49" charset="0"/>
              </a:rPr>
              <a:t>  return 0;		</a:t>
            </a:r>
            <a:r>
              <a:rPr kumimoji="1" lang="en-US" altLang="zh-CN" sz="2400" b="1">
                <a:solidFill>
                  <a:srgbClr val="008000"/>
                </a:solidFill>
                <a:latin typeface="Courier New" pitchFamily="49" charset="0"/>
              </a:rPr>
              <a:t>//</a:t>
            </a:r>
            <a:r>
              <a:rPr kumimoji="1" lang="zh-CN" altLang="en-US" sz="2400" b="1">
                <a:solidFill>
                  <a:srgbClr val="008000"/>
                </a:solidFill>
                <a:latin typeface="Courier New" pitchFamily="49" charset="0"/>
              </a:rPr>
              <a:t>查找失败</a:t>
            </a:r>
          </a:p>
          <a:p>
            <a:pPr eaLnBrk="1" hangingPunct="1"/>
            <a:r>
              <a:rPr kumimoji="1" lang="en-US" altLang="zh-CN" sz="24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>
          <a:xfrm>
            <a:off x="34925" y="-26988"/>
            <a:ext cx="8858250" cy="927101"/>
          </a:xfrm>
        </p:spPr>
        <p:txBody>
          <a:bodyPr/>
          <a:lstStyle/>
          <a:p>
            <a:r>
              <a:rPr kumimoji="1" lang="en-US" altLang="zh-CN" smtClean="0">
                <a:ea typeface="宋体" pitchFamily="2" charset="-122"/>
              </a:rPr>
              <a:t>8.2.2  </a:t>
            </a:r>
            <a:r>
              <a:rPr kumimoji="1" lang="zh-CN" altLang="en-US" smtClean="0">
                <a:ea typeface="宋体" pitchFamily="2" charset="-122"/>
              </a:rPr>
              <a:t>二分查找</a:t>
            </a:r>
            <a:r>
              <a:rPr kumimoji="1" lang="zh-CN" altLang="en-US" smtClean="0">
                <a:latin typeface="Times New Roman" pitchFamily="18" charset="0"/>
                <a:ea typeface="宋体" pitchFamily="2" charset="-122"/>
              </a:rPr>
              <a:t>（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Binary Search </a:t>
            </a:r>
            <a:r>
              <a:rPr kumimoji="1" lang="zh-CN" altLang="en-US" smtClean="0">
                <a:latin typeface="Times New Roman" pitchFamily="18" charset="0"/>
                <a:ea typeface="宋体" pitchFamily="2" charset="-122"/>
              </a:rPr>
              <a:t>）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981075"/>
            <a:ext cx="8856663" cy="5256213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3.</a:t>
            </a:r>
            <a:r>
              <a:rPr lang="zh-CN" altLang="en-US" dirty="0" smtClean="0">
                <a:ea typeface="宋体" pitchFamily="2" charset="-122"/>
              </a:rPr>
              <a:t>性能分析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Tx/>
              <a:buChar char="•"/>
            </a:pPr>
            <a:r>
              <a:rPr lang="zh-CN" altLang="en-US" dirty="0" smtClean="0">
                <a:ea typeface="宋体" pitchFamily="2" charset="-122"/>
              </a:rPr>
              <a:t>最坏：不超过树高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， 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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log</a:t>
            </a:r>
            <a:r>
              <a:rPr lang="en-US" altLang="zh-CN" i="1" baseline="-25000" dirty="0" smtClean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i="1" dirty="0" smtClean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 + 1)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</a:t>
            </a:r>
            <a:r>
              <a:rPr lang="en-US" altLang="zh-CN" sz="3600" dirty="0" smtClean="0">
                <a:ea typeface="宋体" pitchFamily="2" charset="-122"/>
              </a:rPr>
              <a:t> 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Tx/>
              <a:buChar char="•"/>
            </a:pPr>
            <a:r>
              <a:rPr lang="zh-CN" altLang="en-US" dirty="0" smtClean="0">
                <a:ea typeface="宋体" pitchFamily="2" charset="-122"/>
              </a:rPr>
              <a:t>平均：</a:t>
            </a:r>
          </a:p>
          <a:p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CD50D3-B5F3-4BD5-9C5E-1EE8DA54E4C4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D952D-EFAC-4F8C-8F18-EA0FCC87FDC8}" type="slidenum">
              <a:rPr lang="zh-CN" alt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635125" y="2281238"/>
          <a:ext cx="6400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0" name="公式" r:id="rId3" imgW="3022600" imgH="431800" progId="Equation.3">
                  <p:embed/>
                </p:oleObj>
              </mc:Choice>
              <mc:Fallback>
                <p:oleObj name="公式" r:id="rId3" imgW="3022600" imgH="4318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5" y="2281238"/>
                        <a:ext cx="6400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320925" y="3195638"/>
          <a:ext cx="657225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1" name="公式" r:id="rId5" imgW="2946400" imgH="393700" progId="Equation.3">
                  <p:embed/>
                </p:oleObj>
              </mc:Choice>
              <mc:Fallback>
                <p:oleObj name="公式" r:id="rId5" imgW="2946400" imgH="393700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925" y="3195638"/>
                        <a:ext cx="6572250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7" name="对象 8"/>
          <p:cNvGraphicFramePr>
            <a:graphicFrameLocks noChangeAspect="1"/>
          </p:cNvGraphicFramePr>
          <p:nvPr/>
        </p:nvGraphicFramePr>
        <p:xfrm>
          <a:off x="2778125" y="4186238"/>
          <a:ext cx="4973638" cy="262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2" name="Microsoft Drawing" r:id="rId7" imgW="2120900" imgH="1054100" progId="MSDraw">
                  <p:embed/>
                </p:oleObj>
              </mc:Choice>
              <mc:Fallback>
                <p:oleObj name="Microsoft Drawing" r:id="rId7" imgW="2120900" imgH="1054100" progId="MSDraw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25" y="4186238"/>
                        <a:ext cx="4973638" cy="2627312"/>
                      </a:xfrm>
                      <a:prstGeom prst="rect">
                        <a:avLst/>
                      </a:prstGeom>
                      <a:solidFill>
                        <a:srgbClr val="FFFFD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>
          <a:xfrm>
            <a:off x="34925" y="-26988"/>
            <a:ext cx="8858250" cy="927101"/>
          </a:xfrm>
        </p:spPr>
        <p:txBody>
          <a:bodyPr/>
          <a:lstStyle/>
          <a:p>
            <a:r>
              <a:rPr kumimoji="1" lang="en-US" altLang="zh-CN" smtClean="0">
                <a:ea typeface="宋体" pitchFamily="2" charset="-122"/>
              </a:rPr>
              <a:t>8.2.2  </a:t>
            </a:r>
            <a:r>
              <a:rPr kumimoji="1" lang="zh-CN" altLang="en-US" smtClean="0">
                <a:ea typeface="宋体" pitchFamily="2" charset="-122"/>
              </a:rPr>
              <a:t>二分查找</a:t>
            </a:r>
            <a:r>
              <a:rPr kumimoji="1" lang="zh-CN" altLang="en-US" smtClean="0">
                <a:latin typeface="Times New Roman" pitchFamily="18" charset="0"/>
                <a:ea typeface="宋体" pitchFamily="2" charset="-122"/>
              </a:rPr>
              <a:t>（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Binary Search </a:t>
            </a:r>
            <a:r>
              <a:rPr kumimoji="1" lang="zh-CN" altLang="en-US" smtClean="0">
                <a:latin typeface="Times New Roman" pitchFamily="18" charset="0"/>
                <a:ea typeface="宋体" pitchFamily="2" charset="-122"/>
              </a:rPr>
              <a:t>）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CD50D3-B5F3-4BD5-9C5E-1EE8DA54E4C4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E3332-3BE8-4227-A43E-6E5CA21BD8FA}" type="slidenum">
              <a:rPr lang="zh-CN" alt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04800" y="1703388"/>
            <a:ext cx="856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3300"/>
                </a:solidFill>
                <a:latin typeface="宋体" pitchFamily="2" charset="-122"/>
              </a:rPr>
              <a:t>首先，建立判定树：</a:t>
            </a:r>
            <a:r>
              <a:rPr kumimoji="1" lang="en-US" altLang="zh-CN" sz="2400" b="1">
                <a:solidFill>
                  <a:srgbClr val="FF3300"/>
                </a:solidFill>
                <a:latin typeface="宋体" pitchFamily="2" charset="-122"/>
              </a:rPr>
              <a:t>mid=(low+high)/2</a:t>
            </a: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3978275" y="2822575"/>
            <a:ext cx="858838" cy="365125"/>
          </a:xfrm>
          <a:prstGeom prst="line">
            <a:avLst/>
          </a:prstGeom>
          <a:noFill/>
          <a:ln w="381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2214563" y="3436938"/>
            <a:ext cx="396875" cy="288925"/>
          </a:xfrm>
          <a:prstGeom prst="line">
            <a:avLst/>
          </a:prstGeom>
          <a:noFill/>
          <a:ln w="381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2886075" y="3965575"/>
            <a:ext cx="271463" cy="263525"/>
          </a:xfrm>
          <a:prstGeom prst="line">
            <a:avLst/>
          </a:prstGeom>
          <a:noFill/>
          <a:ln w="381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1541463" y="3436938"/>
            <a:ext cx="401637" cy="288925"/>
          </a:xfrm>
          <a:prstGeom prst="line">
            <a:avLst/>
          </a:prstGeom>
          <a:noFill/>
          <a:ln w="381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rot="10800000">
            <a:off x="5280025" y="3462338"/>
            <a:ext cx="396875" cy="287337"/>
          </a:xfrm>
          <a:prstGeom prst="line">
            <a:avLst/>
          </a:prstGeom>
          <a:noFill/>
          <a:ln w="381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4278313" y="4006850"/>
            <a:ext cx="271462" cy="263525"/>
          </a:xfrm>
          <a:prstGeom prst="line">
            <a:avLst/>
          </a:prstGeom>
          <a:noFill/>
          <a:ln w="381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H="1">
            <a:off x="4405313" y="3436938"/>
            <a:ext cx="438150" cy="287337"/>
          </a:xfrm>
          <a:prstGeom prst="line">
            <a:avLst/>
          </a:prstGeom>
          <a:noFill/>
          <a:ln w="381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5972175" y="3965575"/>
            <a:ext cx="336550" cy="263525"/>
          </a:xfrm>
          <a:prstGeom prst="line">
            <a:avLst/>
          </a:prstGeom>
          <a:noFill/>
          <a:ln w="381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3540125" y="2492375"/>
            <a:ext cx="525463" cy="477838"/>
          </a:xfrm>
          <a:prstGeom prst="ellipse">
            <a:avLst/>
          </a:prstGeom>
          <a:solidFill>
            <a:srgbClr val="FFFFCC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1" lang="en-US" altLang="zh-CN" sz="2800" b="1">
                <a:solidFill>
                  <a:srgbClr val="FF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H="1">
            <a:off x="2278063" y="2827338"/>
            <a:ext cx="1263650" cy="490537"/>
          </a:xfrm>
          <a:prstGeom prst="line">
            <a:avLst/>
          </a:prstGeom>
          <a:noFill/>
          <a:ln w="381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1884363" y="3098800"/>
            <a:ext cx="525462" cy="477838"/>
          </a:xfrm>
          <a:prstGeom prst="ellipse">
            <a:avLst/>
          </a:prstGeom>
          <a:solidFill>
            <a:srgbClr val="FFFFCC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1" lang="en-US" altLang="zh-CN" sz="2800" b="1">
                <a:solidFill>
                  <a:srgbClr val="FF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9" name="Oval 14"/>
          <p:cNvSpPr>
            <a:spLocks noChangeArrowheads="1"/>
          </p:cNvSpPr>
          <p:nvPr/>
        </p:nvSpPr>
        <p:spPr bwMode="auto">
          <a:xfrm>
            <a:off x="1165225" y="3644900"/>
            <a:ext cx="525463" cy="477838"/>
          </a:xfrm>
          <a:prstGeom prst="ellipse">
            <a:avLst/>
          </a:prstGeom>
          <a:solidFill>
            <a:srgbClr val="FFFFCC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1" lang="en-US" altLang="zh-CN" sz="2800" b="1">
                <a:solidFill>
                  <a:srgbClr val="FF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389188" y="3644900"/>
            <a:ext cx="525462" cy="477838"/>
          </a:xfrm>
          <a:prstGeom prst="ellipse">
            <a:avLst/>
          </a:prstGeom>
          <a:solidFill>
            <a:srgbClr val="FFFFCC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1" lang="en-US" altLang="zh-CN" sz="2800" b="1">
                <a:solidFill>
                  <a:srgbClr val="FF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1" name="Oval 16"/>
          <p:cNvSpPr>
            <a:spLocks noChangeArrowheads="1"/>
          </p:cNvSpPr>
          <p:nvPr/>
        </p:nvSpPr>
        <p:spPr bwMode="auto">
          <a:xfrm>
            <a:off x="3952875" y="3644900"/>
            <a:ext cx="525463" cy="477838"/>
          </a:xfrm>
          <a:prstGeom prst="ellipse">
            <a:avLst/>
          </a:prstGeom>
          <a:solidFill>
            <a:srgbClr val="FFFFCC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1" lang="en-US" altLang="zh-CN" sz="2800" b="1">
                <a:solidFill>
                  <a:srgbClr val="FF00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22" name="Oval 17"/>
          <p:cNvSpPr>
            <a:spLocks noChangeArrowheads="1"/>
          </p:cNvSpPr>
          <p:nvPr/>
        </p:nvSpPr>
        <p:spPr bwMode="auto">
          <a:xfrm>
            <a:off x="5535613" y="3644900"/>
            <a:ext cx="525462" cy="477838"/>
          </a:xfrm>
          <a:prstGeom prst="ellipse">
            <a:avLst/>
          </a:prstGeom>
          <a:solidFill>
            <a:srgbClr val="FFFFCC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1" lang="en-US" altLang="zh-CN" sz="2800" b="1">
                <a:solidFill>
                  <a:srgbClr val="FF00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23" name="Oval 18"/>
          <p:cNvSpPr>
            <a:spLocks noChangeArrowheads="1"/>
          </p:cNvSpPr>
          <p:nvPr/>
        </p:nvSpPr>
        <p:spPr bwMode="auto">
          <a:xfrm>
            <a:off x="3036888" y="4221163"/>
            <a:ext cx="525462" cy="477837"/>
          </a:xfrm>
          <a:prstGeom prst="ellipse">
            <a:avLst/>
          </a:prstGeom>
          <a:solidFill>
            <a:srgbClr val="FFFFCC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1" lang="en-US" altLang="zh-CN" sz="2800" b="1">
                <a:solidFill>
                  <a:srgbClr val="FF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4" name="Oval 19"/>
          <p:cNvSpPr>
            <a:spLocks noChangeArrowheads="1"/>
          </p:cNvSpPr>
          <p:nvPr/>
        </p:nvSpPr>
        <p:spPr bwMode="auto">
          <a:xfrm>
            <a:off x="4456113" y="4221163"/>
            <a:ext cx="525462" cy="477837"/>
          </a:xfrm>
          <a:prstGeom prst="ellipse">
            <a:avLst/>
          </a:prstGeom>
          <a:solidFill>
            <a:srgbClr val="FFFFCC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1" lang="en-US" altLang="zh-CN" sz="2800" b="1">
                <a:solidFill>
                  <a:srgbClr val="FF00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25" name="Oval 20"/>
          <p:cNvSpPr>
            <a:spLocks noChangeArrowheads="1"/>
          </p:cNvSpPr>
          <p:nvPr/>
        </p:nvSpPr>
        <p:spPr bwMode="auto">
          <a:xfrm>
            <a:off x="6111875" y="4221163"/>
            <a:ext cx="525463" cy="477837"/>
          </a:xfrm>
          <a:prstGeom prst="ellipse">
            <a:avLst/>
          </a:prstGeom>
          <a:solidFill>
            <a:srgbClr val="FFFFCC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1" lang="en-US" altLang="zh-CN" sz="2800" b="1">
                <a:solidFill>
                  <a:srgbClr val="FF00FF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26" name="Oval 21"/>
          <p:cNvSpPr>
            <a:spLocks noChangeArrowheads="1"/>
          </p:cNvSpPr>
          <p:nvPr/>
        </p:nvSpPr>
        <p:spPr bwMode="auto">
          <a:xfrm>
            <a:off x="4816475" y="3105150"/>
            <a:ext cx="525463" cy="477838"/>
          </a:xfrm>
          <a:prstGeom prst="ellipse">
            <a:avLst/>
          </a:prstGeom>
          <a:solidFill>
            <a:srgbClr val="FFFFCC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1" lang="en-US" altLang="zh-CN" sz="2800" b="1">
                <a:solidFill>
                  <a:srgbClr val="FF00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59418" name="Rectangle 22"/>
          <p:cNvSpPr>
            <a:spLocks noChangeArrowheads="1"/>
          </p:cNvSpPr>
          <p:nvPr/>
        </p:nvSpPr>
        <p:spPr bwMode="auto">
          <a:xfrm>
            <a:off x="277813" y="1093788"/>
            <a:ext cx="8713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eaLnBrk="0" hangingPunct="0">
              <a:spcBef>
                <a:spcPct val="25000"/>
              </a:spcBef>
            </a:pPr>
            <a:r>
              <a:rPr kumimoji="1" lang="zh-CN" altLang="en-US" sz="2400" b="1">
                <a:latin typeface="宋体" pitchFamily="2" charset="-122"/>
              </a:rPr>
              <a:t>例　</a:t>
            </a:r>
            <a:r>
              <a:rPr kumimoji="1" lang="en-US" altLang="zh-CN" sz="2400" b="1">
                <a:latin typeface="宋体" pitchFamily="2" charset="-122"/>
              </a:rPr>
              <a:t>10</a:t>
            </a:r>
            <a:r>
              <a:rPr kumimoji="1" lang="zh-CN" altLang="en-US" sz="2400" b="1">
                <a:latin typeface="宋体" pitchFamily="2" charset="-122"/>
              </a:rPr>
              <a:t>个结点的有序表，用二分查找，成功和不成功的</a:t>
            </a:r>
            <a:r>
              <a:rPr kumimoji="1" lang="en-US" altLang="zh-CN" sz="2400" b="1">
                <a:latin typeface="宋体" pitchFamily="2" charset="-122"/>
              </a:rPr>
              <a:t>ASL</a:t>
            </a:r>
            <a:r>
              <a:rPr kumimoji="1" lang="zh-CN" altLang="en-US" sz="2400" b="1">
                <a:latin typeface="宋体" pitchFamily="2" charset="-122"/>
              </a:rPr>
              <a:t>＝？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346075" y="5437188"/>
            <a:ext cx="85693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宋体" pitchFamily="2" charset="-122"/>
              </a:rPr>
              <a:t>查找成功时：</a:t>
            </a:r>
            <a:r>
              <a:rPr kumimoji="1" lang="en-US" altLang="zh-CN" sz="2400" b="1">
                <a:solidFill>
                  <a:srgbClr val="FF0000"/>
                </a:solidFill>
                <a:latin typeface="宋体" pitchFamily="2" charset="-122"/>
              </a:rPr>
              <a:t>ASL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＝（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1×1+2×2+4×3+3×4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）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/10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不成功时：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ASL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＝（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3×5+4×6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）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/11</a:t>
            </a:r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 flipH="1">
            <a:off x="1020763" y="4122738"/>
            <a:ext cx="288925" cy="360362"/>
          </a:xfrm>
          <a:prstGeom prst="line">
            <a:avLst/>
          </a:prstGeom>
          <a:noFill/>
          <a:ln w="38100" cap="rnd">
            <a:solidFill>
              <a:srgbClr val="000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08000" bIns="108000" anchor="ctr"/>
          <a:lstStyle/>
          <a:p>
            <a:endParaRPr lang="zh-CN" altLang="en-US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1525588" y="4122738"/>
            <a:ext cx="287337" cy="433387"/>
          </a:xfrm>
          <a:prstGeom prst="line">
            <a:avLst/>
          </a:prstGeom>
          <a:noFill/>
          <a:ln w="38100" cap="rnd">
            <a:solidFill>
              <a:srgbClr val="000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08000" bIns="108000" anchor="ctr"/>
          <a:lstStyle/>
          <a:p>
            <a:endParaRPr lang="zh-CN" altLang="en-US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2173288" y="4122738"/>
            <a:ext cx="288925" cy="360362"/>
          </a:xfrm>
          <a:prstGeom prst="line">
            <a:avLst/>
          </a:prstGeom>
          <a:noFill/>
          <a:ln w="38100" cap="rnd">
            <a:solidFill>
              <a:srgbClr val="000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08000" bIns="108000" anchor="ctr"/>
          <a:lstStyle/>
          <a:p>
            <a:endParaRPr lang="zh-CN" altLang="en-US"/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 flipH="1">
            <a:off x="3757613" y="4122738"/>
            <a:ext cx="288925" cy="360362"/>
          </a:xfrm>
          <a:prstGeom prst="line">
            <a:avLst/>
          </a:prstGeom>
          <a:noFill/>
          <a:ln w="38100" cap="rnd">
            <a:solidFill>
              <a:srgbClr val="000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08000" bIns="108000" anchor="ctr"/>
          <a:lstStyle/>
          <a:p>
            <a:endParaRPr lang="zh-CN" altLang="en-US"/>
          </a:p>
        </p:txBody>
      </p:sp>
      <p:sp>
        <p:nvSpPr>
          <p:cNvPr id="33" name="Line 28"/>
          <p:cNvSpPr>
            <a:spLocks noChangeShapeType="1"/>
          </p:cNvSpPr>
          <p:nvPr/>
        </p:nvSpPr>
        <p:spPr bwMode="auto">
          <a:xfrm flipH="1">
            <a:off x="5341938" y="4122738"/>
            <a:ext cx="288925" cy="360362"/>
          </a:xfrm>
          <a:prstGeom prst="line">
            <a:avLst/>
          </a:prstGeom>
          <a:noFill/>
          <a:ln w="38100" cap="rnd">
            <a:solidFill>
              <a:srgbClr val="000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08000" bIns="108000" anchor="ctr"/>
          <a:lstStyle/>
          <a:p>
            <a:endParaRPr lang="zh-CN" altLang="en-US"/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H="1">
            <a:off x="2965450" y="4699000"/>
            <a:ext cx="288925" cy="360363"/>
          </a:xfrm>
          <a:prstGeom prst="line">
            <a:avLst/>
          </a:prstGeom>
          <a:noFill/>
          <a:ln w="38100" cap="rnd">
            <a:solidFill>
              <a:srgbClr val="000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08000" bIns="108000" anchor="ctr"/>
          <a:lstStyle/>
          <a:p>
            <a:endParaRPr lang="zh-CN" altLang="en-US"/>
          </a:p>
        </p:txBody>
      </p:sp>
      <p:sp>
        <p:nvSpPr>
          <p:cNvPr id="35" name="Line 30"/>
          <p:cNvSpPr>
            <a:spLocks noChangeShapeType="1"/>
          </p:cNvSpPr>
          <p:nvPr/>
        </p:nvSpPr>
        <p:spPr bwMode="auto">
          <a:xfrm>
            <a:off x="3470275" y="4699000"/>
            <a:ext cx="287338" cy="433388"/>
          </a:xfrm>
          <a:prstGeom prst="line">
            <a:avLst/>
          </a:prstGeom>
          <a:noFill/>
          <a:ln w="38100" cap="rnd">
            <a:solidFill>
              <a:srgbClr val="000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08000" bIns="108000" anchor="ctr"/>
          <a:lstStyle/>
          <a:p>
            <a:endParaRPr lang="zh-CN" altLang="en-US"/>
          </a:p>
        </p:txBody>
      </p:sp>
      <p:sp>
        <p:nvSpPr>
          <p:cNvPr id="36" name="Line 31"/>
          <p:cNvSpPr>
            <a:spLocks noChangeShapeType="1"/>
          </p:cNvSpPr>
          <p:nvPr/>
        </p:nvSpPr>
        <p:spPr bwMode="auto">
          <a:xfrm flipH="1">
            <a:off x="4333875" y="4699000"/>
            <a:ext cx="288925" cy="360363"/>
          </a:xfrm>
          <a:prstGeom prst="line">
            <a:avLst/>
          </a:prstGeom>
          <a:noFill/>
          <a:ln w="38100" cap="rnd">
            <a:solidFill>
              <a:srgbClr val="000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08000" bIns="108000" anchor="ctr"/>
          <a:lstStyle/>
          <a:p>
            <a:endParaRPr lang="zh-CN" altLang="en-US"/>
          </a:p>
        </p:txBody>
      </p:sp>
      <p:sp>
        <p:nvSpPr>
          <p:cNvPr id="37" name="Line 32"/>
          <p:cNvSpPr>
            <a:spLocks noChangeShapeType="1"/>
          </p:cNvSpPr>
          <p:nvPr/>
        </p:nvSpPr>
        <p:spPr bwMode="auto">
          <a:xfrm>
            <a:off x="4887913" y="4660900"/>
            <a:ext cx="238125" cy="471488"/>
          </a:xfrm>
          <a:prstGeom prst="line">
            <a:avLst/>
          </a:prstGeom>
          <a:noFill/>
          <a:ln w="38100" cap="rnd">
            <a:solidFill>
              <a:srgbClr val="000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08000" bIns="108000" anchor="ctr"/>
          <a:lstStyle/>
          <a:p>
            <a:endParaRPr lang="zh-CN" altLang="en-US"/>
          </a:p>
        </p:txBody>
      </p:sp>
      <p:sp>
        <p:nvSpPr>
          <p:cNvPr id="38" name="Line 33"/>
          <p:cNvSpPr>
            <a:spLocks noChangeShapeType="1"/>
          </p:cNvSpPr>
          <p:nvPr/>
        </p:nvSpPr>
        <p:spPr bwMode="auto">
          <a:xfrm flipH="1">
            <a:off x="5989638" y="4699000"/>
            <a:ext cx="288925" cy="360363"/>
          </a:xfrm>
          <a:prstGeom prst="line">
            <a:avLst/>
          </a:prstGeom>
          <a:noFill/>
          <a:ln w="38100" cap="rnd">
            <a:solidFill>
              <a:srgbClr val="000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08000" bIns="108000" anchor="ctr"/>
          <a:lstStyle/>
          <a:p>
            <a:endParaRPr lang="zh-CN" altLang="en-US"/>
          </a:p>
        </p:txBody>
      </p:sp>
      <p:sp>
        <p:nvSpPr>
          <p:cNvPr id="39" name="Line 34"/>
          <p:cNvSpPr>
            <a:spLocks noChangeShapeType="1"/>
          </p:cNvSpPr>
          <p:nvPr/>
        </p:nvSpPr>
        <p:spPr bwMode="auto">
          <a:xfrm>
            <a:off x="6494463" y="4699000"/>
            <a:ext cx="287337" cy="433388"/>
          </a:xfrm>
          <a:prstGeom prst="line">
            <a:avLst/>
          </a:prstGeom>
          <a:noFill/>
          <a:ln w="38100" cap="rnd">
            <a:solidFill>
              <a:srgbClr val="000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08000" bIns="10800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1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6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7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9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8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8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9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0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1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0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1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0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1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9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60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1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6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2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3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7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82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3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8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2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3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9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6" dur="10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>
          <a:xfrm>
            <a:off x="34925" y="-26988"/>
            <a:ext cx="8858250" cy="927101"/>
          </a:xfrm>
        </p:spPr>
        <p:txBody>
          <a:bodyPr/>
          <a:lstStyle/>
          <a:p>
            <a:r>
              <a:rPr kumimoji="1" lang="en-US" altLang="zh-CN" smtClean="0">
                <a:ea typeface="宋体" pitchFamily="2" charset="-122"/>
              </a:rPr>
              <a:t>8.2.3  </a:t>
            </a:r>
            <a:r>
              <a:rPr kumimoji="1" lang="zh-CN" altLang="en-US" smtClean="0">
                <a:ea typeface="宋体" pitchFamily="2" charset="-122"/>
              </a:rPr>
              <a:t>分块查找</a:t>
            </a:r>
            <a:r>
              <a:rPr kumimoji="1" lang="zh-CN" altLang="en-US" sz="4000" smtClean="0">
                <a:latin typeface="Times New Roman" pitchFamily="18" charset="0"/>
                <a:ea typeface="宋体" pitchFamily="2" charset="-122"/>
              </a:rPr>
              <a:t>（</a:t>
            </a:r>
            <a:r>
              <a:rPr kumimoji="1" lang="en-US" altLang="zh-CN" sz="4000" smtClean="0">
                <a:latin typeface="Times New Roman" pitchFamily="18" charset="0"/>
                <a:ea typeface="宋体" pitchFamily="2" charset="-122"/>
              </a:rPr>
              <a:t>Blocking Search </a:t>
            </a:r>
            <a:r>
              <a:rPr kumimoji="1" lang="zh-CN" altLang="en-US" sz="4000" smtClean="0">
                <a:latin typeface="Times New Roman" pitchFamily="18" charset="0"/>
                <a:ea typeface="宋体" pitchFamily="2" charset="-122"/>
              </a:rPr>
              <a:t>）</a:t>
            </a:r>
            <a:endParaRPr lang="zh-CN" altLang="en-US" sz="4000" smtClean="0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981075"/>
            <a:ext cx="8856663" cy="5256213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1.</a:t>
            </a:r>
            <a:r>
              <a:rPr lang="zh-CN" altLang="en-US" smtClean="0">
                <a:ea typeface="宋体" pitchFamily="2" charset="-122"/>
              </a:rPr>
              <a:t>基本思想</a:t>
            </a:r>
            <a:endParaRPr lang="en-US" altLang="zh-CN" smtClean="0">
              <a:ea typeface="宋体" pitchFamily="2" charset="-122"/>
            </a:endParaRPr>
          </a:p>
          <a:p>
            <a:pPr lvl="1">
              <a:buClr>
                <a:srgbClr val="0688FD"/>
              </a:buClr>
            </a:pPr>
            <a:r>
              <a:rPr kumimoji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索引顺序表（分块查找）</a:t>
            </a:r>
            <a:r>
              <a:rPr kumimoji="1" smtClean="0">
                <a:latin typeface="宋体" pitchFamily="2" charset="-122"/>
                <a:ea typeface="宋体" pitchFamily="2" charset="-122"/>
              </a:rPr>
              <a:t>：索引存储，由顺序表和索引表组成。顺序表按块有序；每一块在索引表中建立一个索引项，所有索引项顺序存储。每个索引项两部分组成：</a:t>
            </a:r>
            <a:r>
              <a:rPr kumimoji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块中最大关键字</a:t>
            </a:r>
            <a:r>
              <a:rPr kumimoji="1" smtClean="0">
                <a:latin typeface="宋体" pitchFamily="2" charset="-122"/>
                <a:ea typeface="宋体" pitchFamily="2" charset="-122"/>
              </a:rPr>
              <a:t>及</a:t>
            </a:r>
            <a:r>
              <a:rPr kumimoji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块的起始位置</a:t>
            </a:r>
            <a:r>
              <a:rPr kumimoji="1" smtClean="0">
                <a:latin typeface="宋体" pitchFamily="2" charset="-122"/>
                <a:ea typeface="宋体" pitchFamily="2" charset="-122"/>
              </a:rPr>
              <a:t>。顺序表分块有序，索引表递增有序。</a:t>
            </a:r>
          </a:p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CD50D3-B5F3-4BD5-9C5E-1EE8DA54E4C4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D41CAE-23C7-4244-A5E7-F6EA81377EB4}" type="slidenum">
              <a:rPr lang="zh-CN" alt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413500" y="4348163"/>
            <a:ext cx="2627313" cy="360362"/>
          </a:xfrm>
          <a:prstGeom prst="rect">
            <a:avLst/>
          </a:prstGeom>
          <a:solidFill>
            <a:srgbClr val="3399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tIns="108000" bIns="108000" anchor="ctr"/>
          <a:lstStyle/>
          <a:p>
            <a:endParaRPr lang="zh-CN" altLang="en-US" b="1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748088" y="4348163"/>
            <a:ext cx="2627312" cy="360362"/>
          </a:xfrm>
          <a:prstGeom prst="rect">
            <a:avLst/>
          </a:prstGeom>
          <a:solidFill>
            <a:srgbClr val="FF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tIns="108000" bIns="108000" anchor="ctr"/>
          <a:lstStyle/>
          <a:p>
            <a:endParaRPr lang="zh-CN" altLang="en-US" b="1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084263" y="4348163"/>
            <a:ext cx="2627312" cy="360362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tIns="108000" bIns="108000" anchor="ctr"/>
          <a:lstStyle/>
          <a:p>
            <a:endParaRPr lang="zh-CN" altLang="en-US" b="1"/>
          </a:p>
        </p:txBody>
      </p:sp>
      <p:graphicFrame>
        <p:nvGraphicFramePr>
          <p:cNvPr id="10" name="Group 114"/>
          <p:cNvGraphicFramePr>
            <a:graphicFrameLocks noGrp="1"/>
          </p:cNvGraphicFramePr>
          <p:nvPr/>
        </p:nvGraphicFramePr>
        <p:xfrm>
          <a:off x="982663" y="3992563"/>
          <a:ext cx="8161337" cy="731838"/>
        </p:xfrm>
        <a:graphic>
          <a:graphicData uri="http://schemas.openxmlformats.org/drawingml/2006/table">
            <a:tbl>
              <a:tblPr/>
              <a:tblGrid>
                <a:gridCol w="455612"/>
                <a:gridCol w="452438"/>
                <a:gridCol w="450850"/>
                <a:gridCol w="452437"/>
                <a:gridCol w="454025"/>
                <a:gridCol w="455613"/>
                <a:gridCol w="461962"/>
                <a:gridCol w="444500"/>
                <a:gridCol w="460375"/>
                <a:gridCol w="446088"/>
                <a:gridCol w="455612"/>
                <a:gridCol w="450850"/>
                <a:gridCol w="455613"/>
                <a:gridCol w="454025"/>
                <a:gridCol w="452437"/>
                <a:gridCol w="450850"/>
                <a:gridCol w="452438"/>
                <a:gridCol w="455612"/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33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42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44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48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38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58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74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49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86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53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86"/>
          <p:cNvGraphicFramePr>
            <a:graphicFrameLocks noGrp="1"/>
          </p:cNvGraphicFramePr>
          <p:nvPr/>
        </p:nvGraphicFramePr>
        <p:xfrm>
          <a:off x="76200" y="5356225"/>
          <a:ext cx="914400" cy="1097202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</a:tblGrid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48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86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2" name="Group 100"/>
          <p:cNvGrpSpPr>
            <a:grpSpLocks/>
          </p:cNvGrpSpPr>
          <p:nvPr/>
        </p:nvGrpSpPr>
        <p:grpSpPr bwMode="auto">
          <a:xfrm>
            <a:off x="796925" y="4779963"/>
            <a:ext cx="431800" cy="720725"/>
            <a:chOff x="545" y="2740"/>
            <a:chExt cx="272" cy="454"/>
          </a:xfrm>
        </p:grpSpPr>
        <p:sp>
          <p:nvSpPr>
            <p:cNvPr id="60507" name="Line 101"/>
            <p:cNvSpPr>
              <a:spLocks noChangeShapeType="1"/>
            </p:cNvSpPr>
            <p:nvPr/>
          </p:nvSpPr>
          <p:spPr bwMode="auto">
            <a:xfrm>
              <a:off x="545" y="3194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 bIns="108000" anchor="ctr"/>
            <a:lstStyle/>
            <a:p>
              <a:endParaRPr lang="zh-CN" altLang="en-US"/>
            </a:p>
          </p:txBody>
        </p:sp>
        <p:sp>
          <p:nvSpPr>
            <p:cNvPr id="60508" name="Line 102"/>
            <p:cNvSpPr>
              <a:spLocks noChangeShapeType="1"/>
            </p:cNvSpPr>
            <p:nvPr/>
          </p:nvSpPr>
          <p:spPr bwMode="auto">
            <a:xfrm flipV="1">
              <a:off x="817" y="2740"/>
              <a:ext cx="0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 bIns="108000" anchor="ctr"/>
            <a:lstStyle/>
            <a:p>
              <a:endParaRPr lang="zh-CN" altLang="en-US"/>
            </a:p>
          </p:txBody>
        </p:sp>
      </p:grpSp>
      <p:grpSp>
        <p:nvGrpSpPr>
          <p:cNvPr id="15" name="Group 103"/>
          <p:cNvGrpSpPr>
            <a:grpSpLocks/>
          </p:cNvGrpSpPr>
          <p:nvPr/>
        </p:nvGrpSpPr>
        <p:grpSpPr bwMode="auto">
          <a:xfrm>
            <a:off x="868363" y="4779963"/>
            <a:ext cx="5761037" cy="1512887"/>
            <a:chOff x="590" y="2740"/>
            <a:chExt cx="3629" cy="953"/>
          </a:xfrm>
        </p:grpSpPr>
        <p:sp>
          <p:nvSpPr>
            <p:cNvPr id="60505" name="Line 104"/>
            <p:cNvSpPr>
              <a:spLocks noChangeShapeType="1"/>
            </p:cNvSpPr>
            <p:nvPr/>
          </p:nvSpPr>
          <p:spPr bwMode="auto">
            <a:xfrm>
              <a:off x="590" y="3693"/>
              <a:ext cx="362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 bIns="108000" anchor="ctr"/>
            <a:lstStyle/>
            <a:p>
              <a:endParaRPr lang="zh-CN" altLang="en-US"/>
            </a:p>
          </p:txBody>
        </p:sp>
        <p:sp>
          <p:nvSpPr>
            <p:cNvPr id="60506" name="Line 105"/>
            <p:cNvSpPr>
              <a:spLocks noChangeShapeType="1"/>
            </p:cNvSpPr>
            <p:nvPr/>
          </p:nvSpPr>
          <p:spPr bwMode="auto">
            <a:xfrm flipV="1">
              <a:off x="4219" y="2740"/>
              <a:ext cx="0" cy="9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 bIns="108000" anchor="ctr"/>
            <a:lstStyle/>
            <a:p>
              <a:endParaRPr lang="zh-CN" altLang="en-US"/>
            </a:p>
          </p:txBody>
        </p:sp>
      </p:grpSp>
      <p:grpSp>
        <p:nvGrpSpPr>
          <p:cNvPr id="18" name="Group 106"/>
          <p:cNvGrpSpPr>
            <a:grpSpLocks/>
          </p:cNvGrpSpPr>
          <p:nvPr/>
        </p:nvGrpSpPr>
        <p:grpSpPr bwMode="auto">
          <a:xfrm>
            <a:off x="795338" y="4779963"/>
            <a:ext cx="3241675" cy="1152525"/>
            <a:chOff x="544" y="2740"/>
            <a:chExt cx="2042" cy="726"/>
          </a:xfrm>
        </p:grpSpPr>
        <p:sp>
          <p:nvSpPr>
            <p:cNvPr id="60503" name="Line 107"/>
            <p:cNvSpPr>
              <a:spLocks noChangeShapeType="1"/>
            </p:cNvSpPr>
            <p:nvPr/>
          </p:nvSpPr>
          <p:spPr bwMode="auto">
            <a:xfrm>
              <a:off x="544" y="3466"/>
              <a:ext cx="20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 bIns="108000" anchor="ctr"/>
            <a:lstStyle/>
            <a:p>
              <a:endParaRPr lang="zh-CN" altLang="en-US"/>
            </a:p>
          </p:txBody>
        </p:sp>
        <p:sp>
          <p:nvSpPr>
            <p:cNvPr id="60504" name="Line 108"/>
            <p:cNvSpPr>
              <a:spLocks noChangeShapeType="1"/>
            </p:cNvSpPr>
            <p:nvPr/>
          </p:nvSpPr>
          <p:spPr bwMode="auto">
            <a:xfrm flipV="1">
              <a:off x="2586" y="2740"/>
              <a:ext cx="0" cy="7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 bIns="108000" anchor="ctr"/>
            <a:lstStyle/>
            <a:p>
              <a:endParaRPr lang="zh-CN" altLang="en-US"/>
            </a:p>
          </p:txBody>
        </p:sp>
      </p:grpSp>
      <p:sp>
        <p:nvSpPr>
          <p:cNvPr id="21" name="Rectangle 109"/>
          <p:cNvSpPr>
            <a:spLocks noChangeArrowheads="1"/>
          </p:cNvSpPr>
          <p:nvPr/>
        </p:nvSpPr>
        <p:spPr bwMode="auto">
          <a:xfrm>
            <a:off x="68263" y="4835525"/>
            <a:ext cx="11112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08000" bIns="108000">
            <a:spAutoFit/>
          </a:bodyPr>
          <a:lstStyle/>
          <a:p>
            <a:pPr algn="ctr"/>
            <a:r>
              <a:rPr kumimoji="1" lang="en-US" altLang="zh-CN" sz="2000" b="1">
                <a:latin typeface="Times New Roman" pitchFamily="18" charset="0"/>
              </a:rPr>
              <a:t>key  add</a:t>
            </a:r>
          </a:p>
        </p:txBody>
      </p:sp>
      <p:sp>
        <p:nvSpPr>
          <p:cNvPr id="22" name="Rectangle 110"/>
          <p:cNvSpPr>
            <a:spLocks noChangeArrowheads="1"/>
          </p:cNvSpPr>
          <p:nvPr/>
        </p:nvSpPr>
        <p:spPr bwMode="auto">
          <a:xfrm>
            <a:off x="6629400" y="4724400"/>
            <a:ext cx="25146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0" bIns="108000" anchor="ctr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宋体" pitchFamily="2" charset="-122"/>
              </a:rPr>
              <a:t>分块有序</a:t>
            </a:r>
            <a:r>
              <a:rPr lang="zh-CN" altLang="en-US" sz="2400" b="1">
                <a:latin typeface="宋体" pitchFamily="2" charset="-122"/>
              </a:rPr>
              <a:t>：块内不一定有序，但前块最大＜后块最小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1" grpId="0" autoUpdateAnimBg="0"/>
      <p:bldP spid="2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xfrm>
            <a:off x="34925" y="-26988"/>
            <a:ext cx="8858250" cy="927101"/>
          </a:xfrm>
        </p:spPr>
        <p:txBody>
          <a:bodyPr/>
          <a:lstStyle/>
          <a:p>
            <a:r>
              <a:rPr kumimoji="1" lang="en-US" altLang="zh-CN" smtClean="0">
                <a:ea typeface="宋体" pitchFamily="2" charset="-122"/>
              </a:rPr>
              <a:t>8.2.3  </a:t>
            </a:r>
            <a:r>
              <a:rPr kumimoji="1" lang="zh-CN" altLang="en-US" smtClean="0">
                <a:ea typeface="宋体" pitchFamily="2" charset="-122"/>
              </a:rPr>
              <a:t>分块查找</a:t>
            </a:r>
            <a:r>
              <a:rPr kumimoji="1" lang="zh-CN" altLang="en-US" sz="4000" smtClean="0">
                <a:latin typeface="Times New Roman" pitchFamily="18" charset="0"/>
                <a:ea typeface="宋体" pitchFamily="2" charset="-122"/>
              </a:rPr>
              <a:t>（</a:t>
            </a:r>
            <a:r>
              <a:rPr kumimoji="1" lang="en-US" altLang="zh-CN" sz="4000" smtClean="0">
                <a:latin typeface="Times New Roman" pitchFamily="18" charset="0"/>
                <a:ea typeface="宋体" pitchFamily="2" charset="-122"/>
              </a:rPr>
              <a:t>Blocking Search </a:t>
            </a:r>
            <a:r>
              <a:rPr kumimoji="1" lang="zh-CN" altLang="en-US" sz="4000" smtClean="0">
                <a:latin typeface="Times New Roman" pitchFamily="18" charset="0"/>
                <a:ea typeface="宋体" pitchFamily="2" charset="-122"/>
              </a:rPr>
              <a:t>）</a:t>
            </a:r>
            <a:endParaRPr lang="zh-CN" altLang="en-US" sz="4000" smtClean="0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981075"/>
            <a:ext cx="8856663" cy="5256213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1.</a:t>
            </a:r>
            <a:r>
              <a:rPr lang="zh-CN" altLang="en-US" smtClean="0">
                <a:ea typeface="宋体" pitchFamily="2" charset="-122"/>
              </a:rPr>
              <a:t>基本思想</a:t>
            </a:r>
            <a:endParaRPr lang="en-US" altLang="zh-CN" smtClean="0">
              <a:ea typeface="宋体" pitchFamily="2" charset="-122"/>
            </a:endParaRPr>
          </a:p>
          <a:p>
            <a:pPr lvl="1" algn="just">
              <a:spcBef>
                <a:spcPct val="0"/>
              </a:spcBef>
              <a:buClr>
                <a:srgbClr val="0688FD"/>
              </a:buClr>
            </a:pPr>
            <a:r>
              <a:rPr kumimoji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分块查找</a:t>
            </a:r>
            <a:r>
              <a:rPr kumimoji="1" smtClean="0">
                <a:latin typeface="Times New Roman" pitchFamily="18" charset="0"/>
                <a:ea typeface="宋体" pitchFamily="2" charset="-122"/>
              </a:rPr>
              <a:t>：先找索引表，确定所在块；</a:t>
            </a:r>
            <a:r>
              <a:rPr kumimoji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然后在块中顺序查找</a:t>
            </a:r>
            <a:r>
              <a:rPr kumimoji="1" smtClean="0"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lvl="1" algn="just">
              <a:spcBef>
                <a:spcPct val="0"/>
              </a:spcBef>
              <a:buClr>
                <a:srgbClr val="0688FD"/>
              </a:buClr>
            </a:pPr>
            <a:r>
              <a:rPr kumimoji="1" smtClean="0">
                <a:ea typeface="宋体" pitchFamily="2" charset="-122"/>
              </a:rPr>
              <a:t>索引表有序，可二分查找、顺序查找</a:t>
            </a:r>
          </a:p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CD50D3-B5F3-4BD5-9C5E-1EE8DA54E4C4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97B394-5EF2-4624-B1B5-F3EC142A3F7A}" type="slidenum">
              <a:rPr lang="zh-CN" alt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09" name="Text Box 104"/>
          <p:cNvSpPr txBox="1">
            <a:spLocks noChangeArrowheads="1"/>
          </p:cNvSpPr>
          <p:nvPr/>
        </p:nvSpPr>
        <p:spPr bwMode="auto">
          <a:xfrm>
            <a:off x="395288" y="3084513"/>
            <a:ext cx="8534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例　找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8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、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40</a:t>
            </a:r>
            <a:endParaRPr kumimoji="1"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110" name="Rectangle 5"/>
          <p:cNvSpPr>
            <a:spLocks noChangeArrowheads="1"/>
          </p:cNvSpPr>
          <p:nvPr/>
        </p:nvSpPr>
        <p:spPr bwMode="auto">
          <a:xfrm>
            <a:off x="6413500" y="4348163"/>
            <a:ext cx="2627313" cy="360362"/>
          </a:xfrm>
          <a:prstGeom prst="rect">
            <a:avLst/>
          </a:prstGeom>
          <a:solidFill>
            <a:srgbClr val="3399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tIns="108000" bIns="108000" anchor="ctr"/>
          <a:lstStyle/>
          <a:p>
            <a:endParaRPr lang="zh-CN" altLang="en-US" b="1"/>
          </a:p>
        </p:txBody>
      </p:sp>
      <p:sp>
        <p:nvSpPr>
          <p:cNvPr id="111" name="Rectangle 6"/>
          <p:cNvSpPr>
            <a:spLocks noChangeArrowheads="1"/>
          </p:cNvSpPr>
          <p:nvPr/>
        </p:nvSpPr>
        <p:spPr bwMode="auto">
          <a:xfrm>
            <a:off x="3748088" y="4348163"/>
            <a:ext cx="2627312" cy="360362"/>
          </a:xfrm>
          <a:prstGeom prst="rect">
            <a:avLst/>
          </a:prstGeom>
          <a:solidFill>
            <a:srgbClr val="FF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tIns="108000" bIns="108000" anchor="ctr"/>
          <a:lstStyle/>
          <a:p>
            <a:endParaRPr lang="zh-CN" altLang="en-US" b="1"/>
          </a:p>
        </p:txBody>
      </p:sp>
      <p:sp>
        <p:nvSpPr>
          <p:cNvPr id="112" name="Rectangle 7"/>
          <p:cNvSpPr>
            <a:spLocks noChangeArrowheads="1"/>
          </p:cNvSpPr>
          <p:nvPr/>
        </p:nvSpPr>
        <p:spPr bwMode="auto">
          <a:xfrm>
            <a:off x="1084263" y="4348163"/>
            <a:ext cx="2627312" cy="360362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tIns="108000" bIns="108000" anchor="ctr"/>
          <a:lstStyle/>
          <a:p>
            <a:endParaRPr lang="zh-CN" altLang="en-US" b="1"/>
          </a:p>
        </p:txBody>
      </p:sp>
      <p:graphicFrame>
        <p:nvGraphicFramePr>
          <p:cNvPr id="113" name="Group 114"/>
          <p:cNvGraphicFramePr>
            <a:graphicFrameLocks noGrp="1"/>
          </p:cNvGraphicFramePr>
          <p:nvPr/>
        </p:nvGraphicFramePr>
        <p:xfrm>
          <a:off x="982663" y="3992563"/>
          <a:ext cx="8161337" cy="731838"/>
        </p:xfrm>
        <a:graphic>
          <a:graphicData uri="http://schemas.openxmlformats.org/drawingml/2006/table">
            <a:tbl>
              <a:tblPr/>
              <a:tblGrid>
                <a:gridCol w="455612"/>
                <a:gridCol w="452438"/>
                <a:gridCol w="450850"/>
                <a:gridCol w="452437"/>
                <a:gridCol w="454025"/>
                <a:gridCol w="455613"/>
                <a:gridCol w="461962"/>
                <a:gridCol w="444500"/>
                <a:gridCol w="460375"/>
                <a:gridCol w="446088"/>
                <a:gridCol w="455612"/>
                <a:gridCol w="450850"/>
                <a:gridCol w="455613"/>
                <a:gridCol w="454025"/>
                <a:gridCol w="452437"/>
                <a:gridCol w="450850"/>
                <a:gridCol w="452438"/>
                <a:gridCol w="455612"/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33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42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44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48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38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58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74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49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86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53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4" name="Group 86"/>
          <p:cNvGraphicFramePr>
            <a:graphicFrameLocks noGrp="1"/>
          </p:cNvGraphicFramePr>
          <p:nvPr/>
        </p:nvGraphicFramePr>
        <p:xfrm>
          <a:off x="76200" y="5356225"/>
          <a:ext cx="914400" cy="1097202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</a:tblGrid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48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86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5" name="Group 100"/>
          <p:cNvGrpSpPr>
            <a:grpSpLocks/>
          </p:cNvGrpSpPr>
          <p:nvPr/>
        </p:nvGrpSpPr>
        <p:grpSpPr bwMode="auto">
          <a:xfrm>
            <a:off x="796925" y="4779963"/>
            <a:ext cx="431800" cy="720725"/>
            <a:chOff x="545" y="2740"/>
            <a:chExt cx="272" cy="454"/>
          </a:xfrm>
        </p:grpSpPr>
        <p:sp>
          <p:nvSpPr>
            <p:cNvPr id="61531" name="Line 101"/>
            <p:cNvSpPr>
              <a:spLocks noChangeShapeType="1"/>
            </p:cNvSpPr>
            <p:nvPr/>
          </p:nvSpPr>
          <p:spPr bwMode="auto">
            <a:xfrm>
              <a:off x="545" y="3194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 bIns="108000" anchor="ctr"/>
            <a:lstStyle/>
            <a:p>
              <a:endParaRPr lang="zh-CN" altLang="en-US"/>
            </a:p>
          </p:txBody>
        </p:sp>
        <p:sp>
          <p:nvSpPr>
            <p:cNvPr id="61532" name="Line 102"/>
            <p:cNvSpPr>
              <a:spLocks noChangeShapeType="1"/>
            </p:cNvSpPr>
            <p:nvPr/>
          </p:nvSpPr>
          <p:spPr bwMode="auto">
            <a:xfrm flipV="1">
              <a:off x="817" y="2740"/>
              <a:ext cx="0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 bIns="108000" anchor="ctr"/>
            <a:lstStyle/>
            <a:p>
              <a:endParaRPr lang="zh-CN" altLang="en-US"/>
            </a:p>
          </p:txBody>
        </p:sp>
      </p:grpSp>
      <p:grpSp>
        <p:nvGrpSpPr>
          <p:cNvPr id="118" name="Group 103"/>
          <p:cNvGrpSpPr>
            <a:grpSpLocks/>
          </p:cNvGrpSpPr>
          <p:nvPr/>
        </p:nvGrpSpPr>
        <p:grpSpPr bwMode="auto">
          <a:xfrm>
            <a:off x="868363" y="4779963"/>
            <a:ext cx="5761037" cy="1512887"/>
            <a:chOff x="590" y="2740"/>
            <a:chExt cx="3629" cy="953"/>
          </a:xfrm>
        </p:grpSpPr>
        <p:sp>
          <p:nvSpPr>
            <p:cNvPr id="61529" name="Line 104"/>
            <p:cNvSpPr>
              <a:spLocks noChangeShapeType="1"/>
            </p:cNvSpPr>
            <p:nvPr/>
          </p:nvSpPr>
          <p:spPr bwMode="auto">
            <a:xfrm>
              <a:off x="590" y="3693"/>
              <a:ext cx="362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 bIns="108000" anchor="ctr"/>
            <a:lstStyle/>
            <a:p>
              <a:endParaRPr lang="zh-CN" altLang="en-US"/>
            </a:p>
          </p:txBody>
        </p:sp>
        <p:sp>
          <p:nvSpPr>
            <p:cNvPr id="61530" name="Line 105"/>
            <p:cNvSpPr>
              <a:spLocks noChangeShapeType="1"/>
            </p:cNvSpPr>
            <p:nvPr/>
          </p:nvSpPr>
          <p:spPr bwMode="auto">
            <a:xfrm flipV="1">
              <a:off x="4219" y="2740"/>
              <a:ext cx="0" cy="9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 bIns="108000" anchor="ctr"/>
            <a:lstStyle/>
            <a:p>
              <a:endParaRPr lang="zh-CN" altLang="en-US"/>
            </a:p>
          </p:txBody>
        </p:sp>
      </p:grpSp>
      <p:grpSp>
        <p:nvGrpSpPr>
          <p:cNvPr id="121" name="Group 106"/>
          <p:cNvGrpSpPr>
            <a:grpSpLocks/>
          </p:cNvGrpSpPr>
          <p:nvPr/>
        </p:nvGrpSpPr>
        <p:grpSpPr bwMode="auto">
          <a:xfrm>
            <a:off x="795338" y="4779963"/>
            <a:ext cx="3241675" cy="1152525"/>
            <a:chOff x="544" y="2740"/>
            <a:chExt cx="2042" cy="726"/>
          </a:xfrm>
        </p:grpSpPr>
        <p:sp>
          <p:nvSpPr>
            <p:cNvPr id="61527" name="Line 107"/>
            <p:cNvSpPr>
              <a:spLocks noChangeShapeType="1"/>
            </p:cNvSpPr>
            <p:nvPr/>
          </p:nvSpPr>
          <p:spPr bwMode="auto">
            <a:xfrm>
              <a:off x="544" y="3466"/>
              <a:ext cx="20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 bIns="108000" anchor="ctr"/>
            <a:lstStyle/>
            <a:p>
              <a:endParaRPr lang="zh-CN" altLang="en-US"/>
            </a:p>
          </p:txBody>
        </p:sp>
        <p:sp>
          <p:nvSpPr>
            <p:cNvPr id="61528" name="Line 108"/>
            <p:cNvSpPr>
              <a:spLocks noChangeShapeType="1"/>
            </p:cNvSpPr>
            <p:nvPr/>
          </p:nvSpPr>
          <p:spPr bwMode="auto">
            <a:xfrm flipV="1">
              <a:off x="2586" y="2740"/>
              <a:ext cx="0" cy="7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 bIns="108000" anchor="ctr"/>
            <a:lstStyle/>
            <a:p>
              <a:endParaRPr lang="zh-CN" altLang="en-US"/>
            </a:p>
          </p:txBody>
        </p:sp>
      </p:grpSp>
      <p:sp>
        <p:nvSpPr>
          <p:cNvPr id="124" name="Rectangle 109"/>
          <p:cNvSpPr>
            <a:spLocks noChangeArrowheads="1"/>
          </p:cNvSpPr>
          <p:nvPr/>
        </p:nvSpPr>
        <p:spPr bwMode="auto">
          <a:xfrm>
            <a:off x="68263" y="4835525"/>
            <a:ext cx="11112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08000" bIns="108000">
            <a:spAutoFit/>
          </a:bodyPr>
          <a:lstStyle/>
          <a:p>
            <a:pPr algn="ctr"/>
            <a:r>
              <a:rPr kumimoji="1" lang="en-US" altLang="zh-CN" sz="2000" b="1">
                <a:latin typeface="Times New Roman" pitchFamily="18" charset="0"/>
              </a:rPr>
              <a:t>key  add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>
          <a:xfrm>
            <a:off x="34925" y="-26988"/>
            <a:ext cx="8858250" cy="927101"/>
          </a:xfrm>
        </p:spPr>
        <p:txBody>
          <a:bodyPr/>
          <a:lstStyle/>
          <a:p>
            <a:r>
              <a:rPr kumimoji="1" lang="en-US" altLang="zh-CN" smtClean="0">
                <a:ea typeface="宋体" pitchFamily="2" charset="-122"/>
              </a:rPr>
              <a:t>8.2.3  </a:t>
            </a:r>
            <a:r>
              <a:rPr kumimoji="1" lang="zh-CN" altLang="en-US" smtClean="0">
                <a:ea typeface="宋体" pitchFamily="2" charset="-122"/>
              </a:rPr>
              <a:t>分块查找</a:t>
            </a:r>
            <a:r>
              <a:rPr kumimoji="1" lang="zh-CN" altLang="en-US" sz="4000" smtClean="0">
                <a:latin typeface="Times New Roman" pitchFamily="18" charset="0"/>
                <a:ea typeface="宋体" pitchFamily="2" charset="-122"/>
              </a:rPr>
              <a:t>（</a:t>
            </a:r>
            <a:r>
              <a:rPr kumimoji="1" lang="en-US" altLang="zh-CN" sz="4000" smtClean="0">
                <a:latin typeface="Times New Roman" pitchFamily="18" charset="0"/>
                <a:ea typeface="宋体" pitchFamily="2" charset="-122"/>
              </a:rPr>
              <a:t>Blocking Search </a:t>
            </a:r>
            <a:r>
              <a:rPr kumimoji="1" lang="zh-CN" altLang="en-US" sz="4000" smtClean="0">
                <a:latin typeface="Times New Roman" pitchFamily="18" charset="0"/>
                <a:ea typeface="宋体" pitchFamily="2" charset="-122"/>
              </a:rPr>
              <a:t>）</a:t>
            </a:r>
            <a:endParaRPr lang="zh-CN" altLang="en-US" sz="4000" smtClean="0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981075"/>
            <a:ext cx="8856663" cy="525621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mtClean="0">
                <a:ea typeface="宋体" pitchFamily="2" charset="-122"/>
              </a:rPr>
              <a:t>2.</a:t>
            </a:r>
            <a:r>
              <a:rPr lang="zh-CN" altLang="en-US" smtClean="0">
                <a:ea typeface="宋体" pitchFamily="2" charset="-122"/>
              </a:rPr>
              <a:t>性能分析</a:t>
            </a:r>
            <a:endParaRPr lang="en-US" altLang="zh-CN" smtClean="0">
              <a:ea typeface="宋体" pitchFamily="2" charset="-122"/>
            </a:endParaRPr>
          </a:p>
          <a:p>
            <a:pPr lvl="1">
              <a:spcBef>
                <a:spcPct val="0"/>
              </a:spcBef>
              <a:buClr>
                <a:srgbClr val="0688FD"/>
              </a:buClr>
            </a:pPr>
            <a:r>
              <a:rPr kumimoji="1" smtClean="0">
                <a:latin typeface="Times New Roman" pitchFamily="18" charset="0"/>
                <a:ea typeface="宋体" pitchFamily="2" charset="-122"/>
              </a:rPr>
              <a:t>分块查找是两次查找，平均查找长度是两次之和。</a:t>
            </a:r>
          </a:p>
          <a:p>
            <a:pPr lvl="1">
              <a:spcBef>
                <a:spcPct val="0"/>
              </a:spcBef>
              <a:buClr>
                <a:srgbClr val="0688FD"/>
              </a:buClr>
            </a:pPr>
            <a:r>
              <a:rPr kumimoji="1" smtClean="0">
                <a:latin typeface="Times New Roman" pitchFamily="18" charset="0"/>
                <a:ea typeface="宋体" pitchFamily="2" charset="-122"/>
              </a:rPr>
              <a:t>假设顺序表均分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smtClean="0">
                <a:latin typeface="Times New Roman" pitchFamily="18" charset="0"/>
                <a:ea typeface="宋体" pitchFamily="2" charset="-122"/>
              </a:rPr>
              <a:t>块，每块元素数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s</a:t>
            </a:r>
            <a:r>
              <a:rPr kumimoji="1" smtClean="0">
                <a:latin typeface="Times New Roman" pitchFamily="18" charset="0"/>
                <a:ea typeface="宋体" pitchFamily="2" charset="-122"/>
              </a:rPr>
              <a:t>，则总数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n=b×s</a:t>
            </a:r>
          </a:p>
          <a:p>
            <a:pPr lvl="1">
              <a:spcBef>
                <a:spcPct val="0"/>
              </a:spcBef>
              <a:buClr>
                <a:srgbClr val="0688FD"/>
              </a:buClr>
            </a:pPr>
            <a:r>
              <a:rPr kumimoji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若索引表二分查找：</a:t>
            </a:r>
          </a:p>
          <a:p>
            <a:pPr lvl="1">
              <a:spcBef>
                <a:spcPct val="0"/>
              </a:spcBef>
              <a:buClr>
                <a:srgbClr val="0688FD"/>
              </a:buClr>
              <a:buFont typeface="Wingdings" pitchFamily="2" charset="2"/>
              <a:buNone/>
            </a:pPr>
            <a:r>
              <a:rPr kumimoji="1" smtClean="0">
                <a:latin typeface="Times New Roman" pitchFamily="18" charset="0"/>
                <a:ea typeface="宋体" pitchFamily="2" charset="-122"/>
              </a:rPr>
              <a:t>　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ASL≈1og</a:t>
            </a:r>
            <a:r>
              <a:rPr kumimoji="1" lang="en-US" altLang="zh-CN" baseline="-25000" smtClean="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(b</a:t>
            </a:r>
            <a:r>
              <a:rPr kumimoji="1" smtClean="0">
                <a:latin typeface="Times New Roman" pitchFamily="18" charset="0"/>
                <a:ea typeface="宋体" pitchFamily="2" charset="-122"/>
              </a:rPr>
              <a:t>＋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1) −1</a:t>
            </a:r>
            <a:r>
              <a:rPr kumimoji="1" smtClean="0">
                <a:latin typeface="Times New Roman" pitchFamily="18" charset="0"/>
                <a:ea typeface="宋体" pitchFamily="2" charset="-122"/>
              </a:rPr>
              <a:t>＋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(s</a:t>
            </a:r>
            <a:r>
              <a:rPr kumimoji="1" smtClean="0">
                <a:latin typeface="Times New Roman" pitchFamily="18" charset="0"/>
                <a:ea typeface="宋体" pitchFamily="2" charset="-122"/>
              </a:rPr>
              <a:t>＋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1)</a:t>
            </a:r>
            <a:r>
              <a:rPr kumimoji="1" smtClean="0">
                <a:latin typeface="Times New Roman" pitchFamily="18" charset="0"/>
                <a:ea typeface="宋体" pitchFamily="2" charset="-122"/>
              </a:rPr>
              <a:t>／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2≈1og</a:t>
            </a:r>
            <a:r>
              <a:rPr kumimoji="1" lang="en-US" altLang="zh-CN" baseline="-25000" smtClean="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(n</a:t>
            </a:r>
            <a:r>
              <a:rPr kumimoji="1" smtClean="0">
                <a:latin typeface="Times New Roman" pitchFamily="18" charset="0"/>
                <a:ea typeface="宋体" pitchFamily="2" charset="-122"/>
              </a:rPr>
              <a:t>／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s</a:t>
            </a:r>
            <a:r>
              <a:rPr kumimoji="1" smtClean="0">
                <a:latin typeface="Times New Roman" pitchFamily="18" charset="0"/>
                <a:ea typeface="宋体" pitchFamily="2" charset="-122"/>
              </a:rPr>
              <a:t>＋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l)</a:t>
            </a:r>
            <a:r>
              <a:rPr kumimoji="1" smtClean="0">
                <a:latin typeface="Times New Roman" pitchFamily="18" charset="0"/>
                <a:ea typeface="宋体" pitchFamily="2" charset="-122"/>
              </a:rPr>
              <a:t>＋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s</a:t>
            </a:r>
            <a:r>
              <a:rPr kumimoji="1" smtClean="0">
                <a:latin typeface="Times New Roman" pitchFamily="18" charset="0"/>
                <a:ea typeface="宋体" pitchFamily="2" charset="-122"/>
              </a:rPr>
              <a:t>／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2</a:t>
            </a:r>
          </a:p>
          <a:p>
            <a:pPr lvl="1">
              <a:spcBef>
                <a:spcPct val="0"/>
              </a:spcBef>
              <a:buClr>
                <a:srgbClr val="0688FD"/>
              </a:buClr>
            </a:pPr>
            <a:r>
              <a:rPr kumimoji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若索引表顺序查找：</a:t>
            </a:r>
          </a:p>
          <a:p>
            <a:pPr lvl="1">
              <a:spcBef>
                <a:spcPct val="0"/>
              </a:spcBef>
              <a:buClr>
                <a:srgbClr val="0688FD"/>
              </a:buClr>
              <a:buFont typeface="Wingdings" pitchFamily="2" charset="2"/>
              <a:buNone/>
            </a:pPr>
            <a:r>
              <a:rPr kumimoji="1" smtClean="0">
                <a:latin typeface="Times New Roman" pitchFamily="18" charset="0"/>
                <a:ea typeface="宋体" pitchFamily="2" charset="-122"/>
              </a:rPr>
              <a:t>　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ASL</a:t>
            </a:r>
            <a:r>
              <a:rPr kumimoji="1" smtClean="0">
                <a:latin typeface="Times New Roman" pitchFamily="18" charset="0"/>
                <a:ea typeface="宋体" pitchFamily="2" charset="-122"/>
              </a:rPr>
              <a:t>＝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(b</a:t>
            </a:r>
            <a:r>
              <a:rPr kumimoji="1" smtClean="0">
                <a:latin typeface="Times New Roman" pitchFamily="18" charset="0"/>
                <a:ea typeface="宋体" pitchFamily="2" charset="-122"/>
              </a:rPr>
              <a:t>＋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1)</a:t>
            </a:r>
            <a:r>
              <a:rPr kumimoji="1" smtClean="0">
                <a:latin typeface="Times New Roman" pitchFamily="18" charset="0"/>
                <a:ea typeface="宋体" pitchFamily="2" charset="-122"/>
              </a:rPr>
              <a:t>／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smtClean="0">
                <a:latin typeface="Times New Roman" pitchFamily="18" charset="0"/>
                <a:ea typeface="宋体" pitchFamily="2" charset="-122"/>
              </a:rPr>
              <a:t>＋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(s</a:t>
            </a:r>
            <a:r>
              <a:rPr kumimoji="1" smtClean="0">
                <a:latin typeface="Times New Roman" pitchFamily="18" charset="0"/>
                <a:ea typeface="宋体" pitchFamily="2" charset="-122"/>
              </a:rPr>
              <a:t>＋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1)</a:t>
            </a:r>
            <a:r>
              <a:rPr kumimoji="1" smtClean="0">
                <a:latin typeface="Times New Roman" pitchFamily="18" charset="0"/>
                <a:ea typeface="宋体" pitchFamily="2" charset="-122"/>
              </a:rPr>
              <a:t>／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smtClean="0">
                <a:latin typeface="Times New Roman" pitchFamily="18" charset="0"/>
                <a:ea typeface="宋体" pitchFamily="2" charset="-122"/>
              </a:rPr>
              <a:t>＝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(n</a:t>
            </a:r>
            <a:r>
              <a:rPr kumimoji="1" smtClean="0">
                <a:latin typeface="Times New Roman" pitchFamily="18" charset="0"/>
                <a:ea typeface="宋体" pitchFamily="2" charset="-122"/>
              </a:rPr>
              <a:t>／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s</a:t>
            </a:r>
            <a:r>
              <a:rPr kumimoji="1" smtClean="0">
                <a:latin typeface="Times New Roman" pitchFamily="18" charset="0"/>
                <a:ea typeface="宋体" pitchFamily="2" charset="-122"/>
              </a:rPr>
              <a:t>＋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s)</a:t>
            </a:r>
            <a:r>
              <a:rPr kumimoji="1" smtClean="0">
                <a:latin typeface="Times New Roman" pitchFamily="18" charset="0"/>
                <a:ea typeface="宋体" pitchFamily="2" charset="-122"/>
              </a:rPr>
              <a:t>／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smtClean="0">
                <a:latin typeface="Times New Roman" pitchFamily="18" charset="0"/>
                <a:ea typeface="宋体" pitchFamily="2" charset="-122"/>
              </a:rPr>
              <a:t>＋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1≥√n</a:t>
            </a:r>
            <a:r>
              <a:rPr kumimoji="1" smtClean="0">
                <a:latin typeface="Times New Roman" pitchFamily="18" charset="0"/>
                <a:ea typeface="宋体" pitchFamily="2" charset="-122"/>
              </a:rPr>
              <a:t>＋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endParaRPr kumimoji="1" lang="en-US" altLang="zh-CN" smtClean="0">
              <a:latin typeface="Times New Roman" pitchFamily="18" charset="0"/>
              <a:ea typeface="宋体" pitchFamily="2" charset="-122"/>
            </a:endParaRPr>
          </a:p>
          <a:p>
            <a:pPr lvl="1">
              <a:spcBef>
                <a:spcPct val="0"/>
              </a:spcBef>
              <a:buClr>
                <a:srgbClr val="0688FD"/>
              </a:buClr>
            </a:pPr>
            <a:r>
              <a:rPr kumimoji="1" smtClean="0">
                <a:latin typeface="Times New Roman" pitchFamily="18" charset="0"/>
                <a:ea typeface="宋体" pitchFamily="2" charset="-122"/>
              </a:rPr>
              <a:t>当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b=s</a:t>
            </a:r>
            <a:r>
              <a:rPr kumimoji="1" smtClean="0">
                <a:latin typeface="Times New Roman" pitchFamily="18" charset="0"/>
                <a:ea typeface="宋体" pitchFamily="2" charset="-122"/>
              </a:rPr>
              <a:t>时取等号，即取极小值√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n+1</a:t>
            </a:r>
            <a:r>
              <a:rPr kumimoji="1" smtClean="0">
                <a:latin typeface="Times New Roman" pitchFamily="18" charset="0"/>
                <a:ea typeface="宋体" pitchFamily="2" charset="-122"/>
              </a:rPr>
              <a:t>。将数据均分成√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smtClean="0">
                <a:latin typeface="Times New Roman" pitchFamily="18" charset="0"/>
                <a:ea typeface="宋体" pitchFamily="2" charset="-122"/>
              </a:rPr>
              <a:t>块，每块的结点数为√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smtClean="0">
                <a:latin typeface="Times New Roman" pitchFamily="18" charset="0"/>
                <a:ea typeface="宋体" pitchFamily="2" charset="-122"/>
              </a:rPr>
              <a:t>比较好。</a:t>
            </a:r>
          </a:p>
          <a:p>
            <a:pPr>
              <a:spcBef>
                <a:spcPct val="0"/>
              </a:spcBef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CD50D3-B5F3-4BD5-9C5E-1EE8DA54E4C4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748431-8B0F-4388-8C8E-6D82AF03270B}" type="slidenum">
              <a:rPr lang="zh-CN" alt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042988" y="5448300"/>
            <a:ext cx="7273925" cy="1293813"/>
          </a:xfrm>
          <a:prstGeom prst="rect">
            <a:avLst/>
          </a:prstGeom>
          <a:solidFill>
            <a:srgbClr val="FFFFD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kumimoji="1" lang="zh-CN" altLang="en-US" sz="2600" b="1">
                <a:latin typeface="Times New Roman" pitchFamily="18" charset="0"/>
              </a:rPr>
              <a:t>例：</a:t>
            </a:r>
            <a:r>
              <a:rPr kumimoji="1" lang="en-US" altLang="zh-CN" sz="2600" b="1">
                <a:latin typeface="Times New Roman" pitchFamily="18" charset="0"/>
              </a:rPr>
              <a:t>n</a:t>
            </a:r>
            <a:r>
              <a:rPr kumimoji="1" lang="zh-CN" altLang="en-US" sz="2600" b="1">
                <a:latin typeface="Times New Roman" pitchFamily="18" charset="0"/>
              </a:rPr>
              <a:t>＝</a:t>
            </a:r>
            <a:r>
              <a:rPr kumimoji="1" lang="en-US" altLang="zh-CN" sz="2600" b="1">
                <a:latin typeface="Times New Roman" pitchFamily="18" charset="0"/>
              </a:rPr>
              <a:t>10000</a:t>
            </a:r>
            <a:r>
              <a:rPr kumimoji="1" lang="zh-CN" altLang="en-US" sz="2600" b="1">
                <a:latin typeface="Times New Roman" pitchFamily="18" charset="0"/>
              </a:rPr>
              <a:t>，顺序查找：</a:t>
            </a:r>
            <a:r>
              <a:rPr kumimoji="1" lang="en-US" altLang="zh-CN" sz="2600" b="1">
                <a:latin typeface="Times New Roman" pitchFamily="18" charset="0"/>
              </a:rPr>
              <a:t>5000.5 </a:t>
            </a:r>
            <a:r>
              <a:rPr kumimoji="1" lang="zh-CN" altLang="en-US" sz="2600" b="1">
                <a:latin typeface="Times New Roman" pitchFamily="18" charset="0"/>
              </a:rPr>
              <a:t>次</a:t>
            </a:r>
          </a:p>
          <a:p>
            <a:pPr algn="just"/>
            <a:r>
              <a:rPr kumimoji="1" lang="zh-CN" altLang="en-US" sz="2600" b="1">
                <a:latin typeface="Times New Roman" pitchFamily="18" charset="0"/>
              </a:rPr>
              <a:t>二分查找：</a:t>
            </a:r>
            <a:r>
              <a:rPr kumimoji="1" lang="en-US" altLang="zh-CN" sz="2600" b="1">
                <a:latin typeface="Times New Roman" pitchFamily="18" charset="0"/>
              </a:rPr>
              <a:t>12.3 </a:t>
            </a:r>
            <a:r>
              <a:rPr kumimoji="1" lang="zh-CN" altLang="en-US" sz="2600" b="1">
                <a:latin typeface="Times New Roman" pitchFamily="18" charset="0"/>
              </a:rPr>
              <a:t>次（最多</a:t>
            </a:r>
            <a:r>
              <a:rPr kumimoji="1" lang="en-US" altLang="zh-CN" sz="2600" b="1">
                <a:latin typeface="Times New Roman" pitchFamily="18" charset="0"/>
              </a:rPr>
              <a:t>14</a:t>
            </a:r>
            <a:r>
              <a:rPr kumimoji="1" lang="zh-CN" altLang="en-US" sz="2600" b="1">
                <a:latin typeface="Times New Roman" pitchFamily="18" charset="0"/>
              </a:rPr>
              <a:t>次）</a:t>
            </a:r>
          </a:p>
          <a:p>
            <a:pPr algn="just"/>
            <a:r>
              <a:rPr kumimoji="1" lang="zh-CN" altLang="en-US" sz="2600" b="1">
                <a:latin typeface="Times New Roman" pitchFamily="18" charset="0"/>
              </a:rPr>
              <a:t>分块查找：</a:t>
            </a:r>
            <a:r>
              <a:rPr kumimoji="1" lang="en-US" altLang="zh-CN" sz="2600" b="1">
                <a:latin typeface="Times New Roman" pitchFamily="18" charset="0"/>
              </a:rPr>
              <a:t>101 </a:t>
            </a:r>
            <a:r>
              <a:rPr kumimoji="1" lang="zh-CN" altLang="en-US" sz="2600" b="1">
                <a:latin typeface="Times New Roman" pitchFamily="18" charset="0"/>
              </a:rPr>
              <a:t>次（等分块）</a:t>
            </a:r>
            <a:endParaRPr kumimoji="1" lang="zh-CN" altLang="en-US" sz="2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>
          <a:xfrm>
            <a:off x="34925" y="-26988"/>
            <a:ext cx="8858250" cy="927101"/>
          </a:xfrm>
        </p:spPr>
        <p:txBody>
          <a:bodyPr/>
          <a:lstStyle/>
          <a:p>
            <a:r>
              <a:rPr kumimoji="1" lang="en-US" altLang="zh-CN" smtClean="0">
                <a:ea typeface="宋体" pitchFamily="2" charset="-122"/>
              </a:rPr>
              <a:t>8.4  </a:t>
            </a:r>
            <a:r>
              <a:rPr kumimoji="1" lang="zh-CN" altLang="en-US" smtClean="0">
                <a:ea typeface="宋体" pitchFamily="2" charset="-122"/>
              </a:rPr>
              <a:t>散列表</a:t>
            </a:r>
            <a:endParaRPr lang="zh-CN" altLang="en-US" sz="4000" smtClean="0">
              <a:ea typeface="宋体" pitchFamily="2" charset="-122"/>
            </a:endParaRPr>
          </a:p>
        </p:txBody>
      </p:sp>
      <p:sp>
        <p:nvSpPr>
          <p:cNvPr id="84995" name="内容占位符 2"/>
          <p:cNvSpPr>
            <a:spLocks noGrp="1"/>
          </p:cNvSpPr>
          <p:nvPr>
            <p:ph idx="1"/>
          </p:nvPr>
        </p:nvSpPr>
        <p:spPr>
          <a:xfrm>
            <a:off x="107950" y="981075"/>
            <a:ext cx="8856663" cy="5256213"/>
          </a:xfrm>
        </p:spPr>
        <p:txBody>
          <a:bodyPr/>
          <a:lstStyle/>
          <a:p>
            <a:pPr>
              <a:spcBef>
                <a:spcPct val="30000"/>
              </a:spcBef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静态查找表和树表中，结点的存储位置和关键字间不存在确定的关系，要找某个结点需进行一系列的关键字比较。这类查找方法建立在“</a:t>
            </a:r>
            <a:r>
              <a:rPr lang="zh-CN" altLang="en-US" sz="40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比较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”基础上，每次比较后可缩小查找范围，查找效率依赖于查找过程中进行比较的次数。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是否可以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不作比较就可直接得到记录的存储地址，从而找到所要的结点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呢？回答是肯定的，这就是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散列技术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。</a:t>
            </a:r>
          </a:p>
          <a:p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CD50D3-B5F3-4BD5-9C5E-1EE8DA54E4C4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CCB9D6-CE4A-4E04-B5EA-B2D61EADE0BB}" type="slidenum">
              <a:rPr lang="zh-CN" alt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title"/>
          </p:nvPr>
        </p:nvSpPr>
        <p:spPr>
          <a:xfrm>
            <a:off x="34925" y="-26988"/>
            <a:ext cx="8858250" cy="927101"/>
          </a:xfrm>
        </p:spPr>
        <p:txBody>
          <a:bodyPr/>
          <a:lstStyle/>
          <a:p>
            <a:r>
              <a:rPr kumimoji="1" lang="en-US" altLang="zh-CN" smtClean="0">
                <a:ea typeface="宋体" pitchFamily="2" charset="-122"/>
              </a:rPr>
              <a:t>8.4  </a:t>
            </a:r>
            <a:r>
              <a:rPr kumimoji="1" lang="zh-CN" altLang="en-US" smtClean="0">
                <a:ea typeface="宋体" pitchFamily="2" charset="-122"/>
              </a:rPr>
              <a:t>散列表</a:t>
            </a:r>
            <a:endParaRPr lang="zh-CN" altLang="en-US" sz="4000" smtClean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CD50D3-B5F3-4BD5-9C5E-1EE8DA54E4C4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712E3-B667-4976-B6CC-918835CF66C6}" type="slidenum">
              <a:rPr lang="zh-CN" alt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325563" y="2301875"/>
            <a:ext cx="6278562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0000"/>
              </a:spcBef>
            </a:pPr>
            <a:r>
              <a:rPr kumimoji="1" lang="en-US" altLang="zh-CN" sz="3200" b="1"/>
              <a:t>8.4.1  </a:t>
            </a:r>
            <a:r>
              <a:rPr kumimoji="1" lang="zh-CN" altLang="en-US" sz="3200" b="1"/>
              <a:t>散列表的基本概念</a:t>
            </a:r>
          </a:p>
          <a:p>
            <a:pPr marL="342900" indent="-342900">
              <a:spcBef>
                <a:spcPct val="30000"/>
              </a:spcBef>
            </a:pPr>
            <a:r>
              <a:rPr kumimoji="1" lang="en-US" altLang="zh-CN" sz="3200" b="1"/>
              <a:t>8.4.2  </a:t>
            </a:r>
            <a:r>
              <a:rPr kumimoji="1" lang="zh-CN" altLang="en-US" sz="3200" b="1"/>
              <a:t>散列函数的构造</a:t>
            </a:r>
          </a:p>
          <a:p>
            <a:pPr marL="342900" indent="-342900">
              <a:spcBef>
                <a:spcPct val="30000"/>
              </a:spcBef>
            </a:pPr>
            <a:r>
              <a:rPr kumimoji="1" lang="en-US" altLang="zh-CN" sz="3200" b="1"/>
              <a:t>8.4.3  </a:t>
            </a:r>
            <a:r>
              <a:rPr kumimoji="1" lang="zh-CN" altLang="en-US" sz="3200" b="1"/>
              <a:t>处理冲突的方法</a:t>
            </a:r>
          </a:p>
          <a:p>
            <a:pPr marL="342900" indent="-342900">
              <a:spcBef>
                <a:spcPct val="30000"/>
              </a:spcBef>
            </a:pPr>
            <a:r>
              <a:rPr kumimoji="1" lang="en-US" altLang="zh-CN" sz="3200" b="1"/>
              <a:t>8.4.4  </a:t>
            </a:r>
            <a:r>
              <a:rPr kumimoji="1" lang="zh-CN" altLang="en-US" sz="3200" b="1"/>
              <a:t>散列表的查找及分析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第</a:t>
            </a:r>
            <a:r>
              <a:rPr lang="en-US" altLang="zh-CN" smtClean="0">
                <a:ea typeface="宋体" pitchFamily="2" charset="-122"/>
              </a:rPr>
              <a:t>8</a:t>
            </a:r>
            <a:r>
              <a:rPr lang="zh-CN" altLang="en-US" smtClean="0">
                <a:ea typeface="宋体" pitchFamily="2" charset="-122"/>
              </a:rPr>
              <a:t>章 查找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CD50D3-B5F3-4BD5-9C5E-1EE8DA54E4C4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C76D28-EE17-4E89-A5A1-761D65F46E0C}" type="slidenum">
              <a:rPr lang="zh-CN" alt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762000" y="1676400"/>
            <a:ext cx="18288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查找的基本概念</a:t>
            </a:r>
          </a:p>
        </p:txBody>
      </p:sp>
      <p:sp>
        <p:nvSpPr>
          <p:cNvPr id="37895" name="Rectangle 5"/>
          <p:cNvSpPr>
            <a:spLocks noChangeArrowheads="1"/>
          </p:cNvSpPr>
          <p:nvPr/>
        </p:nvSpPr>
        <p:spPr bwMode="auto">
          <a:xfrm>
            <a:off x="4038600" y="1676400"/>
            <a:ext cx="11430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查找结构</a:t>
            </a:r>
          </a:p>
        </p:txBody>
      </p:sp>
      <p:sp>
        <p:nvSpPr>
          <p:cNvPr id="37896" name="Rectangle 6"/>
          <p:cNvSpPr>
            <a:spLocks noChangeArrowheads="1"/>
          </p:cNvSpPr>
          <p:nvPr/>
        </p:nvSpPr>
        <p:spPr bwMode="auto">
          <a:xfrm>
            <a:off x="6324600" y="1676400"/>
            <a:ext cx="2438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查找算法的时间性能</a:t>
            </a:r>
          </a:p>
        </p:txBody>
      </p:sp>
      <p:sp>
        <p:nvSpPr>
          <p:cNvPr id="37897" name="Rectangle 7"/>
          <p:cNvSpPr>
            <a:spLocks noChangeArrowheads="1"/>
          </p:cNvSpPr>
          <p:nvPr/>
        </p:nvSpPr>
        <p:spPr bwMode="auto">
          <a:xfrm>
            <a:off x="381000" y="2819400"/>
            <a:ext cx="2590800" cy="2971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000" b="1"/>
          </a:p>
        </p:txBody>
      </p:sp>
      <p:sp>
        <p:nvSpPr>
          <p:cNvPr id="37898" name="Text Box 8"/>
          <p:cNvSpPr txBox="1">
            <a:spLocks noChangeArrowheads="1"/>
          </p:cNvSpPr>
          <p:nvPr/>
        </p:nvSpPr>
        <p:spPr bwMode="auto">
          <a:xfrm>
            <a:off x="457200" y="2895600"/>
            <a:ext cx="2362200" cy="4000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Tahoma" pitchFamily="34" charset="0"/>
                <a:ea typeface="华文行楷" pitchFamily="2" charset="-122"/>
              </a:rPr>
              <a:t>静态表的查找技术</a:t>
            </a:r>
          </a:p>
        </p:txBody>
      </p:sp>
      <p:sp>
        <p:nvSpPr>
          <p:cNvPr id="37899" name="Rectangle 9"/>
          <p:cNvSpPr>
            <a:spLocks noChangeArrowheads="1"/>
          </p:cNvSpPr>
          <p:nvPr/>
        </p:nvSpPr>
        <p:spPr bwMode="auto">
          <a:xfrm>
            <a:off x="838200" y="3276600"/>
            <a:ext cx="16002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FF0000"/>
                </a:solidFill>
              </a:rPr>
              <a:t>顺序查找</a:t>
            </a:r>
          </a:p>
        </p:txBody>
      </p:sp>
      <p:sp>
        <p:nvSpPr>
          <p:cNvPr id="37900" name="Rectangle 10"/>
          <p:cNvSpPr>
            <a:spLocks noChangeArrowheads="1"/>
          </p:cNvSpPr>
          <p:nvPr/>
        </p:nvSpPr>
        <p:spPr bwMode="auto">
          <a:xfrm>
            <a:off x="838200" y="3886200"/>
            <a:ext cx="16002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FF0000"/>
                </a:solidFill>
              </a:rPr>
              <a:t>二分查找</a:t>
            </a:r>
          </a:p>
        </p:txBody>
      </p:sp>
      <p:sp>
        <p:nvSpPr>
          <p:cNvPr id="37901" name="Rectangle 11"/>
          <p:cNvSpPr>
            <a:spLocks noChangeArrowheads="1"/>
          </p:cNvSpPr>
          <p:nvPr/>
        </p:nvSpPr>
        <p:spPr bwMode="auto">
          <a:xfrm>
            <a:off x="838200" y="4495800"/>
            <a:ext cx="16002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插值查找</a:t>
            </a:r>
          </a:p>
        </p:txBody>
      </p:sp>
      <p:sp>
        <p:nvSpPr>
          <p:cNvPr id="37902" name="Rectangle 12"/>
          <p:cNvSpPr>
            <a:spLocks noChangeArrowheads="1"/>
          </p:cNvSpPr>
          <p:nvPr/>
        </p:nvSpPr>
        <p:spPr bwMode="auto">
          <a:xfrm>
            <a:off x="838200" y="5105400"/>
            <a:ext cx="16002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斐波那契查找</a:t>
            </a:r>
          </a:p>
        </p:txBody>
      </p:sp>
      <p:sp>
        <p:nvSpPr>
          <p:cNvPr id="37903" name="Rectangle 13"/>
          <p:cNvSpPr>
            <a:spLocks noChangeArrowheads="1"/>
          </p:cNvSpPr>
          <p:nvPr/>
        </p:nvSpPr>
        <p:spPr bwMode="auto">
          <a:xfrm>
            <a:off x="3276600" y="2819400"/>
            <a:ext cx="2590800" cy="2971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000" b="1"/>
          </a:p>
        </p:txBody>
      </p:sp>
      <p:sp>
        <p:nvSpPr>
          <p:cNvPr id="37904" name="Text Box 14"/>
          <p:cNvSpPr txBox="1">
            <a:spLocks noChangeArrowheads="1"/>
          </p:cNvSpPr>
          <p:nvPr/>
        </p:nvSpPr>
        <p:spPr bwMode="auto">
          <a:xfrm>
            <a:off x="3581400" y="2895600"/>
            <a:ext cx="2057400" cy="4000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Tahoma" pitchFamily="34" charset="0"/>
                <a:ea typeface="华文行楷" pitchFamily="2" charset="-122"/>
              </a:rPr>
              <a:t>树表的查找技术</a:t>
            </a:r>
          </a:p>
        </p:txBody>
      </p:sp>
      <p:sp>
        <p:nvSpPr>
          <p:cNvPr id="37905" name="Rectangle 15"/>
          <p:cNvSpPr>
            <a:spLocks noChangeArrowheads="1"/>
          </p:cNvSpPr>
          <p:nvPr/>
        </p:nvSpPr>
        <p:spPr bwMode="auto">
          <a:xfrm>
            <a:off x="3733800" y="3276600"/>
            <a:ext cx="16002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FF0000"/>
                </a:solidFill>
              </a:rPr>
              <a:t>二叉排序树</a:t>
            </a:r>
          </a:p>
        </p:txBody>
      </p:sp>
      <p:sp>
        <p:nvSpPr>
          <p:cNvPr id="37906" name="Rectangle 16"/>
          <p:cNvSpPr>
            <a:spLocks noChangeArrowheads="1"/>
          </p:cNvSpPr>
          <p:nvPr/>
        </p:nvSpPr>
        <p:spPr bwMode="auto">
          <a:xfrm>
            <a:off x="3505200" y="4038600"/>
            <a:ext cx="457200" cy="838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插</a:t>
            </a:r>
          </a:p>
          <a:p>
            <a:pPr algn="ctr"/>
            <a:r>
              <a:rPr lang="zh-CN" altLang="en-US" sz="2000" b="1"/>
              <a:t>入</a:t>
            </a:r>
          </a:p>
        </p:txBody>
      </p:sp>
      <p:sp>
        <p:nvSpPr>
          <p:cNvPr id="37907" name="Rectangle 18"/>
          <p:cNvSpPr>
            <a:spLocks noChangeArrowheads="1"/>
          </p:cNvSpPr>
          <p:nvPr/>
        </p:nvSpPr>
        <p:spPr bwMode="auto">
          <a:xfrm>
            <a:off x="3733800" y="5105400"/>
            <a:ext cx="16002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平衡二叉树</a:t>
            </a:r>
          </a:p>
        </p:txBody>
      </p:sp>
      <p:sp>
        <p:nvSpPr>
          <p:cNvPr id="37908" name="Rectangle 19"/>
          <p:cNvSpPr>
            <a:spLocks noChangeArrowheads="1"/>
          </p:cNvSpPr>
          <p:nvPr/>
        </p:nvSpPr>
        <p:spPr bwMode="auto">
          <a:xfrm>
            <a:off x="6248400" y="2819400"/>
            <a:ext cx="2590800" cy="2971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000" b="1"/>
          </a:p>
        </p:txBody>
      </p:sp>
      <p:sp>
        <p:nvSpPr>
          <p:cNvPr id="37909" name="Text Box 20"/>
          <p:cNvSpPr txBox="1">
            <a:spLocks noChangeArrowheads="1"/>
          </p:cNvSpPr>
          <p:nvPr/>
        </p:nvSpPr>
        <p:spPr bwMode="auto">
          <a:xfrm>
            <a:off x="6400800" y="2895600"/>
            <a:ext cx="2362200" cy="4000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Tahoma" pitchFamily="34" charset="0"/>
                <a:ea typeface="华文行楷" pitchFamily="2" charset="-122"/>
              </a:rPr>
              <a:t>散列表的查找技术</a:t>
            </a:r>
          </a:p>
        </p:txBody>
      </p:sp>
      <p:sp>
        <p:nvSpPr>
          <p:cNvPr id="37910" name="Rectangle 21"/>
          <p:cNvSpPr>
            <a:spLocks noChangeArrowheads="1"/>
          </p:cNvSpPr>
          <p:nvPr/>
        </p:nvSpPr>
        <p:spPr bwMode="auto">
          <a:xfrm>
            <a:off x="6553200" y="3429000"/>
            <a:ext cx="19812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FF0000"/>
                </a:solidFill>
              </a:rPr>
              <a:t>散列的基本思想</a:t>
            </a:r>
          </a:p>
        </p:txBody>
      </p:sp>
      <p:sp>
        <p:nvSpPr>
          <p:cNvPr id="37911" name="Rectangle 22"/>
          <p:cNvSpPr>
            <a:spLocks noChangeArrowheads="1"/>
          </p:cNvSpPr>
          <p:nvPr/>
        </p:nvSpPr>
        <p:spPr bwMode="auto">
          <a:xfrm>
            <a:off x="6553200" y="4191000"/>
            <a:ext cx="19812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FF0000"/>
                </a:solidFill>
              </a:rPr>
              <a:t>散列函数的设计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6629400" y="4953000"/>
            <a:ext cx="18288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处理冲突的方法</a:t>
            </a:r>
          </a:p>
        </p:txBody>
      </p:sp>
      <p:sp>
        <p:nvSpPr>
          <p:cNvPr id="37913" name="Rectangle 26"/>
          <p:cNvSpPr>
            <a:spLocks noChangeArrowheads="1"/>
          </p:cNvSpPr>
          <p:nvPr/>
        </p:nvSpPr>
        <p:spPr bwMode="auto">
          <a:xfrm>
            <a:off x="4343400" y="4038600"/>
            <a:ext cx="457200" cy="838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删</a:t>
            </a:r>
          </a:p>
          <a:p>
            <a:pPr algn="ctr"/>
            <a:r>
              <a:rPr lang="zh-CN" altLang="en-US" sz="2000" b="1"/>
              <a:t>除</a:t>
            </a:r>
          </a:p>
        </p:txBody>
      </p:sp>
      <p:sp>
        <p:nvSpPr>
          <p:cNvPr id="37914" name="Rectangle 27"/>
          <p:cNvSpPr>
            <a:spLocks noChangeArrowheads="1"/>
          </p:cNvSpPr>
          <p:nvPr/>
        </p:nvSpPr>
        <p:spPr bwMode="auto">
          <a:xfrm>
            <a:off x="5105400" y="4038600"/>
            <a:ext cx="457200" cy="838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查</a:t>
            </a:r>
          </a:p>
          <a:p>
            <a:pPr algn="ctr"/>
            <a:r>
              <a:rPr lang="zh-CN" altLang="en-US" sz="2000" b="1"/>
              <a:t>找</a:t>
            </a:r>
          </a:p>
        </p:txBody>
      </p:sp>
      <p:sp>
        <p:nvSpPr>
          <p:cNvPr id="37915" name="Line 28"/>
          <p:cNvSpPr>
            <a:spLocks noChangeShapeType="1"/>
          </p:cNvSpPr>
          <p:nvPr/>
        </p:nvSpPr>
        <p:spPr bwMode="auto">
          <a:xfrm flipH="1">
            <a:off x="3733800" y="3733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6" name="Line 29"/>
          <p:cNvSpPr>
            <a:spLocks noChangeShapeType="1"/>
          </p:cNvSpPr>
          <p:nvPr/>
        </p:nvSpPr>
        <p:spPr bwMode="auto">
          <a:xfrm>
            <a:off x="4572000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7" name="Line 30"/>
          <p:cNvSpPr>
            <a:spLocks noChangeShapeType="1"/>
          </p:cNvSpPr>
          <p:nvPr/>
        </p:nvSpPr>
        <p:spPr bwMode="auto">
          <a:xfrm>
            <a:off x="5105400" y="3733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8" name="AutoShape 31"/>
          <p:cNvSpPr>
            <a:spLocks noChangeArrowheads="1"/>
          </p:cNvSpPr>
          <p:nvPr/>
        </p:nvSpPr>
        <p:spPr bwMode="auto">
          <a:xfrm>
            <a:off x="1295400" y="2438400"/>
            <a:ext cx="4572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 sz="2000" b="1"/>
          </a:p>
        </p:txBody>
      </p:sp>
      <p:sp>
        <p:nvSpPr>
          <p:cNvPr id="37919" name="AutoShape 32"/>
          <p:cNvSpPr>
            <a:spLocks noChangeArrowheads="1"/>
          </p:cNvSpPr>
          <p:nvPr/>
        </p:nvSpPr>
        <p:spPr bwMode="auto">
          <a:xfrm>
            <a:off x="4267200" y="2438400"/>
            <a:ext cx="4572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 sz="2000" b="1"/>
          </a:p>
        </p:txBody>
      </p:sp>
      <p:sp>
        <p:nvSpPr>
          <p:cNvPr id="37920" name="AutoShape 33"/>
          <p:cNvSpPr>
            <a:spLocks noChangeArrowheads="1"/>
          </p:cNvSpPr>
          <p:nvPr/>
        </p:nvSpPr>
        <p:spPr bwMode="auto">
          <a:xfrm>
            <a:off x="7239000" y="2438400"/>
            <a:ext cx="4572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/>
          <p:cNvSpPr>
            <a:spLocks noGrp="1"/>
          </p:cNvSpPr>
          <p:nvPr>
            <p:ph type="title"/>
          </p:nvPr>
        </p:nvSpPr>
        <p:spPr>
          <a:xfrm>
            <a:off x="34925" y="-26988"/>
            <a:ext cx="8858250" cy="927101"/>
          </a:xfrm>
        </p:spPr>
        <p:txBody>
          <a:bodyPr/>
          <a:lstStyle/>
          <a:p>
            <a:r>
              <a:rPr kumimoji="1" lang="en-US" altLang="zh-CN" smtClean="0">
                <a:ea typeface="宋体" pitchFamily="2" charset="-122"/>
              </a:rPr>
              <a:t>8.4.1  </a:t>
            </a:r>
            <a:r>
              <a:rPr kumimoji="1" lang="zh-CN" altLang="en-US" smtClean="0">
                <a:ea typeface="宋体" pitchFamily="2" charset="-122"/>
              </a:rPr>
              <a:t>散列表的基本概念</a:t>
            </a:r>
            <a:endParaRPr lang="zh-CN" altLang="en-US" sz="4000" smtClean="0">
              <a:ea typeface="宋体" pitchFamily="2" charset="-122"/>
            </a:endParaRPr>
          </a:p>
        </p:txBody>
      </p:sp>
      <p:sp>
        <p:nvSpPr>
          <p:cNvPr id="87043" name="内容占位符 2"/>
          <p:cNvSpPr>
            <a:spLocks noGrp="1"/>
          </p:cNvSpPr>
          <p:nvPr>
            <p:ph idx="1"/>
          </p:nvPr>
        </p:nvSpPr>
        <p:spPr>
          <a:xfrm>
            <a:off x="107950" y="981075"/>
            <a:ext cx="8856663" cy="5256213"/>
          </a:xfrm>
        </p:spPr>
        <p:txBody>
          <a:bodyPr/>
          <a:lstStyle/>
          <a:p>
            <a:pPr algn="just" eaLnBrk="1" hangingPunct="1">
              <a:lnSpc>
                <a:spcPts val="3800"/>
              </a:lnSpc>
              <a:buFont typeface="Wingdings" pitchFamily="2" charset="2"/>
              <a:buChar char="Ø"/>
            </a:pPr>
            <a:r>
              <a:rPr kumimoji="1"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散列</a:t>
            </a:r>
            <a:r>
              <a:rPr kumimoji="1" lang="zh-CN" altLang="en-US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kumimoji="1" lang="en-US" altLang="zh-CN" dirty="0" smtClean="0">
                <a:latin typeface="宋体" pitchFamily="2" charset="-122"/>
                <a:ea typeface="宋体" pitchFamily="2" charset="-122"/>
              </a:rPr>
              <a:t>Hashing</a:t>
            </a:r>
            <a:r>
              <a:rPr kumimoji="1" lang="zh-CN" altLang="en-US" dirty="0" smtClean="0">
                <a:latin typeface="宋体" pitchFamily="2" charset="-122"/>
                <a:ea typeface="宋体" pitchFamily="2" charset="-122"/>
              </a:rPr>
              <a:t>）既是一种储存方式，又是一种查找方法，</a:t>
            </a:r>
            <a:r>
              <a:rPr kumimoji="1"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基本思想是根据键值直接访问表</a:t>
            </a:r>
            <a:r>
              <a:rPr kumimoji="1" lang="zh-CN" altLang="en-US" dirty="0" smtClean="0">
                <a:latin typeface="宋体" pitchFamily="2" charset="-122"/>
                <a:ea typeface="宋体" pitchFamily="2" charset="-122"/>
              </a:rPr>
              <a:t>。</a:t>
            </a:r>
          </a:p>
          <a:p>
            <a:pPr algn="just" eaLnBrk="1" hangingPunct="1">
              <a:lnSpc>
                <a:spcPts val="3800"/>
              </a:lnSpc>
              <a:buFont typeface="Wingdings" pitchFamily="2" charset="2"/>
              <a:buChar char="Ø"/>
            </a:pPr>
            <a:r>
              <a:rPr kumimoji="1" lang="zh-CN" altLang="en-US" dirty="0" smtClean="0">
                <a:latin typeface="宋体" pitchFamily="2" charset="-122"/>
                <a:ea typeface="宋体" pitchFamily="2" charset="-122"/>
              </a:rPr>
              <a:t>一般过程：以结点的关键字</a:t>
            </a:r>
            <a:r>
              <a:rPr kumimoji="1" lang="en-US" altLang="zh-CN" dirty="0" smtClean="0">
                <a:latin typeface="宋体" pitchFamily="2" charset="-122"/>
                <a:ea typeface="宋体" pitchFamily="2" charset="-122"/>
              </a:rPr>
              <a:t>key</a:t>
            </a:r>
            <a:r>
              <a:rPr kumimoji="1" lang="zh-CN" altLang="en-US" dirty="0" smtClean="0">
                <a:latin typeface="宋体" pitchFamily="2" charset="-122"/>
                <a:ea typeface="宋体" pitchFamily="2" charset="-122"/>
              </a:rPr>
              <a:t>为自变量，通过一个确定的函数关系</a:t>
            </a:r>
            <a:r>
              <a:rPr kumimoji="1" lang="en-US" altLang="zh-CN" dirty="0" smtClean="0">
                <a:latin typeface="宋体" pitchFamily="2" charset="-122"/>
                <a:ea typeface="宋体" pitchFamily="2" charset="-122"/>
              </a:rPr>
              <a:t>f</a:t>
            </a:r>
            <a:r>
              <a:rPr kumimoji="1" lang="zh-CN" altLang="en-US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kumimoji="1"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计算出相应的函数值</a:t>
            </a:r>
            <a:r>
              <a:rPr kumimoji="1" lang="en-US" altLang="zh-CN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f(key)</a:t>
            </a:r>
            <a:r>
              <a:rPr kumimoji="1" lang="zh-CN" altLang="en-US" dirty="0" smtClean="0">
                <a:latin typeface="宋体" pitchFamily="2" charset="-122"/>
                <a:ea typeface="宋体" pitchFamily="2" charset="-122"/>
              </a:rPr>
              <a:t>，把这个值解释为结点的</a:t>
            </a:r>
            <a:r>
              <a:rPr kumimoji="1"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储存地址</a:t>
            </a:r>
            <a:r>
              <a:rPr kumimoji="1" lang="zh-CN" altLang="en-US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kumimoji="1"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将结点存入该位置</a:t>
            </a:r>
            <a:r>
              <a:rPr kumimoji="1" lang="zh-CN" altLang="en-US" dirty="0" smtClean="0">
                <a:latin typeface="宋体" pitchFamily="2" charset="-122"/>
                <a:ea typeface="宋体" pitchFamily="2" charset="-122"/>
              </a:rPr>
              <a:t>。查找时根据要查找的关键字用同样的函数计算地址，然后到相应的单元里去取。</a:t>
            </a:r>
          </a:p>
          <a:p>
            <a:pPr algn="just" eaLnBrk="1" hangingPunct="1">
              <a:lnSpc>
                <a:spcPts val="3800"/>
              </a:lnSpc>
              <a:buFont typeface="Wingdings" pitchFamily="2" charset="2"/>
              <a:buChar char="Ø"/>
            </a:pPr>
            <a:r>
              <a:rPr kumimoji="1" lang="zh-CN" altLang="en-US" dirty="0" smtClean="0">
                <a:latin typeface="宋体" pitchFamily="2" charset="-122"/>
                <a:ea typeface="宋体" pitchFamily="2" charset="-122"/>
              </a:rPr>
              <a:t>因此，散列法又称</a:t>
            </a:r>
            <a:r>
              <a:rPr kumimoji="1"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关键字－地址转换法</a:t>
            </a:r>
            <a:r>
              <a:rPr kumimoji="1" lang="zh-CN" altLang="en-US" dirty="0" smtClean="0">
                <a:latin typeface="宋体" pitchFamily="2" charset="-122"/>
                <a:ea typeface="宋体" pitchFamily="2" charset="-122"/>
              </a:rPr>
              <a:t>。</a:t>
            </a:r>
          </a:p>
          <a:p>
            <a:pPr algn="just" eaLnBrk="1" hangingPunct="1">
              <a:lnSpc>
                <a:spcPts val="3800"/>
              </a:lnSpc>
              <a:buFont typeface="Wingdings" pitchFamily="2" charset="2"/>
              <a:buChar char="Ø"/>
            </a:pPr>
            <a:r>
              <a:rPr kumimoji="1" lang="zh-CN" altLang="en-US" dirty="0" smtClean="0">
                <a:latin typeface="宋体" pitchFamily="2" charset="-122"/>
                <a:ea typeface="宋体" pitchFamily="2" charset="-122"/>
              </a:rPr>
              <a:t>上述函数</a:t>
            </a:r>
            <a:r>
              <a:rPr kumimoji="1" lang="en-US" altLang="zh-CN" dirty="0" smtClean="0">
                <a:latin typeface="宋体" pitchFamily="2" charset="-122"/>
                <a:ea typeface="宋体" pitchFamily="2" charset="-122"/>
              </a:rPr>
              <a:t>f</a:t>
            </a:r>
            <a:r>
              <a:rPr kumimoji="1" lang="zh-CN" altLang="en-US" dirty="0" smtClean="0">
                <a:latin typeface="宋体" pitchFamily="2" charset="-122"/>
                <a:ea typeface="宋体" pitchFamily="2" charset="-122"/>
              </a:rPr>
              <a:t>称为</a:t>
            </a:r>
            <a:r>
              <a:rPr kumimoji="1"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散列函数</a:t>
            </a:r>
            <a:r>
              <a:rPr kumimoji="1" lang="zh-CN" altLang="en-US" dirty="0" smtClean="0">
                <a:latin typeface="宋体" pitchFamily="2" charset="-122"/>
                <a:ea typeface="宋体" pitchFamily="2" charset="-122"/>
              </a:rPr>
              <a:t>，函数值</a:t>
            </a:r>
            <a:r>
              <a:rPr kumimoji="1" lang="en-US" altLang="zh-CN" dirty="0" smtClean="0">
                <a:latin typeface="宋体" pitchFamily="2" charset="-122"/>
                <a:ea typeface="宋体" pitchFamily="2" charset="-122"/>
              </a:rPr>
              <a:t>f(K)</a:t>
            </a:r>
            <a:r>
              <a:rPr kumimoji="1" lang="zh-CN" altLang="en-US" dirty="0" smtClean="0">
                <a:latin typeface="宋体" pitchFamily="2" charset="-122"/>
                <a:ea typeface="宋体" pitchFamily="2" charset="-122"/>
              </a:rPr>
              <a:t>称为</a:t>
            </a:r>
            <a:r>
              <a:rPr kumimoji="1"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散列地址</a:t>
            </a:r>
            <a:r>
              <a:rPr kumimoji="1" lang="zh-CN" altLang="en-US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kumimoji="1" lang="zh-CN" altLang="en-US" dirty="0" smtClean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根据关键字将记录映射到表中的过程称为散列</a:t>
            </a:r>
            <a:r>
              <a:rPr kumimoji="1" lang="zh-CN" altLang="en-US" dirty="0" smtClean="0">
                <a:latin typeface="宋体" pitchFamily="2" charset="-122"/>
                <a:ea typeface="宋体" pitchFamily="2" charset="-122"/>
              </a:rPr>
              <a:t>，按散列方式构造的储存结构称为</a:t>
            </a:r>
            <a:r>
              <a:rPr kumimoji="1"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散列表</a:t>
            </a:r>
            <a:r>
              <a:rPr kumimoji="1" lang="zh-CN" altLang="en-US" dirty="0" smtClean="0">
                <a:latin typeface="宋体" pitchFamily="2" charset="-122"/>
                <a:ea typeface="宋体" pitchFamily="2" charset="-122"/>
              </a:rPr>
              <a:t>。</a:t>
            </a:r>
          </a:p>
          <a:p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CD50D3-B5F3-4BD5-9C5E-1EE8DA54E4C4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6DD4-FD4F-492E-8135-3AA600431DFC}" type="slidenum">
              <a:rPr lang="zh-CN" alt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9388" y="457200"/>
            <a:ext cx="87852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例　将（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18,75,60,43,54,90,46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）散列到数组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HT[0..15]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，散列函数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H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k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）＝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k%13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：</a:t>
            </a:r>
          </a:p>
          <a:p>
            <a:pPr algn="just" eaLnBrk="1" hangingPunct="1"/>
            <a:r>
              <a:rPr kumimoji="1" lang="zh-CN" altLang="en-US" sz="2400" b="1">
                <a:latin typeface="Times New Roman" pitchFamily="18" charset="0"/>
              </a:rPr>
              <a:t>  </a:t>
            </a:r>
            <a:r>
              <a:rPr kumimoji="1" lang="en-US" altLang="zh-CN" sz="2400" b="1">
                <a:latin typeface="Times New Roman" pitchFamily="18" charset="0"/>
              </a:rPr>
              <a:t>H</a:t>
            </a: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18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  <a:r>
              <a:rPr kumimoji="1" lang="en-US" altLang="zh-CN" sz="2400" b="1">
                <a:latin typeface="Times New Roman" pitchFamily="18" charset="0"/>
              </a:rPr>
              <a:t>=18%13=5                   H</a:t>
            </a: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75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  <a:r>
              <a:rPr kumimoji="1" lang="en-US" altLang="zh-CN" sz="2400" b="1">
                <a:latin typeface="Times New Roman" pitchFamily="18" charset="0"/>
              </a:rPr>
              <a:t>=75%13=10</a:t>
            </a:r>
          </a:p>
          <a:p>
            <a:pPr algn="just" eaLnBrk="1" hangingPunct="1"/>
            <a:r>
              <a:rPr kumimoji="1" lang="en-US" altLang="zh-CN" sz="2400" b="1">
                <a:latin typeface="Times New Roman" pitchFamily="18" charset="0"/>
              </a:rPr>
              <a:t>  H</a:t>
            </a: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60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  <a:r>
              <a:rPr kumimoji="1" lang="en-US" altLang="zh-CN" sz="2400" b="1">
                <a:latin typeface="Times New Roman" pitchFamily="18" charset="0"/>
              </a:rPr>
              <a:t>=60%13=8                   H</a:t>
            </a: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43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  <a:r>
              <a:rPr kumimoji="1" lang="en-US" altLang="zh-CN" sz="2400" b="1">
                <a:latin typeface="Times New Roman" pitchFamily="18" charset="0"/>
              </a:rPr>
              <a:t>=43%13=4</a:t>
            </a:r>
          </a:p>
          <a:p>
            <a:pPr algn="just" eaLnBrk="1" hangingPunct="1"/>
            <a:r>
              <a:rPr kumimoji="1" lang="en-US" altLang="zh-CN" sz="2400" b="1">
                <a:latin typeface="Times New Roman" pitchFamily="18" charset="0"/>
              </a:rPr>
              <a:t>  H</a:t>
            </a: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54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  <a:r>
              <a:rPr kumimoji="1" lang="en-US" altLang="zh-CN" sz="2400" b="1">
                <a:latin typeface="Times New Roman" pitchFamily="18" charset="0"/>
              </a:rPr>
              <a:t>=54%13=2                   H</a:t>
            </a: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90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  <a:r>
              <a:rPr kumimoji="1" lang="en-US" altLang="zh-CN" sz="2400" b="1">
                <a:latin typeface="Times New Roman" pitchFamily="18" charset="0"/>
              </a:rPr>
              <a:t>=90%13=12</a:t>
            </a:r>
          </a:p>
          <a:p>
            <a:pPr algn="just" eaLnBrk="1" hangingPunct="1"/>
            <a:r>
              <a:rPr kumimoji="1" lang="en-US" altLang="zh-CN" sz="2400" b="1">
                <a:latin typeface="Times New Roman" pitchFamily="18" charset="0"/>
              </a:rPr>
              <a:t>  H</a:t>
            </a: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46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  <a:r>
              <a:rPr kumimoji="1" lang="en-US" altLang="zh-CN" sz="2400" b="1">
                <a:latin typeface="Times New Roman" pitchFamily="18" charset="0"/>
              </a:rPr>
              <a:t>=46%13=7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381000" y="2438400"/>
          <a:ext cx="8240713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3" name="Picture2" r:id="rId3" imgW="4104640" imgH="599440" progId="Word.Picture.8">
                  <p:embed/>
                </p:oleObj>
              </mc:Choice>
              <mc:Fallback>
                <p:oleObj name="Picture2" r:id="rId3" imgW="4104640" imgH="59944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438400"/>
                        <a:ext cx="8240713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79388" y="3778250"/>
            <a:ext cx="8208962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0" bIns="108000" anchor="ctr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装填因子</a:t>
            </a:r>
            <a:r>
              <a:rPr lang="zh-CN" altLang="en-US" sz="2400" b="1">
                <a:latin typeface="Times New Roman" pitchFamily="18" charset="0"/>
              </a:rPr>
              <a:t>（</a:t>
            </a:r>
            <a:r>
              <a:rPr lang="en-US" altLang="zh-CN" sz="2400" b="1">
                <a:latin typeface="Times New Roman" pitchFamily="18" charset="0"/>
              </a:rPr>
              <a:t>Load Factor</a:t>
            </a:r>
            <a:r>
              <a:rPr lang="zh-CN" altLang="en-US" sz="2400" b="1">
                <a:latin typeface="Times New Roman" pitchFamily="18" charset="0"/>
              </a:rPr>
              <a:t>）：</a:t>
            </a:r>
            <a:r>
              <a:rPr lang="en-US" altLang="zh-CN" sz="2400" b="1">
                <a:latin typeface="Times New Roman" pitchFamily="18" charset="0"/>
              </a:rPr>
              <a:t>α= n/m</a:t>
            </a:r>
            <a:r>
              <a:rPr lang="zh-CN" altLang="en-US" sz="2400" b="1">
                <a:latin typeface="Times New Roman" pitchFamily="18" charset="0"/>
              </a:rPr>
              <a:t>， </a:t>
            </a:r>
          </a:p>
          <a:p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：散列表长度， 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：填入表中的结点数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79388" y="4632325"/>
            <a:ext cx="8497887" cy="13255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tIns="108000" bIns="108000">
            <a:spAutoFit/>
          </a:bodyPr>
          <a:lstStyle/>
          <a:p>
            <a:pPr marL="365125" indent="-365125"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+mn-ea"/>
                <a:ea typeface="+mn-ea"/>
              </a:rPr>
              <a:t>不适合按键值大小顺序、访问频率顺序存取；不适合范围检索；不适合查找最大或最小；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只适合检索指定键值</a:t>
            </a:r>
            <a:r>
              <a:rPr lang="zh-CN" altLang="en-US" sz="2400" b="1" dirty="0">
                <a:latin typeface="+mn-ea"/>
                <a:ea typeface="+mn-ea"/>
              </a:rPr>
              <a:t>。</a:t>
            </a:r>
            <a:endParaRPr lang="en-US" altLang="zh-CN" sz="2400" b="1" dirty="0">
              <a:latin typeface="+mn-ea"/>
              <a:ea typeface="+mn-ea"/>
            </a:endParaRPr>
          </a:p>
          <a:p>
            <a:pPr marL="365125" indent="-365125"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+mn-ea"/>
                <a:ea typeface="+mn-ea"/>
              </a:rPr>
              <a:t>一般不允许有键值相同的结点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>
                <a:ea typeface="宋体" pitchFamily="2" charset="-122"/>
              </a:rPr>
              <a:t>8.4.1  </a:t>
            </a:r>
            <a:r>
              <a:rPr kumimoji="1" lang="zh-CN" altLang="en-US" smtClean="0">
                <a:ea typeface="宋体" pitchFamily="2" charset="-122"/>
              </a:rPr>
              <a:t>散列表的基本概念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CD50D3-B5F3-4BD5-9C5E-1EE8DA54E4C4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26F6CB-74E7-4B29-BFCE-CC59F045BC82}" type="slidenum">
              <a:rPr lang="zh-CN" altLang="en-US" smtClean="0"/>
              <a:pPr>
                <a:defRPr/>
              </a:pPr>
              <a:t>32</a:t>
            </a:fld>
            <a:endParaRPr lang="en-US" dirty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46113" y="1433513"/>
            <a:ext cx="6848475" cy="523875"/>
            <a:chOff x="378" y="1480"/>
            <a:chExt cx="4314" cy="330"/>
          </a:xfrm>
        </p:grpSpPr>
        <p:sp>
          <p:nvSpPr>
            <p:cNvPr id="89102" name="Text Box 5"/>
            <p:cNvSpPr txBox="1">
              <a:spLocks noChangeArrowheads="1"/>
            </p:cNvSpPr>
            <p:nvPr/>
          </p:nvSpPr>
          <p:spPr bwMode="auto">
            <a:xfrm>
              <a:off x="612" y="1480"/>
              <a:ext cx="40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宋体" pitchFamily="2" charset="-122"/>
                </a:rPr>
                <a:t>散列技术仅仅是一种查找技术吗？</a:t>
              </a:r>
            </a:p>
          </p:txBody>
        </p:sp>
        <p:grpSp>
          <p:nvGrpSpPr>
            <p:cNvPr id="89103" name="Group 6"/>
            <p:cNvGrpSpPr>
              <a:grpSpLocks/>
            </p:cNvGrpSpPr>
            <p:nvPr/>
          </p:nvGrpSpPr>
          <p:grpSpPr bwMode="auto">
            <a:xfrm>
              <a:off x="378" y="1535"/>
              <a:ext cx="198" cy="246"/>
              <a:chOff x="3840" y="1584"/>
              <a:chExt cx="1093" cy="1871"/>
            </a:xfrm>
          </p:grpSpPr>
          <p:sp>
            <p:nvSpPr>
              <p:cNvPr id="89104" name="Rectangle 7"/>
              <p:cNvSpPr>
                <a:spLocks noChangeArrowheads="1"/>
              </p:cNvSpPr>
              <p:nvPr/>
            </p:nvSpPr>
            <p:spPr bwMode="auto">
              <a:xfrm>
                <a:off x="4128" y="3120"/>
                <a:ext cx="347" cy="335"/>
              </a:xfrm>
              <a:prstGeom prst="rect">
                <a:avLst/>
              </a:pr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>
                  <a:latin typeface="宋体" pitchFamily="2" charset="-122"/>
                </a:endParaRPr>
              </a:p>
            </p:txBody>
          </p:sp>
          <p:sp>
            <p:nvSpPr>
              <p:cNvPr id="89105" name="Freeform 8"/>
              <p:cNvSpPr>
                <a:spLocks/>
              </p:cNvSpPr>
              <p:nvPr/>
            </p:nvSpPr>
            <p:spPr bwMode="auto">
              <a:xfrm>
                <a:off x="3840" y="1584"/>
                <a:ext cx="1093" cy="1357"/>
              </a:xfrm>
              <a:custGeom>
                <a:avLst/>
                <a:gdLst>
                  <a:gd name="T0" fmla="*/ 11 w 2185"/>
                  <a:gd name="T1" fmla="*/ 15 h 2715"/>
                  <a:gd name="T2" fmla="*/ 11 w 2185"/>
                  <a:gd name="T3" fmla="*/ 13 h 2715"/>
                  <a:gd name="T4" fmla="*/ 12 w 2185"/>
                  <a:gd name="T5" fmla="*/ 12 h 2715"/>
                  <a:gd name="T6" fmla="*/ 14 w 2185"/>
                  <a:gd name="T7" fmla="*/ 10 h 2715"/>
                  <a:gd name="T8" fmla="*/ 16 w 2185"/>
                  <a:gd name="T9" fmla="*/ 10 h 2715"/>
                  <a:gd name="T10" fmla="*/ 18 w 2185"/>
                  <a:gd name="T11" fmla="*/ 10 h 2715"/>
                  <a:gd name="T12" fmla="*/ 20 w 2185"/>
                  <a:gd name="T13" fmla="*/ 10 h 2715"/>
                  <a:gd name="T14" fmla="*/ 21 w 2185"/>
                  <a:gd name="T15" fmla="*/ 11 h 2715"/>
                  <a:gd name="T16" fmla="*/ 23 w 2185"/>
                  <a:gd name="T17" fmla="*/ 13 h 2715"/>
                  <a:gd name="T18" fmla="*/ 24 w 2185"/>
                  <a:gd name="T19" fmla="*/ 14 h 2715"/>
                  <a:gd name="T20" fmla="*/ 24 w 2185"/>
                  <a:gd name="T21" fmla="*/ 15 h 2715"/>
                  <a:gd name="T22" fmla="*/ 24 w 2185"/>
                  <a:gd name="T23" fmla="*/ 17 h 2715"/>
                  <a:gd name="T24" fmla="*/ 23 w 2185"/>
                  <a:gd name="T25" fmla="*/ 18 h 2715"/>
                  <a:gd name="T26" fmla="*/ 22 w 2185"/>
                  <a:gd name="T27" fmla="*/ 20 h 2715"/>
                  <a:gd name="T28" fmla="*/ 21 w 2185"/>
                  <a:gd name="T29" fmla="*/ 22 h 2715"/>
                  <a:gd name="T30" fmla="*/ 18 w 2185"/>
                  <a:gd name="T31" fmla="*/ 24 h 2715"/>
                  <a:gd name="T32" fmla="*/ 16 w 2185"/>
                  <a:gd name="T33" fmla="*/ 26 h 2715"/>
                  <a:gd name="T34" fmla="*/ 14 w 2185"/>
                  <a:gd name="T35" fmla="*/ 28 h 2715"/>
                  <a:gd name="T36" fmla="*/ 13 w 2185"/>
                  <a:gd name="T37" fmla="*/ 30 h 2715"/>
                  <a:gd name="T38" fmla="*/ 12 w 2185"/>
                  <a:gd name="T39" fmla="*/ 32 h 2715"/>
                  <a:gd name="T40" fmla="*/ 11 w 2185"/>
                  <a:gd name="T41" fmla="*/ 34 h 2715"/>
                  <a:gd name="T42" fmla="*/ 11 w 2185"/>
                  <a:gd name="T43" fmla="*/ 36 h 2715"/>
                  <a:gd name="T44" fmla="*/ 10 w 2185"/>
                  <a:gd name="T45" fmla="*/ 38 h 2715"/>
                  <a:gd name="T46" fmla="*/ 10 w 2185"/>
                  <a:gd name="T47" fmla="*/ 40 h 2715"/>
                  <a:gd name="T48" fmla="*/ 20 w 2185"/>
                  <a:gd name="T49" fmla="*/ 42 h 2715"/>
                  <a:gd name="T50" fmla="*/ 20 w 2185"/>
                  <a:gd name="T51" fmla="*/ 41 h 2715"/>
                  <a:gd name="T52" fmla="*/ 21 w 2185"/>
                  <a:gd name="T53" fmla="*/ 39 h 2715"/>
                  <a:gd name="T54" fmla="*/ 21 w 2185"/>
                  <a:gd name="T55" fmla="*/ 38 h 2715"/>
                  <a:gd name="T56" fmla="*/ 21 w 2185"/>
                  <a:gd name="T57" fmla="*/ 37 h 2715"/>
                  <a:gd name="T58" fmla="*/ 22 w 2185"/>
                  <a:gd name="T59" fmla="*/ 36 h 2715"/>
                  <a:gd name="T60" fmla="*/ 22 w 2185"/>
                  <a:gd name="T61" fmla="*/ 35 h 2715"/>
                  <a:gd name="T62" fmla="*/ 23 w 2185"/>
                  <a:gd name="T63" fmla="*/ 34 h 2715"/>
                  <a:gd name="T64" fmla="*/ 24 w 2185"/>
                  <a:gd name="T65" fmla="*/ 33 h 2715"/>
                  <a:gd name="T66" fmla="*/ 26 w 2185"/>
                  <a:gd name="T67" fmla="*/ 31 h 2715"/>
                  <a:gd name="T68" fmla="*/ 28 w 2185"/>
                  <a:gd name="T69" fmla="*/ 30 h 2715"/>
                  <a:gd name="T70" fmla="*/ 30 w 2185"/>
                  <a:gd name="T71" fmla="*/ 28 h 2715"/>
                  <a:gd name="T72" fmla="*/ 31 w 2185"/>
                  <a:gd name="T73" fmla="*/ 26 h 2715"/>
                  <a:gd name="T74" fmla="*/ 33 w 2185"/>
                  <a:gd name="T75" fmla="*/ 24 h 2715"/>
                  <a:gd name="T76" fmla="*/ 34 w 2185"/>
                  <a:gd name="T77" fmla="*/ 22 h 2715"/>
                  <a:gd name="T78" fmla="*/ 34 w 2185"/>
                  <a:gd name="T79" fmla="*/ 20 h 2715"/>
                  <a:gd name="T80" fmla="*/ 35 w 2185"/>
                  <a:gd name="T81" fmla="*/ 17 h 2715"/>
                  <a:gd name="T82" fmla="*/ 34 w 2185"/>
                  <a:gd name="T83" fmla="*/ 13 h 2715"/>
                  <a:gd name="T84" fmla="*/ 33 w 2185"/>
                  <a:gd name="T85" fmla="*/ 10 h 2715"/>
                  <a:gd name="T86" fmla="*/ 32 w 2185"/>
                  <a:gd name="T87" fmla="*/ 7 h 2715"/>
                  <a:gd name="T88" fmla="*/ 30 w 2185"/>
                  <a:gd name="T89" fmla="*/ 4 h 2715"/>
                  <a:gd name="T90" fmla="*/ 27 w 2185"/>
                  <a:gd name="T91" fmla="*/ 2 h 2715"/>
                  <a:gd name="T92" fmla="*/ 25 w 2185"/>
                  <a:gd name="T93" fmla="*/ 1 h 2715"/>
                  <a:gd name="T94" fmla="*/ 22 w 2185"/>
                  <a:gd name="T95" fmla="*/ 0 h 2715"/>
                  <a:gd name="T96" fmla="*/ 19 w 2185"/>
                  <a:gd name="T97" fmla="*/ 0 h 2715"/>
                  <a:gd name="T98" fmla="*/ 15 w 2185"/>
                  <a:gd name="T99" fmla="*/ 0 h 2715"/>
                  <a:gd name="T100" fmla="*/ 12 w 2185"/>
                  <a:gd name="T101" fmla="*/ 0 h 2715"/>
                  <a:gd name="T102" fmla="*/ 9 w 2185"/>
                  <a:gd name="T103" fmla="*/ 1 h 2715"/>
                  <a:gd name="T104" fmla="*/ 6 w 2185"/>
                  <a:gd name="T105" fmla="*/ 3 h 2715"/>
                  <a:gd name="T106" fmla="*/ 4 w 2185"/>
                  <a:gd name="T107" fmla="*/ 5 h 2715"/>
                  <a:gd name="T108" fmla="*/ 2 w 2185"/>
                  <a:gd name="T109" fmla="*/ 8 h 2715"/>
                  <a:gd name="T110" fmla="*/ 1 w 2185"/>
                  <a:gd name="T111" fmla="*/ 11 h 2715"/>
                  <a:gd name="T112" fmla="*/ 0 w 2185"/>
                  <a:gd name="T113" fmla="*/ 14 h 271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185"/>
                  <a:gd name="T172" fmla="*/ 0 h 2715"/>
                  <a:gd name="T173" fmla="*/ 2185 w 2185"/>
                  <a:gd name="T174" fmla="*/ 2715 h 2715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185" h="2715">
                    <a:moveTo>
                      <a:pt x="0" y="1340"/>
                    </a:moveTo>
                    <a:lnTo>
                      <a:pt x="643" y="1340"/>
                    </a:lnTo>
                    <a:lnTo>
                      <a:pt x="643" y="1044"/>
                    </a:lnTo>
                    <a:lnTo>
                      <a:pt x="644" y="1007"/>
                    </a:lnTo>
                    <a:lnTo>
                      <a:pt x="648" y="970"/>
                    </a:lnTo>
                    <a:lnTo>
                      <a:pt x="655" y="937"/>
                    </a:lnTo>
                    <a:lnTo>
                      <a:pt x="666" y="903"/>
                    </a:lnTo>
                    <a:lnTo>
                      <a:pt x="677" y="874"/>
                    </a:lnTo>
                    <a:lnTo>
                      <a:pt x="692" y="845"/>
                    </a:lnTo>
                    <a:lnTo>
                      <a:pt x="708" y="818"/>
                    </a:lnTo>
                    <a:lnTo>
                      <a:pt x="728" y="793"/>
                    </a:lnTo>
                    <a:lnTo>
                      <a:pt x="748" y="769"/>
                    </a:lnTo>
                    <a:lnTo>
                      <a:pt x="771" y="748"/>
                    </a:lnTo>
                    <a:lnTo>
                      <a:pt x="794" y="728"/>
                    </a:lnTo>
                    <a:lnTo>
                      <a:pt x="819" y="711"/>
                    </a:lnTo>
                    <a:lnTo>
                      <a:pt x="847" y="695"/>
                    </a:lnTo>
                    <a:lnTo>
                      <a:pt x="874" y="681"/>
                    </a:lnTo>
                    <a:lnTo>
                      <a:pt x="903" y="670"/>
                    </a:lnTo>
                    <a:lnTo>
                      <a:pt x="933" y="660"/>
                    </a:lnTo>
                    <a:lnTo>
                      <a:pt x="963" y="652"/>
                    </a:lnTo>
                    <a:lnTo>
                      <a:pt x="994" y="648"/>
                    </a:lnTo>
                    <a:lnTo>
                      <a:pt x="1025" y="644"/>
                    </a:lnTo>
                    <a:lnTo>
                      <a:pt x="1057" y="643"/>
                    </a:lnTo>
                    <a:lnTo>
                      <a:pt x="1090" y="644"/>
                    </a:lnTo>
                    <a:lnTo>
                      <a:pt x="1122" y="648"/>
                    </a:lnTo>
                    <a:lnTo>
                      <a:pt x="1154" y="653"/>
                    </a:lnTo>
                    <a:lnTo>
                      <a:pt x="1186" y="662"/>
                    </a:lnTo>
                    <a:lnTo>
                      <a:pt x="1218" y="672"/>
                    </a:lnTo>
                    <a:lnTo>
                      <a:pt x="1249" y="683"/>
                    </a:lnTo>
                    <a:lnTo>
                      <a:pt x="1279" y="700"/>
                    </a:lnTo>
                    <a:lnTo>
                      <a:pt x="1309" y="717"/>
                    </a:lnTo>
                    <a:lnTo>
                      <a:pt x="1337" y="736"/>
                    </a:lnTo>
                    <a:lnTo>
                      <a:pt x="1365" y="758"/>
                    </a:lnTo>
                    <a:lnTo>
                      <a:pt x="1392" y="784"/>
                    </a:lnTo>
                    <a:lnTo>
                      <a:pt x="1417" y="811"/>
                    </a:lnTo>
                    <a:lnTo>
                      <a:pt x="1435" y="833"/>
                    </a:lnTo>
                    <a:lnTo>
                      <a:pt x="1451" y="855"/>
                    </a:lnTo>
                    <a:lnTo>
                      <a:pt x="1466" y="878"/>
                    </a:lnTo>
                    <a:lnTo>
                      <a:pt x="1480" y="900"/>
                    </a:lnTo>
                    <a:lnTo>
                      <a:pt x="1491" y="922"/>
                    </a:lnTo>
                    <a:lnTo>
                      <a:pt x="1501" y="944"/>
                    </a:lnTo>
                    <a:lnTo>
                      <a:pt x="1507" y="966"/>
                    </a:lnTo>
                    <a:lnTo>
                      <a:pt x="1514" y="989"/>
                    </a:lnTo>
                    <a:lnTo>
                      <a:pt x="1516" y="1012"/>
                    </a:lnTo>
                    <a:lnTo>
                      <a:pt x="1518" y="1035"/>
                    </a:lnTo>
                    <a:lnTo>
                      <a:pt x="1517" y="1058"/>
                    </a:lnTo>
                    <a:lnTo>
                      <a:pt x="1514" y="1082"/>
                    </a:lnTo>
                    <a:lnTo>
                      <a:pt x="1509" y="1105"/>
                    </a:lnTo>
                    <a:lnTo>
                      <a:pt x="1502" y="1130"/>
                    </a:lnTo>
                    <a:lnTo>
                      <a:pt x="1493" y="1155"/>
                    </a:lnTo>
                    <a:lnTo>
                      <a:pt x="1481" y="1180"/>
                    </a:lnTo>
                    <a:lnTo>
                      <a:pt x="1469" y="1205"/>
                    </a:lnTo>
                    <a:lnTo>
                      <a:pt x="1454" y="1232"/>
                    </a:lnTo>
                    <a:lnTo>
                      <a:pt x="1435" y="1260"/>
                    </a:lnTo>
                    <a:lnTo>
                      <a:pt x="1415" y="1287"/>
                    </a:lnTo>
                    <a:lnTo>
                      <a:pt x="1394" y="1315"/>
                    </a:lnTo>
                    <a:lnTo>
                      <a:pt x="1369" y="1344"/>
                    </a:lnTo>
                    <a:lnTo>
                      <a:pt x="1342" y="1374"/>
                    </a:lnTo>
                    <a:lnTo>
                      <a:pt x="1312" y="1404"/>
                    </a:lnTo>
                    <a:lnTo>
                      <a:pt x="1281" y="1435"/>
                    </a:lnTo>
                    <a:lnTo>
                      <a:pt x="1248" y="1467"/>
                    </a:lnTo>
                    <a:lnTo>
                      <a:pt x="1212" y="1500"/>
                    </a:lnTo>
                    <a:lnTo>
                      <a:pt x="1173" y="1534"/>
                    </a:lnTo>
                    <a:lnTo>
                      <a:pt x="1131" y="1568"/>
                    </a:lnTo>
                    <a:lnTo>
                      <a:pt x="1087" y="1604"/>
                    </a:lnTo>
                    <a:lnTo>
                      <a:pt x="1042" y="1641"/>
                    </a:lnTo>
                    <a:lnTo>
                      <a:pt x="994" y="1679"/>
                    </a:lnTo>
                    <a:lnTo>
                      <a:pt x="966" y="1711"/>
                    </a:lnTo>
                    <a:lnTo>
                      <a:pt x="942" y="1741"/>
                    </a:lnTo>
                    <a:lnTo>
                      <a:pt x="918" y="1772"/>
                    </a:lnTo>
                    <a:lnTo>
                      <a:pt x="894" y="1803"/>
                    </a:lnTo>
                    <a:lnTo>
                      <a:pt x="873" y="1834"/>
                    </a:lnTo>
                    <a:lnTo>
                      <a:pt x="851" y="1864"/>
                    </a:lnTo>
                    <a:lnTo>
                      <a:pt x="832" y="1896"/>
                    </a:lnTo>
                    <a:lnTo>
                      <a:pt x="813" y="1924"/>
                    </a:lnTo>
                    <a:lnTo>
                      <a:pt x="795" y="1955"/>
                    </a:lnTo>
                    <a:lnTo>
                      <a:pt x="779" y="1985"/>
                    </a:lnTo>
                    <a:lnTo>
                      <a:pt x="761" y="2017"/>
                    </a:lnTo>
                    <a:lnTo>
                      <a:pt x="748" y="2048"/>
                    </a:lnTo>
                    <a:lnTo>
                      <a:pt x="734" y="2078"/>
                    </a:lnTo>
                    <a:lnTo>
                      <a:pt x="721" y="2109"/>
                    </a:lnTo>
                    <a:lnTo>
                      <a:pt x="708" y="2140"/>
                    </a:lnTo>
                    <a:lnTo>
                      <a:pt x="698" y="2171"/>
                    </a:lnTo>
                    <a:lnTo>
                      <a:pt x="686" y="2202"/>
                    </a:lnTo>
                    <a:lnTo>
                      <a:pt x="677" y="2233"/>
                    </a:lnTo>
                    <a:lnTo>
                      <a:pt x="669" y="2265"/>
                    </a:lnTo>
                    <a:lnTo>
                      <a:pt x="661" y="2298"/>
                    </a:lnTo>
                    <a:lnTo>
                      <a:pt x="654" y="2330"/>
                    </a:lnTo>
                    <a:lnTo>
                      <a:pt x="647" y="2362"/>
                    </a:lnTo>
                    <a:lnTo>
                      <a:pt x="642" y="2397"/>
                    </a:lnTo>
                    <a:lnTo>
                      <a:pt x="637" y="2429"/>
                    </a:lnTo>
                    <a:lnTo>
                      <a:pt x="633" y="2464"/>
                    </a:lnTo>
                    <a:lnTo>
                      <a:pt x="629" y="2498"/>
                    </a:lnTo>
                    <a:lnTo>
                      <a:pt x="627" y="2533"/>
                    </a:lnTo>
                    <a:lnTo>
                      <a:pt x="623" y="2567"/>
                    </a:lnTo>
                    <a:lnTo>
                      <a:pt x="622" y="2604"/>
                    </a:lnTo>
                    <a:lnTo>
                      <a:pt x="621" y="2640"/>
                    </a:lnTo>
                    <a:lnTo>
                      <a:pt x="620" y="2677"/>
                    </a:lnTo>
                    <a:lnTo>
                      <a:pt x="620" y="2715"/>
                    </a:lnTo>
                    <a:lnTo>
                      <a:pt x="1280" y="2715"/>
                    </a:lnTo>
                    <a:lnTo>
                      <a:pt x="1280" y="2692"/>
                    </a:lnTo>
                    <a:lnTo>
                      <a:pt x="1279" y="2670"/>
                    </a:lnTo>
                    <a:lnTo>
                      <a:pt x="1279" y="2648"/>
                    </a:lnTo>
                    <a:lnTo>
                      <a:pt x="1279" y="2626"/>
                    </a:lnTo>
                    <a:lnTo>
                      <a:pt x="1280" y="2604"/>
                    </a:lnTo>
                    <a:lnTo>
                      <a:pt x="1281" y="2582"/>
                    </a:lnTo>
                    <a:lnTo>
                      <a:pt x="1282" y="2562"/>
                    </a:lnTo>
                    <a:lnTo>
                      <a:pt x="1284" y="2541"/>
                    </a:lnTo>
                    <a:lnTo>
                      <a:pt x="1287" y="2520"/>
                    </a:lnTo>
                    <a:lnTo>
                      <a:pt x="1291" y="2499"/>
                    </a:lnTo>
                    <a:lnTo>
                      <a:pt x="1295" y="2480"/>
                    </a:lnTo>
                    <a:lnTo>
                      <a:pt x="1299" y="2460"/>
                    </a:lnTo>
                    <a:lnTo>
                      <a:pt x="1304" y="2441"/>
                    </a:lnTo>
                    <a:lnTo>
                      <a:pt x="1310" y="2421"/>
                    </a:lnTo>
                    <a:lnTo>
                      <a:pt x="1316" y="2401"/>
                    </a:lnTo>
                    <a:lnTo>
                      <a:pt x="1322" y="2383"/>
                    </a:lnTo>
                    <a:lnTo>
                      <a:pt x="1329" y="2365"/>
                    </a:lnTo>
                    <a:lnTo>
                      <a:pt x="1339" y="2345"/>
                    </a:lnTo>
                    <a:lnTo>
                      <a:pt x="1347" y="2328"/>
                    </a:lnTo>
                    <a:lnTo>
                      <a:pt x="1357" y="2309"/>
                    </a:lnTo>
                    <a:lnTo>
                      <a:pt x="1367" y="2292"/>
                    </a:lnTo>
                    <a:lnTo>
                      <a:pt x="1379" y="2275"/>
                    </a:lnTo>
                    <a:lnTo>
                      <a:pt x="1390" y="2257"/>
                    </a:lnTo>
                    <a:lnTo>
                      <a:pt x="1403" y="2240"/>
                    </a:lnTo>
                    <a:lnTo>
                      <a:pt x="1417" y="2224"/>
                    </a:lnTo>
                    <a:lnTo>
                      <a:pt x="1431" y="2208"/>
                    </a:lnTo>
                    <a:lnTo>
                      <a:pt x="1446" y="2193"/>
                    </a:lnTo>
                    <a:lnTo>
                      <a:pt x="1462" y="2177"/>
                    </a:lnTo>
                    <a:lnTo>
                      <a:pt x="1479" y="2161"/>
                    </a:lnTo>
                    <a:lnTo>
                      <a:pt x="1496" y="2146"/>
                    </a:lnTo>
                    <a:lnTo>
                      <a:pt x="1516" y="2131"/>
                    </a:lnTo>
                    <a:lnTo>
                      <a:pt x="1536" y="2117"/>
                    </a:lnTo>
                    <a:lnTo>
                      <a:pt x="1563" y="2097"/>
                    </a:lnTo>
                    <a:lnTo>
                      <a:pt x="1591" y="2078"/>
                    </a:lnTo>
                    <a:lnTo>
                      <a:pt x="1619" y="2057"/>
                    </a:lnTo>
                    <a:lnTo>
                      <a:pt x="1647" y="2035"/>
                    </a:lnTo>
                    <a:lnTo>
                      <a:pt x="1676" y="2012"/>
                    </a:lnTo>
                    <a:lnTo>
                      <a:pt x="1704" y="1989"/>
                    </a:lnTo>
                    <a:lnTo>
                      <a:pt x="1731" y="1964"/>
                    </a:lnTo>
                    <a:lnTo>
                      <a:pt x="1760" y="1939"/>
                    </a:lnTo>
                    <a:lnTo>
                      <a:pt x="1788" y="1914"/>
                    </a:lnTo>
                    <a:lnTo>
                      <a:pt x="1816" y="1887"/>
                    </a:lnTo>
                    <a:lnTo>
                      <a:pt x="1843" y="1861"/>
                    </a:lnTo>
                    <a:lnTo>
                      <a:pt x="1870" y="1832"/>
                    </a:lnTo>
                    <a:lnTo>
                      <a:pt x="1896" y="1802"/>
                    </a:lnTo>
                    <a:lnTo>
                      <a:pt x="1922" y="1772"/>
                    </a:lnTo>
                    <a:lnTo>
                      <a:pt x="1946" y="1742"/>
                    </a:lnTo>
                    <a:lnTo>
                      <a:pt x="1970" y="1711"/>
                    </a:lnTo>
                    <a:lnTo>
                      <a:pt x="1993" y="1679"/>
                    </a:lnTo>
                    <a:lnTo>
                      <a:pt x="2016" y="1647"/>
                    </a:lnTo>
                    <a:lnTo>
                      <a:pt x="2037" y="1612"/>
                    </a:lnTo>
                    <a:lnTo>
                      <a:pt x="2057" y="1578"/>
                    </a:lnTo>
                    <a:lnTo>
                      <a:pt x="2076" y="1544"/>
                    </a:lnTo>
                    <a:lnTo>
                      <a:pt x="2093" y="1507"/>
                    </a:lnTo>
                    <a:lnTo>
                      <a:pt x="2110" y="1472"/>
                    </a:lnTo>
                    <a:lnTo>
                      <a:pt x="2125" y="1435"/>
                    </a:lnTo>
                    <a:lnTo>
                      <a:pt x="2138" y="1398"/>
                    </a:lnTo>
                    <a:lnTo>
                      <a:pt x="2151" y="1360"/>
                    </a:lnTo>
                    <a:lnTo>
                      <a:pt x="2161" y="1321"/>
                    </a:lnTo>
                    <a:lnTo>
                      <a:pt x="2170" y="1281"/>
                    </a:lnTo>
                    <a:lnTo>
                      <a:pt x="2177" y="1242"/>
                    </a:lnTo>
                    <a:lnTo>
                      <a:pt x="2182" y="1201"/>
                    </a:lnTo>
                    <a:lnTo>
                      <a:pt x="2185" y="1160"/>
                    </a:lnTo>
                    <a:lnTo>
                      <a:pt x="2185" y="1118"/>
                    </a:lnTo>
                    <a:lnTo>
                      <a:pt x="2184" y="1053"/>
                    </a:lnTo>
                    <a:lnTo>
                      <a:pt x="2181" y="990"/>
                    </a:lnTo>
                    <a:lnTo>
                      <a:pt x="2174" y="929"/>
                    </a:lnTo>
                    <a:lnTo>
                      <a:pt x="2163" y="869"/>
                    </a:lnTo>
                    <a:lnTo>
                      <a:pt x="2151" y="811"/>
                    </a:lnTo>
                    <a:lnTo>
                      <a:pt x="2136" y="756"/>
                    </a:lnTo>
                    <a:lnTo>
                      <a:pt x="2119" y="703"/>
                    </a:lnTo>
                    <a:lnTo>
                      <a:pt x="2100" y="651"/>
                    </a:lnTo>
                    <a:lnTo>
                      <a:pt x="2078" y="600"/>
                    </a:lnTo>
                    <a:lnTo>
                      <a:pt x="2054" y="553"/>
                    </a:lnTo>
                    <a:lnTo>
                      <a:pt x="2028" y="507"/>
                    </a:lnTo>
                    <a:lnTo>
                      <a:pt x="2000" y="463"/>
                    </a:lnTo>
                    <a:lnTo>
                      <a:pt x="1970" y="422"/>
                    </a:lnTo>
                    <a:lnTo>
                      <a:pt x="1939" y="382"/>
                    </a:lnTo>
                    <a:lnTo>
                      <a:pt x="1905" y="344"/>
                    </a:lnTo>
                    <a:lnTo>
                      <a:pt x="1871" y="308"/>
                    </a:lnTo>
                    <a:lnTo>
                      <a:pt x="1835" y="273"/>
                    </a:lnTo>
                    <a:lnTo>
                      <a:pt x="1798" y="242"/>
                    </a:lnTo>
                    <a:lnTo>
                      <a:pt x="1760" y="212"/>
                    </a:lnTo>
                    <a:lnTo>
                      <a:pt x="1721" y="183"/>
                    </a:lnTo>
                    <a:lnTo>
                      <a:pt x="1681" y="158"/>
                    </a:lnTo>
                    <a:lnTo>
                      <a:pt x="1639" y="134"/>
                    </a:lnTo>
                    <a:lnTo>
                      <a:pt x="1597" y="112"/>
                    </a:lnTo>
                    <a:lnTo>
                      <a:pt x="1554" y="91"/>
                    </a:lnTo>
                    <a:lnTo>
                      <a:pt x="1511" y="74"/>
                    </a:lnTo>
                    <a:lnTo>
                      <a:pt x="1468" y="58"/>
                    </a:lnTo>
                    <a:lnTo>
                      <a:pt x="1424" y="44"/>
                    </a:lnTo>
                    <a:lnTo>
                      <a:pt x="1379" y="31"/>
                    </a:lnTo>
                    <a:lnTo>
                      <a:pt x="1335" y="22"/>
                    </a:lnTo>
                    <a:lnTo>
                      <a:pt x="1290" y="14"/>
                    </a:lnTo>
                    <a:lnTo>
                      <a:pt x="1246" y="8"/>
                    </a:lnTo>
                    <a:lnTo>
                      <a:pt x="1201" y="5"/>
                    </a:lnTo>
                    <a:lnTo>
                      <a:pt x="1138" y="1"/>
                    </a:lnTo>
                    <a:lnTo>
                      <a:pt x="1075" y="0"/>
                    </a:lnTo>
                    <a:lnTo>
                      <a:pt x="1013" y="1"/>
                    </a:lnTo>
                    <a:lnTo>
                      <a:pt x="954" y="5"/>
                    </a:lnTo>
                    <a:lnTo>
                      <a:pt x="894" y="11"/>
                    </a:lnTo>
                    <a:lnTo>
                      <a:pt x="836" y="19"/>
                    </a:lnTo>
                    <a:lnTo>
                      <a:pt x="780" y="29"/>
                    </a:lnTo>
                    <a:lnTo>
                      <a:pt x="724" y="42"/>
                    </a:lnTo>
                    <a:lnTo>
                      <a:pt x="671" y="55"/>
                    </a:lnTo>
                    <a:lnTo>
                      <a:pt x="619" y="72"/>
                    </a:lnTo>
                    <a:lnTo>
                      <a:pt x="569" y="91"/>
                    </a:lnTo>
                    <a:lnTo>
                      <a:pt x="519" y="112"/>
                    </a:lnTo>
                    <a:lnTo>
                      <a:pt x="473" y="136"/>
                    </a:lnTo>
                    <a:lnTo>
                      <a:pt x="428" y="160"/>
                    </a:lnTo>
                    <a:lnTo>
                      <a:pt x="385" y="187"/>
                    </a:lnTo>
                    <a:lnTo>
                      <a:pt x="343" y="217"/>
                    </a:lnTo>
                    <a:lnTo>
                      <a:pt x="304" y="248"/>
                    </a:lnTo>
                    <a:lnTo>
                      <a:pt x="267" y="281"/>
                    </a:lnTo>
                    <a:lnTo>
                      <a:pt x="231" y="316"/>
                    </a:lnTo>
                    <a:lnTo>
                      <a:pt x="199" y="354"/>
                    </a:lnTo>
                    <a:lnTo>
                      <a:pt x="168" y="393"/>
                    </a:lnTo>
                    <a:lnTo>
                      <a:pt x="140" y="433"/>
                    </a:lnTo>
                    <a:lnTo>
                      <a:pt x="114" y="476"/>
                    </a:lnTo>
                    <a:lnTo>
                      <a:pt x="91" y="521"/>
                    </a:lnTo>
                    <a:lnTo>
                      <a:pt x="70" y="567"/>
                    </a:lnTo>
                    <a:lnTo>
                      <a:pt x="52" y="615"/>
                    </a:lnTo>
                    <a:lnTo>
                      <a:pt x="37" y="665"/>
                    </a:lnTo>
                    <a:lnTo>
                      <a:pt x="23" y="717"/>
                    </a:lnTo>
                    <a:lnTo>
                      <a:pt x="13" y="770"/>
                    </a:lnTo>
                    <a:lnTo>
                      <a:pt x="6" y="825"/>
                    </a:lnTo>
                    <a:lnTo>
                      <a:pt x="1" y="883"/>
                    </a:lnTo>
                    <a:lnTo>
                      <a:pt x="0" y="940"/>
                    </a:lnTo>
                    <a:lnTo>
                      <a:pt x="0" y="1340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22288" y="2041525"/>
            <a:ext cx="8056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宋体" pitchFamily="2" charset="-122"/>
              </a:rPr>
              <a:t>散列既是一种查找技术，也是一种存储技术。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57200" y="3556000"/>
            <a:ext cx="7859713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宋体" pitchFamily="2" charset="-122"/>
              </a:rPr>
              <a:t>散列只是通过记录的关键码定位该记录，没有完整地表达记录之间的逻辑关系，所以，散列主要是</a:t>
            </a:r>
            <a:r>
              <a:rPr lang="zh-CN" altLang="en-US" sz="2800" b="1">
                <a:solidFill>
                  <a:srgbClr val="FF3300"/>
                </a:solidFill>
                <a:latin typeface="宋体" pitchFamily="2" charset="-122"/>
              </a:rPr>
              <a:t>面向查找</a:t>
            </a:r>
            <a:r>
              <a:rPr lang="zh-CN" altLang="en-US" sz="2800" b="1">
                <a:latin typeface="宋体" pitchFamily="2" charset="-122"/>
              </a:rPr>
              <a:t>的存储结构。</a:t>
            </a:r>
          </a:p>
        </p:txBody>
      </p: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654050" y="2898775"/>
            <a:ext cx="6848475" cy="523875"/>
            <a:chOff x="378" y="1480"/>
            <a:chExt cx="4314" cy="330"/>
          </a:xfrm>
        </p:grpSpPr>
        <p:sp>
          <p:nvSpPr>
            <p:cNvPr id="89098" name="Text Box 12"/>
            <p:cNvSpPr txBox="1">
              <a:spLocks noChangeArrowheads="1"/>
            </p:cNvSpPr>
            <p:nvPr/>
          </p:nvSpPr>
          <p:spPr bwMode="auto">
            <a:xfrm>
              <a:off x="612" y="1480"/>
              <a:ext cx="40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宋体" pitchFamily="2" charset="-122"/>
                </a:rPr>
                <a:t>散列是一种完整的存储结构吗？</a:t>
              </a:r>
            </a:p>
          </p:txBody>
        </p:sp>
        <p:grpSp>
          <p:nvGrpSpPr>
            <p:cNvPr id="89099" name="Group 13"/>
            <p:cNvGrpSpPr>
              <a:grpSpLocks/>
            </p:cNvGrpSpPr>
            <p:nvPr/>
          </p:nvGrpSpPr>
          <p:grpSpPr bwMode="auto">
            <a:xfrm>
              <a:off x="378" y="1535"/>
              <a:ext cx="198" cy="246"/>
              <a:chOff x="3840" y="1584"/>
              <a:chExt cx="1093" cy="1871"/>
            </a:xfrm>
          </p:grpSpPr>
          <p:sp>
            <p:nvSpPr>
              <p:cNvPr id="89100" name="Rectangle 14"/>
              <p:cNvSpPr>
                <a:spLocks noChangeArrowheads="1"/>
              </p:cNvSpPr>
              <p:nvPr/>
            </p:nvSpPr>
            <p:spPr bwMode="auto">
              <a:xfrm>
                <a:off x="4128" y="3120"/>
                <a:ext cx="347" cy="335"/>
              </a:xfrm>
              <a:prstGeom prst="rect">
                <a:avLst/>
              </a:pr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>
                  <a:latin typeface="宋体" pitchFamily="2" charset="-122"/>
                </a:endParaRPr>
              </a:p>
            </p:txBody>
          </p:sp>
          <p:sp>
            <p:nvSpPr>
              <p:cNvPr id="89101" name="Freeform 15"/>
              <p:cNvSpPr>
                <a:spLocks/>
              </p:cNvSpPr>
              <p:nvPr/>
            </p:nvSpPr>
            <p:spPr bwMode="auto">
              <a:xfrm>
                <a:off x="3840" y="1584"/>
                <a:ext cx="1093" cy="1357"/>
              </a:xfrm>
              <a:custGeom>
                <a:avLst/>
                <a:gdLst>
                  <a:gd name="T0" fmla="*/ 11 w 2185"/>
                  <a:gd name="T1" fmla="*/ 15 h 2715"/>
                  <a:gd name="T2" fmla="*/ 11 w 2185"/>
                  <a:gd name="T3" fmla="*/ 13 h 2715"/>
                  <a:gd name="T4" fmla="*/ 12 w 2185"/>
                  <a:gd name="T5" fmla="*/ 12 h 2715"/>
                  <a:gd name="T6" fmla="*/ 14 w 2185"/>
                  <a:gd name="T7" fmla="*/ 10 h 2715"/>
                  <a:gd name="T8" fmla="*/ 16 w 2185"/>
                  <a:gd name="T9" fmla="*/ 10 h 2715"/>
                  <a:gd name="T10" fmla="*/ 18 w 2185"/>
                  <a:gd name="T11" fmla="*/ 10 h 2715"/>
                  <a:gd name="T12" fmla="*/ 20 w 2185"/>
                  <a:gd name="T13" fmla="*/ 10 h 2715"/>
                  <a:gd name="T14" fmla="*/ 21 w 2185"/>
                  <a:gd name="T15" fmla="*/ 11 h 2715"/>
                  <a:gd name="T16" fmla="*/ 23 w 2185"/>
                  <a:gd name="T17" fmla="*/ 13 h 2715"/>
                  <a:gd name="T18" fmla="*/ 24 w 2185"/>
                  <a:gd name="T19" fmla="*/ 14 h 2715"/>
                  <a:gd name="T20" fmla="*/ 24 w 2185"/>
                  <a:gd name="T21" fmla="*/ 15 h 2715"/>
                  <a:gd name="T22" fmla="*/ 24 w 2185"/>
                  <a:gd name="T23" fmla="*/ 17 h 2715"/>
                  <a:gd name="T24" fmla="*/ 23 w 2185"/>
                  <a:gd name="T25" fmla="*/ 18 h 2715"/>
                  <a:gd name="T26" fmla="*/ 22 w 2185"/>
                  <a:gd name="T27" fmla="*/ 20 h 2715"/>
                  <a:gd name="T28" fmla="*/ 21 w 2185"/>
                  <a:gd name="T29" fmla="*/ 22 h 2715"/>
                  <a:gd name="T30" fmla="*/ 18 w 2185"/>
                  <a:gd name="T31" fmla="*/ 24 h 2715"/>
                  <a:gd name="T32" fmla="*/ 16 w 2185"/>
                  <a:gd name="T33" fmla="*/ 26 h 2715"/>
                  <a:gd name="T34" fmla="*/ 14 w 2185"/>
                  <a:gd name="T35" fmla="*/ 28 h 2715"/>
                  <a:gd name="T36" fmla="*/ 13 w 2185"/>
                  <a:gd name="T37" fmla="*/ 30 h 2715"/>
                  <a:gd name="T38" fmla="*/ 12 w 2185"/>
                  <a:gd name="T39" fmla="*/ 32 h 2715"/>
                  <a:gd name="T40" fmla="*/ 11 w 2185"/>
                  <a:gd name="T41" fmla="*/ 34 h 2715"/>
                  <a:gd name="T42" fmla="*/ 11 w 2185"/>
                  <a:gd name="T43" fmla="*/ 36 h 2715"/>
                  <a:gd name="T44" fmla="*/ 10 w 2185"/>
                  <a:gd name="T45" fmla="*/ 38 h 2715"/>
                  <a:gd name="T46" fmla="*/ 10 w 2185"/>
                  <a:gd name="T47" fmla="*/ 40 h 2715"/>
                  <a:gd name="T48" fmla="*/ 20 w 2185"/>
                  <a:gd name="T49" fmla="*/ 42 h 2715"/>
                  <a:gd name="T50" fmla="*/ 20 w 2185"/>
                  <a:gd name="T51" fmla="*/ 41 h 2715"/>
                  <a:gd name="T52" fmla="*/ 21 w 2185"/>
                  <a:gd name="T53" fmla="*/ 39 h 2715"/>
                  <a:gd name="T54" fmla="*/ 21 w 2185"/>
                  <a:gd name="T55" fmla="*/ 38 h 2715"/>
                  <a:gd name="T56" fmla="*/ 21 w 2185"/>
                  <a:gd name="T57" fmla="*/ 37 h 2715"/>
                  <a:gd name="T58" fmla="*/ 22 w 2185"/>
                  <a:gd name="T59" fmla="*/ 36 h 2715"/>
                  <a:gd name="T60" fmla="*/ 22 w 2185"/>
                  <a:gd name="T61" fmla="*/ 35 h 2715"/>
                  <a:gd name="T62" fmla="*/ 23 w 2185"/>
                  <a:gd name="T63" fmla="*/ 34 h 2715"/>
                  <a:gd name="T64" fmla="*/ 24 w 2185"/>
                  <a:gd name="T65" fmla="*/ 33 h 2715"/>
                  <a:gd name="T66" fmla="*/ 26 w 2185"/>
                  <a:gd name="T67" fmla="*/ 31 h 2715"/>
                  <a:gd name="T68" fmla="*/ 28 w 2185"/>
                  <a:gd name="T69" fmla="*/ 30 h 2715"/>
                  <a:gd name="T70" fmla="*/ 30 w 2185"/>
                  <a:gd name="T71" fmla="*/ 28 h 2715"/>
                  <a:gd name="T72" fmla="*/ 31 w 2185"/>
                  <a:gd name="T73" fmla="*/ 26 h 2715"/>
                  <a:gd name="T74" fmla="*/ 33 w 2185"/>
                  <a:gd name="T75" fmla="*/ 24 h 2715"/>
                  <a:gd name="T76" fmla="*/ 34 w 2185"/>
                  <a:gd name="T77" fmla="*/ 22 h 2715"/>
                  <a:gd name="T78" fmla="*/ 34 w 2185"/>
                  <a:gd name="T79" fmla="*/ 20 h 2715"/>
                  <a:gd name="T80" fmla="*/ 35 w 2185"/>
                  <a:gd name="T81" fmla="*/ 17 h 2715"/>
                  <a:gd name="T82" fmla="*/ 34 w 2185"/>
                  <a:gd name="T83" fmla="*/ 13 h 2715"/>
                  <a:gd name="T84" fmla="*/ 33 w 2185"/>
                  <a:gd name="T85" fmla="*/ 10 h 2715"/>
                  <a:gd name="T86" fmla="*/ 32 w 2185"/>
                  <a:gd name="T87" fmla="*/ 7 h 2715"/>
                  <a:gd name="T88" fmla="*/ 30 w 2185"/>
                  <a:gd name="T89" fmla="*/ 4 h 2715"/>
                  <a:gd name="T90" fmla="*/ 27 w 2185"/>
                  <a:gd name="T91" fmla="*/ 2 h 2715"/>
                  <a:gd name="T92" fmla="*/ 25 w 2185"/>
                  <a:gd name="T93" fmla="*/ 1 h 2715"/>
                  <a:gd name="T94" fmla="*/ 22 w 2185"/>
                  <a:gd name="T95" fmla="*/ 0 h 2715"/>
                  <a:gd name="T96" fmla="*/ 19 w 2185"/>
                  <a:gd name="T97" fmla="*/ 0 h 2715"/>
                  <a:gd name="T98" fmla="*/ 15 w 2185"/>
                  <a:gd name="T99" fmla="*/ 0 h 2715"/>
                  <a:gd name="T100" fmla="*/ 12 w 2185"/>
                  <a:gd name="T101" fmla="*/ 0 h 2715"/>
                  <a:gd name="T102" fmla="*/ 9 w 2185"/>
                  <a:gd name="T103" fmla="*/ 1 h 2715"/>
                  <a:gd name="T104" fmla="*/ 6 w 2185"/>
                  <a:gd name="T105" fmla="*/ 3 h 2715"/>
                  <a:gd name="T106" fmla="*/ 4 w 2185"/>
                  <a:gd name="T107" fmla="*/ 5 h 2715"/>
                  <a:gd name="T108" fmla="*/ 2 w 2185"/>
                  <a:gd name="T109" fmla="*/ 8 h 2715"/>
                  <a:gd name="T110" fmla="*/ 1 w 2185"/>
                  <a:gd name="T111" fmla="*/ 11 h 2715"/>
                  <a:gd name="T112" fmla="*/ 0 w 2185"/>
                  <a:gd name="T113" fmla="*/ 14 h 271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185"/>
                  <a:gd name="T172" fmla="*/ 0 h 2715"/>
                  <a:gd name="T173" fmla="*/ 2185 w 2185"/>
                  <a:gd name="T174" fmla="*/ 2715 h 2715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185" h="2715">
                    <a:moveTo>
                      <a:pt x="0" y="1340"/>
                    </a:moveTo>
                    <a:lnTo>
                      <a:pt x="643" y="1340"/>
                    </a:lnTo>
                    <a:lnTo>
                      <a:pt x="643" y="1044"/>
                    </a:lnTo>
                    <a:lnTo>
                      <a:pt x="644" y="1007"/>
                    </a:lnTo>
                    <a:lnTo>
                      <a:pt x="648" y="970"/>
                    </a:lnTo>
                    <a:lnTo>
                      <a:pt x="655" y="937"/>
                    </a:lnTo>
                    <a:lnTo>
                      <a:pt x="666" y="903"/>
                    </a:lnTo>
                    <a:lnTo>
                      <a:pt x="677" y="874"/>
                    </a:lnTo>
                    <a:lnTo>
                      <a:pt x="692" y="845"/>
                    </a:lnTo>
                    <a:lnTo>
                      <a:pt x="708" y="818"/>
                    </a:lnTo>
                    <a:lnTo>
                      <a:pt x="728" y="793"/>
                    </a:lnTo>
                    <a:lnTo>
                      <a:pt x="748" y="769"/>
                    </a:lnTo>
                    <a:lnTo>
                      <a:pt x="771" y="748"/>
                    </a:lnTo>
                    <a:lnTo>
                      <a:pt x="794" y="728"/>
                    </a:lnTo>
                    <a:lnTo>
                      <a:pt x="819" y="711"/>
                    </a:lnTo>
                    <a:lnTo>
                      <a:pt x="847" y="695"/>
                    </a:lnTo>
                    <a:lnTo>
                      <a:pt x="874" y="681"/>
                    </a:lnTo>
                    <a:lnTo>
                      <a:pt x="903" y="670"/>
                    </a:lnTo>
                    <a:lnTo>
                      <a:pt x="933" y="660"/>
                    </a:lnTo>
                    <a:lnTo>
                      <a:pt x="963" y="652"/>
                    </a:lnTo>
                    <a:lnTo>
                      <a:pt x="994" y="648"/>
                    </a:lnTo>
                    <a:lnTo>
                      <a:pt x="1025" y="644"/>
                    </a:lnTo>
                    <a:lnTo>
                      <a:pt x="1057" y="643"/>
                    </a:lnTo>
                    <a:lnTo>
                      <a:pt x="1090" y="644"/>
                    </a:lnTo>
                    <a:lnTo>
                      <a:pt x="1122" y="648"/>
                    </a:lnTo>
                    <a:lnTo>
                      <a:pt x="1154" y="653"/>
                    </a:lnTo>
                    <a:lnTo>
                      <a:pt x="1186" y="662"/>
                    </a:lnTo>
                    <a:lnTo>
                      <a:pt x="1218" y="672"/>
                    </a:lnTo>
                    <a:lnTo>
                      <a:pt x="1249" y="683"/>
                    </a:lnTo>
                    <a:lnTo>
                      <a:pt x="1279" y="700"/>
                    </a:lnTo>
                    <a:lnTo>
                      <a:pt x="1309" y="717"/>
                    </a:lnTo>
                    <a:lnTo>
                      <a:pt x="1337" y="736"/>
                    </a:lnTo>
                    <a:lnTo>
                      <a:pt x="1365" y="758"/>
                    </a:lnTo>
                    <a:lnTo>
                      <a:pt x="1392" y="784"/>
                    </a:lnTo>
                    <a:lnTo>
                      <a:pt x="1417" y="811"/>
                    </a:lnTo>
                    <a:lnTo>
                      <a:pt x="1435" y="833"/>
                    </a:lnTo>
                    <a:lnTo>
                      <a:pt x="1451" y="855"/>
                    </a:lnTo>
                    <a:lnTo>
                      <a:pt x="1466" y="878"/>
                    </a:lnTo>
                    <a:lnTo>
                      <a:pt x="1480" y="900"/>
                    </a:lnTo>
                    <a:lnTo>
                      <a:pt x="1491" y="922"/>
                    </a:lnTo>
                    <a:lnTo>
                      <a:pt x="1501" y="944"/>
                    </a:lnTo>
                    <a:lnTo>
                      <a:pt x="1507" y="966"/>
                    </a:lnTo>
                    <a:lnTo>
                      <a:pt x="1514" y="989"/>
                    </a:lnTo>
                    <a:lnTo>
                      <a:pt x="1516" y="1012"/>
                    </a:lnTo>
                    <a:lnTo>
                      <a:pt x="1518" y="1035"/>
                    </a:lnTo>
                    <a:lnTo>
                      <a:pt x="1517" y="1058"/>
                    </a:lnTo>
                    <a:lnTo>
                      <a:pt x="1514" y="1082"/>
                    </a:lnTo>
                    <a:lnTo>
                      <a:pt x="1509" y="1105"/>
                    </a:lnTo>
                    <a:lnTo>
                      <a:pt x="1502" y="1130"/>
                    </a:lnTo>
                    <a:lnTo>
                      <a:pt x="1493" y="1155"/>
                    </a:lnTo>
                    <a:lnTo>
                      <a:pt x="1481" y="1180"/>
                    </a:lnTo>
                    <a:lnTo>
                      <a:pt x="1469" y="1205"/>
                    </a:lnTo>
                    <a:lnTo>
                      <a:pt x="1454" y="1232"/>
                    </a:lnTo>
                    <a:lnTo>
                      <a:pt x="1435" y="1260"/>
                    </a:lnTo>
                    <a:lnTo>
                      <a:pt x="1415" y="1287"/>
                    </a:lnTo>
                    <a:lnTo>
                      <a:pt x="1394" y="1315"/>
                    </a:lnTo>
                    <a:lnTo>
                      <a:pt x="1369" y="1344"/>
                    </a:lnTo>
                    <a:lnTo>
                      <a:pt x="1342" y="1374"/>
                    </a:lnTo>
                    <a:lnTo>
                      <a:pt x="1312" y="1404"/>
                    </a:lnTo>
                    <a:lnTo>
                      <a:pt x="1281" y="1435"/>
                    </a:lnTo>
                    <a:lnTo>
                      <a:pt x="1248" y="1467"/>
                    </a:lnTo>
                    <a:lnTo>
                      <a:pt x="1212" y="1500"/>
                    </a:lnTo>
                    <a:lnTo>
                      <a:pt x="1173" y="1534"/>
                    </a:lnTo>
                    <a:lnTo>
                      <a:pt x="1131" y="1568"/>
                    </a:lnTo>
                    <a:lnTo>
                      <a:pt x="1087" y="1604"/>
                    </a:lnTo>
                    <a:lnTo>
                      <a:pt x="1042" y="1641"/>
                    </a:lnTo>
                    <a:lnTo>
                      <a:pt x="994" y="1679"/>
                    </a:lnTo>
                    <a:lnTo>
                      <a:pt x="966" y="1711"/>
                    </a:lnTo>
                    <a:lnTo>
                      <a:pt x="942" y="1741"/>
                    </a:lnTo>
                    <a:lnTo>
                      <a:pt x="918" y="1772"/>
                    </a:lnTo>
                    <a:lnTo>
                      <a:pt x="894" y="1803"/>
                    </a:lnTo>
                    <a:lnTo>
                      <a:pt x="873" y="1834"/>
                    </a:lnTo>
                    <a:lnTo>
                      <a:pt x="851" y="1864"/>
                    </a:lnTo>
                    <a:lnTo>
                      <a:pt x="832" y="1896"/>
                    </a:lnTo>
                    <a:lnTo>
                      <a:pt x="813" y="1924"/>
                    </a:lnTo>
                    <a:lnTo>
                      <a:pt x="795" y="1955"/>
                    </a:lnTo>
                    <a:lnTo>
                      <a:pt x="779" y="1985"/>
                    </a:lnTo>
                    <a:lnTo>
                      <a:pt x="761" y="2017"/>
                    </a:lnTo>
                    <a:lnTo>
                      <a:pt x="748" y="2048"/>
                    </a:lnTo>
                    <a:lnTo>
                      <a:pt x="734" y="2078"/>
                    </a:lnTo>
                    <a:lnTo>
                      <a:pt x="721" y="2109"/>
                    </a:lnTo>
                    <a:lnTo>
                      <a:pt x="708" y="2140"/>
                    </a:lnTo>
                    <a:lnTo>
                      <a:pt x="698" y="2171"/>
                    </a:lnTo>
                    <a:lnTo>
                      <a:pt x="686" y="2202"/>
                    </a:lnTo>
                    <a:lnTo>
                      <a:pt x="677" y="2233"/>
                    </a:lnTo>
                    <a:lnTo>
                      <a:pt x="669" y="2265"/>
                    </a:lnTo>
                    <a:lnTo>
                      <a:pt x="661" y="2298"/>
                    </a:lnTo>
                    <a:lnTo>
                      <a:pt x="654" y="2330"/>
                    </a:lnTo>
                    <a:lnTo>
                      <a:pt x="647" y="2362"/>
                    </a:lnTo>
                    <a:lnTo>
                      <a:pt x="642" y="2397"/>
                    </a:lnTo>
                    <a:lnTo>
                      <a:pt x="637" y="2429"/>
                    </a:lnTo>
                    <a:lnTo>
                      <a:pt x="633" y="2464"/>
                    </a:lnTo>
                    <a:lnTo>
                      <a:pt x="629" y="2498"/>
                    </a:lnTo>
                    <a:lnTo>
                      <a:pt x="627" y="2533"/>
                    </a:lnTo>
                    <a:lnTo>
                      <a:pt x="623" y="2567"/>
                    </a:lnTo>
                    <a:lnTo>
                      <a:pt x="622" y="2604"/>
                    </a:lnTo>
                    <a:lnTo>
                      <a:pt x="621" y="2640"/>
                    </a:lnTo>
                    <a:lnTo>
                      <a:pt x="620" y="2677"/>
                    </a:lnTo>
                    <a:lnTo>
                      <a:pt x="620" y="2715"/>
                    </a:lnTo>
                    <a:lnTo>
                      <a:pt x="1280" y="2715"/>
                    </a:lnTo>
                    <a:lnTo>
                      <a:pt x="1280" y="2692"/>
                    </a:lnTo>
                    <a:lnTo>
                      <a:pt x="1279" y="2670"/>
                    </a:lnTo>
                    <a:lnTo>
                      <a:pt x="1279" y="2648"/>
                    </a:lnTo>
                    <a:lnTo>
                      <a:pt x="1279" y="2626"/>
                    </a:lnTo>
                    <a:lnTo>
                      <a:pt x="1280" y="2604"/>
                    </a:lnTo>
                    <a:lnTo>
                      <a:pt x="1281" y="2582"/>
                    </a:lnTo>
                    <a:lnTo>
                      <a:pt x="1282" y="2562"/>
                    </a:lnTo>
                    <a:lnTo>
                      <a:pt x="1284" y="2541"/>
                    </a:lnTo>
                    <a:lnTo>
                      <a:pt x="1287" y="2520"/>
                    </a:lnTo>
                    <a:lnTo>
                      <a:pt x="1291" y="2499"/>
                    </a:lnTo>
                    <a:lnTo>
                      <a:pt x="1295" y="2480"/>
                    </a:lnTo>
                    <a:lnTo>
                      <a:pt x="1299" y="2460"/>
                    </a:lnTo>
                    <a:lnTo>
                      <a:pt x="1304" y="2441"/>
                    </a:lnTo>
                    <a:lnTo>
                      <a:pt x="1310" y="2421"/>
                    </a:lnTo>
                    <a:lnTo>
                      <a:pt x="1316" y="2401"/>
                    </a:lnTo>
                    <a:lnTo>
                      <a:pt x="1322" y="2383"/>
                    </a:lnTo>
                    <a:lnTo>
                      <a:pt x="1329" y="2365"/>
                    </a:lnTo>
                    <a:lnTo>
                      <a:pt x="1339" y="2345"/>
                    </a:lnTo>
                    <a:lnTo>
                      <a:pt x="1347" y="2328"/>
                    </a:lnTo>
                    <a:lnTo>
                      <a:pt x="1357" y="2309"/>
                    </a:lnTo>
                    <a:lnTo>
                      <a:pt x="1367" y="2292"/>
                    </a:lnTo>
                    <a:lnTo>
                      <a:pt x="1379" y="2275"/>
                    </a:lnTo>
                    <a:lnTo>
                      <a:pt x="1390" y="2257"/>
                    </a:lnTo>
                    <a:lnTo>
                      <a:pt x="1403" y="2240"/>
                    </a:lnTo>
                    <a:lnTo>
                      <a:pt x="1417" y="2224"/>
                    </a:lnTo>
                    <a:lnTo>
                      <a:pt x="1431" y="2208"/>
                    </a:lnTo>
                    <a:lnTo>
                      <a:pt x="1446" y="2193"/>
                    </a:lnTo>
                    <a:lnTo>
                      <a:pt x="1462" y="2177"/>
                    </a:lnTo>
                    <a:lnTo>
                      <a:pt x="1479" y="2161"/>
                    </a:lnTo>
                    <a:lnTo>
                      <a:pt x="1496" y="2146"/>
                    </a:lnTo>
                    <a:lnTo>
                      <a:pt x="1516" y="2131"/>
                    </a:lnTo>
                    <a:lnTo>
                      <a:pt x="1536" y="2117"/>
                    </a:lnTo>
                    <a:lnTo>
                      <a:pt x="1563" y="2097"/>
                    </a:lnTo>
                    <a:lnTo>
                      <a:pt x="1591" y="2078"/>
                    </a:lnTo>
                    <a:lnTo>
                      <a:pt x="1619" y="2057"/>
                    </a:lnTo>
                    <a:lnTo>
                      <a:pt x="1647" y="2035"/>
                    </a:lnTo>
                    <a:lnTo>
                      <a:pt x="1676" y="2012"/>
                    </a:lnTo>
                    <a:lnTo>
                      <a:pt x="1704" y="1989"/>
                    </a:lnTo>
                    <a:lnTo>
                      <a:pt x="1731" y="1964"/>
                    </a:lnTo>
                    <a:lnTo>
                      <a:pt x="1760" y="1939"/>
                    </a:lnTo>
                    <a:lnTo>
                      <a:pt x="1788" y="1914"/>
                    </a:lnTo>
                    <a:lnTo>
                      <a:pt x="1816" y="1887"/>
                    </a:lnTo>
                    <a:lnTo>
                      <a:pt x="1843" y="1861"/>
                    </a:lnTo>
                    <a:lnTo>
                      <a:pt x="1870" y="1832"/>
                    </a:lnTo>
                    <a:lnTo>
                      <a:pt x="1896" y="1802"/>
                    </a:lnTo>
                    <a:lnTo>
                      <a:pt x="1922" y="1772"/>
                    </a:lnTo>
                    <a:lnTo>
                      <a:pt x="1946" y="1742"/>
                    </a:lnTo>
                    <a:lnTo>
                      <a:pt x="1970" y="1711"/>
                    </a:lnTo>
                    <a:lnTo>
                      <a:pt x="1993" y="1679"/>
                    </a:lnTo>
                    <a:lnTo>
                      <a:pt x="2016" y="1647"/>
                    </a:lnTo>
                    <a:lnTo>
                      <a:pt x="2037" y="1612"/>
                    </a:lnTo>
                    <a:lnTo>
                      <a:pt x="2057" y="1578"/>
                    </a:lnTo>
                    <a:lnTo>
                      <a:pt x="2076" y="1544"/>
                    </a:lnTo>
                    <a:lnTo>
                      <a:pt x="2093" y="1507"/>
                    </a:lnTo>
                    <a:lnTo>
                      <a:pt x="2110" y="1472"/>
                    </a:lnTo>
                    <a:lnTo>
                      <a:pt x="2125" y="1435"/>
                    </a:lnTo>
                    <a:lnTo>
                      <a:pt x="2138" y="1398"/>
                    </a:lnTo>
                    <a:lnTo>
                      <a:pt x="2151" y="1360"/>
                    </a:lnTo>
                    <a:lnTo>
                      <a:pt x="2161" y="1321"/>
                    </a:lnTo>
                    <a:lnTo>
                      <a:pt x="2170" y="1281"/>
                    </a:lnTo>
                    <a:lnTo>
                      <a:pt x="2177" y="1242"/>
                    </a:lnTo>
                    <a:lnTo>
                      <a:pt x="2182" y="1201"/>
                    </a:lnTo>
                    <a:lnTo>
                      <a:pt x="2185" y="1160"/>
                    </a:lnTo>
                    <a:lnTo>
                      <a:pt x="2185" y="1118"/>
                    </a:lnTo>
                    <a:lnTo>
                      <a:pt x="2184" y="1053"/>
                    </a:lnTo>
                    <a:lnTo>
                      <a:pt x="2181" y="990"/>
                    </a:lnTo>
                    <a:lnTo>
                      <a:pt x="2174" y="929"/>
                    </a:lnTo>
                    <a:lnTo>
                      <a:pt x="2163" y="869"/>
                    </a:lnTo>
                    <a:lnTo>
                      <a:pt x="2151" y="811"/>
                    </a:lnTo>
                    <a:lnTo>
                      <a:pt x="2136" y="756"/>
                    </a:lnTo>
                    <a:lnTo>
                      <a:pt x="2119" y="703"/>
                    </a:lnTo>
                    <a:lnTo>
                      <a:pt x="2100" y="651"/>
                    </a:lnTo>
                    <a:lnTo>
                      <a:pt x="2078" y="600"/>
                    </a:lnTo>
                    <a:lnTo>
                      <a:pt x="2054" y="553"/>
                    </a:lnTo>
                    <a:lnTo>
                      <a:pt x="2028" y="507"/>
                    </a:lnTo>
                    <a:lnTo>
                      <a:pt x="2000" y="463"/>
                    </a:lnTo>
                    <a:lnTo>
                      <a:pt x="1970" y="422"/>
                    </a:lnTo>
                    <a:lnTo>
                      <a:pt x="1939" y="382"/>
                    </a:lnTo>
                    <a:lnTo>
                      <a:pt x="1905" y="344"/>
                    </a:lnTo>
                    <a:lnTo>
                      <a:pt x="1871" y="308"/>
                    </a:lnTo>
                    <a:lnTo>
                      <a:pt x="1835" y="273"/>
                    </a:lnTo>
                    <a:lnTo>
                      <a:pt x="1798" y="242"/>
                    </a:lnTo>
                    <a:lnTo>
                      <a:pt x="1760" y="212"/>
                    </a:lnTo>
                    <a:lnTo>
                      <a:pt x="1721" y="183"/>
                    </a:lnTo>
                    <a:lnTo>
                      <a:pt x="1681" y="158"/>
                    </a:lnTo>
                    <a:lnTo>
                      <a:pt x="1639" y="134"/>
                    </a:lnTo>
                    <a:lnTo>
                      <a:pt x="1597" y="112"/>
                    </a:lnTo>
                    <a:lnTo>
                      <a:pt x="1554" y="91"/>
                    </a:lnTo>
                    <a:lnTo>
                      <a:pt x="1511" y="74"/>
                    </a:lnTo>
                    <a:lnTo>
                      <a:pt x="1468" y="58"/>
                    </a:lnTo>
                    <a:lnTo>
                      <a:pt x="1424" y="44"/>
                    </a:lnTo>
                    <a:lnTo>
                      <a:pt x="1379" y="31"/>
                    </a:lnTo>
                    <a:lnTo>
                      <a:pt x="1335" y="22"/>
                    </a:lnTo>
                    <a:lnTo>
                      <a:pt x="1290" y="14"/>
                    </a:lnTo>
                    <a:lnTo>
                      <a:pt x="1246" y="8"/>
                    </a:lnTo>
                    <a:lnTo>
                      <a:pt x="1201" y="5"/>
                    </a:lnTo>
                    <a:lnTo>
                      <a:pt x="1138" y="1"/>
                    </a:lnTo>
                    <a:lnTo>
                      <a:pt x="1075" y="0"/>
                    </a:lnTo>
                    <a:lnTo>
                      <a:pt x="1013" y="1"/>
                    </a:lnTo>
                    <a:lnTo>
                      <a:pt x="954" y="5"/>
                    </a:lnTo>
                    <a:lnTo>
                      <a:pt x="894" y="11"/>
                    </a:lnTo>
                    <a:lnTo>
                      <a:pt x="836" y="19"/>
                    </a:lnTo>
                    <a:lnTo>
                      <a:pt x="780" y="29"/>
                    </a:lnTo>
                    <a:lnTo>
                      <a:pt x="724" y="42"/>
                    </a:lnTo>
                    <a:lnTo>
                      <a:pt x="671" y="55"/>
                    </a:lnTo>
                    <a:lnTo>
                      <a:pt x="619" y="72"/>
                    </a:lnTo>
                    <a:lnTo>
                      <a:pt x="569" y="91"/>
                    </a:lnTo>
                    <a:lnTo>
                      <a:pt x="519" y="112"/>
                    </a:lnTo>
                    <a:lnTo>
                      <a:pt x="473" y="136"/>
                    </a:lnTo>
                    <a:lnTo>
                      <a:pt x="428" y="160"/>
                    </a:lnTo>
                    <a:lnTo>
                      <a:pt x="385" y="187"/>
                    </a:lnTo>
                    <a:lnTo>
                      <a:pt x="343" y="217"/>
                    </a:lnTo>
                    <a:lnTo>
                      <a:pt x="304" y="248"/>
                    </a:lnTo>
                    <a:lnTo>
                      <a:pt x="267" y="281"/>
                    </a:lnTo>
                    <a:lnTo>
                      <a:pt x="231" y="316"/>
                    </a:lnTo>
                    <a:lnTo>
                      <a:pt x="199" y="354"/>
                    </a:lnTo>
                    <a:lnTo>
                      <a:pt x="168" y="393"/>
                    </a:lnTo>
                    <a:lnTo>
                      <a:pt x="140" y="433"/>
                    </a:lnTo>
                    <a:lnTo>
                      <a:pt x="114" y="476"/>
                    </a:lnTo>
                    <a:lnTo>
                      <a:pt x="91" y="521"/>
                    </a:lnTo>
                    <a:lnTo>
                      <a:pt x="70" y="567"/>
                    </a:lnTo>
                    <a:lnTo>
                      <a:pt x="52" y="615"/>
                    </a:lnTo>
                    <a:lnTo>
                      <a:pt x="37" y="665"/>
                    </a:lnTo>
                    <a:lnTo>
                      <a:pt x="23" y="717"/>
                    </a:lnTo>
                    <a:lnTo>
                      <a:pt x="13" y="770"/>
                    </a:lnTo>
                    <a:lnTo>
                      <a:pt x="6" y="825"/>
                    </a:lnTo>
                    <a:lnTo>
                      <a:pt x="1" y="883"/>
                    </a:lnTo>
                    <a:lnTo>
                      <a:pt x="0" y="940"/>
                    </a:lnTo>
                    <a:lnTo>
                      <a:pt x="0" y="1340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>
                <a:ea typeface="宋体" pitchFamily="2" charset="-122"/>
              </a:rPr>
              <a:t>8.4.1  </a:t>
            </a:r>
            <a:r>
              <a:rPr kumimoji="1" lang="zh-CN" altLang="en-US" smtClean="0">
                <a:ea typeface="宋体" pitchFamily="2" charset="-122"/>
              </a:rPr>
              <a:t>散列表的基本概念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CD50D3-B5F3-4BD5-9C5E-1EE8DA54E4C4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DE06DC-3BFF-4219-9E6A-F3F9DBAACD33}" type="slidenum">
              <a:rPr lang="zh-CN" alt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539750" y="2133600"/>
            <a:ext cx="8280400" cy="312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latin typeface="宋体" pitchFamily="2" charset="-122"/>
              </a:rPr>
              <a:t>散列技术一般不适用于允许多个记录有同样关键码的情况。散列方法也不适用于范围查找，换言之，在散列表中，我们不可能找到最大或最小关键码的记录，也不可能找到在某一范围内的记录。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宋体" pitchFamily="2" charset="-122"/>
              </a:rPr>
              <a:t>散列技术最适合回答的问题是：</a:t>
            </a:r>
            <a:r>
              <a:rPr lang="zh-CN" altLang="en-US" sz="2800" b="1">
                <a:solidFill>
                  <a:srgbClr val="FF3300"/>
                </a:solidFill>
                <a:latin typeface="宋体" pitchFamily="2" charset="-122"/>
              </a:rPr>
              <a:t>如果有的话，哪个记录的关键码等于待查值</a:t>
            </a:r>
            <a:r>
              <a:rPr lang="zh-CN" altLang="en-US" sz="2800" b="1">
                <a:latin typeface="宋体" pitchFamily="2" charset="-122"/>
              </a:rPr>
              <a:t>。 </a:t>
            </a:r>
          </a:p>
        </p:txBody>
      </p:sp>
      <p:grpSp>
        <p:nvGrpSpPr>
          <p:cNvPr id="8" name="Group 17"/>
          <p:cNvGrpSpPr>
            <a:grpSpLocks/>
          </p:cNvGrpSpPr>
          <p:nvPr/>
        </p:nvGrpSpPr>
        <p:grpSpPr bwMode="auto">
          <a:xfrm>
            <a:off x="684213" y="1341438"/>
            <a:ext cx="6848475" cy="523875"/>
            <a:chOff x="378" y="1480"/>
            <a:chExt cx="4314" cy="330"/>
          </a:xfrm>
        </p:grpSpPr>
        <p:sp>
          <p:nvSpPr>
            <p:cNvPr id="90120" name="Text Box 18"/>
            <p:cNvSpPr txBox="1">
              <a:spLocks noChangeArrowheads="1"/>
            </p:cNvSpPr>
            <p:nvPr/>
          </p:nvSpPr>
          <p:spPr bwMode="auto">
            <a:xfrm>
              <a:off x="612" y="1480"/>
              <a:ext cx="40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宋体" pitchFamily="2" charset="-122"/>
                </a:rPr>
                <a:t>散列技术适合于哪种类型的查找？</a:t>
              </a:r>
            </a:p>
          </p:txBody>
        </p:sp>
        <p:grpSp>
          <p:nvGrpSpPr>
            <p:cNvPr id="90121" name="Group 19"/>
            <p:cNvGrpSpPr>
              <a:grpSpLocks/>
            </p:cNvGrpSpPr>
            <p:nvPr/>
          </p:nvGrpSpPr>
          <p:grpSpPr bwMode="auto">
            <a:xfrm>
              <a:off x="378" y="1535"/>
              <a:ext cx="198" cy="246"/>
              <a:chOff x="3840" y="1584"/>
              <a:chExt cx="1093" cy="1871"/>
            </a:xfrm>
          </p:grpSpPr>
          <p:sp>
            <p:nvSpPr>
              <p:cNvPr id="90122" name="Rectangle 20"/>
              <p:cNvSpPr>
                <a:spLocks noChangeArrowheads="1"/>
              </p:cNvSpPr>
              <p:nvPr/>
            </p:nvSpPr>
            <p:spPr bwMode="auto">
              <a:xfrm>
                <a:off x="4128" y="3120"/>
                <a:ext cx="347" cy="335"/>
              </a:xfrm>
              <a:prstGeom prst="rect">
                <a:avLst/>
              </a:pr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>
                  <a:latin typeface="宋体" pitchFamily="2" charset="-122"/>
                </a:endParaRPr>
              </a:p>
            </p:txBody>
          </p:sp>
          <p:sp>
            <p:nvSpPr>
              <p:cNvPr id="90123" name="Freeform 21"/>
              <p:cNvSpPr>
                <a:spLocks/>
              </p:cNvSpPr>
              <p:nvPr/>
            </p:nvSpPr>
            <p:spPr bwMode="auto">
              <a:xfrm>
                <a:off x="3840" y="1584"/>
                <a:ext cx="1093" cy="1357"/>
              </a:xfrm>
              <a:custGeom>
                <a:avLst/>
                <a:gdLst>
                  <a:gd name="T0" fmla="*/ 11 w 2185"/>
                  <a:gd name="T1" fmla="*/ 15 h 2715"/>
                  <a:gd name="T2" fmla="*/ 11 w 2185"/>
                  <a:gd name="T3" fmla="*/ 13 h 2715"/>
                  <a:gd name="T4" fmla="*/ 12 w 2185"/>
                  <a:gd name="T5" fmla="*/ 12 h 2715"/>
                  <a:gd name="T6" fmla="*/ 14 w 2185"/>
                  <a:gd name="T7" fmla="*/ 10 h 2715"/>
                  <a:gd name="T8" fmla="*/ 16 w 2185"/>
                  <a:gd name="T9" fmla="*/ 10 h 2715"/>
                  <a:gd name="T10" fmla="*/ 18 w 2185"/>
                  <a:gd name="T11" fmla="*/ 10 h 2715"/>
                  <a:gd name="T12" fmla="*/ 20 w 2185"/>
                  <a:gd name="T13" fmla="*/ 10 h 2715"/>
                  <a:gd name="T14" fmla="*/ 21 w 2185"/>
                  <a:gd name="T15" fmla="*/ 11 h 2715"/>
                  <a:gd name="T16" fmla="*/ 23 w 2185"/>
                  <a:gd name="T17" fmla="*/ 13 h 2715"/>
                  <a:gd name="T18" fmla="*/ 24 w 2185"/>
                  <a:gd name="T19" fmla="*/ 14 h 2715"/>
                  <a:gd name="T20" fmla="*/ 24 w 2185"/>
                  <a:gd name="T21" fmla="*/ 15 h 2715"/>
                  <a:gd name="T22" fmla="*/ 24 w 2185"/>
                  <a:gd name="T23" fmla="*/ 17 h 2715"/>
                  <a:gd name="T24" fmla="*/ 23 w 2185"/>
                  <a:gd name="T25" fmla="*/ 18 h 2715"/>
                  <a:gd name="T26" fmla="*/ 22 w 2185"/>
                  <a:gd name="T27" fmla="*/ 20 h 2715"/>
                  <a:gd name="T28" fmla="*/ 21 w 2185"/>
                  <a:gd name="T29" fmla="*/ 22 h 2715"/>
                  <a:gd name="T30" fmla="*/ 18 w 2185"/>
                  <a:gd name="T31" fmla="*/ 24 h 2715"/>
                  <a:gd name="T32" fmla="*/ 16 w 2185"/>
                  <a:gd name="T33" fmla="*/ 26 h 2715"/>
                  <a:gd name="T34" fmla="*/ 14 w 2185"/>
                  <a:gd name="T35" fmla="*/ 28 h 2715"/>
                  <a:gd name="T36" fmla="*/ 13 w 2185"/>
                  <a:gd name="T37" fmla="*/ 30 h 2715"/>
                  <a:gd name="T38" fmla="*/ 12 w 2185"/>
                  <a:gd name="T39" fmla="*/ 32 h 2715"/>
                  <a:gd name="T40" fmla="*/ 11 w 2185"/>
                  <a:gd name="T41" fmla="*/ 34 h 2715"/>
                  <a:gd name="T42" fmla="*/ 11 w 2185"/>
                  <a:gd name="T43" fmla="*/ 36 h 2715"/>
                  <a:gd name="T44" fmla="*/ 10 w 2185"/>
                  <a:gd name="T45" fmla="*/ 38 h 2715"/>
                  <a:gd name="T46" fmla="*/ 10 w 2185"/>
                  <a:gd name="T47" fmla="*/ 40 h 2715"/>
                  <a:gd name="T48" fmla="*/ 20 w 2185"/>
                  <a:gd name="T49" fmla="*/ 42 h 2715"/>
                  <a:gd name="T50" fmla="*/ 20 w 2185"/>
                  <a:gd name="T51" fmla="*/ 41 h 2715"/>
                  <a:gd name="T52" fmla="*/ 21 w 2185"/>
                  <a:gd name="T53" fmla="*/ 39 h 2715"/>
                  <a:gd name="T54" fmla="*/ 21 w 2185"/>
                  <a:gd name="T55" fmla="*/ 38 h 2715"/>
                  <a:gd name="T56" fmla="*/ 21 w 2185"/>
                  <a:gd name="T57" fmla="*/ 37 h 2715"/>
                  <a:gd name="T58" fmla="*/ 22 w 2185"/>
                  <a:gd name="T59" fmla="*/ 36 h 2715"/>
                  <a:gd name="T60" fmla="*/ 22 w 2185"/>
                  <a:gd name="T61" fmla="*/ 35 h 2715"/>
                  <a:gd name="T62" fmla="*/ 23 w 2185"/>
                  <a:gd name="T63" fmla="*/ 34 h 2715"/>
                  <a:gd name="T64" fmla="*/ 24 w 2185"/>
                  <a:gd name="T65" fmla="*/ 33 h 2715"/>
                  <a:gd name="T66" fmla="*/ 26 w 2185"/>
                  <a:gd name="T67" fmla="*/ 31 h 2715"/>
                  <a:gd name="T68" fmla="*/ 28 w 2185"/>
                  <a:gd name="T69" fmla="*/ 30 h 2715"/>
                  <a:gd name="T70" fmla="*/ 30 w 2185"/>
                  <a:gd name="T71" fmla="*/ 28 h 2715"/>
                  <a:gd name="T72" fmla="*/ 31 w 2185"/>
                  <a:gd name="T73" fmla="*/ 26 h 2715"/>
                  <a:gd name="T74" fmla="*/ 33 w 2185"/>
                  <a:gd name="T75" fmla="*/ 24 h 2715"/>
                  <a:gd name="T76" fmla="*/ 34 w 2185"/>
                  <a:gd name="T77" fmla="*/ 22 h 2715"/>
                  <a:gd name="T78" fmla="*/ 34 w 2185"/>
                  <a:gd name="T79" fmla="*/ 20 h 2715"/>
                  <a:gd name="T80" fmla="*/ 35 w 2185"/>
                  <a:gd name="T81" fmla="*/ 17 h 2715"/>
                  <a:gd name="T82" fmla="*/ 34 w 2185"/>
                  <a:gd name="T83" fmla="*/ 13 h 2715"/>
                  <a:gd name="T84" fmla="*/ 33 w 2185"/>
                  <a:gd name="T85" fmla="*/ 10 h 2715"/>
                  <a:gd name="T86" fmla="*/ 32 w 2185"/>
                  <a:gd name="T87" fmla="*/ 7 h 2715"/>
                  <a:gd name="T88" fmla="*/ 30 w 2185"/>
                  <a:gd name="T89" fmla="*/ 4 h 2715"/>
                  <a:gd name="T90" fmla="*/ 27 w 2185"/>
                  <a:gd name="T91" fmla="*/ 2 h 2715"/>
                  <a:gd name="T92" fmla="*/ 25 w 2185"/>
                  <a:gd name="T93" fmla="*/ 1 h 2715"/>
                  <a:gd name="T94" fmla="*/ 22 w 2185"/>
                  <a:gd name="T95" fmla="*/ 0 h 2715"/>
                  <a:gd name="T96" fmla="*/ 19 w 2185"/>
                  <a:gd name="T97" fmla="*/ 0 h 2715"/>
                  <a:gd name="T98" fmla="*/ 15 w 2185"/>
                  <a:gd name="T99" fmla="*/ 0 h 2715"/>
                  <a:gd name="T100" fmla="*/ 12 w 2185"/>
                  <a:gd name="T101" fmla="*/ 0 h 2715"/>
                  <a:gd name="T102" fmla="*/ 9 w 2185"/>
                  <a:gd name="T103" fmla="*/ 1 h 2715"/>
                  <a:gd name="T104" fmla="*/ 6 w 2185"/>
                  <a:gd name="T105" fmla="*/ 3 h 2715"/>
                  <a:gd name="T106" fmla="*/ 4 w 2185"/>
                  <a:gd name="T107" fmla="*/ 5 h 2715"/>
                  <a:gd name="T108" fmla="*/ 2 w 2185"/>
                  <a:gd name="T109" fmla="*/ 8 h 2715"/>
                  <a:gd name="T110" fmla="*/ 1 w 2185"/>
                  <a:gd name="T111" fmla="*/ 11 h 2715"/>
                  <a:gd name="T112" fmla="*/ 0 w 2185"/>
                  <a:gd name="T113" fmla="*/ 14 h 271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185"/>
                  <a:gd name="T172" fmla="*/ 0 h 2715"/>
                  <a:gd name="T173" fmla="*/ 2185 w 2185"/>
                  <a:gd name="T174" fmla="*/ 2715 h 2715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185" h="2715">
                    <a:moveTo>
                      <a:pt x="0" y="1340"/>
                    </a:moveTo>
                    <a:lnTo>
                      <a:pt x="643" y="1340"/>
                    </a:lnTo>
                    <a:lnTo>
                      <a:pt x="643" y="1044"/>
                    </a:lnTo>
                    <a:lnTo>
                      <a:pt x="644" y="1007"/>
                    </a:lnTo>
                    <a:lnTo>
                      <a:pt x="648" y="970"/>
                    </a:lnTo>
                    <a:lnTo>
                      <a:pt x="655" y="937"/>
                    </a:lnTo>
                    <a:lnTo>
                      <a:pt x="666" y="903"/>
                    </a:lnTo>
                    <a:lnTo>
                      <a:pt x="677" y="874"/>
                    </a:lnTo>
                    <a:lnTo>
                      <a:pt x="692" y="845"/>
                    </a:lnTo>
                    <a:lnTo>
                      <a:pt x="708" y="818"/>
                    </a:lnTo>
                    <a:lnTo>
                      <a:pt x="728" y="793"/>
                    </a:lnTo>
                    <a:lnTo>
                      <a:pt x="748" y="769"/>
                    </a:lnTo>
                    <a:lnTo>
                      <a:pt x="771" y="748"/>
                    </a:lnTo>
                    <a:lnTo>
                      <a:pt x="794" y="728"/>
                    </a:lnTo>
                    <a:lnTo>
                      <a:pt x="819" y="711"/>
                    </a:lnTo>
                    <a:lnTo>
                      <a:pt x="847" y="695"/>
                    </a:lnTo>
                    <a:lnTo>
                      <a:pt x="874" y="681"/>
                    </a:lnTo>
                    <a:lnTo>
                      <a:pt x="903" y="670"/>
                    </a:lnTo>
                    <a:lnTo>
                      <a:pt x="933" y="660"/>
                    </a:lnTo>
                    <a:lnTo>
                      <a:pt x="963" y="652"/>
                    </a:lnTo>
                    <a:lnTo>
                      <a:pt x="994" y="648"/>
                    </a:lnTo>
                    <a:lnTo>
                      <a:pt x="1025" y="644"/>
                    </a:lnTo>
                    <a:lnTo>
                      <a:pt x="1057" y="643"/>
                    </a:lnTo>
                    <a:lnTo>
                      <a:pt x="1090" y="644"/>
                    </a:lnTo>
                    <a:lnTo>
                      <a:pt x="1122" y="648"/>
                    </a:lnTo>
                    <a:lnTo>
                      <a:pt x="1154" y="653"/>
                    </a:lnTo>
                    <a:lnTo>
                      <a:pt x="1186" y="662"/>
                    </a:lnTo>
                    <a:lnTo>
                      <a:pt x="1218" y="672"/>
                    </a:lnTo>
                    <a:lnTo>
                      <a:pt x="1249" y="683"/>
                    </a:lnTo>
                    <a:lnTo>
                      <a:pt x="1279" y="700"/>
                    </a:lnTo>
                    <a:lnTo>
                      <a:pt x="1309" y="717"/>
                    </a:lnTo>
                    <a:lnTo>
                      <a:pt x="1337" y="736"/>
                    </a:lnTo>
                    <a:lnTo>
                      <a:pt x="1365" y="758"/>
                    </a:lnTo>
                    <a:lnTo>
                      <a:pt x="1392" y="784"/>
                    </a:lnTo>
                    <a:lnTo>
                      <a:pt x="1417" y="811"/>
                    </a:lnTo>
                    <a:lnTo>
                      <a:pt x="1435" y="833"/>
                    </a:lnTo>
                    <a:lnTo>
                      <a:pt x="1451" y="855"/>
                    </a:lnTo>
                    <a:lnTo>
                      <a:pt x="1466" y="878"/>
                    </a:lnTo>
                    <a:lnTo>
                      <a:pt x="1480" y="900"/>
                    </a:lnTo>
                    <a:lnTo>
                      <a:pt x="1491" y="922"/>
                    </a:lnTo>
                    <a:lnTo>
                      <a:pt x="1501" y="944"/>
                    </a:lnTo>
                    <a:lnTo>
                      <a:pt x="1507" y="966"/>
                    </a:lnTo>
                    <a:lnTo>
                      <a:pt x="1514" y="989"/>
                    </a:lnTo>
                    <a:lnTo>
                      <a:pt x="1516" y="1012"/>
                    </a:lnTo>
                    <a:lnTo>
                      <a:pt x="1518" y="1035"/>
                    </a:lnTo>
                    <a:lnTo>
                      <a:pt x="1517" y="1058"/>
                    </a:lnTo>
                    <a:lnTo>
                      <a:pt x="1514" y="1082"/>
                    </a:lnTo>
                    <a:lnTo>
                      <a:pt x="1509" y="1105"/>
                    </a:lnTo>
                    <a:lnTo>
                      <a:pt x="1502" y="1130"/>
                    </a:lnTo>
                    <a:lnTo>
                      <a:pt x="1493" y="1155"/>
                    </a:lnTo>
                    <a:lnTo>
                      <a:pt x="1481" y="1180"/>
                    </a:lnTo>
                    <a:lnTo>
                      <a:pt x="1469" y="1205"/>
                    </a:lnTo>
                    <a:lnTo>
                      <a:pt x="1454" y="1232"/>
                    </a:lnTo>
                    <a:lnTo>
                      <a:pt x="1435" y="1260"/>
                    </a:lnTo>
                    <a:lnTo>
                      <a:pt x="1415" y="1287"/>
                    </a:lnTo>
                    <a:lnTo>
                      <a:pt x="1394" y="1315"/>
                    </a:lnTo>
                    <a:lnTo>
                      <a:pt x="1369" y="1344"/>
                    </a:lnTo>
                    <a:lnTo>
                      <a:pt x="1342" y="1374"/>
                    </a:lnTo>
                    <a:lnTo>
                      <a:pt x="1312" y="1404"/>
                    </a:lnTo>
                    <a:lnTo>
                      <a:pt x="1281" y="1435"/>
                    </a:lnTo>
                    <a:lnTo>
                      <a:pt x="1248" y="1467"/>
                    </a:lnTo>
                    <a:lnTo>
                      <a:pt x="1212" y="1500"/>
                    </a:lnTo>
                    <a:lnTo>
                      <a:pt x="1173" y="1534"/>
                    </a:lnTo>
                    <a:lnTo>
                      <a:pt x="1131" y="1568"/>
                    </a:lnTo>
                    <a:lnTo>
                      <a:pt x="1087" y="1604"/>
                    </a:lnTo>
                    <a:lnTo>
                      <a:pt x="1042" y="1641"/>
                    </a:lnTo>
                    <a:lnTo>
                      <a:pt x="994" y="1679"/>
                    </a:lnTo>
                    <a:lnTo>
                      <a:pt x="966" y="1711"/>
                    </a:lnTo>
                    <a:lnTo>
                      <a:pt x="942" y="1741"/>
                    </a:lnTo>
                    <a:lnTo>
                      <a:pt x="918" y="1772"/>
                    </a:lnTo>
                    <a:lnTo>
                      <a:pt x="894" y="1803"/>
                    </a:lnTo>
                    <a:lnTo>
                      <a:pt x="873" y="1834"/>
                    </a:lnTo>
                    <a:lnTo>
                      <a:pt x="851" y="1864"/>
                    </a:lnTo>
                    <a:lnTo>
                      <a:pt x="832" y="1896"/>
                    </a:lnTo>
                    <a:lnTo>
                      <a:pt x="813" y="1924"/>
                    </a:lnTo>
                    <a:lnTo>
                      <a:pt x="795" y="1955"/>
                    </a:lnTo>
                    <a:lnTo>
                      <a:pt x="779" y="1985"/>
                    </a:lnTo>
                    <a:lnTo>
                      <a:pt x="761" y="2017"/>
                    </a:lnTo>
                    <a:lnTo>
                      <a:pt x="748" y="2048"/>
                    </a:lnTo>
                    <a:lnTo>
                      <a:pt x="734" y="2078"/>
                    </a:lnTo>
                    <a:lnTo>
                      <a:pt x="721" y="2109"/>
                    </a:lnTo>
                    <a:lnTo>
                      <a:pt x="708" y="2140"/>
                    </a:lnTo>
                    <a:lnTo>
                      <a:pt x="698" y="2171"/>
                    </a:lnTo>
                    <a:lnTo>
                      <a:pt x="686" y="2202"/>
                    </a:lnTo>
                    <a:lnTo>
                      <a:pt x="677" y="2233"/>
                    </a:lnTo>
                    <a:lnTo>
                      <a:pt x="669" y="2265"/>
                    </a:lnTo>
                    <a:lnTo>
                      <a:pt x="661" y="2298"/>
                    </a:lnTo>
                    <a:lnTo>
                      <a:pt x="654" y="2330"/>
                    </a:lnTo>
                    <a:lnTo>
                      <a:pt x="647" y="2362"/>
                    </a:lnTo>
                    <a:lnTo>
                      <a:pt x="642" y="2397"/>
                    </a:lnTo>
                    <a:lnTo>
                      <a:pt x="637" y="2429"/>
                    </a:lnTo>
                    <a:lnTo>
                      <a:pt x="633" y="2464"/>
                    </a:lnTo>
                    <a:lnTo>
                      <a:pt x="629" y="2498"/>
                    </a:lnTo>
                    <a:lnTo>
                      <a:pt x="627" y="2533"/>
                    </a:lnTo>
                    <a:lnTo>
                      <a:pt x="623" y="2567"/>
                    </a:lnTo>
                    <a:lnTo>
                      <a:pt x="622" y="2604"/>
                    </a:lnTo>
                    <a:lnTo>
                      <a:pt x="621" y="2640"/>
                    </a:lnTo>
                    <a:lnTo>
                      <a:pt x="620" y="2677"/>
                    </a:lnTo>
                    <a:lnTo>
                      <a:pt x="620" y="2715"/>
                    </a:lnTo>
                    <a:lnTo>
                      <a:pt x="1280" y="2715"/>
                    </a:lnTo>
                    <a:lnTo>
                      <a:pt x="1280" y="2692"/>
                    </a:lnTo>
                    <a:lnTo>
                      <a:pt x="1279" y="2670"/>
                    </a:lnTo>
                    <a:lnTo>
                      <a:pt x="1279" y="2648"/>
                    </a:lnTo>
                    <a:lnTo>
                      <a:pt x="1279" y="2626"/>
                    </a:lnTo>
                    <a:lnTo>
                      <a:pt x="1280" y="2604"/>
                    </a:lnTo>
                    <a:lnTo>
                      <a:pt x="1281" y="2582"/>
                    </a:lnTo>
                    <a:lnTo>
                      <a:pt x="1282" y="2562"/>
                    </a:lnTo>
                    <a:lnTo>
                      <a:pt x="1284" y="2541"/>
                    </a:lnTo>
                    <a:lnTo>
                      <a:pt x="1287" y="2520"/>
                    </a:lnTo>
                    <a:lnTo>
                      <a:pt x="1291" y="2499"/>
                    </a:lnTo>
                    <a:lnTo>
                      <a:pt x="1295" y="2480"/>
                    </a:lnTo>
                    <a:lnTo>
                      <a:pt x="1299" y="2460"/>
                    </a:lnTo>
                    <a:lnTo>
                      <a:pt x="1304" y="2441"/>
                    </a:lnTo>
                    <a:lnTo>
                      <a:pt x="1310" y="2421"/>
                    </a:lnTo>
                    <a:lnTo>
                      <a:pt x="1316" y="2401"/>
                    </a:lnTo>
                    <a:lnTo>
                      <a:pt x="1322" y="2383"/>
                    </a:lnTo>
                    <a:lnTo>
                      <a:pt x="1329" y="2365"/>
                    </a:lnTo>
                    <a:lnTo>
                      <a:pt x="1339" y="2345"/>
                    </a:lnTo>
                    <a:lnTo>
                      <a:pt x="1347" y="2328"/>
                    </a:lnTo>
                    <a:lnTo>
                      <a:pt x="1357" y="2309"/>
                    </a:lnTo>
                    <a:lnTo>
                      <a:pt x="1367" y="2292"/>
                    </a:lnTo>
                    <a:lnTo>
                      <a:pt x="1379" y="2275"/>
                    </a:lnTo>
                    <a:lnTo>
                      <a:pt x="1390" y="2257"/>
                    </a:lnTo>
                    <a:lnTo>
                      <a:pt x="1403" y="2240"/>
                    </a:lnTo>
                    <a:lnTo>
                      <a:pt x="1417" y="2224"/>
                    </a:lnTo>
                    <a:lnTo>
                      <a:pt x="1431" y="2208"/>
                    </a:lnTo>
                    <a:lnTo>
                      <a:pt x="1446" y="2193"/>
                    </a:lnTo>
                    <a:lnTo>
                      <a:pt x="1462" y="2177"/>
                    </a:lnTo>
                    <a:lnTo>
                      <a:pt x="1479" y="2161"/>
                    </a:lnTo>
                    <a:lnTo>
                      <a:pt x="1496" y="2146"/>
                    </a:lnTo>
                    <a:lnTo>
                      <a:pt x="1516" y="2131"/>
                    </a:lnTo>
                    <a:lnTo>
                      <a:pt x="1536" y="2117"/>
                    </a:lnTo>
                    <a:lnTo>
                      <a:pt x="1563" y="2097"/>
                    </a:lnTo>
                    <a:lnTo>
                      <a:pt x="1591" y="2078"/>
                    </a:lnTo>
                    <a:lnTo>
                      <a:pt x="1619" y="2057"/>
                    </a:lnTo>
                    <a:lnTo>
                      <a:pt x="1647" y="2035"/>
                    </a:lnTo>
                    <a:lnTo>
                      <a:pt x="1676" y="2012"/>
                    </a:lnTo>
                    <a:lnTo>
                      <a:pt x="1704" y="1989"/>
                    </a:lnTo>
                    <a:lnTo>
                      <a:pt x="1731" y="1964"/>
                    </a:lnTo>
                    <a:lnTo>
                      <a:pt x="1760" y="1939"/>
                    </a:lnTo>
                    <a:lnTo>
                      <a:pt x="1788" y="1914"/>
                    </a:lnTo>
                    <a:lnTo>
                      <a:pt x="1816" y="1887"/>
                    </a:lnTo>
                    <a:lnTo>
                      <a:pt x="1843" y="1861"/>
                    </a:lnTo>
                    <a:lnTo>
                      <a:pt x="1870" y="1832"/>
                    </a:lnTo>
                    <a:lnTo>
                      <a:pt x="1896" y="1802"/>
                    </a:lnTo>
                    <a:lnTo>
                      <a:pt x="1922" y="1772"/>
                    </a:lnTo>
                    <a:lnTo>
                      <a:pt x="1946" y="1742"/>
                    </a:lnTo>
                    <a:lnTo>
                      <a:pt x="1970" y="1711"/>
                    </a:lnTo>
                    <a:lnTo>
                      <a:pt x="1993" y="1679"/>
                    </a:lnTo>
                    <a:lnTo>
                      <a:pt x="2016" y="1647"/>
                    </a:lnTo>
                    <a:lnTo>
                      <a:pt x="2037" y="1612"/>
                    </a:lnTo>
                    <a:lnTo>
                      <a:pt x="2057" y="1578"/>
                    </a:lnTo>
                    <a:lnTo>
                      <a:pt x="2076" y="1544"/>
                    </a:lnTo>
                    <a:lnTo>
                      <a:pt x="2093" y="1507"/>
                    </a:lnTo>
                    <a:lnTo>
                      <a:pt x="2110" y="1472"/>
                    </a:lnTo>
                    <a:lnTo>
                      <a:pt x="2125" y="1435"/>
                    </a:lnTo>
                    <a:lnTo>
                      <a:pt x="2138" y="1398"/>
                    </a:lnTo>
                    <a:lnTo>
                      <a:pt x="2151" y="1360"/>
                    </a:lnTo>
                    <a:lnTo>
                      <a:pt x="2161" y="1321"/>
                    </a:lnTo>
                    <a:lnTo>
                      <a:pt x="2170" y="1281"/>
                    </a:lnTo>
                    <a:lnTo>
                      <a:pt x="2177" y="1242"/>
                    </a:lnTo>
                    <a:lnTo>
                      <a:pt x="2182" y="1201"/>
                    </a:lnTo>
                    <a:lnTo>
                      <a:pt x="2185" y="1160"/>
                    </a:lnTo>
                    <a:lnTo>
                      <a:pt x="2185" y="1118"/>
                    </a:lnTo>
                    <a:lnTo>
                      <a:pt x="2184" y="1053"/>
                    </a:lnTo>
                    <a:lnTo>
                      <a:pt x="2181" y="990"/>
                    </a:lnTo>
                    <a:lnTo>
                      <a:pt x="2174" y="929"/>
                    </a:lnTo>
                    <a:lnTo>
                      <a:pt x="2163" y="869"/>
                    </a:lnTo>
                    <a:lnTo>
                      <a:pt x="2151" y="811"/>
                    </a:lnTo>
                    <a:lnTo>
                      <a:pt x="2136" y="756"/>
                    </a:lnTo>
                    <a:lnTo>
                      <a:pt x="2119" y="703"/>
                    </a:lnTo>
                    <a:lnTo>
                      <a:pt x="2100" y="651"/>
                    </a:lnTo>
                    <a:lnTo>
                      <a:pt x="2078" y="600"/>
                    </a:lnTo>
                    <a:lnTo>
                      <a:pt x="2054" y="553"/>
                    </a:lnTo>
                    <a:lnTo>
                      <a:pt x="2028" y="507"/>
                    </a:lnTo>
                    <a:lnTo>
                      <a:pt x="2000" y="463"/>
                    </a:lnTo>
                    <a:lnTo>
                      <a:pt x="1970" y="422"/>
                    </a:lnTo>
                    <a:lnTo>
                      <a:pt x="1939" y="382"/>
                    </a:lnTo>
                    <a:lnTo>
                      <a:pt x="1905" y="344"/>
                    </a:lnTo>
                    <a:lnTo>
                      <a:pt x="1871" y="308"/>
                    </a:lnTo>
                    <a:lnTo>
                      <a:pt x="1835" y="273"/>
                    </a:lnTo>
                    <a:lnTo>
                      <a:pt x="1798" y="242"/>
                    </a:lnTo>
                    <a:lnTo>
                      <a:pt x="1760" y="212"/>
                    </a:lnTo>
                    <a:lnTo>
                      <a:pt x="1721" y="183"/>
                    </a:lnTo>
                    <a:lnTo>
                      <a:pt x="1681" y="158"/>
                    </a:lnTo>
                    <a:lnTo>
                      <a:pt x="1639" y="134"/>
                    </a:lnTo>
                    <a:lnTo>
                      <a:pt x="1597" y="112"/>
                    </a:lnTo>
                    <a:lnTo>
                      <a:pt x="1554" y="91"/>
                    </a:lnTo>
                    <a:lnTo>
                      <a:pt x="1511" y="74"/>
                    </a:lnTo>
                    <a:lnTo>
                      <a:pt x="1468" y="58"/>
                    </a:lnTo>
                    <a:lnTo>
                      <a:pt x="1424" y="44"/>
                    </a:lnTo>
                    <a:lnTo>
                      <a:pt x="1379" y="31"/>
                    </a:lnTo>
                    <a:lnTo>
                      <a:pt x="1335" y="22"/>
                    </a:lnTo>
                    <a:lnTo>
                      <a:pt x="1290" y="14"/>
                    </a:lnTo>
                    <a:lnTo>
                      <a:pt x="1246" y="8"/>
                    </a:lnTo>
                    <a:lnTo>
                      <a:pt x="1201" y="5"/>
                    </a:lnTo>
                    <a:lnTo>
                      <a:pt x="1138" y="1"/>
                    </a:lnTo>
                    <a:lnTo>
                      <a:pt x="1075" y="0"/>
                    </a:lnTo>
                    <a:lnTo>
                      <a:pt x="1013" y="1"/>
                    </a:lnTo>
                    <a:lnTo>
                      <a:pt x="954" y="5"/>
                    </a:lnTo>
                    <a:lnTo>
                      <a:pt x="894" y="11"/>
                    </a:lnTo>
                    <a:lnTo>
                      <a:pt x="836" y="19"/>
                    </a:lnTo>
                    <a:lnTo>
                      <a:pt x="780" y="29"/>
                    </a:lnTo>
                    <a:lnTo>
                      <a:pt x="724" y="42"/>
                    </a:lnTo>
                    <a:lnTo>
                      <a:pt x="671" y="55"/>
                    </a:lnTo>
                    <a:lnTo>
                      <a:pt x="619" y="72"/>
                    </a:lnTo>
                    <a:lnTo>
                      <a:pt x="569" y="91"/>
                    </a:lnTo>
                    <a:lnTo>
                      <a:pt x="519" y="112"/>
                    </a:lnTo>
                    <a:lnTo>
                      <a:pt x="473" y="136"/>
                    </a:lnTo>
                    <a:lnTo>
                      <a:pt x="428" y="160"/>
                    </a:lnTo>
                    <a:lnTo>
                      <a:pt x="385" y="187"/>
                    </a:lnTo>
                    <a:lnTo>
                      <a:pt x="343" y="217"/>
                    </a:lnTo>
                    <a:lnTo>
                      <a:pt x="304" y="248"/>
                    </a:lnTo>
                    <a:lnTo>
                      <a:pt x="267" y="281"/>
                    </a:lnTo>
                    <a:lnTo>
                      <a:pt x="231" y="316"/>
                    </a:lnTo>
                    <a:lnTo>
                      <a:pt x="199" y="354"/>
                    </a:lnTo>
                    <a:lnTo>
                      <a:pt x="168" y="393"/>
                    </a:lnTo>
                    <a:lnTo>
                      <a:pt x="140" y="433"/>
                    </a:lnTo>
                    <a:lnTo>
                      <a:pt x="114" y="476"/>
                    </a:lnTo>
                    <a:lnTo>
                      <a:pt x="91" y="521"/>
                    </a:lnTo>
                    <a:lnTo>
                      <a:pt x="70" y="567"/>
                    </a:lnTo>
                    <a:lnTo>
                      <a:pt x="52" y="615"/>
                    </a:lnTo>
                    <a:lnTo>
                      <a:pt x="37" y="665"/>
                    </a:lnTo>
                    <a:lnTo>
                      <a:pt x="23" y="717"/>
                    </a:lnTo>
                    <a:lnTo>
                      <a:pt x="13" y="770"/>
                    </a:lnTo>
                    <a:lnTo>
                      <a:pt x="6" y="825"/>
                    </a:lnTo>
                    <a:lnTo>
                      <a:pt x="1" y="883"/>
                    </a:lnTo>
                    <a:lnTo>
                      <a:pt x="0" y="940"/>
                    </a:lnTo>
                    <a:lnTo>
                      <a:pt x="0" y="1340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>
                <a:ea typeface="宋体" pitchFamily="2" charset="-122"/>
              </a:rPr>
              <a:t>8.4.1  </a:t>
            </a:r>
            <a:r>
              <a:rPr kumimoji="1" lang="zh-CN" altLang="en-US" smtClean="0">
                <a:ea typeface="宋体" pitchFamily="2" charset="-122"/>
              </a:rPr>
              <a:t>散列表的基本概念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91139" name="内容占位符 2"/>
          <p:cNvSpPr>
            <a:spLocks noGrp="1"/>
          </p:cNvSpPr>
          <p:nvPr>
            <p:ph idx="1"/>
          </p:nvPr>
        </p:nvSpPr>
        <p:spPr>
          <a:xfrm>
            <a:off x="107950" y="981075"/>
            <a:ext cx="8856663" cy="5256213"/>
          </a:xfrm>
        </p:spPr>
        <p:txBody>
          <a:bodyPr/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理想情况：散列函数为单调函数，一一对应，不同键值对应不同的散列地址。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冲突</a:t>
            </a:r>
            <a:r>
              <a:rPr kumimoji="1" lang="zh-CN" altLang="en-US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kumimoji="1" lang="en-US" altLang="zh-CN" dirty="0" smtClean="0">
                <a:latin typeface="宋体" pitchFamily="2" charset="-122"/>
                <a:ea typeface="宋体" pitchFamily="2" charset="-122"/>
              </a:rPr>
              <a:t>collision</a:t>
            </a:r>
            <a:r>
              <a:rPr kumimoji="1" lang="zh-CN" altLang="en-US" dirty="0" smtClean="0">
                <a:latin typeface="宋体" pitchFamily="2" charset="-122"/>
                <a:ea typeface="宋体" pitchFamily="2" charset="-122"/>
              </a:rPr>
              <a:t>）：不同关键字对应相同散列地址，发生冲突的关键字称为</a:t>
            </a:r>
            <a:r>
              <a:rPr kumimoji="1"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同义词</a:t>
            </a:r>
            <a:r>
              <a:rPr kumimoji="1" lang="zh-CN" altLang="en-US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kumimoji="1" lang="en-US" altLang="zh-CN" dirty="0" smtClean="0">
                <a:latin typeface="宋体" pitchFamily="2" charset="-122"/>
                <a:ea typeface="宋体" pitchFamily="2" charset="-122"/>
              </a:rPr>
              <a:t>Synonym</a:t>
            </a:r>
            <a:r>
              <a:rPr kumimoji="1" lang="zh-CN" altLang="en-US" dirty="0" smtClean="0">
                <a:latin typeface="宋体" pitchFamily="2" charset="-122"/>
                <a:ea typeface="宋体" pitchFamily="2" charset="-122"/>
              </a:rPr>
              <a:t>） 。不发生冲突的理想情况称为</a:t>
            </a:r>
            <a:r>
              <a:rPr kumimoji="1"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完美散列</a:t>
            </a:r>
            <a:r>
              <a:rPr kumimoji="1" lang="zh-CN" altLang="en-US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kumimoji="1" lang="en-US" altLang="zh-CN" dirty="0" smtClean="0">
                <a:latin typeface="宋体" pitchFamily="2" charset="-122"/>
                <a:ea typeface="宋体" pitchFamily="2" charset="-122"/>
              </a:rPr>
              <a:t>Perfect Hashing</a:t>
            </a:r>
            <a:r>
              <a:rPr kumimoji="1" lang="zh-CN" altLang="en-US" dirty="0" smtClean="0">
                <a:latin typeface="宋体" pitchFamily="2" charset="-122"/>
                <a:ea typeface="宋体" pitchFamily="2" charset="-122"/>
              </a:rPr>
              <a:t>） 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dirty="0" smtClean="0">
                <a:latin typeface="宋体" pitchFamily="2" charset="-122"/>
                <a:ea typeface="宋体" pitchFamily="2" charset="-122"/>
              </a:rPr>
              <a:t>一般而言，冲突不可避免，只能尽量减少冲突。一旦发生冲突，就必须采取适当方法进行处理。因此，采用散列技术时需要解决的两个主要问题是：</a:t>
            </a:r>
            <a:r>
              <a:rPr kumimoji="1"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散列函数的构造</a:t>
            </a:r>
            <a:r>
              <a:rPr kumimoji="1" lang="zh-CN" altLang="en-US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kumimoji="1"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冲突的处理</a:t>
            </a:r>
            <a:r>
              <a:rPr kumimoji="1" lang="zh-CN" altLang="en-US" dirty="0" smtClean="0">
                <a:latin typeface="宋体" pitchFamily="2" charset="-122"/>
                <a:ea typeface="宋体" pitchFamily="2" charset="-122"/>
              </a:rPr>
              <a:t>。 </a:t>
            </a:r>
          </a:p>
          <a:p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CD50D3-B5F3-4BD5-9C5E-1EE8DA54E4C4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F0CAB8-6F76-4B16-85C1-61573AAA9BCB}" type="slidenum">
              <a:rPr lang="zh-CN" alt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>
                <a:ea typeface="宋体" pitchFamily="2" charset="-122"/>
              </a:rPr>
              <a:t>8.4.2 </a:t>
            </a:r>
            <a:r>
              <a:rPr kumimoji="1" lang="zh-CN" altLang="en-US" smtClean="0">
                <a:ea typeface="宋体" pitchFamily="2" charset="-122"/>
              </a:rPr>
              <a:t>散列函数的构造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92163" name="内容占位符 2"/>
          <p:cNvSpPr>
            <a:spLocks noGrp="1"/>
          </p:cNvSpPr>
          <p:nvPr>
            <p:ph idx="1"/>
          </p:nvPr>
        </p:nvSpPr>
        <p:spPr>
          <a:xfrm>
            <a:off x="107950" y="981075"/>
            <a:ext cx="8856663" cy="5256213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kumimoji="1" lang="zh-CN" altLang="en-US" dirty="0" smtClean="0">
                <a:latin typeface="宋体" pitchFamily="2" charset="-122"/>
                <a:ea typeface="宋体" pitchFamily="2" charset="-122"/>
              </a:rPr>
              <a:t>构造或选取散列函数的基本原则是</a:t>
            </a:r>
            <a:r>
              <a:rPr kumimoji="1" lang="zh-CN" altLang="en-US" dirty="0" smtClean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简单</a:t>
            </a:r>
            <a:r>
              <a:rPr kumimoji="1" lang="zh-CN" altLang="en-US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kumimoji="1" lang="zh-CN" altLang="en-US" dirty="0" smtClean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均匀</a:t>
            </a:r>
            <a:r>
              <a:rPr kumimoji="1" lang="zh-CN" altLang="en-US" dirty="0" smtClean="0">
                <a:latin typeface="宋体" pitchFamily="2" charset="-122"/>
                <a:ea typeface="宋体" pitchFamily="2" charset="-122"/>
              </a:rPr>
              <a:t>。</a:t>
            </a:r>
          </a:p>
          <a:p>
            <a:pPr eaLnBrk="1" hangingPunct="1">
              <a:spcBef>
                <a:spcPct val="30000"/>
              </a:spcBef>
            </a:pPr>
            <a:r>
              <a:rPr kumimoji="1" lang="zh-CN" altLang="en-US" dirty="0" smtClean="0">
                <a:latin typeface="宋体" pitchFamily="2" charset="-122"/>
                <a:ea typeface="宋体" pitchFamily="2" charset="-122"/>
              </a:rPr>
              <a:t>前者指计算简单快捷，后者指记录以相同概率分布到散列表的任何位置，以尽量减少冲突。一般要充分利用关键字的所有组成部分，即通过不同部分获得不同地址（相当于将单变量函数转化成了“多变量”函数）。</a:t>
            </a:r>
          </a:p>
          <a:p>
            <a:pPr eaLnBrk="1" hangingPunct="1">
              <a:spcBef>
                <a:spcPct val="30000"/>
              </a:spcBef>
            </a:pPr>
            <a:r>
              <a:rPr kumimoji="1"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以下假设关键字为</a:t>
            </a:r>
            <a:r>
              <a:rPr kumimoji="1" lang="en-US" altLang="zh-CN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int</a:t>
            </a:r>
            <a:r>
              <a:rPr kumimoji="1"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（其它类型可转化为</a:t>
            </a:r>
            <a:r>
              <a:rPr kumimoji="1" lang="en-US" altLang="zh-CN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int</a:t>
            </a:r>
            <a:r>
              <a:rPr kumimoji="1"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）。</a:t>
            </a:r>
          </a:p>
          <a:p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CD50D3-B5F3-4BD5-9C5E-1EE8DA54E4C4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7DC2B3-2CC7-4C89-B54C-3A650C81C727}" type="slidenum">
              <a:rPr lang="zh-CN" alt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>
                <a:ea typeface="宋体" pitchFamily="2" charset="-122"/>
              </a:rPr>
              <a:t>8.4.2 </a:t>
            </a:r>
            <a:r>
              <a:rPr kumimoji="1" lang="zh-CN" altLang="en-US" smtClean="0">
                <a:ea typeface="宋体" pitchFamily="2" charset="-122"/>
              </a:rPr>
              <a:t>散列函数的构造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CD50D3-B5F3-4BD5-9C5E-1EE8DA54E4C4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6D13C-7BF3-458E-A08E-54DEE3B6EC17}" type="slidenum">
              <a:rPr lang="zh-CN" alt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0825" y="1085850"/>
            <a:ext cx="8458200" cy="227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30000"/>
              </a:spcBef>
              <a:defRPr/>
            </a:pPr>
            <a:r>
              <a:rPr kumimoji="1" lang="en-US" altLang="zh-CN" sz="3200" b="1" dirty="0">
                <a:solidFill>
                  <a:srgbClr val="FF0000"/>
                </a:solidFill>
                <a:latin typeface="宋体" pitchFamily="2" charset="-122"/>
              </a:rPr>
              <a:t>1.</a:t>
            </a:r>
            <a:r>
              <a:rPr kumimoji="1"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直接定址法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  <a:p>
            <a:pPr>
              <a:lnSpc>
                <a:spcPct val="80000"/>
              </a:lnSpc>
              <a:spcBef>
                <a:spcPct val="30000"/>
              </a:spcBef>
              <a:defRPr/>
            </a:pPr>
            <a:r>
              <a:rPr kumimoji="1" lang="zh-CN" altLang="en-US" sz="2800" b="1" dirty="0">
                <a:latin typeface="+mn-ea"/>
                <a:ea typeface="+mn-ea"/>
              </a:rPr>
              <a:t>将散列函数直接取为关键字的某种线性函数</a:t>
            </a:r>
            <a:r>
              <a:rPr kumimoji="1" lang="en-US" altLang="zh-CN" sz="2800" b="1" dirty="0">
                <a:latin typeface="+mn-ea"/>
                <a:ea typeface="+mn-ea"/>
              </a:rPr>
              <a:t>:</a:t>
            </a:r>
          </a:p>
          <a:p>
            <a:pPr algn="ctr">
              <a:lnSpc>
                <a:spcPct val="80000"/>
              </a:lnSpc>
              <a:spcBef>
                <a:spcPct val="30000"/>
              </a:spcBef>
              <a:defRPr/>
            </a:pPr>
            <a:r>
              <a:rPr kumimoji="1" lang="en-US" altLang="zh-CN" sz="2800" b="1" dirty="0">
                <a:latin typeface="Times New Roman" pitchFamily="18" charset="0"/>
              </a:rPr>
              <a:t>H(key)=</a:t>
            </a:r>
            <a:r>
              <a:rPr kumimoji="1" lang="en-US" altLang="zh-CN" sz="2800" b="1" dirty="0" err="1">
                <a:latin typeface="Times New Roman" pitchFamily="18" charset="0"/>
              </a:rPr>
              <a:t>a×key</a:t>
            </a:r>
            <a:r>
              <a:rPr kumimoji="1" lang="zh-CN" altLang="en-US" sz="2800" b="1" dirty="0">
                <a:latin typeface="Times New Roman" pitchFamily="18" charset="0"/>
              </a:rPr>
              <a:t>＋</a:t>
            </a:r>
            <a:r>
              <a:rPr kumimoji="1" lang="en-US" altLang="zh-CN" sz="2800" b="1" dirty="0">
                <a:latin typeface="Times New Roman" pitchFamily="18" charset="0"/>
              </a:rPr>
              <a:t>b</a:t>
            </a:r>
          </a:p>
          <a:p>
            <a:pPr>
              <a:lnSpc>
                <a:spcPct val="80000"/>
              </a:lnSpc>
              <a:spcBef>
                <a:spcPct val="30000"/>
              </a:spcBef>
              <a:defRPr/>
            </a:pPr>
            <a:r>
              <a:rPr kumimoji="1" lang="zh-CN" altLang="en-US" sz="2800" b="1" dirty="0">
                <a:latin typeface="+mn-ea"/>
                <a:ea typeface="+mn-ea"/>
              </a:rPr>
              <a:t>若</a:t>
            </a:r>
            <a:r>
              <a:rPr kumimoji="1" lang="en-US" altLang="zh-CN" sz="2800" b="1" dirty="0">
                <a:latin typeface="+mn-ea"/>
                <a:ea typeface="+mn-ea"/>
              </a:rPr>
              <a:t>a</a:t>
            </a:r>
            <a:r>
              <a:rPr kumimoji="1" lang="zh-CN" altLang="en-US" sz="2800" b="1" dirty="0">
                <a:latin typeface="+mn-ea"/>
                <a:ea typeface="+mn-ea"/>
              </a:rPr>
              <a:t>为整数且不为</a:t>
            </a:r>
            <a:r>
              <a:rPr kumimoji="1" lang="en-US" altLang="zh-CN" sz="2800" b="1" dirty="0">
                <a:latin typeface="+mn-ea"/>
                <a:ea typeface="+mn-ea"/>
              </a:rPr>
              <a:t>0</a:t>
            </a:r>
            <a:r>
              <a:rPr kumimoji="1" lang="zh-CN" altLang="en-US" sz="2800" b="1" dirty="0">
                <a:latin typeface="+mn-ea"/>
                <a:ea typeface="+mn-ea"/>
              </a:rPr>
              <a:t>，则散列函数一一对应，不会产生冲突</a:t>
            </a:r>
            <a:r>
              <a:rPr kumimoji="1" lang="zh-CN" altLang="en-US" sz="24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81000" y="3340100"/>
            <a:ext cx="8382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rPr>
              <a:t>例：关键码集合为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rPr>
              <a:t>{10, 30, 50, 70, 80, 90}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rPr>
              <a:t>，选取的散列函数为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rPr>
              <a:t>H</a:t>
            </a:r>
            <a:r>
              <a:rPr lang="en-US" altLang="zh-CN" sz="2800" b="1">
                <a:solidFill>
                  <a:schemeClr val="tx2"/>
                </a:solidFill>
                <a:latin typeface="宋体" pitchFamily="2" charset="-122"/>
                <a:ea typeface="华文行楷" pitchFamily="2" charset="-122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rPr>
              <a:t>key</a:t>
            </a:r>
            <a:r>
              <a:rPr lang="en-US" altLang="zh-CN" sz="2800" b="1">
                <a:solidFill>
                  <a:schemeClr val="tx2"/>
                </a:solidFill>
                <a:latin typeface="宋体" pitchFamily="2" charset="-122"/>
                <a:ea typeface="华文行楷" pitchFamily="2" charset="-122"/>
              </a:rPr>
              <a:t>)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rPr>
              <a:t>=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rPr>
              <a:t>key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rPr>
              <a:t>/10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rPr>
              <a:t>，</a:t>
            </a:r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  <a:ea typeface="华文行楷" pitchFamily="2" charset="-122"/>
              </a:rPr>
              <a:t>则散列表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rPr>
              <a:t>为：</a:t>
            </a:r>
          </a:p>
        </p:txBody>
      </p:sp>
      <p:grpSp>
        <p:nvGrpSpPr>
          <p:cNvPr id="9" name="Group 12"/>
          <p:cNvGrpSpPr>
            <a:grpSpLocks/>
          </p:cNvGrpSpPr>
          <p:nvPr/>
        </p:nvGrpSpPr>
        <p:grpSpPr bwMode="auto">
          <a:xfrm>
            <a:off x="927100" y="4175125"/>
            <a:ext cx="6888163" cy="915988"/>
            <a:chOff x="584" y="2614"/>
            <a:chExt cx="4339" cy="577"/>
          </a:xfrm>
        </p:grpSpPr>
        <p:grpSp>
          <p:nvGrpSpPr>
            <p:cNvPr id="93203" name="Group 13"/>
            <p:cNvGrpSpPr>
              <a:grpSpLocks/>
            </p:cNvGrpSpPr>
            <p:nvPr/>
          </p:nvGrpSpPr>
          <p:grpSpPr bwMode="auto">
            <a:xfrm>
              <a:off x="603" y="2900"/>
              <a:ext cx="4320" cy="291"/>
              <a:chOff x="624" y="3264"/>
              <a:chExt cx="4320" cy="291"/>
            </a:xfrm>
          </p:grpSpPr>
          <p:sp>
            <p:nvSpPr>
              <p:cNvPr id="93205" name="Text Box 14"/>
              <p:cNvSpPr txBox="1">
                <a:spLocks noChangeArrowheads="1"/>
              </p:cNvSpPr>
              <p:nvPr/>
            </p:nvSpPr>
            <p:spPr bwMode="auto">
              <a:xfrm>
                <a:off x="624" y="3264"/>
                <a:ext cx="432" cy="2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CN" altLang="zh-CN" sz="24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endParaRPr>
              </a:p>
            </p:txBody>
          </p:sp>
          <p:sp>
            <p:nvSpPr>
              <p:cNvPr id="93206" name="Text Box 15"/>
              <p:cNvSpPr txBox="1">
                <a:spLocks noChangeArrowheads="1"/>
              </p:cNvSpPr>
              <p:nvPr/>
            </p:nvSpPr>
            <p:spPr bwMode="auto">
              <a:xfrm>
                <a:off x="1056" y="3264"/>
                <a:ext cx="432" cy="2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CN" altLang="zh-CN" sz="24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endParaRPr>
              </a:p>
            </p:txBody>
          </p:sp>
          <p:sp>
            <p:nvSpPr>
              <p:cNvPr id="93207" name="Text Box 16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432" cy="2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CN" altLang="zh-CN" sz="24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endParaRPr>
              </a:p>
            </p:txBody>
          </p:sp>
          <p:sp>
            <p:nvSpPr>
              <p:cNvPr id="93208" name="Text Box 17"/>
              <p:cNvSpPr txBox="1">
                <a:spLocks noChangeArrowheads="1"/>
              </p:cNvSpPr>
              <p:nvPr/>
            </p:nvSpPr>
            <p:spPr bwMode="auto">
              <a:xfrm>
                <a:off x="1920" y="3264"/>
                <a:ext cx="432" cy="2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CN" altLang="zh-CN" sz="24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endParaRPr>
              </a:p>
            </p:txBody>
          </p:sp>
          <p:sp>
            <p:nvSpPr>
              <p:cNvPr id="93209" name="Text Box 18"/>
              <p:cNvSpPr txBox="1">
                <a:spLocks noChangeArrowheads="1"/>
              </p:cNvSpPr>
              <p:nvPr/>
            </p:nvSpPr>
            <p:spPr bwMode="auto">
              <a:xfrm>
                <a:off x="2352" y="3264"/>
                <a:ext cx="432" cy="2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CN" altLang="zh-CN" sz="24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endParaRPr>
              </a:p>
            </p:txBody>
          </p:sp>
          <p:sp>
            <p:nvSpPr>
              <p:cNvPr id="93210" name="Text Box 19"/>
              <p:cNvSpPr txBox="1">
                <a:spLocks noChangeArrowheads="1"/>
              </p:cNvSpPr>
              <p:nvPr/>
            </p:nvSpPr>
            <p:spPr bwMode="auto">
              <a:xfrm>
                <a:off x="2784" y="3264"/>
                <a:ext cx="432" cy="2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CN" altLang="zh-CN" sz="24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endParaRPr>
              </a:p>
            </p:txBody>
          </p:sp>
          <p:sp>
            <p:nvSpPr>
              <p:cNvPr id="93211" name="Text Box 20"/>
              <p:cNvSpPr txBox="1">
                <a:spLocks noChangeArrowheads="1"/>
              </p:cNvSpPr>
              <p:nvPr/>
            </p:nvSpPr>
            <p:spPr bwMode="auto">
              <a:xfrm>
                <a:off x="3216" y="3264"/>
                <a:ext cx="432" cy="2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CN" altLang="zh-CN" sz="24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endParaRPr>
              </a:p>
            </p:txBody>
          </p:sp>
          <p:sp>
            <p:nvSpPr>
              <p:cNvPr id="93212" name="Text Box 21"/>
              <p:cNvSpPr txBox="1">
                <a:spLocks noChangeArrowheads="1"/>
              </p:cNvSpPr>
              <p:nvPr/>
            </p:nvSpPr>
            <p:spPr bwMode="auto">
              <a:xfrm>
                <a:off x="3648" y="3264"/>
                <a:ext cx="432" cy="2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CN" altLang="zh-CN" sz="24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endParaRPr>
              </a:p>
            </p:txBody>
          </p:sp>
          <p:sp>
            <p:nvSpPr>
              <p:cNvPr id="93213" name="Text Box 22"/>
              <p:cNvSpPr txBox="1">
                <a:spLocks noChangeArrowheads="1"/>
              </p:cNvSpPr>
              <p:nvPr/>
            </p:nvSpPr>
            <p:spPr bwMode="auto">
              <a:xfrm>
                <a:off x="4080" y="3264"/>
                <a:ext cx="432" cy="2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CN" altLang="zh-CN" sz="24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endParaRPr>
              </a:p>
            </p:txBody>
          </p:sp>
          <p:sp>
            <p:nvSpPr>
              <p:cNvPr id="93214" name="Text Box 23"/>
              <p:cNvSpPr txBox="1">
                <a:spLocks noChangeArrowheads="1"/>
              </p:cNvSpPr>
              <p:nvPr/>
            </p:nvSpPr>
            <p:spPr bwMode="auto">
              <a:xfrm>
                <a:off x="4512" y="3264"/>
                <a:ext cx="432" cy="2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CN" altLang="zh-CN" sz="24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endParaRPr>
              </a:p>
            </p:txBody>
          </p:sp>
        </p:grpSp>
        <p:sp>
          <p:nvSpPr>
            <p:cNvPr id="93204" name="Text Box 24"/>
            <p:cNvSpPr txBox="1">
              <a:spLocks noChangeArrowheads="1"/>
            </p:cNvSpPr>
            <p:nvPr/>
          </p:nvSpPr>
          <p:spPr bwMode="auto">
            <a:xfrm>
              <a:off x="584" y="2614"/>
              <a:ext cx="4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  0      1      2      3     4      5     6      7      8      9</a:t>
              </a:r>
            </a:p>
          </p:txBody>
        </p:sp>
      </p:grpSp>
      <p:grpSp>
        <p:nvGrpSpPr>
          <p:cNvPr id="22" name="Group 25"/>
          <p:cNvGrpSpPr>
            <a:grpSpLocks/>
          </p:cNvGrpSpPr>
          <p:nvPr/>
        </p:nvGrpSpPr>
        <p:grpSpPr bwMode="auto">
          <a:xfrm>
            <a:off x="431800" y="5353050"/>
            <a:ext cx="2514600" cy="522288"/>
            <a:chOff x="144" y="3744"/>
            <a:chExt cx="1584" cy="329"/>
          </a:xfrm>
        </p:grpSpPr>
        <p:sp>
          <p:nvSpPr>
            <p:cNvPr id="93201" name="Text Box 26"/>
            <p:cNvSpPr txBox="1">
              <a:spLocks noChangeArrowheads="1"/>
            </p:cNvSpPr>
            <p:nvPr/>
          </p:nvSpPr>
          <p:spPr bwMode="auto">
            <a:xfrm>
              <a:off x="480" y="3744"/>
              <a:ext cx="1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  <a:latin typeface="Times New Roman" pitchFamily="18" charset="0"/>
                  <a:ea typeface="华文行楷" pitchFamily="2" charset="-122"/>
                </a:rPr>
                <a:t>适用情况？</a:t>
              </a:r>
            </a:p>
          </p:txBody>
        </p:sp>
        <p:pic>
          <p:nvPicPr>
            <p:cNvPr id="93202" name="Picture 2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3744"/>
              <a:ext cx="33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360363" y="5905500"/>
            <a:ext cx="8712200" cy="5238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宋体" pitchFamily="2" charset="-122"/>
                <a:ea typeface="华文行楷" pitchFamily="2" charset="-122"/>
              </a:rPr>
              <a:t>事先知道关键码，关键码集合不是很大且连续性较好。 </a:t>
            </a: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1747838" y="4697413"/>
            <a:ext cx="457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华文行楷" pitchFamily="2" charset="-122"/>
              </a:rPr>
              <a:t>10</a:t>
            </a: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3143250" y="4697413"/>
            <a:ext cx="457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华文行楷" pitchFamily="2" charset="-122"/>
              </a:rPr>
              <a:t>30</a:t>
            </a:r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4538663" y="4697413"/>
            <a:ext cx="457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华文行楷" pitchFamily="2" charset="-122"/>
              </a:rPr>
              <a:t>50</a:t>
            </a: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5934075" y="4697413"/>
            <a:ext cx="457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华文行楷" pitchFamily="2" charset="-122"/>
              </a:rPr>
              <a:t>70</a:t>
            </a:r>
          </a:p>
        </p:txBody>
      </p:sp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6608763" y="4697413"/>
            <a:ext cx="457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华文行楷" pitchFamily="2" charset="-122"/>
              </a:rPr>
              <a:t>80</a:t>
            </a:r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7283450" y="4697413"/>
            <a:ext cx="457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华文行楷" pitchFamily="2" charset="-122"/>
              </a:rPr>
              <a:t>90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5" grpId="0" animBg="1" autoUpdateAnimBg="0"/>
      <p:bldP spid="26" grpId="0" autoUpdateAnimBg="0"/>
      <p:bldP spid="27" grpId="0" autoUpdateAnimBg="0"/>
      <p:bldP spid="28" grpId="0" autoUpdateAnimBg="0"/>
      <p:bldP spid="29" grpId="0" autoUpdateAnimBg="0"/>
      <p:bldP spid="30" grpId="0" autoUpdateAnimBg="0"/>
      <p:bldP spid="31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6375" y="381000"/>
            <a:ext cx="8785225" cy="19732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000" tIns="38088" bIns="38088" anchor="ctr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2. 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数字选择法、数字分析法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zh-CN" altLang="en-US" sz="2800" b="1" dirty="0">
                <a:latin typeface="+mn-ea"/>
                <a:ea typeface="+mn-ea"/>
                <a:cs typeface="Times New Roman" pitchFamily="18" charset="0"/>
              </a:rPr>
              <a:t>事先知道关键字每一位上数字的分布规律，且关键字的位数比散列地址的位数多，则可取数字分布比较均匀的若干位或其组合作为散列地址。</a:t>
            </a:r>
            <a:endParaRPr lang="zh-CN" altLang="en-US" sz="2800" b="1" dirty="0">
              <a:latin typeface="+mn-ea"/>
              <a:ea typeface="+mn-ea"/>
            </a:endParaRPr>
          </a:p>
        </p:txBody>
      </p:sp>
      <p:grpSp>
        <p:nvGrpSpPr>
          <p:cNvPr id="9" name="Group 12"/>
          <p:cNvGrpSpPr>
            <a:grpSpLocks/>
          </p:cNvGrpSpPr>
          <p:nvPr/>
        </p:nvGrpSpPr>
        <p:grpSpPr bwMode="auto">
          <a:xfrm>
            <a:off x="107950" y="5402263"/>
            <a:ext cx="1600200" cy="1019175"/>
            <a:chOff x="144" y="3744"/>
            <a:chExt cx="1584" cy="824"/>
          </a:xfrm>
        </p:grpSpPr>
        <p:sp>
          <p:nvSpPr>
            <p:cNvPr id="94218" name="Text Box 13"/>
            <p:cNvSpPr txBox="1">
              <a:spLocks noChangeArrowheads="1"/>
            </p:cNvSpPr>
            <p:nvPr/>
          </p:nvSpPr>
          <p:spPr bwMode="auto">
            <a:xfrm>
              <a:off x="480" y="3744"/>
              <a:ext cx="1248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  <a:latin typeface="Times New Roman" pitchFamily="18" charset="0"/>
                  <a:ea typeface="华文行楷" pitchFamily="2" charset="-122"/>
                </a:rPr>
                <a:t>适用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  <a:latin typeface="Times New Roman" pitchFamily="18" charset="0"/>
                  <a:ea typeface="华文行楷" pitchFamily="2" charset="-122"/>
                </a:rPr>
                <a:t>情况</a:t>
              </a: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华文行楷" pitchFamily="2" charset="-122"/>
                </a:rPr>
                <a:t>:</a:t>
              </a:r>
            </a:p>
          </p:txBody>
        </p:sp>
        <p:pic>
          <p:nvPicPr>
            <p:cNvPr id="94219" name="Picture 1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3744"/>
              <a:ext cx="33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1403350" y="5402263"/>
            <a:ext cx="7543800" cy="9747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华文行楷" pitchFamily="2" charset="-122"/>
              </a:rPr>
              <a:t>能预先估计出全部关键码的每一位上各种数字出现的频度，不同的关键码集合需要重新分析</a:t>
            </a: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838200" y="2286000"/>
          <a:ext cx="7150100" cy="293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3" name="Microsoft Drawing" r:id="rId4" imgW="3454400" imgH="1330325" progId="MSDraw">
                  <p:embed/>
                </p:oleObj>
              </mc:Choice>
              <mc:Fallback>
                <p:oleObj name="Microsoft Drawing" r:id="rId4" imgW="3454400" imgH="1330325" progId="MSDraw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86000"/>
                        <a:ext cx="7150100" cy="29305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FFCC"/>
                          </a:gs>
                          <a:gs pos="100000">
                            <a:schemeClr val="folHlink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1543050" y="2735263"/>
            <a:ext cx="0" cy="233997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08000" bIns="108000" anchor="ctr"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1903413" y="2735263"/>
            <a:ext cx="0" cy="233997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08000" bIns="108000" anchor="ctr"/>
          <a:lstStyle/>
          <a:p>
            <a:endParaRPr lang="zh-CN" alt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2047875" y="2735263"/>
            <a:ext cx="0" cy="233997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08000" bIns="108000" anchor="ctr"/>
          <a:lstStyle/>
          <a:p>
            <a:endParaRPr lang="zh-CN" alt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2192338" y="2735263"/>
            <a:ext cx="0" cy="233997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08000" bIns="10800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 autoUpdateAnimBg="0"/>
      <p:bldP spid="14" grpId="0" animBg="1"/>
      <p:bldP spid="15" grpId="0" animBg="1"/>
      <p:bldP spid="16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28600" y="196850"/>
            <a:ext cx="8915400" cy="263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30000"/>
              </a:spcBef>
              <a:defRPr/>
            </a:pPr>
            <a:r>
              <a:rPr kumimoji="1" lang="en-US" altLang="zh-CN" sz="3200" b="1" dirty="0">
                <a:solidFill>
                  <a:srgbClr val="FF0000"/>
                </a:solidFill>
                <a:latin typeface="宋体" pitchFamily="2" charset="-122"/>
              </a:rPr>
              <a:t>3</a:t>
            </a:r>
            <a:r>
              <a:rPr kumimoji="1"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．折叠法</a:t>
            </a:r>
          </a:p>
          <a:p>
            <a:pPr>
              <a:spcBef>
                <a:spcPct val="30000"/>
              </a:spcBef>
              <a:defRPr/>
            </a:pPr>
            <a:r>
              <a:rPr kumimoji="1" lang="zh-CN" altLang="en-US" sz="2300" b="1" dirty="0">
                <a:latin typeface="+mn-ea"/>
                <a:ea typeface="+mn-ea"/>
              </a:rPr>
              <a:t>若关键字位数较多，可将其分割成位数相同的若干段（最后一段的位数可以不同），段的长度取决于散列表的地址位数，然后将各段的叠加和（舍去进位）作为散列地址。</a:t>
            </a:r>
          </a:p>
          <a:p>
            <a:pPr>
              <a:spcBef>
                <a:spcPct val="30000"/>
              </a:spcBef>
              <a:defRPr/>
            </a:pPr>
            <a:r>
              <a:rPr kumimoji="1" lang="zh-CN" altLang="en-US" sz="2200" b="1" dirty="0">
                <a:solidFill>
                  <a:srgbClr val="FF0000"/>
                </a:solidFill>
                <a:latin typeface="+mn-ea"/>
                <a:ea typeface="+mn-ea"/>
              </a:rPr>
              <a:t>移位叠加：</a:t>
            </a:r>
            <a:r>
              <a:rPr kumimoji="1" lang="zh-CN" altLang="en-US" sz="2200" b="1" dirty="0">
                <a:latin typeface="+mn-ea"/>
                <a:ea typeface="+mn-ea"/>
              </a:rPr>
              <a:t>将各段的最低位对齐，然后相加（各段的先后顺序没有作用）</a:t>
            </a:r>
          </a:p>
          <a:p>
            <a:pPr>
              <a:spcBef>
                <a:spcPct val="30000"/>
              </a:spcBef>
              <a:defRPr/>
            </a:pPr>
            <a:r>
              <a:rPr kumimoji="1" lang="zh-CN" altLang="en-US" sz="2200" b="1" dirty="0">
                <a:solidFill>
                  <a:srgbClr val="FF0000"/>
                </a:solidFill>
                <a:latin typeface="+mn-ea"/>
                <a:ea typeface="+mn-ea"/>
              </a:rPr>
              <a:t>边界叠加：</a:t>
            </a:r>
            <a:r>
              <a:rPr kumimoji="1" lang="zh-CN" altLang="en-US" sz="2200" b="1" dirty="0">
                <a:latin typeface="+mn-ea"/>
                <a:ea typeface="+mn-ea"/>
              </a:rPr>
              <a:t>两相邻的段沿边界来回折迭，然后对齐相加。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04800" y="3321050"/>
          <a:ext cx="8604250" cy="257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6" name="Microsoft Drawing" r:id="rId3" imgW="3911600" imgH="1169988" progId="MSDraw">
                  <p:embed/>
                </p:oleObj>
              </mc:Choice>
              <mc:Fallback>
                <p:oleObj name="Microsoft Drawing" r:id="rId3" imgW="3911600" imgH="1169988" progId="MSDraw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321050"/>
                        <a:ext cx="8604250" cy="257333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FFCC"/>
                          </a:gs>
                          <a:gs pos="100000">
                            <a:srgbClr val="F8B04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28600" y="6064250"/>
            <a:ext cx="2514600" cy="522288"/>
            <a:chOff x="144" y="3744"/>
            <a:chExt cx="1584" cy="329"/>
          </a:xfrm>
        </p:grpSpPr>
        <p:sp>
          <p:nvSpPr>
            <p:cNvPr id="96263" name="Text Box 5"/>
            <p:cNvSpPr txBox="1">
              <a:spLocks noChangeArrowheads="1"/>
            </p:cNvSpPr>
            <p:nvPr/>
          </p:nvSpPr>
          <p:spPr bwMode="auto">
            <a:xfrm>
              <a:off x="480" y="3744"/>
              <a:ext cx="12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FF3300"/>
                  </a:solidFill>
                  <a:latin typeface="Times New Roman" pitchFamily="18" charset="0"/>
                  <a:ea typeface="华文行楷" pitchFamily="2" charset="-122"/>
                </a:rPr>
                <a:t>适用情况</a:t>
              </a:r>
              <a:r>
                <a:rPr lang="en-US" altLang="zh-CN" sz="2400" b="1">
                  <a:solidFill>
                    <a:srgbClr val="FF3300"/>
                  </a:solidFill>
                  <a:latin typeface="Times New Roman" pitchFamily="18" charset="0"/>
                  <a:ea typeface="华文行楷" pitchFamily="2" charset="-122"/>
                </a:rPr>
                <a:t>:</a:t>
              </a:r>
            </a:p>
          </p:txBody>
        </p:sp>
        <p:pic>
          <p:nvPicPr>
            <p:cNvPr id="96264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3744"/>
              <a:ext cx="33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362200" y="6122988"/>
            <a:ext cx="6553200" cy="4619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400" b="1">
                <a:solidFill>
                  <a:srgbClr val="FF3300"/>
                </a:solidFill>
                <a:latin typeface="宋体" pitchFamily="2" charset="-122"/>
              </a:rPr>
              <a:t>关键码位数很多，事先不知道关键码的分布。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1000" y="2787650"/>
            <a:ext cx="7239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2"/>
                </a:solidFill>
                <a:latin typeface="Tahoma" pitchFamily="34" charset="0"/>
                <a:ea typeface="华文行楷" pitchFamily="2" charset="-122"/>
              </a:rPr>
              <a:t>例如：关键字</a:t>
            </a:r>
            <a:r>
              <a:rPr lang="en-US" altLang="zh-CN" sz="2800" b="1">
                <a:solidFill>
                  <a:schemeClr val="tx2"/>
                </a:solidFill>
                <a:latin typeface="Tahoma" pitchFamily="34" charset="0"/>
                <a:ea typeface="华文行楷" pitchFamily="2" charset="-122"/>
              </a:rPr>
              <a:t>key=62528315168</a:t>
            </a:r>
            <a:endParaRPr lang="zh-CN" altLang="en-US" sz="2800" b="1">
              <a:solidFill>
                <a:schemeClr val="tx2"/>
              </a:solidFill>
              <a:latin typeface="Tahoma" pitchFamily="34" charset="0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474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3058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sz="3200" b="1" dirty="0">
                <a:solidFill>
                  <a:srgbClr val="FF0000"/>
                </a:solidFill>
                <a:latin typeface="Times New Roman" pitchFamily="18" charset="0"/>
              </a:rPr>
              <a:t>4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</a:rPr>
              <a:t>．平方取中法</a:t>
            </a:r>
          </a:p>
          <a:p>
            <a:pPr algn="just">
              <a:lnSpc>
                <a:spcPts val="3200"/>
              </a:lnSpc>
              <a:spcBef>
                <a:spcPts val="0"/>
              </a:spcBef>
              <a:defRPr/>
            </a:pPr>
            <a:r>
              <a:rPr kumimoji="1" lang="zh-CN" altLang="en-US" sz="2400" b="1" dirty="0">
                <a:latin typeface="+mn-ea"/>
                <a:ea typeface="+mn-ea"/>
              </a:rPr>
              <a:t>取关键字平方（扩大差别）后的中间几位为散列函数地址。</a:t>
            </a:r>
          </a:p>
          <a:p>
            <a:pPr algn="just">
              <a:lnSpc>
                <a:spcPts val="3200"/>
              </a:lnSpc>
              <a:spcBef>
                <a:spcPts val="0"/>
              </a:spcBef>
              <a:defRPr/>
            </a:pPr>
            <a:r>
              <a:rPr kumimoji="1" lang="zh-CN" altLang="en-US" sz="2400" b="1" dirty="0">
                <a:latin typeface="+mn-ea"/>
                <a:ea typeface="+mn-ea"/>
              </a:rPr>
              <a:t>平方后中间几位数和数的每一位相关，由此产生的散列地址也比较随机（均匀），所取位数由散列表的表长决定。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581150" y="2260600"/>
          <a:ext cx="5486400" cy="320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3" name="图片" r:id="rId3" imgW="2877312" imgH="1837944" progId="Word.Picture.8">
                  <p:embed/>
                </p:oleObj>
              </mc:Choice>
              <mc:Fallback>
                <p:oleObj name="图片" r:id="rId3" imgW="2877312" imgH="1837944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2260600"/>
                        <a:ext cx="5486400" cy="320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619375" y="5543550"/>
            <a:ext cx="6276975" cy="9747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800" b="1">
                <a:solidFill>
                  <a:srgbClr val="FF3300"/>
                </a:solidFill>
                <a:latin typeface="宋体" pitchFamily="2" charset="-122"/>
              </a:rPr>
              <a:t>事先不知道关键码的分布且关键码的位数不是很大。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285750" y="5619750"/>
            <a:ext cx="2514600" cy="522288"/>
            <a:chOff x="144" y="3744"/>
            <a:chExt cx="1584" cy="329"/>
          </a:xfrm>
        </p:grpSpPr>
        <p:sp>
          <p:nvSpPr>
            <p:cNvPr id="95238" name="Text Box 6"/>
            <p:cNvSpPr txBox="1">
              <a:spLocks noChangeArrowheads="1"/>
            </p:cNvSpPr>
            <p:nvPr/>
          </p:nvSpPr>
          <p:spPr bwMode="auto">
            <a:xfrm>
              <a:off x="480" y="3744"/>
              <a:ext cx="1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  <a:latin typeface="Times New Roman" pitchFamily="18" charset="0"/>
                  <a:ea typeface="华文行楷" pitchFamily="2" charset="-122"/>
                </a:rPr>
                <a:t>适用情况</a:t>
              </a: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华文行楷" pitchFamily="2" charset="-122"/>
                </a:rPr>
                <a:t>:</a:t>
              </a:r>
            </a:p>
          </p:txBody>
        </p:sp>
        <p:pic>
          <p:nvPicPr>
            <p:cNvPr id="9523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3744"/>
              <a:ext cx="33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8.1 </a:t>
            </a:r>
            <a:r>
              <a:rPr lang="zh-CN" altLang="en-US" smtClean="0">
                <a:ea typeface="宋体" pitchFamily="2" charset="-122"/>
              </a:rPr>
              <a:t>基本概念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107950" y="981075"/>
            <a:ext cx="8856663" cy="525621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1.</a:t>
            </a:r>
            <a:r>
              <a:rPr lang="zh-CN" altLang="en-US" smtClean="0">
                <a:ea typeface="宋体" pitchFamily="2" charset="-122"/>
              </a:rPr>
              <a:t>概念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CD50D3-B5F3-4BD5-9C5E-1EE8DA54E4C4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835683-A776-4ABF-B7A5-4BA1BACD0821}" type="slidenum">
              <a:rPr lang="zh-CN" alt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23850" y="1628775"/>
            <a:ext cx="8424863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3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宋体" pitchFamily="2" charset="-122"/>
              </a:rPr>
              <a:t>查找</a:t>
            </a:r>
            <a:r>
              <a:rPr kumimoji="1" lang="zh-CN" altLang="en-US" sz="2800" b="1">
                <a:latin typeface="宋体" pitchFamily="2" charset="-122"/>
              </a:rPr>
              <a:t>（</a:t>
            </a:r>
            <a:r>
              <a:rPr kumimoji="1" lang="en-US" altLang="zh-CN" sz="2800" b="1">
                <a:latin typeface="宋体" pitchFamily="2" charset="-122"/>
              </a:rPr>
              <a:t>search</a:t>
            </a:r>
            <a:r>
              <a:rPr kumimoji="1" lang="zh-CN" altLang="en-US" sz="2800" b="1">
                <a:latin typeface="宋体" pitchFamily="2" charset="-122"/>
              </a:rPr>
              <a:t>），又称</a:t>
            </a:r>
            <a:r>
              <a:rPr kumimoji="1" lang="zh-CN" altLang="en-US" sz="2800" b="1">
                <a:solidFill>
                  <a:srgbClr val="FF0000"/>
                </a:solidFill>
                <a:latin typeface="宋体" pitchFamily="2" charset="-122"/>
              </a:rPr>
              <a:t>检索</a:t>
            </a:r>
            <a:r>
              <a:rPr kumimoji="1" lang="zh-CN" altLang="en-US" sz="2800" b="1">
                <a:latin typeface="宋体" pitchFamily="2" charset="-122"/>
              </a:rPr>
              <a:t>，在</a:t>
            </a:r>
            <a:r>
              <a:rPr kumimoji="1" lang="en-US" altLang="zh-CN" sz="2800" b="1">
                <a:latin typeface="宋体" pitchFamily="2" charset="-122"/>
              </a:rPr>
              <a:t>n</a:t>
            </a:r>
            <a:r>
              <a:rPr kumimoji="1" lang="zh-CN" altLang="en-US" sz="2800" b="1">
                <a:latin typeface="宋体" pitchFamily="2" charset="-122"/>
              </a:rPr>
              <a:t>个数据元素中找出关键字等于给定值</a:t>
            </a:r>
            <a:r>
              <a:rPr kumimoji="1" lang="en-US" altLang="zh-CN" sz="2800" b="1">
                <a:latin typeface="宋体" pitchFamily="2" charset="-122"/>
              </a:rPr>
              <a:t>K</a:t>
            </a:r>
            <a:r>
              <a:rPr kumimoji="1" lang="zh-CN" altLang="en-US" sz="2800" b="1">
                <a:latin typeface="宋体" pitchFamily="2" charset="-122"/>
              </a:rPr>
              <a:t>的结点。若找到，称查找成功，否则称查找失败。</a:t>
            </a:r>
          </a:p>
          <a:p>
            <a:pPr lvl="1" eaLnBrk="1" hangingPunct="1">
              <a:spcBef>
                <a:spcPct val="30000"/>
              </a:spcBef>
              <a:buClr>
                <a:srgbClr val="CC6600"/>
              </a:buClr>
              <a:buSzPct val="90000"/>
              <a:buFont typeface="Wingdings" pitchFamily="2" charset="2"/>
              <a:buNone/>
            </a:pPr>
            <a:r>
              <a:rPr kumimoji="1" lang="zh-CN" altLang="en-US" sz="2400" b="1">
                <a:solidFill>
                  <a:schemeClr val="tx2"/>
                </a:solidFill>
                <a:latin typeface="宋体" pitchFamily="2" charset="-122"/>
              </a:rPr>
              <a:t>精确查找</a:t>
            </a:r>
          </a:p>
          <a:p>
            <a:pPr lvl="1" eaLnBrk="1" hangingPunct="1">
              <a:spcBef>
                <a:spcPct val="30000"/>
              </a:spcBef>
              <a:buClr>
                <a:srgbClr val="CC6600"/>
              </a:buClr>
              <a:buSzPct val="90000"/>
              <a:buFont typeface="Wingdings" pitchFamily="2" charset="2"/>
              <a:buNone/>
            </a:pPr>
            <a:r>
              <a:rPr kumimoji="1" lang="zh-CN" altLang="en-US" sz="2400" b="1">
                <a:solidFill>
                  <a:schemeClr val="tx2"/>
                </a:solidFill>
                <a:latin typeface="宋体" pitchFamily="2" charset="-122"/>
              </a:rPr>
              <a:t>范围查找（查找关键字在某个范围内的记录）</a:t>
            </a:r>
          </a:p>
          <a:p>
            <a:pPr lvl="1" eaLnBrk="1" hangingPunct="1">
              <a:spcBef>
                <a:spcPct val="30000"/>
              </a:spcBef>
              <a:buClr>
                <a:srgbClr val="CC6600"/>
              </a:buClr>
              <a:buSzPct val="90000"/>
              <a:buFont typeface="Wingdings" pitchFamily="2" charset="2"/>
              <a:buNone/>
            </a:pPr>
            <a:r>
              <a:rPr kumimoji="1" lang="zh-CN" altLang="en-US" sz="2400" b="1">
                <a:solidFill>
                  <a:schemeClr val="tx2"/>
                </a:solidFill>
                <a:latin typeface="宋体" pitchFamily="2" charset="-122"/>
              </a:rPr>
              <a:t>组合查找（查找满足多个条件的记录）</a:t>
            </a:r>
          </a:p>
          <a:p>
            <a:pPr lvl="1" eaLnBrk="1" hangingPunct="1">
              <a:spcBef>
                <a:spcPct val="30000"/>
              </a:spcBef>
              <a:buClr>
                <a:srgbClr val="CC6600"/>
              </a:buClr>
              <a:buSzPct val="90000"/>
              <a:buFont typeface="Wingdings" pitchFamily="2" charset="2"/>
              <a:buNone/>
            </a:pPr>
            <a:r>
              <a:rPr kumimoji="1" lang="zh-CN" altLang="en-US" sz="2400" b="1">
                <a:solidFill>
                  <a:schemeClr val="tx2"/>
                </a:solidFill>
                <a:latin typeface="宋体" pitchFamily="2" charset="-122"/>
              </a:rPr>
              <a:t>模糊查找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rPr>
              <a:t>　　</a:t>
            </a:r>
          </a:p>
        </p:txBody>
      </p:sp>
      <p:sp useBgFill="1"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819400" y="4514850"/>
            <a:ext cx="4608513" cy="1938338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宋体" pitchFamily="2" charset="-122"/>
                <a:ea typeface="华文行楷" pitchFamily="2" charset="-122"/>
              </a:rPr>
              <a:t>学号   姓名     专业   年龄</a:t>
            </a:r>
            <a:br>
              <a:rPr kumimoji="1" lang="zh-CN" altLang="en-US" sz="2400" b="1">
                <a:latin typeface="宋体" pitchFamily="2" charset="-122"/>
                <a:ea typeface="华文行楷" pitchFamily="2" charset="-122"/>
              </a:rPr>
            </a:br>
            <a:r>
              <a:rPr kumimoji="1" lang="zh-CN" altLang="en-US" sz="2400" b="1">
                <a:latin typeface="宋体" pitchFamily="2" charset="-122"/>
                <a:ea typeface="华文行楷" pitchFamily="2" charset="-122"/>
              </a:rPr>
              <a:t> </a:t>
            </a:r>
            <a:r>
              <a:rPr kumimoji="1" lang="en-US" altLang="zh-CN" sz="2400" b="1">
                <a:latin typeface="宋体" pitchFamily="2" charset="-122"/>
                <a:ea typeface="华文行楷" pitchFamily="2" charset="-122"/>
              </a:rPr>
              <a:t>01    </a:t>
            </a:r>
            <a:r>
              <a:rPr kumimoji="1" lang="zh-CN" altLang="en-US" sz="2400" b="1">
                <a:latin typeface="宋体" pitchFamily="2" charset="-122"/>
                <a:ea typeface="华文行楷" pitchFamily="2" charset="-122"/>
              </a:rPr>
              <a:t>王刚    计算机   </a:t>
            </a:r>
            <a:r>
              <a:rPr kumimoji="1" lang="en-US" altLang="zh-CN" sz="2400" b="1">
                <a:latin typeface="宋体" pitchFamily="2" charset="-122"/>
                <a:ea typeface="华文行楷" pitchFamily="2" charset="-122"/>
              </a:rPr>
              <a:t>17</a:t>
            </a:r>
          </a:p>
          <a:p>
            <a:pPr eaLnBrk="1" hangingPunct="1"/>
            <a:r>
              <a:rPr kumimoji="1" lang="en-US" altLang="zh-CN" sz="2400" b="1">
                <a:latin typeface="宋体" pitchFamily="2" charset="-122"/>
                <a:ea typeface="华文行楷" pitchFamily="2" charset="-122"/>
              </a:rPr>
              <a:t> 02    </a:t>
            </a:r>
            <a:r>
              <a:rPr kumimoji="1" lang="zh-CN" altLang="en-US" sz="2400" b="1">
                <a:latin typeface="宋体" pitchFamily="2" charset="-122"/>
                <a:ea typeface="华文行楷" pitchFamily="2" charset="-122"/>
              </a:rPr>
              <a:t>李志文  计算机   </a:t>
            </a:r>
            <a:r>
              <a:rPr kumimoji="1" lang="en-US" altLang="zh-CN" sz="2400" b="1">
                <a:latin typeface="宋体" pitchFamily="2" charset="-122"/>
                <a:ea typeface="华文行楷" pitchFamily="2" charset="-122"/>
              </a:rPr>
              <a:t>18</a:t>
            </a:r>
          </a:p>
          <a:p>
            <a:pPr eaLnBrk="1" hangingPunct="1"/>
            <a:r>
              <a:rPr kumimoji="1" lang="en-US" altLang="zh-CN" sz="2400" b="1">
                <a:latin typeface="宋体" pitchFamily="2" charset="-122"/>
                <a:ea typeface="华文行楷" pitchFamily="2" charset="-122"/>
              </a:rPr>
              <a:t> 03    </a:t>
            </a:r>
            <a:r>
              <a:rPr kumimoji="1" lang="zh-CN" altLang="en-US" sz="2400" b="1">
                <a:latin typeface="宋体" pitchFamily="2" charset="-122"/>
                <a:ea typeface="华文行楷" pitchFamily="2" charset="-122"/>
              </a:rPr>
              <a:t>谢军    计算机   </a:t>
            </a:r>
            <a:r>
              <a:rPr kumimoji="1" lang="en-US" altLang="zh-CN" sz="2400" b="1">
                <a:latin typeface="宋体" pitchFamily="2" charset="-122"/>
                <a:ea typeface="华文行楷" pitchFamily="2" charset="-122"/>
              </a:rPr>
              <a:t>18</a:t>
            </a:r>
          </a:p>
          <a:p>
            <a:pPr eaLnBrk="1" hangingPunct="1"/>
            <a:r>
              <a:rPr kumimoji="1" lang="en-US" altLang="zh-CN" sz="2400" b="1">
                <a:latin typeface="宋体" pitchFamily="2" charset="-122"/>
                <a:ea typeface="华文行楷" pitchFamily="2" charset="-122"/>
              </a:rPr>
              <a:t> 04    </a:t>
            </a:r>
            <a:r>
              <a:rPr kumimoji="1" lang="zh-CN" altLang="en-US" sz="2400" b="1">
                <a:latin typeface="宋体" pitchFamily="2" charset="-122"/>
                <a:ea typeface="华文行楷" pitchFamily="2" charset="-122"/>
              </a:rPr>
              <a:t>谢辉    计算机   </a:t>
            </a:r>
            <a:r>
              <a:rPr kumimoji="1" lang="en-US" altLang="zh-CN" sz="2400" b="1">
                <a:latin typeface="宋体" pitchFamily="2" charset="-122"/>
                <a:ea typeface="华文行楷" pitchFamily="2" charset="-122"/>
              </a:rPr>
              <a:t>21</a:t>
            </a:r>
            <a:endParaRPr kumimoji="1" lang="en-US" altLang="zh-CN" sz="24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468313" y="3213100"/>
            <a:ext cx="287337" cy="1511300"/>
          </a:xfrm>
          <a:prstGeom prst="leftBrace">
            <a:avLst>
              <a:gd name="adj1" fmla="val 43831"/>
              <a:gd name="adj2" fmla="val 50000"/>
            </a:avLst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04800" y="533400"/>
            <a:ext cx="8382000" cy="562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30000"/>
              </a:spcBef>
              <a:defRPr/>
            </a:pPr>
            <a:r>
              <a:rPr kumimoji="1" lang="en-US" altLang="zh-CN" sz="3200" b="1" dirty="0">
                <a:solidFill>
                  <a:srgbClr val="FF0000"/>
                </a:solidFill>
                <a:latin typeface="宋体" pitchFamily="2" charset="-122"/>
              </a:rPr>
              <a:t>5</a:t>
            </a:r>
            <a:r>
              <a:rPr kumimoji="1"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．除余法</a:t>
            </a:r>
          </a:p>
          <a:p>
            <a:pPr>
              <a:spcBef>
                <a:spcPct val="30000"/>
              </a:spcBef>
              <a:defRPr/>
            </a:pPr>
            <a:r>
              <a:rPr kumimoji="1" lang="zh-CN" altLang="en-US" sz="2400" b="1" dirty="0">
                <a:latin typeface="+mn-ea"/>
                <a:ea typeface="+mn-ea"/>
              </a:rPr>
              <a:t>取适当正整数</a:t>
            </a:r>
            <a:r>
              <a:rPr kumimoji="1" lang="en-US" altLang="zh-CN" sz="2400" b="1" dirty="0">
                <a:latin typeface="+mn-ea"/>
                <a:ea typeface="+mn-ea"/>
              </a:rPr>
              <a:t>P</a:t>
            </a:r>
            <a:r>
              <a:rPr kumimoji="1" lang="zh-CN" altLang="en-US" sz="2400" b="1" dirty="0">
                <a:latin typeface="+mn-ea"/>
                <a:ea typeface="+mn-ea"/>
              </a:rPr>
              <a:t>，去除关键字，所得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余数</a:t>
            </a:r>
            <a:r>
              <a:rPr kumimoji="1" lang="zh-CN" altLang="en-US" sz="2400" b="1" dirty="0">
                <a:latin typeface="+mn-ea"/>
                <a:ea typeface="+mn-ea"/>
              </a:rPr>
              <a:t>作为散列地址：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400" b="1" dirty="0">
                <a:latin typeface="+mn-ea"/>
                <a:ea typeface="+mn-ea"/>
              </a:rPr>
              <a:t>H(key)=key</a:t>
            </a:r>
            <a:r>
              <a:rPr kumimoji="1" lang="zh-CN" altLang="en-US" sz="2400" b="1" dirty="0">
                <a:latin typeface="+mn-ea"/>
                <a:ea typeface="+mn-ea"/>
              </a:rPr>
              <a:t>％</a:t>
            </a:r>
            <a:r>
              <a:rPr kumimoji="1" lang="en-US" altLang="zh-CN" sz="2400" b="1" dirty="0">
                <a:latin typeface="+mn-ea"/>
                <a:ea typeface="+mn-ea"/>
              </a:rPr>
              <a:t>P</a:t>
            </a:r>
          </a:p>
          <a:p>
            <a:pPr>
              <a:spcBef>
                <a:spcPct val="30000"/>
              </a:spcBef>
              <a:defRPr/>
            </a:pPr>
            <a:r>
              <a:rPr kumimoji="1" lang="zh-CN" altLang="en-US" sz="2400" b="1" dirty="0">
                <a:latin typeface="+mn-ea"/>
                <a:ea typeface="+mn-ea"/>
              </a:rPr>
              <a:t>关键：选取适当的</a:t>
            </a:r>
            <a:r>
              <a:rPr kumimoji="1" lang="en-US" altLang="zh-CN" sz="2400" b="1" dirty="0">
                <a:latin typeface="+mn-ea"/>
                <a:ea typeface="+mn-ea"/>
              </a:rPr>
              <a:t>P</a:t>
            </a:r>
            <a:r>
              <a:rPr kumimoji="1" lang="zh-CN" altLang="en-US" sz="2400" b="1" dirty="0">
                <a:latin typeface="+mn-ea"/>
                <a:ea typeface="+mn-ea"/>
              </a:rPr>
              <a:t>。偶数、基数幂等不好。</a:t>
            </a:r>
          </a:p>
          <a:p>
            <a:pPr>
              <a:spcBef>
                <a:spcPct val="30000"/>
              </a:spcBef>
              <a:buFont typeface="Wingdings" pitchFamily="2" charset="2"/>
              <a:buChar char="Ø"/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一般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P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取小于或等于散列表长度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m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的某个最大素数。</a:t>
            </a:r>
          </a:p>
          <a:p>
            <a:pPr>
              <a:spcBef>
                <a:spcPct val="30000"/>
              </a:spcBef>
              <a:buFont typeface="Wingdings" pitchFamily="2" charset="2"/>
              <a:buChar char="Ø"/>
              <a:defRPr/>
            </a:pPr>
            <a:r>
              <a:rPr kumimoji="1" lang="zh-CN" altLang="en-US" sz="2400" b="1" dirty="0">
                <a:latin typeface="+mn-ea"/>
                <a:ea typeface="+mn-ea"/>
              </a:rPr>
              <a:t>特别地，如果散列表长度</a:t>
            </a:r>
            <a:r>
              <a:rPr kumimoji="1" lang="en-US" altLang="zh-CN" sz="2400" b="1" dirty="0">
                <a:latin typeface="+mn-ea"/>
                <a:ea typeface="+mn-ea"/>
              </a:rPr>
              <a:t>m</a:t>
            </a:r>
            <a:r>
              <a:rPr kumimoji="1" lang="zh-CN" altLang="en-US" sz="2400" b="1" dirty="0">
                <a:latin typeface="+mn-ea"/>
                <a:ea typeface="+mn-ea"/>
              </a:rPr>
              <a:t>本身就为素数，则取</a:t>
            </a:r>
            <a:r>
              <a:rPr kumimoji="1" lang="en-US" altLang="zh-CN" sz="2400" b="1" dirty="0">
                <a:latin typeface="+mn-ea"/>
                <a:ea typeface="+mn-ea"/>
              </a:rPr>
              <a:t>P=m</a:t>
            </a:r>
            <a:r>
              <a:rPr kumimoji="1" lang="zh-CN" altLang="en-US" sz="2400" b="1" dirty="0">
                <a:latin typeface="+mn-ea"/>
                <a:ea typeface="+mn-ea"/>
              </a:rPr>
              <a:t>。</a:t>
            </a:r>
          </a:p>
          <a:p>
            <a:pPr marL="266700" indent="-266700">
              <a:spcBef>
                <a:spcPct val="30000"/>
              </a:spcBef>
              <a:buFont typeface="Wingdings" pitchFamily="2" charset="2"/>
              <a:buChar char="Ø"/>
              <a:defRPr/>
            </a:pPr>
            <a:r>
              <a:rPr kumimoji="1" lang="zh-CN" altLang="en-US" sz="2400" b="1" dirty="0">
                <a:latin typeface="+mn-ea"/>
                <a:ea typeface="+mn-ea"/>
              </a:rPr>
              <a:t>若</a:t>
            </a:r>
            <a:r>
              <a:rPr kumimoji="1" lang="en-US" altLang="zh-CN" sz="2400" b="1" dirty="0">
                <a:latin typeface="+mn-ea"/>
                <a:ea typeface="+mn-ea"/>
              </a:rPr>
              <a:t>m</a:t>
            </a:r>
            <a:r>
              <a:rPr kumimoji="1" lang="zh-CN" altLang="en-US" sz="2400" b="1" dirty="0">
                <a:latin typeface="+mn-ea"/>
                <a:ea typeface="+mn-ea"/>
              </a:rPr>
              <a:t>较大，则</a:t>
            </a:r>
            <a:r>
              <a:rPr kumimoji="1" lang="en-US" altLang="zh-CN" sz="2400" b="1" dirty="0">
                <a:latin typeface="+mn-ea"/>
                <a:ea typeface="+mn-ea"/>
              </a:rPr>
              <a:t>P</a:t>
            </a:r>
            <a:r>
              <a:rPr kumimoji="1" lang="zh-CN" altLang="en-US" sz="2400" b="1" dirty="0">
                <a:latin typeface="+mn-ea"/>
                <a:ea typeface="+mn-ea"/>
              </a:rPr>
              <a:t>也可取合数，但一般要求其因子为较大的素数。如</a:t>
            </a:r>
            <a:r>
              <a:rPr kumimoji="1" lang="en-US" altLang="zh-CN" sz="2400" b="1" dirty="0">
                <a:latin typeface="+mn-ea"/>
                <a:ea typeface="+mn-ea"/>
              </a:rPr>
              <a:t>P=29×31=899</a:t>
            </a:r>
            <a:r>
              <a:rPr kumimoji="1" lang="zh-CN" altLang="en-US" sz="2400" b="1" dirty="0">
                <a:latin typeface="+mn-ea"/>
                <a:ea typeface="+mn-ea"/>
              </a:rPr>
              <a:t>等，这可避免找大素数的困难。</a:t>
            </a:r>
          </a:p>
          <a:p>
            <a:pPr>
              <a:spcBef>
                <a:spcPct val="30000"/>
              </a:spcBef>
              <a:buFontTx/>
              <a:buChar char="•"/>
              <a:defRPr/>
            </a:pPr>
            <a:endParaRPr kumimoji="1" lang="zh-CN" altLang="en-US" sz="2400" b="1" dirty="0">
              <a:latin typeface="+mn-ea"/>
              <a:ea typeface="+mn-ea"/>
            </a:endParaRPr>
          </a:p>
          <a:p>
            <a:pPr>
              <a:spcBef>
                <a:spcPct val="30000"/>
              </a:spcBef>
              <a:buFontTx/>
              <a:buChar char="•"/>
              <a:defRPr/>
            </a:pPr>
            <a:r>
              <a:rPr kumimoji="1" lang="zh-CN" altLang="en-US" sz="2400" b="1" dirty="0">
                <a:latin typeface="+mn-ea"/>
                <a:ea typeface="+mn-ea"/>
              </a:rPr>
              <a:t>计算简单，不需知道关键字各位的分布规律，也不必关心关键字位数的多少，并且在许多情况下效果较好，因此，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除余法是一种最常用的散列函数构造方法</a:t>
            </a:r>
            <a:r>
              <a:rPr kumimoji="1" lang="zh-CN" altLang="en-US" sz="2400" b="1" dirty="0">
                <a:latin typeface="+mn-ea"/>
                <a:ea typeface="+mn-ea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>
                <a:ea typeface="宋体" pitchFamily="2" charset="-122"/>
              </a:rPr>
              <a:t>8.4.2 </a:t>
            </a:r>
            <a:r>
              <a:rPr kumimoji="1" lang="zh-CN" altLang="en-US" smtClean="0">
                <a:ea typeface="宋体" pitchFamily="2" charset="-122"/>
              </a:rPr>
              <a:t>散列函数的构造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CD50D3-B5F3-4BD5-9C5E-1EE8DA54E4C4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1ACE5-2F8B-4F2A-9D9A-A72693D5BC16}" type="slidenum">
              <a:rPr lang="zh-CN" alt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79388" y="1052513"/>
            <a:ext cx="8642350" cy="3228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269790" tIns="38088" bIns="38088" anchor="ctr">
            <a:spAutoFit/>
          </a:bodyPr>
          <a:lstStyle/>
          <a:p>
            <a:pPr indent="139700">
              <a:spcBef>
                <a:spcPct val="30000"/>
              </a:spcBef>
              <a:defRPr/>
            </a:pP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</a:rPr>
              <a:t>6.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</a:rPr>
              <a:t>基数转换法</a:t>
            </a:r>
          </a:p>
          <a:p>
            <a:pPr marL="266700" indent="-266700">
              <a:spcBef>
                <a:spcPct val="30000"/>
              </a:spcBef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宋体" pitchFamily="2" charset="-122"/>
              </a:rPr>
              <a:t>将关键字看成另一进制上的数，再转换成原来进制，取若干位作为散列地址。</a:t>
            </a:r>
            <a:endParaRPr lang="en-US" altLang="zh-CN" sz="2400" b="1" dirty="0">
              <a:latin typeface="宋体" pitchFamily="2" charset="-122"/>
            </a:endParaRPr>
          </a:p>
          <a:p>
            <a:pPr marL="266700" indent="-266700">
              <a:spcBef>
                <a:spcPct val="30000"/>
              </a:spcBef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宋体" pitchFamily="2" charset="-122"/>
              </a:rPr>
              <a:t>一般取大于原来基数的数作转换基数（可扩大差别），并且两个基数要互素。</a:t>
            </a:r>
          </a:p>
          <a:p>
            <a:pPr indent="139700">
              <a:spcBef>
                <a:spcPct val="30000"/>
              </a:spcBef>
              <a:defRPr/>
            </a:pPr>
            <a:r>
              <a:rPr lang="zh-CN" altLang="en-US" sz="2400" b="1" dirty="0">
                <a:latin typeface="Times New Roman" pitchFamily="18" charset="0"/>
              </a:rPr>
              <a:t>例如， </a:t>
            </a:r>
            <a:r>
              <a:rPr lang="en-US" altLang="zh-CN" sz="2400" b="1" dirty="0">
                <a:latin typeface="Times New Roman" pitchFamily="18" charset="0"/>
              </a:rPr>
              <a:t>(12057)</a:t>
            </a:r>
            <a:r>
              <a:rPr lang="en-US" altLang="zh-CN" sz="2400" b="1" baseline="-25000" dirty="0">
                <a:latin typeface="Times New Roman" pitchFamily="18" charset="0"/>
              </a:rPr>
              <a:t>10</a:t>
            </a:r>
            <a:r>
              <a:rPr lang="en-US" altLang="zh-CN" sz="2400" b="1" dirty="0">
                <a:latin typeface="Times New Roman" pitchFamily="18" charset="0"/>
              </a:rPr>
              <a:t>→ (12057)</a:t>
            </a:r>
            <a:r>
              <a:rPr lang="en-US" altLang="zh-CN" sz="2400" b="1" baseline="-25000" dirty="0">
                <a:latin typeface="Times New Roman" pitchFamily="18" charset="0"/>
              </a:rPr>
              <a:t>13</a:t>
            </a:r>
            <a:r>
              <a:rPr lang="zh-CN" altLang="en-US" sz="2400" b="1" dirty="0">
                <a:latin typeface="Times New Roman" pitchFamily="18" charset="0"/>
              </a:rPr>
              <a:t>：</a:t>
            </a:r>
          </a:p>
          <a:p>
            <a:pPr indent="139700">
              <a:spcBef>
                <a:spcPct val="30000"/>
              </a:spcBef>
              <a:defRPr/>
            </a:pPr>
            <a:r>
              <a:rPr lang="en-US" altLang="zh-CN" sz="2400" b="1" dirty="0">
                <a:latin typeface="Times New Roman" pitchFamily="18" charset="0"/>
              </a:rPr>
              <a:t>(12057)</a:t>
            </a:r>
            <a:r>
              <a:rPr lang="en-US" altLang="zh-CN" sz="2400" b="1" baseline="-25000" dirty="0">
                <a:latin typeface="Times New Roman" pitchFamily="18" charset="0"/>
              </a:rPr>
              <a:t>13</a:t>
            </a:r>
            <a:r>
              <a:rPr lang="en-US" altLang="zh-CN" sz="2400" b="1" dirty="0">
                <a:latin typeface="Times New Roman" pitchFamily="18" charset="0"/>
              </a:rPr>
              <a:t>=1×13</a:t>
            </a:r>
            <a:r>
              <a:rPr lang="en-US" altLang="zh-CN" sz="2400" b="1" baseline="30000" dirty="0">
                <a:latin typeface="Times New Roman" pitchFamily="18" charset="0"/>
              </a:rPr>
              <a:t>4</a:t>
            </a:r>
            <a:r>
              <a:rPr lang="zh-CN" altLang="en-US" sz="2400" b="1" dirty="0">
                <a:latin typeface="Times New Roman" pitchFamily="18" charset="0"/>
              </a:rPr>
              <a:t>＋</a:t>
            </a:r>
            <a:r>
              <a:rPr lang="en-US" altLang="zh-CN" sz="2400" b="1" dirty="0">
                <a:latin typeface="Times New Roman" pitchFamily="18" charset="0"/>
              </a:rPr>
              <a:t>2×13</a:t>
            </a:r>
            <a:r>
              <a:rPr lang="en-US" altLang="zh-CN" sz="2400" b="1" baseline="30000" dirty="0">
                <a:latin typeface="Times New Roman" pitchFamily="18" charset="0"/>
              </a:rPr>
              <a:t>3</a:t>
            </a:r>
            <a:r>
              <a:rPr lang="zh-CN" altLang="en-US" sz="2400" b="1" dirty="0">
                <a:latin typeface="Times New Roman" pitchFamily="18" charset="0"/>
              </a:rPr>
              <a:t>＋</a:t>
            </a:r>
            <a:r>
              <a:rPr lang="en-US" altLang="zh-CN" sz="2400" b="1" dirty="0">
                <a:latin typeface="Times New Roman" pitchFamily="18" charset="0"/>
              </a:rPr>
              <a:t>0×13</a:t>
            </a:r>
            <a:r>
              <a:rPr lang="en-US" altLang="zh-CN" sz="2400" b="1" baseline="30000" dirty="0">
                <a:latin typeface="Times New Roman" pitchFamily="18" charset="0"/>
              </a:rPr>
              <a:t>2</a:t>
            </a:r>
            <a:r>
              <a:rPr lang="zh-CN" altLang="en-US" sz="2400" b="1" dirty="0">
                <a:latin typeface="Times New Roman" pitchFamily="18" charset="0"/>
              </a:rPr>
              <a:t>＋</a:t>
            </a:r>
            <a:r>
              <a:rPr lang="en-US" altLang="zh-CN" sz="2400" b="1" dirty="0">
                <a:latin typeface="Times New Roman" pitchFamily="18" charset="0"/>
              </a:rPr>
              <a:t>5×13</a:t>
            </a:r>
            <a:r>
              <a:rPr lang="en-US" altLang="zh-CN" sz="2400" b="1" baseline="30000" dirty="0">
                <a:latin typeface="Times New Roman" pitchFamily="18" charset="0"/>
              </a:rPr>
              <a:t>1</a:t>
            </a:r>
            <a:r>
              <a:rPr lang="zh-CN" altLang="en-US" sz="2400" b="1" dirty="0">
                <a:latin typeface="Times New Roman" pitchFamily="18" charset="0"/>
              </a:rPr>
              <a:t>＋</a:t>
            </a:r>
            <a:r>
              <a:rPr lang="en-US" altLang="zh-CN" sz="2400" b="1" dirty="0">
                <a:latin typeface="Times New Roman" pitchFamily="18" charset="0"/>
              </a:rPr>
              <a:t>7=33</a:t>
            </a:r>
            <a:r>
              <a:rPr lang="en-US" altLang="zh-CN" sz="2400" b="1" u="sng" dirty="0">
                <a:latin typeface="Times New Roman" pitchFamily="18" charset="0"/>
              </a:rPr>
              <a:t>027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146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charRg st="146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charRg st="146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7">
                                            <p:txEl>
                                              <p:charRg st="146" end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>
                <a:ea typeface="宋体" pitchFamily="2" charset="-122"/>
              </a:rPr>
              <a:t>8.4.2 </a:t>
            </a:r>
            <a:r>
              <a:rPr kumimoji="1" lang="zh-CN" altLang="en-US" smtClean="0">
                <a:ea typeface="宋体" pitchFamily="2" charset="-122"/>
              </a:rPr>
              <a:t>散列函数的构造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CD50D3-B5F3-4BD5-9C5E-1EE8DA54E4C4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13A7D-F761-4603-ACBD-CE405E11ADDD}" type="slidenum">
              <a:rPr lang="zh-CN" alt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50825" y="1152525"/>
            <a:ext cx="8458200" cy="299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30000"/>
              </a:spcBef>
              <a:defRPr/>
            </a:pPr>
            <a:r>
              <a:rPr kumimoji="1" lang="en-US" altLang="zh-CN" sz="3200" b="1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7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itchFamily="18" charset="0"/>
              </a:rPr>
              <a:t>. 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</a:rPr>
              <a:t>随机法</a:t>
            </a:r>
          </a:p>
          <a:p>
            <a:pPr algn="just">
              <a:spcBef>
                <a:spcPct val="30000"/>
              </a:spcBef>
              <a:defRPr/>
            </a:pPr>
            <a:r>
              <a:rPr kumimoji="1" lang="zh-CN" altLang="en-US" sz="2800" b="1" dirty="0">
                <a:latin typeface="+mn-ea"/>
                <a:ea typeface="+mn-ea"/>
              </a:rPr>
              <a:t>选择一个随机函数，取关键值的随机函数值为散列地址：</a:t>
            </a: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H(key)=random(key)</a:t>
            </a:r>
          </a:p>
          <a:p>
            <a:pPr algn="just">
              <a:spcBef>
                <a:spcPct val="30000"/>
              </a:spcBef>
              <a:defRPr/>
            </a:pPr>
            <a:r>
              <a:rPr kumimoji="1" lang="zh-CN" altLang="en-US" sz="2800" b="1" dirty="0">
                <a:latin typeface="+mn-ea"/>
                <a:ea typeface="+mn-ea"/>
              </a:rPr>
              <a:t>随机函数应为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伪随机</a:t>
            </a:r>
            <a:r>
              <a:rPr kumimoji="1" lang="zh-CN" altLang="en-US" sz="2800" b="1" dirty="0">
                <a:latin typeface="+mn-ea"/>
                <a:ea typeface="+mn-ea"/>
              </a:rPr>
              <a:t>：对不同关键字得到随机结果，但对同一个关键字，每次运行时都应得到相同的结果；否则建表和以后的查找过程不能保证相同的散列地址。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>
                <a:ea typeface="宋体" pitchFamily="2" charset="-122"/>
              </a:rPr>
              <a:t>8.4.3 </a:t>
            </a:r>
            <a:r>
              <a:rPr kumimoji="1" lang="zh-CN" altLang="en-US" smtClean="0">
                <a:ea typeface="宋体" pitchFamily="2" charset="-122"/>
              </a:rPr>
              <a:t>处理冲突的方法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CD50D3-B5F3-4BD5-9C5E-1EE8DA54E4C4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669791-BE50-4F2E-88DF-143A3ADD2238}" type="slidenum">
              <a:rPr lang="zh-CN" alt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100358" name="Text Box 3"/>
          <p:cNvSpPr txBox="1">
            <a:spLocks noChangeArrowheads="1"/>
          </p:cNvSpPr>
          <p:nvPr/>
        </p:nvSpPr>
        <p:spPr bwMode="auto">
          <a:xfrm>
            <a:off x="250825" y="1447800"/>
            <a:ext cx="8642350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  <a:ea typeface="幼圆" pitchFamily="49" charset="-122"/>
              </a:rPr>
              <a:t>     “</a:t>
            </a:r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  <a:ea typeface="幼圆" pitchFamily="49" charset="-122"/>
              </a:rPr>
              <a:t>处理冲突” 就是为产生冲突的关键字寻找合适存放位置。</a:t>
            </a:r>
          </a:p>
          <a:p>
            <a:pPr eaLnBrk="1" hangingPunct="1">
              <a:lnSpc>
                <a:spcPct val="140000"/>
              </a:lnSpc>
            </a:pPr>
            <a:r>
              <a:rPr kumimoji="1" lang="zh-CN" altLang="en-US" sz="3200" b="1">
                <a:solidFill>
                  <a:schemeClr val="tx2"/>
                </a:solidFill>
                <a:latin typeface="Tahoma" pitchFamily="34" charset="0"/>
                <a:ea typeface="华文行楷" pitchFamily="2" charset="-122"/>
              </a:rPr>
              <a:t>可分两大类：</a:t>
            </a:r>
            <a:r>
              <a:rPr kumimoji="1" lang="zh-CN" altLang="en-US" sz="3200" b="1">
                <a:solidFill>
                  <a:srgbClr val="FF0000"/>
                </a:solidFill>
                <a:latin typeface="Tahoma" pitchFamily="34" charset="0"/>
                <a:ea typeface="华文行楷" pitchFamily="2" charset="-122"/>
              </a:rPr>
              <a:t>开放地址法</a:t>
            </a:r>
          </a:p>
          <a:p>
            <a:pPr eaLnBrk="1" hangingPunct="1">
              <a:lnSpc>
                <a:spcPct val="140000"/>
              </a:lnSpc>
            </a:pPr>
            <a:r>
              <a:rPr kumimoji="1" lang="zh-CN" altLang="en-US" sz="3200" b="1">
                <a:solidFill>
                  <a:schemeClr val="hlink"/>
                </a:solidFill>
                <a:latin typeface="Tahoma" pitchFamily="34" charset="0"/>
                <a:ea typeface="华文行楷" pitchFamily="2" charset="-122"/>
              </a:rPr>
              <a:t>                      </a:t>
            </a:r>
            <a:r>
              <a:rPr kumimoji="1" lang="zh-CN" altLang="en-US" sz="3200" b="1">
                <a:solidFill>
                  <a:srgbClr val="FF0000"/>
                </a:solidFill>
                <a:latin typeface="Tahoma" pitchFamily="34" charset="0"/>
                <a:ea typeface="华文行楷" pitchFamily="2" charset="-122"/>
              </a:rPr>
              <a:t>链地址法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>
                <a:ea typeface="宋体" pitchFamily="2" charset="-122"/>
              </a:rPr>
              <a:t>8.4.3 </a:t>
            </a:r>
            <a:r>
              <a:rPr kumimoji="1" lang="zh-CN" altLang="en-US" smtClean="0">
                <a:ea typeface="宋体" pitchFamily="2" charset="-122"/>
              </a:rPr>
              <a:t>处理冲突的方法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981075"/>
            <a:ext cx="8856663" cy="525621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zh-CN" altLang="en-US" smtClean="0">
                <a:solidFill>
                  <a:srgbClr val="FF0000"/>
                </a:solidFill>
                <a:ea typeface="宋体" pitchFamily="2" charset="-122"/>
              </a:rPr>
              <a:t>、开放地址法</a:t>
            </a:r>
            <a:r>
              <a:rPr lang="en-US" altLang="zh-CN" smtClean="0">
                <a:solidFill>
                  <a:srgbClr val="FF0000"/>
                </a:solidFill>
                <a:ea typeface="宋体" pitchFamily="2" charset="-122"/>
              </a:rPr>
              <a:t>(open addressing</a:t>
            </a:r>
            <a:r>
              <a:rPr lang="zh-CN" altLang="en-US" smtClean="0">
                <a:solidFill>
                  <a:srgbClr val="FF0000"/>
                </a:solidFill>
                <a:ea typeface="宋体" pitchFamily="2" charset="-122"/>
              </a:rPr>
              <a:t>）</a:t>
            </a:r>
            <a:endParaRPr lang="en-US" altLang="zh-CN" smtClean="0">
              <a:solidFill>
                <a:srgbClr val="FF0000"/>
              </a:solidFill>
              <a:ea typeface="宋体" pitchFamily="2" charset="-122"/>
            </a:endParaRPr>
          </a:p>
          <a:p>
            <a:pPr lvl="1">
              <a:buClr>
                <a:srgbClr val="0688FD"/>
              </a:buClr>
            </a:pPr>
            <a:r>
              <a:rPr kumimoji="1" smtClean="0">
                <a:ea typeface="宋体" pitchFamily="2" charset="-122"/>
              </a:rPr>
              <a:t>由关键码得到的散列地址一旦产生了冲突，就去寻找下一个空的散列地址，并将记录存入。</a:t>
            </a:r>
          </a:p>
          <a:p>
            <a:pPr lvl="1">
              <a:buClr>
                <a:srgbClr val="0688FD"/>
              </a:buClr>
            </a:pPr>
            <a:r>
              <a:rPr kumimoji="1" smtClean="0">
                <a:ea typeface="宋体" pitchFamily="2" charset="-122"/>
              </a:rPr>
              <a:t>插入时碰到</a:t>
            </a:r>
            <a:r>
              <a:rPr kumimoji="1" smtClean="0">
                <a:solidFill>
                  <a:srgbClr val="FF0000"/>
                </a:solidFill>
                <a:ea typeface="宋体" pitchFamily="2" charset="-122"/>
              </a:rPr>
              <a:t>开放地址</a:t>
            </a:r>
            <a:r>
              <a:rPr kumimoji="1" lang="en-US" altLang="zh-CN" smtClean="0">
                <a:solidFill>
                  <a:srgbClr val="FF0000"/>
                </a:solidFill>
                <a:ea typeface="宋体" pitchFamily="2" charset="-122"/>
              </a:rPr>
              <a:t>(</a:t>
            </a:r>
            <a:r>
              <a:rPr kumimoji="1" smtClean="0">
                <a:solidFill>
                  <a:srgbClr val="FF0000"/>
                </a:solidFill>
                <a:ea typeface="宋体" pitchFamily="2" charset="-122"/>
              </a:rPr>
              <a:t>即空单元</a:t>
            </a:r>
            <a:r>
              <a:rPr kumimoji="1" lang="en-US" altLang="zh-CN" smtClean="0">
                <a:solidFill>
                  <a:srgbClr val="FF0000"/>
                </a:solidFill>
                <a:ea typeface="宋体" pitchFamily="2" charset="-122"/>
              </a:rPr>
              <a:t>)</a:t>
            </a:r>
            <a:r>
              <a:rPr kumimoji="1" smtClean="0">
                <a:ea typeface="宋体" pitchFamily="2" charset="-122"/>
              </a:rPr>
              <a:t>，则将关键字存在该地址；查找时碰到开放地址，则表中没有。</a:t>
            </a:r>
          </a:p>
          <a:p>
            <a:pPr lvl="1">
              <a:spcBef>
                <a:spcPct val="30000"/>
              </a:spcBef>
              <a:buClr>
                <a:srgbClr val="0688FD"/>
              </a:buClr>
            </a:pPr>
            <a:r>
              <a:rPr kumimoji="1" smtClean="0">
                <a:solidFill>
                  <a:srgbClr val="FF0000"/>
                </a:solidFill>
                <a:ea typeface="宋体" pitchFamily="2" charset="-122"/>
              </a:rPr>
              <a:t>开放地址</a:t>
            </a:r>
            <a:r>
              <a:rPr kumimoji="1" smtClean="0">
                <a:ea typeface="宋体" pitchFamily="2" charset="-122"/>
              </a:rPr>
              <a:t>：对所有关键字都“开放”：既可存放同义词，也可存放非同义词，取决于谁先占用它。 开放地址法组织的散列表称为</a:t>
            </a:r>
            <a:r>
              <a:rPr kumimoji="1" smtClean="0">
                <a:solidFill>
                  <a:srgbClr val="FF3300"/>
                </a:solidFill>
                <a:ea typeface="宋体" pitchFamily="2" charset="-122"/>
              </a:rPr>
              <a:t>闭散列表</a:t>
            </a:r>
            <a:r>
              <a:rPr kumimoji="1" smtClean="0">
                <a:ea typeface="宋体" pitchFamily="2" charset="-122"/>
              </a:rPr>
              <a:t>，不论记录是否冲突都存储在同一个数组空间内，也有散列表空间是“封闭”之意。</a:t>
            </a:r>
            <a:endParaRPr smtClean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CD50D3-B5F3-4BD5-9C5E-1EE8DA54E4C4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F0058C-CEA1-40FA-BB0D-C43D3BC406A5}" type="slidenum">
              <a:rPr lang="zh-CN" alt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>
                <a:ea typeface="宋体" pitchFamily="2" charset="-122"/>
              </a:rPr>
              <a:t>8.4.3 </a:t>
            </a:r>
            <a:r>
              <a:rPr kumimoji="1" lang="zh-CN" altLang="en-US" smtClean="0">
                <a:ea typeface="宋体" pitchFamily="2" charset="-122"/>
              </a:rPr>
              <a:t>处理冲突的方法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981075"/>
            <a:ext cx="8856663" cy="525621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zh-CN" altLang="en-US" smtClean="0">
                <a:solidFill>
                  <a:srgbClr val="FF0000"/>
                </a:solidFill>
                <a:ea typeface="宋体" pitchFamily="2" charset="-122"/>
              </a:rPr>
              <a:t>、开放地址法</a:t>
            </a:r>
            <a:r>
              <a:rPr lang="en-US" altLang="zh-CN" smtClean="0">
                <a:solidFill>
                  <a:srgbClr val="FF0000"/>
                </a:solidFill>
                <a:ea typeface="宋体" pitchFamily="2" charset="-122"/>
              </a:rPr>
              <a:t>(open addressing</a:t>
            </a:r>
            <a:r>
              <a:rPr lang="zh-CN" altLang="en-US" smtClean="0">
                <a:solidFill>
                  <a:srgbClr val="FF0000"/>
                </a:solidFill>
                <a:ea typeface="宋体" pitchFamily="2" charset="-122"/>
              </a:rPr>
              <a:t>）</a:t>
            </a:r>
            <a:endParaRPr kumimoji="1" lang="zh-CN" altLang="en-US" smtClean="0">
              <a:ea typeface="宋体" pitchFamily="2" charset="-122"/>
            </a:endParaRPr>
          </a:p>
          <a:p>
            <a:pPr lvl="1">
              <a:spcBef>
                <a:spcPct val="30000"/>
              </a:spcBef>
              <a:buClr>
                <a:srgbClr val="0688FD"/>
              </a:buClr>
            </a:pPr>
            <a:r>
              <a:rPr kumimoji="1" smtClean="0">
                <a:ea typeface="宋体" pitchFamily="2" charset="-122"/>
              </a:rPr>
              <a:t>建表前所有单元置空（设空标志）。</a:t>
            </a:r>
          </a:p>
          <a:p>
            <a:pPr lvl="1">
              <a:spcBef>
                <a:spcPct val="30000"/>
              </a:spcBef>
              <a:buClr>
                <a:srgbClr val="0688FD"/>
              </a:buClr>
            </a:pPr>
            <a:r>
              <a:rPr kumimoji="1" smtClean="0">
                <a:ea typeface="宋体" pitchFamily="2" charset="-122"/>
              </a:rPr>
              <a:t>装填因子≤</a:t>
            </a:r>
            <a:r>
              <a:rPr kumimoji="1" lang="en-US" altLang="zh-CN" smtClean="0">
                <a:ea typeface="宋体" pitchFamily="2" charset="-122"/>
              </a:rPr>
              <a:t>1</a:t>
            </a:r>
            <a:r>
              <a:rPr kumimoji="1" smtClean="0">
                <a:ea typeface="宋体" pitchFamily="2" charset="-122"/>
              </a:rPr>
              <a:t>，浪费一定的空间，但换取的是查找效率。</a:t>
            </a:r>
          </a:p>
          <a:p>
            <a:pPr marL="0" indent="0">
              <a:buFont typeface="Wingdings" pitchFamily="2" charset="2"/>
              <a:buNone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CD50D3-B5F3-4BD5-9C5E-1EE8DA54E4C4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8C2AD-F0C8-44A9-A140-5D22425B0141}" type="slidenum">
              <a:rPr lang="zh-CN" alt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57250" y="3716338"/>
            <a:ext cx="5867400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华文行楷" pitchFamily="2" charset="-122"/>
              </a:rPr>
              <a:t>（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华文行楷" pitchFamily="2" charset="-122"/>
              </a:rPr>
              <a:t>1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华文行楷" pitchFamily="2" charset="-122"/>
              </a:rPr>
              <a:t>）线性探测法</a:t>
            </a:r>
            <a:endParaRPr lang="en-US" altLang="zh-CN" sz="2800" b="1">
              <a:solidFill>
                <a:srgbClr val="FF3300"/>
              </a:solidFill>
              <a:latin typeface="Times New Roman" pitchFamily="18" charset="0"/>
              <a:ea typeface="华文行楷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华文行楷" pitchFamily="2" charset="-122"/>
              </a:rPr>
              <a:t>（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华文行楷" pitchFamily="2" charset="-122"/>
              </a:rPr>
              <a:t>2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华文行楷" pitchFamily="2" charset="-122"/>
              </a:rPr>
              <a:t>）二次探测法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华文行楷" pitchFamily="2" charset="-122"/>
              </a:rPr>
              <a:t>（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华文行楷" pitchFamily="2" charset="-122"/>
              </a:rPr>
              <a:t>3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华文行楷" pitchFamily="2" charset="-122"/>
              </a:rPr>
              <a:t>）随机探测法</a:t>
            </a:r>
            <a:endParaRPr lang="en-US" altLang="zh-CN" sz="2800" b="1">
              <a:solidFill>
                <a:srgbClr val="FF3300"/>
              </a:solidFill>
              <a:latin typeface="Times New Roman" pitchFamily="18" charset="0"/>
              <a:ea typeface="华文行楷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华文行楷" pitchFamily="2" charset="-122"/>
              </a:rPr>
              <a:t>（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华文行楷" pitchFamily="2" charset="-122"/>
              </a:rPr>
              <a:t>4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华文行楷" pitchFamily="2" charset="-122"/>
              </a:rPr>
              <a:t>）双散列函数</a:t>
            </a: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531813" y="3068638"/>
            <a:ext cx="7280275" cy="523875"/>
            <a:chOff x="384" y="3168"/>
            <a:chExt cx="3936" cy="330"/>
          </a:xfrm>
        </p:grpSpPr>
        <p:sp>
          <p:nvSpPr>
            <p:cNvPr id="102409" name="Text Box 6"/>
            <p:cNvSpPr txBox="1">
              <a:spLocks noChangeArrowheads="1"/>
            </p:cNvSpPr>
            <p:nvPr/>
          </p:nvSpPr>
          <p:spPr bwMode="auto">
            <a:xfrm>
              <a:off x="672" y="3168"/>
              <a:ext cx="364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 </a:t>
              </a:r>
              <a:r>
                <a:rPr lang="zh-CN" altLang="en-US" sz="28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如何寻找下一个空的散列地址</a:t>
              </a:r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?</a:t>
              </a:r>
            </a:p>
          </p:txBody>
        </p:sp>
        <p:pic>
          <p:nvPicPr>
            <p:cNvPr id="102410" name="Picture 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3168"/>
              <a:ext cx="33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>
                <a:ea typeface="宋体" pitchFamily="2" charset="-122"/>
              </a:rPr>
              <a:t>8.4.3 </a:t>
            </a:r>
            <a:r>
              <a:rPr kumimoji="1" lang="zh-CN" altLang="en-US" smtClean="0">
                <a:ea typeface="宋体" pitchFamily="2" charset="-122"/>
              </a:rPr>
              <a:t>处理冲突的方法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981075"/>
            <a:ext cx="8856663" cy="525621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zh-CN" altLang="en-US" smtClean="0">
                <a:solidFill>
                  <a:srgbClr val="FF0000"/>
                </a:solidFill>
                <a:ea typeface="宋体" pitchFamily="2" charset="-122"/>
              </a:rPr>
              <a:t>、开放地址法</a:t>
            </a:r>
            <a:r>
              <a:rPr lang="en-US" altLang="zh-CN" smtClean="0">
                <a:solidFill>
                  <a:srgbClr val="FF0000"/>
                </a:solidFill>
                <a:ea typeface="宋体" pitchFamily="2" charset="-122"/>
              </a:rPr>
              <a:t>(open addressing</a:t>
            </a:r>
            <a:r>
              <a:rPr lang="zh-CN" altLang="en-US" smtClean="0">
                <a:solidFill>
                  <a:srgbClr val="FF0000"/>
                </a:solidFill>
                <a:ea typeface="宋体" pitchFamily="2" charset="-122"/>
              </a:rPr>
              <a:t>）</a:t>
            </a:r>
            <a:endParaRPr lang="en-US" altLang="zh-CN" smtClean="0">
              <a:solidFill>
                <a:srgbClr val="FF0000"/>
              </a:solidFill>
              <a:ea typeface="宋体" pitchFamily="2" charset="-122"/>
            </a:endParaRPr>
          </a:p>
          <a:p>
            <a:pPr marL="0" indent="0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kumimoji="1" lang="en-US" altLang="zh-CN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）线性探查法（</a:t>
            </a:r>
            <a:r>
              <a:rPr kumimoji="1" lang="en-US" altLang="zh-CN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linear probing</a:t>
            </a:r>
            <a:r>
              <a:rPr kumimoji="1" lang="zh-CN" altLang="en-US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）</a:t>
            </a:r>
          </a:p>
          <a:p>
            <a:pPr lvl="1" eaLnBrk="1" hangingPunct="1">
              <a:spcBef>
                <a:spcPct val="30000"/>
              </a:spcBef>
              <a:buClr>
                <a:srgbClr val="0688FD"/>
              </a:buClr>
            </a:pPr>
            <a:r>
              <a:rPr kumimoji="1" smtClean="0">
                <a:latin typeface="Times New Roman" pitchFamily="18" charset="0"/>
                <a:ea typeface="宋体" pitchFamily="2" charset="-122"/>
              </a:rPr>
              <a:t>基本思想：将散列表看成环形表。若地址为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d</a:t>
            </a:r>
            <a:r>
              <a:rPr kumimoji="1" smtClean="0">
                <a:latin typeface="Times New Roman" pitchFamily="18" charset="0"/>
                <a:ea typeface="宋体" pitchFamily="2" charset="-122"/>
              </a:rPr>
              <a:t>的单元发生冲突，则依次探查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d</a:t>
            </a:r>
            <a:r>
              <a:rPr kumimoji="1" smtClean="0">
                <a:latin typeface="Times New Roman" pitchFamily="18" charset="0"/>
                <a:ea typeface="宋体" pitchFamily="2" charset="-122"/>
              </a:rPr>
              <a:t>的后继单元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d+1,d+2,…,m−1,0,1,…,d−1</a:t>
            </a:r>
            <a:r>
              <a:rPr kumimoji="1" smtClean="0">
                <a:latin typeface="Times New Roman" pitchFamily="18" charset="0"/>
                <a:ea typeface="宋体" pitchFamily="2" charset="-122"/>
              </a:rPr>
              <a:t>，即探查地址为：</a:t>
            </a:r>
          </a:p>
          <a:p>
            <a:pPr lvl="1" algn="ctr" eaLnBrk="1" hangingPunct="1">
              <a:spcBef>
                <a:spcPct val="30000"/>
              </a:spcBef>
              <a:buClr>
                <a:srgbClr val="0688FD"/>
              </a:buClr>
              <a:buFont typeface="Wingdings" pitchFamily="2" charset="2"/>
              <a:buNone/>
            </a:pP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d</a:t>
            </a:r>
            <a:r>
              <a:rPr kumimoji="1" lang="en-US" altLang="zh-CN" baseline="-25000" smtClean="0"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=(d</a:t>
            </a:r>
            <a:r>
              <a:rPr kumimoji="1" smtClean="0">
                <a:latin typeface="Times New Roman" pitchFamily="18" charset="0"/>
                <a:ea typeface="宋体" pitchFamily="2" charset="-122"/>
              </a:rPr>
              <a:t>＋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i)</a:t>
            </a:r>
            <a:r>
              <a:rPr kumimoji="1" smtClean="0">
                <a:latin typeface="Times New Roman" pitchFamily="18" charset="0"/>
                <a:ea typeface="宋体" pitchFamily="2" charset="-122"/>
              </a:rPr>
              <a:t>％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m			 1≤i≤m−1</a:t>
            </a:r>
          </a:p>
          <a:p>
            <a:pPr lvl="1" eaLnBrk="1" hangingPunct="1">
              <a:spcBef>
                <a:spcPct val="30000"/>
              </a:spcBef>
              <a:buClr>
                <a:srgbClr val="0688FD"/>
              </a:buClr>
            </a:pPr>
            <a:r>
              <a:rPr kumimoji="1" smtClean="0">
                <a:latin typeface="Times New Roman" pitchFamily="18" charset="0"/>
                <a:ea typeface="宋体" pitchFamily="2" charset="-122"/>
              </a:rPr>
              <a:t>探查时直到找到一个空单元或关键字为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key</a:t>
            </a:r>
            <a:r>
              <a:rPr kumimoji="1" smtClean="0">
                <a:latin typeface="Times New Roman" pitchFamily="18" charset="0"/>
                <a:ea typeface="宋体" pitchFamily="2" charset="-122"/>
              </a:rPr>
              <a:t>的单元为止。</a:t>
            </a:r>
          </a:p>
          <a:p>
            <a:pPr lvl="1" eaLnBrk="1" hangingPunct="1">
              <a:spcBef>
                <a:spcPct val="30000"/>
              </a:spcBef>
              <a:buClr>
                <a:srgbClr val="0688FD"/>
              </a:buClr>
            </a:pPr>
            <a:r>
              <a:rPr kumimoji="1" smtClean="0">
                <a:latin typeface="Times New Roman" pitchFamily="18" charset="0"/>
                <a:ea typeface="宋体" pitchFamily="2" charset="-122"/>
              </a:rPr>
              <a:t>若一直探查到最后地址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d−1</a:t>
            </a:r>
            <a:r>
              <a:rPr kumimoji="1" smtClean="0">
                <a:latin typeface="Times New Roman" pitchFamily="18" charset="0"/>
                <a:ea typeface="宋体" pitchFamily="2" charset="-122"/>
              </a:rPr>
              <a:t>都找不到空单元或关键字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key</a:t>
            </a:r>
            <a:r>
              <a:rPr kumimoji="1" smtClean="0">
                <a:latin typeface="Times New Roman" pitchFamily="18" charset="0"/>
                <a:ea typeface="宋体" pitchFamily="2" charset="-122"/>
              </a:rPr>
              <a:t>，则无论是查找还是插入都意味着失败（此时表满）。</a:t>
            </a:r>
          </a:p>
          <a:p>
            <a:pPr lvl="1">
              <a:buClr>
                <a:srgbClr val="0688FD"/>
              </a:buClr>
              <a:buFont typeface="Wingdings" pitchFamily="2" charset="2"/>
              <a:buNone/>
            </a:pPr>
            <a:endParaRPr smtClean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CD50D3-B5F3-4BD5-9C5E-1EE8DA54E4C4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E2D870-B2BD-48A9-BE59-FA9B61A1B9B6}" type="slidenum">
              <a:rPr lang="zh-CN" alt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169863"/>
            <a:ext cx="878522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FF0000"/>
                </a:solidFill>
                <a:latin typeface="宋体" pitchFamily="2" charset="-122"/>
                <a:ea typeface="华文行楷" pitchFamily="2" charset="-122"/>
              </a:rPr>
              <a:t>例：（</a:t>
            </a:r>
            <a:r>
              <a:rPr kumimoji="1" lang="en-US" altLang="zh-CN" sz="2800" b="1">
                <a:solidFill>
                  <a:srgbClr val="FF0000"/>
                </a:solidFill>
                <a:latin typeface="宋体" pitchFamily="2" charset="-122"/>
                <a:ea typeface="华文行楷" pitchFamily="2" charset="-122"/>
              </a:rPr>
              <a:t>19,13,33,02,06,29,17,05</a:t>
            </a:r>
            <a:r>
              <a:rPr kumimoji="1" lang="zh-CN" altLang="en-US" sz="2800" b="1">
                <a:solidFill>
                  <a:srgbClr val="FF0000"/>
                </a:solidFill>
                <a:latin typeface="宋体" pitchFamily="2" charset="-122"/>
                <a:ea typeface="华文行楷" pitchFamily="2" charset="-122"/>
              </a:rPr>
              <a:t>），取散列表长</a:t>
            </a:r>
            <a:r>
              <a:rPr kumimoji="1" lang="en-US" altLang="zh-CN" sz="2800" b="1">
                <a:solidFill>
                  <a:srgbClr val="FF0000"/>
                </a:solidFill>
                <a:latin typeface="宋体" pitchFamily="2" charset="-122"/>
                <a:ea typeface="华文行楷" pitchFamily="2" charset="-122"/>
              </a:rPr>
              <a:t>12</a:t>
            </a:r>
            <a:r>
              <a:rPr kumimoji="1" lang="zh-CN" altLang="en-US" sz="2800" b="1">
                <a:solidFill>
                  <a:srgbClr val="FF0000"/>
                </a:solidFill>
                <a:latin typeface="宋体" pitchFamily="2" charset="-122"/>
                <a:ea typeface="华文行楷" pitchFamily="2" charset="-122"/>
              </a:rPr>
              <a:t>，线性探查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180138" y="5446713"/>
            <a:ext cx="7032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rPr>
              <a:t>19</a:t>
            </a:r>
            <a:endParaRPr kumimoji="1" lang="en-US" altLang="zh-CN" sz="3200" b="1" u="sng">
              <a:solidFill>
                <a:schemeClr val="tx2"/>
              </a:solidFill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074863" y="5446713"/>
            <a:ext cx="7032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rPr>
              <a:t>13</a:t>
            </a:r>
            <a:endParaRPr kumimoji="1" lang="en-US" altLang="zh-CN" sz="3200" b="1" u="sng">
              <a:solidFill>
                <a:schemeClr val="tx2"/>
              </a:solidFill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79463" y="5446713"/>
            <a:ext cx="7032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rPr>
              <a:t>33</a:t>
            </a:r>
            <a:endParaRPr kumimoji="1" lang="en-US" altLang="zh-CN" sz="3200" b="1" u="sng">
              <a:solidFill>
                <a:schemeClr val="tx2"/>
              </a:solidFill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795588" y="5446713"/>
            <a:ext cx="7032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rPr>
              <a:t>02</a:t>
            </a:r>
            <a:endParaRPr kumimoji="1" lang="en-US" altLang="zh-CN" sz="3200" b="1" u="sng">
              <a:solidFill>
                <a:schemeClr val="tx2"/>
              </a:solidFill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164013" y="5446713"/>
            <a:ext cx="7032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rPr>
              <a:t>05</a:t>
            </a:r>
            <a:endParaRPr kumimoji="1" lang="en-US" altLang="zh-CN" sz="3200" b="1" u="sng">
              <a:solidFill>
                <a:schemeClr val="tx2"/>
              </a:solidFill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459413" y="5446713"/>
            <a:ext cx="7032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rPr>
              <a:t>29</a:t>
            </a:r>
            <a:endParaRPr kumimoji="1" lang="en-US" altLang="zh-CN" sz="3200" b="1" u="sng">
              <a:solidFill>
                <a:schemeClr val="tx2"/>
              </a:solidFill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6899275" y="5446713"/>
            <a:ext cx="7032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rPr>
              <a:t>17</a:t>
            </a:r>
            <a:endParaRPr kumimoji="1" lang="en-US" altLang="zh-CN" sz="3200" b="1" u="sng">
              <a:solidFill>
                <a:schemeClr val="tx2"/>
              </a:solidFill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4811713" y="5446713"/>
            <a:ext cx="7032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rPr>
              <a:t>06</a:t>
            </a:r>
            <a:endParaRPr kumimoji="1" lang="en-US" altLang="zh-CN" sz="3200" b="1" u="sng">
              <a:solidFill>
                <a:schemeClr val="tx2"/>
              </a:solidFill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5832475" y="1508125"/>
            <a:ext cx="1439863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0" bIns="108000">
            <a:spAutoFit/>
          </a:bodyPr>
          <a:lstStyle/>
          <a:p>
            <a:r>
              <a:rPr kumimoji="1" lang="zh-CN" altLang="en-US" sz="4400" b="1">
                <a:solidFill>
                  <a:srgbClr val="FF0000"/>
                </a:solidFill>
              </a:rPr>
              <a:t>冲突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576263" y="1060450"/>
            <a:ext cx="4427537" cy="409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0" bIns="108000">
            <a:spAutoFit/>
          </a:bodyPr>
          <a:lstStyle/>
          <a:p>
            <a:r>
              <a:rPr lang="zh-CN" altLang="en-US" sz="2800" b="1"/>
              <a:t>因</a:t>
            </a:r>
            <a:r>
              <a:rPr lang="en-US" altLang="zh-CN" sz="2800" b="1"/>
              <a:t>m</a:t>
            </a:r>
            <a:r>
              <a:rPr lang="zh-CN" altLang="en-US" sz="2800" b="1"/>
              <a:t>＝</a:t>
            </a:r>
            <a:r>
              <a:rPr lang="en-US" altLang="zh-CN" sz="2800" b="1"/>
              <a:t>12</a:t>
            </a:r>
            <a:r>
              <a:rPr lang="zh-CN" altLang="en-US" sz="2800" b="1"/>
              <a:t>，故取</a:t>
            </a:r>
            <a:r>
              <a:rPr lang="en-US" altLang="zh-CN" sz="2800" b="1"/>
              <a:t>p</a:t>
            </a:r>
            <a:r>
              <a:rPr lang="zh-CN" altLang="en-US" sz="2800" b="1"/>
              <a:t>＝</a:t>
            </a:r>
            <a:r>
              <a:rPr lang="en-US" altLang="zh-CN" sz="2800" b="1"/>
              <a:t>11</a:t>
            </a:r>
          </a:p>
          <a:p>
            <a:r>
              <a:rPr lang="en-US" altLang="zh-CN" sz="2800" b="1"/>
              <a:t>19</a:t>
            </a:r>
            <a:r>
              <a:rPr lang="zh-CN" altLang="en-US" sz="2800" b="1"/>
              <a:t>％</a:t>
            </a:r>
            <a:r>
              <a:rPr lang="en-US" altLang="zh-CN" sz="2800" b="1"/>
              <a:t>11</a:t>
            </a:r>
            <a:r>
              <a:rPr lang="zh-CN" altLang="en-US" sz="2800" b="1"/>
              <a:t>＝</a:t>
            </a:r>
            <a:r>
              <a:rPr lang="en-US" altLang="zh-CN" sz="2800" b="1"/>
              <a:t>8</a:t>
            </a:r>
          </a:p>
          <a:p>
            <a:r>
              <a:rPr lang="en-US" altLang="zh-CN" sz="2800" b="1"/>
              <a:t>13</a:t>
            </a:r>
            <a:r>
              <a:rPr lang="zh-CN" altLang="en-US" sz="2800" b="1"/>
              <a:t>％</a:t>
            </a:r>
            <a:r>
              <a:rPr lang="en-US" altLang="zh-CN" sz="2800" b="1"/>
              <a:t>11</a:t>
            </a:r>
            <a:r>
              <a:rPr lang="zh-CN" altLang="en-US" sz="2800" b="1"/>
              <a:t>＝</a:t>
            </a:r>
            <a:r>
              <a:rPr lang="en-US" altLang="zh-CN" sz="2800" b="1"/>
              <a:t>2</a:t>
            </a:r>
          </a:p>
          <a:p>
            <a:r>
              <a:rPr lang="en-US" altLang="zh-CN" sz="2800" b="1"/>
              <a:t>33</a:t>
            </a:r>
            <a:r>
              <a:rPr lang="zh-CN" altLang="en-US" sz="2800" b="1"/>
              <a:t>％</a:t>
            </a:r>
            <a:r>
              <a:rPr lang="en-US" altLang="zh-CN" sz="2800" b="1"/>
              <a:t>11</a:t>
            </a:r>
            <a:r>
              <a:rPr lang="zh-CN" altLang="en-US" sz="2800" b="1"/>
              <a:t>＝</a:t>
            </a:r>
            <a:r>
              <a:rPr lang="en-US" altLang="zh-CN" sz="2800" b="1"/>
              <a:t>0</a:t>
            </a:r>
          </a:p>
          <a:p>
            <a:r>
              <a:rPr lang="en-US" altLang="zh-CN" sz="2800" b="1"/>
              <a:t>02</a:t>
            </a:r>
            <a:r>
              <a:rPr lang="zh-CN" altLang="en-US" sz="2800" b="1"/>
              <a:t>％</a:t>
            </a:r>
            <a:r>
              <a:rPr lang="en-US" altLang="zh-CN" sz="2800" b="1"/>
              <a:t>11</a:t>
            </a:r>
            <a:r>
              <a:rPr lang="zh-CN" altLang="en-US" sz="2800" b="1"/>
              <a:t>＝</a:t>
            </a:r>
            <a:r>
              <a:rPr lang="en-US" altLang="zh-CN" sz="2800" b="1"/>
              <a:t>2</a:t>
            </a:r>
          </a:p>
          <a:p>
            <a:r>
              <a:rPr lang="en-US" altLang="zh-CN" sz="2800" b="1"/>
              <a:t>06</a:t>
            </a:r>
            <a:r>
              <a:rPr lang="zh-CN" altLang="en-US" sz="2800" b="1"/>
              <a:t>％</a:t>
            </a:r>
            <a:r>
              <a:rPr lang="en-US" altLang="zh-CN" sz="2800" b="1"/>
              <a:t>11</a:t>
            </a:r>
            <a:r>
              <a:rPr lang="zh-CN" altLang="en-US" sz="2800" b="1"/>
              <a:t>＝</a:t>
            </a:r>
            <a:r>
              <a:rPr lang="en-US" altLang="zh-CN" sz="2800" b="1"/>
              <a:t>6</a:t>
            </a:r>
          </a:p>
          <a:p>
            <a:r>
              <a:rPr lang="en-US" altLang="zh-CN" sz="2800" b="1"/>
              <a:t>29</a:t>
            </a:r>
            <a:r>
              <a:rPr lang="zh-CN" altLang="en-US" sz="2800" b="1"/>
              <a:t>％</a:t>
            </a:r>
            <a:r>
              <a:rPr lang="en-US" altLang="zh-CN" sz="2800" b="1"/>
              <a:t>11</a:t>
            </a:r>
            <a:r>
              <a:rPr lang="zh-CN" altLang="en-US" sz="2800" b="1"/>
              <a:t>＝</a:t>
            </a:r>
            <a:r>
              <a:rPr lang="en-US" altLang="zh-CN" sz="2800" b="1"/>
              <a:t>7</a:t>
            </a:r>
          </a:p>
          <a:p>
            <a:r>
              <a:rPr lang="en-US" altLang="zh-CN" sz="2800" b="1"/>
              <a:t>17</a:t>
            </a:r>
            <a:r>
              <a:rPr lang="zh-CN" altLang="en-US" sz="2800" b="1"/>
              <a:t>％</a:t>
            </a:r>
            <a:r>
              <a:rPr lang="en-US" altLang="zh-CN" sz="2800" b="1"/>
              <a:t>11</a:t>
            </a:r>
            <a:r>
              <a:rPr lang="zh-CN" altLang="en-US" sz="2800" b="1"/>
              <a:t>＝</a:t>
            </a:r>
            <a:r>
              <a:rPr lang="en-US" altLang="zh-CN" sz="2800" b="1"/>
              <a:t>6</a:t>
            </a:r>
          </a:p>
          <a:p>
            <a:r>
              <a:rPr lang="en-US" altLang="zh-CN" sz="2800" b="1"/>
              <a:t>05</a:t>
            </a:r>
            <a:r>
              <a:rPr lang="zh-CN" altLang="en-US" sz="2800" b="1"/>
              <a:t>％</a:t>
            </a:r>
            <a:r>
              <a:rPr lang="en-US" altLang="zh-CN" sz="2800" b="1"/>
              <a:t>11</a:t>
            </a:r>
            <a:r>
              <a:rPr lang="zh-CN" altLang="en-US" sz="2800" b="1"/>
              <a:t>＝</a:t>
            </a:r>
            <a:r>
              <a:rPr lang="en-US" altLang="zh-CN" sz="2800" b="1"/>
              <a:t>5</a:t>
            </a:r>
          </a:p>
        </p:txBody>
      </p:sp>
      <p:graphicFrame>
        <p:nvGraphicFramePr>
          <p:cNvPr id="18" name="Group 13"/>
          <p:cNvGraphicFramePr>
            <a:graphicFrameLocks noGrp="1"/>
          </p:cNvGraphicFramePr>
          <p:nvPr>
            <p:ph/>
          </p:nvPr>
        </p:nvGraphicFramePr>
        <p:xfrm>
          <a:off x="927100" y="4943475"/>
          <a:ext cx="7821613" cy="1163638"/>
        </p:xfrm>
        <a:graphic>
          <a:graphicData uri="http://schemas.openxmlformats.org/drawingml/2006/table">
            <a:tbl>
              <a:tblPr/>
              <a:tblGrid>
                <a:gridCol w="650875"/>
                <a:gridCol w="654050"/>
                <a:gridCol w="650875"/>
                <a:gridCol w="654050"/>
                <a:gridCol w="650875"/>
                <a:gridCol w="650875"/>
                <a:gridCol w="666750"/>
                <a:gridCol w="636588"/>
                <a:gridCol w="652462"/>
                <a:gridCol w="650875"/>
                <a:gridCol w="652463"/>
                <a:gridCol w="650875"/>
              </a:tblGrid>
              <a:tr h="5208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A47C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108011" marB="1080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A47C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108011" marB="1080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A47C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108011" marB="1080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A47C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108011" marB="1080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A47C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108011" marB="1080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A47C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108011" marB="1080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A47C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108011" marB="1080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A47C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108011" marB="1080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A47C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108011" marB="1080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A47C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T="108011" marB="1080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A47C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108011" marB="1080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A47C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T="108011" marB="1080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A47C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108011" marB="1080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A47C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108011" marB="1080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A47C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108011" marB="1080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A47C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108011" marB="1080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A47C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108011" marB="1080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A47C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108011" marB="1080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A47C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108011" marB="1080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A47C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108011" marB="1080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A47C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108011" marB="1080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A47C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108011" marB="1080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A47C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108011" marB="1080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A47C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108011" marB="1080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Line 66"/>
          <p:cNvSpPr>
            <a:spLocks noChangeShapeType="1"/>
          </p:cNvSpPr>
          <p:nvPr/>
        </p:nvSpPr>
        <p:spPr bwMode="auto">
          <a:xfrm flipV="1">
            <a:off x="6540500" y="6094413"/>
            <a:ext cx="0" cy="5746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08000" bIns="108000" anchor="ctr"/>
          <a:lstStyle/>
          <a:p>
            <a:endParaRPr lang="zh-CN" altLang="en-US"/>
          </a:p>
        </p:txBody>
      </p:sp>
      <p:sp>
        <p:nvSpPr>
          <p:cNvPr id="20" name="Line 67"/>
          <p:cNvSpPr>
            <a:spLocks noChangeShapeType="1"/>
          </p:cNvSpPr>
          <p:nvPr/>
        </p:nvSpPr>
        <p:spPr bwMode="auto">
          <a:xfrm flipV="1">
            <a:off x="2435225" y="6094413"/>
            <a:ext cx="0" cy="5746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08000" bIns="108000" anchor="ctr"/>
          <a:lstStyle/>
          <a:p>
            <a:endParaRPr lang="zh-CN" altLang="en-US"/>
          </a:p>
        </p:txBody>
      </p:sp>
      <p:sp>
        <p:nvSpPr>
          <p:cNvPr id="21" name="Line 68"/>
          <p:cNvSpPr>
            <a:spLocks noChangeShapeType="1"/>
          </p:cNvSpPr>
          <p:nvPr/>
        </p:nvSpPr>
        <p:spPr bwMode="auto">
          <a:xfrm flipV="1">
            <a:off x="1139825" y="6094413"/>
            <a:ext cx="0" cy="5746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08000" bIns="108000" anchor="ctr"/>
          <a:lstStyle/>
          <a:p>
            <a:endParaRPr lang="zh-CN" altLang="en-US"/>
          </a:p>
        </p:txBody>
      </p:sp>
      <p:sp>
        <p:nvSpPr>
          <p:cNvPr id="22" name="Line 69"/>
          <p:cNvSpPr>
            <a:spLocks noChangeShapeType="1"/>
          </p:cNvSpPr>
          <p:nvPr/>
        </p:nvSpPr>
        <p:spPr bwMode="auto">
          <a:xfrm flipV="1">
            <a:off x="4524375" y="6094413"/>
            <a:ext cx="0" cy="5746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08000" bIns="108000" anchor="ctr"/>
          <a:lstStyle/>
          <a:p>
            <a:endParaRPr lang="zh-CN" altLang="en-US"/>
          </a:p>
        </p:txBody>
      </p:sp>
      <p:sp>
        <p:nvSpPr>
          <p:cNvPr id="23" name="Line 70"/>
          <p:cNvSpPr>
            <a:spLocks noChangeShapeType="1"/>
          </p:cNvSpPr>
          <p:nvPr/>
        </p:nvSpPr>
        <p:spPr bwMode="auto">
          <a:xfrm flipV="1">
            <a:off x="5819775" y="6094413"/>
            <a:ext cx="0" cy="5746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08000" bIns="108000" anchor="ctr"/>
          <a:lstStyle/>
          <a:p>
            <a:endParaRPr lang="zh-CN" altLang="en-US"/>
          </a:p>
        </p:txBody>
      </p:sp>
      <p:sp>
        <p:nvSpPr>
          <p:cNvPr id="24" name="Line 71"/>
          <p:cNvSpPr>
            <a:spLocks noChangeShapeType="1"/>
          </p:cNvSpPr>
          <p:nvPr/>
        </p:nvSpPr>
        <p:spPr bwMode="auto">
          <a:xfrm flipV="1">
            <a:off x="5172075" y="6094413"/>
            <a:ext cx="0" cy="5746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08000" bIns="108000" anchor="ctr"/>
          <a:lstStyle/>
          <a:p>
            <a:endParaRPr lang="zh-CN" altLang="en-US"/>
          </a:p>
        </p:txBody>
      </p:sp>
      <p:sp>
        <p:nvSpPr>
          <p:cNvPr id="25" name="Line 72"/>
          <p:cNvSpPr>
            <a:spLocks noChangeShapeType="1"/>
          </p:cNvSpPr>
          <p:nvPr/>
        </p:nvSpPr>
        <p:spPr bwMode="auto">
          <a:xfrm flipV="1">
            <a:off x="3155950" y="6094413"/>
            <a:ext cx="0" cy="5746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08000" bIns="108000" anchor="ctr"/>
          <a:lstStyle/>
          <a:p>
            <a:endParaRPr lang="zh-CN" altLang="en-US"/>
          </a:p>
        </p:txBody>
      </p:sp>
      <p:sp>
        <p:nvSpPr>
          <p:cNvPr id="26" name="Line 73"/>
          <p:cNvSpPr>
            <a:spLocks noChangeShapeType="1"/>
          </p:cNvSpPr>
          <p:nvPr/>
        </p:nvSpPr>
        <p:spPr bwMode="auto">
          <a:xfrm flipV="1">
            <a:off x="7259638" y="6094413"/>
            <a:ext cx="0" cy="5746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08000" bIns="10800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6" dur="10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6" dur="10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7" dur="10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8" dur="10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6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3" presetClass="entr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1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23" presetClass="entr" presetSubtype="16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9" presetID="9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8" dur="10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6" grpId="1"/>
      <p:bldP spid="16" grpId="2"/>
      <p:bldP spid="16" grpId="3"/>
      <p:bldP spid="16" grpId="4"/>
      <p:bldP spid="16" grpId="5"/>
      <p:bldP spid="19" grpId="0" animBg="1"/>
      <p:bldP spid="19" grpId="1" animBg="1"/>
      <p:bldP spid="19" grpId="2" animBg="1"/>
      <p:bldP spid="19" grpId="3" animBg="1"/>
      <p:bldP spid="20" grpId="0" animBg="1"/>
      <p:bldP spid="20" grpId="1" animBg="1"/>
      <p:bldP spid="20" grpId="2" animBg="1"/>
      <p:bldP spid="20" grpId="3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6" grpId="0" animBg="1"/>
      <p:bldP spid="26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>
                <a:ea typeface="宋体" pitchFamily="2" charset="-122"/>
              </a:rPr>
              <a:t>8.4.3 </a:t>
            </a:r>
            <a:r>
              <a:rPr kumimoji="1" lang="zh-CN" altLang="en-US" smtClean="0">
                <a:ea typeface="宋体" pitchFamily="2" charset="-122"/>
              </a:rPr>
              <a:t>处理冲突的方法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981075"/>
            <a:ext cx="8856663" cy="5256213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zh-CN" altLang="en-US" smtClean="0">
                <a:solidFill>
                  <a:srgbClr val="FF0000"/>
                </a:solidFill>
                <a:ea typeface="宋体" pitchFamily="2" charset="-122"/>
              </a:rPr>
              <a:t>、开放地址法</a:t>
            </a:r>
            <a:r>
              <a:rPr lang="en-US" altLang="zh-CN" smtClean="0">
                <a:solidFill>
                  <a:srgbClr val="FF0000"/>
                </a:solidFill>
                <a:ea typeface="宋体" pitchFamily="2" charset="-122"/>
              </a:rPr>
              <a:t>(open addressing</a:t>
            </a:r>
            <a:r>
              <a:rPr lang="zh-CN" altLang="en-US" smtClean="0">
                <a:solidFill>
                  <a:srgbClr val="FF0000"/>
                </a:solidFill>
                <a:ea typeface="宋体" pitchFamily="2" charset="-122"/>
              </a:rPr>
              <a:t>）</a:t>
            </a:r>
            <a:endParaRPr lang="en-US" altLang="zh-CN" smtClean="0">
              <a:solidFill>
                <a:srgbClr val="FF0000"/>
              </a:solidFill>
              <a:ea typeface="宋体" pitchFamily="2" charset="-122"/>
            </a:endParaRPr>
          </a:p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kumimoji="1" lang="en-US" altLang="zh-CN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）线性探查法（</a:t>
            </a:r>
            <a:r>
              <a:rPr kumimoji="1" lang="en-US" altLang="zh-CN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linear probing</a:t>
            </a:r>
            <a:r>
              <a:rPr kumimoji="1" lang="zh-CN" altLang="en-US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）</a:t>
            </a:r>
          </a:p>
          <a:p>
            <a:pPr marL="0" indent="0">
              <a:spcBef>
                <a:spcPct val="0"/>
              </a:spcBef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CD50D3-B5F3-4BD5-9C5E-1EE8DA54E4C4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AA4A81-B8FE-40E2-8BFC-6ADAF77BCA54}" type="slidenum">
              <a:rPr lang="zh-CN" alt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105479" name="Rectangle 2"/>
          <p:cNvSpPr>
            <a:spLocks noChangeArrowheads="1"/>
          </p:cNvSpPr>
          <p:nvPr/>
        </p:nvSpPr>
        <p:spPr bwMode="auto">
          <a:xfrm>
            <a:off x="131763" y="3130550"/>
            <a:ext cx="8859837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0" bIns="108000" anchor="ctr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400" b="1">
                <a:latin typeface="Times New Roman" pitchFamily="18" charset="0"/>
              </a:rPr>
              <a:t>用线性探查法解决冲突时，当表中</a:t>
            </a:r>
            <a:r>
              <a:rPr lang="en-US" altLang="zh-CN" sz="2400" b="1">
                <a:latin typeface="Times New Roman" pitchFamily="18" charset="0"/>
              </a:rPr>
              <a:t>i,i+l,…,i+k</a:t>
            </a:r>
            <a:r>
              <a:rPr lang="zh-CN" altLang="en-US" sz="2400" b="1">
                <a:latin typeface="Times New Roman" pitchFamily="18" charset="0"/>
              </a:rPr>
              <a:t>位置上已有结点时，散列地址为</a:t>
            </a:r>
            <a:r>
              <a:rPr lang="en-US" altLang="zh-CN" sz="2400" b="1">
                <a:latin typeface="Times New Roman" pitchFamily="18" charset="0"/>
              </a:rPr>
              <a:t>i,i+1,…,i+k,i+k+1</a:t>
            </a:r>
            <a:r>
              <a:rPr lang="zh-CN" altLang="en-US" sz="2400" b="1">
                <a:latin typeface="Times New Roman" pitchFamily="18" charset="0"/>
              </a:rPr>
              <a:t>的结点都将试图插入在位置</a:t>
            </a:r>
            <a:r>
              <a:rPr lang="en-US" altLang="zh-CN" sz="2400" b="1">
                <a:latin typeface="Times New Roman" pitchFamily="18" charset="0"/>
              </a:rPr>
              <a:t>i+k+1</a:t>
            </a:r>
            <a:r>
              <a:rPr lang="zh-CN" altLang="en-US" sz="2400" b="1">
                <a:latin typeface="Times New Roman" pitchFamily="18" charset="0"/>
              </a:rPr>
              <a:t>上。</a:t>
            </a:r>
          </a:p>
          <a:p>
            <a:pPr>
              <a:spcBef>
                <a:spcPct val="30000"/>
              </a:spcBef>
            </a:pPr>
            <a:r>
              <a:rPr lang="zh-CN" altLang="en-US" sz="2400" b="1">
                <a:latin typeface="Times New Roman" pitchFamily="18" charset="0"/>
              </a:rPr>
              <a:t>由于散列地址不同的结点，都争夺同一个后继散列地址，于是在该位置插入的概率就比其它空位置高得多；这个过程发展下去，记录就有一种聚集到一起的倾向，称之为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堆积</a:t>
            </a:r>
            <a:r>
              <a:rPr lang="zh-CN" altLang="en-US" sz="2400" b="1">
                <a:latin typeface="Times New Roman" pitchFamily="18" charset="0"/>
              </a:rPr>
              <a:t>（</a:t>
            </a:r>
            <a:r>
              <a:rPr lang="en-US" altLang="zh-CN" sz="2400" b="1">
                <a:latin typeface="Times New Roman" pitchFamily="18" charset="0"/>
              </a:rPr>
              <a:t>clustering</a:t>
            </a:r>
            <a:r>
              <a:rPr lang="zh-CN" altLang="en-US" sz="2400" b="1">
                <a:latin typeface="Times New Roman" pitchFamily="18" charset="0"/>
              </a:rPr>
              <a:t>）。</a:t>
            </a:r>
          </a:p>
          <a:p>
            <a:pPr>
              <a:spcBef>
                <a:spcPct val="30000"/>
              </a:spcBef>
            </a:pPr>
            <a:r>
              <a:rPr lang="zh-CN" altLang="en-US" sz="2400" b="1">
                <a:latin typeface="Times New Roman" pitchFamily="18" charset="0"/>
              </a:rPr>
              <a:t>其结果是某些位置附近“堆积”了大量结点，造成不是同义词的结点也处在同一个探查序列之中，从而增加了探查序列的长度。若干小堆积还可能汇集成大堆积，情况会变得更差。 </a:t>
            </a:r>
          </a:p>
        </p:txBody>
      </p:sp>
      <p:sp>
        <p:nvSpPr>
          <p:cNvPr id="105480" name="Text Box 3"/>
          <p:cNvSpPr txBox="1">
            <a:spLocks noChangeArrowheads="1"/>
          </p:cNvSpPr>
          <p:nvPr/>
        </p:nvSpPr>
        <p:spPr bwMode="auto">
          <a:xfrm>
            <a:off x="3276600" y="2435225"/>
            <a:ext cx="703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800" b="1">
                <a:solidFill>
                  <a:schemeClr val="tx2"/>
                </a:solidFill>
                <a:latin typeface="宋体" pitchFamily="2" charset="-122"/>
                <a:ea typeface="华文行楷" pitchFamily="2" charset="-122"/>
              </a:rPr>
              <a:t>#</a:t>
            </a:r>
            <a:endParaRPr kumimoji="1" lang="en-US" altLang="zh-CN" sz="2800" b="1" u="sng">
              <a:solidFill>
                <a:schemeClr val="tx2"/>
              </a:solidFill>
              <a:latin typeface="宋体" pitchFamily="2" charset="-122"/>
              <a:ea typeface="华文行楷" pitchFamily="2" charset="-122"/>
            </a:endParaRPr>
          </a:p>
        </p:txBody>
      </p:sp>
      <p:sp>
        <p:nvSpPr>
          <p:cNvPr id="105481" name="Text Box 4"/>
          <p:cNvSpPr txBox="1">
            <a:spLocks noChangeArrowheads="1"/>
          </p:cNvSpPr>
          <p:nvPr/>
        </p:nvSpPr>
        <p:spPr bwMode="auto">
          <a:xfrm>
            <a:off x="2555875" y="2435225"/>
            <a:ext cx="703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800" b="1">
                <a:solidFill>
                  <a:schemeClr val="tx2"/>
                </a:solidFill>
                <a:latin typeface="宋体" pitchFamily="2" charset="-122"/>
                <a:ea typeface="华文行楷" pitchFamily="2" charset="-122"/>
              </a:rPr>
              <a:t>#</a:t>
            </a:r>
            <a:endParaRPr kumimoji="1" lang="en-US" altLang="zh-CN" sz="2800" b="1" u="sng">
              <a:solidFill>
                <a:schemeClr val="tx2"/>
              </a:solidFill>
              <a:latin typeface="宋体" pitchFamily="2" charset="-122"/>
              <a:ea typeface="华文行楷" pitchFamily="2" charset="-122"/>
            </a:endParaRPr>
          </a:p>
        </p:txBody>
      </p:sp>
      <p:sp>
        <p:nvSpPr>
          <p:cNvPr id="105482" name="Text Box 5"/>
          <p:cNvSpPr txBox="1">
            <a:spLocks noChangeArrowheads="1"/>
          </p:cNvSpPr>
          <p:nvPr/>
        </p:nvSpPr>
        <p:spPr bwMode="auto">
          <a:xfrm>
            <a:off x="3924300" y="2435225"/>
            <a:ext cx="703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800" b="1">
                <a:solidFill>
                  <a:schemeClr val="tx2"/>
                </a:solidFill>
                <a:latin typeface="宋体" pitchFamily="2" charset="-122"/>
                <a:ea typeface="华文行楷" pitchFamily="2" charset="-122"/>
              </a:rPr>
              <a:t>#</a:t>
            </a:r>
            <a:endParaRPr kumimoji="1" lang="en-US" altLang="zh-CN" sz="2800" b="1" u="sng">
              <a:solidFill>
                <a:schemeClr val="tx2"/>
              </a:solidFill>
              <a:latin typeface="宋体" pitchFamily="2" charset="-122"/>
              <a:ea typeface="华文行楷" pitchFamily="2" charset="-122"/>
            </a:endParaRPr>
          </a:p>
        </p:txBody>
      </p:sp>
      <p:sp>
        <p:nvSpPr>
          <p:cNvPr id="105483" name="Text Box 6"/>
          <p:cNvSpPr txBox="1">
            <a:spLocks noChangeArrowheads="1"/>
          </p:cNvSpPr>
          <p:nvPr/>
        </p:nvSpPr>
        <p:spPr bwMode="auto">
          <a:xfrm>
            <a:off x="5219700" y="2435225"/>
            <a:ext cx="703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800" b="1">
                <a:solidFill>
                  <a:schemeClr val="tx2"/>
                </a:solidFill>
                <a:latin typeface="宋体" pitchFamily="2" charset="-122"/>
                <a:ea typeface="华文行楷" pitchFamily="2" charset="-122"/>
              </a:rPr>
              <a:t>#</a:t>
            </a:r>
            <a:endParaRPr kumimoji="1" lang="en-US" altLang="zh-CN" sz="2800" b="1" u="sng">
              <a:solidFill>
                <a:schemeClr val="tx2"/>
              </a:solidFill>
              <a:latin typeface="宋体" pitchFamily="2" charset="-122"/>
              <a:ea typeface="华文行楷" pitchFamily="2" charset="-122"/>
            </a:endParaRPr>
          </a:p>
        </p:txBody>
      </p:sp>
      <p:sp>
        <p:nvSpPr>
          <p:cNvPr id="105484" name="Text Box 7"/>
          <p:cNvSpPr txBox="1">
            <a:spLocks noChangeArrowheads="1"/>
          </p:cNvSpPr>
          <p:nvPr/>
        </p:nvSpPr>
        <p:spPr bwMode="auto">
          <a:xfrm>
            <a:off x="4572000" y="2435225"/>
            <a:ext cx="703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800" b="1">
                <a:solidFill>
                  <a:schemeClr val="tx2"/>
                </a:solidFill>
                <a:latin typeface="宋体" pitchFamily="2" charset="-122"/>
                <a:ea typeface="华文行楷" pitchFamily="2" charset="-122"/>
              </a:rPr>
              <a:t>#</a:t>
            </a:r>
            <a:endParaRPr kumimoji="1" lang="en-US" altLang="zh-CN" sz="2800" b="1" u="sng">
              <a:solidFill>
                <a:schemeClr val="tx2"/>
              </a:solidFill>
              <a:latin typeface="宋体" pitchFamily="2" charset="-122"/>
              <a:ea typeface="华文行楷" pitchFamily="2" charset="-122"/>
            </a:endParaRPr>
          </a:p>
        </p:txBody>
      </p:sp>
      <p:graphicFrame>
        <p:nvGraphicFramePr>
          <p:cNvPr id="13" name="Group 64"/>
          <p:cNvGraphicFramePr>
            <a:graphicFrameLocks noGrp="1"/>
          </p:cNvGraphicFramePr>
          <p:nvPr/>
        </p:nvGraphicFramePr>
        <p:xfrm>
          <a:off x="611188" y="1916113"/>
          <a:ext cx="8118475" cy="1163637"/>
        </p:xfrm>
        <a:graphic>
          <a:graphicData uri="http://schemas.openxmlformats.org/drawingml/2006/table">
            <a:tbl>
              <a:tblPr/>
              <a:tblGrid>
                <a:gridCol w="676275"/>
                <a:gridCol w="677862"/>
                <a:gridCol w="676275"/>
                <a:gridCol w="677863"/>
                <a:gridCol w="676275"/>
                <a:gridCol w="676275"/>
                <a:gridCol w="690562"/>
                <a:gridCol w="576263"/>
                <a:gridCol w="865187"/>
                <a:gridCol w="573088"/>
                <a:gridCol w="676275"/>
                <a:gridCol w="676275"/>
              </a:tblGrid>
              <a:tr h="5208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A47C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108011" marB="1080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A47C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108011" marB="1080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A47C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108011" marB="1080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A47C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T="108011" marB="1080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A47C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i+1</a:t>
                      </a:r>
                    </a:p>
                  </a:txBody>
                  <a:tcPr marT="108011" marB="1080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A47C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i+2</a:t>
                      </a:r>
                    </a:p>
                  </a:txBody>
                  <a:tcPr marT="108011" marB="1080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A47C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T="108011" marB="1080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A47C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i+k</a:t>
                      </a:r>
                    </a:p>
                  </a:txBody>
                  <a:tcPr marT="108011" marB="1080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A47C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i+k+1</a:t>
                      </a:r>
                    </a:p>
                  </a:txBody>
                  <a:tcPr marT="108011" marB="1080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A47C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108011" marB="1080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A47C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108011" marB="1080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A47C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108011" marB="1080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A47C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108011" marB="1080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A47C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108011" marB="1080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A47C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108011" marB="1080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A47C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108011" marB="1080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A47C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108011" marB="1080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A47C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108011" marB="1080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A47C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108011" marB="1080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A47C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108011" marB="1080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A47C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108011" marB="1080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A47C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108011" marB="1080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A47C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108011" marB="1080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A47C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108011" marB="1080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5525" name="Line 61"/>
          <p:cNvSpPr>
            <a:spLocks noChangeShapeType="1"/>
          </p:cNvSpPr>
          <p:nvPr/>
        </p:nvSpPr>
        <p:spPr bwMode="auto">
          <a:xfrm flipV="1">
            <a:off x="6300788" y="2854325"/>
            <a:ext cx="0" cy="5746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08000" bIns="10800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>
                <a:ea typeface="宋体" pitchFamily="2" charset="-122"/>
              </a:rPr>
              <a:t>8.4.3 </a:t>
            </a:r>
            <a:r>
              <a:rPr kumimoji="1" lang="zh-CN" altLang="en-US" smtClean="0">
                <a:ea typeface="宋体" pitchFamily="2" charset="-122"/>
              </a:rPr>
              <a:t>处理冲突的方法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981075"/>
            <a:ext cx="8856663" cy="5256213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zh-CN" altLang="en-US" smtClean="0">
                <a:solidFill>
                  <a:srgbClr val="FF0000"/>
                </a:solidFill>
                <a:ea typeface="宋体" pitchFamily="2" charset="-122"/>
              </a:rPr>
              <a:t>、开放地址法</a:t>
            </a:r>
            <a:r>
              <a:rPr lang="en-US" altLang="zh-CN" smtClean="0">
                <a:solidFill>
                  <a:srgbClr val="FF0000"/>
                </a:solidFill>
                <a:ea typeface="宋体" pitchFamily="2" charset="-122"/>
              </a:rPr>
              <a:t>(open addressing</a:t>
            </a:r>
            <a:r>
              <a:rPr lang="zh-CN" altLang="en-US" smtClean="0">
                <a:solidFill>
                  <a:srgbClr val="FF0000"/>
                </a:solidFill>
                <a:ea typeface="宋体" pitchFamily="2" charset="-122"/>
              </a:rPr>
              <a:t>）</a:t>
            </a:r>
            <a:endParaRPr lang="en-US" altLang="zh-CN" smtClean="0">
              <a:solidFill>
                <a:srgbClr val="FF0000"/>
              </a:solidFill>
              <a:ea typeface="宋体" pitchFamily="2" charset="-122"/>
            </a:endParaRPr>
          </a:p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kumimoji="1" lang="en-US" altLang="zh-CN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zh-CN" altLang="en-US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）二次探查法（</a:t>
            </a:r>
            <a:r>
              <a:rPr kumimoji="1" lang="en-US" altLang="zh-CN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quadratic probing</a:t>
            </a:r>
            <a:r>
              <a:rPr kumimoji="1" lang="zh-CN" altLang="en-US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）</a:t>
            </a:r>
            <a:endParaRPr kumimoji="1" lang="zh-CN" altLang="en-US" sz="320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lvl="1" eaLnBrk="1" hangingPunct="1">
              <a:buClr>
                <a:srgbClr val="0688FD"/>
              </a:buClr>
            </a:pPr>
            <a:r>
              <a:rPr kumimoji="1" smtClean="0">
                <a:latin typeface="Times New Roman" pitchFamily="18" charset="0"/>
                <a:ea typeface="宋体" pitchFamily="2" charset="-122"/>
              </a:rPr>
              <a:t>发生冲突时，探查序列依次是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d+1</a:t>
            </a:r>
            <a:r>
              <a:rPr kumimoji="1" lang="en-US" altLang="zh-CN" baseline="30000" smtClean="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,d+2</a:t>
            </a:r>
            <a:r>
              <a:rPr kumimoji="1" lang="en-US" altLang="zh-CN" baseline="30000" smtClean="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,…</a:t>
            </a:r>
            <a:r>
              <a:rPr kumimoji="1" smtClean="0">
                <a:latin typeface="Times New Roman" pitchFamily="18" charset="0"/>
                <a:ea typeface="宋体" pitchFamily="2" charset="-122"/>
              </a:rPr>
              <a:t>，即探测地址为：</a:t>
            </a:r>
          </a:p>
          <a:p>
            <a:pPr lvl="1" algn="ctr" eaLnBrk="1" hangingPunct="1">
              <a:buClr>
                <a:srgbClr val="0688FD"/>
              </a:buClr>
              <a:buFont typeface="Wingdings" pitchFamily="2" charset="2"/>
              <a:buNone/>
            </a:pP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di=(d</a:t>
            </a:r>
            <a:r>
              <a:rPr kumimoji="1" smtClean="0">
                <a:latin typeface="Times New Roman" pitchFamily="18" charset="0"/>
                <a:ea typeface="宋体" pitchFamily="2" charset="-122"/>
              </a:rPr>
              <a:t>＋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baseline="30000" smtClean="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)</a:t>
            </a:r>
            <a:r>
              <a:rPr kumimoji="1" smtClean="0">
                <a:latin typeface="Times New Roman" pitchFamily="18" charset="0"/>
                <a:ea typeface="宋体" pitchFamily="2" charset="-122"/>
              </a:rPr>
              <a:t>％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m			1≤i≤m−1</a:t>
            </a:r>
          </a:p>
          <a:p>
            <a:pPr lvl="1" eaLnBrk="1" hangingPunct="1">
              <a:buClr>
                <a:srgbClr val="0688FD"/>
              </a:buClr>
            </a:pPr>
            <a:r>
              <a:rPr kumimoji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改进：</a:t>
            </a:r>
            <a:r>
              <a:rPr kumimoji="1" smtClean="0">
                <a:latin typeface="Times New Roman" pitchFamily="18" charset="0"/>
                <a:ea typeface="宋体" pitchFamily="2" charset="-122"/>
              </a:rPr>
              <a:t>探查时双向交替进行：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d+1</a:t>
            </a:r>
            <a:r>
              <a:rPr kumimoji="1" lang="en-US" altLang="zh-CN" baseline="30000" smtClean="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,d−1</a:t>
            </a:r>
            <a:r>
              <a:rPr kumimoji="1" lang="en-US" altLang="zh-CN" baseline="30000" smtClean="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,d+2</a:t>
            </a:r>
            <a:r>
              <a:rPr kumimoji="1" lang="en-US" altLang="zh-CN" baseline="30000" smtClean="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,d−2</a:t>
            </a:r>
            <a:r>
              <a:rPr kumimoji="1" lang="en-US" altLang="zh-CN" baseline="30000" smtClean="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,…</a:t>
            </a:r>
            <a:r>
              <a:rPr kumimoji="1" smtClean="0">
                <a:latin typeface="Times New Roman" pitchFamily="18" charset="0"/>
                <a:ea typeface="宋体" pitchFamily="2" charset="-122"/>
              </a:rPr>
              <a:t>，即发生冲突时，将同义词来回散列在地址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d</a:t>
            </a:r>
            <a:r>
              <a:rPr kumimoji="1" smtClean="0">
                <a:latin typeface="Times New Roman" pitchFamily="18" charset="0"/>
                <a:ea typeface="宋体" pitchFamily="2" charset="-122"/>
              </a:rPr>
              <a:t>的两端，探测地址为：</a:t>
            </a:r>
          </a:p>
          <a:p>
            <a:pPr lvl="1" eaLnBrk="1" hangingPunct="1">
              <a:buClr>
                <a:srgbClr val="0688FD"/>
              </a:buClr>
            </a:pPr>
            <a:r>
              <a:rPr kumimoji="1" smtClean="0">
                <a:latin typeface="Times New Roman" pitchFamily="18" charset="0"/>
                <a:ea typeface="宋体" pitchFamily="2" charset="-122"/>
              </a:rPr>
              <a:t>	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d</a:t>
            </a:r>
            <a:r>
              <a:rPr kumimoji="1" lang="en-US" altLang="zh-CN" baseline="-25000" smtClean="0">
                <a:latin typeface="Times New Roman" pitchFamily="18" charset="0"/>
                <a:ea typeface="宋体" pitchFamily="2" charset="-122"/>
              </a:rPr>
              <a:t>2i−1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=(d</a:t>
            </a:r>
            <a:r>
              <a:rPr kumimoji="1" smtClean="0">
                <a:latin typeface="Times New Roman" pitchFamily="18" charset="0"/>
                <a:ea typeface="宋体" pitchFamily="2" charset="-122"/>
              </a:rPr>
              <a:t>＋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baseline="30000" smtClean="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)</a:t>
            </a:r>
            <a:r>
              <a:rPr kumimoji="1" smtClean="0">
                <a:latin typeface="Times New Roman" pitchFamily="18" charset="0"/>
                <a:ea typeface="宋体" pitchFamily="2" charset="-122"/>
              </a:rPr>
              <a:t>％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m</a:t>
            </a:r>
            <a:br>
              <a:rPr kumimoji="1" lang="en-US" altLang="zh-CN" smtClean="0"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	d</a:t>
            </a:r>
            <a:r>
              <a:rPr kumimoji="1" lang="en-US" altLang="zh-CN" baseline="-25000" smtClean="0">
                <a:latin typeface="Times New Roman" pitchFamily="18" charset="0"/>
                <a:ea typeface="宋体" pitchFamily="2" charset="-122"/>
              </a:rPr>
              <a:t>2i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=(d−i</a:t>
            </a:r>
            <a:r>
              <a:rPr kumimoji="1" lang="en-US" altLang="zh-CN" baseline="30000" smtClean="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)</a:t>
            </a:r>
            <a:r>
              <a:rPr kumimoji="1" smtClean="0">
                <a:latin typeface="Times New Roman" pitchFamily="18" charset="0"/>
                <a:ea typeface="宋体" pitchFamily="2" charset="-122"/>
              </a:rPr>
              <a:t>％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m;      </a:t>
            </a:r>
            <a:r>
              <a:rPr kumimoji="1" lang="en-US" altLang="zh-CN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if(d</a:t>
            </a:r>
            <a:r>
              <a:rPr kumimoji="1" lang="en-US" altLang="zh-CN" baseline="-2500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2i</a:t>
            </a:r>
            <a:r>
              <a:rPr kumimoji="1" lang="en-US" altLang="zh-CN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&lt;0) d</a:t>
            </a:r>
            <a:r>
              <a:rPr kumimoji="1" lang="en-US" altLang="zh-CN" baseline="-2500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2i</a:t>
            </a:r>
            <a:r>
              <a:rPr kumimoji="1" lang="en-US" altLang="zh-CN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=d</a:t>
            </a:r>
            <a:r>
              <a:rPr kumimoji="1" lang="en-US" altLang="zh-CN" baseline="-2500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2i</a:t>
            </a:r>
            <a:r>
              <a:rPr kumimoji="1" lang="en-US" altLang="zh-CN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+m;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    1≤i≤(m−1)/2</a:t>
            </a:r>
          </a:p>
          <a:p>
            <a:pPr lvl="1" eaLnBrk="1" hangingPunct="1">
              <a:spcBef>
                <a:spcPct val="0"/>
              </a:spcBef>
              <a:buClr>
                <a:srgbClr val="0688FD"/>
              </a:buClr>
              <a:buFont typeface="Wingdings" pitchFamily="2" charset="2"/>
              <a:buNone/>
            </a:pPr>
            <a:endParaRPr kumimoji="1" smtClean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lvl="1">
              <a:spcBef>
                <a:spcPct val="0"/>
              </a:spcBef>
              <a:buClr>
                <a:srgbClr val="0688FD"/>
              </a:buClr>
            </a:pPr>
            <a:endParaRPr smtClean="0">
              <a:ea typeface="宋体" pitchFamily="2" charset="-122"/>
            </a:endParaRPr>
          </a:p>
          <a:p>
            <a:pPr lvl="1">
              <a:buClr>
                <a:srgbClr val="0688FD"/>
              </a:buClr>
            </a:pPr>
            <a:endParaRPr smtClean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CD50D3-B5F3-4BD5-9C5E-1EE8DA54E4C4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B9B10A-9618-499C-8ECD-F0E7C8AEE873}" type="slidenum">
              <a:rPr lang="zh-CN" alt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8.1 </a:t>
            </a:r>
            <a:r>
              <a:rPr lang="zh-CN" altLang="en-US" smtClean="0">
                <a:ea typeface="宋体" pitchFamily="2" charset="-122"/>
              </a:rPr>
              <a:t>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981075"/>
            <a:ext cx="8856663" cy="525621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1.</a:t>
            </a:r>
            <a:r>
              <a:rPr lang="zh-CN" altLang="en-US" smtClean="0">
                <a:ea typeface="宋体" pitchFamily="2" charset="-122"/>
              </a:rPr>
              <a:t>概念</a:t>
            </a:r>
          </a:p>
          <a:p>
            <a:pPr lvl="1">
              <a:spcBef>
                <a:spcPct val="50000"/>
              </a:spcBef>
              <a:buClr>
                <a:srgbClr val="0688FD"/>
              </a:buClr>
            </a:pPr>
            <a:r>
              <a:rPr smtClean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关键码</a:t>
            </a:r>
            <a:r>
              <a:rPr smtClean="0">
                <a:latin typeface="宋体" pitchFamily="2" charset="-122"/>
                <a:ea typeface="宋体" pitchFamily="2" charset="-122"/>
              </a:rPr>
              <a:t>：可以标识一个记录的某个数据项。 </a:t>
            </a:r>
          </a:p>
          <a:p>
            <a:pPr lvl="1">
              <a:spcBef>
                <a:spcPct val="20000"/>
              </a:spcBef>
              <a:buClr>
                <a:srgbClr val="0688FD"/>
              </a:buClr>
            </a:pPr>
            <a:r>
              <a:rPr smtClean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键值</a:t>
            </a:r>
            <a:r>
              <a:rPr smtClean="0">
                <a:latin typeface="宋体" pitchFamily="2" charset="-122"/>
                <a:ea typeface="宋体" pitchFamily="2" charset="-122"/>
              </a:rPr>
              <a:t>：关键码的值。</a:t>
            </a:r>
          </a:p>
          <a:p>
            <a:pPr lvl="1" algn="just">
              <a:spcBef>
                <a:spcPct val="20000"/>
              </a:spcBef>
              <a:buClr>
                <a:srgbClr val="0688FD"/>
              </a:buClr>
            </a:pPr>
            <a:r>
              <a:rPr smtClean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主关键码</a:t>
            </a:r>
            <a:r>
              <a:rPr smtClean="0">
                <a:latin typeface="宋体" pitchFamily="2" charset="-122"/>
                <a:ea typeface="宋体" pitchFamily="2" charset="-122"/>
              </a:rPr>
              <a:t>：可以唯一地标识一个记录的关键码。</a:t>
            </a:r>
          </a:p>
          <a:p>
            <a:pPr lvl="1">
              <a:spcBef>
                <a:spcPct val="20000"/>
              </a:spcBef>
              <a:buClr>
                <a:srgbClr val="0688FD"/>
              </a:buClr>
            </a:pPr>
            <a:r>
              <a:rPr smtClean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次关键码</a:t>
            </a:r>
            <a:r>
              <a:rPr smtClean="0">
                <a:latin typeface="宋体" pitchFamily="2" charset="-122"/>
                <a:ea typeface="宋体" pitchFamily="2" charset="-122"/>
              </a:rPr>
              <a:t>：不能唯一地标识一个记录的关键码。</a:t>
            </a:r>
          </a:p>
          <a:p>
            <a:pPr marL="0" indent="0"/>
            <a:endParaRPr lang="zh-CN" altLang="en-US" smtClean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CD50D3-B5F3-4BD5-9C5E-1EE8DA54E4C4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F16566-4CA0-4A5D-893B-5DA5DD571B1A}" type="slidenum">
              <a:rPr lang="zh-CN" alt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39943" name="Group 5"/>
          <p:cNvGrpSpPr>
            <a:grpSpLocks/>
          </p:cNvGrpSpPr>
          <p:nvPr/>
        </p:nvGrpSpPr>
        <p:grpSpPr bwMode="auto">
          <a:xfrm>
            <a:off x="1295400" y="3902075"/>
            <a:ext cx="6524625" cy="2551113"/>
            <a:chOff x="1151" y="2614"/>
            <a:chExt cx="3373" cy="1491"/>
          </a:xfrm>
        </p:grpSpPr>
        <p:sp>
          <p:nvSpPr>
            <p:cNvPr id="39944" name="Rectangle 6"/>
            <p:cNvSpPr>
              <a:spLocks noChangeArrowheads="1"/>
            </p:cNvSpPr>
            <p:nvPr/>
          </p:nvSpPr>
          <p:spPr bwMode="auto">
            <a:xfrm>
              <a:off x="3109" y="3857"/>
              <a:ext cx="548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50</a:t>
              </a:r>
            </a:p>
          </p:txBody>
        </p:sp>
        <p:sp>
          <p:nvSpPr>
            <p:cNvPr id="39945" name="Rectangle 7"/>
            <p:cNvSpPr>
              <a:spLocks noChangeArrowheads="1"/>
            </p:cNvSpPr>
            <p:nvPr/>
          </p:nvSpPr>
          <p:spPr bwMode="auto">
            <a:xfrm>
              <a:off x="2560" y="3857"/>
              <a:ext cx="549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女</a:t>
              </a:r>
            </a:p>
          </p:txBody>
        </p:sp>
        <p:sp>
          <p:nvSpPr>
            <p:cNvPr id="39946" name="Rectangle 8"/>
            <p:cNvSpPr>
              <a:spLocks noChangeArrowheads="1"/>
            </p:cNvSpPr>
            <p:nvPr/>
          </p:nvSpPr>
          <p:spPr bwMode="auto">
            <a:xfrm>
              <a:off x="1856" y="3857"/>
              <a:ext cx="704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李爽</a:t>
              </a:r>
            </a:p>
          </p:txBody>
        </p:sp>
        <p:sp>
          <p:nvSpPr>
            <p:cNvPr id="39947" name="Rectangle 9"/>
            <p:cNvSpPr>
              <a:spLocks noChangeArrowheads="1"/>
            </p:cNvSpPr>
            <p:nvPr/>
          </p:nvSpPr>
          <p:spPr bwMode="auto">
            <a:xfrm>
              <a:off x="1151" y="3857"/>
              <a:ext cx="705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0005</a:t>
              </a:r>
            </a:p>
          </p:txBody>
        </p:sp>
        <p:sp>
          <p:nvSpPr>
            <p:cNvPr id="39948" name="Rectangle 10"/>
            <p:cNvSpPr>
              <a:spLocks noChangeArrowheads="1"/>
            </p:cNvSpPr>
            <p:nvPr/>
          </p:nvSpPr>
          <p:spPr bwMode="auto">
            <a:xfrm>
              <a:off x="3109" y="3608"/>
              <a:ext cx="548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25</a:t>
              </a:r>
            </a:p>
          </p:txBody>
        </p:sp>
        <p:sp>
          <p:nvSpPr>
            <p:cNvPr id="39949" name="Rectangle 11"/>
            <p:cNvSpPr>
              <a:spLocks noChangeArrowheads="1"/>
            </p:cNvSpPr>
            <p:nvPr/>
          </p:nvSpPr>
          <p:spPr bwMode="auto">
            <a:xfrm>
              <a:off x="2560" y="3608"/>
              <a:ext cx="549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女</a:t>
              </a:r>
            </a:p>
          </p:txBody>
        </p:sp>
        <p:sp>
          <p:nvSpPr>
            <p:cNvPr id="39950" name="Rectangle 12"/>
            <p:cNvSpPr>
              <a:spLocks noChangeArrowheads="1"/>
            </p:cNvSpPr>
            <p:nvPr/>
          </p:nvSpPr>
          <p:spPr bwMode="auto">
            <a:xfrm>
              <a:off x="1856" y="3608"/>
              <a:ext cx="704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齐梅</a:t>
              </a:r>
            </a:p>
          </p:txBody>
        </p:sp>
        <p:sp>
          <p:nvSpPr>
            <p:cNvPr id="39951" name="Rectangle 13"/>
            <p:cNvSpPr>
              <a:spLocks noChangeArrowheads="1"/>
            </p:cNvSpPr>
            <p:nvPr/>
          </p:nvSpPr>
          <p:spPr bwMode="auto">
            <a:xfrm>
              <a:off x="1151" y="3608"/>
              <a:ext cx="705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0004</a:t>
              </a:r>
            </a:p>
          </p:txBody>
        </p:sp>
        <p:sp>
          <p:nvSpPr>
            <p:cNvPr id="39952" name="Rectangle 14"/>
            <p:cNvSpPr>
              <a:spLocks noChangeArrowheads="1"/>
            </p:cNvSpPr>
            <p:nvPr/>
          </p:nvSpPr>
          <p:spPr bwMode="auto">
            <a:xfrm>
              <a:off x="3109" y="3360"/>
              <a:ext cx="548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47</a:t>
              </a:r>
            </a:p>
          </p:txBody>
        </p:sp>
        <p:sp>
          <p:nvSpPr>
            <p:cNvPr id="39953" name="Rectangle 15"/>
            <p:cNvSpPr>
              <a:spLocks noChangeArrowheads="1"/>
            </p:cNvSpPr>
            <p:nvPr/>
          </p:nvSpPr>
          <p:spPr bwMode="auto">
            <a:xfrm>
              <a:off x="2560" y="3360"/>
              <a:ext cx="549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女</a:t>
              </a:r>
            </a:p>
          </p:txBody>
        </p:sp>
        <p:sp>
          <p:nvSpPr>
            <p:cNvPr id="39954" name="Rectangle 16"/>
            <p:cNvSpPr>
              <a:spLocks noChangeArrowheads="1"/>
            </p:cNvSpPr>
            <p:nvPr/>
          </p:nvSpPr>
          <p:spPr bwMode="auto">
            <a:xfrm>
              <a:off x="1856" y="3360"/>
              <a:ext cx="704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刘楠</a:t>
              </a:r>
            </a:p>
          </p:txBody>
        </p:sp>
        <p:sp>
          <p:nvSpPr>
            <p:cNvPr id="39955" name="Rectangle 17"/>
            <p:cNvSpPr>
              <a:spLocks noChangeArrowheads="1"/>
            </p:cNvSpPr>
            <p:nvPr/>
          </p:nvSpPr>
          <p:spPr bwMode="auto">
            <a:xfrm>
              <a:off x="1151" y="3360"/>
              <a:ext cx="705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0003</a:t>
              </a:r>
            </a:p>
          </p:txBody>
        </p:sp>
        <p:sp>
          <p:nvSpPr>
            <p:cNvPr id="39956" name="Rectangle 18"/>
            <p:cNvSpPr>
              <a:spLocks noChangeArrowheads="1"/>
            </p:cNvSpPr>
            <p:nvPr/>
          </p:nvSpPr>
          <p:spPr bwMode="auto">
            <a:xfrm>
              <a:off x="3109" y="3111"/>
              <a:ext cx="548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25</a:t>
              </a:r>
            </a:p>
          </p:txBody>
        </p:sp>
        <p:sp>
          <p:nvSpPr>
            <p:cNvPr id="39957" name="Rectangle 19"/>
            <p:cNvSpPr>
              <a:spLocks noChangeArrowheads="1"/>
            </p:cNvSpPr>
            <p:nvPr/>
          </p:nvSpPr>
          <p:spPr bwMode="auto">
            <a:xfrm>
              <a:off x="2560" y="3111"/>
              <a:ext cx="549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男</a:t>
              </a:r>
            </a:p>
          </p:txBody>
        </p:sp>
        <p:sp>
          <p:nvSpPr>
            <p:cNvPr id="39958" name="Rectangle 20"/>
            <p:cNvSpPr>
              <a:spLocks noChangeArrowheads="1"/>
            </p:cNvSpPr>
            <p:nvPr/>
          </p:nvSpPr>
          <p:spPr bwMode="auto">
            <a:xfrm>
              <a:off x="1856" y="3111"/>
              <a:ext cx="704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张亮</a:t>
              </a:r>
            </a:p>
          </p:txBody>
        </p:sp>
        <p:sp>
          <p:nvSpPr>
            <p:cNvPr id="39959" name="Rectangle 21"/>
            <p:cNvSpPr>
              <a:spLocks noChangeArrowheads="1"/>
            </p:cNvSpPr>
            <p:nvPr/>
          </p:nvSpPr>
          <p:spPr bwMode="auto">
            <a:xfrm>
              <a:off x="1151" y="3111"/>
              <a:ext cx="705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0002</a:t>
              </a:r>
            </a:p>
          </p:txBody>
        </p:sp>
        <p:sp>
          <p:nvSpPr>
            <p:cNvPr id="39960" name="Rectangle 22"/>
            <p:cNvSpPr>
              <a:spLocks noChangeArrowheads="1"/>
            </p:cNvSpPr>
            <p:nvPr/>
          </p:nvSpPr>
          <p:spPr bwMode="auto">
            <a:xfrm>
              <a:off x="3109" y="2863"/>
              <a:ext cx="548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38</a:t>
              </a:r>
            </a:p>
          </p:txBody>
        </p:sp>
        <p:sp>
          <p:nvSpPr>
            <p:cNvPr id="39961" name="Rectangle 23"/>
            <p:cNvSpPr>
              <a:spLocks noChangeArrowheads="1"/>
            </p:cNvSpPr>
            <p:nvPr/>
          </p:nvSpPr>
          <p:spPr bwMode="auto">
            <a:xfrm>
              <a:off x="2560" y="2863"/>
              <a:ext cx="549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男</a:t>
              </a:r>
            </a:p>
          </p:txBody>
        </p:sp>
        <p:sp>
          <p:nvSpPr>
            <p:cNvPr id="39962" name="Rectangle 24"/>
            <p:cNvSpPr>
              <a:spLocks noChangeArrowheads="1"/>
            </p:cNvSpPr>
            <p:nvPr/>
          </p:nvSpPr>
          <p:spPr bwMode="auto">
            <a:xfrm>
              <a:off x="1856" y="2863"/>
              <a:ext cx="704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王刚</a:t>
              </a:r>
            </a:p>
          </p:txBody>
        </p:sp>
        <p:sp>
          <p:nvSpPr>
            <p:cNvPr id="39963" name="Rectangle 25"/>
            <p:cNvSpPr>
              <a:spLocks noChangeArrowheads="1"/>
            </p:cNvSpPr>
            <p:nvPr/>
          </p:nvSpPr>
          <p:spPr bwMode="auto">
            <a:xfrm>
              <a:off x="1151" y="2863"/>
              <a:ext cx="705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0001</a:t>
              </a:r>
            </a:p>
          </p:txBody>
        </p:sp>
        <p:sp>
          <p:nvSpPr>
            <p:cNvPr id="39964" name="Rectangle 26"/>
            <p:cNvSpPr>
              <a:spLocks noChangeArrowheads="1"/>
            </p:cNvSpPr>
            <p:nvPr/>
          </p:nvSpPr>
          <p:spPr bwMode="auto">
            <a:xfrm>
              <a:off x="3109" y="2614"/>
              <a:ext cx="548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年龄</a:t>
              </a:r>
            </a:p>
          </p:txBody>
        </p:sp>
        <p:sp>
          <p:nvSpPr>
            <p:cNvPr id="39965" name="Rectangle 27"/>
            <p:cNvSpPr>
              <a:spLocks noChangeArrowheads="1"/>
            </p:cNvSpPr>
            <p:nvPr/>
          </p:nvSpPr>
          <p:spPr bwMode="auto">
            <a:xfrm>
              <a:off x="2560" y="2614"/>
              <a:ext cx="549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性别</a:t>
              </a:r>
            </a:p>
          </p:txBody>
        </p:sp>
        <p:sp>
          <p:nvSpPr>
            <p:cNvPr id="39966" name="Rectangle 28"/>
            <p:cNvSpPr>
              <a:spLocks noChangeArrowheads="1"/>
            </p:cNvSpPr>
            <p:nvPr/>
          </p:nvSpPr>
          <p:spPr bwMode="auto">
            <a:xfrm>
              <a:off x="1856" y="2614"/>
              <a:ext cx="704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姓名</a:t>
              </a:r>
            </a:p>
          </p:txBody>
        </p:sp>
        <p:sp>
          <p:nvSpPr>
            <p:cNvPr id="39967" name="Rectangle 29"/>
            <p:cNvSpPr>
              <a:spLocks noChangeArrowheads="1"/>
            </p:cNvSpPr>
            <p:nvPr/>
          </p:nvSpPr>
          <p:spPr bwMode="auto">
            <a:xfrm>
              <a:off x="1151" y="2614"/>
              <a:ext cx="705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职工号</a:t>
              </a:r>
            </a:p>
          </p:txBody>
        </p:sp>
        <p:sp>
          <p:nvSpPr>
            <p:cNvPr id="39968" name="Line 30"/>
            <p:cNvSpPr>
              <a:spLocks noChangeShapeType="1"/>
            </p:cNvSpPr>
            <p:nvPr/>
          </p:nvSpPr>
          <p:spPr bwMode="auto">
            <a:xfrm>
              <a:off x="1151" y="2614"/>
              <a:ext cx="2506" cy="0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69" name="Line 31"/>
            <p:cNvSpPr>
              <a:spLocks noChangeShapeType="1"/>
            </p:cNvSpPr>
            <p:nvPr/>
          </p:nvSpPr>
          <p:spPr bwMode="auto">
            <a:xfrm>
              <a:off x="1151" y="2863"/>
              <a:ext cx="2506" cy="0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70" name="Line 32"/>
            <p:cNvSpPr>
              <a:spLocks noChangeShapeType="1"/>
            </p:cNvSpPr>
            <p:nvPr/>
          </p:nvSpPr>
          <p:spPr bwMode="auto">
            <a:xfrm>
              <a:off x="1151" y="2614"/>
              <a:ext cx="0" cy="1474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71" name="Line 33"/>
            <p:cNvSpPr>
              <a:spLocks noChangeShapeType="1"/>
            </p:cNvSpPr>
            <p:nvPr/>
          </p:nvSpPr>
          <p:spPr bwMode="auto">
            <a:xfrm>
              <a:off x="1856" y="2614"/>
              <a:ext cx="0" cy="1474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72" name="Line 34"/>
            <p:cNvSpPr>
              <a:spLocks noChangeShapeType="1"/>
            </p:cNvSpPr>
            <p:nvPr/>
          </p:nvSpPr>
          <p:spPr bwMode="auto">
            <a:xfrm>
              <a:off x="2560" y="2614"/>
              <a:ext cx="0" cy="1474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73" name="Line 35"/>
            <p:cNvSpPr>
              <a:spLocks noChangeShapeType="1"/>
            </p:cNvSpPr>
            <p:nvPr/>
          </p:nvSpPr>
          <p:spPr bwMode="auto">
            <a:xfrm>
              <a:off x="3109" y="2614"/>
              <a:ext cx="0" cy="1474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74" name="Line 36"/>
            <p:cNvSpPr>
              <a:spLocks noChangeShapeType="1"/>
            </p:cNvSpPr>
            <p:nvPr/>
          </p:nvSpPr>
          <p:spPr bwMode="auto">
            <a:xfrm>
              <a:off x="1151" y="3111"/>
              <a:ext cx="2506" cy="0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75" name="Line 37"/>
            <p:cNvSpPr>
              <a:spLocks noChangeShapeType="1"/>
            </p:cNvSpPr>
            <p:nvPr/>
          </p:nvSpPr>
          <p:spPr bwMode="auto">
            <a:xfrm>
              <a:off x="1151" y="3360"/>
              <a:ext cx="2506" cy="0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76" name="Line 38"/>
            <p:cNvSpPr>
              <a:spLocks noChangeShapeType="1"/>
            </p:cNvSpPr>
            <p:nvPr/>
          </p:nvSpPr>
          <p:spPr bwMode="auto">
            <a:xfrm>
              <a:off x="1151" y="3608"/>
              <a:ext cx="2506" cy="0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77" name="Line 39"/>
            <p:cNvSpPr>
              <a:spLocks noChangeShapeType="1"/>
            </p:cNvSpPr>
            <p:nvPr/>
          </p:nvSpPr>
          <p:spPr bwMode="auto">
            <a:xfrm>
              <a:off x="1151" y="3857"/>
              <a:ext cx="2506" cy="0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78" name="Rectangle 40"/>
            <p:cNvSpPr>
              <a:spLocks noChangeArrowheads="1"/>
            </p:cNvSpPr>
            <p:nvPr/>
          </p:nvSpPr>
          <p:spPr bwMode="auto">
            <a:xfrm>
              <a:off x="3658" y="3857"/>
              <a:ext cx="866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1972</a:t>
              </a: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年</a:t>
              </a: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9</a:t>
              </a: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月</a:t>
              </a:r>
            </a:p>
          </p:txBody>
        </p:sp>
        <p:sp>
          <p:nvSpPr>
            <p:cNvPr id="39979" name="Rectangle 41"/>
            <p:cNvSpPr>
              <a:spLocks noChangeArrowheads="1"/>
            </p:cNvSpPr>
            <p:nvPr/>
          </p:nvSpPr>
          <p:spPr bwMode="auto">
            <a:xfrm>
              <a:off x="3658" y="3608"/>
              <a:ext cx="866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2003</a:t>
              </a: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年</a:t>
              </a: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7</a:t>
              </a: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月</a:t>
              </a:r>
            </a:p>
          </p:txBody>
        </p:sp>
        <p:sp>
          <p:nvSpPr>
            <p:cNvPr id="39980" name="Rectangle 42"/>
            <p:cNvSpPr>
              <a:spLocks noChangeArrowheads="1"/>
            </p:cNvSpPr>
            <p:nvPr/>
          </p:nvSpPr>
          <p:spPr bwMode="auto">
            <a:xfrm>
              <a:off x="3658" y="3360"/>
              <a:ext cx="866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1979</a:t>
              </a: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年</a:t>
              </a: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9</a:t>
              </a: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月</a:t>
              </a:r>
            </a:p>
          </p:txBody>
        </p:sp>
        <p:sp>
          <p:nvSpPr>
            <p:cNvPr id="39981" name="Rectangle 43"/>
            <p:cNvSpPr>
              <a:spLocks noChangeArrowheads="1"/>
            </p:cNvSpPr>
            <p:nvPr/>
          </p:nvSpPr>
          <p:spPr bwMode="auto">
            <a:xfrm>
              <a:off x="3658" y="3111"/>
              <a:ext cx="866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2003</a:t>
              </a: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年</a:t>
              </a: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7</a:t>
              </a: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月</a:t>
              </a:r>
            </a:p>
          </p:txBody>
        </p:sp>
        <p:sp>
          <p:nvSpPr>
            <p:cNvPr id="39982" name="Rectangle 44"/>
            <p:cNvSpPr>
              <a:spLocks noChangeArrowheads="1"/>
            </p:cNvSpPr>
            <p:nvPr/>
          </p:nvSpPr>
          <p:spPr bwMode="auto">
            <a:xfrm>
              <a:off x="3658" y="2863"/>
              <a:ext cx="866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1990</a:t>
              </a: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年</a:t>
              </a: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月</a:t>
              </a:r>
            </a:p>
          </p:txBody>
        </p:sp>
        <p:sp>
          <p:nvSpPr>
            <p:cNvPr id="39983" name="Rectangle 45"/>
            <p:cNvSpPr>
              <a:spLocks noChangeArrowheads="1"/>
            </p:cNvSpPr>
            <p:nvPr/>
          </p:nvSpPr>
          <p:spPr bwMode="auto">
            <a:xfrm>
              <a:off x="3658" y="2614"/>
              <a:ext cx="866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参加工作</a:t>
              </a:r>
            </a:p>
          </p:txBody>
        </p:sp>
        <p:sp>
          <p:nvSpPr>
            <p:cNvPr id="39984" name="Line 46"/>
            <p:cNvSpPr>
              <a:spLocks noChangeShapeType="1"/>
            </p:cNvSpPr>
            <p:nvPr/>
          </p:nvSpPr>
          <p:spPr bwMode="auto">
            <a:xfrm>
              <a:off x="1718" y="2614"/>
              <a:ext cx="2506" cy="0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>
                <a:ea typeface="宋体" pitchFamily="2" charset="-122"/>
              </a:rPr>
              <a:t>8.4.3 </a:t>
            </a:r>
            <a:r>
              <a:rPr kumimoji="1" lang="zh-CN" altLang="en-US" smtClean="0">
                <a:ea typeface="宋体" pitchFamily="2" charset="-122"/>
              </a:rPr>
              <a:t>处理冲突的方法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981075"/>
            <a:ext cx="8856663" cy="5256213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zh-CN" altLang="en-US" smtClean="0">
                <a:solidFill>
                  <a:srgbClr val="FF0000"/>
                </a:solidFill>
                <a:ea typeface="宋体" pitchFamily="2" charset="-122"/>
              </a:rPr>
              <a:t>、开放地址法</a:t>
            </a:r>
            <a:r>
              <a:rPr lang="en-US" altLang="zh-CN" smtClean="0">
                <a:solidFill>
                  <a:srgbClr val="FF0000"/>
                </a:solidFill>
                <a:ea typeface="宋体" pitchFamily="2" charset="-122"/>
              </a:rPr>
              <a:t>(open addressing</a:t>
            </a:r>
            <a:r>
              <a:rPr lang="zh-CN" altLang="en-US" smtClean="0">
                <a:solidFill>
                  <a:srgbClr val="FF0000"/>
                </a:solidFill>
                <a:ea typeface="宋体" pitchFamily="2" charset="-122"/>
              </a:rPr>
              <a:t>）</a:t>
            </a:r>
            <a:endParaRPr lang="en-US" altLang="zh-CN" smtClean="0">
              <a:solidFill>
                <a:srgbClr val="FF0000"/>
              </a:solidFill>
              <a:ea typeface="宋体" pitchFamily="2" charset="-122"/>
            </a:endParaRPr>
          </a:p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kumimoji="1" lang="en-US" altLang="zh-CN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zh-CN" altLang="en-US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）二次探查法（</a:t>
            </a:r>
            <a:r>
              <a:rPr kumimoji="1" lang="en-US" altLang="zh-CN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quadratic probing</a:t>
            </a:r>
            <a:r>
              <a:rPr kumimoji="1" lang="zh-CN" altLang="en-US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）</a:t>
            </a:r>
            <a:endParaRPr kumimoji="1" lang="zh-CN" altLang="en-US" sz="320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marL="0" indent="0"/>
            <a:endParaRPr lang="zh-CN" altLang="en-US" smtClean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CD50D3-B5F3-4BD5-9C5E-1EE8DA54E4C4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32F236-50EF-4907-A225-8F5252F64123}" type="slidenum">
              <a:rPr lang="zh-CN" alt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55600" y="5407025"/>
            <a:ext cx="86550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/>
              <a:t>只有当表长</a:t>
            </a:r>
            <a:r>
              <a:rPr kumimoji="1" lang="en-US" altLang="zh-CN" sz="2400" b="1"/>
              <a:t>m</a:t>
            </a:r>
            <a:r>
              <a:rPr kumimoji="1" lang="zh-CN" altLang="en-US" sz="2400" b="1"/>
              <a:t>为</a:t>
            </a:r>
            <a:r>
              <a:rPr kumimoji="1" lang="en-US" altLang="zh-CN" sz="2400" b="1"/>
              <a:t>4j+3</a:t>
            </a:r>
            <a:r>
              <a:rPr kumimoji="1" lang="zh-CN" altLang="en-US" sz="2400" b="1"/>
              <a:t>的素数时，才能探查到整个表空间，这里</a:t>
            </a:r>
            <a:r>
              <a:rPr kumimoji="1" lang="en-US" altLang="zh-CN" sz="2400" b="1"/>
              <a:t>j</a:t>
            </a:r>
            <a:r>
              <a:rPr kumimoji="1" lang="zh-CN" altLang="en-US" sz="2400" b="1"/>
              <a:t>为某一正整数。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73050" y="2205038"/>
            <a:ext cx="84264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rPr>
              <a:t>例：关键码集合为 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rPr>
              <a:t>{47, 7, 29, 11, 16, 92, 22, 8, 3}</a:t>
            </a: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rPr>
              <a:t>，散列表表长为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rPr>
              <a:t>11</a:t>
            </a: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rPr>
              <a:t>，散列函</a:t>
            </a:r>
            <a:r>
              <a:rPr lang="zh-CN" altLang="en-US" sz="2400" b="1">
                <a:solidFill>
                  <a:schemeClr val="tx2"/>
                </a:solidFill>
                <a:latin typeface="宋体" pitchFamily="2" charset="-122"/>
                <a:ea typeface="华文行楷" pitchFamily="2" charset="-122"/>
              </a:rPr>
              <a:t>数为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rPr>
              <a:t>H</a:t>
            </a:r>
            <a:r>
              <a:rPr lang="en-US" altLang="zh-CN" sz="2400" b="1">
                <a:solidFill>
                  <a:schemeClr val="tx2"/>
                </a:solidFill>
                <a:latin typeface="宋体" pitchFamily="2" charset="-122"/>
                <a:ea typeface="华文行楷" pitchFamily="2" charset="-122"/>
              </a:rPr>
              <a:t>(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rPr>
              <a:t>key</a:t>
            </a:r>
            <a:r>
              <a:rPr lang="en-US" altLang="zh-CN" sz="2400" b="1">
                <a:solidFill>
                  <a:schemeClr val="tx2"/>
                </a:solidFill>
                <a:latin typeface="宋体" pitchFamily="2" charset="-122"/>
                <a:ea typeface="华文行楷" pitchFamily="2" charset="-122"/>
              </a:rPr>
              <a:t>)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rPr>
              <a:t>=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rPr>
              <a:t>key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rPr>
              <a:t> mod 11</a:t>
            </a:r>
            <a:r>
              <a:rPr lang="zh-CN" altLang="en-US" sz="2400" b="1">
                <a:solidFill>
                  <a:schemeClr val="tx2"/>
                </a:solidFill>
                <a:latin typeface="宋体" pitchFamily="2" charset="-122"/>
                <a:ea typeface="华文行楷" pitchFamily="2" charset="-122"/>
              </a:rPr>
              <a:t>，用二次探测法处理冲突，则散列表为：</a:t>
            </a:r>
            <a:endParaRPr lang="zh-CN" altLang="en-US" sz="2400" b="1">
              <a:solidFill>
                <a:schemeClr val="tx2"/>
              </a:solidFill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107529" name="Text Box 7"/>
          <p:cNvSpPr txBox="1">
            <a:spLocks noChangeArrowheads="1"/>
          </p:cNvSpPr>
          <p:nvPr/>
        </p:nvSpPr>
        <p:spPr bwMode="auto">
          <a:xfrm>
            <a:off x="1519238" y="3863975"/>
            <a:ext cx="5694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 sz="2400" b="1">
              <a:solidFill>
                <a:schemeClr val="tx2"/>
              </a:solidFill>
              <a:latin typeface="Times New Roman" pitchFamily="18" charset="0"/>
              <a:ea typeface="华文行楷" pitchFamily="2" charset="-122"/>
            </a:endParaRPr>
          </a:p>
        </p:txBody>
      </p: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1258888" y="3635375"/>
            <a:ext cx="6889750" cy="969963"/>
            <a:chOff x="718" y="2415"/>
            <a:chExt cx="4356" cy="611"/>
          </a:xfrm>
        </p:grpSpPr>
        <p:grpSp>
          <p:nvGrpSpPr>
            <p:cNvPr id="107545" name="Group 9"/>
            <p:cNvGrpSpPr>
              <a:grpSpLocks/>
            </p:cNvGrpSpPr>
            <p:nvPr/>
          </p:nvGrpSpPr>
          <p:grpSpPr bwMode="auto">
            <a:xfrm>
              <a:off x="754" y="2735"/>
              <a:ext cx="4320" cy="291"/>
              <a:chOff x="624" y="3264"/>
              <a:chExt cx="4320" cy="291"/>
            </a:xfrm>
          </p:grpSpPr>
          <p:sp>
            <p:nvSpPr>
              <p:cNvPr id="107547" name="Text Box 10"/>
              <p:cNvSpPr txBox="1">
                <a:spLocks noChangeArrowheads="1"/>
              </p:cNvSpPr>
              <p:nvPr/>
            </p:nvSpPr>
            <p:spPr bwMode="auto">
              <a:xfrm>
                <a:off x="624" y="3264"/>
                <a:ext cx="432" cy="2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CN" altLang="zh-CN" sz="24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endParaRPr>
              </a:p>
            </p:txBody>
          </p:sp>
          <p:sp>
            <p:nvSpPr>
              <p:cNvPr id="107548" name="Text Box 11"/>
              <p:cNvSpPr txBox="1">
                <a:spLocks noChangeArrowheads="1"/>
              </p:cNvSpPr>
              <p:nvPr/>
            </p:nvSpPr>
            <p:spPr bwMode="auto">
              <a:xfrm>
                <a:off x="1056" y="3264"/>
                <a:ext cx="432" cy="2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CN" altLang="zh-CN" sz="24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endParaRPr>
              </a:p>
            </p:txBody>
          </p:sp>
          <p:sp>
            <p:nvSpPr>
              <p:cNvPr id="107549" name="Text Box 12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432" cy="2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CN" altLang="zh-CN" sz="24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endParaRPr>
              </a:p>
            </p:txBody>
          </p:sp>
          <p:sp>
            <p:nvSpPr>
              <p:cNvPr id="107550" name="Text Box 13"/>
              <p:cNvSpPr txBox="1">
                <a:spLocks noChangeArrowheads="1"/>
              </p:cNvSpPr>
              <p:nvPr/>
            </p:nvSpPr>
            <p:spPr bwMode="auto">
              <a:xfrm>
                <a:off x="1920" y="3264"/>
                <a:ext cx="432" cy="2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CN" altLang="zh-CN" sz="24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endParaRPr>
              </a:p>
            </p:txBody>
          </p:sp>
          <p:sp>
            <p:nvSpPr>
              <p:cNvPr id="107551" name="Text Box 14"/>
              <p:cNvSpPr txBox="1">
                <a:spLocks noChangeArrowheads="1"/>
              </p:cNvSpPr>
              <p:nvPr/>
            </p:nvSpPr>
            <p:spPr bwMode="auto">
              <a:xfrm>
                <a:off x="2352" y="3264"/>
                <a:ext cx="432" cy="2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CN" altLang="zh-CN" sz="24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endParaRPr>
              </a:p>
            </p:txBody>
          </p:sp>
          <p:sp>
            <p:nvSpPr>
              <p:cNvPr id="107552" name="Text Box 15"/>
              <p:cNvSpPr txBox="1">
                <a:spLocks noChangeArrowheads="1"/>
              </p:cNvSpPr>
              <p:nvPr/>
            </p:nvSpPr>
            <p:spPr bwMode="auto">
              <a:xfrm>
                <a:off x="2784" y="3264"/>
                <a:ext cx="432" cy="2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CN" altLang="zh-CN" sz="24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endParaRPr>
              </a:p>
            </p:txBody>
          </p:sp>
          <p:sp>
            <p:nvSpPr>
              <p:cNvPr id="107553" name="Text Box 16"/>
              <p:cNvSpPr txBox="1">
                <a:spLocks noChangeArrowheads="1"/>
              </p:cNvSpPr>
              <p:nvPr/>
            </p:nvSpPr>
            <p:spPr bwMode="auto">
              <a:xfrm>
                <a:off x="3216" y="3264"/>
                <a:ext cx="432" cy="2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CN" altLang="zh-CN" sz="24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endParaRPr>
              </a:p>
            </p:txBody>
          </p:sp>
          <p:sp>
            <p:nvSpPr>
              <p:cNvPr id="107554" name="Text Box 17"/>
              <p:cNvSpPr txBox="1">
                <a:spLocks noChangeArrowheads="1"/>
              </p:cNvSpPr>
              <p:nvPr/>
            </p:nvSpPr>
            <p:spPr bwMode="auto">
              <a:xfrm>
                <a:off x="3648" y="3264"/>
                <a:ext cx="432" cy="2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CN" altLang="zh-CN" sz="24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endParaRPr>
              </a:p>
            </p:txBody>
          </p:sp>
          <p:sp>
            <p:nvSpPr>
              <p:cNvPr id="107555" name="Text Box 18"/>
              <p:cNvSpPr txBox="1">
                <a:spLocks noChangeArrowheads="1"/>
              </p:cNvSpPr>
              <p:nvPr/>
            </p:nvSpPr>
            <p:spPr bwMode="auto">
              <a:xfrm>
                <a:off x="4080" y="3264"/>
                <a:ext cx="432" cy="2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CN" altLang="zh-CN" sz="24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endParaRPr>
              </a:p>
            </p:txBody>
          </p:sp>
          <p:sp>
            <p:nvSpPr>
              <p:cNvPr id="107556" name="Text Box 19"/>
              <p:cNvSpPr txBox="1">
                <a:spLocks noChangeArrowheads="1"/>
              </p:cNvSpPr>
              <p:nvPr/>
            </p:nvSpPr>
            <p:spPr bwMode="auto">
              <a:xfrm>
                <a:off x="4512" y="3264"/>
                <a:ext cx="432" cy="2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CN" altLang="zh-CN" sz="24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endParaRPr>
              </a:p>
            </p:txBody>
          </p:sp>
        </p:grpSp>
        <p:sp>
          <p:nvSpPr>
            <p:cNvPr id="107546" name="Text Box 20"/>
            <p:cNvSpPr txBox="1">
              <a:spLocks noChangeArrowheads="1"/>
            </p:cNvSpPr>
            <p:nvPr/>
          </p:nvSpPr>
          <p:spPr bwMode="auto">
            <a:xfrm>
              <a:off x="718" y="2415"/>
              <a:ext cx="43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  0       1        2       3       4        5       6      7       8      9</a:t>
              </a:r>
            </a:p>
          </p:txBody>
        </p:sp>
      </p:grp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375025" y="4181475"/>
            <a:ext cx="455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CC66"/>
                </a:solidFill>
                <a:latin typeface="Times New Roman" pitchFamily="18" charset="0"/>
                <a:ea typeface="华文行楷" pitchFamily="2" charset="-122"/>
              </a:rPr>
              <a:t>47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6199188" y="4178300"/>
            <a:ext cx="227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CC66"/>
                </a:solidFill>
                <a:latin typeface="Times New Roman" pitchFamily="18" charset="0"/>
                <a:ea typeface="华文行楷" pitchFamily="2" charset="-122"/>
              </a:rPr>
              <a:t>7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134100" y="4625975"/>
            <a:ext cx="455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CC66"/>
                </a:solidFill>
                <a:latin typeface="Times New Roman" pitchFamily="18" charset="0"/>
                <a:ea typeface="华文行楷" pitchFamily="2" charset="-122"/>
              </a:rPr>
              <a:t>29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1344613" y="4175125"/>
            <a:ext cx="4556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CC66"/>
                </a:solidFill>
                <a:latin typeface="Times New Roman" pitchFamily="18" charset="0"/>
                <a:ea typeface="华文行楷" pitchFamily="2" charset="-122"/>
              </a:rPr>
              <a:t>11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4759325" y="4168775"/>
            <a:ext cx="455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CC66"/>
                </a:solidFill>
                <a:latin typeface="Times New Roman" pitchFamily="18" charset="0"/>
                <a:ea typeface="华文行楷" pitchFamily="2" charset="-122"/>
              </a:rPr>
              <a:t>16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4044950" y="4175125"/>
            <a:ext cx="455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CC66"/>
                </a:solidFill>
                <a:latin typeface="Times New Roman" pitchFamily="18" charset="0"/>
                <a:ea typeface="华文行楷" pitchFamily="2" charset="-122"/>
              </a:rPr>
              <a:t>92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6789738" y="4178300"/>
            <a:ext cx="4556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Times New Roman" pitchFamily="18" charset="0"/>
                <a:ea typeface="华文行楷" pitchFamily="2" charset="-122"/>
              </a:rPr>
              <a:t>29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1347788" y="4625975"/>
            <a:ext cx="4556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CC66"/>
                </a:solidFill>
                <a:latin typeface="Times New Roman" pitchFamily="18" charset="0"/>
                <a:ea typeface="华文行楷" pitchFamily="2" charset="-122"/>
              </a:rPr>
              <a:t>22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2019300" y="4175125"/>
            <a:ext cx="455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Times New Roman" pitchFamily="18" charset="0"/>
                <a:ea typeface="华文行楷" pitchFamily="2" charset="-122"/>
              </a:rPr>
              <a:t>22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6904038" y="4625975"/>
            <a:ext cx="227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CC66"/>
                </a:solidFill>
                <a:latin typeface="Times New Roman" pitchFamily="18" charset="0"/>
                <a:ea typeface="华文行楷" pitchFamily="2" charset="-122"/>
              </a:rPr>
              <a:t>8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7545388" y="4178300"/>
            <a:ext cx="227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Times New Roman" pitchFamily="18" charset="0"/>
                <a:ea typeface="华文行楷" pitchFamily="2" charset="-122"/>
              </a:rPr>
              <a:t>8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3475038" y="4625975"/>
            <a:ext cx="227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CC66"/>
                </a:solidFill>
                <a:latin typeface="Times New Roman" pitchFamily="18" charset="0"/>
                <a:ea typeface="华文行楷" pitchFamily="2" charset="-122"/>
              </a:rPr>
              <a:t>3</a:t>
            </a: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2778125" y="4175125"/>
            <a:ext cx="227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Times New Roman" pitchFamily="18" charset="0"/>
                <a:ea typeface="华文行楷" pitchFamily="2" charset="-122"/>
              </a:rPr>
              <a:t>3</a:t>
            </a: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4098925" y="4638675"/>
            <a:ext cx="227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Times New Roman" pitchFamily="18" charset="0"/>
                <a:ea typeface="华文行楷" pitchFamily="2" charset="-122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3" grpId="0" autoUpdateAnimBg="0"/>
      <p:bldP spid="24" grpId="0" autoUpdateAnimBg="0"/>
      <p:bldP spid="25" grpId="0" autoUpdateAnimBg="0"/>
      <p:bldP spid="26" grpId="0" autoUpdateAnimBg="0"/>
      <p:bldP spid="27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>
                <a:ea typeface="宋体" pitchFamily="2" charset="-122"/>
              </a:rPr>
              <a:t>8.4.3 </a:t>
            </a:r>
            <a:r>
              <a:rPr kumimoji="1" lang="zh-CN" altLang="en-US" smtClean="0">
                <a:ea typeface="宋体" pitchFamily="2" charset="-122"/>
              </a:rPr>
              <a:t>处理冲突的方法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981075"/>
            <a:ext cx="8856663" cy="5256213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zh-CN" altLang="en-US" smtClean="0">
                <a:solidFill>
                  <a:srgbClr val="FF0000"/>
                </a:solidFill>
                <a:ea typeface="宋体" pitchFamily="2" charset="-122"/>
              </a:rPr>
              <a:t>、开放地址法</a:t>
            </a:r>
            <a:r>
              <a:rPr lang="en-US" altLang="zh-CN" smtClean="0">
                <a:solidFill>
                  <a:srgbClr val="FF0000"/>
                </a:solidFill>
                <a:ea typeface="宋体" pitchFamily="2" charset="-122"/>
              </a:rPr>
              <a:t>(open addressing</a:t>
            </a:r>
            <a:r>
              <a:rPr lang="zh-CN" altLang="en-US" smtClean="0">
                <a:solidFill>
                  <a:srgbClr val="FF0000"/>
                </a:solidFill>
                <a:ea typeface="宋体" pitchFamily="2" charset="-122"/>
              </a:rPr>
              <a:t>）</a:t>
            </a:r>
            <a:endParaRPr lang="en-US" altLang="zh-CN" smtClean="0">
              <a:solidFill>
                <a:srgbClr val="FF0000"/>
              </a:solidFill>
              <a:ea typeface="宋体" pitchFamily="2" charset="-122"/>
            </a:endParaRPr>
          </a:p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）随机探查法</a:t>
            </a:r>
            <a:endParaRPr kumimoji="1" lang="zh-CN" altLang="en-US" sz="320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marL="457200" lvl="1" indent="-266700">
              <a:buClr>
                <a:srgbClr val="0688FD"/>
              </a:buClr>
            </a:pPr>
            <a:r>
              <a:rPr smtClean="0">
                <a:latin typeface="Times New Roman" pitchFamily="18" charset="0"/>
                <a:ea typeface="宋体" pitchFamily="2" charset="-122"/>
              </a:rPr>
              <a:t>发生冲突时，探查序列为随机数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Ri</a:t>
            </a:r>
            <a:r>
              <a:rPr smtClean="0">
                <a:latin typeface="Times New Roman" pitchFamily="18" charset="0"/>
                <a:ea typeface="宋体" pitchFamily="2" charset="-122"/>
              </a:rPr>
              <a:t>，探查地址为：</a:t>
            </a:r>
          </a:p>
          <a:p>
            <a:pPr marL="457200" lvl="1" indent="-266700" algn="ctr">
              <a:buClr>
                <a:srgbClr val="0688FD"/>
              </a:buClr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baseline="-25000" smtClean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=(d</a:t>
            </a:r>
            <a:r>
              <a:rPr smtClean="0">
                <a:latin typeface="Times New Roman" pitchFamily="18" charset="0"/>
                <a:ea typeface="宋体" pitchFamily="2" charset="-122"/>
              </a:rPr>
              <a:t>＋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zh-CN" baseline="-25000" smtClean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)</a:t>
            </a:r>
            <a:r>
              <a:rPr smtClean="0">
                <a:latin typeface="Times New Roman" pitchFamily="18" charset="0"/>
                <a:ea typeface="宋体" pitchFamily="2" charset="-122"/>
              </a:rPr>
              <a:t>％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m			1≤i≤m−1</a:t>
            </a:r>
          </a:p>
          <a:p>
            <a:pPr marL="457200" lvl="1" indent="-266700">
              <a:buClr>
                <a:srgbClr val="0688FD"/>
              </a:buClr>
            </a:pPr>
            <a:r>
              <a:rPr smtClean="0">
                <a:latin typeface="Times New Roman" pitchFamily="18" charset="0"/>
                <a:ea typeface="宋体" pitchFamily="2" charset="-122"/>
              </a:rPr>
              <a:t>不能真正“随机”取，否则建表和以后的查找不能保证相同的探查序列。</a:t>
            </a:r>
          </a:p>
          <a:p>
            <a:pPr marL="457200" lvl="1" indent="-266700">
              <a:buClr>
                <a:srgbClr val="0688FD"/>
              </a:buClr>
            </a:pPr>
            <a:r>
              <a:rPr smtClean="0">
                <a:latin typeface="Times New Roman" pitchFamily="18" charset="0"/>
                <a:ea typeface="宋体" pitchFamily="2" charset="-122"/>
              </a:rPr>
              <a:t>通常取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zh-CN" baseline="-25000" smtClean="0">
                <a:latin typeface="Times New Roman" pitchFamily="18" charset="0"/>
                <a:ea typeface="宋体" pitchFamily="2" charset="-122"/>
              </a:rPr>
              <a:t>i</a:t>
            </a:r>
            <a:r>
              <a:rPr smtClean="0"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1,2,…,m−1</a:t>
            </a:r>
            <a:r>
              <a:rPr smtClean="0">
                <a:latin typeface="Times New Roman" pitchFamily="18" charset="0"/>
                <a:ea typeface="宋体" pitchFamily="2" charset="-122"/>
              </a:rPr>
              <a:t>的一个随机排列中对应的数，并在建表和查找时按相同的排列进行探查。</a:t>
            </a:r>
          </a:p>
          <a:p>
            <a:pPr marL="0" indent="0"/>
            <a:endParaRPr lang="zh-CN" altLang="en-US" smtClean="0">
              <a:ea typeface="宋体" pitchFamily="2" charset="-122"/>
            </a:endParaRPr>
          </a:p>
          <a:p>
            <a:pPr marL="0" indent="0"/>
            <a:endParaRPr lang="zh-CN" altLang="en-US" smtClean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CD50D3-B5F3-4BD5-9C5E-1EE8DA54E4C4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FC90F-BE1B-4F7F-96E1-DFF439920B78}" type="slidenum">
              <a:rPr lang="zh-CN" alt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31775" y="5127625"/>
            <a:ext cx="8732838" cy="13255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108000" bIns="108000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CC00CC"/>
                </a:solidFill>
                <a:latin typeface="+mn-ea"/>
                <a:ea typeface="+mn-ea"/>
              </a:rPr>
              <a:t>二次探查和随机探查可以使非同义词的探查序列不同（但可能有交叉），但同义词的探查序列是相同的。为使同义词的探查序列也不相同，探查序列就应由原关键字来决定。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>
                <a:ea typeface="宋体" pitchFamily="2" charset="-122"/>
              </a:rPr>
              <a:t>8.4.3 </a:t>
            </a:r>
            <a:r>
              <a:rPr kumimoji="1" lang="zh-CN" altLang="en-US" smtClean="0">
                <a:ea typeface="宋体" pitchFamily="2" charset="-122"/>
              </a:rPr>
              <a:t>处理冲突的方法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981075"/>
            <a:ext cx="8856663" cy="5256213"/>
          </a:xfrm>
        </p:spPr>
        <p:txBody>
          <a:bodyPr/>
          <a:lstStyle/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zh-CN" altLang="en-US" smtClean="0">
                <a:solidFill>
                  <a:srgbClr val="FF0000"/>
                </a:solidFill>
                <a:ea typeface="宋体" pitchFamily="2" charset="-122"/>
              </a:rPr>
              <a:t>、开放地址法</a:t>
            </a:r>
            <a:r>
              <a:rPr lang="en-US" altLang="zh-CN" smtClean="0">
                <a:solidFill>
                  <a:srgbClr val="FF0000"/>
                </a:solidFill>
                <a:ea typeface="宋体" pitchFamily="2" charset="-122"/>
              </a:rPr>
              <a:t>(open addressing</a:t>
            </a:r>
            <a:r>
              <a:rPr lang="zh-CN" altLang="en-US" smtClean="0">
                <a:solidFill>
                  <a:srgbClr val="FF0000"/>
                </a:solidFill>
                <a:ea typeface="宋体" pitchFamily="2" charset="-122"/>
              </a:rPr>
              <a:t>）</a:t>
            </a:r>
            <a:endParaRPr lang="en-US" altLang="zh-CN" smtClean="0">
              <a:solidFill>
                <a:srgbClr val="FF0000"/>
              </a:solidFill>
              <a:ea typeface="宋体" pitchFamily="2" charset="-122"/>
            </a:endParaRPr>
          </a:p>
          <a:p>
            <a:pPr marL="0" indent="0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kumimoji="1" lang="en-US" altLang="zh-CN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4</a:t>
            </a:r>
            <a:r>
              <a:rPr kumimoji="1" lang="zh-CN" altLang="en-US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）双散列函数</a:t>
            </a:r>
            <a:endParaRPr kumimoji="1" lang="zh-CN" altLang="en-US" sz="320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lvl="1" algn="just">
              <a:lnSpc>
                <a:spcPct val="100000"/>
              </a:lnSpc>
              <a:buClr>
                <a:srgbClr val="0688FD"/>
              </a:buClr>
            </a:pPr>
            <a:r>
              <a:rPr kumimoj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冲突时，计算另一个散列函数</a:t>
            </a:r>
            <a:r>
              <a:rPr kumimoji="1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H</a:t>
            </a:r>
            <a:r>
              <a:rPr kumimoji="1" lang="en-US" altLang="zh-CN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</a:t>
            </a:r>
            <a:r>
              <a:rPr kumimoj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，探查地址为：</a:t>
            </a:r>
          </a:p>
          <a:p>
            <a:pPr lvl="1" algn="ctr">
              <a:lnSpc>
                <a:spcPct val="100000"/>
              </a:lnSpc>
              <a:buClr>
                <a:srgbClr val="0688FD"/>
              </a:buClr>
            </a:pPr>
            <a:r>
              <a:rPr kumimoji="1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d</a:t>
            </a:r>
            <a:r>
              <a:rPr kumimoji="1" lang="en-US" altLang="zh-CN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=(d</a:t>
            </a:r>
            <a:r>
              <a:rPr kumimoj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＋</a:t>
            </a:r>
            <a:r>
              <a:rPr kumimoji="1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iH</a:t>
            </a:r>
            <a:r>
              <a:rPr kumimoji="1" lang="en-US" altLang="zh-CN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(key))</a:t>
            </a:r>
            <a:r>
              <a:rPr kumimoj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％</a:t>
            </a:r>
            <a:r>
              <a:rPr kumimoji="1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m		 1≤i≤m−1</a:t>
            </a:r>
          </a:p>
          <a:p>
            <a:pPr lvl="1">
              <a:lnSpc>
                <a:spcPct val="100000"/>
              </a:lnSpc>
              <a:buClr>
                <a:srgbClr val="0688FD"/>
              </a:buClr>
            </a:pPr>
            <a:r>
              <a:rPr kumimoji="1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H</a:t>
            </a:r>
            <a:r>
              <a:rPr kumimoji="1" lang="en-US" altLang="zh-CN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</a:t>
            </a:r>
            <a:r>
              <a:rPr kumimoj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要和</a:t>
            </a:r>
            <a:r>
              <a:rPr kumimoji="1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m</a:t>
            </a:r>
            <a:r>
              <a:rPr kumimoj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互素，否则同义词地址可能循环计算，不均匀</a:t>
            </a:r>
          </a:p>
          <a:p>
            <a:pPr lvl="1">
              <a:lnSpc>
                <a:spcPct val="100000"/>
              </a:lnSpc>
              <a:buClr>
                <a:srgbClr val="0688FD"/>
              </a:buClr>
            </a:pPr>
            <a:r>
              <a:rPr kumimoj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若</a:t>
            </a:r>
            <a:r>
              <a:rPr kumimoji="1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m</a:t>
            </a:r>
            <a:r>
              <a:rPr kumimoj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为素数，则</a:t>
            </a:r>
            <a:r>
              <a:rPr kumimoji="1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H</a:t>
            </a:r>
            <a:r>
              <a:rPr kumimoji="1" lang="en-US" altLang="zh-CN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</a:t>
            </a:r>
            <a:r>
              <a:rPr kumimoj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取</a:t>
            </a:r>
            <a:r>
              <a:rPr kumimoji="1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</a:t>
            </a:r>
            <a:r>
              <a:rPr kumimoj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到</a:t>
            </a:r>
            <a:r>
              <a:rPr kumimoji="1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m−1</a:t>
            </a:r>
            <a:r>
              <a:rPr kumimoj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间的任何数均与</a:t>
            </a:r>
            <a:r>
              <a:rPr kumimoji="1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m</a:t>
            </a:r>
            <a:r>
              <a:rPr kumimoj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互素。</a:t>
            </a:r>
          </a:p>
          <a:p>
            <a:pPr lvl="1">
              <a:lnSpc>
                <a:spcPct val="100000"/>
              </a:lnSpc>
              <a:buClr>
                <a:srgbClr val="0688FD"/>
              </a:buClr>
            </a:pPr>
            <a:r>
              <a:rPr kumimoj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若</a:t>
            </a:r>
            <a:r>
              <a:rPr kumimoji="1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H</a:t>
            </a:r>
            <a:r>
              <a:rPr kumimoji="1" lang="en-US" altLang="zh-CN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</a:t>
            </a:r>
            <a:r>
              <a:rPr kumimoj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用除余法，则除数</a:t>
            </a:r>
            <a:r>
              <a:rPr kumimoji="1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P</a:t>
            </a:r>
            <a:r>
              <a:rPr kumimoj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不能取</a:t>
            </a:r>
            <a:r>
              <a:rPr kumimoji="1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m−1</a:t>
            </a:r>
            <a:r>
              <a:rPr kumimoj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（偶数），一般取</a:t>
            </a:r>
          </a:p>
          <a:p>
            <a:pPr lvl="1" algn="ctr">
              <a:lnSpc>
                <a:spcPct val="100000"/>
              </a:lnSpc>
              <a:buClr>
                <a:srgbClr val="0688FD"/>
              </a:buClr>
            </a:pPr>
            <a:r>
              <a:rPr kumimoji="1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H</a:t>
            </a:r>
            <a:r>
              <a:rPr kumimoji="1" lang="en-US" altLang="zh-CN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(key)=key</a:t>
            </a:r>
            <a:r>
              <a:rPr kumimoj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％</a:t>
            </a:r>
            <a:r>
              <a:rPr kumimoji="1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(m−2)</a:t>
            </a:r>
            <a:r>
              <a:rPr kumimoj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＋</a:t>
            </a:r>
            <a:r>
              <a:rPr kumimoji="1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</a:t>
            </a:r>
          </a:p>
          <a:p>
            <a:pPr lvl="1">
              <a:lnSpc>
                <a:spcPct val="100000"/>
              </a:lnSpc>
              <a:buClr>
                <a:srgbClr val="0688FD"/>
              </a:buClr>
            </a:pPr>
            <a:r>
              <a:rPr kumimoj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若</a:t>
            </a:r>
            <a:r>
              <a:rPr kumimoji="1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m</a:t>
            </a:r>
            <a:r>
              <a:rPr kumimoj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是</a:t>
            </a:r>
            <a:r>
              <a:rPr kumimoji="1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</a:t>
            </a:r>
            <a:r>
              <a:rPr kumimoj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的方幂，则</a:t>
            </a:r>
            <a:r>
              <a:rPr kumimoji="1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H</a:t>
            </a:r>
            <a:r>
              <a:rPr kumimoji="1" lang="en-US" altLang="zh-CN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</a:t>
            </a:r>
            <a:r>
              <a:rPr kumimoj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可取</a:t>
            </a:r>
            <a:r>
              <a:rPr kumimoji="1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</a:t>
            </a:r>
            <a:r>
              <a:rPr kumimoj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到</a:t>
            </a:r>
            <a:r>
              <a:rPr kumimoji="1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m−1</a:t>
            </a:r>
            <a:r>
              <a:rPr kumimoj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之间的任何奇数。</a:t>
            </a:r>
          </a:p>
          <a:p>
            <a:pPr lvl="1">
              <a:lnSpc>
                <a:spcPct val="100000"/>
              </a:lnSpc>
              <a:buClr>
                <a:srgbClr val="0688FD"/>
              </a:buClr>
            </a:pPr>
            <a:r>
              <a:rPr kumimoj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特别地，若</a:t>
            </a:r>
            <a:r>
              <a:rPr kumimoji="1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H</a:t>
            </a:r>
            <a:r>
              <a:rPr kumimoji="1" lang="en-US" altLang="zh-CN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</a:t>
            </a:r>
            <a:r>
              <a:rPr kumimoj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为常数，且和</a:t>
            </a:r>
            <a:r>
              <a:rPr kumimoji="1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m</a:t>
            </a:r>
            <a:r>
              <a:rPr kumimoj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互素，则相当于线性探测一种简单改进：不是依次探查相邻的单元，而是间隔地进行。显然，如果</a:t>
            </a:r>
            <a:r>
              <a:rPr kumimoji="1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H</a:t>
            </a:r>
            <a:r>
              <a:rPr kumimoji="1" lang="en-US" altLang="zh-CN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</a:t>
            </a:r>
            <a:r>
              <a:rPr kumimoj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取</a:t>
            </a:r>
            <a:r>
              <a:rPr kumimoji="1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</a:t>
            </a:r>
            <a:r>
              <a:rPr kumimoj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，则就是线性探测。 </a:t>
            </a:r>
          </a:p>
          <a:p>
            <a:pPr lvl="1">
              <a:lnSpc>
                <a:spcPct val="100000"/>
              </a:lnSpc>
              <a:buClr>
                <a:srgbClr val="0688FD"/>
              </a:buClr>
            </a:pPr>
            <a:endParaRPr smtClean="0">
              <a:ea typeface="宋体" pitchFamily="2" charset="-122"/>
            </a:endParaRPr>
          </a:p>
          <a:p>
            <a:pPr lvl="1">
              <a:lnSpc>
                <a:spcPct val="100000"/>
              </a:lnSpc>
              <a:buClr>
                <a:srgbClr val="0688FD"/>
              </a:buClr>
            </a:pPr>
            <a:endParaRPr smtClean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CD50D3-B5F3-4BD5-9C5E-1EE8DA54E4C4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BCD1F3-9DA5-4E74-829C-9D7E69C25C43}" type="slidenum">
              <a:rPr lang="zh-CN" alt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重要知识点小结（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981075"/>
            <a:ext cx="8856663" cy="5256213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通常是将数据元素组织为一个线性表；</a:t>
            </a:r>
          </a:p>
          <a:p>
            <a:r>
              <a:rPr lang="zh-CN" altLang="en-US" dirty="0" smtClean="0">
                <a:ea typeface="宋体" pitchFamily="2" charset="-122"/>
              </a:rPr>
              <a:t>可以采用顺序存储，也可以采用链式存储；</a:t>
            </a:r>
          </a:p>
          <a:p>
            <a:r>
              <a:rPr lang="zh-CN" altLang="en-US" dirty="0" smtClean="0">
                <a:ea typeface="宋体" pitchFamily="2" charset="-122"/>
              </a:rPr>
              <a:t>常用</a:t>
            </a:r>
            <a:r>
              <a:rPr lang="en-US" altLang="zh-CN" dirty="0" smtClean="0">
                <a:ea typeface="宋体" pitchFamily="2" charset="-122"/>
              </a:rPr>
              <a:t>3</a:t>
            </a:r>
            <a:r>
              <a:rPr lang="zh-CN" altLang="en-US" dirty="0" smtClean="0">
                <a:ea typeface="宋体" pitchFamily="2" charset="-122"/>
              </a:rPr>
              <a:t>种查找：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</a:p>
          <a:p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CD50D3-B5F3-4BD5-9C5E-1EE8DA54E4C4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939BA4-B58F-4650-A632-BF91D440FE16}" type="slidenum">
              <a:rPr lang="zh-CN" alt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7" name="Text Box 3">
            <a:hlinkClick r:id="" action="ppaction://hlinkshowjump?jump=nextslide" highlightClick="1"/>
          </p:cNvPr>
          <p:cNvSpPr txBox="1">
            <a:spLocks noChangeArrowheads="1"/>
          </p:cNvSpPr>
          <p:nvPr/>
        </p:nvSpPr>
        <p:spPr bwMode="auto">
          <a:xfrm>
            <a:off x="1116013" y="2979738"/>
            <a:ext cx="7632700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sz="2800" b="1"/>
              <a:t>8.2.1  </a:t>
            </a:r>
            <a:r>
              <a:rPr kumimoji="1" lang="zh-CN" altLang="en-US" sz="2800" b="1"/>
              <a:t>顺序表上的查找</a:t>
            </a:r>
            <a:r>
              <a:rPr kumimoji="1" lang="en-US" altLang="zh-CN" sz="2800" b="1"/>
              <a:t>——</a:t>
            </a:r>
            <a:r>
              <a:rPr kumimoji="1" lang="zh-CN" altLang="en-US" sz="2800" b="1">
                <a:solidFill>
                  <a:srgbClr val="FF0000"/>
                </a:solidFill>
              </a:rPr>
              <a:t>顺序查找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800" b="1"/>
              <a:t>8.2.2  </a:t>
            </a:r>
            <a:r>
              <a:rPr kumimoji="1" lang="zh-CN" altLang="en-US" sz="2800" b="1"/>
              <a:t>有序表上的查找</a:t>
            </a:r>
            <a:r>
              <a:rPr kumimoji="1" lang="en-US" altLang="zh-CN" sz="2800" b="1"/>
              <a:t>——</a:t>
            </a:r>
            <a:r>
              <a:rPr kumimoji="1" lang="zh-CN" altLang="en-US" sz="2800" b="1">
                <a:solidFill>
                  <a:srgbClr val="FF0000"/>
                </a:solidFill>
              </a:rPr>
              <a:t>二分查找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800" b="1"/>
              <a:t>8.2.3  </a:t>
            </a:r>
            <a:r>
              <a:rPr kumimoji="1" lang="zh-CN" altLang="en-US" sz="2800" b="1"/>
              <a:t>索引顺序表上的查找</a:t>
            </a:r>
            <a:r>
              <a:rPr kumimoji="1" lang="en-US" altLang="zh-CN" sz="2800" b="1"/>
              <a:t>——</a:t>
            </a:r>
            <a:r>
              <a:rPr kumimoji="1" lang="zh-CN" altLang="en-US" sz="2800" b="1">
                <a:solidFill>
                  <a:srgbClr val="FF0000"/>
                </a:solidFill>
              </a:rPr>
              <a:t>分块查找</a:t>
            </a:r>
            <a:endParaRPr kumimoji="1" lang="zh-CN" altLang="en-US" sz="2800" b="1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08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重要知识点小结（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关于查找算法的效率评价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A7E5E1-7639-487F-A2ED-1131803C65BC}" type="datetime1">
              <a:rPr lang="zh-CN" altLang="en-US" smtClean="0"/>
              <a:pPr>
                <a:defRPr/>
              </a:pPr>
              <a:t>2016/12/13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8</a:t>
            </a:r>
            <a:r>
              <a:rPr lang="zh-CN" altLang="en-US" smtClean="0"/>
              <a:t>章 查找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39909D-A5D6-42E7-867C-91603B6B0163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79388" y="1602705"/>
            <a:ext cx="8785225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0" bIns="108000" anchor="ctr">
            <a:spAutoFit/>
          </a:bodyPr>
          <a:lstStyle/>
          <a:p>
            <a:pPr indent="269875"/>
            <a:r>
              <a:rPr lang="zh-CN" altLang="en-US" sz="2800" b="1" dirty="0">
                <a:latin typeface="宋体" pitchFamily="2" charset="-122"/>
                <a:cs typeface="Times New Roman" pitchFamily="18" charset="0"/>
              </a:rPr>
              <a:t>  查找的主要操作是关键字的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比较</a:t>
            </a:r>
            <a:r>
              <a:rPr lang="zh-CN" altLang="en-US" sz="2800" b="1" dirty="0">
                <a:latin typeface="宋体" pitchFamily="2" charset="-122"/>
                <a:cs typeface="Times New Roman" pitchFamily="18" charset="0"/>
              </a:rPr>
              <a:t>，通常把查找过程中对关键字需要执行的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平均比较次数</a:t>
            </a:r>
            <a:r>
              <a:rPr lang="zh-CN" altLang="en-US" sz="2800" b="1" dirty="0">
                <a:latin typeface="宋体" pitchFamily="2" charset="-122"/>
                <a:cs typeface="Times New Roman" pitchFamily="18" charset="0"/>
              </a:rPr>
              <a:t>（也称为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平均查找长度</a:t>
            </a:r>
            <a:r>
              <a:rPr lang="zh-CN" altLang="en-US" sz="2800" b="1" dirty="0">
                <a:latin typeface="宋体" pitchFamily="2" charset="-122"/>
                <a:cs typeface="Times New Roman" pitchFamily="18" charset="0"/>
              </a:rPr>
              <a:t>）作为衡量一个查找算法效率优劣的标准。</a:t>
            </a:r>
          </a:p>
          <a:p>
            <a:pPr indent="269875">
              <a:spcBef>
                <a:spcPct val="3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平均查找长度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ASL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Average Search Length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）：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886422"/>
              </p:ext>
            </p:extLst>
          </p:nvPr>
        </p:nvGraphicFramePr>
        <p:xfrm>
          <a:off x="2771775" y="3548980"/>
          <a:ext cx="298132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7" name="公式" r:id="rId3" imgW="723586" imgH="317362" progId="Equation.3">
                  <p:embed/>
                </p:oleObj>
              </mc:Choice>
              <mc:Fallback>
                <p:oleObj name="公式" r:id="rId3" imgW="723586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548980"/>
                        <a:ext cx="2981325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-107950" y="4869780"/>
            <a:ext cx="92170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0" bIns="108000" anchor="ctr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30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：查找第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结点的概率，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b="1" baseline="-30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：找到第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结点所需比较次数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通常假定每结点的查找概率相等，即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30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=p</a:t>
            </a:r>
            <a:r>
              <a:rPr lang="en-US" altLang="zh-CN" sz="2800" b="1" baseline="-30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>
                <a:latin typeface="宋体" pitchFamily="2" charset="-122"/>
                <a:cs typeface="Times New Roman" pitchFamily="18" charset="0"/>
              </a:rPr>
              <a:t>…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=p</a:t>
            </a:r>
            <a:r>
              <a:rPr lang="en-US" altLang="zh-CN" sz="2800" b="1" baseline="-30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=1/n</a:t>
            </a:r>
            <a:r>
              <a:rPr lang="en-US" altLang="zh-CN" sz="2800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193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重要知识点小结（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顺序查找</a:t>
            </a:r>
            <a:endParaRPr lang="en-US" altLang="zh-CN" dirty="0" smtClean="0"/>
          </a:p>
          <a:p>
            <a:pPr lvl="1"/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从表的一端开始，顺序扫描线性表，依次将扫描到的结点关键字和待找的值Ｋ相比较，若相等，则查找成功；若整个表扫描完毕，仍末找到关键字等于Ｋ的元素，则查找失败。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4C30F2-EA06-4197-8396-AFF61755FA80}" type="datetime1">
              <a:rPr lang="zh-CN" altLang="en-US" smtClean="0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8</a:t>
            </a:r>
            <a:r>
              <a:rPr lang="zh-CN" altLang="en-US" smtClean="0"/>
              <a:t>章 查找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F04A01-F98E-40E7-8B2B-63447483E685}" type="slidenum">
              <a:rPr lang="zh-CN" alt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940223" y="3477469"/>
            <a:ext cx="4729163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016423" y="3477469"/>
            <a:ext cx="4724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FF00FF"/>
                </a:solidFill>
                <a:latin typeface="Tahoma" pitchFamily="34" charset="0"/>
                <a:ea typeface="华文行楷" pitchFamily="2" charset="-122"/>
              </a:rPr>
              <a:t>25  34  57  16  48  09</a:t>
            </a:r>
            <a:r>
              <a:rPr kumimoji="1" lang="en-US" altLang="zh-CN" sz="2800" b="1">
                <a:solidFill>
                  <a:srgbClr val="FF00FF"/>
                </a:solidFill>
                <a:latin typeface="Times New Roman" pitchFamily="18" charset="0"/>
                <a:ea typeface="华文行楷" pitchFamily="2" charset="-122"/>
              </a:rPr>
              <a:t> </a:t>
            </a:r>
            <a:endParaRPr kumimoji="1" lang="en-US" altLang="zh-CN" sz="2800" b="1">
              <a:solidFill>
                <a:srgbClr val="FF00FF"/>
              </a:solidFill>
              <a:latin typeface="Arial Narrow" pitchFamily="34" charset="0"/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91491" y="3501008"/>
            <a:ext cx="243629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例：查找 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50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（从前向后，带监视哨）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020098" y="3486994"/>
            <a:ext cx="649288" cy="4667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8000" bIns="18000">
            <a:spAutoFit/>
          </a:bodyPr>
          <a:lstStyle/>
          <a:p>
            <a:pPr algn="ctr"/>
            <a:r>
              <a:rPr kumimoji="1" lang="en-US" altLang="zh-CN" sz="2800" b="1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3626023" y="3477469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4311823" y="3477469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4997623" y="3477469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5683423" y="3477469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 flipH="1">
            <a:off x="6369223" y="3477469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016423" y="2958356"/>
            <a:ext cx="3917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3A47C6"/>
                </a:solidFill>
                <a:latin typeface="Times New Roman" pitchFamily="18" charset="0"/>
                <a:ea typeface="华文行楷" pitchFamily="2" charset="-122"/>
              </a:rPr>
              <a:t>1     2      3      4      5      6 </a:t>
            </a:r>
          </a:p>
        </p:txBody>
      </p: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2864023" y="4041031"/>
            <a:ext cx="381000" cy="523875"/>
            <a:chOff x="1536" y="1171"/>
            <a:chExt cx="240" cy="330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V="1">
              <a:off x="1776" y="1200"/>
              <a:ext cx="0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1536" y="1171"/>
              <a:ext cx="17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5050"/>
                  </a:solidFill>
                  <a:latin typeface="Times New Roman" pitchFamily="18" charset="0"/>
                  <a:ea typeface="华文行楷" pitchFamily="2" charset="-122"/>
                </a:rPr>
                <a:t>i</a:t>
              </a:r>
              <a:endPara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endParaRPr>
            </a:p>
          </p:txBody>
        </p:sp>
      </p:grp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3557761" y="4023569"/>
            <a:ext cx="381000" cy="523875"/>
            <a:chOff x="1920" y="1843"/>
            <a:chExt cx="240" cy="330"/>
          </a:xfrm>
        </p:grpSpPr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2160" y="1891"/>
              <a:ext cx="0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1920" y="1843"/>
              <a:ext cx="17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5050"/>
                  </a:solidFill>
                  <a:latin typeface="Times New Roman" pitchFamily="18" charset="0"/>
                  <a:ea typeface="华文行楷" pitchFamily="2" charset="-122"/>
                </a:rPr>
                <a:t>i</a:t>
              </a:r>
              <a:endPara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endParaRPr>
            </a:p>
          </p:txBody>
        </p:sp>
      </p:grpSp>
      <p:grpSp>
        <p:nvGrpSpPr>
          <p:cNvPr id="23" name="Group 18"/>
          <p:cNvGrpSpPr>
            <a:grpSpLocks/>
          </p:cNvGrpSpPr>
          <p:nvPr/>
        </p:nvGrpSpPr>
        <p:grpSpPr bwMode="auto">
          <a:xfrm>
            <a:off x="4276898" y="4026744"/>
            <a:ext cx="373063" cy="523875"/>
            <a:chOff x="2357" y="2544"/>
            <a:chExt cx="235" cy="330"/>
          </a:xfrm>
        </p:grpSpPr>
        <p:sp>
          <p:nvSpPr>
            <p:cNvPr id="24" name="Line 19"/>
            <p:cNvSpPr>
              <a:spLocks noChangeShapeType="1"/>
            </p:cNvSpPr>
            <p:nvPr/>
          </p:nvSpPr>
          <p:spPr bwMode="auto">
            <a:xfrm flipV="1">
              <a:off x="2592" y="2592"/>
              <a:ext cx="0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2357" y="2544"/>
              <a:ext cx="17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5050"/>
                  </a:solidFill>
                  <a:latin typeface="Times New Roman" pitchFamily="18" charset="0"/>
                  <a:ea typeface="华文行楷" pitchFamily="2" charset="-122"/>
                </a:rPr>
                <a:t>i</a:t>
              </a:r>
              <a:endPara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endParaRPr>
            </a:p>
          </p:txBody>
        </p:sp>
      </p:grpSp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4997623" y="4026744"/>
            <a:ext cx="381000" cy="523875"/>
            <a:chOff x="2832" y="3235"/>
            <a:chExt cx="240" cy="330"/>
          </a:xfrm>
        </p:grpSpPr>
        <p:sp>
          <p:nvSpPr>
            <p:cNvPr id="27" name="Line 22"/>
            <p:cNvSpPr>
              <a:spLocks noChangeShapeType="1"/>
            </p:cNvSpPr>
            <p:nvPr/>
          </p:nvSpPr>
          <p:spPr bwMode="auto">
            <a:xfrm flipV="1">
              <a:off x="3072" y="3283"/>
              <a:ext cx="0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 Box 23"/>
            <p:cNvSpPr txBox="1">
              <a:spLocks noChangeArrowheads="1"/>
            </p:cNvSpPr>
            <p:nvPr/>
          </p:nvSpPr>
          <p:spPr bwMode="auto">
            <a:xfrm>
              <a:off x="2832" y="3235"/>
              <a:ext cx="17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5050"/>
                  </a:solidFill>
                  <a:latin typeface="Times New Roman" pitchFamily="18" charset="0"/>
                  <a:ea typeface="华文行楷" pitchFamily="2" charset="-122"/>
                </a:rPr>
                <a:t>i</a:t>
              </a:r>
              <a:endPara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endParaRPr>
            </a:p>
          </p:txBody>
        </p:sp>
      </p:grp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5492129" y="4551511"/>
            <a:ext cx="31261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FF0000"/>
                </a:solidFill>
                <a:latin typeface="宋体" pitchFamily="2" charset="-122"/>
              </a:rPr>
              <a:t>查找失败，比较</a:t>
            </a:r>
            <a:r>
              <a:rPr kumimoji="1" lang="en-US" altLang="zh-CN" sz="2400" b="1" dirty="0">
                <a:solidFill>
                  <a:srgbClr val="FF0000"/>
                </a:solidFill>
                <a:latin typeface="宋体" pitchFamily="2" charset="-122"/>
              </a:rPr>
              <a:t>n+1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pitchFamily="2" charset="-122"/>
              </a:rPr>
              <a:t>次</a:t>
            </a:r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flipH="1">
            <a:off x="7020098" y="3486994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" name="Group 26"/>
          <p:cNvGrpSpPr>
            <a:grpSpLocks/>
          </p:cNvGrpSpPr>
          <p:nvPr/>
        </p:nvGrpSpPr>
        <p:grpSpPr bwMode="auto">
          <a:xfrm>
            <a:off x="5653261" y="3991819"/>
            <a:ext cx="381000" cy="523875"/>
            <a:chOff x="2832" y="3235"/>
            <a:chExt cx="240" cy="330"/>
          </a:xfrm>
        </p:grpSpPr>
        <p:sp>
          <p:nvSpPr>
            <p:cNvPr id="32" name="Line 27"/>
            <p:cNvSpPr>
              <a:spLocks noChangeShapeType="1"/>
            </p:cNvSpPr>
            <p:nvPr/>
          </p:nvSpPr>
          <p:spPr bwMode="auto">
            <a:xfrm flipV="1">
              <a:off x="3072" y="3283"/>
              <a:ext cx="0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2832" y="3235"/>
              <a:ext cx="17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5050"/>
                  </a:solidFill>
                  <a:latin typeface="Times New Roman" pitchFamily="18" charset="0"/>
                  <a:ea typeface="华文行楷" pitchFamily="2" charset="-122"/>
                </a:rPr>
                <a:t>i</a:t>
              </a:r>
              <a:endPara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endParaRPr>
            </a:p>
          </p:txBody>
        </p:sp>
      </p:grpSp>
      <p:grpSp>
        <p:nvGrpSpPr>
          <p:cNvPr id="34" name="Group 29"/>
          <p:cNvGrpSpPr>
            <a:grpSpLocks/>
          </p:cNvGrpSpPr>
          <p:nvPr/>
        </p:nvGrpSpPr>
        <p:grpSpPr bwMode="auto">
          <a:xfrm>
            <a:off x="6351761" y="3991819"/>
            <a:ext cx="381000" cy="523875"/>
            <a:chOff x="2832" y="3235"/>
            <a:chExt cx="240" cy="330"/>
          </a:xfrm>
        </p:grpSpPr>
        <p:sp>
          <p:nvSpPr>
            <p:cNvPr id="35" name="Line 30"/>
            <p:cNvSpPr>
              <a:spLocks noChangeShapeType="1"/>
            </p:cNvSpPr>
            <p:nvPr/>
          </p:nvSpPr>
          <p:spPr bwMode="auto">
            <a:xfrm flipV="1">
              <a:off x="3072" y="3283"/>
              <a:ext cx="0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Text Box 31"/>
            <p:cNvSpPr txBox="1">
              <a:spLocks noChangeArrowheads="1"/>
            </p:cNvSpPr>
            <p:nvPr/>
          </p:nvSpPr>
          <p:spPr bwMode="auto">
            <a:xfrm>
              <a:off x="2832" y="3235"/>
              <a:ext cx="17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5050"/>
                  </a:solidFill>
                  <a:latin typeface="Times New Roman" pitchFamily="18" charset="0"/>
                  <a:ea typeface="华文行楷" pitchFamily="2" charset="-122"/>
                </a:rPr>
                <a:t>i</a:t>
              </a:r>
              <a:endPara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endParaRPr>
            </a:p>
          </p:txBody>
        </p:sp>
      </p:grpSp>
      <p:grpSp>
        <p:nvGrpSpPr>
          <p:cNvPr id="37" name="Group 32"/>
          <p:cNvGrpSpPr>
            <a:grpSpLocks/>
          </p:cNvGrpSpPr>
          <p:nvPr/>
        </p:nvGrpSpPr>
        <p:grpSpPr bwMode="auto">
          <a:xfrm>
            <a:off x="7150273" y="4021981"/>
            <a:ext cx="381000" cy="523875"/>
            <a:chOff x="2832" y="3235"/>
            <a:chExt cx="240" cy="330"/>
          </a:xfrm>
        </p:grpSpPr>
        <p:sp>
          <p:nvSpPr>
            <p:cNvPr id="38" name="Line 33"/>
            <p:cNvSpPr>
              <a:spLocks noChangeShapeType="1"/>
            </p:cNvSpPr>
            <p:nvPr/>
          </p:nvSpPr>
          <p:spPr bwMode="auto">
            <a:xfrm flipV="1">
              <a:off x="3072" y="3283"/>
              <a:ext cx="0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Text Box 34"/>
            <p:cNvSpPr txBox="1">
              <a:spLocks noChangeArrowheads="1"/>
            </p:cNvSpPr>
            <p:nvPr/>
          </p:nvSpPr>
          <p:spPr bwMode="auto">
            <a:xfrm>
              <a:off x="2832" y="3235"/>
              <a:ext cx="17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5050"/>
                  </a:solidFill>
                  <a:latin typeface="Times New Roman" pitchFamily="18" charset="0"/>
                  <a:ea typeface="华文行楷" pitchFamily="2" charset="-122"/>
                </a:rPr>
                <a:t>i</a:t>
              </a:r>
              <a:endPara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endParaRPr>
            </a:p>
          </p:txBody>
        </p:sp>
      </p:grpSp>
      <p:sp>
        <p:nvSpPr>
          <p:cNvPr id="40" name="Text Box 35"/>
          <p:cNvSpPr txBox="1">
            <a:spLocks noChangeArrowheads="1"/>
          </p:cNvSpPr>
          <p:nvPr/>
        </p:nvSpPr>
        <p:spPr bwMode="auto">
          <a:xfrm>
            <a:off x="684659" y="5063660"/>
            <a:ext cx="8351837" cy="1412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Char char="•"/>
            </a:pPr>
            <a:r>
              <a:rPr kumimoji="1" lang="zh-CN" altLang="en-US" sz="2600" b="1" dirty="0">
                <a:solidFill>
                  <a:schemeClr val="tx2"/>
                </a:solidFill>
                <a:latin typeface="宋体" pitchFamily="2" charset="-122"/>
              </a:rPr>
              <a:t>结束时根据</a:t>
            </a:r>
            <a:r>
              <a:rPr kumimoji="1" lang="en-US" altLang="zh-CN" sz="2600" b="1" dirty="0">
                <a:solidFill>
                  <a:schemeClr val="tx2"/>
                </a:solidFill>
                <a:latin typeface="宋体" pitchFamily="2" charset="-122"/>
              </a:rPr>
              <a:t>i=n+1</a:t>
            </a:r>
            <a:r>
              <a:rPr kumimoji="1" lang="zh-CN" altLang="en-US" sz="2600" b="1" dirty="0">
                <a:solidFill>
                  <a:schemeClr val="tx2"/>
                </a:solidFill>
                <a:latin typeface="宋体" pitchFamily="2" charset="-122"/>
              </a:rPr>
              <a:t>知道查找成功或失败</a:t>
            </a:r>
          </a:p>
          <a:p>
            <a:pPr eaLnBrk="1" hangingPunct="1">
              <a:spcBef>
                <a:spcPct val="30000"/>
              </a:spcBef>
              <a:buFontTx/>
              <a:buChar char="•"/>
            </a:pPr>
            <a:r>
              <a:rPr kumimoji="1" lang="zh-CN" altLang="en-US" sz="2600" b="1" dirty="0">
                <a:solidFill>
                  <a:schemeClr val="tx2"/>
                </a:solidFill>
                <a:latin typeface="宋体" pitchFamily="2" charset="-122"/>
              </a:rPr>
              <a:t>若从后向前查找，监视哨在</a:t>
            </a:r>
            <a:r>
              <a:rPr kumimoji="1" lang="en-US" altLang="zh-CN" sz="2600" b="1" dirty="0">
                <a:solidFill>
                  <a:schemeClr val="tx2"/>
                </a:solidFill>
                <a:latin typeface="宋体" pitchFamily="2" charset="-122"/>
              </a:rPr>
              <a:t>R[0]</a:t>
            </a:r>
            <a:r>
              <a:rPr kumimoji="1" lang="zh-CN" altLang="en-US" sz="2600" b="1" dirty="0">
                <a:solidFill>
                  <a:schemeClr val="tx2"/>
                </a:solidFill>
                <a:latin typeface="宋体" pitchFamily="2" charset="-122"/>
              </a:rPr>
              <a:t>，结束时根据</a:t>
            </a:r>
            <a:r>
              <a:rPr kumimoji="1" lang="en-US" altLang="zh-CN" sz="2600" b="1" dirty="0">
                <a:solidFill>
                  <a:schemeClr val="tx2"/>
                </a:solidFill>
                <a:latin typeface="宋体" pitchFamily="2" charset="-122"/>
              </a:rPr>
              <a:t>i=0</a:t>
            </a:r>
            <a:r>
              <a:rPr kumimoji="1" lang="zh-CN" altLang="en-US" sz="2600" b="1" dirty="0">
                <a:solidFill>
                  <a:schemeClr val="tx2"/>
                </a:solidFill>
                <a:latin typeface="宋体" pitchFamily="2" charset="-122"/>
              </a:rPr>
              <a:t>知道查找成功或失败</a:t>
            </a:r>
          </a:p>
        </p:txBody>
      </p:sp>
    </p:spTree>
    <p:extLst>
      <p:ext uri="{BB962C8B-B14F-4D97-AF65-F5344CB8AC3E}">
        <p14:creationId xmlns:p14="http://schemas.microsoft.com/office/powerpoint/2010/main" val="385085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4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1" dur="1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29" grpId="0"/>
      <p:bldP spid="3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重要知识点小结（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顺序查找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190500" lvl="1" indent="0"/>
            <a:r>
              <a:rPr kumimoji="1"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平均时间复杂度： 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O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(n)</a:t>
            </a:r>
            <a:endParaRPr kumimoji="1"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  <a:p>
            <a:pPr marL="190500" lvl="1" indent="0"/>
            <a:endParaRPr kumimoji="1"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  <a:p>
            <a:pPr marL="190500" lvl="1" indent="0"/>
            <a:endParaRPr kumimoji="1" lang="en-US" altLang="zh-CN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  <a:p>
            <a:pPr marL="190500" lvl="1" indent="0"/>
            <a:r>
              <a:rPr kumimoji="1"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效率</a:t>
            </a: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低，当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n </a:t>
            </a: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较大时不适用。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4C30F2-EA06-4197-8396-AFF61755FA80}" type="datetime1">
              <a:rPr lang="zh-CN" altLang="en-US" smtClean="0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8</a:t>
            </a:r>
            <a:r>
              <a:rPr lang="zh-CN" altLang="en-US" smtClean="0"/>
              <a:t>章 查找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F04A01-F98E-40E7-8B2B-63447483E685}" type="slidenum">
              <a:rPr lang="zh-CN" alt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190501" y="1593850"/>
            <a:ext cx="8713787" cy="2781300"/>
          </a:xfrm>
          <a:prstGeom prst="rect">
            <a:avLst/>
          </a:prstGeom>
          <a:solidFill>
            <a:srgbClr val="FFFFD9"/>
          </a:solidFill>
          <a:ln w="38100">
            <a:solidFill>
              <a:srgbClr val="FF6600"/>
            </a:solidFill>
            <a:miter lim="800000"/>
            <a:headEnd/>
            <a:tailEnd/>
          </a:ln>
        </p:spPr>
        <p:txBody>
          <a:bodyPr tIns="108000" bIns="108000" anchor="ctr">
            <a:spAutoFit/>
          </a:bodyPr>
          <a:lstStyle/>
          <a:p>
            <a:r>
              <a:rPr lang="en-US" altLang="zh-CN" sz="2400" b="1" dirty="0" err="1">
                <a:latin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</a:rPr>
              <a:t> search(</a:t>
            </a:r>
            <a:r>
              <a:rPr lang="en-US" altLang="zh-CN" sz="2400" b="1" dirty="0" err="1">
                <a:latin typeface="Courier New" pitchFamily="49" charset="0"/>
              </a:rPr>
              <a:t>sqtable</a:t>
            </a:r>
            <a:r>
              <a:rPr lang="en-US" altLang="zh-CN" sz="2400" b="1" dirty="0">
                <a:latin typeface="Courier New" pitchFamily="49" charset="0"/>
              </a:rPr>
              <a:t> *</a:t>
            </a:r>
            <a:r>
              <a:rPr lang="en-US" altLang="zh-CN" sz="2400" b="1" dirty="0" err="1">
                <a:latin typeface="Courier New" pitchFamily="49" charset="0"/>
              </a:rPr>
              <a:t>R,keytype</a:t>
            </a:r>
            <a:r>
              <a:rPr lang="en-US" altLang="zh-CN" sz="2400" b="1" dirty="0">
                <a:latin typeface="Courier New" pitchFamily="49" charset="0"/>
              </a:rPr>
              <a:t> K) { </a:t>
            </a:r>
            <a:r>
              <a:rPr lang="en-US" altLang="zh-CN" sz="2400" b="1" dirty="0">
                <a:solidFill>
                  <a:srgbClr val="008000"/>
                </a:solidFill>
                <a:latin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8000"/>
                </a:solidFill>
                <a:latin typeface="Courier New" pitchFamily="49" charset="0"/>
              </a:rPr>
              <a:t>有监视哨</a:t>
            </a:r>
          </a:p>
          <a:p>
            <a:r>
              <a:rPr lang="zh-CN" altLang="en-US" sz="2400" b="1" dirty="0">
                <a:latin typeface="Courier New" pitchFamily="49" charset="0"/>
              </a:rPr>
              <a:t>   </a:t>
            </a:r>
            <a:r>
              <a:rPr lang="en-US" altLang="zh-CN" sz="2400" b="1" dirty="0" err="1">
                <a:latin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</a:rPr>
              <a:t> i;</a:t>
            </a:r>
          </a:p>
          <a:p>
            <a:r>
              <a:rPr lang="en-US" altLang="zh-CN" sz="2400" b="1" dirty="0">
                <a:latin typeface="Courier New" pitchFamily="49" charset="0"/>
              </a:rPr>
              <a:t>   R−&gt;data[0].key=K;		/</a:t>
            </a:r>
            <a:r>
              <a:rPr lang="en-US" altLang="zh-CN" sz="2400" b="1" dirty="0">
                <a:solidFill>
                  <a:srgbClr val="008000"/>
                </a:solidFill>
                <a:latin typeface="Courier New" pitchFamily="49" charset="0"/>
              </a:rPr>
              <a:t>/</a:t>
            </a:r>
            <a:r>
              <a:rPr lang="zh-CN" altLang="en-US" sz="2400" b="1" dirty="0">
                <a:solidFill>
                  <a:srgbClr val="008000"/>
                </a:solidFill>
                <a:latin typeface="Courier New" pitchFamily="49" charset="0"/>
              </a:rPr>
              <a:t>设置监视哨</a:t>
            </a:r>
          </a:p>
          <a:p>
            <a:r>
              <a:rPr lang="zh-CN" altLang="en-US" sz="2400" b="1" dirty="0">
                <a:latin typeface="Courier New" pitchFamily="49" charset="0"/>
              </a:rPr>
              <a:t>   </a:t>
            </a:r>
            <a:r>
              <a:rPr lang="en-US" altLang="zh-CN" sz="2400" b="1" dirty="0">
                <a:latin typeface="Courier New" pitchFamily="49" charset="0"/>
              </a:rPr>
              <a:t>i=R−&gt;n;</a:t>
            </a:r>
          </a:p>
          <a:p>
            <a:r>
              <a:rPr lang="en-US" altLang="zh-CN" sz="2400" b="1" dirty="0">
                <a:latin typeface="Courier New" pitchFamily="49" charset="0"/>
              </a:rPr>
              <a:t>   while(R−&gt;data[i].key!=K) i−−;</a:t>
            </a:r>
          </a:p>
          <a:p>
            <a:r>
              <a:rPr lang="en-US" altLang="zh-CN" sz="2400" b="1" dirty="0">
                <a:latin typeface="Courier New" pitchFamily="49" charset="0"/>
              </a:rPr>
              <a:t>   return i; </a:t>
            </a:r>
            <a:r>
              <a:rPr lang="en-US" altLang="zh-CN" sz="2400" b="1" dirty="0">
                <a:solidFill>
                  <a:srgbClr val="008000"/>
                </a:solidFill>
                <a:latin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8000"/>
                </a:solidFill>
                <a:latin typeface="Courier New" pitchFamily="49" charset="0"/>
              </a:rPr>
              <a:t>查找成功返回</a:t>
            </a:r>
            <a:r>
              <a:rPr lang="en-US" altLang="zh-CN" sz="2400" b="1" dirty="0">
                <a:solidFill>
                  <a:srgbClr val="008000"/>
                </a:solidFill>
                <a:latin typeface="Courier New" pitchFamily="49" charset="0"/>
              </a:rPr>
              <a:t>K</a:t>
            </a:r>
            <a:r>
              <a:rPr lang="zh-CN" altLang="en-US" sz="2400" b="1" dirty="0">
                <a:solidFill>
                  <a:srgbClr val="008000"/>
                </a:solidFill>
                <a:latin typeface="Courier New" pitchFamily="49" charset="0"/>
              </a:rPr>
              <a:t>在表中的序号，否则返回</a:t>
            </a:r>
            <a:r>
              <a:rPr lang="en-US" altLang="zh-CN" sz="2400" b="1" dirty="0">
                <a:solidFill>
                  <a:srgbClr val="008000"/>
                </a:solidFill>
                <a:latin typeface="Courier New" pitchFamily="49" charset="0"/>
              </a:rPr>
              <a:t>0</a:t>
            </a:r>
          </a:p>
          <a:p>
            <a:r>
              <a:rPr lang="en-US" altLang="zh-CN" sz="2400" b="1" dirty="0">
                <a:latin typeface="Courier New" pitchFamily="49" charset="0"/>
              </a:rPr>
              <a:t>}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2805113" y="950913"/>
            <a:ext cx="340677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08000" bIns="108000" anchor="ctr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从后向前查找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</a:t>
            </a:r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23172"/>
              </p:ext>
            </p:extLst>
          </p:nvPr>
        </p:nvGraphicFramePr>
        <p:xfrm>
          <a:off x="2123728" y="5013176"/>
          <a:ext cx="5593749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7" name="公式" r:id="rId3" imgW="2794000" imgH="431800" progId="Equation.3">
                  <p:embed/>
                </p:oleObj>
              </mc:Choice>
              <mc:Fallback>
                <p:oleObj name="公式" r:id="rId3" imgW="2794000" imgH="4318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5013176"/>
                        <a:ext cx="5593749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027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>
          <a:xfrm>
            <a:off x="34925" y="-26988"/>
            <a:ext cx="8858250" cy="927101"/>
          </a:xfrm>
        </p:spPr>
        <p:txBody>
          <a:bodyPr/>
          <a:lstStyle/>
          <a:p>
            <a:r>
              <a:rPr lang="zh-CN" altLang="en-US" dirty="0"/>
              <a:t>重要知识点小结（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981075"/>
            <a:ext cx="8856663" cy="525621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1.</a:t>
            </a:r>
            <a:r>
              <a:rPr lang="zh-CN" altLang="en-US" smtClean="0">
                <a:ea typeface="宋体" pitchFamily="2" charset="-122"/>
              </a:rPr>
              <a:t>基本思想</a:t>
            </a:r>
            <a:endParaRPr lang="en-US" altLang="zh-CN" smtClean="0">
              <a:ea typeface="宋体" pitchFamily="2" charset="-122"/>
            </a:endParaRPr>
          </a:p>
          <a:p>
            <a:pPr lvl="1">
              <a:buClr>
                <a:srgbClr val="0688FD"/>
              </a:buClr>
            </a:pPr>
            <a:r>
              <a:rPr kumimoji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二分查找</a:t>
            </a:r>
            <a:r>
              <a:rPr kumimoji="1" smtClean="0">
                <a:latin typeface="宋体" pitchFamily="2" charset="-122"/>
                <a:ea typeface="宋体" pitchFamily="2" charset="-122"/>
              </a:rPr>
              <a:t>，又称为</a:t>
            </a:r>
            <a:r>
              <a:rPr kumimoji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折半查找</a:t>
            </a:r>
            <a:r>
              <a:rPr kumimoji="1" smtClean="0">
                <a:latin typeface="宋体" pitchFamily="2" charset="-122"/>
                <a:ea typeface="宋体" pitchFamily="2" charset="-122"/>
              </a:rPr>
              <a:t>，首先将待查值</a:t>
            </a:r>
            <a:r>
              <a:rPr kumimoji="1" lang="en-US" altLang="zh-CN" smtClean="0">
                <a:latin typeface="宋体" pitchFamily="2" charset="-122"/>
                <a:ea typeface="宋体" pitchFamily="2" charset="-122"/>
              </a:rPr>
              <a:t>K</a:t>
            </a:r>
            <a:r>
              <a:rPr kumimoji="1" smtClean="0">
                <a:latin typeface="宋体" pitchFamily="2" charset="-122"/>
                <a:ea typeface="宋体" pitchFamily="2" charset="-122"/>
              </a:rPr>
              <a:t>与有序表中间位置</a:t>
            </a:r>
            <a:r>
              <a:rPr kumimoji="1" lang="en-US" altLang="zh-CN" smtClean="0">
                <a:latin typeface="宋体" pitchFamily="2" charset="-122"/>
                <a:ea typeface="宋体" pitchFamily="2" charset="-122"/>
              </a:rPr>
              <a:t>mid</a:t>
            </a:r>
            <a:r>
              <a:rPr kumimoji="1" smtClean="0">
                <a:latin typeface="宋体" pitchFamily="2" charset="-122"/>
                <a:ea typeface="宋体" pitchFamily="2" charset="-122"/>
              </a:rPr>
              <a:t>上的关键字</a:t>
            </a:r>
            <a:r>
              <a:rPr kumimoji="1" lang="en-US" altLang="zh-CN" smtClean="0">
                <a:latin typeface="宋体" pitchFamily="2" charset="-122"/>
                <a:ea typeface="宋体" pitchFamily="2" charset="-122"/>
              </a:rPr>
              <a:t>key</a:t>
            </a:r>
            <a:r>
              <a:rPr kumimoji="1" smtClean="0">
                <a:latin typeface="宋体" pitchFamily="2" charset="-122"/>
                <a:ea typeface="宋体" pitchFamily="2" charset="-122"/>
              </a:rPr>
              <a:t>比较：</a:t>
            </a:r>
            <a:endParaRPr kumimoji="1" lang="en-US" altLang="zh-CN" smtClean="0">
              <a:latin typeface="宋体" pitchFamily="2" charset="-122"/>
              <a:ea typeface="宋体" pitchFamily="2" charset="-122"/>
            </a:endParaRPr>
          </a:p>
          <a:p>
            <a:pPr lvl="2">
              <a:spcBef>
                <a:spcPct val="0"/>
              </a:spcBef>
            </a:pPr>
            <a:r>
              <a:rPr kumimoji="1" lang="zh-CN" altLang="en-US" smtClean="0">
                <a:latin typeface="宋体" pitchFamily="2" charset="-122"/>
                <a:ea typeface="宋体" pitchFamily="2" charset="-122"/>
              </a:rPr>
              <a:t>若相等，则查找成功；</a:t>
            </a:r>
            <a:endParaRPr kumimoji="1" lang="en-US" altLang="zh-CN" smtClean="0">
              <a:latin typeface="宋体" pitchFamily="2" charset="-122"/>
              <a:ea typeface="宋体" pitchFamily="2" charset="-122"/>
            </a:endParaRPr>
          </a:p>
          <a:p>
            <a:pPr lvl="2">
              <a:spcBef>
                <a:spcPct val="0"/>
              </a:spcBef>
            </a:pPr>
            <a:r>
              <a:rPr kumimoji="1" lang="zh-CN" altLang="en-US" smtClean="0">
                <a:latin typeface="宋体" pitchFamily="2" charset="-122"/>
                <a:ea typeface="宋体" pitchFamily="2" charset="-122"/>
              </a:rPr>
              <a:t>否则，若</a:t>
            </a:r>
            <a:r>
              <a:rPr kumimoji="1" lang="en-US" altLang="zh-CN" smtClean="0">
                <a:latin typeface="宋体" pitchFamily="2" charset="-122"/>
                <a:ea typeface="宋体" pitchFamily="2" charset="-122"/>
              </a:rPr>
              <a:t>K</a:t>
            </a:r>
            <a:r>
              <a:rPr kumimoji="1" lang="zh-CN" altLang="en-US" smtClean="0">
                <a:latin typeface="宋体" pitchFamily="2" charset="-122"/>
                <a:ea typeface="宋体" pitchFamily="2" charset="-122"/>
              </a:rPr>
              <a:t>＜</a:t>
            </a:r>
            <a:r>
              <a:rPr kumimoji="1" lang="en-US" altLang="zh-CN" smtClean="0">
                <a:latin typeface="宋体" pitchFamily="2" charset="-122"/>
                <a:ea typeface="宋体" pitchFamily="2" charset="-122"/>
              </a:rPr>
              <a:t>key</a:t>
            </a:r>
            <a:r>
              <a:rPr kumimoji="1" lang="zh-CN" altLang="en-US" smtClean="0">
                <a:latin typeface="宋体" pitchFamily="2" charset="-122"/>
                <a:ea typeface="宋体" pitchFamily="2" charset="-122"/>
              </a:rPr>
              <a:t>，则在左子表中继续找；</a:t>
            </a:r>
            <a:endParaRPr kumimoji="1" lang="en-US" altLang="zh-CN" smtClean="0">
              <a:latin typeface="宋体" pitchFamily="2" charset="-122"/>
              <a:ea typeface="宋体" pitchFamily="2" charset="-122"/>
            </a:endParaRPr>
          </a:p>
          <a:p>
            <a:pPr lvl="2">
              <a:spcBef>
                <a:spcPct val="0"/>
              </a:spcBef>
            </a:pPr>
            <a:r>
              <a:rPr kumimoji="1" lang="zh-CN" altLang="en-US" smtClean="0">
                <a:latin typeface="宋体" pitchFamily="2" charset="-122"/>
                <a:ea typeface="宋体" pitchFamily="2" charset="-122"/>
              </a:rPr>
              <a:t>否则，即</a:t>
            </a:r>
            <a:r>
              <a:rPr kumimoji="1" lang="en-US" altLang="zh-CN" smtClean="0">
                <a:latin typeface="宋体" pitchFamily="2" charset="-122"/>
                <a:ea typeface="宋体" pitchFamily="2" charset="-122"/>
              </a:rPr>
              <a:t>K</a:t>
            </a:r>
            <a:r>
              <a:rPr kumimoji="1" lang="zh-CN" altLang="en-US" smtClean="0">
                <a:latin typeface="宋体" pitchFamily="2" charset="-122"/>
                <a:ea typeface="宋体" pitchFamily="2" charset="-122"/>
              </a:rPr>
              <a:t>＞</a:t>
            </a:r>
            <a:r>
              <a:rPr kumimoji="1" lang="en-US" altLang="zh-CN" smtClean="0">
                <a:latin typeface="宋体" pitchFamily="2" charset="-122"/>
                <a:ea typeface="宋体" pitchFamily="2" charset="-122"/>
              </a:rPr>
              <a:t>key</a:t>
            </a:r>
            <a:r>
              <a:rPr kumimoji="1" lang="zh-CN" altLang="en-US" smtClean="0">
                <a:latin typeface="宋体" pitchFamily="2" charset="-122"/>
                <a:ea typeface="宋体" pitchFamily="2" charset="-122"/>
              </a:rPr>
              <a:t>，则在右子表中继续找。如此进行下去，直到找到关键字为</a:t>
            </a:r>
            <a:r>
              <a:rPr kumimoji="1" lang="en-US" altLang="zh-CN" smtClean="0">
                <a:latin typeface="宋体" pitchFamily="2" charset="-122"/>
                <a:ea typeface="宋体" pitchFamily="2" charset="-122"/>
              </a:rPr>
              <a:t>K</a:t>
            </a:r>
            <a:r>
              <a:rPr kumimoji="1" lang="zh-CN" altLang="en-US" smtClean="0">
                <a:latin typeface="宋体" pitchFamily="2" charset="-122"/>
                <a:ea typeface="宋体" pitchFamily="2" charset="-122"/>
              </a:rPr>
              <a:t>的结点，或查找区间为空</a:t>
            </a:r>
            <a:r>
              <a:rPr kumimoji="1" lang="en-US" altLang="zh-CN" smtClean="0">
                <a:latin typeface="宋体" pitchFamily="2" charset="-122"/>
                <a:ea typeface="宋体" pitchFamily="2" charset="-122"/>
              </a:rPr>
              <a:t>(</a:t>
            </a:r>
            <a:r>
              <a:rPr kumimoji="1" lang="zh-CN" altLang="en-US" smtClean="0">
                <a:latin typeface="宋体" pitchFamily="2" charset="-122"/>
                <a:ea typeface="宋体" pitchFamily="2" charset="-122"/>
              </a:rPr>
              <a:t>查找失败</a:t>
            </a:r>
            <a:r>
              <a:rPr kumimoji="1" lang="en-US" altLang="zh-CN" smtClean="0">
                <a:latin typeface="宋体" pitchFamily="2" charset="-122"/>
                <a:ea typeface="宋体" pitchFamily="2" charset="-122"/>
              </a:rPr>
              <a:t>)</a:t>
            </a:r>
            <a:r>
              <a:rPr kumimoji="1" lang="zh-CN" altLang="en-US" smtClean="0">
                <a:latin typeface="宋体" pitchFamily="2" charset="-122"/>
                <a:ea typeface="宋体" pitchFamily="2" charset="-122"/>
              </a:rPr>
              <a:t>。</a:t>
            </a:r>
          </a:p>
          <a:p>
            <a:pPr marL="0" indent="0"/>
            <a:endParaRPr lang="zh-CN" altLang="en-US" smtClean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CD50D3-B5F3-4BD5-9C5E-1EE8DA54E4C4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FC015D-EB3D-4CF0-90E9-D3AAD52CA8B0}" type="slidenum">
              <a:rPr lang="zh-CN" altLang="en-US" smtClean="0"/>
              <a:pPr>
                <a:defRPr/>
              </a:pPr>
              <a:t>57</a:t>
            </a:fld>
            <a:endParaRPr lang="en-US" dirty="0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04800" y="4327525"/>
            <a:ext cx="5945188" cy="2341563"/>
            <a:chOff x="243" y="1710"/>
            <a:chExt cx="4281" cy="1627"/>
          </a:xfrm>
        </p:grpSpPr>
        <p:sp>
          <p:nvSpPr>
            <p:cNvPr id="52233" name="Text Box 6"/>
            <p:cNvSpPr txBox="1">
              <a:spLocks noChangeArrowheads="1"/>
            </p:cNvSpPr>
            <p:nvPr/>
          </p:nvSpPr>
          <p:spPr bwMode="auto">
            <a:xfrm>
              <a:off x="243" y="2152"/>
              <a:ext cx="4281" cy="1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400" b="1" i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 </a:t>
              </a:r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[</a:t>
              </a:r>
              <a:r>
                <a:rPr lang="en-US" altLang="zh-CN" sz="2400" b="1" i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 r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1</a:t>
              </a:r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 … … … </a:t>
              </a:r>
              <a:r>
                <a:rPr lang="en-US" altLang="zh-CN" sz="2400" b="1" i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r</a:t>
              </a:r>
              <a:r>
                <a:rPr lang="en-US" altLang="zh-CN" sz="2400" b="1" i="1" baseline="-25000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mid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宋体" pitchFamily="2" charset="-122"/>
                  <a:ea typeface="华文行楷" pitchFamily="2" charset="-122"/>
                  <a:cs typeface="Angsana New" pitchFamily="18" charset="-34"/>
                </a:rPr>
                <a:t>-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1 </a:t>
              </a:r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] </a:t>
              </a:r>
              <a:r>
                <a:rPr lang="en-US" altLang="zh-CN" sz="2400" b="1" i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r</a:t>
              </a:r>
              <a:r>
                <a:rPr lang="en-US" altLang="zh-CN" sz="2400" b="1" i="1" baseline="-25000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mid </a:t>
              </a:r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[ </a:t>
              </a:r>
              <a:r>
                <a:rPr lang="en-US" altLang="zh-CN" sz="2400" b="1" i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r</a:t>
              </a:r>
              <a:r>
                <a:rPr lang="en-US" altLang="zh-CN" sz="2400" b="1" i="1" baseline="-25000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mid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+1</a:t>
              </a:r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 … … … </a:t>
              </a:r>
              <a:r>
                <a:rPr lang="en-US" altLang="zh-CN" sz="2400" b="1" i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r</a:t>
              </a:r>
              <a:r>
                <a:rPr lang="en-US" altLang="zh-CN" sz="2400" b="1" i="1" baseline="-25000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n </a:t>
              </a:r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]</a:t>
              </a:r>
            </a:p>
            <a:p>
              <a:pPr algn="just" eaLnBrk="1" hangingPunct="1"/>
              <a:endParaRPr lang="en-US" altLang="zh-CN" sz="24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  <a:cs typeface="Angsana New" pitchFamily="18" charset="-34"/>
              </a:endParaRPr>
            </a:p>
            <a:p>
              <a:pPr algn="just"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        </a:t>
              </a:r>
              <a:r>
                <a:rPr lang="zh-CN" altLang="en-US" sz="24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如果</a:t>
              </a:r>
              <a:r>
                <a:rPr lang="en-US" altLang="zh-CN" sz="2400" b="1" i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k</a:t>
              </a:r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&lt;</a:t>
              </a:r>
              <a:r>
                <a:rPr lang="en-US" altLang="zh-CN" sz="2400" b="1" i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r</a:t>
              </a:r>
              <a:r>
                <a:rPr lang="en-US" altLang="zh-CN" sz="2400" b="1" i="1" baseline="-25000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mid                                 </a:t>
              </a:r>
              <a:r>
                <a:rPr lang="zh-CN" altLang="en-US" sz="24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如果</a:t>
              </a:r>
              <a:r>
                <a:rPr lang="en-US" altLang="zh-CN" sz="2400" b="1" i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k</a:t>
              </a:r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&gt;</a:t>
              </a:r>
              <a:r>
                <a:rPr lang="en-US" altLang="zh-CN" sz="2400" b="1" i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r</a:t>
              </a:r>
              <a:r>
                <a:rPr lang="en-US" altLang="zh-CN" sz="2400" b="1" i="1" baseline="-25000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mid</a:t>
              </a:r>
            </a:p>
            <a:p>
              <a:pPr algn="just"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       </a:t>
              </a:r>
              <a:r>
                <a:rPr lang="zh-CN" altLang="en-US" sz="24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查找左半区                     查找右半区</a:t>
              </a:r>
            </a:p>
          </p:txBody>
        </p:sp>
        <p:sp>
          <p:nvSpPr>
            <p:cNvPr id="52234" name="AutoShape 7"/>
            <p:cNvSpPr>
              <a:spLocks/>
            </p:cNvSpPr>
            <p:nvPr/>
          </p:nvSpPr>
          <p:spPr bwMode="auto">
            <a:xfrm rot="-5400000">
              <a:off x="3382" y="1942"/>
              <a:ext cx="158" cy="1332"/>
            </a:xfrm>
            <a:prstGeom prst="leftBrace">
              <a:avLst>
                <a:gd name="adj1" fmla="val 70253"/>
                <a:gd name="adj2" fmla="val 50000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2235" name="AutoShape 8"/>
            <p:cNvSpPr>
              <a:spLocks/>
            </p:cNvSpPr>
            <p:nvPr/>
          </p:nvSpPr>
          <p:spPr bwMode="auto">
            <a:xfrm rot="-5400000">
              <a:off x="1221" y="1868"/>
              <a:ext cx="148" cy="1470"/>
            </a:xfrm>
            <a:prstGeom prst="leftBrace">
              <a:avLst>
                <a:gd name="adj1" fmla="val 82770"/>
                <a:gd name="adj2" fmla="val 50000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2236" name="Text Box 9"/>
            <p:cNvSpPr txBox="1">
              <a:spLocks noChangeArrowheads="1"/>
            </p:cNvSpPr>
            <p:nvPr/>
          </p:nvSpPr>
          <p:spPr bwMode="auto">
            <a:xfrm>
              <a:off x="2313" y="1763"/>
              <a:ext cx="12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</a:pPr>
              <a:r>
                <a:rPr lang="en-US" altLang="zh-CN" sz="2400" b="1" i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  <a:cs typeface="Angsana New" pitchFamily="18" charset="-34"/>
                </a:rPr>
                <a:t>k</a:t>
              </a:r>
              <a:endParaRPr lang="en-US" altLang="zh-CN" sz="2400" b="1">
                <a:solidFill>
                  <a:schemeClr val="tx2"/>
                </a:solidFill>
                <a:latin typeface="Tahoma" pitchFamily="34" charset="0"/>
                <a:ea typeface="华文行楷" pitchFamily="2" charset="-122"/>
                <a:cs typeface="Angsana New" pitchFamily="18" charset="-34"/>
              </a:endParaRPr>
            </a:p>
          </p:txBody>
        </p:sp>
        <p:sp>
          <p:nvSpPr>
            <p:cNvPr id="52237" name="Line 10"/>
            <p:cNvSpPr>
              <a:spLocks noChangeShapeType="1"/>
            </p:cNvSpPr>
            <p:nvPr/>
          </p:nvSpPr>
          <p:spPr bwMode="auto">
            <a:xfrm flipH="1">
              <a:off x="2370" y="2018"/>
              <a:ext cx="0" cy="24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8" name="Rectangle 11"/>
            <p:cNvSpPr>
              <a:spLocks noChangeArrowheads="1"/>
            </p:cNvSpPr>
            <p:nvPr/>
          </p:nvSpPr>
          <p:spPr bwMode="auto">
            <a:xfrm>
              <a:off x="338" y="1710"/>
              <a:ext cx="1712" cy="318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>
                  <a:solidFill>
                    <a:srgbClr val="FFFFFF"/>
                  </a:solidFill>
                  <a:latin typeface="Times New Roman" pitchFamily="18" charset="0"/>
                </a:rPr>
                <a:t>（</a:t>
              </a:r>
              <a:r>
                <a:rPr lang="en-US" altLang="zh-CN" sz="2400" b="1" i="1">
                  <a:solidFill>
                    <a:srgbClr val="FFFFFF"/>
                  </a:solidFill>
                  <a:latin typeface="Times New Roman" pitchFamily="18" charset="0"/>
                </a:rPr>
                <a:t>mid</a:t>
              </a:r>
              <a:r>
                <a:rPr lang="en-US" altLang="zh-CN" sz="2400" b="1">
                  <a:solidFill>
                    <a:srgbClr val="FFFFFF"/>
                  </a:solidFill>
                  <a:latin typeface="Times New Roman" pitchFamily="18" charset="0"/>
                </a:rPr>
                <a:t>=(1+</a:t>
              </a:r>
              <a:r>
                <a:rPr lang="en-US" altLang="zh-CN" sz="2400" b="1" i="1">
                  <a:solidFill>
                    <a:srgbClr val="FFFFFF"/>
                  </a:solidFill>
                  <a:latin typeface="Times New Roman" pitchFamily="18" charset="0"/>
                </a:rPr>
                <a:t>n</a:t>
              </a:r>
              <a:r>
                <a:rPr lang="en-US" altLang="zh-CN" sz="2400" b="1">
                  <a:solidFill>
                    <a:srgbClr val="FFFFFF"/>
                  </a:solidFill>
                  <a:latin typeface="Times New Roman" pitchFamily="18" charset="0"/>
                </a:rPr>
                <a:t>)/2</a:t>
              </a:r>
              <a:r>
                <a:rPr lang="zh-CN" altLang="en-US" sz="2400" b="1">
                  <a:solidFill>
                    <a:srgbClr val="FFFFFF"/>
                  </a:solidFill>
                  <a:latin typeface="Times New Roman" pitchFamily="18" charset="0"/>
                </a:rPr>
                <a:t>）</a:t>
              </a:r>
            </a:p>
          </p:txBody>
        </p:sp>
      </p:grp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096000" y="4306888"/>
            <a:ext cx="26670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zh-CN" altLang="en-US" sz="2400" b="1">
                <a:latin typeface="宋体" pitchFamily="2" charset="-122"/>
              </a:rPr>
              <a:t>每一次比较，剩下区间缩小一半 </a:t>
            </a:r>
          </a:p>
          <a:p>
            <a:pPr>
              <a:buFont typeface="Wingdings" pitchFamily="2" charset="2"/>
              <a:buChar char="l"/>
            </a:pPr>
            <a:r>
              <a:rPr kumimoji="1" lang="zh-CN" altLang="en-US" sz="2400" b="1">
                <a:solidFill>
                  <a:srgbClr val="FF0000"/>
                </a:solidFill>
                <a:latin typeface="宋体" pitchFamily="2" charset="-122"/>
              </a:rPr>
              <a:t>要求关键字有序，采用顺序存储</a:t>
            </a:r>
          </a:p>
        </p:txBody>
      </p:sp>
    </p:spTree>
    <p:extLst>
      <p:ext uri="{BB962C8B-B14F-4D97-AF65-F5344CB8AC3E}">
        <p14:creationId xmlns:p14="http://schemas.microsoft.com/office/powerpoint/2010/main" val="179374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7848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宋体" pitchFamily="2" charset="-122"/>
                <a:ea typeface="华文行楷" pitchFamily="2" charset="-122"/>
              </a:rPr>
              <a:t>例：查找值为</a:t>
            </a:r>
            <a:r>
              <a:rPr kumimoji="1" lang="en-US" altLang="zh-CN" sz="4400" b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14</a:t>
            </a:r>
            <a:r>
              <a:rPr kumimoji="1" lang="zh-CN" altLang="en-US" sz="2800" b="1">
                <a:solidFill>
                  <a:schemeClr val="tx2"/>
                </a:solidFill>
                <a:latin typeface="宋体" pitchFamily="2" charset="-122"/>
                <a:ea typeface="华文行楷" pitchFamily="2" charset="-122"/>
              </a:rPr>
              <a:t>的记录的过程：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rPr>
              <a:t> 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641350" y="1158875"/>
            <a:ext cx="80184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rPr>
              <a:t>0    1     2     3      4     5     6     7     8      9     10    11    12    13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450850" y="1603375"/>
            <a:ext cx="7921625" cy="523875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       7   14  18  21  23  29  31  35   38   42   46   49  52</a:t>
            </a:r>
          </a:p>
        </p:txBody>
      </p:sp>
      <p:grpSp>
        <p:nvGrpSpPr>
          <p:cNvPr id="11" name="Group 5"/>
          <p:cNvGrpSpPr>
            <a:grpSpLocks/>
          </p:cNvGrpSpPr>
          <p:nvPr/>
        </p:nvGrpSpPr>
        <p:grpSpPr bwMode="auto">
          <a:xfrm>
            <a:off x="946150" y="2179638"/>
            <a:ext cx="1219200" cy="720725"/>
            <a:chOff x="667" y="1565"/>
            <a:chExt cx="768" cy="454"/>
          </a:xfrm>
        </p:grpSpPr>
        <p:sp>
          <p:nvSpPr>
            <p:cNvPr id="53296" name="Text Box 6"/>
            <p:cNvSpPr txBox="1">
              <a:spLocks noChangeArrowheads="1"/>
            </p:cNvSpPr>
            <p:nvPr/>
          </p:nvSpPr>
          <p:spPr bwMode="auto">
            <a:xfrm>
              <a:off x="667" y="1827"/>
              <a:ext cx="7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low=1</a:t>
              </a:r>
            </a:p>
          </p:txBody>
        </p:sp>
        <p:sp>
          <p:nvSpPr>
            <p:cNvPr id="53297" name="Line 7"/>
            <p:cNvSpPr>
              <a:spLocks noChangeShapeType="1"/>
            </p:cNvSpPr>
            <p:nvPr/>
          </p:nvSpPr>
          <p:spPr bwMode="auto">
            <a:xfrm flipV="1">
              <a:off x="849" y="1565"/>
              <a:ext cx="0" cy="27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8"/>
          <p:cNvGrpSpPr>
            <a:grpSpLocks/>
          </p:cNvGrpSpPr>
          <p:nvPr/>
        </p:nvGrpSpPr>
        <p:grpSpPr bwMode="auto">
          <a:xfrm>
            <a:off x="7612063" y="2224088"/>
            <a:ext cx="1371600" cy="873125"/>
            <a:chOff x="4866" y="1593"/>
            <a:chExt cx="864" cy="550"/>
          </a:xfrm>
        </p:grpSpPr>
        <p:sp>
          <p:nvSpPr>
            <p:cNvPr id="53294" name="Text Box 9"/>
            <p:cNvSpPr txBox="1">
              <a:spLocks noChangeArrowheads="1"/>
            </p:cNvSpPr>
            <p:nvPr/>
          </p:nvSpPr>
          <p:spPr bwMode="auto">
            <a:xfrm>
              <a:off x="4866" y="1855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high=13</a:t>
              </a:r>
              <a:endParaRPr lang="en-US" altLang="zh-CN" sz="32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endParaRPr>
            </a:p>
          </p:txBody>
        </p:sp>
        <p:sp>
          <p:nvSpPr>
            <p:cNvPr id="53295" name="Line 10"/>
            <p:cNvSpPr>
              <a:spLocks noChangeShapeType="1"/>
            </p:cNvSpPr>
            <p:nvPr/>
          </p:nvSpPr>
          <p:spPr bwMode="auto">
            <a:xfrm flipV="1">
              <a:off x="5176" y="1593"/>
              <a:ext cx="0" cy="25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4232275" y="2193925"/>
            <a:ext cx="1103313" cy="735013"/>
            <a:chOff x="2737" y="1574"/>
            <a:chExt cx="695" cy="463"/>
          </a:xfrm>
        </p:grpSpPr>
        <p:sp>
          <p:nvSpPr>
            <p:cNvPr id="53292" name="Text Box 12"/>
            <p:cNvSpPr txBox="1">
              <a:spLocks noChangeArrowheads="1"/>
            </p:cNvSpPr>
            <p:nvPr/>
          </p:nvSpPr>
          <p:spPr bwMode="auto">
            <a:xfrm>
              <a:off x="2737" y="1831"/>
              <a:ext cx="695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mid=7</a:t>
              </a:r>
              <a:r>
                <a:rPr lang="en-US" altLang="zh-CN" sz="32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   </a:t>
              </a:r>
            </a:p>
          </p:txBody>
        </p:sp>
        <p:sp>
          <p:nvSpPr>
            <p:cNvPr id="53293" name="Line 13"/>
            <p:cNvSpPr>
              <a:spLocks noChangeShapeType="1"/>
            </p:cNvSpPr>
            <p:nvPr/>
          </p:nvSpPr>
          <p:spPr bwMode="auto">
            <a:xfrm flipV="1">
              <a:off x="2945" y="1574"/>
              <a:ext cx="0" cy="272"/>
            </a:xfrm>
            <a:prstGeom prst="line">
              <a:avLst/>
            </a:prstGeom>
            <a:noFill/>
            <a:ln w="28575">
              <a:solidFill>
                <a:srgbClr val="339966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" name="Group 14"/>
          <p:cNvGrpSpPr>
            <a:grpSpLocks/>
          </p:cNvGrpSpPr>
          <p:nvPr/>
        </p:nvGrpSpPr>
        <p:grpSpPr bwMode="auto">
          <a:xfrm>
            <a:off x="3694113" y="2795588"/>
            <a:ext cx="1295400" cy="889000"/>
            <a:chOff x="2398" y="1953"/>
            <a:chExt cx="816" cy="560"/>
          </a:xfrm>
        </p:grpSpPr>
        <p:sp>
          <p:nvSpPr>
            <p:cNvPr id="53290" name="Text Box 15"/>
            <p:cNvSpPr txBox="1">
              <a:spLocks noChangeArrowheads="1"/>
            </p:cNvSpPr>
            <p:nvPr/>
          </p:nvSpPr>
          <p:spPr bwMode="auto">
            <a:xfrm>
              <a:off x="2398" y="2273"/>
              <a:ext cx="81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high=6 </a:t>
              </a:r>
              <a:endParaRPr lang="en-US" altLang="zh-CN" sz="32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endParaRPr>
            </a:p>
          </p:txBody>
        </p:sp>
        <p:sp>
          <p:nvSpPr>
            <p:cNvPr id="53291" name="Line 16"/>
            <p:cNvSpPr>
              <a:spLocks noChangeShapeType="1"/>
            </p:cNvSpPr>
            <p:nvPr/>
          </p:nvSpPr>
          <p:spPr bwMode="auto">
            <a:xfrm flipH="1" flipV="1">
              <a:off x="2623" y="1953"/>
              <a:ext cx="0" cy="27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" name="Group 17"/>
          <p:cNvGrpSpPr>
            <a:grpSpLocks/>
          </p:cNvGrpSpPr>
          <p:nvPr/>
        </p:nvGrpSpPr>
        <p:grpSpPr bwMode="auto">
          <a:xfrm>
            <a:off x="1965325" y="2805113"/>
            <a:ext cx="990600" cy="919162"/>
            <a:chOff x="1309" y="1959"/>
            <a:chExt cx="624" cy="579"/>
          </a:xfrm>
        </p:grpSpPr>
        <p:sp>
          <p:nvSpPr>
            <p:cNvPr id="53288" name="Text Box 18"/>
            <p:cNvSpPr txBox="1">
              <a:spLocks noChangeArrowheads="1"/>
            </p:cNvSpPr>
            <p:nvPr/>
          </p:nvSpPr>
          <p:spPr bwMode="auto">
            <a:xfrm>
              <a:off x="1309" y="2250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mid=3 </a:t>
              </a:r>
              <a:r>
                <a:rPr lang="en-US" altLang="zh-CN" sz="32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 </a:t>
              </a:r>
            </a:p>
          </p:txBody>
        </p:sp>
        <p:sp>
          <p:nvSpPr>
            <p:cNvPr id="53289" name="Line 19"/>
            <p:cNvSpPr>
              <a:spLocks noChangeShapeType="1"/>
            </p:cNvSpPr>
            <p:nvPr/>
          </p:nvSpPr>
          <p:spPr bwMode="auto">
            <a:xfrm flipV="1">
              <a:off x="1575" y="1959"/>
              <a:ext cx="0" cy="272"/>
            </a:xfrm>
            <a:prstGeom prst="line">
              <a:avLst/>
            </a:prstGeom>
            <a:noFill/>
            <a:ln w="28575">
              <a:solidFill>
                <a:srgbClr val="339966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1387475" y="3487738"/>
            <a:ext cx="1216025" cy="877887"/>
            <a:chOff x="945" y="2389"/>
            <a:chExt cx="766" cy="553"/>
          </a:xfrm>
        </p:grpSpPr>
        <p:sp>
          <p:nvSpPr>
            <p:cNvPr id="53286" name="Text Box 21"/>
            <p:cNvSpPr txBox="1">
              <a:spLocks noChangeArrowheads="1"/>
            </p:cNvSpPr>
            <p:nvPr/>
          </p:nvSpPr>
          <p:spPr bwMode="auto">
            <a:xfrm>
              <a:off x="945" y="2654"/>
              <a:ext cx="7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high=2 </a:t>
              </a:r>
              <a:r>
                <a:rPr lang="en-US" altLang="zh-CN" sz="32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 </a:t>
              </a:r>
            </a:p>
          </p:txBody>
        </p:sp>
        <p:sp>
          <p:nvSpPr>
            <p:cNvPr id="53287" name="Line 22"/>
            <p:cNvSpPr>
              <a:spLocks noChangeShapeType="1"/>
            </p:cNvSpPr>
            <p:nvPr/>
          </p:nvSpPr>
          <p:spPr bwMode="auto">
            <a:xfrm flipV="1">
              <a:off x="1188" y="2389"/>
              <a:ext cx="0" cy="27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Group 23"/>
          <p:cNvGrpSpPr>
            <a:grpSpLocks/>
          </p:cNvGrpSpPr>
          <p:nvPr/>
        </p:nvGrpSpPr>
        <p:grpSpPr bwMode="auto">
          <a:xfrm>
            <a:off x="739775" y="4240213"/>
            <a:ext cx="1011238" cy="742950"/>
            <a:chOff x="537" y="2863"/>
            <a:chExt cx="637" cy="468"/>
          </a:xfrm>
        </p:grpSpPr>
        <p:sp>
          <p:nvSpPr>
            <p:cNvPr id="53284" name="Text Box 24"/>
            <p:cNvSpPr txBox="1">
              <a:spLocks noChangeArrowheads="1"/>
            </p:cNvSpPr>
            <p:nvPr/>
          </p:nvSpPr>
          <p:spPr bwMode="auto">
            <a:xfrm>
              <a:off x="537" y="3130"/>
              <a:ext cx="63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mid=1 </a:t>
              </a:r>
              <a:r>
                <a:rPr lang="en-US" altLang="zh-CN" sz="32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 </a:t>
              </a:r>
            </a:p>
          </p:txBody>
        </p:sp>
        <p:sp>
          <p:nvSpPr>
            <p:cNvPr id="53285" name="Line 25"/>
            <p:cNvSpPr>
              <a:spLocks noChangeShapeType="1"/>
            </p:cNvSpPr>
            <p:nvPr/>
          </p:nvSpPr>
          <p:spPr bwMode="auto">
            <a:xfrm flipV="1">
              <a:off x="838" y="2863"/>
              <a:ext cx="0" cy="27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60" name="Line 26"/>
          <p:cNvSpPr>
            <a:spLocks noChangeShapeType="1"/>
          </p:cNvSpPr>
          <p:nvPr/>
        </p:nvSpPr>
        <p:spPr bwMode="auto">
          <a:xfrm>
            <a:off x="1530350" y="1628775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1" name="Line 27"/>
          <p:cNvSpPr>
            <a:spLocks noChangeShapeType="1"/>
          </p:cNvSpPr>
          <p:nvPr/>
        </p:nvSpPr>
        <p:spPr bwMode="auto">
          <a:xfrm>
            <a:off x="1009650" y="1628775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2" name="Line 28"/>
          <p:cNvSpPr>
            <a:spLocks noChangeShapeType="1"/>
          </p:cNvSpPr>
          <p:nvPr/>
        </p:nvSpPr>
        <p:spPr bwMode="auto">
          <a:xfrm>
            <a:off x="2063750" y="1628775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3" name="Line 29"/>
          <p:cNvSpPr>
            <a:spLocks noChangeShapeType="1"/>
          </p:cNvSpPr>
          <p:nvPr/>
        </p:nvSpPr>
        <p:spPr bwMode="auto">
          <a:xfrm>
            <a:off x="5419725" y="16256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4" name="Line 30"/>
          <p:cNvSpPr>
            <a:spLocks noChangeShapeType="1"/>
          </p:cNvSpPr>
          <p:nvPr/>
        </p:nvSpPr>
        <p:spPr bwMode="auto">
          <a:xfrm>
            <a:off x="6026150" y="16383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5" name="Line 31"/>
          <p:cNvSpPr>
            <a:spLocks noChangeShapeType="1"/>
          </p:cNvSpPr>
          <p:nvPr/>
        </p:nvSpPr>
        <p:spPr bwMode="auto">
          <a:xfrm>
            <a:off x="6635750" y="16383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6" name="Line 32"/>
          <p:cNvSpPr>
            <a:spLocks noChangeShapeType="1"/>
          </p:cNvSpPr>
          <p:nvPr/>
        </p:nvSpPr>
        <p:spPr bwMode="auto">
          <a:xfrm>
            <a:off x="7254875" y="16256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7" name="Line 33"/>
          <p:cNvSpPr>
            <a:spLocks noChangeShapeType="1"/>
          </p:cNvSpPr>
          <p:nvPr/>
        </p:nvSpPr>
        <p:spPr bwMode="auto">
          <a:xfrm>
            <a:off x="7823200" y="1603375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8" name="Line 34"/>
          <p:cNvSpPr>
            <a:spLocks noChangeShapeType="1"/>
          </p:cNvSpPr>
          <p:nvPr/>
        </p:nvSpPr>
        <p:spPr bwMode="auto">
          <a:xfrm>
            <a:off x="4276725" y="1628775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9" name="Line 35"/>
          <p:cNvSpPr>
            <a:spLocks noChangeShapeType="1"/>
          </p:cNvSpPr>
          <p:nvPr/>
        </p:nvSpPr>
        <p:spPr bwMode="auto">
          <a:xfrm>
            <a:off x="4806950" y="16129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0" name="Line 36"/>
          <p:cNvSpPr>
            <a:spLocks noChangeShapeType="1"/>
          </p:cNvSpPr>
          <p:nvPr/>
        </p:nvSpPr>
        <p:spPr bwMode="auto">
          <a:xfrm>
            <a:off x="2622550" y="1628775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1" name="Line 37"/>
          <p:cNvSpPr>
            <a:spLocks noChangeShapeType="1"/>
          </p:cNvSpPr>
          <p:nvPr/>
        </p:nvSpPr>
        <p:spPr bwMode="auto">
          <a:xfrm>
            <a:off x="3181350" y="1616075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2" name="Line 38"/>
          <p:cNvSpPr>
            <a:spLocks noChangeShapeType="1"/>
          </p:cNvSpPr>
          <p:nvPr/>
        </p:nvSpPr>
        <p:spPr bwMode="auto">
          <a:xfrm>
            <a:off x="3743325" y="1628775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Text Box 39"/>
          <p:cNvSpPr txBox="1">
            <a:spLocks noChangeArrowheads="1"/>
          </p:cNvSpPr>
          <p:nvPr/>
        </p:nvSpPr>
        <p:spPr bwMode="auto">
          <a:xfrm>
            <a:off x="5464175" y="2593975"/>
            <a:ext cx="1196975" cy="5238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  <a:ea typeface="华文行楷" pitchFamily="2" charset="-122"/>
              </a:rPr>
              <a:t>14&lt;31</a:t>
            </a:r>
          </a:p>
        </p:txBody>
      </p:sp>
      <p:sp>
        <p:nvSpPr>
          <p:cNvPr id="46" name="Text Box 40"/>
          <p:cNvSpPr txBox="1">
            <a:spLocks noChangeArrowheads="1"/>
          </p:cNvSpPr>
          <p:nvPr/>
        </p:nvSpPr>
        <p:spPr bwMode="auto">
          <a:xfrm>
            <a:off x="2520950" y="2738438"/>
            <a:ext cx="1212850" cy="519112"/>
          </a:xfrm>
          <a:prstGeom prst="rect">
            <a:avLst/>
          </a:prstGeom>
          <a:solidFill>
            <a:srgbClr val="FF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  <a:ea typeface="华文行楷" pitchFamily="2" charset="-122"/>
              </a:rPr>
              <a:t>14&lt;18</a:t>
            </a:r>
          </a:p>
        </p:txBody>
      </p: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2025650" y="4402138"/>
            <a:ext cx="1071563" cy="523875"/>
          </a:xfrm>
          <a:prstGeom prst="rect">
            <a:avLst/>
          </a:prstGeom>
          <a:solidFill>
            <a:srgbClr val="FF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  <a:ea typeface="华文行楷" pitchFamily="2" charset="-122"/>
              </a:rPr>
              <a:t>14&gt;7</a:t>
            </a:r>
          </a:p>
        </p:txBody>
      </p:sp>
      <p:grpSp>
        <p:nvGrpSpPr>
          <p:cNvPr id="48" name="Group 42"/>
          <p:cNvGrpSpPr>
            <a:grpSpLocks/>
          </p:cNvGrpSpPr>
          <p:nvPr/>
        </p:nvGrpSpPr>
        <p:grpSpPr bwMode="auto">
          <a:xfrm>
            <a:off x="1458913" y="4857750"/>
            <a:ext cx="1219200" cy="708025"/>
            <a:chOff x="990" y="3252"/>
            <a:chExt cx="768" cy="446"/>
          </a:xfrm>
        </p:grpSpPr>
        <p:sp>
          <p:nvSpPr>
            <p:cNvPr id="53282" name="Text Box 43"/>
            <p:cNvSpPr txBox="1">
              <a:spLocks noChangeArrowheads="1"/>
            </p:cNvSpPr>
            <p:nvPr/>
          </p:nvSpPr>
          <p:spPr bwMode="auto">
            <a:xfrm>
              <a:off x="990" y="3506"/>
              <a:ext cx="7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low=2</a:t>
              </a:r>
            </a:p>
          </p:txBody>
        </p:sp>
        <p:sp>
          <p:nvSpPr>
            <p:cNvPr id="53283" name="Line 44"/>
            <p:cNvSpPr>
              <a:spLocks noChangeShapeType="1"/>
            </p:cNvSpPr>
            <p:nvPr/>
          </p:nvSpPr>
          <p:spPr bwMode="auto">
            <a:xfrm flipV="1">
              <a:off x="1182" y="3252"/>
              <a:ext cx="0" cy="27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" name="Group 45"/>
          <p:cNvGrpSpPr>
            <a:grpSpLocks/>
          </p:cNvGrpSpPr>
          <p:nvPr/>
        </p:nvGrpSpPr>
        <p:grpSpPr bwMode="auto">
          <a:xfrm>
            <a:off x="1308100" y="5635625"/>
            <a:ext cx="1011238" cy="758825"/>
            <a:chOff x="895" y="3742"/>
            <a:chExt cx="637" cy="478"/>
          </a:xfrm>
        </p:grpSpPr>
        <p:sp>
          <p:nvSpPr>
            <p:cNvPr id="53280" name="Text Box 46"/>
            <p:cNvSpPr txBox="1">
              <a:spLocks noChangeArrowheads="1"/>
            </p:cNvSpPr>
            <p:nvPr/>
          </p:nvSpPr>
          <p:spPr bwMode="auto">
            <a:xfrm>
              <a:off x="895" y="4019"/>
              <a:ext cx="63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mid=2 </a:t>
              </a:r>
              <a:r>
                <a:rPr lang="en-US" altLang="zh-CN" sz="32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 </a:t>
              </a:r>
            </a:p>
          </p:txBody>
        </p:sp>
        <p:sp>
          <p:nvSpPr>
            <p:cNvPr id="53281" name="Line 47"/>
            <p:cNvSpPr>
              <a:spLocks noChangeShapeType="1"/>
            </p:cNvSpPr>
            <p:nvPr/>
          </p:nvSpPr>
          <p:spPr bwMode="auto">
            <a:xfrm flipV="1">
              <a:off x="1186" y="3742"/>
              <a:ext cx="0" cy="27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" name="Text Box 48"/>
          <p:cNvSpPr txBox="1">
            <a:spLocks noChangeArrowheads="1"/>
          </p:cNvSpPr>
          <p:nvPr/>
        </p:nvSpPr>
        <p:spPr bwMode="auto">
          <a:xfrm>
            <a:off x="2520950" y="5843588"/>
            <a:ext cx="1169988" cy="519112"/>
          </a:xfrm>
          <a:prstGeom prst="rect">
            <a:avLst/>
          </a:prstGeom>
          <a:solidFill>
            <a:srgbClr val="FF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  <a:ea typeface="华文行楷" pitchFamily="2" charset="-122"/>
              </a:rPr>
              <a:t>14=14</a:t>
            </a:r>
          </a:p>
        </p:txBody>
      </p:sp>
      <p:sp>
        <p:nvSpPr>
          <p:cNvPr id="55" name="Text Box 23"/>
          <p:cNvSpPr txBox="1">
            <a:spLocks noChangeArrowheads="1"/>
          </p:cNvSpPr>
          <p:nvPr/>
        </p:nvSpPr>
        <p:spPr bwMode="auto">
          <a:xfrm>
            <a:off x="4419600" y="4572000"/>
            <a:ext cx="35226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tx2"/>
                </a:solidFill>
                <a:latin typeface="宋体" pitchFamily="2" charset="-122"/>
                <a:ea typeface="华文行楷" pitchFamily="2" charset="-122"/>
              </a:rPr>
              <a:t>查找成功，比较</a:t>
            </a:r>
            <a:r>
              <a:rPr kumimoji="1" lang="en-US" altLang="zh-CN" sz="2800" b="1">
                <a:solidFill>
                  <a:schemeClr val="tx2"/>
                </a:solidFill>
                <a:latin typeface="宋体" pitchFamily="2" charset="-122"/>
                <a:ea typeface="华文行楷" pitchFamily="2" charset="-122"/>
              </a:rPr>
              <a:t>4</a:t>
            </a:r>
            <a:r>
              <a:rPr kumimoji="1" lang="zh-CN" altLang="en-US" sz="2800" b="1">
                <a:solidFill>
                  <a:schemeClr val="tx2"/>
                </a:solidFill>
                <a:latin typeface="宋体" pitchFamily="2" charset="-122"/>
                <a:ea typeface="华文行楷" pitchFamily="2" charset="-122"/>
              </a:rPr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64344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54" grpId="0" animBg="1"/>
      <p:bldP spid="5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7848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宋体" pitchFamily="2" charset="-122"/>
                <a:ea typeface="华文行楷" pitchFamily="2" charset="-122"/>
              </a:rPr>
              <a:t>例：查找值为</a:t>
            </a:r>
            <a:r>
              <a:rPr kumimoji="1" lang="en-US" altLang="zh-CN" sz="4400" b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22</a:t>
            </a:r>
            <a:r>
              <a:rPr kumimoji="1" lang="zh-CN" altLang="en-US" sz="2800" b="1">
                <a:solidFill>
                  <a:schemeClr val="tx2"/>
                </a:solidFill>
                <a:latin typeface="宋体" pitchFamily="2" charset="-122"/>
                <a:ea typeface="华文行楷" pitchFamily="2" charset="-122"/>
              </a:rPr>
              <a:t>的记录的过程：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rPr>
              <a:t> 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641350" y="915988"/>
            <a:ext cx="80184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rPr>
              <a:t>0    1     2     3      4     5     6     7     8      9     10    11    12    13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450850" y="1360488"/>
            <a:ext cx="7921625" cy="523875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       7   14  18  21  23  29  31  35   38   42   46   49  52</a:t>
            </a:r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949325" y="1981200"/>
            <a:ext cx="1219200" cy="720725"/>
            <a:chOff x="667" y="1565"/>
            <a:chExt cx="768" cy="454"/>
          </a:xfrm>
        </p:grpSpPr>
        <p:sp>
          <p:nvSpPr>
            <p:cNvPr id="54324" name="Text Box 6"/>
            <p:cNvSpPr txBox="1">
              <a:spLocks noChangeArrowheads="1"/>
            </p:cNvSpPr>
            <p:nvPr/>
          </p:nvSpPr>
          <p:spPr bwMode="auto">
            <a:xfrm>
              <a:off x="667" y="1827"/>
              <a:ext cx="7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low=1</a:t>
              </a:r>
            </a:p>
          </p:txBody>
        </p:sp>
        <p:sp>
          <p:nvSpPr>
            <p:cNvPr id="54325" name="Line 7"/>
            <p:cNvSpPr>
              <a:spLocks noChangeShapeType="1"/>
            </p:cNvSpPr>
            <p:nvPr/>
          </p:nvSpPr>
          <p:spPr bwMode="auto">
            <a:xfrm flipV="1">
              <a:off x="849" y="1565"/>
              <a:ext cx="0" cy="27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8"/>
          <p:cNvGrpSpPr>
            <a:grpSpLocks/>
          </p:cNvGrpSpPr>
          <p:nvPr/>
        </p:nvGrpSpPr>
        <p:grpSpPr bwMode="auto">
          <a:xfrm>
            <a:off x="7612063" y="1981200"/>
            <a:ext cx="1371600" cy="873125"/>
            <a:chOff x="4866" y="1593"/>
            <a:chExt cx="864" cy="550"/>
          </a:xfrm>
        </p:grpSpPr>
        <p:sp>
          <p:nvSpPr>
            <p:cNvPr id="54322" name="Text Box 9"/>
            <p:cNvSpPr txBox="1">
              <a:spLocks noChangeArrowheads="1"/>
            </p:cNvSpPr>
            <p:nvPr/>
          </p:nvSpPr>
          <p:spPr bwMode="auto">
            <a:xfrm>
              <a:off x="4866" y="1855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high=13</a:t>
              </a:r>
              <a:endParaRPr lang="en-US" altLang="zh-CN" sz="32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endParaRPr>
            </a:p>
          </p:txBody>
        </p:sp>
        <p:sp>
          <p:nvSpPr>
            <p:cNvPr id="54323" name="Line 10"/>
            <p:cNvSpPr>
              <a:spLocks noChangeShapeType="1"/>
            </p:cNvSpPr>
            <p:nvPr/>
          </p:nvSpPr>
          <p:spPr bwMode="auto">
            <a:xfrm flipV="1">
              <a:off x="5176" y="1593"/>
              <a:ext cx="0" cy="25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11"/>
          <p:cNvGrpSpPr>
            <a:grpSpLocks/>
          </p:cNvGrpSpPr>
          <p:nvPr/>
        </p:nvGrpSpPr>
        <p:grpSpPr bwMode="auto">
          <a:xfrm>
            <a:off x="4233863" y="1981200"/>
            <a:ext cx="1103312" cy="735013"/>
            <a:chOff x="2737" y="1574"/>
            <a:chExt cx="695" cy="463"/>
          </a:xfrm>
        </p:grpSpPr>
        <p:sp>
          <p:nvSpPr>
            <p:cNvPr id="54320" name="Text Box 12"/>
            <p:cNvSpPr txBox="1">
              <a:spLocks noChangeArrowheads="1"/>
            </p:cNvSpPr>
            <p:nvPr/>
          </p:nvSpPr>
          <p:spPr bwMode="auto">
            <a:xfrm>
              <a:off x="2737" y="1831"/>
              <a:ext cx="695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mid=7</a:t>
              </a:r>
              <a:r>
                <a:rPr lang="en-US" altLang="zh-CN" sz="32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   </a:t>
              </a:r>
            </a:p>
          </p:txBody>
        </p:sp>
        <p:sp>
          <p:nvSpPr>
            <p:cNvPr id="54321" name="Line 13"/>
            <p:cNvSpPr>
              <a:spLocks noChangeShapeType="1"/>
            </p:cNvSpPr>
            <p:nvPr/>
          </p:nvSpPr>
          <p:spPr bwMode="auto">
            <a:xfrm flipV="1">
              <a:off x="2945" y="1574"/>
              <a:ext cx="0" cy="272"/>
            </a:xfrm>
            <a:prstGeom prst="line">
              <a:avLst/>
            </a:prstGeom>
            <a:noFill/>
            <a:ln w="28575">
              <a:solidFill>
                <a:srgbClr val="339966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14"/>
          <p:cNvGrpSpPr>
            <a:grpSpLocks/>
          </p:cNvGrpSpPr>
          <p:nvPr/>
        </p:nvGrpSpPr>
        <p:grpSpPr bwMode="auto">
          <a:xfrm>
            <a:off x="3694113" y="2441575"/>
            <a:ext cx="1295400" cy="889000"/>
            <a:chOff x="2398" y="1953"/>
            <a:chExt cx="816" cy="560"/>
          </a:xfrm>
        </p:grpSpPr>
        <p:sp>
          <p:nvSpPr>
            <p:cNvPr id="54318" name="Text Box 15"/>
            <p:cNvSpPr txBox="1">
              <a:spLocks noChangeArrowheads="1"/>
            </p:cNvSpPr>
            <p:nvPr/>
          </p:nvSpPr>
          <p:spPr bwMode="auto">
            <a:xfrm>
              <a:off x="2398" y="2273"/>
              <a:ext cx="81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high=6 </a:t>
              </a:r>
              <a:endParaRPr lang="en-US" altLang="zh-CN" sz="3200" b="1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endParaRPr>
            </a:p>
          </p:txBody>
        </p:sp>
        <p:sp>
          <p:nvSpPr>
            <p:cNvPr id="54319" name="Line 16"/>
            <p:cNvSpPr>
              <a:spLocks noChangeShapeType="1"/>
            </p:cNvSpPr>
            <p:nvPr/>
          </p:nvSpPr>
          <p:spPr bwMode="auto">
            <a:xfrm flipH="1" flipV="1">
              <a:off x="2623" y="1953"/>
              <a:ext cx="0" cy="27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Group 17"/>
          <p:cNvGrpSpPr>
            <a:grpSpLocks/>
          </p:cNvGrpSpPr>
          <p:nvPr/>
        </p:nvGrpSpPr>
        <p:grpSpPr bwMode="auto">
          <a:xfrm>
            <a:off x="1870075" y="2451100"/>
            <a:ext cx="990600" cy="919163"/>
            <a:chOff x="1309" y="1959"/>
            <a:chExt cx="624" cy="579"/>
          </a:xfrm>
        </p:grpSpPr>
        <p:sp>
          <p:nvSpPr>
            <p:cNvPr id="54316" name="Text Box 18"/>
            <p:cNvSpPr txBox="1">
              <a:spLocks noChangeArrowheads="1"/>
            </p:cNvSpPr>
            <p:nvPr/>
          </p:nvSpPr>
          <p:spPr bwMode="auto">
            <a:xfrm>
              <a:off x="1309" y="2250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mid=3 </a:t>
              </a:r>
              <a:r>
                <a:rPr lang="en-US" altLang="zh-CN" sz="32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 </a:t>
              </a:r>
            </a:p>
          </p:txBody>
        </p:sp>
        <p:sp>
          <p:nvSpPr>
            <p:cNvPr id="54317" name="Line 19"/>
            <p:cNvSpPr>
              <a:spLocks noChangeShapeType="1"/>
            </p:cNvSpPr>
            <p:nvPr/>
          </p:nvSpPr>
          <p:spPr bwMode="auto">
            <a:xfrm flipV="1">
              <a:off x="1575" y="1959"/>
              <a:ext cx="0" cy="272"/>
            </a:xfrm>
            <a:prstGeom prst="line">
              <a:avLst/>
            </a:prstGeom>
            <a:noFill/>
            <a:ln w="28575">
              <a:solidFill>
                <a:srgbClr val="339966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2441575" y="4006850"/>
            <a:ext cx="1216025" cy="877888"/>
            <a:chOff x="945" y="2389"/>
            <a:chExt cx="766" cy="553"/>
          </a:xfrm>
        </p:grpSpPr>
        <p:sp>
          <p:nvSpPr>
            <p:cNvPr id="54314" name="Text Box 21"/>
            <p:cNvSpPr txBox="1">
              <a:spLocks noChangeArrowheads="1"/>
            </p:cNvSpPr>
            <p:nvPr/>
          </p:nvSpPr>
          <p:spPr bwMode="auto">
            <a:xfrm>
              <a:off x="945" y="2654"/>
              <a:ext cx="7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high=4 </a:t>
              </a:r>
              <a:r>
                <a:rPr lang="en-US" altLang="zh-CN" sz="32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 </a:t>
              </a:r>
            </a:p>
          </p:txBody>
        </p:sp>
        <p:sp>
          <p:nvSpPr>
            <p:cNvPr id="54315" name="Line 22"/>
            <p:cNvSpPr>
              <a:spLocks noChangeShapeType="1"/>
            </p:cNvSpPr>
            <p:nvPr/>
          </p:nvSpPr>
          <p:spPr bwMode="auto">
            <a:xfrm flipV="1">
              <a:off x="1188" y="2389"/>
              <a:ext cx="0" cy="27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" name="Group 23"/>
          <p:cNvGrpSpPr>
            <a:grpSpLocks/>
          </p:cNvGrpSpPr>
          <p:nvPr/>
        </p:nvGrpSpPr>
        <p:grpSpPr bwMode="auto">
          <a:xfrm>
            <a:off x="3270250" y="3286125"/>
            <a:ext cx="1011238" cy="666750"/>
            <a:chOff x="2131" y="2415"/>
            <a:chExt cx="637" cy="420"/>
          </a:xfrm>
        </p:grpSpPr>
        <p:sp>
          <p:nvSpPr>
            <p:cNvPr id="54312" name="Text Box 24"/>
            <p:cNvSpPr txBox="1">
              <a:spLocks noChangeArrowheads="1"/>
            </p:cNvSpPr>
            <p:nvPr/>
          </p:nvSpPr>
          <p:spPr bwMode="auto">
            <a:xfrm>
              <a:off x="2131" y="2634"/>
              <a:ext cx="63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mid=5 </a:t>
              </a:r>
              <a:r>
                <a:rPr lang="en-US" altLang="zh-CN" sz="32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 </a:t>
              </a:r>
            </a:p>
          </p:txBody>
        </p:sp>
        <p:sp>
          <p:nvSpPr>
            <p:cNvPr id="54313" name="Line 25"/>
            <p:cNvSpPr>
              <a:spLocks noChangeShapeType="1"/>
            </p:cNvSpPr>
            <p:nvPr/>
          </p:nvSpPr>
          <p:spPr bwMode="auto">
            <a:xfrm flipV="1">
              <a:off x="2285" y="2415"/>
              <a:ext cx="0" cy="27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284" name="Line 26"/>
          <p:cNvSpPr>
            <a:spLocks noChangeShapeType="1"/>
          </p:cNvSpPr>
          <p:nvPr/>
        </p:nvSpPr>
        <p:spPr bwMode="auto">
          <a:xfrm>
            <a:off x="1530350" y="1385888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5" name="Line 27"/>
          <p:cNvSpPr>
            <a:spLocks noChangeShapeType="1"/>
          </p:cNvSpPr>
          <p:nvPr/>
        </p:nvSpPr>
        <p:spPr bwMode="auto">
          <a:xfrm>
            <a:off x="1009650" y="1385888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6" name="Line 28"/>
          <p:cNvSpPr>
            <a:spLocks noChangeShapeType="1"/>
          </p:cNvSpPr>
          <p:nvPr/>
        </p:nvSpPr>
        <p:spPr bwMode="auto">
          <a:xfrm>
            <a:off x="2063750" y="1385888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7" name="Line 29"/>
          <p:cNvSpPr>
            <a:spLocks noChangeShapeType="1"/>
          </p:cNvSpPr>
          <p:nvPr/>
        </p:nvSpPr>
        <p:spPr bwMode="auto">
          <a:xfrm>
            <a:off x="5419725" y="1382713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8" name="Line 30"/>
          <p:cNvSpPr>
            <a:spLocks noChangeShapeType="1"/>
          </p:cNvSpPr>
          <p:nvPr/>
        </p:nvSpPr>
        <p:spPr bwMode="auto">
          <a:xfrm>
            <a:off x="6026150" y="1395413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9" name="Line 31"/>
          <p:cNvSpPr>
            <a:spLocks noChangeShapeType="1"/>
          </p:cNvSpPr>
          <p:nvPr/>
        </p:nvSpPr>
        <p:spPr bwMode="auto">
          <a:xfrm>
            <a:off x="6635750" y="1395413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90" name="Line 32"/>
          <p:cNvSpPr>
            <a:spLocks noChangeShapeType="1"/>
          </p:cNvSpPr>
          <p:nvPr/>
        </p:nvSpPr>
        <p:spPr bwMode="auto">
          <a:xfrm>
            <a:off x="7254875" y="1382713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91" name="Line 33"/>
          <p:cNvSpPr>
            <a:spLocks noChangeShapeType="1"/>
          </p:cNvSpPr>
          <p:nvPr/>
        </p:nvSpPr>
        <p:spPr bwMode="auto">
          <a:xfrm>
            <a:off x="7823200" y="1360488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92" name="Line 34"/>
          <p:cNvSpPr>
            <a:spLocks noChangeShapeType="1"/>
          </p:cNvSpPr>
          <p:nvPr/>
        </p:nvSpPr>
        <p:spPr bwMode="auto">
          <a:xfrm>
            <a:off x="4276725" y="1385888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93" name="Line 35"/>
          <p:cNvSpPr>
            <a:spLocks noChangeShapeType="1"/>
          </p:cNvSpPr>
          <p:nvPr/>
        </p:nvSpPr>
        <p:spPr bwMode="auto">
          <a:xfrm>
            <a:off x="4806950" y="1370013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94" name="Line 36"/>
          <p:cNvSpPr>
            <a:spLocks noChangeShapeType="1"/>
          </p:cNvSpPr>
          <p:nvPr/>
        </p:nvSpPr>
        <p:spPr bwMode="auto">
          <a:xfrm>
            <a:off x="2622550" y="1385888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95" name="Line 37"/>
          <p:cNvSpPr>
            <a:spLocks noChangeShapeType="1"/>
          </p:cNvSpPr>
          <p:nvPr/>
        </p:nvSpPr>
        <p:spPr bwMode="auto">
          <a:xfrm>
            <a:off x="3181350" y="1373188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96" name="Line 38"/>
          <p:cNvSpPr>
            <a:spLocks noChangeShapeType="1"/>
          </p:cNvSpPr>
          <p:nvPr/>
        </p:nvSpPr>
        <p:spPr bwMode="auto">
          <a:xfrm>
            <a:off x="3743325" y="1385888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39"/>
          <p:cNvSpPr txBox="1">
            <a:spLocks noChangeArrowheads="1"/>
          </p:cNvSpPr>
          <p:nvPr/>
        </p:nvSpPr>
        <p:spPr bwMode="auto">
          <a:xfrm>
            <a:off x="5403850" y="2251075"/>
            <a:ext cx="1196975" cy="5238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  <a:ea typeface="华文行楷" pitchFamily="2" charset="-122"/>
              </a:rPr>
              <a:t>22&lt;31</a:t>
            </a:r>
          </a:p>
        </p:txBody>
      </p:sp>
      <p:sp>
        <p:nvSpPr>
          <p:cNvPr id="45" name="Text Box 40"/>
          <p:cNvSpPr txBox="1">
            <a:spLocks noChangeArrowheads="1"/>
          </p:cNvSpPr>
          <p:nvPr/>
        </p:nvSpPr>
        <p:spPr bwMode="auto">
          <a:xfrm>
            <a:off x="2479675" y="2386013"/>
            <a:ext cx="1212850" cy="523875"/>
          </a:xfrm>
          <a:prstGeom prst="rect">
            <a:avLst/>
          </a:prstGeom>
          <a:solidFill>
            <a:srgbClr val="FF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  <a:ea typeface="华文行楷" pitchFamily="2" charset="-122"/>
              </a:rPr>
              <a:t>22&gt;18</a:t>
            </a:r>
          </a:p>
        </p:txBody>
      </p:sp>
      <p:sp>
        <p:nvSpPr>
          <p:cNvPr id="46" name="Text Box 41"/>
          <p:cNvSpPr txBox="1">
            <a:spLocks noChangeArrowheads="1"/>
          </p:cNvSpPr>
          <p:nvPr/>
        </p:nvSpPr>
        <p:spPr bwMode="auto">
          <a:xfrm>
            <a:off x="4503738" y="3467100"/>
            <a:ext cx="1125537" cy="519113"/>
          </a:xfrm>
          <a:prstGeom prst="rect">
            <a:avLst/>
          </a:prstGeom>
          <a:solidFill>
            <a:srgbClr val="FF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  <a:ea typeface="华文行楷" pitchFamily="2" charset="-122"/>
              </a:rPr>
              <a:t>22&lt;23</a:t>
            </a:r>
          </a:p>
        </p:txBody>
      </p:sp>
      <p:grpSp>
        <p:nvGrpSpPr>
          <p:cNvPr id="47" name="Group 42"/>
          <p:cNvGrpSpPr>
            <a:grpSpLocks/>
          </p:cNvGrpSpPr>
          <p:nvPr/>
        </p:nvGrpSpPr>
        <p:grpSpPr bwMode="auto">
          <a:xfrm>
            <a:off x="2143125" y="3286125"/>
            <a:ext cx="1219200" cy="708025"/>
            <a:chOff x="1421" y="2415"/>
            <a:chExt cx="768" cy="446"/>
          </a:xfrm>
        </p:grpSpPr>
        <p:sp>
          <p:nvSpPr>
            <p:cNvPr id="54310" name="Text Box 43"/>
            <p:cNvSpPr txBox="1">
              <a:spLocks noChangeArrowheads="1"/>
            </p:cNvSpPr>
            <p:nvPr/>
          </p:nvSpPr>
          <p:spPr bwMode="auto">
            <a:xfrm>
              <a:off x="1421" y="2669"/>
              <a:ext cx="7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low=4</a:t>
              </a:r>
            </a:p>
          </p:txBody>
        </p:sp>
        <p:sp>
          <p:nvSpPr>
            <p:cNvPr id="54311" name="Line 44"/>
            <p:cNvSpPr>
              <a:spLocks noChangeShapeType="1"/>
            </p:cNvSpPr>
            <p:nvPr/>
          </p:nvSpPr>
          <p:spPr bwMode="auto">
            <a:xfrm flipV="1">
              <a:off x="1853" y="2415"/>
              <a:ext cx="0" cy="27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" name="Group 45"/>
          <p:cNvGrpSpPr>
            <a:grpSpLocks/>
          </p:cNvGrpSpPr>
          <p:nvPr/>
        </p:nvGrpSpPr>
        <p:grpSpPr bwMode="auto">
          <a:xfrm>
            <a:off x="2368550" y="4860925"/>
            <a:ext cx="1011238" cy="758825"/>
            <a:chOff x="895" y="3742"/>
            <a:chExt cx="637" cy="478"/>
          </a:xfrm>
        </p:grpSpPr>
        <p:sp>
          <p:nvSpPr>
            <p:cNvPr id="54308" name="Text Box 46"/>
            <p:cNvSpPr txBox="1">
              <a:spLocks noChangeArrowheads="1"/>
            </p:cNvSpPr>
            <p:nvPr/>
          </p:nvSpPr>
          <p:spPr bwMode="auto">
            <a:xfrm>
              <a:off x="895" y="4019"/>
              <a:ext cx="63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mid=4 </a:t>
              </a:r>
              <a:r>
                <a:rPr lang="en-US" altLang="zh-CN" sz="32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 </a:t>
              </a:r>
            </a:p>
          </p:txBody>
        </p:sp>
        <p:sp>
          <p:nvSpPr>
            <p:cNvPr id="54309" name="Line 47"/>
            <p:cNvSpPr>
              <a:spLocks noChangeShapeType="1"/>
            </p:cNvSpPr>
            <p:nvPr/>
          </p:nvSpPr>
          <p:spPr bwMode="auto">
            <a:xfrm flipV="1">
              <a:off x="1186" y="3742"/>
              <a:ext cx="0" cy="27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" name="Text Box 48"/>
          <p:cNvSpPr txBox="1">
            <a:spLocks noChangeArrowheads="1"/>
          </p:cNvSpPr>
          <p:nvPr/>
        </p:nvSpPr>
        <p:spPr bwMode="auto">
          <a:xfrm>
            <a:off x="3514725" y="4816475"/>
            <a:ext cx="1169988" cy="519113"/>
          </a:xfrm>
          <a:prstGeom prst="rect">
            <a:avLst/>
          </a:prstGeom>
          <a:solidFill>
            <a:srgbClr val="FF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  <a:ea typeface="华文行楷" pitchFamily="2" charset="-122"/>
              </a:rPr>
              <a:t>22&gt;21</a:t>
            </a:r>
          </a:p>
        </p:txBody>
      </p:sp>
      <p:grpSp>
        <p:nvGrpSpPr>
          <p:cNvPr id="54" name="Group 50"/>
          <p:cNvGrpSpPr>
            <a:grpSpLocks/>
          </p:cNvGrpSpPr>
          <p:nvPr/>
        </p:nvGrpSpPr>
        <p:grpSpPr bwMode="auto">
          <a:xfrm>
            <a:off x="3198813" y="5402263"/>
            <a:ext cx="1219200" cy="708025"/>
            <a:chOff x="990" y="3252"/>
            <a:chExt cx="768" cy="446"/>
          </a:xfrm>
        </p:grpSpPr>
        <p:sp>
          <p:nvSpPr>
            <p:cNvPr id="54306" name="Text Box 51"/>
            <p:cNvSpPr txBox="1">
              <a:spLocks noChangeArrowheads="1"/>
            </p:cNvSpPr>
            <p:nvPr/>
          </p:nvSpPr>
          <p:spPr bwMode="auto">
            <a:xfrm>
              <a:off x="990" y="3506"/>
              <a:ext cx="7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  <a:ea typeface="华文行楷" pitchFamily="2" charset="-122"/>
                </a:rPr>
                <a:t>low=5</a:t>
              </a:r>
            </a:p>
          </p:txBody>
        </p:sp>
        <p:sp>
          <p:nvSpPr>
            <p:cNvPr id="54307" name="Line 52"/>
            <p:cNvSpPr>
              <a:spLocks noChangeShapeType="1"/>
            </p:cNvSpPr>
            <p:nvPr/>
          </p:nvSpPr>
          <p:spPr bwMode="auto">
            <a:xfrm flipV="1">
              <a:off x="1182" y="3252"/>
              <a:ext cx="0" cy="27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" name="Text Box 53"/>
          <p:cNvSpPr txBox="1">
            <a:spLocks noChangeArrowheads="1"/>
          </p:cNvSpPr>
          <p:nvPr/>
        </p:nvSpPr>
        <p:spPr bwMode="auto">
          <a:xfrm>
            <a:off x="4273550" y="5680075"/>
            <a:ext cx="1620838" cy="519113"/>
          </a:xfrm>
          <a:prstGeom prst="rect">
            <a:avLst/>
          </a:prstGeom>
          <a:solidFill>
            <a:srgbClr val="FF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  <a:ea typeface="华文行楷" pitchFamily="2" charset="-122"/>
              </a:rPr>
              <a:t>low&gt;high</a:t>
            </a:r>
          </a:p>
        </p:txBody>
      </p:sp>
      <p:sp>
        <p:nvSpPr>
          <p:cNvPr id="58" name="Text Box 23"/>
          <p:cNvSpPr txBox="1">
            <a:spLocks noChangeArrowheads="1"/>
          </p:cNvSpPr>
          <p:nvPr/>
        </p:nvSpPr>
        <p:spPr bwMode="auto">
          <a:xfrm>
            <a:off x="5105400" y="4495800"/>
            <a:ext cx="35226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tx2"/>
                </a:solidFill>
                <a:latin typeface="宋体" pitchFamily="2" charset="-122"/>
                <a:ea typeface="华文行楷" pitchFamily="2" charset="-122"/>
              </a:rPr>
              <a:t>查找失败，比较</a:t>
            </a:r>
            <a:r>
              <a:rPr kumimoji="1" lang="en-US" altLang="zh-CN" sz="2800" b="1">
                <a:solidFill>
                  <a:schemeClr val="tx2"/>
                </a:solidFill>
                <a:latin typeface="宋体" pitchFamily="2" charset="-122"/>
                <a:ea typeface="华文行楷" pitchFamily="2" charset="-122"/>
              </a:rPr>
              <a:t>4</a:t>
            </a:r>
            <a:r>
              <a:rPr kumimoji="1" lang="zh-CN" altLang="en-US" sz="2800" b="1">
                <a:solidFill>
                  <a:schemeClr val="tx2"/>
                </a:solidFill>
                <a:latin typeface="宋体" pitchFamily="2" charset="-122"/>
                <a:ea typeface="华文行楷" pitchFamily="2" charset="-122"/>
              </a:rPr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421573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53" grpId="0" animBg="1"/>
      <p:bldP spid="57" grpId="0" animBg="1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8.1 </a:t>
            </a:r>
            <a:r>
              <a:rPr lang="zh-CN" altLang="en-US" smtClean="0">
                <a:ea typeface="宋体" pitchFamily="2" charset="-122"/>
              </a:rPr>
              <a:t>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981075"/>
            <a:ext cx="8856663" cy="5256213"/>
          </a:xfrm>
        </p:spPr>
        <p:txBody>
          <a:bodyPr/>
          <a:lstStyle/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2.</a:t>
            </a:r>
            <a:r>
              <a:rPr lang="zh-CN" altLang="en-US" smtClean="0">
                <a:ea typeface="宋体" pitchFamily="2" charset="-122"/>
              </a:rPr>
              <a:t>基本运算</a:t>
            </a:r>
            <a:endParaRPr lang="en-US" altLang="zh-CN" smtClean="0">
              <a:ea typeface="宋体" pitchFamily="2" charset="-122"/>
            </a:endParaRPr>
          </a:p>
          <a:p>
            <a:pPr marL="0" indent="0">
              <a:lnSpc>
                <a:spcPct val="100000"/>
              </a:lnSpc>
            </a:pPr>
            <a:r>
              <a:rPr lang="zh-CN" altLang="en-US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静态查找表，</a:t>
            </a:r>
            <a:r>
              <a:rPr lang="en-US" altLang="zh-CN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种</a:t>
            </a:r>
            <a:r>
              <a:rPr lang="zh-CN" altLang="en-US" smtClean="0">
                <a:latin typeface="宋体" pitchFamily="2" charset="-122"/>
                <a:ea typeface="宋体" pitchFamily="2" charset="-122"/>
              </a:rPr>
              <a:t>：</a:t>
            </a:r>
            <a:endParaRPr lang="en-US" altLang="zh-CN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00000"/>
              </a:lnSpc>
              <a:buClr>
                <a:srgbClr val="0688FD"/>
              </a:buClr>
            </a:pPr>
            <a:r>
              <a:rPr lang="en-US" altLang="zh-CN" sz="2400" smtClean="0">
                <a:latin typeface="宋体" pitchFamily="2" charset="-122"/>
                <a:ea typeface="宋体" pitchFamily="2" charset="-122"/>
              </a:rPr>
              <a:t>1</a:t>
            </a:r>
            <a:r>
              <a:rPr sz="2400" smtClean="0">
                <a:latin typeface="宋体" pitchFamily="2" charset="-122"/>
                <a:ea typeface="宋体" pitchFamily="2" charset="-122"/>
              </a:rPr>
              <a:t>）建表</a:t>
            </a:r>
            <a:r>
              <a:rPr lang="en-US" altLang="zh-CN" sz="2400" smtClean="0">
                <a:latin typeface="宋体" pitchFamily="2" charset="-122"/>
                <a:ea typeface="宋体" pitchFamily="2" charset="-122"/>
              </a:rPr>
              <a:t>CREAT(ST)</a:t>
            </a:r>
            <a:r>
              <a:rPr sz="2400" smtClean="0">
                <a:latin typeface="宋体" pitchFamily="2" charset="-122"/>
                <a:ea typeface="宋体" pitchFamily="2" charset="-122"/>
              </a:rPr>
              <a:t>：生成静态查找表</a:t>
            </a:r>
            <a:r>
              <a:rPr lang="en-US" altLang="zh-CN" sz="2400" smtClean="0">
                <a:latin typeface="宋体" pitchFamily="2" charset="-122"/>
                <a:ea typeface="宋体" pitchFamily="2" charset="-122"/>
              </a:rPr>
              <a:t>ST</a:t>
            </a:r>
            <a:r>
              <a:rPr sz="240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40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00000"/>
              </a:lnSpc>
              <a:buClr>
                <a:srgbClr val="0688FD"/>
              </a:buClr>
            </a:pPr>
            <a:r>
              <a:rPr lang="en-US" altLang="zh-CN" sz="2400" smtClean="0">
                <a:latin typeface="宋体" pitchFamily="2" charset="-122"/>
                <a:ea typeface="宋体" pitchFamily="2" charset="-122"/>
              </a:rPr>
              <a:t>2</a:t>
            </a:r>
            <a:r>
              <a:rPr sz="2400" smtClean="0">
                <a:latin typeface="宋体" pitchFamily="2" charset="-122"/>
                <a:ea typeface="宋体" pitchFamily="2" charset="-122"/>
              </a:rPr>
              <a:t>）查找</a:t>
            </a:r>
            <a:r>
              <a:rPr lang="en-US" altLang="zh-CN" sz="2400" smtClean="0">
                <a:latin typeface="宋体" pitchFamily="2" charset="-122"/>
                <a:ea typeface="宋体" pitchFamily="2" charset="-122"/>
              </a:rPr>
              <a:t>SEARCH(ST,K)</a:t>
            </a:r>
            <a:r>
              <a:rPr sz="2400" smtClean="0">
                <a:latin typeface="宋体" pitchFamily="2" charset="-122"/>
                <a:ea typeface="宋体" pitchFamily="2" charset="-122"/>
              </a:rPr>
              <a:t>：查找</a:t>
            </a:r>
            <a:r>
              <a:rPr lang="en-US" altLang="zh-CN" sz="2400" smtClean="0">
                <a:latin typeface="宋体" pitchFamily="2" charset="-122"/>
                <a:ea typeface="宋体" pitchFamily="2" charset="-122"/>
              </a:rPr>
              <a:t>ST</a:t>
            </a:r>
            <a:r>
              <a:rPr sz="2400" smtClean="0">
                <a:latin typeface="宋体" pitchFamily="2" charset="-122"/>
                <a:ea typeface="宋体" pitchFamily="2" charset="-122"/>
              </a:rPr>
              <a:t>中键值等于</a:t>
            </a:r>
            <a:r>
              <a:rPr lang="en-US" altLang="zh-CN" sz="2400" smtClean="0">
                <a:latin typeface="宋体" pitchFamily="2" charset="-122"/>
                <a:ea typeface="宋体" pitchFamily="2" charset="-122"/>
              </a:rPr>
              <a:t>K</a:t>
            </a:r>
            <a:r>
              <a:rPr sz="2400" smtClean="0">
                <a:latin typeface="宋体" pitchFamily="2" charset="-122"/>
                <a:ea typeface="宋体" pitchFamily="2" charset="-122"/>
              </a:rPr>
              <a:t>的元素位置</a:t>
            </a:r>
            <a:endParaRPr lang="en-US" altLang="zh-CN" sz="240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00000"/>
              </a:lnSpc>
              <a:buClr>
                <a:srgbClr val="0688FD"/>
              </a:buClr>
            </a:pPr>
            <a:r>
              <a:rPr lang="en-US" altLang="zh-CN" sz="2400" smtClean="0">
                <a:latin typeface="宋体" pitchFamily="2" charset="-122"/>
                <a:ea typeface="宋体" pitchFamily="2" charset="-122"/>
              </a:rPr>
              <a:t>3</a:t>
            </a:r>
            <a:r>
              <a:rPr sz="2400" smtClean="0">
                <a:latin typeface="宋体" pitchFamily="2" charset="-122"/>
                <a:ea typeface="宋体" pitchFamily="2" charset="-122"/>
              </a:rPr>
              <a:t>）读表元</a:t>
            </a:r>
            <a:r>
              <a:rPr lang="en-US" altLang="zh-CN" sz="2400" smtClean="0">
                <a:latin typeface="宋体" pitchFamily="2" charset="-122"/>
                <a:ea typeface="宋体" pitchFamily="2" charset="-122"/>
              </a:rPr>
              <a:t>GET(ST,i)</a:t>
            </a:r>
            <a:r>
              <a:rPr sz="2400" smtClean="0">
                <a:latin typeface="宋体" pitchFamily="2" charset="-122"/>
                <a:ea typeface="宋体" pitchFamily="2" charset="-122"/>
              </a:rPr>
              <a:t>：取</a:t>
            </a:r>
            <a:r>
              <a:rPr lang="en-US" altLang="zh-CN" sz="2400" smtClean="0">
                <a:latin typeface="宋体" pitchFamily="2" charset="-122"/>
                <a:ea typeface="宋体" pitchFamily="2" charset="-122"/>
              </a:rPr>
              <a:t>ST</a:t>
            </a:r>
            <a:r>
              <a:rPr sz="2400" smtClean="0">
                <a:latin typeface="宋体" pitchFamily="2" charset="-122"/>
                <a:ea typeface="宋体" pitchFamily="2" charset="-122"/>
              </a:rPr>
              <a:t>中</a:t>
            </a:r>
            <a:r>
              <a:rPr lang="en-US" altLang="zh-CN" sz="2400" smtClean="0">
                <a:latin typeface="宋体" pitchFamily="2" charset="-122"/>
                <a:ea typeface="宋体" pitchFamily="2" charset="-122"/>
              </a:rPr>
              <a:t>i</a:t>
            </a:r>
            <a:r>
              <a:rPr sz="2400" smtClean="0">
                <a:latin typeface="宋体" pitchFamily="2" charset="-122"/>
                <a:ea typeface="宋体" pitchFamily="2" charset="-122"/>
              </a:rPr>
              <a:t>位置上的元素值。 </a:t>
            </a:r>
            <a:endParaRPr lang="en-US" altLang="zh-CN" sz="240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lnSpc>
                <a:spcPct val="100000"/>
              </a:lnSpc>
            </a:pPr>
            <a:r>
              <a:rPr lang="zh-CN" altLang="en-US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动态查找表，</a:t>
            </a:r>
            <a:r>
              <a:rPr lang="en-US" altLang="zh-CN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种：</a:t>
            </a:r>
          </a:p>
          <a:p>
            <a:pPr lvl="1">
              <a:lnSpc>
                <a:spcPct val="100000"/>
              </a:lnSpc>
              <a:buClr>
                <a:srgbClr val="0688FD"/>
              </a:buClr>
            </a:pPr>
            <a:r>
              <a:rPr lang="en-US" altLang="zh-CN" sz="2400" smtClean="0">
                <a:latin typeface="宋体" pitchFamily="2" charset="-122"/>
                <a:ea typeface="宋体" pitchFamily="2" charset="-122"/>
              </a:rPr>
              <a:t>1</a:t>
            </a:r>
            <a:r>
              <a:rPr sz="2400" smtClean="0">
                <a:latin typeface="宋体" pitchFamily="2" charset="-122"/>
                <a:ea typeface="宋体" pitchFamily="2" charset="-122"/>
              </a:rPr>
              <a:t>）查找：同静态查找表。</a:t>
            </a:r>
          </a:p>
          <a:p>
            <a:pPr lvl="1">
              <a:lnSpc>
                <a:spcPct val="100000"/>
              </a:lnSpc>
              <a:buClr>
                <a:srgbClr val="0688FD"/>
              </a:buClr>
            </a:pPr>
            <a:r>
              <a:rPr lang="en-US" altLang="zh-CN" sz="2400" smtClean="0">
                <a:latin typeface="宋体" pitchFamily="2" charset="-122"/>
                <a:ea typeface="宋体" pitchFamily="2" charset="-122"/>
              </a:rPr>
              <a:t>2</a:t>
            </a:r>
            <a:r>
              <a:rPr sz="2400" smtClean="0">
                <a:latin typeface="宋体" pitchFamily="2" charset="-122"/>
                <a:ea typeface="宋体" pitchFamily="2" charset="-122"/>
              </a:rPr>
              <a:t>）读表元：同静态查找表。</a:t>
            </a:r>
          </a:p>
          <a:p>
            <a:pPr lvl="1">
              <a:lnSpc>
                <a:spcPct val="100000"/>
              </a:lnSpc>
              <a:buClr>
                <a:srgbClr val="0688FD"/>
              </a:buClr>
            </a:pPr>
            <a:r>
              <a:rPr lang="en-US" altLang="zh-CN" sz="2400" smtClean="0">
                <a:latin typeface="宋体" pitchFamily="2" charset="-122"/>
                <a:ea typeface="宋体" pitchFamily="2" charset="-122"/>
              </a:rPr>
              <a:t>3</a:t>
            </a:r>
            <a:r>
              <a:rPr sz="2400" smtClean="0">
                <a:latin typeface="宋体" pitchFamily="2" charset="-122"/>
                <a:ea typeface="宋体" pitchFamily="2" charset="-122"/>
              </a:rPr>
              <a:t>）插入</a:t>
            </a:r>
            <a:r>
              <a:rPr lang="en-US" altLang="zh-CN" sz="2400" smtClean="0">
                <a:latin typeface="宋体" pitchFamily="2" charset="-122"/>
                <a:ea typeface="宋体" pitchFamily="2" charset="-122"/>
              </a:rPr>
              <a:t>INSERT(ST,K)</a:t>
            </a:r>
            <a:r>
              <a:rPr sz="2400" smtClean="0">
                <a:latin typeface="宋体" pitchFamily="2" charset="-122"/>
                <a:ea typeface="宋体" pitchFamily="2" charset="-122"/>
              </a:rPr>
              <a:t>：在</a:t>
            </a:r>
            <a:r>
              <a:rPr lang="en-US" altLang="zh-CN" sz="2400" smtClean="0">
                <a:latin typeface="宋体" pitchFamily="2" charset="-122"/>
                <a:ea typeface="宋体" pitchFamily="2" charset="-122"/>
              </a:rPr>
              <a:t>ST</a:t>
            </a:r>
            <a:r>
              <a:rPr sz="2400" smtClean="0">
                <a:latin typeface="宋体" pitchFamily="2" charset="-122"/>
                <a:ea typeface="宋体" pitchFamily="2" charset="-122"/>
              </a:rPr>
              <a:t>中插入键值等于</a:t>
            </a:r>
            <a:r>
              <a:rPr lang="en-US" altLang="zh-CN" sz="2400" smtClean="0">
                <a:latin typeface="宋体" pitchFamily="2" charset="-122"/>
                <a:ea typeface="宋体" pitchFamily="2" charset="-122"/>
              </a:rPr>
              <a:t>K</a:t>
            </a:r>
            <a:r>
              <a:rPr sz="2400" smtClean="0">
                <a:latin typeface="宋体" pitchFamily="2" charset="-122"/>
                <a:ea typeface="宋体" pitchFamily="2" charset="-122"/>
              </a:rPr>
              <a:t>的元素，若已有，不插入。</a:t>
            </a:r>
          </a:p>
          <a:p>
            <a:pPr lvl="1">
              <a:lnSpc>
                <a:spcPct val="100000"/>
              </a:lnSpc>
              <a:buClr>
                <a:srgbClr val="0688FD"/>
              </a:buClr>
            </a:pPr>
            <a:r>
              <a:rPr lang="en-US" altLang="zh-CN" sz="2400" smtClean="0">
                <a:latin typeface="宋体" pitchFamily="2" charset="-122"/>
                <a:ea typeface="宋体" pitchFamily="2" charset="-122"/>
              </a:rPr>
              <a:t>4</a:t>
            </a:r>
            <a:r>
              <a:rPr sz="2400" smtClean="0">
                <a:latin typeface="宋体" pitchFamily="2" charset="-122"/>
                <a:ea typeface="宋体" pitchFamily="2" charset="-122"/>
              </a:rPr>
              <a:t>）删除</a:t>
            </a:r>
            <a:r>
              <a:rPr lang="en-US" altLang="zh-CN" sz="2400" smtClean="0">
                <a:latin typeface="宋体" pitchFamily="2" charset="-122"/>
                <a:ea typeface="宋体" pitchFamily="2" charset="-122"/>
              </a:rPr>
              <a:t>DELETE(ST,K)</a:t>
            </a:r>
            <a:r>
              <a:rPr sz="2400" smtClean="0">
                <a:latin typeface="宋体" pitchFamily="2" charset="-122"/>
                <a:ea typeface="宋体" pitchFamily="2" charset="-122"/>
              </a:rPr>
              <a:t>：在</a:t>
            </a:r>
            <a:r>
              <a:rPr lang="en-US" altLang="zh-CN" sz="2400" smtClean="0">
                <a:latin typeface="宋体" pitchFamily="2" charset="-122"/>
                <a:ea typeface="宋体" pitchFamily="2" charset="-122"/>
              </a:rPr>
              <a:t>ST</a:t>
            </a:r>
            <a:r>
              <a:rPr sz="2400" smtClean="0">
                <a:latin typeface="宋体" pitchFamily="2" charset="-122"/>
                <a:ea typeface="宋体" pitchFamily="2" charset="-122"/>
              </a:rPr>
              <a:t>中删除键值等于</a:t>
            </a:r>
            <a:r>
              <a:rPr lang="en-US" altLang="zh-CN" sz="2400" smtClean="0">
                <a:latin typeface="宋体" pitchFamily="2" charset="-122"/>
                <a:ea typeface="宋体" pitchFamily="2" charset="-122"/>
              </a:rPr>
              <a:t>K</a:t>
            </a:r>
            <a:r>
              <a:rPr sz="2400" smtClean="0">
                <a:latin typeface="宋体" pitchFamily="2" charset="-122"/>
                <a:ea typeface="宋体" pitchFamily="2" charset="-122"/>
              </a:rPr>
              <a:t>的元素。</a:t>
            </a:r>
          </a:p>
          <a:p>
            <a:pPr lvl="1">
              <a:lnSpc>
                <a:spcPct val="100000"/>
              </a:lnSpc>
              <a:buClr>
                <a:srgbClr val="0688FD"/>
              </a:buClr>
            </a:pPr>
            <a:r>
              <a:rPr lang="en-US" altLang="zh-CN" sz="2400" smtClean="0">
                <a:latin typeface="宋体" pitchFamily="2" charset="-122"/>
                <a:ea typeface="宋体" pitchFamily="2" charset="-122"/>
              </a:rPr>
              <a:t>5</a:t>
            </a:r>
            <a:r>
              <a:rPr sz="2400" smtClean="0">
                <a:latin typeface="宋体" pitchFamily="2" charset="-122"/>
                <a:ea typeface="宋体" pitchFamily="2" charset="-122"/>
              </a:rPr>
              <a:t>）初始化</a:t>
            </a:r>
            <a:r>
              <a:rPr lang="en-US" altLang="zh-CN" sz="2400" smtClean="0">
                <a:latin typeface="宋体" pitchFamily="2" charset="-122"/>
                <a:ea typeface="宋体" pitchFamily="2" charset="-122"/>
              </a:rPr>
              <a:t>INITIATE(ST)</a:t>
            </a:r>
            <a:r>
              <a:rPr sz="2400" smtClean="0">
                <a:latin typeface="宋体" pitchFamily="2" charset="-122"/>
                <a:ea typeface="宋体" pitchFamily="2" charset="-122"/>
              </a:rPr>
              <a:t>：设置空的静态查找表。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CD50D3-B5F3-4BD5-9C5E-1EE8DA54E4C4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EAF75-8036-4D60-8913-D0488476F0E7}" type="slidenum">
              <a:rPr lang="zh-CN" alt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572000" y="3402013"/>
            <a:ext cx="4572000" cy="1108075"/>
          </a:xfrm>
          <a:prstGeom prst="rect">
            <a:avLst/>
          </a:prstGeom>
          <a:solidFill>
            <a:srgbClr val="FFFFD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  <a:buClr>
                <a:srgbClr val="CC6600"/>
              </a:buClr>
            </a:pPr>
            <a:r>
              <a:rPr lang="zh-CN" altLang="en-US" sz="2200" b="1">
                <a:solidFill>
                  <a:srgbClr val="FF0000"/>
                </a:solidFill>
                <a:latin typeface="宋体" pitchFamily="2" charset="-122"/>
              </a:rPr>
              <a:t>动态查找表的基本运算中没有建表，它的表结构在查找过程中动态生成，即查找不成功时就插入相应的结点。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323850" y="188913"/>
            <a:ext cx="864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例　对（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5,11,23,35,51,64,72,85,88,90,98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）二分查找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72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、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30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。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539750" y="765175"/>
          <a:ext cx="7766050" cy="323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0" name="Microsoft Drawing" r:id="rId3" imgW="3835400" imgH="1500188" progId="MSDraw">
                  <p:embed/>
                </p:oleObj>
              </mc:Choice>
              <mc:Fallback>
                <p:oleObj name="Microsoft Drawing" r:id="rId3" imgW="3835400" imgH="1500188" progId="MSDraw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765175"/>
                        <a:ext cx="7766050" cy="3236913"/>
                      </a:xfrm>
                      <a:prstGeom prst="rect">
                        <a:avLst/>
                      </a:prstGeom>
                      <a:solidFill>
                        <a:srgbClr val="FFFFD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Grp="1" noChangeAspect="1"/>
          </p:cNvGraphicFramePr>
          <p:nvPr>
            <p:ph/>
          </p:nvPr>
        </p:nvGraphicFramePr>
        <p:xfrm>
          <a:off x="4419600" y="4154488"/>
          <a:ext cx="41910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1" name="Microsoft Drawing" r:id="rId5" imgW="2120900" imgH="1054100" progId="MSDraw">
                  <p:embed/>
                </p:oleObj>
              </mc:Choice>
              <mc:Fallback>
                <p:oleObj name="Microsoft Drawing" r:id="rId5" imgW="2120900" imgH="1054100" progId="MSDraw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154488"/>
                        <a:ext cx="4191000" cy="2082800"/>
                      </a:xfrm>
                      <a:prstGeom prst="rect">
                        <a:avLst/>
                      </a:prstGeom>
                      <a:solidFill>
                        <a:srgbClr val="FFFFD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04800" y="4181475"/>
            <a:ext cx="38862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08000" bIns="108000">
            <a:spAutoFit/>
          </a:bodyPr>
          <a:lstStyle/>
          <a:p>
            <a:pPr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判定树：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中点为根，左子树和右子树为左区间和右区间，左右子树按同样规则建立；它的中序遍历序列有序。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92088" y="6153150"/>
            <a:ext cx="7716837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108000" bIns="108000">
            <a:spAutoFit/>
          </a:bodyPr>
          <a:lstStyle/>
          <a:p>
            <a:pPr algn="ctr">
              <a:buFontTx/>
              <a:buChar char="•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成功：从根到被查结点的路径，比较次数为结点的层数</a:t>
            </a:r>
          </a:p>
        </p:txBody>
      </p:sp>
    </p:spTree>
    <p:extLst>
      <p:ext uri="{BB962C8B-B14F-4D97-AF65-F5344CB8AC3E}">
        <p14:creationId xmlns:p14="http://schemas.microsoft.com/office/powerpoint/2010/main" val="186874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xfrm>
            <a:off x="34925" y="-26988"/>
            <a:ext cx="8858250" cy="927101"/>
          </a:xfrm>
        </p:spPr>
        <p:txBody>
          <a:bodyPr/>
          <a:lstStyle/>
          <a:p>
            <a:r>
              <a:rPr lang="zh-CN" altLang="en-US" dirty="0"/>
              <a:t>重要知识点小结（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zh-CN" altLang="en-US" sz="4000" dirty="0" smtClean="0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981075"/>
            <a:ext cx="8856663" cy="5256213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1.</a:t>
            </a:r>
            <a:r>
              <a:rPr lang="zh-CN" altLang="en-US" smtClean="0">
                <a:ea typeface="宋体" pitchFamily="2" charset="-122"/>
              </a:rPr>
              <a:t>基本思想</a:t>
            </a:r>
            <a:endParaRPr lang="en-US" altLang="zh-CN" smtClean="0">
              <a:ea typeface="宋体" pitchFamily="2" charset="-122"/>
            </a:endParaRPr>
          </a:p>
          <a:p>
            <a:pPr lvl="1" algn="just">
              <a:spcBef>
                <a:spcPct val="0"/>
              </a:spcBef>
              <a:buClr>
                <a:srgbClr val="0688FD"/>
              </a:buClr>
            </a:pPr>
            <a:r>
              <a:rPr kumimoji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分块查找</a:t>
            </a:r>
            <a:r>
              <a:rPr kumimoji="1" smtClean="0">
                <a:latin typeface="Times New Roman" pitchFamily="18" charset="0"/>
                <a:ea typeface="宋体" pitchFamily="2" charset="-122"/>
              </a:rPr>
              <a:t>：先找索引表，确定所在块；</a:t>
            </a:r>
            <a:r>
              <a:rPr kumimoji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然后在块中顺序查找</a:t>
            </a:r>
            <a:r>
              <a:rPr kumimoji="1" smtClean="0"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lvl="1" algn="just">
              <a:spcBef>
                <a:spcPct val="0"/>
              </a:spcBef>
              <a:buClr>
                <a:srgbClr val="0688FD"/>
              </a:buClr>
            </a:pPr>
            <a:r>
              <a:rPr kumimoji="1" smtClean="0">
                <a:ea typeface="宋体" pitchFamily="2" charset="-122"/>
              </a:rPr>
              <a:t>索引表有序，可二分查找、顺序查找</a:t>
            </a:r>
          </a:p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CD50D3-B5F3-4BD5-9C5E-1EE8DA54E4C4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97B394-5EF2-4624-B1B5-F3EC142A3F7A}" type="slidenum">
              <a:rPr lang="zh-CN" alt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109" name="Text Box 104"/>
          <p:cNvSpPr txBox="1">
            <a:spLocks noChangeArrowheads="1"/>
          </p:cNvSpPr>
          <p:nvPr/>
        </p:nvSpPr>
        <p:spPr bwMode="auto">
          <a:xfrm>
            <a:off x="395288" y="3084513"/>
            <a:ext cx="8534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例　找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8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、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40</a:t>
            </a:r>
            <a:endParaRPr kumimoji="1"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110" name="Rectangle 5"/>
          <p:cNvSpPr>
            <a:spLocks noChangeArrowheads="1"/>
          </p:cNvSpPr>
          <p:nvPr/>
        </p:nvSpPr>
        <p:spPr bwMode="auto">
          <a:xfrm>
            <a:off x="6413500" y="4348163"/>
            <a:ext cx="2627313" cy="360362"/>
          </a:xfrm>
          <a:prstGeom prst="rect">
            <a:avLst/>
          </a:prstGeom>
          <a:solidFill>
            <a:srgbClr val="3399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tIns="108000" bIns="108000" anchor="ctr"/>
          <a:lstStyle/>
          <a:p>
            <a:endParaRPr lang="zh-CN" altLang="en-US" b="1"/>
          </a:p>
        </p:txBody>
      </p:sp>
      <p:sp>
        <p:nvSpPr>
          <p:cNvPr id="111" name="Rectangle 6"/>
          <p:cNvSpPr>
            <a:spLocks noChangeArrowheads="1"/>
          </p:cNvSpPr>
          <p:nvPr/>
        </p:nvSpPr>
        <p:spPr bwMode="auto">
          <a:xfrm>
            <a:off x="3748088" y="4348163"/>
            <a:ext cx="2627312" cy="360362"/>
          </a:xfrm>
          <a:prstGeom prst="rect">
            <a:avLst/>
          </a:prstGeom>
          <a:solidFill>
            <a:srgbClr val="FF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tIns="108000" bIns="108000" anchor="ctr"/>
          <a:lstStyle/>
          <a:p>
            <a:endParaRPr lang="zh-CN" altLang="en-US" b="1"/>
          </a:p>
        </p:txBody>
      </p:sp>
      <p:sp>
        <p:nvSpPr>
          <p:cNvPr id="112" name="Rectangle 7"/>
          <p:cNvSpPr>
            <a:spLocks noChangeArrowheads="1"/>
          </p:cNvSpPr>
          <p:nvPr/>
        </p:nvSpPr>
        <p:spPr bwMode="auto">
          <a:xfrm>
            <a:off x="1084263" y="4348163"/>
            <a:ext cx="2627312" cy="360362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tIns="108000" bIns="108000" anchor="ctr"/>
          <a:lstStyle/>
          <a:p>
            <a:endParaRPr lang="zh-CN" altLang="en-US" b="1"/>
          </a:p>
        </p:txBody>
      </p:sp>
      <p:graphicFrame>
        <p:nvGraphicFramePr>
          <p:cNvPr id="113" name="Group 114"/>
          <p:cNvGraphicFramePr>
            <a:graphicFrameLocks noGrp="1"/>
          </p:cNvGraphicFramePr>
          <p:nvPr/>
        </p:nvGraphicFramePr>
        <p:xfrm>
          <a:off x="982663" y="3992563"/>
          <a:ext cx="8161337" cy="731838"/>
        </p:xfrm>
        <a:graphic>
          <a:graphicData uri="http://schemas.openxmlformats.org/drawingml/2006/table">
            <a:tbl>
              <a:tblPr/>
              <a:tblGrid>
                <a:gridCol w="455612"/>
                <a:gridCol w="452438"/>
                <a:gridCol w="450850"/>
                <a:gridCol w="452437"/>
                <a:gridCol w="454025"/>
                <a:gridCol w="455613"/>
                <a:gridCol w="461962"/>
                <a:gridCol w="444500"/>
                <a:gridCol w="460375"/>
                <a:gridCol w="446088"/>
                <a:gridCol w="455612"/>
                <a:gridCol w="450850"/>
                <a:gridCol w="455613"/>
                <a:gridCol w="454025"/>
                <a:gridCol w="452437"/>
                <a:gridCol w="450850"/>
                <a:gridCol w="452438"/>
                <a:gridCol w="455612"/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33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42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44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48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38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58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74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49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86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53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4" name="Group 86"/>
          <p:cNvGraphicFramePr>
            <a:graphicFrameLocks noGrp="1"/>
          </p:cNvGraphicFramePr>
          <p:nvPr/>
        </p:nvGraphicFramePr>
        <p:xfrm>
          <a:off x="76200" y="5356225"/>
          <a:ext cx="914400" cy="1097202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</a:tblGrid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48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86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5" name="Group 100"/>
          <p:cNvGrpSpPr>
            <a:grpSpLocks/>
          </p:cNvGrpSpPr>
          <p:nvPr/>
        </p:nvGrpSpPr>
        <p:grpSpPr bwMode="auto">
          <a:xfrm>
            <a:off x="796925" y="4779963"/>
            <a:ext cx="431800" cy="720725"/>
            <a:chOff x="545" y="2740"/>
            <a:chExt cx="272" cy="454"/>
          </a:xfrm>
        </p:grpSpPr>
        <p:sp>
          <p:nvSpPr>
            <p:cNvPr id="61531" name="Line 101"/>
            <p:cNvSpPr>
              <a:spLocks noChangeShapeType="1"/>
            </p:cNvSpPr>
            <p:nvPr/>
          </p:nvSpPr>
          <p:spPr bwMode="auto">
            <a:xfrm>
              <a:off x="545" y="3194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 bIns="108000" anchor="ctr"/>
            <a:lstStyle/>
            <a:p>
              <a:endParaRPr lang="zh-CN" altLang="en-US"/>
            </a:p>
          </p:txBody>
        </p:sp>
        <p:sp>
          <p:nvSpPr>
            <p:cNvPr id="61532" name="Line 102"/>
            <p:cNvSpPr>
              <a:spLocks noChangeShapeType="1"/>
            </p:cNvSpPr>
            <p:nvPr/>
          </p:nvSpPr>
          <p:spPr bwMode="auto">
            <a:xfrm flipV="1">
              <a:off x="817" y="2740"/>
              <a:ext cx="0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 bIns="108000" anchor="ctr"/>
            <a:lstStyle/>
            <a:p>
              <a:endParaRPr lang="zh-CN" altLang="en-US"/>
            </a:p>
          </p:txBody>
        </p:sp>
      </p:grpSp>
      <p:grpSp>
        <p:nvGrpSpPr>
          <p:cNvPr id="118" name="Group 103"/>
          <p:cNvGrpSpPr>
            <a:grpSpLocks/>
          </p:cNvGrpSpPr>
          <p:nvPr/>
        </p:nvGrpSpPr>
        <p:grpSpPr bwMode="auto">
          <a:xfrm>
            <a:off x="868363" y="4779963"/>
            <a:ext cx="5761037" cy="1512887"/>
            <a:chOff x="590" y="2740"/>
            <a:chExt cx="3629" cy="953"/>
          </a:xfrm>
        </p:grpSpPr>
        <p:sp>
          <p:nvSpPr>
            <p:cNvPr id="61529" name="Line 104"/>
            <p:cNvSpPr>
              <a:spLocks noChangeShapeType="1"/>
            </p:cNvSpPr>
            <p:nvPr/>
          </p:nvSpPr>
          <p:spPr bwMode="auto">
            <a:xfrm>
              <a:off x="590" y="3693"/>
              <a:ext cx="362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 bIns="108000" anchor="ctr"/>
            <a:lstStyle/>
            <a:p>
              <a:endParaRPr lang="zh-CN" altLang="en-US"/>
            </a:p>
          </p:txBody>
        </p:sp>
        <p:sp>
          <p:nvSpPr>
            <p:cNvPr id="61530" name="Line 105"/>
            <p:cNvSpPr>
              <a:spLocks noChangeShapeType="1"/>
            </p:cNvSpPr>
            <p:nvPr/>
          </p:nvSpPr>
          <p:spPr bwMode="auto">
            <a:xfrm flipV="1">
              <a:off x="4219" y="2740"/>
              <a:ext cx="0" cy="9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 bIns="108000" anchor="ctr"/>
            <a:lstStyle/>
            <a:p>
              <a:endParaRPr lang="zh-CN" altLang="en-US"/>
            </a:p>
          </p:txBody>
        </p:sp>
      </p:grpSp>
      <p:grpSp>
        <p:nvGrpSpPr>
          <p:cNvPr id="121" name="Group 106"/>
          <p:cNvGrpSpPr>
            <a:grpSpLocks/>
          </p:cNvGrpSpPr>
          <p:nvPr/>
        </p:nvGrpSpPr>
        <p:grpSpPr bwMode="auto">
          <a:xfrm>
            <a:off x="795338" y="4779963"/>
            <a:ext cx="3241675" cy="1152525"/>
            <a:chOff x="544" y="2740"/>
            <a:chExt cx="2042" cy="726"/>
          </a:xfrm>
        </p:grpSpPr>
        <p:sp>
          <p:nvSpPr>
            <p:cNvPr id="61527" name="Line 107"/>
            <p:cNvSpPr>
              <a:spLocks noChangeShapeType="1"/>
            </p:cNvSpPr>
            <p:nvPr/>
          </p:nvSpPr>
          <p:spPr bwMode="auto">
            <a:xfrm>
              <a:off x="544" y="3466"/>
              <a:ext cx="20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 bIns="108000" anchor="ctr"/>
            <a:lstStyle/>
            <a:p>
              <a:endParaRPr lang="zh-CN" altLang="en-US"/>
            </a:p>
          </p:txBody>
        </p:sp>
        <p:sp>
          <p:nvSpPr>
            <p:cNvPr id="61528" name="Line 108"/>
            <p:cNvSpPr>
              <a:spLocks noChangeShapeType="1"/>
            </p:cNvSpPr>
            <p:nvPr/>
          </p:nvSpPr>
          <p:spPr bwMode="auto">
            <a:xfrm flipV="1">
              <a:off x="2586" y="2740"/>
              <a:ext cx="0" cy="7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 bIns="108000" anchor="ctr"/>
            <a:lstStyle/>
            <a:p>
              <a:endParaRPr lang="zh-CN" altLang="en-US"/>
            </a:p>
          </p:txBody>
        </p:sp>
      </p:grpSp>
      <p:sp>
        <p:nvSpPr>
          <p:cNvPr id="124" name="Rectangle 109"/>
          <p:cNvSpPr>
            <a:spLocks noChangeArrowheads="1"/>
          </p:cNvSpPr>
          <p:nvPr/>
        </p:nvSpPr>
        <p:spPr bwMode="auto">
          <a:xfrm>
            <a:off x="68263" y="4835525"/>
            <a:ext cx="11112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08000" bIns="108000">
            <a:spAutoFit/>
          </a:bodyPr>
          <a:lstStyle/>
          <a:p>
            <a:pPr algn="ctr"/>
            <a:r>
              <a:rPr kumimoji="1" lang="en-US" altLang="zh-CN" sz="2000" b="1">
                <a:latin typeface="Times New Roman" pitchFamily="18" charset="0"/>
              </a:rPr>
              <a:t>key  add</a:t>
            </a:r>
          </a:p>
        </p:txBody>
      </p:sp>
    </p:spTree>
    <p:extLst>
      <p:ext uri="{BB962C8B-B14F-4D97-AF65-F5344CB8AC3E}">
        <p14:creationId xmlns:p14="http://schemas.microsoft.com/office/powerpoint/2010/main" val="265912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zh-CN" dirty="0" smtClean="0"/>
              <a:t>顺序</a:t>
            </a:r>
            <a:r>
              <a:rPr lang="zh-CN" altLang="zh-CN" dirty="0"/>
              <a:t>查找技术适合于存储结构为（ </a:t>
            </a:r>
            <a:r>
              <a:rPr lang="en-US" altLang="zh-CN" dirty="0" smtClean="0"/>
              <a:t>                          </a:t>
            </a:r>
            <a:r>
              <a:rPr lang="zh-CN" altLang="zh-CN" dirty="0" smtClean="0"/>
              <a:t>）</a:t>
            </a:r>
            <a:r>
              <a:rPr lang="zh-CN" altLang="zh-CN" dirty="0"/>
              <a:t>的线性表，而折半查找技术适用于存储结构为</a:t>
            </a:r>
            <a:r>
              <a:rPr lang="zh-CN" altLang="zh-CN" dirty="0" smtClean="0"/>
              <a:t>（</a:t>
            </a:r>
            <a:r>
              <a:rPr lang="en-US" altLang="zh-CN" dirty="0" smtClean="0"/>
              <a:t>        </a:t>
            </a:r>
            <a:r>
              <a:rPr lang="zh-CN" altLang="zh-CN" dirty="0" smtClean="0"/>
              <a:t> </a:t>
            </a:r>
            <a:r>
              <a:rPr lang="zh-CN" altLang="zh-CN" dirty="0"/>
              <a:t>）的线性表，</a:t>
            </a:r>
            <a:r>
              <a:rPr lang="zh-CN" altLang="zh-CN" dirty="0" smtClean="0"/>
              <a:t>并且</a:t>
            </a:r>
            <a:r>
              <a:rPr lang="zh-CN" altLang="zh-CN" dirty="0"/>
              <a:t>表中的元素必须是</a:t>
            </a:r>
            <a:r>
              <a:rPr lang="zh-CN" altLang="zh-CN" dirty="0" smtClean="0"/>
              <a:t>（</a:t>
            </a:r>
            <a:r>
              <a:rPr lang="en-US" altLang="zh-CN" dirty="0" smtClean="0"/>
              <a:t>           </a:t>
            </a:r>
            <a:r>
              <a:rPr lang="zh-CN" altLang="zh-CN" dirty="0" smtClean="0"/>
              <a:t> </a:t>
            </a:r>
            <a:r>
              <a:rPr lang="en-US" altLang="zh-CN" dirty="0" smtClean="0"/>
              <a:t>          </a:t>
            </a:r>
            <a:r>
              <a:rPr lang="zh-CN" altLang="zh-CN" dirty="0" smtClean="0"/>
              <a:t>）</a:t>
            </a:r>
            <a:endParaRPr lang="zh-CN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zh-CN" dirty="0" smtClean="0"/>
              <a:t>设有</a:t>
            </a:r>
            <a:r>
              <a:rPr lang="zh-CN" altLang="zh-CN" dirty="0"/>
              <a:t>一个已按各元素值排好序的线性表，长度为</a:t>
            </a:r>
            <a:r>
              <a:rPr lang="en-US" altLang="zh-CN" dirty="0"/>
              <a:t>125</a:t>
            </a:r>
            <a:r>
              <a:rPr lang="zh-CN" altLang="zh-CN" dirty="0"/>
              <a:t>，用折半查找与给定值相等的元素，若查找成功</a:t>
            </a:r>
            <a:r>
              <a:rPr lang="zh-CN" altLang="zh-CN" dirty="0" smtClean="0"/>
              <a:t>，则</a:t>
            </a:r>
            <a:r>
              <a:rPr lang="zh-CN" altLang="zh-CN" dirty="0"/>
              <a:t>至少需要比较（ </a:t>
            </a:r>
            <a:r>
              <a:rPr lang="en-US" altLang="zh-CN" dirty="0" smtClean="0"/>
              <a:t>      </a:t>
            </a:r>
            <a:r>
              <a:rPr lang="zh-CN" altLang="zh-CN" dirty="0" smtClean="0"/>
              <a:t>）</a:t>
            </a:r>
            <a:r>
              <a:rPr lang="zh-CN" altLang="zh-CN" dirty="0"/>
              <a:t>次，至多需比较（ </a:t>
            </a:r>
            <a:r>
              <a:rPr lang="en-US" altLang="zh-CN" dirty="0" smtClean="0"/>
              <a:t>      </a:t>
            </a:r>
            <a:r>
              <a:rPr lang="zh-CN" altLang="zh-CN" dirty="0" smtClean="0"/>
              <a:t>）</a:t>
            </a:r>
            <a:r>
              <a:rPr lang="zh-CN" altLang="zh-CN" dirty="0"/>
              <a:t>次。</a:t>
            </a:r>
            <a:r>
              <a:rPr lang="en-US" altLang="zh-CN" dirty="0"/>
              <a:t> </a:t>
            </a:r>
            <a:endParaRPr lang="zh-CN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4C30F2-EA06-4197-8396-AFF61755FA80}" type="datetime1">
              <a:rPr lang="zh-CN" altLang="en-US" smtClean="0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8</a:t>
            </a:r>
            <a:r>
              <a:rPr lang="zh-CN" altLang="en-US" smtClean="0"/>
              <a:t>章 查找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F04A01-F98E-40E7-8B2B-63447483E685}" type="slidenum">
              <a:rPr lang="zh-CN" alt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5724128" y="980728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顺序存储和链接存储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53143" y="1503948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顺序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存储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28184" y="202716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按关键码有序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83768" y="422108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44208" y="422108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7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7544" y="4809926"/>
            <a:ext cx="8280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zh-CN" sz="2800" b="1" dirty="0">
                <a:solidFill>
                  <a:srgbClr val="FF0000"/>
                </a:solidFill>
              </a:rPr>
              <a:t>查找成功的情况下，和根结点的比较次数最少，为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zh-CN" altLang="zh-CN" sz="2800" b="1" dirty="0">
                <a:solidFill>
                  <a:srgbClr val="FF0000"/>
                </a:solidFill>
              </a:rPr>
              <a:t>次，最多不超过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判定树</a:t>
            </a:r>
            <a:r>
              <a:rPr lang="zh-CN" altLang="zh-CN" sz="2800" b="1" dirty="0">
                <a:solidFill>
                  <a:srgbClr val="FF0000"/>
                </a:solidFill>
              </a:rPr>
              <a:t>的深度。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endParaRPr lang="zh-CN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39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zh-CN" dirty="0" smtClean="0"/>
              <a:t>对于</a:t>
            </a:r>
            <a:r>
              <a:rPr lang="zh-CN" altLang="zh-CN" dirty="0"/>
              <a:t>数列</a:t>
            </a:r>
            <a:r>
              <a:rPr lang="en-US" altLang="zh-CN" dirty="0"/>
              <a:t>{25</a:t>
            </a:r>
            <a:r>
              <a:rPr lang="zh-CN" altLang="zh-CN" dirty="0"/>
              <a:t>，</a:t>
            </a:r>
            <a:r>
              <a:rPr lang="en-US" altLang="zh-CN" dirty="0"/>
              <a:t>30</a:t>
            </a:r>
            <a:r>
              <a:rPr lang="zh-CN" altLang="zh-CN" dirty="0"/>
              <a:t>，</a:t>
            </a:r>
            <a:r>
              <a:rPr lang="en-US" altLang="zh-CN" dirty="0"/>
              <a:t>8</a:t>
            </a:r>
            <a:r>
              <a:rPr lang="zh-CN" altLang="zh-CN" dirty="0"/>
              <a:t>，</a:t>
            </a:r>
            <a:r>
              <a:rPr lang="en-US" altLang="zh-CN" dirty="0"/>
              <a:t>5</a:t>
            </a:r>
            <a:r>
              <a:rPr lang="zh-CN" altLang="zh-CN" dirty="0"/>
              <a:t>，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/>
              <a:t>27</a:t>
            </a:r>
            <a:r>
              <a:rPr lang="zh-CN" altLang="zh-CN" dirty="0"/>
              <a:t>，</a:t>
            </a:r>
            <a:r>
              <a:rPr lang="en-US" altLang="zh-CN" dirty="0"/>
              <a:t>24</a:t>
            </a:r>
            <a:r>
              <a:rPr lang="zh-CN" altLang="zh-CN" dirty="0"/>
              <a:t>，</a:t>
            </a:r>
            <a:r>
              <a:rPr lang="en-US" altLang="zh-CN" dirty="0"/>
              <a:t>10</a:t>
            </a:r>
            <a:r>
              <a:rPr lang="zh-CN" altLang="zh-CN" dirty="0"/>
              <a:t>，</a:t>
            </a:r>
            <a:r>
              <a:rPr lang="en-US" altLang="zh-CN" dirty="0"/>
              <a:t>20</a:t>
            </a:r>
            <a:r>
              <a:rPr lang="zh-CN" altLang="zh-CN" dirty="0"/>
              <a:t>，</a:t>
            </a:r>
            <a:r>
              <a:rPr lang="en-US" altLang="zh-CN" dirty="0"/>
              <a:t>21</a:t>
            </a:r>
            <a:r>
              <a:rPr lang="zh-CN" altLang="zh-CN" dirty="0"/>
              <a:t>，</a:t>
            </a:r>
            <a:r>
              <a:rPr lang="en-US" altLang="zh-CN" dirty="0"/>
              <a:t>9</a:t>
            </a:r>
            <a:r>
              <a:rPr lang="zh-CN" altLang="zh-CN" dirty="0"/>
              <a:t>，</a:t>
            </a:r>
            <a:r>
              <a:rPr lang="en-US" altLang="zh-CN" dirty="0"/>
              <a:t>28</a:t>
            </a:r>
            <a:r>
              <a:rPr lang="zh-CN" altLang="zh-CN" dirty="0"/>
              <a:t>，</a:t>
            </a:r>
            <a:r>
              <a:rPr lang="en-US" altLang="zh-CN" dirty="0"/>
              <a:t>7</a:t>
            </a:r>
            <a:r>
              <a:rPr lang="zh-CN" altLang="zh-CN" dirty="0"/>
              <a:t>，</a:t>
            </a:r>
            <a:r>
              <a:rPr lang="en-US" altLang="zh-CN" dirty="0"/>
              <a:t>13</a:t>
            </a:r>
            <a:r>
              <a:rPr lang="zh-CN" altLang="zh-CN" dirty="0"/>
              <a:t>，</a:t>
            </a:r>
            <a:r>
              <a:rPr lang="en-US" altLang="zh-CN" dirty="0"/>
              <a:t>15}</a:t>
            </a:r>
            <a:r>
              <a:rPr lang="zh-CN" altLang="zh-CN" dirty="0"/>
              <a:t>，假定每个结点的查找</a:t>
            </a:r>
            <a:r>
              <a:rPr lang="zh-CN" altLang="zh-CN" dirty="0" smtClean="0"/>
              <a:t>概率相同</a:t>
            </a:r>
            <a:r>
              <a:rPr lang="zh-CN" altLang="zh-CN" dirty="0"/>
              <a:t>，若用顺序存储结构组织该数列，则查找一个数的平均比较次数为</a:t>
            </a:r>
            <a:r>
              <a:rPr lang="zh-CN" altLang="zh-CN" dirty="0" smtClean="0"/>
              <a:t>（</a:t>
            </a:r>
            <a:r>
              <a:rPr lang="en-US" altLang="zh-CN" dirty="0" smtClean="0"/>
              <a:t>      </a:t>
            </a:r>
            <a:r>
              <a:rPr lang="zh-CN" altLang="zh-CN" dirty="0" smtClean="0"/>
              <a:t> </a:t>
            </a:r>
            <a:r>
              <a:rPr lang="en-US" altLang="zh-CN" dirty="0" smtClean="0"/>
              <a:t>  </a:t>
            </a:r>
            <a:r>
              <a:rPr lang="zh-CN" altLang="zh-CN" dirty="0" smtClean="0"/>
              <a:t>）。</a:t>
            </a:r>
            <a:endParaRPr lang="zh-CN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4C30F2-EA06-4197-8396-AFF61755FA80}" type="datetime1">
              <a:rPr lang="zh-CN" altLang="en-US" smtClean="0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8</a:t>
            </a:r>
            <a:r>
              <a:rPr lang="zh-CN" altLang="en-US" smtClean="0"/>
              <a:t>章 查找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F04A01-F98E-40E7-8B2B-63447483E685}" type="slidenum">
              <a:rPr lang="zh-CN" alt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2602782" y="2564904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8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44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zh-CN" dirty="0" smtClean="0"/>
              <a:t>长度</a:t>
            </a:r>
            <a:r>
              <a:rPr lang="zh-CN" altLang="zh-CN" dirty="0"/>
              <a:t>为</a:t>
            </a:r>
            <a:r>
              <a:rPr lang="en-US" altLang="zh-CN" dirty="0"/>
              <a:t> 12</a:t>
            </a:r>
            <a:r>
              <a:rPr lang="zh-CN" altLang="zh-CN" dirty="0"/>
              <a:t>的有序表采用顺序存储结构，采用折半查找技术，在等概率情况下，查找成功时的平均</a:t>
            </a:r>
            <a:r>
              <a:rPr lang="zh-CN" altLang="zh-CN" dirty="0" smtClean="0"/>
              <a:t>查找长度</a:t>
            </a:r>
            <a:r>
              <a:rPr lang="zh-CN" altLang="zh-CN" dirty="0"/>
              <a:t>是</a:t>
            </a:r>
            <a:r>
              <a:rPr lang="zh-CN" altLang="zh-CN" dirty="0" smtClean="0"/>
              <a:t>（</a:t>
            </a:r>
            <a:r>
              <a:rPr lang="en-US" altLang="zh-CN" dirty="0" smtClean="0"/>
              <a:t>      </a:t>
            </a:r>
            <a:r>
              <a:rPr lang="zh-CN" altLang="zh-CN" dirty="0" smtClean="0"/>
              <a:t> </a:t>
            </a:r>
            <a:r>
              <a:rPr lang="zh-CN" altLang="zh-CN" dirty="0"/>
              <a:t>），查找失败时的平均查找长度是</a:t>
            </a:r>
            <a:r>
              <a:rPr lang="zh-CN" altLang="zh-CN" dirty="0" smtClean="0"/>
              <a:t>（</a:t>
            </a:r>
            <a:r>
              <a:rPr lang="en-US" altLang="zh-CN" dirty="0" smtClean="0"/>
              <a:t>      </a:t>
            </a:r>
            <a:r>
              <a:rPr lang="zh-CN" altLang="zh-CN" dirty="0" smtClean="0"/>
              <a:t> </a:t>
            </a:r>
            <a:r>
              <a:rPr lang="zh-CN" altLang="zh-CN" dirty="0"/>
              <a:t>）。</a:t>
            </a:r>
            <a:r>
              <a:rPr lang="en-US" altLang="zh-CN" dirty="0"/>
              <a:t>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A.37/12 	B.62/13 	C.39/12 	D.49/13 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4C30F2-EA06-4197-8396-AFF61755FA80}" type="datetime1">
              <a:rPr lang="zh-CN" altLang="en-US" smtClean="0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8</a:t>
            </a:r>
            <a:r>
              <a:rPr lang="zh-CN" altLang="en-US" smtClean="0"/>
              <a:t>章 查找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F04A01-F98E-40E7-8B2B-63447483E685}" type="slidenum">
              <a:rPr lang="zh-CN" alt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755576" y="2056408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A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92280" y="2019836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B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44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zh-CN" dirty="0"/>
              <a:t>．已知一个有序表为（</a:t>
            </a:r>
            <a:r>
              <a:rPr lang="en-US" altLang="zh-CN" dirty="0"/>
              <a:t>12</a:t>
            </a:r>
            <a:r>
              <a:rPr lang="zh-CN" altLang="zh-CN" dirty="0"/>
              <a:t>，</a:t>
            </a:r>
            <a:r>
              <a:rPr lang="en-US" altLang="zh-CN" dirty="0"/>
              <a:t>18</a:t>
            </a:r>
            <a:r>
              <a:rPr lang="zh-CN" altLang="zh-CN" dirty="0"/>
              <a:t>，</a:t>
            </a:r>
            <a:r>
              <a:rPr lang="en-US" altLang="zh-CN" dirty="0"/>
              <a:t>24</a:t>
            </a:r>
            <a:r>
              <a:rPr lang="zh-CN" altLang="zh-CN" dirty="0"/>
              <a:t>，</a:t>
            </a:r>
            <a:r>
              <a:rPr lang="en-US" altLang="zh-CN" dirty="0"/>
              <a:t>35</a:t>
            </a:r>
            <a:r>
              <a:rPr lang="zh-CN" altLang="zh-CN" dirty="0"/>
              <a:t>，</a:t>
            </a:r>
            <a:r>
              <a:rPr lang="en-US" altLang="zh-CN" dirty="0"/>
              <a:t>47</a:t>
            </a:r>
            <a:r>
              <a:rPr lang="zh-CN" altLang="zh-CN" dirty="0"/>
              <a:t>，</a:t>
            </a:r>
            <a:r>
              <a:rPr lang="en-US" altLang="zh-CN" dirty="0"/>
              <a:t>50</a:t>
            </a:r>
            <a:r>
              <a:rPr lang="zh-CN" altLang="zh-CN" dirty="0"/>
              <a:t>，</a:t>
            </a:r>
            <a:r>
              <a:rPr lang="en-US" altLang="zh-CN" dirty="0"/>
              <a:t>62</a:t>
            </a:r>
            <a:r>
              <a:rPr lang="zh-CN" altLang="zh-CN" dirty="0"/>
              <a:t>，</a:t>
            </a:r>
            <a:r>
              <a:rPr lang="en-US" altLang="zh-CN" dirty="0"/>
              <a:t>83</a:t>
            </a:r>
            <a:r>
              <a:rPr lang="zh-CN" altLang="zh-CN" dirty="0"/>
              <a:t>，</a:t>
            </a:r>
            <a:r>
              <a:rPr lang="en-US" altLang="zh-CN" dirty="0"/>
              <a:t>90</a:t>
            </a:r>
            <a:r>
              <a:rPr lang="zh-CN" altLang="zh-CN" dirty="0"/>
              <a:t>，</a:t>
            </a:r>
            <a:r>
              <a:rPr lang="en-US" altLang="zh-CN" dirty="0"/>
              <a:t>115</a:t>
            </a:r>
            <a:r>
              <a:rPr lang="zh-CN" altLang="zh-CN" dirty="0"/>
              <a:t>，</a:t>
            </a:r>
            <a:r>
              <a:rPr lang="en-US" altLang="zh-CN" dirty="0"/>
              <a:t>134</a:t>
            </a:r>
            <a:r>
              <a:rPr lang="zh-CN" altLang="zh-CN" dirty="0"/>
              <a:t>），当折半查找值为</a:t>
            </a:r>
            <a:r>
              <a:rPr lang="en-US" altLang="zh-CN" dirty="0"/>
              <a:t>90</a:t>
            </a:r>
            <a:r>
              <a:rPr lang="zh-CN" altLang="zh-CN" dirty="0"/>
              <a:t>的元</a:t>
            </a:r>
          </a:p>
          <a:p>
            <a:r>
              <a:rPr lang="zh-CN" altLang="zh-CN" dirty="0"/>
              <a:t>素时，经过（ ）次比较后查找成功。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A 2 B 3 C 4 D 5 </a:t>
            </a:r>
            <a:endParaRPr lang="zh-CN" altLang="zh-CN" dirty="0"/>
          </a:p>
          <a:p>
            <a:r>
              <a:rPr lang="zh-CN" altLang="zh-CN" dirty="0"/>
              <a:t>【解答】</a:t>
            </a:r>
            <a:r>
              <a:rPr lang="en-US" altLang="zh-CN" dirty="0"/>
              <a:t>A </a:t>
            </a:r>
            <a:endParaRPr lang="en-US" altLang="zh-CN" dirty="0" smtClean="0"/>
          </a:p>
          <a:p>
            <a:pPr algn="just"/>
            <a:r>
              <a:rPr lang="en-US" altLang="zh-CN" dirty="0" smtClean="0"/>
              <a:t>2. </a:t>
            </a:r>
            <a:r>
              <a:rPr lang="zh-CN" altLang="en-US" dirty="0" smtClean="0"/>
              <a:t>假定数列</a:t>
            </a:r>
            <a:r>
              <a:rPr lang="en-US" altLang="zh-CN" dirty="0" smtClean="0"/>
              <a:t>{12,20,5,6,9,35}</a:t>
            </a:r>
            <a:r>
              <a:rPr lang="zh-CN" altLang="en-US" dirty="0" smtClean="0"/>
              <a:t>，采用散列函数</a:t>
            </a:r>
            <a:r>
              <a:rPr lang="en-US" altLang="zh-CN" dirty="0" smtClean="0"/>
              <a:t>H(k)=k mod 6</a:t>
            </a:r>
            <a:r>
              <a:rPr lang="zh-CN" altLang="en-US" dirty="0" smtClean="0"/>
              <a:t>存储，则存储</a:t>
            </a:r>
            <a:r>
              <a:rPr lang="en-US" altLang="zh-CN" dirty="0" smtClean="0"/>
              <a:t>6</a:t>
            </a:r>
            <a:r>
              <a:rPr lang="zh-CN" altLang="en-US" dirty="0" smtClean="0"/>
              <a:t>时，会和哪个元素冲突？</a:t>
            </a:r>
            <a:endParaRPr lang="zh-CN" altLang="zh-CN" dirty="0"/>
          </a:p>
          <a:p>
            <a:r>
              <a:rPr lang="zh-CN" altLang="zh-CN" dirty="0" smtClean="0"/>
              <a:t>【解答】</a:t>
            </a:r>
            <a:r>
              <a:rPr lang="en-US" altLang="zh-CN" dirty="0" smtClean="0"/>
              <a:t>12 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4C30F2-EA06-4197-8396-AFF61755FA80}" type="datetime1">
              <a:rPr lang="zh-CN" altLang="en-US" smtClean="0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8</a:t>
            </a:r>
            <a:r>
              <a:rPr lang="zh-CN" altLang="en-US" smtClean="0"/>
              <a:t>章 查找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F04A01-F98E-40E7-8B2B-63447483E685}" type="slidenum">
              <a:rPr lang="zh-CN" alt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44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8.1 </a:t>
            </a:r>
            <a:r>
              <a:rPr lang="zh-CN" altLang="en-US" smtClean="0">
                <a:ea typeface="宋体" pitchFamily="2" charset="-122"/>
              </a:rPr>
              <a:t>基本概念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107950" y="981075"/>
            <a:ext cx="8856663" cy="525621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3.</a:t>
            </a:r>
            <a:r>
              <a:rPr lang="zh-CN" altLang="en-US" smtClean="0">
                <a:ea typeface="宋体" pitchFamily="2" charset="-122"/>
              </a:rPr>
              <a:t>评价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CD50D3-B5F3-4BD5-9C5E-1EE8DA54E4C4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A555AE-8950-45E8-8C86-F655FA9FE1E9}" type="slidenum">
              <a:rPr lang="zh-CN" alt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79388" y="1422400"/>
            <a:ext cx="8785225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0" bIns="108000" anchor="ctr">
            <a:spAutoFit/>
          </a:bodyPr>
          <a:lstStyle/>
          <a:p>
            <a:pPr indent="269875"/>
            <a:r>
              <a:rPr lang="zh-CN" altLang="en-US" sz="2800" b="1" dirty="0">
                <a:latin typeface="宋体" pitchFamily="2" charset="-122"/>
                <a:cs typeface="Times New Roman" pitchFamily="18" charset="0"/>
              </a:rPr>
              <a:t>  查找的主要操作是关键字的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比较</a:t>
            </a:r>
            <a:r>
              <a:rPr lang="zh-CN" altLang="en-US" sz="2800" b="1" dirty="0">
                <a:latin typeface="宋体" pitchFamily="2" charset="-122"/>
                <a:cs typeface="Times New Roman" pitchFamily="18" charset="0"/>
              </a:rPr>
              <a:t>，通常把查找过程中对关键字需要执行的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平均比较次数</a:t>
            </a:r>
            <a:r>
              <a:rPr lang="zh-CN" altLang="en-US" sz="2800" b="1" dirty="0">
                <a:latin typeface="宋体" pitchFamily="2" charset="-122"/>
                <a:cs typeface="Times New Roman" pitchFamily="18" charset="0"/>
              </a:rPr>
              <a:t>（也称为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平均查找长度</a:t>
            </a:r>
            <a:r>
              <a:rPr lang="zh-CN" altLang="en-US" sz="2800" b="1" dirty="0">
                <a:latin typeface="宋体" pitchFamily="2" charset="-122"/>
                <a:cs typeface="Times New Roman" pitchFamily="18" charset="0"/>
              </a:rPr>
              <a:t>）作为衡量一个查找算法效率优劣的标准。</a:t>
            </a:r>
          </a:p>
          <a:p>
            <a:pPr indent="269875">
              <a:spcBef>
                <a:spcPct val="3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平均查找长度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ASL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Average Search Length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）：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2771775" y="3368675"/>
          <a:ext cx="298132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7" name="公式" r:id="rId3" imgW="723586" imgH="317362" progId="Equation.3">
                  <p:embed/>
                </p:oleObj>
              </mc:Choice>
              <mc:Fallback>
                <p:oleObj name="公式" r:id="rId3" imgW="723586" imgH="31736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368675"/>
                        <a:ext cx="2981325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-107950" y="4689475"/>
            <a:ext cx="92170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0" bIns="108000" anchor="ctr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30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：查找第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结点的概率，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b="1" baseline="-30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：找到第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结点所需比较次数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通常假定每结点的查找概率相等，即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30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=p</a:t>
            </a:r>
            <a:r>
              <a:rPr lang="en-US" altLang="zh-CN" sz="2800" b="1" baseline="-30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>
                <a:latin typeface="宋体" pitchFamily="2" charset="-122"/>
                <a:cs typeface="Times New Roman" pitchFamily="18" charset="0"/>
              </a:rPr>
              <a:t>…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=p</a:t>
            </a:r>
            <a:r>
              <a:rPr lang="en-US" altLang="zh-CN" sz="2800" b="1" baseline="-30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=1/n</a:t>
            </a:r>
            <a:r>
              <a:rPr lang="en-US" altLang="zh-CN" sz="2800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8.1 </a:t>
            </a:r>
            <a:r>
              <a:rPr lang="zh-CN" altLang="en-US" smtClean="0">
                <a:ea typeface="宋体" pitchFamily="2" charset="-122"/>
              </a:rPr>
              <a:t>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981075"/>
            <a:ext cx="8856663" cy="525621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4.</a:t>
            </a:r>
            <a:r>
              <a:rPr lang="zh-CN" altLang="en-US" smtClean="0">
                <a:ea typeface="宋体" pitchFamily="2" charset="-122"/>
              </a:rPr>
              <a:t>存储结构</a:t>
            </a:r>
            <a:endParaRPr lang="en-US" altLang="zh-CN" smtClean="0">
              <a:ea typeface="宋体" pitchFamily="2" charset="-122"/>
            </a:endParaRPr>
          </a:p>
          <a:p>
            <a:pPr marL="0" indent="0">
              <a:spcBef>
                <a:spcPct val="30000"/>
              </a:spcBef>
            </a:pPr>
            <a:r>
              <a:rPr lang="en-US" altLang="zh-CN" smtClean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mtClean="0">
                <a:latin typeface="宋体" pitchFamily="2" charset="-122"/>
                <a:ea typeface="宋体" pitchFamily="2" charset="-122"/>
              </a:rPr>
              <a:t>种基本存储结构都可采用，如</a:t>
            </a:r>
          </a:p>
          <a:p>
            <a:pPr lvl="1">
              <a:spcBef>
                <a:spcPct val="30000"/>
              </a:spcBef>
              <a:buClr>
                <a:srgbClr val="0688FD"/>
              </a:buClr>
            </a:pPr>
            <a:r>
              <a:rPr smtClean="0">
                <a:latin typeface="宋体" pitchFamily="2" charset="-122"/>
                <a:ea typeface="宋体" pitchFamily="2" charset="-122"/>
              </a:rPr>
              <a:t>静态查找表主要采用顺序存储和索引存储；</a:t>
            </a:r>
          </a:p>
          <a:p>
            <a:pPr lvl="1">
              <a:spcBef>
                <a:spcPct val="30000"/>
              </a:spcBef>
              <a:buClr>
                <a:srgbClr val="0688FD"/>
              </a:buClr>
            </a:pPr>
            <a:r>
              <a:rPr smtClean="0">
                <a:latin typeface="宋体" pitchFamily="2" charset="-122"/>
                <a:ea typeface="宋体" pitchFamily="2" charset="-122"/>
              </a:rPr>
              <a:t>树表主要采用链式存储；</a:t>
            </a:r>
          </a:p>
          <a:p>
            <a:pPr lvl="1">
              <a:spcBef>
                <a:spcPct val="30000"/>
              </a:spcBef>
              <a:buClr>
                <a:srgbClr val="0688FD"/>
              </a:buClr>
            </a:pPr>
            <a:r>
              <a:rPr smtClean="0">
                <a:latin typeface="宋体" pitchFamily="2" charset="-122"/>
                <a:ea typeface="宋体" pitchFamily="2" charset="-122"/>
              </a:rPr>
              <a:t>散列表采用散列存储。</a:t>
            </a:r>
          </a:p>
          <a:p>
            <a:pPr marL="0" indent="0">
              <a:spcBef>
                <a:spcPct val="30000"/>
              </a:spcBef>
            </a:pPr>
            <a:r>
              <a:rPr lang="zh-CN" altLang="en-US" smtClean="0">
                <a:latin typeface="宋体" pitchFamily="2" charset="-122"/>
                <a:ea typeface="宋体" pitchFamily="2" charset="-122"/>
              </a:rPr>
              <a:t>因为查找是对已存入计算机的数据所进行的操作，所以数据的具体组织形式，即</a:t>
            </a:r>
            <a:r>
              <a:rPr lang="zh-CN" altLang="en-US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存储结构对查找速度</a:t>
            </a:r>
            <a:r>
              <a:rPr lang="zh-CN" altLang="en-US" smtClean="0">
                <a:latin typeface="宋体" pitchFamily="2" charset="-122"/>
                <a:ea typeface="宋体" pitchFamily="2" charset="-122"/>
              </a:rPr>
              <a:t>会有决定性的影响。 </a:t>
            </a:r>
          </a:p>
          <a:p>
            <a:pPr marL="0" indent="0"/>
            <a:endParaRPr lang="zh-CN" altLang="en-US" smtClean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CD50D3-B5F3-4BD5-9C5E-1EE8DA54E4C4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C8351-7FA9-43F1-97EA-6E257AB7A8E4}" type="slidenum">
              <a:rPr lang="zh-CN" alt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8.1 </a:t>
            </a:r>
            <a:r>
              <a:rPr lang="zh-CN" altLang="en-US" smtClean="0">
                <a:ea typeface="宋体" pitchFamily="2" charset="-122"/>
              </a:rPr>
              <a:t>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981075"/>
            <a:ext cx="8856663" cy="525621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5.</a:t>
            </a:r>
            <a:r>
              <a:rPr lang="zh-CN" altLang="en-US" smtClean="0">
                <a:ea typeface="宋体" pitchFamily="2" charset="-122"/>
              </a:rPr>
              <a:t>查找结构</a:t>
            </a:r>
            <a:endParaRPr lang="en-US" altLang="zh-CN" smtClean="0">
              <a:ea typeface="宋体" pitchFamily="2" charset="-122"/>
            </a:endParaRPr>
          </a:p>
          <a:p>
            <a:pPr marL="0" indent="0"/>
            <a:r>
              <a:rPr lang="zh-CN" altLang="en-US" smtClean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查找结构</a:t>
            </a:r>
            <a:r>
              <a:rPr lang="zh-CN" altLang="en-US" smtClean="0">
                <a:latin typeface="宋体" pitchFamily="2" charset="-122"/>
                <a:ea typeface="宋体" pitchFamily="2" charset="-122"/>
              </a:rPr>
              <a:t> ：面向查找操作的数据结构，即查找基于的数据结构。</a:t>
            </a:r>
          </a:p>
          <a:p>
            <a:pPr marL="0" indent="0" algn="just">
              <a:spcBef>
                <a:spcPct val="30000"/>
              </a:spcBef>
            </a:pPr>
            <a:r>
              <a:rPr lang="zh-CN" altLang="en-US" smtClean="0">
                <a:latin typeface="宋体" pitchFamily="2" charset="-122"/>
                <a:ea typeface="宋体" pitchFamily="2" charset="-122"/>
              </a:rPr>
              <a:t>本章讨论的查找结构 ：</a:t>
            </a:r>
          </a:p>
          <a:p>
            <a:pPr lvl="1" algn="just">
              <a:spcBef>
                <a:spcPct val="30000"/>
              </a:spcBef>
              <a:buClr>
                <a:srgbClr val="0688FD"/>
              </a:buClr>
            </a:pPr>
            <a:r>
              <a:rPr smtClean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静态查找表</a:t>
            </a:r>
            <a:r>
              <a:rPr smtClean="0">
                <a:latin typeface="宋体" pitchFamily="2" charset="-122"/>
                <a:ea typeface="宋体" pitchFamily="2" charset="-122"/>
              </a:rPr>
              <a:t>：适用于静态查找，主要采用顺序查找技术、折半查找技术。</a:t>
            </a:r>
          </a:p>
          <a:p>
            <a:pPr lvl="1" algn="just">
              <a:spcBef>
                <a:spcPct val="30000"/>
              </a:spcBef>
              <a:buClr>
                <a:srgbClr val="0688FD"/>
              </a:buClr>
            </a:pPr>
            <a:r>
              <a:rPr smtClean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树表</a:t>
            </a:r>
            <a:r>
              <a:rPr smtClean="0">
                <a:latin typeface="宋体" pitchFamily="2" charset="-122"/>
                <a:ea typeface="宋体" pitchFamily="2" charset="-122"/>
              </a:rPr>
              <a:t>：适用于动态查找，主要采用二叉排序树的查找技术。</a:t>
            </a:r>
          </a:p>
          <a:p>
            <a:pPr lvl="1">
              <a:spcBef>
                <a:spcPct val="30000"/>
              </a:spcBef>
              <a:buClr>
                <a:srgbClr val="0688FD"/>
              </a:buClr>
            </a:pPr>
            <a:r>
              <a:rPr smtClean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散列表</a:t>
            </a:r>
            <a:r>
              <a:rPr smtClean="0">
                <a:latin typeface="宋体" pitchFamily="2" charset="-122"/>
                <a:ea typeface="宋体" pitchFamily="2" charset="-122"/>
              </a:rPr>
              <a:t>：静态查找和动态查找均适用，主要采用散列技术。 </a:t>
            </a:r>
          </a:p>
          <a:p>
            <a:pPr marL="0" indent="0"/>
            <a:endParaRPr lang="zh-CN" altLang="en-US" smtClean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CD50D3-B5F3-4BD5-9C5E-1EE8DA54E4C4}" type="datetime1">
              <a:rPr lang="zh-CN" altLang="en-US"/>
              <a:pPr>
                <a:defRPr/>
              </a:pPr>
              <a:t>2016/12/13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查找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EFE846-CBDA-4369-948E-C7687A96D9C1}" type="slidenum">
              <a:rPr lang="zh-CN" alt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580TGp_general_light">
  <a:themeElements>
    <a:clrScheme name="580TGp_general_light 3">
      <a:dk1>
        <a:srgbClr val="000000"/>
      </a:dk1>
      <a:lt1>
        <a:srgbClr val="FEE9DE"/>
      </a:lt1>
      <a:dk2>
        <a:srgbClr val="000066"/>
      </a:dk2>
      <a:lt2>
        <a:srgbClr val="808080"/>
      </a:lt2>
      <a:accent1>
        <a:srgbClr val="5CB1FE"/>
      </a:accent1>
      <a:accent2>
        <a:srgbClr val="FF7575"/>
      </a:accent2>
      <a:accent3>
        <a:srgbClr val="FEF2EC"/>
      </a:accent3>
      <a:accent4>
        <a:srgbClr val="000000"/>
      </a:accent4>
      <a:accent5>
        <a:srgbClr val="B5D5FE"/>
      </a:accent5>
      <a:accent6>
        <a:srgbClr val="E76969"/>
      </a:accent6>
      <a:hlink>
        <a:srgbClr val="FFC319"/>
      </a:hlink>
      <a:folHlink>
        <a:srgbClr val="A8D02A"/>
      </a:folHlink>
    </a:clrScheme>
    <a:fontScheme name="580TGp_gener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580TGp_general_light 1">
        <a:dk1>
          <a:srgbClr val="000000"/>
        </a:dk1>
        <a:lt1>
          <a:srgbClr val="FDF58D"/>
        </a:lt1>
        <a:dk2>
          <a:srgbClr val="CC3300"/>
        </a:dk2>
        <a:lt2>
          <a:srgbClr val="808080"/>
        </a:lt2>
        <a:accent1>
          <a:srgbClr val="FF6161"/>
        </a:accent1>
        <a:accent2>
          <a:srgbClr val="FFC319"/>
        </a:accent2>
        <a:accent3>
          <a:srgbClr val="FEF9C5"/>
        </a:accent3>
        <a:accent4>
          <a:srgbClr val="000000"/>
        </a:accent4>
        <a:accent5>
          <a:srgbClr val="FFB7B7"/>
        </a:accent5>
        <a:accent6>
          <a:srgbClr val="E7B016"/>
        </a:accent6>
        <a:hlink>
          <a:srgbClr val="A8D02A"/>
        </a:hlink>
        <a:folHlink>
          <a:srgbClr val="5CB1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80TGp_general_light 2">
        <a:dk1>
          <a:srgbClr val="000000"/>
        </a:dk1>
        <a:lt1>
          <a:srgbClr val="E1F4D8"/>
        </a:lt1>
        <a:dk2>
          <a:srgbClr val="003366"/>
        </a:dk2>
        <a:lt2>
          <a:srgbClr val="808080"/>
        </a:lt2>
        <a:accent1>
          <a:srgbClr val="FFC319"/>
        </a:accent1>
        <a:accent2>
          <a:srgbClr val="A8D02A"/>
        </a:accent2>
        <a:accent3>
          <a:srgbClr val="EEF8E9"/>
        </a:accent3>
        <a:accent4>
          <a:srgbClr val="000000"/>
        </a:accent4>
        <a:accent5>
          <a:srgbClr val="FFDEAB"/>
        </a:accent5>
        <a:accent6>
          <a:srgbClr val="98BC25"/>
        </a:accent6>
        <a:hlink>
          <a:srgbClr val="5CB1FE"/>
        </a:hlink>
        <a:folHlink>
          <a:srgbClr val="FF61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80TGp_general_light 3">
        <a:dk1>
          <a:srgbClr val="000000"/>
        </a:dk1>
        <a:lt1>
          <a:srgbClr val="FEE9DE"/>
        </a:lt1>
        <a:dk2>
          <a:srgbClr val="000066"/>
        </a:dk2>
        <a:lt2>
          <a:srgbClr val="808080"/>
        </a:lt2>
        <a:accent1>
          <a:srgbClr val="5CB1FE"/>
        </a:accent1>
        <a:accent2>
          <a:srgbClr val="FF7575"/>
        </a:accent2>
        <a:accent3>
          <a:srgbClr val="FEF2EC"/>
        </a:accent3>
        <a:accent4>
          <a:srgbClr val="000000"/>
        </a:accent4>
        <a:accent5>
          <a:srgbClr val="B5D5FE"/>
        </a:accent5>
        <a:accent6>
          <a:srgbClr val="E76969"/>
        </a:accent6>
        <a:hlink>
          <a:srgbClr val="FFC319"/>
        </a:hlink>
        <a:folHlink>
          <a:srgbClr val="A8D0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580TGp_general_light">
  <a:themeElements>
    <a:clrScheme name="580TGp_general_light 3">
      <a:dk1>
        <a:srgbClr val="000000"/>
      </a:dk1>
      <a:lt1>
        <a:srgbClr val="FEE9DE"/>
      </a:lt1>
      <a:dk2>
        <a:srgbClr val="000066"/>
      </a:dk2>
      <a:lt2>
        <a:srgbClr val="808080"/>
      </a:lt2>
      <a:accent1>
        <a:srgbClr val="5CB1FE"/>
      </a:accent1>
      <a:accent2>
        <a:srgbClr val="FF7575"/>
      </a:accent2>
      <a:accent3>
        <a:srgbClr val="FEF2EC"/>
      </a:accent3>
      <a:accent4>
        <a:srgbClr val="000000"/>
      </a:accent4>
      <a:accent5>
        <a:srgbClr val="B5D5FE"/>
      </a:accent5>
      <a:accent6>
        <a:srgbClr val="E76969"/>
      </a:accent6>
      <a:hlink>
        <a:srgbClr val="FFC319"/>
      </a:hlink>
      <a:folHlink>
        <a:srgbClr val="A8D02A"/>
      </a:folHlink>
    </a:clrScheme>
    <a:fontScheme name="580TGp_gener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580TGp_general_light 1">
        <a:dk1>
          <a:srgbClr val="000000"/>
        </a:dk1>
        <a:lt1>
          <a:srgbClr val="FDF58D"/>
        </a:lt1>
        <a:dk2>
          <a:srgbClr val="CC3300"/>
        </a:dk2>
        <a:lt2>
          <a:srgbClr val="808080"/>
        </a:lt2>
        <a:accent1>
          <a:srgbClr val="FF6161"/>
        </a:accent1>
        <a:accent2>
          <a:srgbClr val="FFC319"/>
        </a:accent2>
        <a:accent3>
          <a:srgbClr val="FEF9C5"/>
        </a:accent3>
        <a:accent4>
          <a:srgbClr val="000000"/>
        </a:accent4>
        <a:accent5>
          <a:srgbClr val="FFB7B7"/>
        </a:accent5>
        <a:accent6>
          <a:srgbClr val="E7B016"/>
        </a:accent6>
        <a:hlink>
          <a:srgbClr val="A8D02A"/>
        </a:hlink>
        <a:folHlink>
          <a:srgbClr val="5CB1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80TGp_general_light 2">
        <a:dk1>
          <a:srgbClr val="000000"/>
        </a:dk1>
        <a:lt1>
          <a:srgbClr val="E1F4D8"/>
        </a:lt1>
        <a:dk2>
          <a:srgbClr val="003366"/>
        </a:dk2>
        <a:lt2>
          <a:srgbClr val="808080"/>
        </a:lt2>
        <a:accent1>
          <a:srgbClr val="FFC319"/>
        </a:accent1>
        <a:accent2>
          <a:srgbClr val="A8D02A"/>
        </a:accent2>
        <a:accent3>
          <a:srgbClr val="EEF8E9"/>
        </a:accent3>
        <a:accent4>
          <a:srgbClr val="000000"/>
        </a:accent4>
        <a:accent5>
          <a:srgbClr val="FFDEAB"/>
        </a:accent5>
        <a:accent6>
          <a:srgbClr val="98BC25"/>
        </a:accent6>
        <a:hlink>
          <a:srgbClr val="5CB1FE"/>
        </a:hlink>
        <a:folHlink>
          <a:srgbClr val="FF61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80TGp_general_light 3">
        <a:dk1>
          <a:srgbClr val="000000"/>
        </a:dk1>
        <a:lt1>
          <a:srgbClr val="FEE9DE"/>
        </a:lt1>
        <a:dk2>
          <a:srgbClr val="000066"/>
        </a:dk2>
        <a:lt2>
          <a:srgbClr val="808080"/>
        </a:lt2>
        <a:accent1>
          <a:srgbClr val="5CB1FE"/>
        </a:accent1>
        <a:accent2>
          <a:srgbClr val="FF7575"/>
        </a:accent2>
        <a:accent3>
          <a:srgbClr val="FEF2EC"/>
        </a:accent3>
        <a:accent4>
          <a:srgbClr val="000000"/>
        </a:accent4>
        <a:accent5>
          <a:srgbClr val="B5D5FE"/>
        </a:accent5>
        <a:accent6>
          <a:srgbClr val="E76969"/>
        </a:accent6>
        <a:hlink>
          <a:srgbClr val="FFC319"/>
        </a:hlink>
        <a:folHlink>
          <a:srgbClr val="A8D0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580TGp_general_light</Template>
  <TotalTime>4993</TotalTime>
  <Pages>0</Pages>
  <Words>5134</Words>
  <Characters>0</Characters>
  <Application>Microsoft Office PowerPoint</Application>
  <DocSecurity>0</DocSecurity>
  <PresentationFormat>全屏显示(4:3)</PresentationFormat>
  <Lines>0</Lines>
  <Paragraphs>918</Paragraphs>
  <Slides>65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65</vt:i4>
      </vt:variant>
    </vt:vector>
  </HeadingPairs>
  <TitlesOfParts>
    <vt:vector size="72" baseType="lpstr">
      <vt:lpstr>580TGp_general_light</vt:lpstr>
      <vt:lpstr>默认设计模板</vt:lpstr>
      <vt:lpstr>1_580TGp_general_light</vt:lpstr>
      <vt:lpstr>公式</vt:lpstr>
      <vt:lpstr>Microsoft Drawing</vt:lpstr>
      <vt:lpstr>Picture2</vt:lpstr>
      <vt:lpstr>图片</vt:lpstr>
      <vt:lpstr>第8章 查找</vt:lpstr>
      <vt:lpstr>第8章 查找</vt:lpstr>
      <vt:lpstr>第8章 查找</vt:lpstr>
      <vt:lpstr>8.1 基本概念</vt:lpstr>
      <vt:lpstr>8.1 基本概念</vt:lpstr>
      <vt:lpstr>8.1 基本概念</vt:lpstr>
      <vt:lpstr>8.1 基本概念</vt:lpstr>
      <vt:lpstr>8.1 基本概念</vt:lpstr>
      <vt:lpstr>8.1 基本概念</vt:lpstr>
      <vt:lpstr>8.2 静态查找表</vt:lpstr>
      <vt:lpstr>8.2.1  顺序查找（Sequential Search） </vt:lpstr>
      <vt:lpstr>8.2.1  顺序查找（Sequential Search） </vt:lpstr>
      <vt:lpstr>8.2.1  顺序查找（Sequential Search） </vt:lpstr>
      <vt:lpstr>8.2.1  顺序查找（Sequential Search） </vt:lpstr>
      <vt:lpstr>8.2.1  顺序查找（Sequential Search） </vt:lpstr>
      <vt:lpstr>8.2.1  顺序查找（Sequential Search） </vt:lpstr>
      <vt:lpstr>8.2.2  二分查找（Binary Search ）</vt:lpstr>
      <vt:lpstr>PowerPoint 演示文稿</vt:lpstr>
      <vt:lpstr>PowerPoint 演示文稿</vt:lpstr>
      <vt:lpstr>PowerPoint 演示文稿</vt:lpstr>
      <vt:lpstr>PowerPoint 演示文稿</vt:lpstr>
      <vt:lpstr>8.2.2  二分查找（Binary Search ）</vt:lpstr>
      <vt:lpstr>8.2.2  二分查找（Binary Search ）</vt:lpstr>
      <vt:lpstr>8.2.2  二分查找（Binary Search ）</vt:lpstr>
      <vt:lpstr>8.2.3  分块查找（Blocking Search ）</vt:lpstr>
      <vt:lpstr>8.2.3  分块查找（Blocking Search ）</vt:lpstr>
      <vt:lpstr>8.2.3  分块查找（Blocking Search ）</vt:lpstr>
      <vt:lpstr>8.4  散列表</vt:lpstr>
      <vt:lpstr>8.4  散列表</vt:lpstr>
      <vt:lpstr>8.4.1  散列表的基本概念</vt:lpstr>
      <vt:lpstr>PowerPoint 演示文稿</vt:lpstr>
      <vt:lpstr>8.4.1  散列表的基本概念</vt:lpstr>
      <vt:lpstr>8.4.1  散列表的基本概念</vt:lpstr>
      <vt:lpstr>8.4.1  散列表的基本概念</vt:lpstr>
      <vt:lpstr>8.4.2 散列函数的构造</vt:lpstr>
      <vt:lpstr>8.4.2 散列函数的构造</vt:lpstr>
      <vt:lpstr>PowerPoint 演示文稿</vt:lpstr>
      <vt:lpstr>PowerPoint 演示文稿</vt:lpstr>
      <vt:lpstr>PowerPoint 演示文稿</vt:lpstr>
      <vt:lpstr>PowerPoint 演示文稿</vt:lpstr>
      <vt:lpstr>8.4.2 散列函数的构造</vt:lpstr>
      <vt:lpstr>8.4.2 散列函数的构造</vt:lpstr>
      <vt:lpstr>8.4.3 处理冲突的方法</vt:lpstr>
      <vt:lpstr>8.4.3 处理冲突的方法</vt:lpstr>
      <vt:lpstr>8.4.3 处理冲突的方法</vt:lpstr>
      <vt:lpstr>8.4.3 处理冲突的方法</vt:lpstr>
      <vt:lpstr>PowerPoint 演示文稿</vt:lpstr>
      <vt:lpstr>8.4.3 处理冲突的方法</vt:lpstr>
      <vt:lpstr>8.4.3 处理冲突的方法</vt:lpstr>
      <vt:lpstr>8.4.3 处理冲突的方法</vt:lpstr>
      <vt:lpstr>8.4.3 处理冲突的方法</vt:lpstr>
      <vt:lpstr>8.4.3 处理冲突的方法</vt:lpstr>
      <vt:lpstr>重要知识点小结（1）</vt:lpstr>
      <vt:lpstr>重要知识点小结（1）</vt:lpstr>
      <vt:lpstr>重要知识点小结（1）</vt:lpstr>
      <vt:lpstr>重要知识点小结（1）</vt:lpstr>
      <vt:lpstr>重要知识点小结（1）</vt:lpstr>
      <vt:lpstr>PowerPoint 演示文稿</vt:lpstr>
      <vt:lpstr>PowerPoint 演示文稿</vt:lpstr>
      <vt:lpstr>PowerPoint 演示文稿</vt:lpstr>
      <vt:lpstr>重要知识点小结（1）</vt:lpstr>
      <vt:lpstr>课堂练习（2）</vt:lpstr>
      <vt:lpstr>课堂练习（2）</vt:lpstr>
      <vt:lpstr>课堂练习（2）</vt:lpstr>
      <vt:lpstr>课堂练习（2）</vt:lpstr>
    </vt:vector>
  </TitlesOfParts>
  <Company>微软中国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www.pptbz.com</dc:title>
  <dc:creator>微软用户</dc:creator>
  <cp:lastModifiedBy>Ruby</cp:lastModifiedBy>
  <cp:revision>842</cp:revision>
  <cp:lastPrinted>2015-10-17T11:38:45Z</cp:lastPrinted>
  <dcterms:created xsi:type="dcterms:W3CDTF">2009-12-11T08:42:25Z</dcterms:created>
  <dcterms:modified xsi:type="dcterms:W3CDTF">2016-12-13T08:17:04Z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2052-9.1.0.5155</vt:lpwstr>
  </property>
</Properties>
</file>