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audio1.bin" ContentType="audio/unknown"/>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163" r:id="rId2"/>
    <p:sldMasterId id="2147484176" r:id="rId3"/>
  </p:sldMasterIdLst>
  <p:notesMasterIdLst>
    <p:notesMasterId r:id="rId109"/>
  </p:notesMasterIdLst>
  <p:sldIdLst>
    <p:sldId id="257" r:id="rId4"/>
    <p:sldId id="317" r:id="rId5"/>
    <p:sldId id="500" r:id="rId6"/>
    <p:sldId id="630" r:id="rId7"/>
    <p:sldId id="631" r:id="rId8"/>
    <p:sldId id="724" r:id="rId9"/>
    <p:sldId id="725" r:id="rId10"/>
    <p:sldId id="632" r:id="rId11"/>
    <p:sldId id="720" r:id="rId12"/>
    <p:sldId id="721" r:id="rId13"/>
    <p:sldId id="722" r:id="rId14"/>
    <p:sldId id="723" r:id="rId15"/>
    <p:sldId id="634" r:id="rId16"/>
    <p:sldId id="633" r:id="rId17"/>
    <p:sldId id="726" r:id="rId18"/>
    <p:sldId id="639" r:id="rId19"/>
    <p:sldId id="640" r:id="rId20"/>
    <p:sldId id="641" r:id="rId21"/>
    <p:sldId id="642" r:id="rId22"/>
    <p:sldId id="643" r:id="rId23"/>
    <p:sldId id="645" r:id="rId24"/>
    <p:sldId id="648" r:id="rId25"/>
    <p:sldId id="649" r:id="rId26"/>
    <p:sldId id="650" r:id="rId27"/>
    <p:sldId id="651" r:id="rId28"/>
    <p:sldId id="652" r:id="rId29"/>
    <p:sldId id="653" r:id="rId30"/>
    <p:sldId id="654" r:id="rId31"/>
    <p:sldId id="655" r:id="rId32"/>
    <p:sldId id="656" r:id="rId33"/>
    <p:sldId id="657" r:id="rId34"/>
    <p:sldId id="659" r:id="rId35"/>
    <p:sldId id="660" r:id="rId36"/>
    <p:sldId id="661" r:id="rId37"/>
    <p:sldId id="662" r:id="rId38"/>
    <p:sldId id="663" r:id="rId39"/>
    <p:sldId id="666" r:id="rId40"/>
    <p:sldId id="667" r:id="rId41"/>
    <p:sldId id="727" r:id="rId42"/>
    <p:sldId id="728" r:id="rId43"/>
    <p:sldId id="668" r:id="rId44"/>
    <p:sldId id="669" r:id="rId45"/>
    <p:sldId id="670" r:id="rId46"/>
    <p:sldId id="671" r:id="rId47"/>
    <p:sldId id="673" r:id="rId48"/>
    <p:sldId id="674" r:id="rId49"/>
    <p:sldId id="672" r:id="rId50"/>
    <p:sldId id="675" r:id="rId51"/>
    <p:sldId id="729" r:id="rId52"/>
    <p:sldId id="730" r:id="rId53"/>
    <p:sldId id="676" r:id="rId54"/>
    <p:sldId id="677" r:id="rId55"/>
    <p:sldId id="731" r:id="rId56"/>
    <p:sldId id="732" r:id="rId57"/>
    <p:sldId id="733" r:id="rId58"/>
    <p:sldId id="734" r:id="rId59"/>
    <p:sldId id="678" r:id="rId60"/>
    <p:sldId id="735" r:id="rId61"/>
    <p:sldId id="679" r:id="rId62"/>
    <p:sldId id="736" r:id="rId63"/>
    <p:sldId id="680" r:id="rId64"/>
    <p:sldId id="681" r:id="rId65"/>
    <p:sldId id="737" r:id="rId66"/>
    <p:sldId id="682" r:id="rId67"/>
    <p:sldId id="683" r:id="rId68"/>
    <p:sldId id="684" r:id="rId69"/>
    <p:sldId id="738" r:id="rId70"/>
    <p:sldId id="685" r:id="rId71"/>
    <p:sldId id="739" r:id="rId72"/>
    <p:sldId id="686" r:id="rId73"/>
    <p:sldId id="687" r:id="rId74"/>
    <p:sldId id="688" r:id="rId75"/>
    <p:sldId id="689" r:id="rId76"/>
    <p:sldId id="690" r:id="rId77"/>
    <p:sldId id="691" r:id="rId78"/>
    <p:sldId id="692" r:id="rId79"/>
    <p:sldId id="693" r:id="rId80"/>
    <p:sldId id="694" r:id="rId81"/>
    <p:sldId id="695" r:id="rId82"/>
    <p:sldId id="741" r:id="rId83"/>
    <p:sldId id="743" r:id="rId84"/>
    <p:sldId id="745" r:id="rId85"/>
    <p:sldId id="742" r:id="rId86"/>
    <p:sldId id="744" r:id="rId87"/>
    <p:sldId id="746" r:id="rId88"/>
    <p:sldId id="740" r:id="rId89"/>
    <p:sldId id="696" r:id="rId90"/>
    <p:sldId id="697" r:id="rId91"/>
    <p:sldId id="698" r:id="rId92"/>
    <p:sldId id="699" r:id="rId93"/>
    <p:sldId id="700" r:id="rId94"/>
    <p:sldId id="701" r:id="rId95"/>
    <p:sldId id="702" r:id="rId96"/>
    <p:sldId id="703" r:id="rId97"/>
    <p:sldId id="704" r:id="rId98"/>
    <p:sldId id="705" r:id="rId99"/>
    <p:sldId id="711" r:id="rId100"/>
    <p:sldId id="706" r:id="rId101"/>
    <p:sldId id="707" r:id="rId102"/>
    <p:sldId id="717" r:id="rId103"/>
    <p:sldId id="712" r:id="rId104"/>
    <p:sldId id="714" r:id="rId105"/>
    <p:sldId id="708" r:id="rId106"/>
    <p:sldId id="709" r:id="rId107"/>
    <p:sldId id="713" r:id="rId108"/>
  </p:sldIdLst>
  <p:sldSz cx="9144000" cy="6858000" type="screen4x3"/>
  <p:notesSz cx="6761163" cy="9942513"/>
  <p:defaultTextStyle>
    <a:defPPr>
      <a:defRPr lang="zh-CN"/>
    </a:defPPr>
    <a:lvl1pPr algn="l" rtl="0" fontAlgn="base">
      <a:spcBef>
        <a:spcPct val="0"/>
      </a:spcBef>
      <a:spcAft>
        <a:spcPct val="0"/>
      </a:spcAft>
      <a:defRPr kern="1200">
        <a:solidFill>
          <a:schemeClr val="tx1"/>
        </a:solidFill>
        <a:latin typeface="Arial" charset="0"/>
        <a:ea typeface="SimSun" pitchFamily="2" charset="-122"/>
        <a:cs typeface="+mn-cs"/>
      </a:defRPr>
    </a:lvl1pPr>
    <a:lvl2pPr marL="457200" algn="l" rtl="0" fontAlgn="base">
      <a:spcBef>
        <a:spcPct val="0"/>
      </a:spcBef>
      <a:spcAft>
        <a:spcPct val="0"/>
      </a:spcAft>
      <a:defRPr kern="1200">
        <a:solidFill>
          <a:schemeClr val="tx1"/>
        </a:solidFill>
        <a:latin typeface="Arial" charset="0"/>
        <a:ea typeface="SimSun" pitchFamily="2" charset="-122"/>
        <a:cs typeface="+mn-cs"/>
      </a:defRPr>
    </a:lvl2pPr>
    <a:lvl3pPr marL="914400" algn="l" rtl="0" fontAlgn="base">
      <a:spcBef>
        <a:spcPct val="0"/>
      </a:spcBef>
      <a:spcAft>
        <a:spcPct val="0"/>
      </a:spcAft>
      <a:defRPr kern="1200">
        <a:solidFill>
          <a:schemeClr val="tx1"/>
        </a:solidFill>
        <a:latin typeface="Arial" charset="0"/>
        <a:ea typeface="SimSun" pitchFamily="2" charset="-122"/>
        <a:cs typeface="+mn-cs"/>
      </a:defRPr>
    </a:lvl3pPr>
    <a:lvl4pPr marL="1371600" algn="l" rtl="0" fontAlgn="base">
      <a:spcBef>
        <a:spcPct val="0"/>
      </a:spcBef>
      <a:spcAft>
        <a:spcPct val="0"/>
      </a:spcAft>
      <a:defRPr kern="1200">
        <a:solidFill>
          <a:schemeClr val="tx1"/>
        </a:solidFill>
        <a:latin typeface="Arial" charset="0"/>
        <a:ea typeface="SimSun" pitchFamily="2" charset="-122"/>
        <a:cs typeface="+mn-cs"/>
      </a:defRPr>
    </a:lvl4pPr>
    <a:lvl5pPr marL="1828800" algn="l" rtl="0" fontAlgn="base">
      <a:spcBef>
        <a:spcPct val="0"/>
      </a:spcBef>
      <a:spcAft>
        <a:spcPct val="0"/>
      </a:spcAft>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1C7E"/>
    <a:srgbClr val="000000"/>
    <a:srgbClr val="FC30ED"/>
    <a:srgbClr val="EF6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014" y="-6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notesMaster" Target="notesMasters/notesMaster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8435" name="Rectangle 3"/>
          <p:cNvSpPr>
            <a:spLocks noGrp="1" noChangeArrowheads="1"/>
          </p:cNvSpPr>
          <p:nvPr>
            <p:ph type="dt" idx="1"/>
          </p:nvPr>
        </p:nvSpPr>
        <p:spPr bwMode="auto">
          <a:xfrm>
            <a:off x="3829761"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1264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76117" y="4722694"/>
            <a:ext cx="5408930" cy="44741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438" name="Rectangle 6"/>
          <p:cNvSpPr>
            <a:spLocks noGrp="1" noChangeArrowheads="1"/>
          </p:cNvSpPr>
          <p:nvPr>
            <p:ph type="ftr" sz="quarter" idx="4"/>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8439" name="Rectangle 7"/>
          <p:cNvSpPr>
            <a:spLocks noGrp="1" noChangeArrowheads="1"/>
          </p:cNvSpPr>
          <p:nvPr>
            <p:ph type="sldNum" sz="quarter" idx="5"/>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744D422-4748-4078-B547-CFDFB6FB482C}" type="slidenum">
              <a:rPr lang="en-US" altLang="zh-CN"/>
              <a:pPr>
                <a:defRPr/>
              </a:pPr>
              <a:t>‹#›</a:t>
            </a:fld>
            <a:endParaRPr lang="en-US" altLang="zh-CN"/>
          </a:p>
        </p:txBody>
      </p:sp>
    </p:spTree>
    <p:extLst>
      <p:ext uri="{BB962C8B-B14F-4D97-AF65-F5344CB8AC3E}">
        <p14:creationId xmlns:p14="http://schemas.microsoft.com/office/powerpoint/2010/main" val="3342587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fld id="{2FEB95D3-5265-4569-AEAB-F86348F37E2F}" type="slidenum">
              <a:rPr lang="en-US" altLang="zh-CN" smtClean="0"/>
              <a:pPr eaLnBrk="1" hangingPunct="1"/>
              <a:t>2</a:t>
            </a:fld>
            <a:endParaRPr lang="en-US" altLang="zh-CN" smtClean="0"/>
          </a:p>
        </p:txBody>
      </p:sp>
      <p:sp>
        <p:nvSpPr>
          <p:cNvPr id="113667" name="Rectangle 1026"/>
          <p:cNvSpPr>
            <a:spLocks noGrp="1" noRot="1" noChangeAspect="1" noChangeArrowheads="1" noTextEdit="1"/>
          </p:cNvSpPr>
          <p:nvPr>
            <p:ph type="sldImg"/>
          </p:nvPr>
        </p:nvSpPr>
        <p:spPr>
          <a:solidFill>
            <a:srgbClr val="FFFFFF"/>
          </a:solidFill>
          <a:ln/>
        </p:spPr>
      </p:sp>
      <p:sp>
        <p:nvSpPr>
          <p:cNvPr id="113668" name="Rectangle 1027"/>
          <p:cNvSpPr>
            <a:spLocks noGrp="1" noChangeArrowheads="1"/>
          </p:cNvSpPr>
          <p:nvPr>
            <p:ph type="body" idx="1"/>
          </p:nvPr>
        </p:nvSpPr>
        <p:spPr>
          <a:solidFill>
            <a:srgbClr val="FFFFFF"/>
          </a:solidFill>
          <a:ln>
            <a:solidFill>
              <a:srgbClr val="000000"/>
            </a:solidFill>
          </a:ln>
        </p:spPr>
        <p:txBody>
          <a:bodyPr/>
          <a:lstStyle/>
          <a:p>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22</a:t>
            </a:fld>
            <a:endParaRPr lang="en-US" altLang="zh-CN"/>
          </a:p>
        </p:txBody>
      </p:sp>
    </p:spTree>
    <p:extLst>
      <p:ext uri="{BB962C8B-B14F-4D97-AF65-F5344CB8AC3E}">
        <p14:creationId xmlns:p14="http://schemas.microsoft.com/office/powerpoint/2010/main" val="101401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24</a:t>
            </a:fld>
            <a:endParaRPr lang="en-US" altLang="zh-CN"/>
          </a:p>
        </p:txBody>
      </p:sp>
    </p:spTree>
    <p:extLst>
      <p:ext uri="{BB962C8B-B14F-4D97-AF65-F5344CB8AC3E}">
        <p14:creationId xmlns:p14="http://schemas.microsoft.com/office/powerpoint/2010/main" val="193784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25</a:t>
            </a:fld>
            <a:endParaRPr lang="en-US" altLang="zh-CN"/>
          </a:p>
        </p:txBody>
      </p:sp>
    </p:spTree>
    <p:extLst>
      <p:ext uri="{BB962C8B-B14F-4D97-AF65-F5344CB8AC3E}">
        <p14:creationId xmlns:p14="http://schemas.microsoft.com/office/powerpoint/2010/main" val="248469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26</a:t>
            </a:fld>
            <a:endParaRPr lang="en-US" altLang="zh-CN"/>
          </a:p>
        </p:txBody>
      </p:sp>
    </p:spTree>
    <p:extLst>
      <p:ext uri="{BB962C8B-B14F-4D97-AF65-F5344CB8AC3E}">
        <p14:creationId xmlns:p14="http://schemas.microsoft.com/office/powerpoint/2010/main" val="3249514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27</a:t>
            </a:fld>
            <a:endParaRPr lang="en-US" altLang="zh-CN"/>
          </a:p>
        </p:txBody>
      </p:sp>
    </p:spTree>
    <p:extLst>
      <p:ext uri="{BB962C8B-B14F-4D97-AF65-F5344CB8AC3E}">
        <p14:creationId xmlns:p14="http://schemas.microsoft.com/office/powerpoint/2010/main" val="2770503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28</a:t>
            </a:fld>
            <a:endParaRPr lang="en-US" altLang="zh-CN"/>
          </a:p>
        </p:txBody>
      </p:sp>
    </p:spTree>
    <p:extLst>
      <p:ext uri="{BB962C8B-B14F-4D97-AF65-F5344CB8AC3E}">
        <p14:creationId xmlns:p14="http://schemas.microsoft.com/office/powerpoint/2010/main" val="2073424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试题答案：</a:t>
            </a:r>
            <a:r>
              <a:rPr lang="en-US" altLang="zh-CN" sz="1200" dirty="0" smtClean="0"/>
              <a:t>C</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30</a:t>
            </a:fld>
            <a:endParaRPr lang="en-US" altLang="zh-CN"/>
          </a:p>
        </p:txBody>
      </p:sp>
    </p:spTree>
    <p:extLst>
      <p:ext uri="{BB962C8B-B14F-4D97-AF65-F5344CB8AC3E}">
        <p14:creationId xmlns:p14="http://schemas.microsoft.com/office/powerpoint/2010/main" val="292153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32</a:t>
            </a:fld>
            <a:endParaRPr lang="en-US" altLang="zh-CN"/>
          </a:p>
        </p:txBody>
      </p:sp>
    </p:spTree>
    <p:extLst>
      <p:ext uri="{BB962C8B-B14F-4D97-AF65-F5344CB8AC3E}">
        <p14:creationId xmlns:p14="http://schemas.microsoft.com/office/powerpoint/2010/main" val="282994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34</a:t>
            </a:fld>
            <a:endParaRPr lang="en-US" altLang="zh-CN"/>
          </a:p>
        </p:txBody>
      </p:sp>
    </p:spTree>
    <p:extLst>
      <p:ext uri="{BB962C8B-B14F-4D97-AF65-F5344CB8AC3E}">
        <p14:creationId xmlns:p14="http://schemas.microsoft.com/office/powerpoint/2010/main" val="170039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35</a:t>
            </a:fld>
            <a:endParaRPr lang="en-US" altLang="zh-CN"/>
          </a:p>
        </p:txBody>
      </p:sp>
    </p:spTree>
    <p:extLst>
      <p:ext uri="{BB962C8B-B14F-4D97-AF65-F5344CB8AC3E}">
        <p14:creationId xmlns:p14="http://schemas.microsoft.com/office/powerpoint/2010/main" val="305133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6</a:t>
            </a:fld>
            <a:endParaRPr lang="en-US" altLang="zh-CN"/>
          </a:p>
        </p:txBody>
      </p:sp>
    </p:spTree>
    <p:extLst>
      <p:ext uri="{BB962C8B-B14F-4D97-AF65-F5344CB8AC3E}">
        <p14:creationId xmlns:p14="http://schemas.microsoft.com/office/powerpoint/2010/main" val="2361622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t>补充</a:t>
            </a:r>
            <a:r>
              <a:rPr lang="en-US" altLang="zh-CN" sz="1200" dirty="0" smtClean="0"/>
              <a:t>:</a:t>
            </a:r>
            <a:r>
              <a:rPr lang="zh-CN" altLang="zh-CN" sz="1200" dirty="0" smtClean="0"/>
              <a:t>假设度为</a:t>
            </a:r>
            <a:r>
              <a:rPr lang="en-US" altLang="zh-CN" sz="1200" dirty="0" smtClean="0"/>
              <a:t>1</a:t>
            </a:r>
            <a:r>
              <a:rPr lang="zh-CN" altLang="zh-CN" sz="1200" dirty="0" smtClean="0"/>
              <a:t>的结点个数为</a:t>
            </a:r>
            <a:r>
              <a:rPr lang="en-US" altLang="zh-CN" sz="1200" dirty="0" smtClean="0"/>
              <a:t>n</a:t>
            </a:r>
            <a:r>
              <a:rPr lang="en-US" altLang="zh-CN" sz="1200" baseline="-25000" dirty="0" smtClean="0"/>
              <a:t>1</a:t>
            </a:r>
            <a:r>
              <a:rPr lang="en-US" altLang="zh-CN" sz="1200" dirty="0" smtClean="0"/>
              <a:t>,</a:t>
            </a:r>
            <a:r>
              <a:rPr lang="zh-CN" altLang="zh-CN" sz="1200" dirty="0" smtClean="0"/>
              <a:t>则二叉树的结点个数</a:t>
            </a:r>
            <a:r>
              <a:rPr lang="en-US" altLang="zh-CN" sz="1200" dirty="0" smtClean="0"/>
              <a:t>n= n</a:t>
            </a:r>
            <a:r>
              <a:rPr lang="en-US" altLang="zh-CN" sz="1200" baseline="-25000" dirty="0" smtClean="0"/>
              <a:t>0</a:t>
            </a:r>
            <a:r>
              <a:rPr lang="en-US" altLang="zh-CN" sz="1200" dirty="0" smtClean="0"/>
              <a:t>+ n</a:t>
            </a:r>
            <a:r>
              <a:rPr lang="en-US" altLang="zh-CN" sz="1200" baseline="-25000" dirty="0" smtClean="0"/>
              <a:t>1</a:t>
            </a:r>
            <a:r>
              <a:rPr lang="en-US" altLang="zh-CN" sz="1200" dirty="0" smtClean="0"/>
              <a:t>+ n</a:t>
            </a:r>
            <a:r>
              <a:rPr lang="en-US" altLang="zh-CN" sz="1200" baseline="-25000" dirty="0" smtClean="0"/>
              <a:t>2</a:t>
            </a:r>
            <a:r>
              <a:rPr lang="en-US" altLang="zh-CN" sz="1200" dirty="0" smtClean="0"/>
              <a:t>,</a:t>
            </a:r>
            <a:r>
              <a:rPr lang="zh-CN" altLang="zh-CN" sz="1200" dirty="0" smtClean="0"/>
              <a:t>且</a:t>
            </a:r>
            <a:r>
              <a:rPr lang="en-US" altLang="zh-CN" sz="1200" dirty="0" smtClean="0"/>
              <a:t>n</a:t>
            </a:r>
            <a:r>
              <a:rPr lang="en-US" altLang="zh-CN" sz="1200" baseline="-25000" dirty="0" smtClean="0"/>
              <a:t>0</a:t>
            </a:r>
            <a:r>
              <a:rPr lang="en-US" altLang="zh-CN" sz="1200" dirty="0" smtClean="0"/>
              <a:t>= n</a:t>
            </a:r>
            <a:r>
              <a:rPr lang="en-US" altLang="zh-CN" sz="1200" baseline="-25000" dirty="0" smtClean="0"/>
              <a:t>2</a:t>
            </a:r>
            <a:r>
              <a:rPr lang="en-US" altLang="zh-CN" sz="1200" dirty="0" smtClean="0"/>
              <a:t>+1.</a:t>
            </a:r>
            <a:endParaRPr lang="zh-CN"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36</a:t>
            </a:fld>
            <a:endParaRPr lang="en-US" altLang="zh-CN"/>
          </a:p>
        </p:txBody>
      </p:sp>
    </p:spTree>
    <p:extLst>
      <p:ext uri="{BB962C8B-B14F-4D97-AF65-F5344CB8AC3E}">
        <p14:creationId xmlns:p14="http://schemas.microsoft.com/office/powerpoint/2010/main" val="2691450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37</a:t>
            </a:fld>
            <a:endParaRPr lang="en-US" altLang="zh-CN"/>
          </a:p>
        </p:txBody>
      </p:sp>
    </p:spTree>
    <p:extLst>
      <p:ext uri="{BB962C8B-B14F-4D97-AF65-F5344CB8AC3E}">
        <p14:creationId xmlns:p14="http://schemas.microsoft.com/office/powerpoint/2010/main" val="730066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38</a:t>
            </a:fld>
            <a:endParaRPr lang="en-US" altLang="zh-CN"/>
          </a:p>
        </p:txBody>
      </p:sp>
    </p:spTree>
    <p:extLst>
      <p:ext uri="{BB962C8B-B14F-4D97-AF65-F5344CB8AC3E}">
        <p14:creationId xmlns:p14="http://schemas.microsoft.com/office/powerpoint/2010/main" val="3348745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39</a:t>
            </a:fld>
            <a:endParaRPr lang="en-US" altLang="zh-CN"/>
          </a:p>
        </p:txBody>
      </p:sp>
    </p:spTree>
    <p:extLst>
      <p:ext uri="{BB962C8B-B14F-4D97-AF65-F5344CB8AC3E}">
        <p14:creationId xmlns:p14="http://schemas.microsoft.com/office/powerpoint/2010/main" val="424468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a:t>
            </a:r>
            <a:r>
              <a:rPr lang="zh-CN" altLang="en-US" dirty="0" smtClean="0"/>
              <a:t>如果</a:t>
            </a:r>
            <a:r>
              <a:rPr lang="en-US" altLang="zh-CN" dirty="0" smtClean="0"/>
              <a:t>n=2m+1</a:t>
            </a:r>
            <a:r>
              <a:rPr lang="zh-CN" altLang="en-US" dirty="0" smtClean="0"/>
              <a:t>呢？</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42</a:t>
            </a:fld>
            <a:endParaRPr lang="en-US" altLang="zh-CN"/>
          </a:p>
        </p:txBody>
      </p:sp>
    </p:spTree>
    <p:extLst>
      <p:ext uri="{BB962C8B-B14F-4D97-AF65-F5344CB8AC3E}">
        <p14:creationId xmlns:p14="http://schemas.microsoft.com/office/powerpoint/2010/main" val="1973267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43</a:t>
            </a:fld>
            <a:endParaRPr lang="en-US" altLang="zh-CN"/>
          </a:p>
        </p:txBody>
      </p:sp>
    </p:spTree>
    <p:extLst>
      <p:ext uri="{BB962C8B-B14F-4D97-AF65-F5344CB8AC3E}">
        <p14:creationId xmlns:p14="http://schemas.microsoft.com/office/powerpoint/2010/main" val="2485076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45</a:t>
            </a:fld>
            <a:endParaRPr lang="en-US" altLang="zh-CN"/>
          </a:p>
        </p:txBody>
      </p:sp>
    </p:spTree>
    <p:extLst>
      <p:ext uri="{BB962C8B-B14F-4D97-AF65-F5344CB8AC3E}">
        <p14:creationId xmlns:p14="http://schemas.microsoft.com/office/powerpoint/2010/main" val="3343482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 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46</a:t>
            </a:fld>
            <a:endParaRPr lang="en-US" altLang="zh-CN"/>
          </a:p>
        </p:txBody>
      </p:sp>
    </p:spTree>
    <p:extLst>
      <p:ext uri="{BB962C8B-B14F-4D97-AF65-F5344CB8AC3E}">
        <p14:creationId xmlns:p14="http://schemas.microsoft.com/office/powerpoint/2010/main" val="2276816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C,BD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47</a:t>
            </a:fld>
            <a:endParaRPr lang="en-US" altLang="zh-CN"/>
          </a:p>
        </p:txBody>
      </p:sp>
    </p:spTree>
    <p:extLst>
      <p:ext uri="{BB962C8B-B14F-4D97-AF65-F5344CB8AC3E}">
        <p14:creationId xmlns:p14="http://schemas.microsoft.com/office/powerpoint/2010/main" val="1377099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51</a:t>
            </a:fld>
            <a:endParaRPr lang="en-US" altLang="zh-CN"/>
          </a:p>
        </p:txBody>
      </p:sp>
    </p:spTree>
    <p:extLst>
      <p:ext uri="{BB962C8B-B14F-4D97-AF65-F5344CB8AC3E}">
        <p14:creationId xmlns:p14="http://schemas.microsoft.com/office/powerpoint/2010/main" val="86921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				</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11</a:t>
            </a:fld>
            <a:endParaRPr lang="en-US" altLang="zh-CN"/>
          </a:p>
        </p:txBody>
      </p:sp>
    </p:spTree>
    <p:extLst>
      <p:ext uri="{BB962C8B-B14F-4D97-AF65-F5344CB8AC3E}">
        <p14:creationId xmlns:p14="http://schemas.microsoft.com/office/powerpoint/2010/main" val="1266274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57</a:t>
            </a:fld>
            <a:endParaRPr lang="en-US" altLang="zh-CN"/>
          </a:p>
        </p:txBody>
      </p:sp>
    </p:spTree>
    <p:extLst>
      <p:ext uri="{BB962C8B-B14F-4D97-AF65-F5344CB8AC3E}">
        <p14:creationId xmlns:p14="http://schemas.microsoft.com/office/powerpoint/2010/main" val="866267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N2+n3+n4  n1-1</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58</a:t>
            </a:fld>
            <a:endParaRPr lang="en-US" altLang="zh-CN"/>
          </a:p>
        </p:txBody>
      </p:sp>
    </p:spTree>
    <p:extLst>
      <p:ext uri="{BB962C8B-B14F-4D97-AF65-F5344CB8AC3E}">
        <p14:creationId xmlns:p14="http://schemas.microsoft.com/office/powerpoint/2010/main" val="1002933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r>
              <a:rPr lang="zh-CN" altLang="en-US" dirty="0" smtClean="0"/>
              <a:t>，</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61</a:t>
            </a:fld>
            <a:endParaRPr lang="en-US" altLang="zh-CN"/>
          </a:p>
        </p:txBody>
      </p:sp>
    </p:spTree>
    <p:extLst>
      <p:ext uri="{BB962C8B-B14F-4D97-AF65-F5344CB8AC3E}">
        <p14:creationId xmlns:p14="http://schemas.microsoft.com/office/powerpoint/2010/main" val="1596538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62</a:t>
            </a:fld>
            <a:endParaRPr lang="en-US" altLang="zh-CN"/>
          </a:p>
        </p:txBody>
      </p:sp>
    </p:spTree>
    <p:extLst>
      <p:ext uri="{BB962C8B-B14F-4D97-AF65-F5344CB8AC3E}">
        <p14:creationId xmlns:p14="http://schemas.microsoft.com/office/powerpoint/2010/main" val="1652441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64</a:t>
            </a:fld>
            <a:endParaRPr lang="en-US" altLang="zh-CN"/>
          </a:p>
        </p:txBody>
      </p:sp>
    </p:spTree>
    <p:extLst>
      <p:ext uri="{BB962C8B-B14F-4D97-AF65-F5344CB8AC3E}">
        <p14:creationId xmlns:p14="http://schemas.microsoft.com/office/powerpoint/2010/main" val="26123213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65</a:t>
            </a:fld>
            <a:endParaRPr lang="en-US" altLang="zh-CN"/>
          </a:p>
        </p:txBody>
      </p:sp>
    </p:spTree>
    <p:extLst>
      <p:ext uri="{BB962C8B-B14F-4D97-AF65-F5344CB8AC3E}">
        <p14:creationId xmlns:p14="http://schemas.microsoft.com/office/powerpoint/2010/main" val="11921914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zh-CN" sz="1200" dirty="0" smtClean="0"/>
              <a:t>每一对顶点之间的最短路径</a:t>
            </a:r>
          </a:p>
          <a:p>
            <a:pPr>
              <a:lnSpc>
                <a:spcPct val="150000"/>
              </a:lnSpc>
            </a:pPr>
            <a:r>
              <a:rPr lang="en-US" altLang="zh-CN" sz="1200" dirty="0" smtClean="0"/>
              <a:t> </a:t>
            </a:r>
            <a:r>
              <a:rPr lang="zh-CN" altLang="zh-CN" sz="1200" dirty="0" smtClean="0"/>
              <a:t>对图中每对顶点</a:t>
            </a:r>
            <a:r>
              <a:rPr lang="en-US" altLang="zh-CN" sz="1200" dirty="0" smtClean="0"/>
              <a:t>u</a:t>
            </a:r>
            <a:r>
              <a:rPr lang="zh-CN" altLang="zh-CN" sz="1200" dirty="0" smtClean="0"/>
              <a:t>和</a:t>
            </a:r>
            <a:r>
              <a:rPr lang="en-US" altLang="zh-CN" sz="1200" dirty="0" smtClean="0"/>
              <a:t>v</a:t>
            </a:r>
            <a:r>
              <a:rPr lang="zh-CN" altLang="zh-CN" sz="1200" dirty="0" smtClean="0"/>
              <a:t>，找出</a:t>
            </a:r>
            <a:r>
              <a:rPr lang="en-US" altLang="zh-CN" sz="1200" dirty="0" smtClean="0"/>
              <a:t>u</a:t>
            </a:r>
            <a:r>
              <a:rPr lang="zh-CN" altLang="zh-CN" sz="1200" dirty="0" smtClean="0"/>
              <a:t>到</a:t>
            </a:r>
            <a:r>
              <a:rPr lang="en-US" altLang="zh-CN" sz="1200" dirty="0" smtClean="0"/>
              <a:t>v</a:t>
            </a:r>
            <a:r>
              <a:rPr lang="zh-CN" altLang="zh-CN" sz="1200" dirty="0" smtClean="0"/>
              <a:t>的最短路径问题。这一问题可用每个顶点作为源点调用一次单源最短路径问题的迪杰斯特拉算法予以解决。但更常用的是弗洛尹德</a:t>
            </a:r>
            <a:r>
              <a:rPr lang="en-US" altLang="zh-CN" sz="1200" dirty="0" smtClean="0"/>
              <a:t>(</a:t>
            </a:r>
            <a:r>
              <a:rPr lang="en-US" altLang="zh-CN" sz="1200" dirty="0" err="1" smtClean="0"/>
              <a:t>Folyd</a:t>
            </a:r>
            <a:r>
              <a:rPr lang="en-US" altLang="zh-CN" sz="1200" dirty="0" smtClean="0"/>
              <a:t>)</a:t>
            </a:r>
            <a:r>
              <a:rPr lang="zh-CN" altLang="zh-CN" sz="1200" dirty="0" smtClean="0"/>
              <a:t>提出的求每一对顶点之间的最短路径的算法。</a:t>
            </a:r>
          </a:p>
          <a:p>
            <a:pPr>
              <a:lnSpc>
                <a:spcPct val="150000"/>
              </a:lnSpc>
            </a:pP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75</a:t>
            </a:fld>
            <a:endParaRPr lang="en-US" altLang="zh-CN"/>
          </a:p>
        </p:txBody>
      </p:sp>
    </p:spTree>
    <p:extLst>
      <p:ext uri="{BB962C8B-B14F-4D97-AF65-F5344CB8AC3E}">
        <p14:creationId xmlns:p14="http://schemas.microsoft.com/office/powerpoint/2010/main" val="3867319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76</a:t>
            </a:fld>
            <a:endParaRPr lang="en-US" altLang="zh-CN"/>
          </a:p>
        </p:txBody>
      </p:sp>
    </p:spTree>
    <p:extLst>
      <p:ext uri="{BB962C8B-B14F-4D97-AF65-F5344CB8AC3E}">
        <p14:creationId xmlns:p14="http://schemas.microsoft.com/office/powerpoint/2010/main" val="2258323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77</a:t>
            </a:fld>
            <a:endParaRPr lang="en-US" altLang="zh-CN"/>
          </a:p>
        </p:txBody>
      </p:sp>
    </p:spTree>
    <p:extLst>
      <p:ext uri="{BB962C8B-B14F-4D97-AF65-F5344CB8AC3E}">
        <p14:creationId xmlns:p14="http://schemas.microsoft.com/office/powerpoint/2010/main" val="3578306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78</a:t>
            </a:fld>
            <a:endParaRPr lang="en-US" altLang="zh-CN"/>
          </a:p>
        </p:txBody>
      </p:sp>
    </p:spTree>
    <p:extLst>
      <p:ext uri="{BB962C8B-B14F-4D97-AF65-F5344CB8AC3E}">
        <p14:creationId xmlns:p14="http://schemas.microsoft.com/office/powerpoint/2010/main" val="304556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a:t>
            </a:r>
            <a:endParaRPr lang="zh-CN" altLang="en-US" sz="1200" dirty="0" smtClean="0"/>
          </a:p>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12</a:t>
            </a:fld>
            <a:endParaRPr lang="en-US" altLang="zh-CN"/>
          </a:p>
        </p:txBody>
      </p:sp>
    </p:spTree>
    <p:extLst>
      <p:ext uri="{BB962C8B-B14F-4D97-AF65-F5344CB8AC3E}">
        <p14:creationId xmlns:p14="http://schemas.microsoft.com/office/powerpoint/2010/main" val="26045921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87</a:t>
            </a:fld>
            <a:endParaRPr lang="en-US" altLang="zh-CN"/>
          </a:p>
        </p:txBody>
      </p:sp>
    </p:spTree>
    <p:extLst>
      <p:ext uri="{BB962C8B-B14F-4D97-AF65-F5344CB8AC3E}">
        <p14:creationId xmlns:p14="http://schemas.microsoft.com/office/powerpoint/2010/main" val="1709116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88</a:t>
            </a:fld>
            <a:endParaRPr lang="en-US" altLang="zh-CN"/>
          </a:p>
        </p:txBody>
      </p:sp>
    </p:spTree>
    <p:extLst>
      <p:ext uri="{BB962C8B-B14F-4D97-AF65-F5344CB8AC3E}">
        <p14:creationId xmlns:p14="http://schemas.microsoft.com/office/powerpoint/2010/main" val="2603663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89</a:t>
            </a:fld>
            <a:endParaRPr lang="en-US" altLang="zh-CN"/>
          </a:p>
        </p:txBody>
      </p:sp>
    </p:spTree>
    <p:extLst>
      <p:ext uri="{BB962C8B-B14F-4D97-AF65-F5344CB8AC3E}">
        <p14:creationId xmlns:p14="http://schemas.microsoft.com/office/powerpoint/2010/main" val="3239229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AB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90</a:t>
            </a:fld>
            <a:endParaRPr lang="en-US" altLang="zh-CN"/>
          </a:p>
        </p:txBody>
      </p:sp>
    </p:spTree>
    <p:extLst>
      <p:ext uri="{BB962C8B-B14F-4D97-AF65-F5344CB8AC3E}">
        <p14:creationId xmlns:p14="http://schemas.microsoft.com/office/powerpoint/2010/main" val="18060354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 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91</a:t>
            </a:fld>
            <a:endParaRPr lang="en-US" altLang="zh-CN"/>
          </a:p>
        </p:txBody>
      </p:sp>
    </p:spTree>
    <p:extLst>
      <p:ext uri="{BB962C8B-B14F-4D97-AF65-F5344CB8AC3E}">
        <p14:creationId xmlns:p14="http://schemas.microsoft.com/office/powerpoint/2010/main" val="827760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D B</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92</a:t>
            </a:fld>
            <a:endParaRPr lang="en-US" altLang="zh-CN"/>
          </a:p>
        </p:txBody>
      </p:sp>
    </p:spTree>
    <p:extLst>
      <p:ext uri="{BB962C8B-B14F-4D97-AF65-F5344CB8AC3E}">
        <p14:creationId xmlns:p14="http://schemas.microsoft.com/office/powerpoint/2010/main" val="1835846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93</a:t>
            </a:fld>
            <a:endParaRPr lang="en-US" altLang="zh-CN"/>
          </a:p>
        </p:txBody>
      </p:sp>
    </p:spTree>
    <p:extLst>
      <p:ext uri="{BB962C8B-B14F-4D97-AF65-F5344CB8AC3E}">
        <p14:creationId xmlns:p14="http://schemas.microsoft.com/office/powerpoint/2010/main" val="3452730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94</a:t>
            </a:fld>
            <a:endParaRPr lang="en-US" altLang="zh-CN"/>
          </a:p>
        </p:txBody>
      </p:sp>
    </p:spTree>
    <p:extLst>
      <p:ext uri="{BB962C8B-B14F-4D97-AF65-F5344CB8AC3E}">
        <p14:creationId xmlns:p14="http://schemas.microsoft.com/office/powerpoint/2010/main" val="3199972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dirty="0" smtClean="0"/>
              <a:t>查找是指给定一个值</a:t>
            </a:r>
            <a:r>
              <a:rPr lang="en-US" altLang="zh-CN" sz="1200" dirty="0" smtClean="0"/>
              <a:t>K</a:t>
            </a:r>
            <a:r>
              <a:rPr lang="zh-CN" altLang="zh-CN" sz="1200" dirty="0" smtClean="0"/>
              <a:t>，在含有</a:t>
            </a:r>
            <a:r>
              <a:rPr lang="en-US" altLang="zh-CN" sz="1200" dirty="0" smtClean="0"/>
              <a:t>n</a:t>
            </a:r>
            <a:r>
              <a:rPr lang="zh-CN" altLang="zh-CN" sz="1200" dirty="0" smtClean="0"/>
              <a:t>个结点的表中找出关键字等于给定值</a:t>
            </a:r>
            <a:r>
              <a:rPr lang="en-US" altLang="zh-CN" sz="1200" dirty="0" smtClean="0"/>
              <a:t>k</a:t>
            </a:r>
            <a:r>
              <a:rPr lang="zh-CN" altLang="zh-CN" sz="1200" dirty="0" smtClean="0"/>
              <a:t>的结点。若找到，则查找成功，返回该结点的信息或该结点在表中的位置；否则查找失败，返回相关的指示信息。</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95</a:t>
            </a:fld>
            <a:endParaRPr lang="en-US" altLang="zh-CN"/>
          </a:p>
        </p:txBody>
      </p:sp>
    </p:spTree>
    <p:extLst>
      <p:ext uri="{BB962C8B-B14F-4D97-AF65-F5344CB8AC3E}">
        <p14:creationId xmlns:p14="http://schemas.microsoft.com/office/powerpoint/2010/main" val="519160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97</a:t>
            </a:fld>
            <a:endParaRPr lang="en-US" altLang="zh-CN"/>
          </a:p>
        </p:txBody>
      </p:sp>
    </p:spTree>
    <p:extLst>
      <p:ext uri="{BB962C8B-B14F-4D97-AF65-F5344CB8AC3E}">
        <p14:creationId xmlns:p14="http://schemas.microsoft.com/office/powerpoint/2010/main" val="2396689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Head-&gt;next==head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13</a:t>
            </a:fld>
            <a:endParaRPr lang="en-US" altLang="zh-CN"/>
          </a:p>
        </p:txBody>
      </p:sp>
    </p:spTree>
    <p:extLst>
      <p:ext uri="{BB962C8B-B14F-4D97-AF65-F5344CB8AC3E}">
        <p14:creationId xmlns:p14="http://schemas.microsoft.com/office/powerpoint/2010/main" val="40530160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smtClean="0"/>
              <a:t>（</a:t>
            </a:r>
            <a:r>
              <a:rPr lang="en-US" altLang="zh-CN" sz="1200" dirty="0" smtClean="0"/>
              <a:t>4</a:t>
            </a:r>
            <a:r>
              <a:rPr lang="zh-CN" altLang="zh-CN" sz="1200" dirty="0" smtClean="0"/>
              <a:t>）在查找过程中，</a:t>
            </a:r>
            <a:r>
              <a:rPr lang="en-US" altLang="zh-CN" sz="1200" dirty="0" smtClean="0"/>
              <a:t>low</a:t>
            </a:r>
            <a:r>
              <a:rPr lang="zh-CN" altLang="zh-CN" sz="1200" dirty="0" smtClean="0"/>
              <a:t>逐步增加，而</a:t>
            </a:r>
            <a:r>
              <a:rPr lang="en-US" altLang="zh-CN" sz="1200" dirty="0" smtClean="0"/>
              <a:t>high</a:t>
            </a:r>
            <a:r>
              <a:rPr lang="zh-CN" altLang="zh-CN" sz="1200" dirty="0" smtClean="0"/>
              <a:t>逐步减小。如果</a:t>
            </a:r>
            <a:r>
              <a:rPr lang="en-US" altLang="zh-CN" sz="1200" dirty="0" smtClean="0"/>
              <a:t>high&lt;low</a:t>
            </a:r>
            <a:r>
              <a:rPr lang="zh-CN" altLang="zh-CN" sz="1200" dirty="0" smtClean="0"/>
              <a:t>，则查找失败，算法结束。</a:t>
            </a:r>
          </a:p>
          <a:p>
            <a:r>
              <a:rPr lang="zh-CN" altLang="zh-CN" sz="1200" dirty="0" smtClean="0"/>
              <a:t>因此，从初始的查找区间</a:t>
            </a:r>
            <a:r>
              <a:rPr lang="en-US" altLang="zh-CN" sz="1200" dirty="0" smtClean="0"/>
              <a:t>R[1</a:t>
            </a:r>
            <a:r>
              <a:rPr lang="zh-CN" altLang="zh-CN" sz="1200" dirty="0" smtClean="0"/>
              <a:t>…</a:t>
            </a:r>
            <a:r>
              <a:rPr lang="en-US" altLang="zh-CN" sz="1200" dirty="0" smtClean="0"/>
              <a:t>n]</a:t>
            </a:r>
            <a:r>
              <a:rPr lang="zh-CN" altLang="zh-CN" sz="1200" dirty="0" smtClean="0"/>
              <a:t>开始，每经过一次与当前查找区间的中点位置上的结点关键字的比较，就可确定查找是否成功，不成功则当前的查找区间就缩小一半。这一过程重复直至找到关键字为</a:t>
            </a:r>
            <a:r>
              <a:rPr lang="en-US" altLang="zh-CN" sz="1200" dirty="0" smtClean="0"/>
              <a:t>K</a:t>
            </a:r>
            <a:r>
              <a:rPr lang="zh-CN" altLang="zh-CN" sz="1200" dirty="0" smtClean="0"/>
              <a:t>的结点，或者直至当前的查找区间为空（即查找失败）时为止。</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99</a:t>
            </a:fld>
            <a:endParaRPr lang="en-US" altLang="zh-CN"/>
          </a:p>
        </p:txBody>
      </p:sp>
    </p:spTree>
    <p:extLst>
      <p:ext uri="{BB962C8B-B14F-4D97-AF65-F5344CB8AC3E}">
        <p14:creationId xmlns:p14="http://schemas.microsoft.com/office/powerpoint/2010/main" val="11315609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100</a:t>
            </a:fld>
            <a:endParaRPr lang="en-US" altLang="zh-CN"/>
          </a:p>
        </p:txBody>
      </p:sp>
    </p:spTree>
    <p:extLst>
      <p:ext uri="{BB962C8B-B14F-4D97-AF65-F5344CB8AC3E}">
        <p14:creationId xmlns:p14="http://schemas.microsoft.com/office/powerpoint/2010/main" val="2650898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101</a:t>
            </a:fld>
            <a:endParaRPr lang="en-US" altLang="zh-CN"/>
          </a:p>
        </p:txBody>
      </p:sp>
    </p:spTree>
    <p:extLst>
      <p:ext uri="{BB962C8B-B14F-4D97-AF65-F5344CB8AC3E}">
        <p14:creationId xmlns:p14="http://schemas.microsoft.com/office/powerpoint/2010/main" val="4150550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102</a:t>
            </a:fld>
            <a:endParaRPr lang="en-US" altLang="zh-CN"/>
          </a:p>
        </p:txBody>
      </p:sp>
    </p:spTree>
    <p:extLst>
      <p:ext uri="{BB962C8B-B14F-4D97-AF65-F5344CB8AC3E}">
        <p14:creationId xmlns:p14="http://schemas.microsoft.com/office/powerpoint/2010/main" val="39355088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104</a:t>
            </a:fld>
            <a:endParaRPr lang="en-US" altLang="zh-CN"/>
          </a:p>
        </p:txBody>
      </p:sp>
    </p:spTree>
    <p:extLst>
      <p:ext uri="{BB962C8B-B14F-4D97-AF65-F5344CB8AC3E}">
        <p14:creationId xmlns:p14="http://schemas.microsoft.com/office/powerpoint/2010/main" val="14639981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105</a:t>
            </a:fld>
            <a:endParaRPr lang="en-US" altLang="zh-CN"/>
          </a:p>
        </p:txBody>
      </p:sp>
    </p:spTree>
    <p:extLst>
      <p:ext uri="{BB962C8B-B14F-4D97-AF65-F5344CB8AC3E}">
        <p14:creationId xmlns:p14="http://schemas.microsoft.com/office/powerpoint/2010/main" val="1773108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只有一个头结点的条件是？</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14</a:t>
            </a:fld>
            <a:endParaRPr lang="en-US" altLang="zh-CN"/>
          </a:p>
        </p:txBody>
      </p:sp>
    </p:spTree>
    <p:extLst>
      <p:ext uri="{BB962C8B-B14F-4D97-AF65-F5344CB8AC3E}">
        <p14:creationId xmlns:p14="http://schemas.microsoft.com/office/powerpoint/2010/main" val="193293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A</a:t>
            </a:r>
            <a:endParaRPr lang="zh-CN" altLang="en-US" sz="1200" dirty="0" smtClean="0"/>
          </a:p>
          <a:p>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08A712AC-7EEE-416C-A2C1-A09B904D1DD6}" type="slidenum">
              <a:rPr lang="en-US" altLang="zh-CN" smtClean="0"/>
              <a:pPr>
                <a:defRPr/>
              </a:pPr>
              <a:t>15</a:t>
            </a:fld>
            <a:endParaRPr lang="en-US" altLang="zh-CN"/>
          </a:p>
        </p:txBody>
      </p:sp>
    </p:spTree>
    <p:extLst>
      <p:ext uri="{BB962C8B-B14F-4D97-AF65-F5344CB8AC3E}">
        <p14:creationId xmlns:p14="http://schemas.microsoft.com/office/powerpoint/2010/main" val="2604592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19</a:t>
            </a:fld>
            <a:endParaRPr lang="en-US" altLang="zh-CN"/>
          </a:p>
        </p:txBody>
      </p:sp>
    </p:spTree>
    <p:extLst>
      <p:ext uri="{BB962C8B-B14F-4D97-AF65-F5344CB8AC3E}">
        <p14:creationId xmlns:p14="http://schemas.microsoft.com/office/powerpoint/2010/main" val="1208662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AC</a:t>
            </a:r>
            <a:endParaRPr lang="zh-CN" altLang="en-US" dirty="0"/>
          </a:p>
        </p:txBody>
      </p:sp>
      <p:sp>
        <p:nvSpPr>
          <p:cNvPr id="4" name="灯片编号占位符 3"/>
          <p:cNvSpPr>
            <a:spLocks noGrp="1"/>
          </p:cNvSpPr>
          <p:nvPr>
            <p:ph type="sldNum" sz="quarter" idx="10"/>
          </p:nvPr>
        </p:nvSpPr>
        <p:spPr/>
        <p:txBody>
          <a:bodyPr/>
          <a:lstStyle/>
          <a:p>
            <a:pPr>
              <a:defRPr/>
            </a:pPr>
            <a:fld id="{C744D422-4748-4078-B547-CFDFB6FB482C}" type="slidenum">
              <a:rPr lang="en-US" altLang="zh-CN" smtClean="0"/>
              <a:pPr>
                <a:defRPr/>
              </a:pPr>
              <a:t>21</a:t>
            </a:fld>
            <a:endParaRPr lang="en-US" altLang="zh-CN"/>
          </a:p>
        </p:txBody>
      </p:sp>
    </p:spTree>
    <p:extLst>
      <p:ext uri="{BB962C8B-B14F-4D97-AF65-F5344CB8AC3E}">
        <p14:creationId xmlns:p14="http://schemas.microsoft.com/office/powerpoint/2010/main" val="555622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5" name="Rectangle 3"/>
          <p:cNvSpPr>
            <a:spLocks noChangeArrowheads="1"/>
          </p:cNvSpPr>
          <p:nvPr/>
        </p:nvSpPr>
        <p:spPr bwMode="gray">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6" name="Rectangle 4"/>
          <p:cNvSpPr>
            <a:spLocks noChangeArrowheads="1"/>
          </p:cNvSpPr>
          <p:nvPr/>
        </p:nvSpPr>
        <p:spPr bwMode="gray">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7"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8" name="Rectangle 6"/>
          <p:cNvSpPr>
            <a:spLocks noChangeArrowheads="1"/>
          </p:cNvSpPr>
          <p:nvPr/>
        </p:nvSpPr>
        <p:spPr bwMode="gray">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9" name="Rectangle 7"/>
          <p:cNvSpPr>
            <a:spLocks noChangeArrowheads="1"/>
          </p:cNvSpPr>
          <p:nvPr/>
        </p:nvSpPr>
        <p:spPr bwMode="gray">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r>
              <a:rPr lang="zh-CN" altLang="en-US"/>
              <a:t>单击此处编辑母版副标题样式</a:t>
            </a:r>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Arial" charset="0"/>
                <a:ea typeface="SimSun" pitchFamily="2" charset="-122"/>
              </a:defRPr>
            </a:lvl1pPr>
          </a:lstStyle>
          <a:p>
            <a:pPr>
              <a:defRPr/>
            </a:pPr>
            <a:endParaRPr lang="en-US" altLang="zh-CN"/>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Arial" charset="0"/>
                <a:ea typeface="SimSun" pitchFamily="2" charset="-122"/>
              </a:defRPr>
            </a:lvl1pPr>
          </a:lstStyle>
          <a:p>
            <a:pPr>
              <a:defRPr/>
            </a:pPr>
            <a:endParaRPr lang="en-US" altLang="zh-CN"/>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Arial" charset="0"/>
              </a:defRPr>
            </a:lvl1pPr>
          </a:lstStyle>
          <a:p>
            <a:pPr>
              <a:defRPr/>
            </a:pPr>
            <a:fld id="{753CB376-AB79-4D22-B516-B81C2749843B}" type="slidenum">
              <a:rPr lang="en-US" altLang="zh-CN"/>
              <a:pPr>
                <a:defRPr/>
              </a:pPr>
              <a:t>‹#›</a:t>
            </a:fld>
            <a:endParaRPr lang="en-US" altLang="zh-CN"/>
          </a:p>
        </p:txBody>
      </p:sp>
    </p:spTree>
    <p:extLst>
      <p:ext uri="{BB962C8B-B14F-4D97-AF65-F5344CB8AC3E}">
        <p14:creationId xmlns:p14="http://schemas.microsoft.com/office/powerpoint/2010/main" val="283773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69B96DB2-ED28-47D3-BFC7-49B2006D2CA3}" type="slidenum">
              <a:rPr lang="en-US" altLang="zh-CN"/>
              <a:pPr>
                <a:defRPr/>
              </a:pPr>
              <a:t>‹#›</a:t>
            </a:fld>
            <a:endParaRPr lang="en-US" altLang="zh-CN"/>
          </a:p>
        </p:txBody>
      </p:sp>
    </p:spTree>
    <p:extLst>
      <p:ext uri="{BB962C8B-B14F-4D97-AF65-F5344CB8AC3E}">
        <p14:creationId xmlns:p14="http://schemas.microsoft.com/office/powerpoint/2010/main" val="143900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923DFE68-66EE-408E-A874-F215625847FF}" type="slidenum">
              <a:rPr lang="en-US" altLang="zh-CN"/>
              <a:pPr>
                <a:defRPr/>
              </a:pPr>
              <a:t>‹#›</a:t>
            </a:fld>
            <a:endParaRPr lang="en-US" altLang="zh-CN"/>
          </a:p>
        </p:txBody>
      </p:sp>
    </p:spTree>
    <p:extLst>
      <p:ext uri="{BB962C8B-B14F-4D97-AF65-F5344CB8AC3E}">
        <p14:creationId xmlns:p14="http://schemas.microsoft.com/office/powerpoint/2010/main" val="3075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19225"/>
            <a:ext cx="40386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419225"/>
            <a:ext cx="4038600" cy="23637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5413"/>
            <a:ext cx="4038600" cy="23637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8" name="Rectangle 13"/>
          <p:cNvSpPr>
            <a:spLocks noGrp="1" noChangeArrowheads="1"/>
          </p:cNvSpPr>
          <p:nvPr>
            <p:ph type="sldNum" sz="quarter" idx="12"/>
          </p:nvPr>
        </p:nvSpPr>
        <p:spPr>
          <a:ln/>
        </p:spPr>
        <p:txBody>
          <a:bodyPr/>
          <a:lstStyle>
            <a:lvl1pPr>
              <a:defRPr/>
            </a:lvl1pPr>
          </a:lstStyle>
          <a:p>
            <a:pPr>
              <a:defRPr/>
            </a:pPr>
            <a:fld id="{C30C7504-1F8F-4758-B955-582C45086FA1}" type="slidenum">
              <a:rPr lang="en-US" altLang="zh-CN"/>
              <a:pPr>
                <a:defRPr/>
              </a:pPr>
              <a:t>‹#›</a:t>
            </a:fld>
            <a:endParaRPr lang="en-US" altLang="zh-CN"/>
          </a:p>
        </p:txBody>
      </p:sp>
    </p:spTree>
    <p:extLst>
      <p:ext uri="{BB962C8B-B14F-4D97-AF65-F5344CB8AC3E}">
        <p14:creationId xmlns:p14="http://schemas.microsoft.com/office/powerpoint/2010/main" val="3725299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AB8AA1EF-EBB9-4D9A-8AED-D407D8963E34}" type="slidenum">
              <a:rPr lang="en-US" altLang="zh-CN"/>
              <a:pPr>
                <a:defRPr/>
              </a:pPr>
              <a:t>‹#›</a:t>
            </a:fld>
            <a:endParaRPr lang="en-US" altLang="zh-CN"/>
          </a:p>
        </p:txBody>
      </p:sp>
    </p:spTree>
    <p:extLst>
      <p:ext uri="{BB962C8B-B14F-4D97-AF65-F5344CB8AC3E}">
        <p14:creationId xmlns:p14="http://schemas.microsoft.com/office/powerpoint/2010/main" val="1661959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7E9ED89C-1534-455D-9EE0-7C857A0B9DB9}" type="slidenum">
              <a:rPr lang="en-US" altLang="zh-CN"/>
              <a:pPr>
                <a:defRPr/>
              </a:pPr>
              <a:t>‹#›</a:t>
            </a:fld>
            <a:endParaRPr lang="en-US" altLang="zh-CN"/>
          </a:p>
        </p:txBody>
      </p:sp>
    </p:spTree>
    <p:extLst>
      <p:ext uri="{BB962C8B-B14F-4D97-AF65-F5344CB8AC3E}">
        <p14:creationId xmlns:p14="http://schemas.microsoft.com/office/powerpoint/2010/main" val="14538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2938" y="522288"/>
            <a:ext cx="8501062" cy="63357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39650065"/>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53CB376-AB79-4D22-B516-B81C2749843B}" type="slidenum">
              <a:rPr lang="en-US" altLang="zh-CN" smtClean="0"/>
              <a:pPr>
                <a:defRPr/>
              </a:pPr>
              <a:t>‹#›</a:t>
            </a:fld>
            <a:endParaRPr lang="en-US" altLang="zh-CN"/>
          </a:p>
        </p:txBody>
      </p:sp>
    </p:spTree>
    <p:extLst>
      <p:ext uri="{BB962C8B-B14F-4D97-AF65-F5344CB8AC3E}">
        <p14:creationId xmlns:p14="http://schemas.microsoft.com/office/powerpoint/2010/main" val="2872395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1A4AB6C2-0D5C-4B50-BB5C-3C674A1E929B}" type="slidenum">
              <a:rPr lang="en-US" altLang="zh-CN" smtClean="0"/>
              <a:pPr>
                <a:defRPr/>
              </a:pPr>
              <a:t>‹#›</a:t>
            </a:fld>
            <a:endParaRPr lang="en-US" altLang="zh-CN"/>
          </a:p>
        </p:txBody>
      </p:sp>
    </p:spTree>
    <p:extLst>
      <p:ext uri="{BB962C8B-B14F-4D97-AF65-F5344CB8AC3E}">
        <p14:creationId xmlns:p14="http://schemas.microsoft.com/office/powerpoint/2010/main" val="1280694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5AC83D14-E301-4CD6-A54B-FD6E9FE98224}" type="slidenum">
              <a:rPr lang="en-US" altLang="zh-CN" smtClean="0"/>
              <a:pPr>
                <a:defRPr/>
              </a:pPr>
              <a:t>‹#›</a:t>
            </a:fld>
            <a:endParaRPr lang="en-US" altLang="zh-CN"/>
          </a:p>
        </p:txBody>
      </p:sp>
    </p:spTree>
    <p:extLst>
      <p:ext uri="{BB962C8B-B14F-4D97-AF65-F5344CB8AC3E}">
        <p14:creationId xmlns:p14="http://schemas.microsoft.com/office/powerpoint/2010/main" val="2984445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B570359D-FC8C-4557-9FD7-A085A61BB521}" type="slidenum">
              <a:rPr lang="en-US" altLang="zh-CN" smtClean="0"/>
              <a:pPr>
                <a:defRPr/>
              </a:pPr>
              <a:t>‹#›</a:t>
            </a:fld>
            <a:endParaRPr lang="en-US" altLang="zh-CN"/>
          </a:p>
        </p:txBody>
      </p:sp>
    </p:spTree>
    <p:extLst>
      <p:ext uri="{BB962C8B-B14F-4D97-AF65-F5344CB8AC3E}">
        <p14:creationId xmlns:p14="http://schemas.microsoft.com/office/powerpoint/2010/main" val="211389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1A4AB6C2-0D5C-4B50-BB5C-3C674A1E929B}" type="slidenum">
              <a:rPr lang="en-US" altLang="zh-CN"/>
              <a:pPr>
                <a:defRPr/>
              </a:pPr>
              <a:t>‹#›</a:t>
            </a:fld>
            <a:endParaRPr lang="en-US" altLang="zh-CN"/>
          </a:p>
        </p:txBody>
      </p:sp>
    </p:spTree>
    <p:extLst>
      <p:ext uri="{BB962C8B-B14F-4D97-AF65-F5344CB8AC3E}">
        <p14:creationId xmlns:p14="http://schemas.microsoft.com/office/powerpoint/2010/main" val="24734695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r>
              <a:rPr lang="en-US" altLang="zh-CN" smtClean="0"/>
              <a:t>www.themegallery.com</a:t>
            </a:r>
            <a:endParaRPr lang="en-US" altLang="zh-CN"/>
          </a:p>
        </p:txBody>
      </p:sp>
      <p:sp>
        <p:nvSpPr>
          <p:cNvPr id="8" name="页脚占位符 7"/>
          <p:cNvSpPr>
            <a:spLocks noGrp="1"/>
          </p:cNvSpPr>
          <p:nvPr>
            <p:ph type="ftr" sz="quarter" idx="11"/>
          </p:nvPr>
        </p:nvSpPr>
        <p:spPr/>
        <p:txBody>
          <a:bodyPr/>
          <a:lstStyle/>
          <a:p>
            <a:pPr>
              <a:defRPr/>
            </a:pPr>
            <a:r>
              <a:rPr lang="en-US" altLang="zh-CN" smtClean="0"/>
              <a:t>Company Logo</a:t>
            </a:r>
            <a:endParaRPr lang="en-US" altLang="zh-CN"/>
          </a:p>
        </p:txBody>
      </p:sp>
      <p:sp>
        <p:nvSpPr>
          <p:cNvPr id="9" name="灯片编号占位符 8"/>
          <p:cNvSpPr>
            <a:spLocks noGrp="1"/>
          </p:cNvSpPr>
          <p:nvPr>
            <p:ph type="sldNum" sz="quarter" idx="12"/>
          </p:nvPr>
        </p:nvSpPr>
        <p:spPr/>
        <p:txBody>
          <a:bodyPr/>
          <a:lstStyle/>
          <a:p>
            <a:pPr>
              <a:defRPr/>
            </a:pPr>
            <a:fld id="{0CCADEE9-1F35-4DF3-BA22-2DE8E2E99002}" type="slidenum">
              <a:rPr lang="en-US" altLang="zh-CN" smtClean="0"/>
              <a:pPr>
                <a:defRPr/>
              </a:pPr>
              <a:t>‹#›</a:t>
            </a:fld>
            <a:endParaRPr lang="en-US" altLang="zh-CN"/>
          </a:p>
        </p:txBody>
      </p:sp>
    </p:spTree>
    <p:extLst>
      <p:ext uri="{BB962C8B-B14F-4D97-AF65-F5344CB8AC3E}">
        <p14:creationId xmlns:p14="http://schemas.microsoft.com/office/powerpoint/2010/main" val="934371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r>
              <a:rPr lang="en-US" altLang="zh-CN" smtClean="0"/>
              <a:t>www.themegallery.com</a:t>
            </a:r>
            <a:endParaRPr lang="en-US" altLang="zh-CN"/>
          </a:p>
        </p:txBody>
      </p:sp>
      <p:sp>
        <p:nvSpPr>
          <p:cNvPr id="4" name="页脚占位符 3"/>
          <p:cNvSpPr>
            <a:spLocks noGrp="1"/>
          </p:cNvSpPr>
          <p:nvPr>
            <p:ph type="ftr" sz="quarter" idx="11"/>
          </p:nvPr>
        </p:nvSpPr>
        <p:spPr/>
        <p:txBody>
          <a:bodyPr/>
          <a:lstStyle/>
          <a:p>
            <a:pPr>
              <a:defRPr/>
            </a:pPr>
            <a:r>
              <a:rPr lang="en-US" altLang="zh-CN" smtClean="0"/>
              <a:t>Company Logo</a:t>
            </a:r>
            <a:endParaRPr lang="en-US" altLang="zh-CN"/>
          </a:p>
        </p:txBody>
      </p:sp>
      <p:sp>
        <p:nvSpPr>
          <p:cNvPr id="5" name="灯片编号占位符 4"/>
          <p:cNvSpPr>
            <a:spLocks noGrp="1"/>
          </p:cNvSpPr>
          <p:nvPr>
            <p:ph type="sldNum" sz="quarter" idx="12"/>
          </p:nvPr>
        </p:nvSpPr>
        <p:spPr/>
        <p:txBody>
          <a:bodyPr/>
          <a:lstStyle/>
          <a:p>
            <a:pPr>
              <a:defRPr/>
            </a:pPr>
            <a:fld id="{2B4FAB4C-BCA6-47ED-A34B-ED79EE4656DE}" type="slidenum">
              <a:rPr lang="en-US" altLang="zh-CN" smtClean="0"/>
              <a:pPr>
                <a:defRPr/>
              </a:pPr>
              <a:t>‹#›</a:t>
            </a:fld>
            <a:endParaRPr lang="en-US" altLang="zh-CN"/>
          </a:p>
        </p:txBody>
      </p:sp>
    </p:spTree>
    <p:extLst>
      <p:ext uri="{BB962C8B-B14F-4D97-AF65-F5344CB8AC3E}">
        <p14:creationId xmlns:p14="http://schemas.microsoft.com/office/powerpoint/2010/main" val="1930639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www.themegallery.com</a:t>
            </a:r>
            <a:endParaRPr lang="en-US" altLang="zh-CN"/>
          </a:p>
        </p:txBody>
      </p:sp>
      <p:sp>
        <p:nvSpPr>
          <p:cNvPr id="3" name="页脚占位符 2"/>
          <p:cNvSpPr>
            <a:spLocks noGrp="1"/>
          </p:cNvSpPr>
          <p:nvPr>
            <p:ph type="ftr" sz="quarter" idx="11"/>
          </p:nvPr>
        </p:nvSpPr>
        <p:spPr/>
        <p:txBody>
          <a:bodyPr/>
          <a:lstStyle/>
          <a:p>
            <a:pPr>
              <a:defRPr/>
            </a:pPr>
            <a:r>
              <a:rPr lang="en-US" altLang="zh-CN" smtClean="0"/>
              <a:t>Company Logo</a:t>
            </a:r>
            <a:endParaRPr lang="en-US" altLang="zh-CN"/>
          </a:p>
        </p:txBody>
      </p:sp>
      <p:sp>
        <p:nvSpPr>
          <p:cNvPr id="4" name="灯片编号占位符 3"/>
          <p:cNvSpPr>
            <a:spLocks noGrp="1"/>
          </p:cNvSpPr>
          <p:nvPr>
            <p:ph type="sldNum" sz="quarter" idx="12"/>
          </p:nvPr>
        </p:nvSpPr>
        <p:spPr/>
        <p:txBody>
          <a:bodyPr/>
          <a:lstStyle/>
          <a:p>
            <a:pPr>
              <a:defRPr/>
            </a:pPr>
            <a:fld id="{CB56C0F5-C6EA-4ECE-B7FD-8916E1979D85}" type="slidenum">
              <a:rPr lang="en-US" altLang="zh-CN" smtClean="0"/>
              <a:pPr>
                <a:defRPr/>
              </a:pPr>
              <a:t>‹#›</a:t>
            </a:fld>
            <a:endParaRPr lang="en-US" altLang="zh-CN"/>
          </a:p>
        </p:txBody>
      </p:sp>
    </p:spTree>
    <p:extLst>
      <p:ext uri="{BB962C8B-B14F-4D97-AF65-F5344CB8AC3E}">
        <p14:creationId xmlns:p14="http://schemas.microsoft.com/office/powerpoint/2010/main" val="171115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79171F3A-E954-4837-9F54-A6DF39084CAB}" type="slidenum">
              <a:rPr lang="en-US" altLang="zh-CN" smtClean="0"/>
              <a:pPr>
                <a:defRPr/>
              </a:pPr>
              <a:t>‹#›</a:t>
            </a:fld>
            <a:endParaRPr lang="en-US" altLang="zh-CN"/>
          </a:p>
        </p:txBody>
      </p:sp>
    </p:spTree>
    <p:extLst>
      <p:ext uri="{BB962C8B-B14F-4D97-AF65-F5344CB8AC3E}">
        <p14:creationId xmlns:p14="http://schemas.microsoft.com/office/powerpoint/2010/main" val="2335299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3C66641F-7CF5-4571-AE5C-9158CC858D8F}" type="slidenum">
              <a:rPr lang="en-US" altLang="zh-CN" smtClean="0"/>
              <a:pPr>
                <a:defRPr/>
              </a:pPr>
              <a:t>‹#›</a:t>
            </a:fld>
            <a:endParaRPr lang="en-US" altLang="zh-CN"/>
          </a:p>
        </p:txBody>
      </p:sp>
    </p:spTree>
    <p:extLst>
      <p:ext uri="{BB962C8B-B14F-4D97-AF65-F5344CB8AC3E}">
        <p14:creationId xmlns:p14="http://schemas.microsoft.com/office/powerpoint/2010/main" val="8219082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69B96DB2-ED28-47D3-BFC7-49B2006D2CA3}" type="slidenum">
              <a:rPr lang="en-US" altLang="zh-CN" smtClean="0"/>
              <a:pPr>
                <a:defRPr/>
              </a:pPr>
              <a:t>‹#›</a:t>
            </a:fld>
            <a:endParaRPr lang="en-US" altLang="zh-CN"/>
          </a:p>
        </p:txBody>
      </p:sp>
    </p:spTree>
    <p:extLst>
      <p:ext uri="{BB962C8B-B14F-4D97-AF65-F5344CB8AC3E}">
        <p14:creationId xmlns:p14="http://schemas.microsoft.com/office/powerpoint/2010/main" val="2267032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923DFE68-66EE-408E-A874-F215625847FF}" type="slidenum">
              <a:rPr lang="en-US" altLang="zh-CN" smtClean="0"/>
              <a:pPr>
                <a:defRPr/>
              </a:pPr>
              <a:t>‹#›</a:t>
            </a:fld>
            <a:endParaRPr lang="en-US" altLang="zh-CN"/>
          </a:p>
        </p:txBody>
      </p:sp>
    </p:spTree>
    <p:extLst>
      <p:ext uri="{BB962C8B-B14F-4D97-AF65-F5344CB8AC3E}">
        <p14:creationId xmlns:p14="http://schemas.microsoft.com/office/powerpoint/2010/main" val="1328837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53CB376-AB79-4D22-B516-B81C2749843B}" type="slidenum">
              <a:rPr lang="en-US" altLang="zh-CN" smtClean="0"/>
              <a:pPr>
                <a:defRPr/>
              </a:pPr>
              <a:t>‹#›</a:t>
            </a:fld>
            <a:endParaRPr lang="en-US" altLang="zh-CN"/>
          </a:p>
        </p:txBody>
      </p:sp>
    </p:spTree>
    <p:extLst>
      <p:ext uri="{BB962C8B-B14F-4D97-AF65-F5344CB8AC3E}">
        <p14:creationId xmlns:p14="http://schemas.microsoft.com/office/powerpoint/2010/main" val="2872395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1A4AB6C2-0D5C-4B50-BB5C-3C674A1E929B}" type="slidenum">
              <a:rPr lang="en-US" altLang="zh-CN" smtClean="0"/>
              <a:pPr>
                <a:defRPr/>
              </a:pPr>
              <a:t>‹#›</a:t>
            </a:fld>
            <a:endParaRPr lang="en-US" altLang="zh-CN"/>
          </a:p>
        </p:txBody>
      </p:sp>
    </p:spTree>
    <p:extLst>
      <p:ext uri="{BB962C8B-B14F-4D97-AF65-F5344CB8AC3E}">
        <p14:creationId xmlns:p14="http://schemas.microsoft.com/office/powerpoint/2010/main" val="1280694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5AC83D14-E301-4CD6-A54B-FD6E9FE98224}" type="slidenum">
              <a:rPr lang="en-US" altLang="zh-CN" smtClean="0"/>
              <a:pPr>
                <a:defRPr/>
              </a:pPr>
              <a:t>‹#›</a:t>
            </a:fld>
            <a:endParaRPr lang="en-US" altLang="zh-CN"/>
          </a:p>
        </p:txBody>
      </p:sp>
    </p:spTree>
    <p:extLst>
      <p:ext uri="{BB962C8B-B14F-4D97-AF65-F5344CB8AC3E}">
        <p14:creationId xmlns:p14="http://schemas.microsoft.com/office/powerpoint/2010/main" val="298444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5AC83D14-E301-4CD6-A54B-FD6E9FE98224}" type="slidenum">
              <a:rPr lang="en-US" altLang="zh-CN"/>
              <a:pPr>
                <a:defRPr/>
              </a:pPr>
              <a:t>‹#›</a:t>
            </a:fld>
            <a:endParaRPr lang="en-US" altLang="zh-CN"/>
          </a:p>
        </p:txBody>
      </p:sp>
    </p:spTree>
    <p:extLst>
      <p:ext uri="{BB962C8B-B14F-4D97-AF65-F5344CB8AC3E}">
        <p14:creationId xmlns:p14="http://schemas.microsoft.com/office/powerpoint/2010/main" val="169475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B570359D-FC8C-4557-9FD7-A085A61BB521}" type="slidenum">
              <a:rPr lang="en-US" altLang="zh-CN" smtClean="0"/>
              <a:pPr>
                <a:defRPr/>
              </a:pPr>
              <a:t>‹#›</a:t>
            </a:fld>
            <a:endParaRPr lang="en-US" altLang="zh-CN"/>
          </a:p>
        </p:txBody>
      </p:sp>
    </p:spTree>
    <p:extLst>
      <p:ext uri="{BB962C8B-B14F-4D97-AF65-F5344CB8AC3E}">
        <p14:creationId xmlns:p14="http://schemas.microsoft.com/office/powerpoint/2010/main" val="2113894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r>
              <a:rPr lang="en-US" altLang="zh-CN" smtClean="0"/>
              <a:t>www.themegallery.com</a:t>
            </a:r>
            <a:endParaRPr lang="en-US" altLang="zh-CN"/>
          </a:p>
        </p:txBody>
      </p:sp>
      <p:sp>
        <p:nvSpPr>
          <p:cNvPr id="8" name="页脚占位符 7"/>
          <p:cNvSpPr>
            <a:spLocks noGrp="1"/>
          </p:cNvSpPr>
          <p:nvPr>
            <p:ph type="ftr" sz="quarter" idx="11"/>
          </p:nvPr>
        </p:nvSpPr>
        <p:spPr/>
        <p:txBody>
          <a:bodyPr/>
          <a:lstStyle/>
          <a:p>
            <a:pPr>
              <a:defRPr/>
            </a:pPr>
            <a:r>
              <a:rPr lang="en-US" altLang="zh-CN" smtClean="0"/>
              <a:t>Company Logo</a:t>
            </a:r>
            <a:endParaRPr lang="en-US" altLang="zh-CN"/>
          </a:p>
        </p:txBody>
      </p:sp>
      <p:sp>
        <p:nvSpPr>
          <p:cNvPr id="9" name="灯片编号占位符 8"/>
          <p:cNvSpPr>
            <a:spLocks noGrp="1"/>
          </p:cNvSpPr>
          <p:nvPr>
            <p:ph type="sldNum" sz="quarter" idx="12"/>
          </p:nvPr>
        </p:nvSpPr>
        <p:spPr/>
        <p:txBody>
          <a:bodyPr/>
          <a:lstStyle/>
          <a:p>
            <a:pPr>
              <a:defRPr/>
            </a:pPr>
            <a:fld id="{0CCADEE9-1F35-4DF3-BA22-2DE8E2E99002}" type="slidenum">
              <a:rPr lang="en-US" altLang="zh-CN" smtClean="0"/>
              <a:pPr>
                <a:defRPr/>
              </a:pPr>
              <a:t>‹#›</a:t>
            </a:fld>
            <a:endParaRPr lang="en-US" altLang="zh-CN"/>
          </a:p>
        </p:txBody>
      </p:sp>
    </p:spTree>
    <p:extLst>
      <p:ext uri="{BB962C8B-B14F-4D97-AF65-F5344CB8AC3E}">
        <p14:creationId xmlns:p14="http://schemas.microsoft.com/office/powerpoint/2010/main" val="934371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r>
              <a:rPr lang="en-US" altLang="zh-CN" smtClean="0"/>
              <a:t>www.themegallery.com</a:t>
            </a:r>
            <a:endParaRPr lang="en-US" altLang="zh-CN"/>
          </a:p>
        </p:txBody>
      </p:sp>
      <p:sp>
        <p:nvSpPr>
          <p:cNvPr id="4" name="页脚占位符 3"/>
          <p:cNvSpPr>
            <a:spLocks noGrp="1"/>
          </p:cNvSpPr>
          <p:nvPr>
            <p:ph type="ftr" sz="quarter" idx="11"/>
          </p:nvPr>
        </p:nvSpPr>
        <p:spPr/>
        <p:txBody>
          <a:bodyPr/>
          <a:lstStyle/>
          <a:p>
            <a:pPr>
              <a:defRPr/>
            </a:pPr>
            <a:r>
              <a:rPr lang="en-US" altLang="zh-CN" smtClean="0"/>
              <a:t>Company Logo</a:t>
            </a:r>
            <a:endParaRPr lang="en-US" altLang="zh-CN"/>
          </a:p>
        </p:txBody>
      </p:sp>
      <p:sp>
        <p:nvSpPr>
          <p:cNvPr id="5" name="灯片编号占位符 4"/>
          <p:cNvSpPr>
            <a:spLocks noGrp="1"/>
          </p:cNvSpPr>
          <p:nvPr>
            <p:ph type="sldNum" sz="quarter" idx="12"/>
          </p:nvPr>
        </p:nvSpPr>
        <p:spPr/>
        <p:txBody>
          <a:bodyPr/>
          <a:lstStyle/>
          <a:p>
            <a:pPr>
              <a:defRPr/>
            </a:pPr>
            <a:fld id="{2B4FAB4C-BCA6-47ED-A34B-ED79EE4656DE}" type="slidenum">
              <a:rPr lang="en-US" altLang="zh-CN" smtClean="0"/>
              <a:pPr>
                <a:defRPr/>
              </a:pPr>
              <a:t>‹#›</a:t>
            </a:fld>
            <a:endParaRPr lang="en-US" altLang="zh-CN"/>
          </a:p>
        </p:txBody>
      </p:sp>
    </p:spTree>
    <p:extLst>
      <p:ext uri="{BB962C8B-B14F-4D97-AF65-F5344CB8AC3E}">
        <p14:creationId xmlns:p14="http://schemas.microsoft.com/office/powerpoint/2010/main" val="1930639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smtClean="0"/>
              <a:t>www.themegallery.com</a:t>
            </a:r>
            <a:endParaRPr lang="en-US" altLang="zh-CN"/>
          </a:p>
        </p:txBody>
      </p:sp>
      <p:sp>
        <p:nvSpPr>
          <p:cNvPr id="3" name="页脚占位符 2"/>
          <p:cNvSpPr>
            <a:spLocks noGrp="1"/>
          </p:cNvSpPr>
          <p:nvPr>
            <p:ph type="ftr" sz="quarter" idx="11"/>
          </p:nvPr>
        </p:nvSpPr>
        <p:spPr/>
        <p:txBody>
          <a:bodyPr/>
          <a:lstStyle/>
          <a:p>
            <a:pPr>
              <a:defRPr/>
            </a:pPr>
            <a:r>
              <a:rPr lang="en-US" altLang="zh-CN" smtClean="0"/>
              <a:t>Company Logo</a:t>
            </a:r>
            <a:endParaRPr lang="en-US" altLang="zh-CN"/>
          </a:p>
        </p:txBody>
      </p:sp>
      <p:sp>
        <p:nvSpPr>
          <p:cNvPr id="4" name="灯片编号占位符 3"/>
          <p:cNvSpPr>
            <a:spLocks noGrp="1"/>
          </p:cNvSpPr>
          <p:nvPr>
            <p:ph type="sldNum" sz="quarter" idx="12"/>
          </p:nvPr>
        </p:nvSpPr>
        <p:spPr/>
        <p:txBody>
          <a:bodyPr/>
          <a:lstStyle/>
          <a:p>
            <a:pPr>
              <a:defRPr/>
            </a:pPr>
            <a:fld id="{CB56C0F5-C6EA-4ECE-B7FD-8916E1979D85}" type="slidenum">
              <a:rPr lang="en-US" altLang="zh-CN" smtClean="0"/>
              <a:pPr>
                <a:defRPr/>
              </a:pPr>
              <a:t>‹#›</a:t>
            </a:fld>
            <a:endParaRPr lang="en-US" altLang="zh-CN"/>
          </a:p>
        </p:txBody>
      </p:sp>
    </p:spTree>
    <p:extLst>
      <p:ext uri="{BB962C8B-B14F-4D97-AF65-F5344CB8AC3E}">
        <p14:creationId xmlns:p14="http://schemas.microsoft.com/office/powerpoint/2010/main" val="171115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79171F3A-E954-4837-9F54-A6DF39084CAB}" type="slidenum">
              <a:rPr lang="en-US" altLang="zh-CN" smtClean="0"/>
              <a:pPr>
                <a:defRPr/>
              </a:pPr>
              <a:t>‹#›</a:t>
            </a:fld>
            <a:endParaRPr lang="en-US" altLang="zh-CN"/>
          </a:p>
        </p:txBody>
      </p:sp>
    </p:spTree>
    <p:extLst>
      <p:ext uri="{BB962C8B-B14F-4D97-AF65-F5344CB8AC3E}">
        <p14:creationId xmlns:p14="http://schemas.microsoft.com/office/powerpoint/2010/main" val="23352990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r>
              <a:rPr lang="en-US" altLang="zh-CN" smtClean="0"/>
              <a:t>www.themegallery.com</a:t>
            </a:r>
            <a:endParaRPr lang="en-US" altLang="zh-CN"/>
          </a:p>
        </p:txBody>
      </p:sp>
      <p:sp>
        <p:nvSpPr>
          <p:cNvPr id="6" name="页脚占位符 5"/>
          <p:cNvSpPr>
            <a:spLocks noGrp="1"/>
          </p:cNvSpPr>
          <p:nvPr>
            <p:ph type="ftr" sz="quarter" idx="11"/>
          </p:nvPr>
        </p:nvSpPr>
        <p:spPr/>
        <p:txBody>
          <a:bodyPr/>
          <a:lstStyle/>
          <a:p>
            <a:pPr>
              <a:defRPr/>
            </a:pPr>
            <a:r>
              <a:rPr lang="en-US" altLang="zh-CN" smtClean="0"/>
              <a:t>Company Logo</a:t>
            </a:r>
            <a:endParaRPr lang="en-US" altLang="zh-CN"/>
          </a:p>
        </p:txBody>
      </p:sp>
      <p:sp>
        <p:nvSpPr>
          <p:cNvPr id="7" name="灯片编号占位符 6"/>
          <p:cNvSpPr>
            <a:spLocks noGrp="1"/>
          </p:cNvSpPr>
          <p:nvPr>
            <p:ph type="sldNum" sz="quarter" idx="12"/>
          </p:nvPr>
        </p:nvSpPr>
        <p:spPr/>
        <p:txBody>
          <a:bodyPr/>
          <a:lstStyle/>
          <a:p>
            <a:pPr>
              <a:defRPr/>
            </a:pPr>
            <a:fld id="{3C66641F-7CF5-4571-AE5C-9158CC858D8F}" type="slidenum">
              <a:rPr lang="en-US" altLang="zh-CN" smtClean="0"/>
              <a:pPr>
                <a:defRPr/>
              </a:pPr>
              <a:t>‹#›</a:t>
            </a:fld>
            <a:endParaRPr lang="en-US" altLang="zh-CN"/>
          </a:p>
        </p:txBody>
      </p:sp>
    </p:spTree>
    <p:extLst>
      <p:ext uri="{BB962C8B-B14F-4D97-AF65-F5344CB8AC3E}">
        <p14:creationId xmlns:p14="http://schemas.microsoft.com/office/powerpoint/2010/main" val="8219082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69B96DB2-ED28-47D3-BFC7-49B2006D2CA3}" type="slidenum">
              <a:rPr lang="en-US" altLang="zh-CN" smtClean="0"/>
              <a:pPr>
                <a:defRPr/>
              </a:pPr>
              <a:t>‹#›</a:t>
            </a:fld>
            <a:endParaRPr lang="en-US" altLang="zh-CN"/>
          </a:p>
        </p:txBody>
      </p:sp>
    </p:spTree>
    <p:extLst>
      <p:ext uri="{BB962C8B-B14F-4D97-AF65-F5344CB8AC3E}">
        <p14:creationId xmlns:p14="http://schemas.microsoft.com/office/powerpoint/2010/main" val="22670325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r>
              <a:rPr lang="en-US" altLang="zh-CN" smtClean="0"/>
              <a:t>www.themegallery.com</a:t>
            </a:r>
            <a:endParaRPr lang="en-US" altLang="zh-CN"/>
          </a:p>
        </p:txBody>
      </p:sp>
      <p:sp>
        <p:nvSpPr>
          <p:cNvPr id="5" name="页脚占位符 4"/>
          <p:cNvSpPr>
            <a:spLocks noGrp="1"/>
          </p:cNvSpPr>
          <p:nvPr>
            <p:ph type="ftr" sz="quarter" idx="11"/>
          </p:nvPr>
        </p:nvSpPr>
        <p:spPr/>
        <p:txBody>
          <a:bodyPr/>
          <a:lstStyle/>
          <a:p>
            <a:pPr>
              <a:defRPr/>
            </a:pPr>
            <a:r>
              <a:rPr lang="en-US" altLang="zh-CN" smtClean="0"/>
              <a:t>Company Logo</a:t>
            </a:r>
            <a:endParaRPr lang="en-US" altLang="zh-CN"/>
          </a:p>
        </p:txBody>
      </p:sp>
      <p:sp>
        <p:nvSpPr>
          <p:cNvPr id="6" name="灯片编号占位符 5"/>
          <p:cNvSpPr>
            <a:spLocks noGrp="1"/>
          </p:cNvSpPr>
          <p:nvPr>
            <p:ph type="sldNum" sz="quarter" idx="12"/>
          </p:nvPr>
        </p:nvSpPr>
        <p:spPr/>
        <p:txBody>
          <a:bodyPr/>
          <a:lstStyle/>
          <a:p>
            <a:pPr>
              <a:defRPr/>
            </a:pPr>
            <a:fld id="{923DFE68-66EE-408E-A874-F215625847FF}" type="slidenum">
              <a:rPr lang="en-US" altLang="zh-CN" smtClean="0"/>
              <a:pPr>
                <a:defRPr/>
              </a:pPr>
              <a:t>‹#›</a:t>
            </a:fld>
            <a:endParaRPr lang="en-US" altLang="zh-CN"/>
          </a:p>
        </p:txBody>
      </p:sp>
    </p:spTree>
    <p:extLst>
      <p:ext uri="{BB962C8B-B14F-4D97-AF65-F5344CB8AC3E}">
        <p14:creationId xmlns:p14="http://schemas.microsoft.com/office/powerpoint/2010/main" val="13288373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p:cNvSpPr>
            <a:spLocks noGrp="1" noChangeArrowheads="1"/>
          </p:cNvSpPr>
          <p:nvPr>
            <p:ph type="sldNum" sz="quarter" idx="12"/>
          </p:nvPr>
        </p:nvSpPr>
        <p:spPr>
          <a:ln/>
        </p:spPr>
        <p:txBody>
          <a:bodyPr/>
          <a:lstStyle>
            <a:lvl1pPr>
              <a:defRPr/>
            </a:lvl1pPr>
          </a:lstStyle>
          <a:p>
            <a:pPr>
              <a:defRPr/>
            </a:pPr>
            <a:fld id="{AB8AA1EF-EBB9-4D9A-8AED-D407D8963E34}" type="slidenum">
              <a:rPr lang="en-US" altLang="zh-CN"/>
              <a:pPr>
                <a:defRPr/>
              </a:pPr>
              <a:t>‹#›</a:t>
            </a:fld>
            <a:endParaRPr lang="en-US" altLang="zh-CN"/>
          </a:p>
        </p:txBody>
      </p:sp>
    </p:spTree>
    <p:extLst>
      <p:ext uri="{BB962C8B-B14F-4D97-AF65-F5344CB8AC3E}">
        <p14:creationId xmlns:p14="http://schemas.microsoft.com/office/powerpoint/2010/main" val="166195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B570359D-FC8C-4557-9FD7-A085A61BB521}" type="slidenum">
              <a:rPr lang="en-US" altLang="zh-CN"/>
              <a:pPr>
                <a:defRPr/>
              </a:pPr>
              <a:t>‹#›</a:t>
            </a:fld>
            <a:endParaRPr lang="en-US" altLang="zh-CN"/>
          </a:p>
        </p:txBody>
      </p:sp>
    </p:spTree>
    <p:extLst>
      <p:ext uri="{BB962C8B-B14F-4D97-AF65-F5344CB8AC3E}">
        <p14:creationId xmlns:p14="http://schemas.microsoft.com/office/powerpoint/2010/main" val="395652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9" name="Rectangle 13"/>
          <p:cNvSpPr>
            <a:spLocks noGrp="1" noChangeArrowheads="1"/>
          </p:cNvSpPr>
          <p:nvPr>
            <p:ph type="sldNum" sz="quarter" idx="12"/>
          </p:nvPr>
        </p:nvSpPr>
        <p:spPr>
          <a:ln/>
        </p:spPr>
        <p:txBody>
          <a:bodyPr/>
          <a:lstStyle>
            <a:lvl1pPr>
              <a:defRPr/>
            </a:lvl1pPr>
          </a:lstStyle>
          <a:p>
            <a:pPr>
              <a:defRPr/>
            </a:pPr>
            <a:fld id="{0CCADEE9-1F35-4DF3-BA22-2DE8E2E99002}" type="slidenum">
              <a:rPr lang="en-US" altLang="zh-CN"/>
              <a:pPr>
                <a:defRPr/>
              </a:pPr>
              <a:t>‹#›</a:t>
            </a:fld>
            <a:endParaRPr lang="en-US" altLang="zh-CN"/>
          </a:p>
        </p:txBody>
      </p:sp>
    </p:spTree>
    <p:extLst>
      <p:ext uri="{BB962C8B-B14F-4D97-AF65-F5344CB8AC3E}">
        <p14:creationId xmlns:p14="http://schemas.microsoft.com/office/powerpoint/2010/main" val="356148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5" name="Rectangle 13"/>
          <p:cNvSpPr>
            <a:spLocks noGrp="1" noChangeArrowheads="1"/>
          </p:cNvSpPr>
          <p:nvPr>
            <p:ph type="sldNum" sz="quarter" idx="12"/>
          </p:nvPr>
        </p:nvSpPr>
        <p:spPr>
          <a:ln/>
        </p:spPr>
        <p:txBody>
          <a:bodyPr/>
          <a:lstStyle>
            <a:lvl1pPr>
              <a:defRPr/>
            </a:lvl1pPr>
          </a:lstStyle>
          <a:p>
            <a:pPr>
              <a:defRPr/>
            </a:pPr>
            <a:fld id="{2B4FAB4C-BCA6-47ED-A34B-ED79EE4656DE}" type="slidenum">
              <a:rPr lang="en-US" altLang="zh-CN"/>
              <a:pPr>
                <a:defRPr/>
              </a:pPr>
              <a:t>‹#›</a:t>
            </a:fld>
            <a:endParaRPr lang="en-US" altLang="zh-CN"/>
          </a:p>
        </p:txBody>
      </p:sp>
    </p:spTree>
    <p:extLst>
      <p:ext uri="{BB962C8B-B14F-4D97-AF65-F5344CB8AC3E}">
        <p14:creationId xmlns:p14="http://schemas.microsoft.com/office/powerpoint/2010/main" val="56832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4" name="Rectangle 13"/>
          <p:cNvSpPr>
            <a:spLocks noGrp="1" noChangeArrowheads="1"/>
          </p:cNvSpPr>
          <p:nvPr>
            <p:ph type="sldNum" sz="quarter" idx="12"/>
          </p:nvPr>
        </p:nvSpPr>
        <p:spPr>
          <a:ln/>
        </p:spPr>
        <p:txBody>
          <a:bodyPr/>
          <a:lstStyle>
            <a:lvl1pPr>
              <a:defRPr/>
            </a:lvl1pPr>
          </a:lstStyle>
          <a:p>
            <a:pPr>
              <a:defRPr/>
            </a:pPr>
            <a:fld id="{CB56C0F5-C6EA-4ECE-B7FD-8916E1979D85}" type="slidenum">
              <a:rPr lang="en-US" altLang="zh-CN"/>
              <a:pPr>
                <a:defRPr/>
              </a:pPr>
              <a:t>‹#›</a:t>
            </a:fld>
            <a:endParaRPr lang="en-US" altLang="zh-CN"/>
          </a:p>
        </p:txBody>
      </p:sp>
    </p:spTree>
    <p:extLst>
      <p:ext uri="{BB962C8B-B14F-4D97-AF65-F5344CB8AC3E}">
        <p14:creationId xmlns:p14="http://schemas.microsoft.com/office/powerpoint/2010/main" val="385801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79171F3A-E954-4837-9F54-A6DF39084CAB}" type="slidenum">
              <a:rPr lang="en-US" altLang="zh-CN"/>
              <a:pPr>
                <a:defRPr/>
              </a:pPr>
              <a:t>‹#›</a:t>
            </a:fld>
            <a:endParaRPr lang="en-US" altLang="zh-CN"/>
          </a:p>
        </p:txBody>
      </p:sp>
    </p:spTree>
    <p:extLst>
      <p:ext uri="{BB962C8B-B14F-4D97-AF65-F5344CB8AC3E}">
        <p14:creationId xmlns:p14="http://schemas.microsoft.com/office/powerpoint/2010/main" val="312416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p:cNvSpPr>
            <a:spLocks noGrp="1" noChangeArrowheads="1"/>
          </p:cNvSpPr>
          <p:nvPr>
            <p:ph type="sldNum" sz="quarter" idx="12"/>
          </p:nvPr>
        </p:nvSpPr>
        <p:spPr>
          <a:ln/>
        </p:spPr>
        <p:txBody>
          <a:bodyPr/>
          <a:lstStyle>
            <a:lvl1pPr>
              <a:defRPr/>
            </a:lvl1pPr>
          </a:lstStyle>
          <a:p>
            <a:pPr>
              <a:defRPr/>
            </a:pPr>
            <a:fld id="{3C66641F-7CF5-4571-AE5C-9158CC858D8F}" type="slidenum">
              <a:rPr lang="en-US" altLang="zh-CN"/>
              <a:pPr>
                <a:defRPr/>
              </a:pPr>
              <a:t>‹#›</a:t>
            </a:fld>
            <a:endParaRPr lang="en-US" altLang="zh-CN"/>
          </a:p>
        </p:txBody>
      </p:sp>
    </p:spTree>
    <p:extLst>
      <p:ext uri="{BB962C8B-B14F-4D97-AF65-F5344CB8AC3E}">
        <p14:creationId xmlns:p14="http://schemas.microsoft.com/office/powerpoint/2010/main" val="181343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gray">
          <a:xfrm>
            <a:off x="592138"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27" name="Rectangle 3"/>
          <p:cNvSpPr>
            <a:spLocks noChangeArrowheads="1"/>
          </p:cNvSpPr>
          <p:nvPr/>
        </p:nvSpPr>
        <p:spPr bwMode="gray">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28" name="Rectangle 4" descr="a2"/>
          <p:cNvSpPr>
            <a:spLocks noChangeArrowheads="1"/>
          </p:cNvSpPr>
          <p:nvPr/>
        </p:nvSpPr>
        <p:spPr bwMode="gray">
          <a:xfrm>
            <a:off x="4938713" y="0"/>
            <a:ext cx="2066925" cy="8382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29" name="Rectangle 5"/>
          <p:cNvSpPr>
            <a:spLocks noChangeArrowheads="1"/>
          </p:cNvSpPr>
          <p:nvPr/>
        </p:nvSpPr>
        <p:spPr bwMode="gray">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30" name="Rectangle 6"/>
          <p:cNvSpPr>
            <a:spLocks noChangeArrowheads="1"/>
          </p:cNvSpPr>
          <p:nvPr/>
        </p:nvSpPr>
        <p:spPr bwMode="gray">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grpSp>
        <p:nvGrpSpPr>
          <p:cNvPr id="1031" name="Group 7"/>
          <p:cNvGrpSpPr>
            <a:grpSpLocks/>
          </p:cNvGrpSpPr>
          <p:nvPr/>
        </p:nvGrpSpPr>
        <p:grpSpPr bwMode="auto">
          <a:xfrm>
            <a:off x="0" y="685800"/>
            <a:ext cx="9144000" cy="609600"/>
            <a:chOff x="0" y="432"/>
            <a:chExt cx="5760" cy="384"/>
          </a:xfrm>
        </p:grpSpPr>
        <p:sp>
          <p:nvSpPr>
            <p:cNvPr id="1037" name="Rectangle 8"/>
            <p:cNvSpPr>
              <a:spLocks noChangeArrowheads="1"/>
            </p:cNvSpPr>
            <p:nvPr userDrawn="1"/>
          </p:nvSpPr>
          <p:spPr bwMode="gray">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sp>
          <p:nvSpPr>
            <p:cNvPr id="1038" name="Rectangle 9"/>
            <p:cNvSpPr>
              <a:spLocks noChangeArrowheads="1"/>
            </p:cNvSpPr>
            <p:nvPr userDrawn="1"/>
          </p:nvSpPr>
          <p:spPr bwMode="gray">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defRPr/>
              </a:pPr>
              <a:endParaRPr lang="zh-CN" altLang="en-US" smtClean="0"/>
            </a:p>
          </p:txBody>
        </p:sp>
      </p:grpSp>
      <p:sp>
        <p:nvSpPr>
          <p:cNvPr id="1032" name="Rectangle 10"/>
          <p:cNvSpPr>
            <a:spLocks noGrp="1" noChangeArrowheads="1"/>
          </p:cNvSpPr>
          <p:nvPr>
            <p:ph type="body" idx="1"/>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5"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ea typeface="宋体" pitchFamily="2" charset="-122"/>
              </a:defRPr>
            </a:lvl1pPr>
          </a:lstStyle>
          <a:p>
            <a:pPr>
              <a:defRPr/>
            </a:pPr>
            <a:r>
              <a:rPr lang="en-US" altLang="zh-CN"/>
              <a:t>www.themegallery.com</a:t>
            </a:r>
          </a:p>
        </p:txBody>
      </p:sp>
      <p:sp>
        <p:nvSpPr>
          <p:cNvPr id="11276"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ea typeface="宋体" pitchFamily="2" charset="-122"/>
              </a:defRPr>
            </a:lvl1pPr>
          </a:lstStyle>
          <a:p>
            <a:pPr>
              <a:defRPr/>
            </a:pPr>
            <a:r>
              <a:rPr lang="en-US" altLang="zh-CN"/>
              <a:t>Company Logo</a:t>
            </a:r>
          </a:p>
        </p:txBody>
      </p:sp>
      <p:sp>
        <p:nvSpPr>
          <p:cNvPr id="11277"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defRPr>
            </a:lvl1pPr>
          </a:lstStyle>
          <a:p>
            <a:pPr>
              <a:defRPr/>
            </a:pPr>
            <a:fld id="{2A7F3B54-AAF6-4221-8B27-6C14D11CA57A}" type="slidenum">
              <a:rPr lang="en-US" altLang="zh-CN"/>
              <a:pPr>
                <a:defRPr/>
              </a:pPr>
              <a:t>‹#›</a:t>
            </a:fld>
            <a:endParaRPr lang="en-US" altLang="zh-CN"/>
          </a:p>
        </p:txBody>
      </p:sp>
      <p:sp>
        <p:nvSpPr>
          <p:cNvPr id="1036" name="Rectangle 14"/>
          <p:cNvSpPr>
            <a:spLocks noGrp="1" noChangeArrowheads="1"/>
          </p:cNvSpPr>
          <p:nvPr>
            <p:ph type="title"/>
          </p:nvPr>
        </p:nvSpPr>
        <p:spPr bwMode="white">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4162"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75" r:id="rId15"/>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2pPr>
      <a:lvl3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3pPr>
      <a:lvl4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4pPr>
      <a:lvl5pPr algn="l" rtl="0" eaLnBrk="0" fontAlgn="base" hangingPunct="0">
        <a:spcBef>
          <a:spcPct val="0"/>
        </a:spcBef>
        <a:spcAft>
          <a:spcPct val="0"/>
        </a:spcAft>
        <a:defRPr sz="3200" b="1">
          <a:solidFill>
            <a:schemeClr val="bg1"/>
          </a:solidFill>
          <a:latin typeface="Franklin Gothic Medium" pitchFamily="34" charset="0"/>
          <a:ea typeface="微软雅黑" pitchFamily="34" charset="-122"/>
        </a:defRPr>
      </a:lvl5pPr>
      <a:lvl6pPr marL="457200" algn="l" rtl="0" fontAlgn="base">
        <a:spcBef>
          <a:spcPct val="0"/>
        </a:spcBef>
        <a:spcAft>
          <a:spcPct val="0"/>
        </a:spcAft>
        <a:defRPr sz="3200" b="1">
          <a:solidFill>
            <a:schemeClr val="bg1"/>
          </a:solidFill>
          <a:latin typeface="Verdana" pitchFamily="34" charset="0"/>
        </a:defRPr>
      </a:lvl6pPr>
      <a:lvl7pPr marL="914400" algn="l" rtl="0" fontAlgn="base">
        <a:spcBef>
          <a:spcPct val="0"/>
        </a:spcBef>
        <a:spcAft>
          <a:spcPct val="0"/>
        </a:spcAft>
        <a:defRPr sz="3200" b="1">
          <a:solidFill>
            <a:schemeClr val="bg1"/>
          </a:solidFill>
          <a:latin typeface="Verdana" pitchFamily="34" charset="0"/>
        </a:defRPr>
      </a:lvl7pPr>
      <a:lvl8pPr marL="1371600" algn="l" rtl="0" fontAlgn="base">
        <a:spcBef>
          <a:spcPct val="0"/>
        </a:spcBef>
        <a:spcAft>
          <a:spcPct val="0"/>
        </a:spcAft>
        <a:defRPr sz="3200" b="1">
          <a:solidFill>
            <a:schemeClr val="bg1"/>
          </a:solidFill>
          <a:latin typeface="Verdana" pitchFamily="34" charset="0"/>
        </a:defRPr>
      </a:lvl8pPr>
      <a:lvl9pPr marL="1828800" algn="l"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黑体"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黑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CN" smtClean="0"/>
              <a:t>www.themegallery.com</a:t>
            </a: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smtClean="0"/>
              <a:t>Company Logo</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A7F3B54-AAF6-4221-8B27-6C14D11CA57A}" type="slidenum">
              <a:rPr lang="en-US" altLang="zh-CN" smtClean="0"/>
              <a:pPr>
                <a:defRPr/>
              </a:pPr>
              <a:t>‹#›</a:t>
            </a:fld>
            <a:endParaRPr lang="en-US" altLang="zh-CN"/>
          </a:p>
        </p:txBody>
      </p:sp>
    </p:spTree>
    <p:extLst>
      <p:ext uri="{BB962C8B-B14F-4D97-AF65-F5344CB8AC3E}">
        <p14:creationId xmlns:p14="http://schemas.microsoft.com/office/powerpoint/2010/main" val="1283827535"/>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ltLang="zh-CN" smtClean="0"/>
              <a:t>www.themegallery.com</a:t>
            </a: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smtClean="0"/>
              <a:t>Company Logo</a:t>
            </a: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A7F3B54-AAF6-4221-8B27-6C14D11CA57A}" type="slidenum">
              <a:rPr lang="en-US" altLang="zh-CN" smtClean="0"/>
              <a:pPr>
                <a:defRPr/>
              </a:pPr>
              <a:t>‹#›</a:t>
            </a:fld>
            <a:endParaRPr lang="en-US" altLang="zh-CN"/>
          </a:p>
        </p:txBody>
      </p:sp>
    </p:spTree>
    <p:extLst>
      <p:ext uri="{BB962C8B-B14F-4D97-AF65-F5344CB8AC3E}">
        <p14:creationId xmlns:p14="http://schemas.microsoft.com/office/powerpoint/2010/main" val="1283827535"/>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0.bin"/><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Layout" Target="../slideLayouts/slideLayout28.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9.emf"/><Relationship Id="rId4" Type="http://schemas.openxmlformats.org/officeDocument/2006/relationships/oleObject" Target="../embeddings/oleObject15.bin"/></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2514600"/>
            <a:ext cx="6705600" cy="1219200"/>
          </a:xfrm>
        </p:spPr>
        <p:txBody>
          <a:bodyPr anchor="b"/>
          <a:lstStyle/>
          <a:p>
            <a:pPr eaLnBrk="1" hangingPunct="1"/>
            <a:r>
              <a:rPr lang="zh-CN" altLang="en-US" sz="3200" smtClean="0">
                <a:latin typeface="微软雅黑" pitchFamily="34" charset="-122"/>
              </a:rPr>
              <a:t>软件工程师培训</a:t>
            </a:r>
            <a:endParaRPr lang="en-US" altLang="zh-CN" smtClean="0">
              <a:latin typeface="微软雅黑" pitchFamily="34" charset="-122"/>
            </a:endParaRPr>
          </a:p>
        </p:txBody>
      </p:sp>
      <p:sp>
        <p:nvSpPr>
          <p:cNvPr id="3075" name="Rectangle 3"/>
          <p:cNvSpPr>
            <a:spLocks noGrp="1" noChangeArrowheads="1"/>
          </p:cNvSpPr>
          <p:nvPr>
            <p:ph type="subTitle" idx="1"/>
          </p:nvPr>
        </p:nvSpPr>
        <p:spPr>
          <a:xfrm>
            <a:off x="1295400" y="5715000"/>
            <a:ext cx="6719888" cy="381000"/>
          </a:xfrm>
        </p:spPr>
        <p:txBody>
          <a:bodyPr/>
          <a:lstStyle/>
          <a:p>
            <a:pPr algn="ctr" eaLnBrk="1" hangingPunct="1">
              <a:lnSpc>
                <a:spcPct val="90000"/>
              </a:lnSpc>
            </a:pPr>
            <a:r>
              <a:rPr lang="zh-CN" altLang="en-US" b="1" dirty="0" smtClean="0">
                <a:ea typeface="SimSun" pitchFamily="2" charset="-122"/>
              </a:rPr>
              <a:t>计算机工程学院  软件工程教研室</a:t>
            </a:r>
            <a:endParaRPr lang="en-US" altLang="zh-CN" b="1" dirty="0" smtClean="0">
              <a:ea typeface="SimSun" pitchFamily="2" charset="-122"/>
            </a:endParaRPr>
          </a:p>
        </p:txBody>
      </p:sp>
      <p:sp>
        <p:nvSpPr>
          <p:cNvPr id="3076" name="Text Box 4"/>
          <p:cNvSpPr txBox="1">
            <a:spLocks noChangeArrowheads="1"/>
          </p:cNvSpPr>
          <p:nvPr/>
        </p:nvSpPr>
        <p:spPr bwMode="auto">
          <a:xfrm>
            <a:off x="3756025" y="487680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SimSun" pitchFamily="2" charset="-122"/>
              </a:defRPr>
            </a:lvl1pPr>
            <a:lvl2pPr marL="742950" indent="-285750" eaLnBrk="0" hangingPunct="0">
              <a:defRPr>
                <a:solidFill>
                  <a:schemeClr val="tx1"/>
                </a:solidFill>
                <a:latin typeface="Arial" charset="0"/>
                <a:ea typeface="SimSun" pitchFamily="2" charset="-122"/>
              </a:defRPr>
            </a:lvl2pPr>
            <a:lvl3pPr marL="1143000" indent="-228600" eaLnBrk="0" hangingPunct="0">
              <a:defRPr>
                <a:solidFill>
                  <a:schemeClr val="tx1"/>
                </a:solidFill>
                <a:latin typeface="Arial" charset="0"/>
                <a:ea typeface="SimSun" pitchFamily="2" charset="-122"/>
              </a:defRPr>
            </a:lvl3pPr>
            <a:lvl4pPr marL="1600200" indent="-228600" eaLnBrk="0" hangingPunct="0">
              <a:defRPr>
                <a:solidFill>
                  <a:schemeClr val="tx1"/>
                </a:solidFill>
                <a:latin typeface="Arial" charset="0"/>
                <a:ea typeface="SimSun" pitchFamily="2" charset="-122"/>
              </a:defRPr>
            </a:lvl4pPr>
            <a:lvl5pPr marL="2057400" indent="-228600" eaLnBrk="0" hangingPunct="0">
              <a:defRPr>
                <a:solidFill>
                  <a:schemeClr val="tx1"/>
                </a:solidFill>
                <a:latin typeface="Arial" charset="0"/>
                <a:ea typeface="SimSun" pitchFamily="2" charset="-122"/>
              </a:defRPr>
            </a:lvl5pPr>
            <a:lvl6pPr marL="2514600" indent="-228600" eaLnBrk="0" fontAlgn="base" hangingPunct="0">
              <a:spcBef>
                <a:spcPct val="0"/>
              </a:spcBef>
              <a:spcAft>
                <a:spcPct val="0"/>
              </a:spcAft>
              <a:defRPr>
                <a:solidFill>
                  <a:schemeClr val="tx1"/>
                </a:solidFill>
                <a:latin typeface="Arial" charset="0"/>
                <a:ea typeface="SimSun" pitchFamily="2" charset="-122"/>
              </a:defRPr>
            </a:lvl6pPr>
            <a:lvl7pPr marL="2971800" indent="-228600" eaLnBrk="0" fontAlgn="base" hangingPunct="0">
              <a:spcBef>
                <a:spcPct val="0"/>
              </a:spcBef>
              <a:spcAft>
                <a:spcPct val="0"/>
              </a:spcAft>
              <a:defRPr>
                <a:solidFill>
                  <a:schemeClr val="tx1"/>
                </a:solidFill>
                <a:latin typeface="Arial" charset="0"/>
                <a:ea typeface="SimSun" pitchFamily="2" charset="-122"/>
              </a:defRPr>
            </a:lvl7pPr>
            <a:lvl8pPr marL="3429000" indent="-228600" eaLnBrk="0" fontAlgn="base" hangingPunct="0">
              <a:spcBef>
                <a:spcPct val="0"/>
              </a:spcBef>
              <a:spcAft>
                <a:spcPct val="0"/>
              </a:spcAft>
              <a:defRPr>
                <a:solidFill>
                  <a:schemeClr val="tx1"/>
                </a:solidFill>
                <a:latin typeface="Arial" charset="0"/>
                <a:ea typeface="SimSun" pitchFamily="2" charset="-122"/>
              </a:defRPr>
            </a:lvl8pPr>
            <a:lvl9pPr marL="3886200" indent="-228600" eaLnBrk="0" fontAlgn="base" hangingPunct="0">
              <a:spcBef>
                <a:spcPct val="0"/>
              </a:spcBef>
              <a:spcAft>
                <a:spcPct val="0"/>
              </a:spcAft>
              <a:defRPr>
                <a:solidFill>
                  <a:schemeClr val="tx1"/>
                </a:solidFill>
                <a:latin typeface="Arial" charset="0"/>
                <a:ea typeface="SimSun" pitchFamily="2" charset="-122"/>
              </a:defRPr>
            </a:lvl9pPr>
          </a:lstStyle>
          <a:p>
            <a:pPr eaLnBrk="1" hangingPunct="1">
              <a:spcBef>
                <a:spcPct val="50000"/>
              </a:spcBef>
            </a:pPr>
            <a:r>
              <a:rPr lang="zh-CN" altLang="en-US" sz="2800" b="1" dirty="0">
                <a:latin typeface="华文细黑" pitchFamily="2" charset="-122"/>
                <a:ea typeface="华文细黑" pitchFamily="2" charset="-122"/>
              </a:rPr>
              <a:t>李妍</a:t>
            </a:r>
            <a:endParaRPr lang="en-US" altLang="zh-CN" sz="2800" b="1" dirty="0">
              <a:latin typeface="华文细黑" pitchFamily="2" charset="-122"/>
              <a:ea typeface="华文细黑" pitchFamily="2" charset="-122"/>
            </a:endParaRPr>
          </a:p>
        </p:txBody>
      </p:sp>
      <p:sp>
        <p:nvSpPr>
          <p:cNvPr id="6"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defPPr>
              <a:defRPr lang="zh-CN"/>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Verdana"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a:lstStyle>
          <a:p>
            <a:pPr>
              <a:defRPr/>
            </a:pPr>
            <a:fld id="{5F67D9EB-9390-43DC-8CD2-5FB706358299}" type="slidenum">
              <a:rPr lang="en-US" altLang="zh-CN" smtClean="0"/>
              <a:pPr>
                <a:defRPr/>
              </a:pPr>
              <a:t>1</a:t>
            </a:fld>
            <a:endParaRPr lang="en-US" altLang="zh-CN"/>
          </a:p>
        </p:txBody>
      </p:sp>
      <p:sp>
        <p:nvSpPr>
          <p:cNvPr id="7" name="Rectangle 9" descr="Pink tissue paper"/>
          <p:cNvSpPr>
            <a:spLocks noChangeArrowheads="1"/>
          </p:cNvSpPr>
          <p:nvPr/>
        </p:nvSpPr>
        <p:spPr bwMode="auto">
          <a:xfrm>
            <a:off x="2133600" y="3886200"/>
            <a:ext cx="4800600" cy="731838"/>
          </a:xfrm>
          <a:prstGeom prst="rect">
            <a:avLst/>
          </a:prstGeom>
          <a:noFill/>
          <a:ln w="9525">
            <a:noFill/>
            <a:miter lim="800000"/>
            <a:headEnd/>
            <a:tailEnd/>
          </a:ln>
          <a:effectLst/>
        </p:spPr>
        <p:txBody>
          <a:bodyPr wrap="none" anchor="ctr"/>
          <a:lstStyle/>
          <a:p>
            <a:pPr algn="ctr">
              <a:defRPr/>
            </a:pPr>
            <a:r>
              <a:rPr lang="zh-CN" altLang="en-US" sz="3200" b="1" dirty="0" smtClean="0">
                <a:solidFill>
                  <a:schemeClr val="tx2"/>
                </a:solidFill>
                <a:effectLst>
                  <a:outerShdw blurRad="38100" dist="38100" dir="2700000" algn="tl">
                    <a:srgbClr val="000000"/>
                  </a:outerShdw>
                </a:effectLst>
                <a:latin typeface="华文细黑" panose="02010600040101010101" pitchFamily="2" charset="-122"/>
                <a:ea typeface="华文细黑" panose="02010600040101010101" pitchFamily="2" charset="-122"/>
              </a:rPr>
              <a:t>第八章  数据结构</a:t>
            </a:r>
            <a:endParaRPr lang="en-US" altLang="zh-CN" sz="3200" b="1" dirty="0">
              <a:solidFill>
                <a:schemeClr val="tx2"/>
              </a:solidFill>
              <a:effectLst>
                <a:outerShdw blurRad="38100" dist="38100" dir="2700000" algn="tl">
                  <a:srgbClr val="000000"/>
                </a:outerShdw>
              </a:effectLst>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en-US" altLang="zh-CN" sz="2800" dirty="0" smtClean="0"/>
              <a:t>2.</a:t>
            </a:r>
            <a:r>
              <a:rPr lang="zh-CN" altLang="en-US" sz="2800" dirty="0" smtClean="0"/>
              <a:t>基于链式结构的删除运算（单链表）</a:t>
            </a:r>
          </a:p>
          <a:p>
            <a:pPr>
              <a:lnSpc>
                <a:spcPct val="150000"/>
              </a:lnSpc>
            </a:pPr>
            <a:r>
              <a:rPr lang="zh-CN" altLang="zh-CN" sz="2400" dirty="0"/>
              <a:t>在链表上删除指定值的结点，需考虑几种情况：</a:t>
            </a:r>
          </a:p>
          <a:p>
            <a:pPr marL="0" lvl="0" indent="0">
              <a:lnSpc>
                <a:spcPct val="150000"/>
              </a:lnSpc>
              <a:buNone/>
            </a:pPr>
            <a:r>
              <a:rPr lang="zh-CN" altLang="en-US" sz="2400" dirty="0" smtClean="0"/>
              <a:t>（</a:t>
            </a:r>
            <a:r>
              <a:rPr lang="en-US" altLang="zh-CN" sz="2400" dirty="0" smtClean="0"/>
              <a:t>1</a:t>
            </a:r>
            <a:r>
              <a:rPr lang="zh-CN" altLang="en-US" sz="2400" dirty="0" smtClean="0"/>
              <a:t>）</a:t>
            </a:r>
            <a:r>
              <a:rPr lang="zh-CN" altLang="zh-CN" sz="2400" dirty="0" smtClean="0"/>
              <a:t>一</a:t>
            </a:r>
            <a:r>
              <a:rPr lang="zh-CN" altLang="zh-CN" sz="2400" dirty="0"/>
              <a:t>是当链表为</a:t>
            </a:r>
            <a:r>
              <a:rPr lang="zh-CN" altLang="zh-CN" sz="2400" dirty="0">
                <a:solidFill>
                  <a:srgbClr val="B41C7E"/>
                </a:solidFill>
              </a:rPr>
              <a:t>空链表</a:t>
            </a:r>
            <a:r>
              <a:rPr lang="zh-CN" altLang="zh-CN" sz="2400" dirty="0"/>
              <a:t>，不执行删除操作；</a:t>
            </a:r>
            <a:endParaRPr lang="zh-CN" altLang="zh-CN" sz="2400" b="1" dirty="0"/>
          </a:p>
          <a:p>
            <a:pPr marL="0" lvl="0" indent="0">
              <a:lnSpc>
                <a:spcPct val="150000"/>
              </a:lnSpc>
              <a:buNone/>
            </a:pPr>
            <a:r>
              <a:rPr lang="zh-CN" altLang="en-US" sz="2400" dirty="0" smtClean="0"/>
              <a:t>（</a:t>
            </a:r>
            <a:r>
              <a:rPr lang="en-US" altLang="zh-CN" sz="2400" dirty="0" smtClean="0"/>
              <a:t>2</a:t>
            </a:r>
            <a:r>
              <a:rPr lang="zh-CN" altLang="en-US" sz="2400" dirty="0" smtClean="0"/>
              <a:t>）</a:t>
            </a:r>
            <a:r>
              <a:rPr lang="zh-CN" altLang="zh-CN" sz="2400" dirty="0" smtClean="0"/>
              <a:t>如果</a:t>
            </a:r>
            <a:r>
              <a:rPr lang="zh-CN" altLang="zh-CN" sz="2400" dirty="0"/>
              <a:t>要删除的结点恰为链表的</a:t>
            </a:r>
            <a:r>
              <a:rPr lang="zh-CN" altLang="zh-CN" sz="2400" dirty="0">
                <a:solidFill>
                  <a:srgbClr val="B41C7E"/>
                </a:solidFill>
              </a:rPr>
              <a:t>首结点</a:t>
            </a:r>
            <a:r>
              <a:rPr lang="zh-CN" altLang="zh-CN" sz="2400" dirty="0"/>
              <a:t>，</a:t>
            </a:r>
            <a:r>
              <a:rPr lang="zh-CN" altLang="zh-CN" sz="2400" dirty="0" smtClean="0"/>
              <a:t>应</a:t>
            </a:r>
            <a:r>
              <a:rPr lang="zh-CN" altLang="en-US" sz="2400" dirty="0" smtClean="0"/>
              <a:t>修改头指针；   </a:t>
            </a:r>
            <a:r>
              <a:rPr lang="zh-CN" altLang="zh-CN" sz="2400" dirty="0" smtClean="0">
                <a:solidFill>
                  <a:srgbClr val="B41C7E"/>
                </a:solidFill>
              </a:rPr>
              <a:t>其他</a:t>
            </a:r>
            <a:r>
              <a:rPr lang="zh-CN" altLang="zh-CN" sz="2400" dirty="0">
                <a:solidFill>
                  <a:srgbClr val="B41C7E"/>
                </a:solidFill>
              </a:rPr>
              <a:t>情况</a:t>
            </a:r>
            <a:r>
              <a:rPr lang="zh-CN" altLang="zh-CN" sz="2400" dirty="0"/>
              <a:t>，先要在链表中查找要删除的结点，从链表首结点开始顺序查找。若找到，执行删除操作，结点个数减</a:t>
            </a:r>
            <a:r>
              <a:rPr lang="en-US" altLang="zh-CN" sz="2400" dirty="0"/>
              <a:t>1</a:t>
            </a:r>
            <a:r>
              <a:rPr lang="zh-CN" altLang="zh-CN" sz="2400" dirty="0"/>
              <a:t>，若直至链表末尾未找到指定值的结点，则不实行删除操作。</a:t>
            </a:r>
            <a:endParaRPr lang="zh-CN" altLang="zh-CN" sz="2400" b="1"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a:t>
            </a:fld>
            <a:endParaRPr lang="en-US" altLang="zh-CN"/>
          </a:p>
        </p:txBody>
      </p:sp>
    </p:spTree>
    <p:extLst>
      <p:ext uri="{BB962C8B-B14F-4D97-AF65-F5344CB8AC3E}">
        <p14:creationId xmlns:p14="http://schemas.microsoft.com/office/powerpoint/2010/main" val="671914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304800" y="1419225"/>
            <a:ext cx="8839200" cy="4879975"/>
          </a:xfrm>
        </p:spPr>
        <p:txBody>
          <a:bodyPr/>
          <a:lstStyle/>
          <a:p>
            <a:pPr marL="0" indent="0">
              <a:lnSpc>
                <a:spcPct val="150000"/>
              </a:lnSpc>
              <a:buNone/>
            </a:pPr>
            <a:r>
              <a:rPr lang="en-US" altLang="zh-CN" sz="2400" dirty="0" smtClean="0"/>
              <a:t>1.</a:t>
            </a:r>
            <a:r>
              <a:rPr lang="x-none" altLang="zh-CN" sz="2400" dirty="0" smtClean="0"/>
              <a:t>在</a:t>
            </a:r>
            <a:r>
              <a:rPr lang="x-none" altLang="zh-CN" sz="2400" dirty="0"/>
              <a:t>13个元素构成的有序表M[1..13]中进行折半查找（向下取整），若找到的元素为M[4]，则被比较的元素依次为</a:t>
            </a:r>
            <a:r>
              <a:rPr lang="x-none" altLang="zh-CN" sz="2400" u="sng" dirty="0"/>
              <a:t>(59) </a:t>
            </a:r>
            <a:r>
              <a:rPr lang="x-none" altLang="zh-CN" sz="2400" dirty="0"/>
              <a:t>。</a:t>
            </a:r>
            <a:endParaRPr lang="zh-CN" altLang="zh-CN" sz="2400" dirty="0"/>
          </a:p>
          <a:p>
            <a:pPr>
              <a:lnSpc>
                <a:spcPct val="150000"/>
              </a:lnSpc>
            </a:pPr>
            <a:r>
              <a:rPr lang="x-none" altLang="zh-CN" sz="2400" dirty="0"/>
              <a:t>(59) A．M[7]、M[3]、M[5]、M[4]    B．M[7]、M[5]、M[4]     </a:t>
            </a:r>
            <a:endParaRPr lang="en-US" altLang="zh-CN" sz="2400" dirty="0" smtClean="0"/>
          </a:p>
          <a:p>
            <a:pPr>
              <a:lnSpc>
                <a:spcPct val="150000"/>
              </a:lnSpc>
            </a:pPr>
            <a:r>
              <a:rPr lang="x-none" altLang="zh-CN" sz="2400" dirty="0" smtClean="0"/>
              <a:t>C．M[7</a:t>
            </a:r>
            <a:r>
              <a:rPr lang="x-none" altLang="zh-CN" sz="2400" dirty="0"/>
              <a:t>]、M[6]、M[4]     D．M[7]、M[4]</a:t>
            </a:r>
            <a:endParaRPr lang="zh-CN" altLang="zh-CN" sz="2400" dirty="0"/>
          </a:p>
          <a:p>
            <a:pPr marL="0" indent="0">
              <a:lnSpc>
                <a:spcPct val="150000"/>
              </a:lnSpc>
              <a:buNone/>
            </a:pPr>
            <a:r>
              <a:rPr lang="en-US" altLang="zh-CN" sz="2400" dirty="0" smtClean="0"/>
              <a:t>2.</a:t>
            </a:r>
            <a:r>
              <a:rPr lang="zh-CN" altLang="zh-CN" sz="2400" dirty="0"/>
              <a:t>对</a:t>
            </a:r>
            <a:r>
              <a:rPr lang="en-US" altLang="zh-CN" sz="2400" dirty="0"/>
              <a:t>n</a:t>
            </a:r>
            <a:r>
              <a:rPr lang="zh-CN" altLang="zh-CN" sz="2400" dirty="0"/>
              <a:t>个元素的有序表</a:t>
            </a:r>
            <a:r>
              <a:rPr lang="en-US" altLang="zh-CN" sz="2400" dirty="0"/>
              <a:t>A[1..n]</a:t>
            </a:r>
            <a:r>
              <a:rPr lang="zh-CN" altLang="zh-CN" sz="2400" dirty="0"/>
              <a:t>进行二分（折半）查找（除</a:t>
            </a:r>
            <a:r>
              <a:rPr lang="en-US" altLang="zh-CN" sz="2400" dirty="0"/>
              <a:t>2</a:t>
            </a:r>
            <a:r>
              <a:rPr lang="zh-CN" altLang="zh-CN" sz="2400" dirty="0"/>
              <a:t>取商时向下取整），查找元素</a:t>
            </a:r>
            <a:r>
              <a:rPr lang="en-US" altLang="zh-CN" sz="2400" dirty="0"/>
              <a:t>A[</a:t>
            </a:r>
            <a:r>
              <a:rPr lang="en-US" altLang="zh-CN" sz="2400" dirty="0" err="1"/>
              <a:t>i</a:t>
            </a:r>
            <a:r>
              <a:rPr lang="en-US" altLang="zh-CN" sz="2400" dirty="0"/>
              <a:t>]</a:t>
            </a:r>
            <a:r>
              <a:rPr lang="zh-CN" altLang="zh-CN" sz="2400" dirty="0"/>
              <a:t>（</a:t>
            </a:r>
            <a:r>
              <a:rPr lang="en-US" altLang="zh-CN" sz="2400" dirty="0"/>
              <a:t>1</a:t>
            </a:r>
            <a:r>
              <a:rPr lang="zh-CN" altLang="zh-CN" sz="2400" dirty="0"/>
              <a:t>≤</a:t>
            </a:r>
            <a:r>
              <a:rPr lang="en-US" altLang="zh-CN" sz="2400" dirty="0" err="1"/>
              <a:t>i</a:t>
            </a:r>
            <a:r>
              <a:rPr lang="zh-CN" altLang="zh-CN" sz="2400" dirty="0"/>
              <a:t>≤</a:t>
            </a:r>
            <a:r>
              <a:rPr lang="en-US" altLang="zh-CN" sz="2400" dirty="0"/>
              <a:t>n</a:t>
            </a:r>
            <a:r>
              <a:rPr lang="zh-CN" altLang="zh-CN" sz="2400" dirty="0"/>
              <a:t>）时，最多与</a:t>
            </a:r>
            <a:r>
              <a:rPr lang="en-US" altLang="zh-CN" sz="2400" dirty="0"/>
              <a:t>A</a:t>
            </a:r>
            <a:r>
              <a:rPr lang="zh-CN" altLang="zh-CN" sz="2400" dirty="0"/>
              <a:t>中的</a:t>
            </a:r>
            <a:r>
              <a:rPr lang="zh-CN" altLang="zh-CN" sz="2400" u="sng" dirty="0"/>
              <a:t>（</a:t>
            </a:r>
            <a:r>
              <a:rPr lang="en-US" altLang="zh-CN" sz="2400" u="sng" dirty="0"/>
              <a:t>57</a:t>
            </a:r>
            <a:r>
              <a:rPr lang="zh-CN" altLang="zh-CN" sz="2400" u="sng" dirty="0"/>
              <a:t>）</a:t>
            </a:r>
            <a:r>
              <a:rPr lang="zh-CN" altLang="zh-CN" sz="2400" dirty="0"/>
              <a:t>个元素进行比较。</a:t>
            </a:r>
          </a:p>
          <a:p>
            <a:pPr>
              <a:lnSpc>
                <a:spcPct val="150000"/>
              </a:lnSpc>
            </a:pPr>
            <a:r>
              <a:rPr lang="zh-CN" altLang="zh-CN" sz="2400" dirty="0"/>
              <a:t>（</a:t>
            </a:r>
            <a:r>
              <a:rPr lang="en-US" altLang="zh-CN" sz="2400" dirty="0"/>
              <a:t>57</a:t>
            </a:r>
            <a:r>
              <a:rPr lang="zh-CN" altLang="zh-CN" sz="2400" dirty="0"/>
              <a:t>）</a:t>
            </a:r>
            <a:r>
              <a:rPr lang="en-US" altLang="zh-CN" sz="2400" dirty="0" err="1"/>
              <a:t>A.n</a:t>
            </a:r>
            <a:r>
              <a:rPr lang="en-US" altLang="zh-CN" sz="2400" dirty="0"/>
              <a:t>   B.    </a:t>
            </a:r>
            <a:r>
              <a:rPr lang="en-US" altLang="zh-CN" sz="2400" dirty="0" smtClean="0"/>
              <a:t>		</a:t>
            </a:r>
            <a:r>
              <a:rPr lang="en-US" altLang="zh-CN" sz="2400" dirty="0" err="1" smtClean="0"/>
              <a:t>C.n</a:t>
            </a:r>
            <a:r>
              <a:rPr lang="en-US" altLang="zh-CN" sz="2400" dirty="0" smtClean="0"/>
              <a:t>/2   </a:t>
            </a:r>
            <a:r>
              <a:rPr lang="en-US" altLang="zh-CN" sz="2400" dirty="0"/>
              <a:t>D. </a:t>
            </a:r>
            <a:endParaRPr lang="zh-CN" altLang="zh-CN" sz="2400" dirty="0"/>
          </a:p>
          <a:p>
            <a:pPr marL="0" indent="0">
              <a:lnSpc>
                <a:spcPct val="150000"/>
              </a:lnSpc>
              <a:buNone/>
            </a:pPr>
            <a:r>
              <a:rPr lang="zh-CN" altLang="en-US" sz="2400" dirty="0"/>
              <a:t/>
            </a:r>
            <a:br>
              <a:rPr lang="zh-CN" altLang="en-US" sz="2400" dirty="0"/>
            </a:b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100</a:t>
            </a:fld>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29001003"/>
              </p:ext>
            </p:extLst>
          </p:nvPr>
        </p:nvGraphicFramePr>
        <p:xfrm>
          <a:off x="2667000" y="5715000"/>
          <a:ext cx="1295400" cy="457200"/>
        </p:xfrm>
        <a:graphic>
          <a:graphicData uri="http://schemas.openxmlformats.org/presentationml/2006/ole">
            <mc:AlternateContent xmlns:mc="http://schemas.openxmlformats.org/markup-compatibility/2006">
              <mc:Choice xmlns:v="urn:schemas-microsoft-com:vml" Requires="v">
                <p:oleObj spid="_x0000_s10312" name="公式" r:id="rId4" imgW="712437" imgH="228998" progId="Equation.3">
                  <p:embed/>
                </p:oleObj>
              </mc:Choice>
              <mc:Fallback>
                <p:oleObj name="公式" r:id="rId4" imgW="712437" imgH="22899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715000"/>
                        <a:ext cx="1295400" cy="4572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441887224"/>
              </p:ext>
            </p:extLst>
          </p:nvPr>
        </p:nvGraphicFramePr>
        <p:xfrm>
          <a:off x="5410200" y="5715000"/>
          <a:ext cx="1457325" cy="457200"/>
        </p:xfrm>
        <a:graphic>
          <a:graphicData uri="http://schemas.openxmlformats.org/presentationml/2006/ole">
            <mc:AlternateContent xmlns:mc="http://schemas.openxmlformats.org/markup-compatibility/2006">
              <mc:Choice xmlns:v="urn:schemas-microsoft-com:vml" Requires="v">
                <p:oleObj spid="_x0000_s10313" name="公式" r:id="rId6" imgW="712437" imgH="228998" progId="Equation.3">
                  <p:embed/>
                </p:oleObj>
              </mc:Choice>
              <mc:Fallback>
                <p:oleObj name="公式" r:id="rId6" imgW="712437" imgH="22899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5715000"/>
                        <a:ext cx="1457325" cy="457200"/>
                      </a:xfrm>
                      <a:prstGeom prst="rect">
                        <a:avLst/>
                      </a:prstGeom>
                      <a:noFill/>
                    </p:spPr>
                  </p:pic>
                </p:oleObj>
              </mc:Fallback>
            </mc:AlternateContent>
          </a:graphicData>
        </a:graphic>
      </p:graphicFrame>
    </p:spTree>
    <p:extLst>
      <p:ext uri="{BB962C8B-B14F-4D97-AF65-F5344CB8AC3E}">
        <p14:creationId xmlns:p14="http://schemas.microsoft.com/office/powerpoint/2010/main" val="104973428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某一维数组中依次存放了数据元素</a:t>
            </a:r>
            <a:r>
              <a:rPr lang="en-US" altLang="zh-CN" sz="2400" dirty="0"/>
              <a:t>15,23,38,47,55,62,88,95,102,123</a:t>
            </a:r>
            <a:r>
              <a:rPr lang="zh-CN" altLang="zh-CN" sz="2400" dirty="0"/>
              <a:t>，采用折半（二分）法查找元素</a:t>
            </a:r>
            <a:r>
              <a:rPr lang="en-US" altLang="zh-CN" sz="2400" dirty="0"/>
              <a:t>95</a:t>
            </a:r>
            <a:r>
              <a:rPr lang="zh-CN" altLang="zh-CN" sz="2400" dirty="0"/>
              <a:t>时，依次与</a:t>
            </a:r>
            <a:r>
              <a:rPr lang="zh-CN" altLang="zh-CN" sz="2400" u="sng" dirty="0"/>
              <a:t>（</a:t>
            </a:r>
            <a:r>
              <a:rPr lang="en-US" altLang="zh-CN" sz="2400" u="sng" dirty="0"/>
              <a:t>60</a:t>
            </a:r>
            <a:r>
              <a:rPr lang="zh-CN" altLang="zh-CN" sz="2400" u="sng" dirty="0"/>
              <a:t>）</a:t>
            </a:r>
            <a:r>
              <a:rPr lang="zh-CN" altLang="zh-CN" sz="2400" dirty="0"/>
              <a:t>进行了比较。</a:t>
            </a:r>
          </a:p>
          <a:p>
            <a:pPr>
              <a:lnSpc>
                <a:spcPct val="200000"/>
              </a:lnSpc>
            </a:pPr>
            <a:r>
              <a:rPr lang="zh-CN" altLang="zh-CN" sz="2400" dirty="0"/>
              <a:t>（</a:t>
            </a:r>
            <a:r>
              <a:rPr lang="en-US" altLang="zh-CN" sz="2400" dirty="0"/>
              <a:t>60</a:t>
            </a:r>
            <a:r>
              <a:rPr lang="zh-CN" altLang="zh-CN" sz="2400" dirty="0"/>
              <a:t>）</a:t>
            </a:r>
            <a:r>
              <a:rPr lang="en-US" altLang="zh-CN" sz="2400" dirty="0"/>
              <a:t>A.62,88,95,     B.62,95     C.55,88,95    D.55,95</a:t>
            </a:r>
            <a:endParaRPr lang="zh-CN" altLang="zh-CN" sz="2400" dirty="0"/>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101</a:t>
            </a:fld>
            <a:endParaRPr lang="en-US" altLang="zh-CN"/>
          </a:p>
        </p:txBody>
      </p:sp>
    </p:spTree>
    <p:extLst>
      <p:ext uri="{BB962C8B-B14F-4D97-AF65-F5344CB8AC3E}">
        <p14:creationId xmlns:p14="http://schemas.microsoft.com/office/powerpoint/2010/main" val="31655595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458200" cy="4879975"/>
          </a:xfrm>
        </p:spPr>
        <p:txBody>
          <a:bodyPr/>
          <a:lstStyle/>
          <a:p>
            <a:pPr>
              <a:lnSpc>
                <a:spcPct val="150000"/>
              </a:lnSpc>
            </a:pPr>
            <a:r>
              <a:rPr lang="zh-CN" altLang="zh-CN" sz="2400" dirty="0"/>
              <a:t>某一维数组中依次存放了数据元素</a:t>
            </a:r>
            <a:r>
              <a:rPr lang="en-US" altLang="zh-CN" sz="2400" dirty="0"/>
              <a:t>12,23,30,38,41,52,54,76,85</a:t>
            </a:r>
            <a:r>
              <a:rPr lang="zh-CN" altLang="zh-CN" sz="2400" dirty="0"/>
              <a:t>在用折半（二分）查找方法（向上取整）查找元素</a:t>
            </a:r>
            <a:r>
              <a:rPr lang="en-US" altLang="zh-CN" sz="2400" dirty="0"/>
              <a:t>54</a:t>
            </a:r>
            <a:r>
              <a:rPr lang="zh-CN" altLang="zh-CN" sz="2400" dirty="0"/>
              <a:t>时，所经历“比较”运算的数据元素依次为</a:t>
            </a:r>
            <a:r>
              <a:rPr lang="zh-CN" altLang="zh-CN" sz="2400" u="sng" dirty="0"/>
              <a:t> （</a:t>
            </a:r>
            <a:r>
              <a:rPr lang="en-US" altLang="zh-CN" sz="2400" u="sng" dirty="0"/>
              <a:t>62</a:t>
            </a:r>
            <a:r>
              <a:rPr lang="zh-CN" altLang="zh-CN" sz="2400" u="sng" dirty="0"/>
              <a:t>） </a:t>
            </a:r>
            <a:r>
              <a:rPr lang="zh-CN" altLang="zh-CN" sz="2400" dirty="0"/>
              <a:t>。</a:t>
            </a:r>
          </a:p>
          <a:p>
            <a:pPr lvl="0">
              <a:lnSpc>
                <a:spcPct val="150000"/>
              </a:lnSpc>
            </a:pPr>
            <a:r>
              <a:rPr lang="en-US" altLang="zh-CN" sz="2400" dirty="0"/>
              <a:t>A. 41, 52, 54  </a:t>
            </a:r>
            <a:r>
              <a:rPr lang="en-US" altLang="zh-CN" sz="2400" dirty="0" smtClean="0"/>
              <a:t>		B</a:t>
            </a:r>
            <a:r>
              <a:rPr lang="en-US" altLang="zh-CN" sz="2400" dirty="0"/>
              <a:t>. 41, 76, 54  </a:t>
            </a:r>
            <a:endParaRPr lang="en-US" altLang="zh-CN" sz="2400" dirty="0" smtClean="0"/>
          </a:p>
          <a:p>
            <a:pPr lvl="0">
              <a:lnSpc>
                <a:spcPct val="150000"/>
              </a:lnSpc>
            </a:pPr>
            <a:r>
              <a:rPr lang="en-US" altLang="zh-CN" sz="2400" dirty="0" smtClean="0"/>
              <a:t>C</a:t>
            </a:r>
            <a:r>
              <a:rPr lang="en-US" altLang="zh-CN" sz="2400" dirty="0"/>
              <a:t>. 41, 76, 52, 54  </a:t>
            </a:r>
            <a:r>
              <a:rPr lang="en-US" altLang="zh-CN" sz="2400" dirty="0" smtClean="0"/>
              <a:t>		D</a:t>
            </a:r>
            <a:r>
              <a:rPr lang="en-US" altLang="zh-CN" sz="2400" dirty="0"/>
              <a:t>. 41, 30, 76, 54</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102</a:t>
            </a:fld>
            <a:endParaRPr lang="en-US" altLang="zh-CN"/>
          </a:p>
        </p:txBody>
      </p:sp>
    </p:spTree>
    <p:extLst>
      <p:ext uri="{BB962C8B-B14F-4D97-AF65-F5344CB8AC3E}">
        <p14:creationId xmlns:p14="http://schemas.microsoft.com/office/powerpoint/2010/main" val="31655595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a:t>
            </a:r>
            <a:r>
              <a:rPr lang="zh-CN" altLang="en-US" dirty="0"/>
              <a:t>查找</a:t>
            </a:r>
            <a:r>
              <a:rPr lang="en-US" altLang="zh-CN" dirty="0"/>
              <a:t>——</a:t>
            </a:r>
            <a:r>
              <a:rPr lang="zh-CN" altLang="en-US" dirty="0"/>
              <a:t>知识</a:t>
            </a:r>
            <a:r>
              <a:rPr lang="zh-CN" altLang="en-US" dirty="0" smtClean="0"/>
              <a:t>点</a:t>
            </a:r>
            <a:r>
              <a:rPr lang="en-US" altLang="zh-CN" dirty="0" smtClean="0"/>
              <a:t>4</a:t>
            </a:r>
            <a:endParaRPr lang="zh-CN" altLang="en-US" dirty="0"/>
          </a:p>
        </p:txBody>
      </p:sp>
      <p:sp>
        <p:nvSpPr>
          <p:cNvPr id="3" name="内容占位符 2"/>
          <p:cNvSpPr>
            <a:spLocks noGrp="1"/>
          </p:cNvSpPr>
          <p:nvPr>
            <p:ph idx="1"/>
          </p:nvPr>
        </p:nvSpPr>
        <p:spPr>
          <a:xfrm>
            <a:off x="76200" y="1419225"/>
            <a:ext cx="8991600" cy="5133975"/>
          </a:xfrm>
        </p:spPr>
        <p:txBody>
          <a:bodyPr/>
          <a:lstStyle/>
          <a:p>
            <a:pPr>
              <a:lnSpc>
                <a:spcPct val="125000"/>
              </a:lnSpc>
            </a:pPr>
            <a:r>
              <a:rPr lang="zh-CN" altLang="zh-CN" sz="2400" dirty="0"/>
              <a:t>散列表又叫杂凑表，还叫哈希表，是一种非常实用的查找技术，能在</a:t>
            </a:r>
            <a:r>
              <a:rPr lang="en-US" altLang="zh-CN" sz="2400" dirty="0"/>
              <a:t>O</a:t>
            </a:r>
            <a:r>
              <a:rPr lang="zh-CN" altLang="zh-CN" sz="2400" dirty="0"/>
              <a:t>（</a:t>
            </a:r>
            <a:r>
              <a:rPr lang="en-US" altLang="zh-CN" sz="2400" dirty="0"/>
              <a:t>1</a:t>
            </a:r>
            <a:r>
              <a:rPr lang="zh-CN" altLang="zh-CN" sz="2400" dirty="0"/>
              <a:t>）时间内完成查找。</a:t>
            </a:r>
          </a:p>
          <a:p>
            <a:pPr>
              <a:lnSpc>
                <a:spcPct val="125000"/>
              </a:lnSpc>
            </a:pPr>
            <a:r>
              <a:rPr lang="en-US" altLang="zh-CN" sz="2400" dirty="0"/>
              <a:t>(1)h</a:t>
            </a:r>
            <a:r>
              <a:rPr lang="zh-CN" altLang="zh-CN" sz="2400" dirty="0"/>
              <a:t>：散列函数（哈希函数），是一个映象。此函数的设定很灵活，只要使得任何关键字由此所得的散列函数值都落在散列表长允许的范围内即可。</a:t>
            </a:r>
          </a:p>
          <a:p>
            <a:pPr>
              <a:lnSpc>
                <a:spcPct val="125000"/>
              </a:lnSpc>
            </a:pPr>
            <a:r>
              <a:rPr lang="en-US" altLang="zh-CN" sz="2400" dirty="0"/>
              <a:t>(2)</a:t>
            </a:r>
            <a:r>
              <a:rPr lang="zh-CN" altLang="zh-CN" sz="2400" dirty="0"/>
              <a:t>对不同的关键字可能得到同一个散列地址，即</a:t>
            </a:r>
            <a:r>
              <a:rPr lang="en-US" altLang="zh-CN" sz="2400" dirty="0"/>
              <a:t>key</a:t>
            </a:r>
            <a:r>
              <a:rPr lang="en-US" altLang="zh-CN" sz="2400" baseline="-25000" dirty="0"/>
              <a:t>1</a:t>
            </a:r>
            <a:r>
              <a:rPr lang="zh-CN" altLang="zh-CN" sz="2400" dirty="0"/>
              <a:t>≠</a:t>
            </a:r>
            <a:r>
              <a:rPr lang="en-US" altLang="zh-CN" sz="2400" dirty="0"/>
              <a:t>key</a:t>
            </a:r>
            <a:r>
              <a:rPr lang="en-US" altLang="zh-CN" sz="2400" baseline="-25000" dirty="0"/>
              <a:t>2</a:t>
            </a:r>
            <a:r>
              <a:rPr lang="zh-CN" altLang="zh-CN" sz="2400" dirty="0"/>
              <a:t>，但是</a:t>
            </a:r>
            <a:r>
              <a:rPr lang="en-US" altLang="zh-CN" sz="2400" dirty="0"/>
              <a:t>H</a:t>
            </a:r>
            <a:r>
              <a:rPr lang="zh-CN" altLang="zh-CN" sz="2400" dirty="0"/>
              <a:t>（</a:t>
            </a:r>
            <a:r>
              <a:rPr lang="en-US" altLang="zh-CN" sz="2400" dirty="0"/>
              <a:t>key</a:t>
            </a:r>
            <a:r>
              <a:rPr lang="en-US" altLang="zh-CN" sz="2400" baseline="-25000" dirty="0"/>
              <a:t>1</a:t>
            </a:r>
            <a:r>
              <a:rPr lang="zh-CN" altLang="zh-CN" sz="2400" dirty="0"/>
              <a:t>）＝</a:t>
            </a:r>
            <a:r>
              <a:rPr lang="en-US" altLang="zh-CN" sz="2400" dirty="0"/>
              <a:t>H(key</a:t>
            </a:r>
            <a:r>
              <a:rPr lang="en-US" altLang="zh-CN" sz="2400" baseline="-25000" dirty="0"/>
              <a:t>2</a:t>
            </a:r>
            <a:r>
              <a:rPr lang="en-US" altLang="zh-CN" sz="2400" dirty="0"/>
              <a:t>)</a:t>
            </a:r>
            <a:r>
              <a:rPr lang="zh-CN" altLang="zh-CN" sz="2400" dirty="0"/>
              <a:t>，这种现象称为散列冲突</a:t>
            </a:r>
            <a:r>
              <a:rPr lang="zh-CN" altLang="zh-CN" sz="2400" dirty="0" smtClean="0"/>
              <a:t>。</a:t>
            </a:r>
            <a:endParaRPr lang="zh-CN" altLang="zh-CN" sz="2400" dirty="0"/>
          </a:p>
          <a:p>
            <a:pPr>
              <a:lnSpc>
                <a:spcPct val="125000"/>
              </a:lnSpc>
            </a:pPr>
            <a:r>
              <a:rPr lang="en-US" altLang="zh-CN" sz="2400" dirty="0"/>
              <a:t> </a:t>
            </a:r>
            <a:r>
              <a:rPr lang="zh-CN" altLang="zh-CN" sz="2400" dirty="0"/>
              <a:t>根据设定的散列函数</a:t>
            </a:r>
            <a:r>
              <a:rPr lang="en-US" altLang="zh-CN" sz="2400" dirty="0"/>
              <a:t>H</a:t>
            </a:r>
            <a:r>
              <a:rPr lang="zh-CN" altLang="zh-CN" sz="2400" dirty="0"/>
              <a:t>（</a:t>
            </a:r>
            <a:r>
              <a:rPr lang="en-US" altLang="zh-CN" sz="2400" dirty="0"/>
              <a:t>key</a:t>
            </a:r>
            <a:r>
              <a:rPr lang="zh-CN" altLang="zh-CN" sz="2400" dirty="0"/>
              <a:t>）和处理冲突的方法将一组关键字映象到一个有限的连续的地址集（区间）上</a:t>
            </a:r>
            <a:r>
              <a:rPr lang="zh-CN" altLang="zh-CN" sz="2400" dirty="0" smtClean="0"/>
              <a:t>，这种</a:t>
            </a:r>
            <a:r>
              <a:rPr lang="zh-CN" altLang="zh-CN" sz="2400" dirty="0"/>
              <a:t>表叫做散列表。这一映象过程称为散列，所得到的存储位置称散列地址或哈希地址。</a:t>
            </a:r>
          </a:p>
          <a:p>
            <a:pPr>
              <a:lnSpc>
                <a:spcPct val="125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103</a:t>
            </a:fld>
            <a:endParaRPr lang="en-US" altLang="zh-CN"/>
          </a:p>
        </p:txBody>
      </p:sp>
    </p:spTree>
    <p:extLst>
      <p:ext uri="{BB962C8B-B14F-4D97-AF65-F5344CB8AC3E}">
        <p14:creationId xmlns:p14="http://schemas.microsoft.com/office/powerpoint/2010/main" val="441836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0" y="1419225"/>
            <a:ext cx="8915400" cy="4879975"/>
          </a:xfrm>
        </p:spPr>
        <p:txBody>
          <a:bodyPr/>
          <a:lstStyle/>
          <a:p>
            <a:pPr marL="0" indent="0">
              <a:lnSpc>
                <a:spcPct val="200000"/>
              </a:lnSpc>
              <a:buNone/>
            </a:pPr>
            <a:r>
              <a:rPr lang="en-US" altLang="zh-CN" sz="2400" dirty="0" smtClean="0"/>
              <a:t>1.</a:t>
            </a:r>
            <a:r>
              <a:rPr lang="zh-CN" altLang="zh-CN" sz="2400" dirty="0" smtClean="0"/>
              <a:t>对于</a:t>
            </a:r>
            <a:r>
              <a:rPr lang="zh-CN" altLang="zh-CN" sz="2400" dirty="0"/>
              <a:t>关键字序列（</a:t>
            </a:r>
            <a:r>
              <a:rPr lang="en-US" altLang="zh-CN" sz="2400" dirty="0"/>
              <a:t>26,25,72,38,8,18,59</a:t>
            </a:r>
            <a:r>
              <a:rPr lang="zh-CN" altLang="zh-CN" sz="2400" dirty="0"/>
              <a:t>），采用散列函数</a:t>
            </a:r>
            <a:r>
              <a:rPr lang="en-US" altLang="zh-CN" sz="2400" dirty="0"/>
              <a:t>H</a:t>
            </a:r>
            <a:r>
              <a:rPr lang="zh-CN" altLang="zh-CN" sz="2400" dirty="0"/>
              <a:t>（</a:t>
            </a:r>
            <a:r>
              <a:rPr lang="en-US" altLang="zh-CN" sz="2400" dirty="0"/>
              <a:t>Key</a:t>
            </a:r>
            <a:r>
              <a:rPr lang="zh-CN" altLang="zh-CN" sz="2400" dirty="0"/>
              <a:t>）</a:t>
            </a:r>
            <a:r>
              <a:rPr lang="en-US" altLang="zh-CN" sz="2400" dirty="0"/>
              <a:t>=Key mod 13</a:t>
            </a:r>
            <a:r>
              <a:rPr lang="zh-CN" altLang="zh-CN" sz="2400" dirty="0"/>
              <a:t>构造散列表（哈希表）。若采用线性探测的开放定址法解决冲突（顺序地探查可用存储单元），则关键字</a:t>
            </a:r>
            <a:r>
              <a:rPr lang="en-US" altLang="zh-CN" sz="2400" dirty="0"/>
              <a:t>59</a:t>
            </a:r>
            <a:r>
              <a:rPr lang="zh-CN" altLang="zh-CN" sz="2400" dirty="0"/>
              <a:t>所在散列表中的地址为</a:t>
            </a:r>
            <a:r>
              <a:rPr lang="zh-CN" altLang="zh-CN" sz="2400" u="sng" dirty="0"/>
              <a:t> （</a:t>
            </a:r>
            <a:r>
              <a:rPr lang="en-US" altLang="zh-CN" sz="2400" u="sng" dirty="0"/>
              <a:t>61</a:t>
            </a:r>
            <a:r>
              <a:rPr lang="zh-CN" altLang="zh-CN" sz="2400" u="sng" dirty="0"/>
              <a:t>） </a:t>
            </a:r>
            <a:r>
              <a:rPr lang="zh-CN" altLang="zh-CN" sz="2400" dirty="0"/>
              <a:t>。</a:t>
            </a:r>
          </a:p>
          <a:p>
            <a:pPr>
              <a:lnSpc>
                <a:spcPct val="200000"/>
              </a:lnSpc>
            </a:pPr>
            <a:r>
              <a:rPr lang="zh-CN" altLang="zh-CN" sz="2400" dirty="0"/>
              <a:t>（</a:t>
            </a:r>
            <a:r>
              <a:rPr lang="en-US" altLang="zh-CN" sz="2400" dirty="0"/>
              <a:t>61</a:t>
            </a:r>
            <a:r>
              <a:rPr lang="zh-CN" altLang="zh-CN" sz="2400" dirty="0"/>
              <a:t>）</a:t>
            </a:r>
            <a:r>
              <a:rPr lang="en-US" altLang="zh-CN" sz="2400" dirty="0"/>
              <a:t>A. 6		</a:t>
            </a:r>
            <a:r>
              <a:rPr lang="en-US" altLang="zh-CN" sz="2400" dirty="0" smtClean="0"/>
              <a:t>B</a:t>
            </a:r>
            <a:r>
              <a:rPr lang="en-US" altLang="zh-CN" sz="2400" dirty="0"/>
              <a:t>. 7		     C. 8			</a:t>
            </a:r>
            <a:r>
              <a:rPr lang="en-US" altLang="zh-CN" sz="2400" dirty="0" smtClean="0"/>
              <a:t>   </a:t>
            </a:r>
            <a:r>
              <a:rPr lang="en-US" altLang="zh-CN" sz="2400" dirty="0"/>
              <a:t>D. </a:t>
            </a:r>
            <a:r>
              <a:rPr lang="en-US" altLang="zh-CN" sz="2400" dirty="0" smtClean="0"/>
              <a:t>9</a:t>
            </a:r>
          </a:p>
          <a:p>
            <a:pPr marL="0" indent="0">
              <a:lnSpc>
                <a:spcPct val="200000"/>
              </a:lnSpc>
              <a:buNone/>
            </a:pPr>
            <a:endParaRPr lang="zh-CN" altLang="zh-CN" sz="2400" dirty="0"/>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104</a:t>
            </a:fld>
            <a:endParaRPr lang="en-US" altLang="zh-CN"/>
          </a:p>
        </p:txBody>
      </p:sp>
    </p:spTree>
    <p:extLst>
      <p:ext uri="{BB962C8B-B14F-4D97-AF65-F5344CB8AC3E}">
        <p14:creationId xmlns:p14="http://schemas.microsoft.com/office/powerpoint/2010/main" val="1745551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534400" cy="4879975"/>
          </a:xfrm>
        </p:spPr>
        <p:txBody>
          <a:bodyPr/>
          <a:lstStyle/>
          <a:p>
            <a:pPr marL="0" indent="0">
              <a:lnSpc>
                <a:spcPct val="200000"/>
              </a:lnSpc>
              <a:buNone/>
            </a:pPr>
            <a:r>
              <a:rPr lang="en-US" altLang="zh-CN" sz="2400" dirty="0"/>
              <a:t>2.</a:t>
            </a:r>
            <a:r>
              <a:rPr lang="zh-CN" altLang="zh-CN" sz="2400" dirty="0"/>
              <a:t>对于哈希表，如果将装填因子α定义为表中装入的记录数与表的长度之比，那么向表中加入新记录时，</a:t>
            </a:r>
            <a:r>
              <a:rPr lang="zh-CN" altLang="zh-CN" sz="2400" u="sng" dirty="0"/>
              <a:t> （</a:t>
            </a:r>
            <a:r>
              <a:rPr lang="en-US" altLang="zh-CN" sz="2400" u="sng" dirty="0"/>
              <a:t>62</a:t>
            </a:r>
            <a:r>
              <a:rPr lang="zh-CN" altLang="zh-CN" sz="2400" u="sng" dirty="0"/>
              <a:t>）</a:t>
            </a:r>
            <a:r>
              <a:rPr lang="zh-CN" altLang="zh-CN" sz="2400" dirty="0"/>
              <a:t>。</a:t>
            </a:r>
          </a:p>
          <a:p>
            <a:pPr>
              <a:lnSpc>
                <a:spcPct val="200000"/>
              </a:lnSpc>
            </a:pPr>
            <a:r>
              <a:rPr lang="zh-CN" altLang="zh-CN" sz="2400" dirty="0"/>
              <a:t>（</a:t>
            </a:r>
            <a:r>
              <a:rPr lang="en-US" altLang="zh-CN" sz="2400" dirty="0"/>
              <a:t>62</a:t>
            </a:r>
            <a:r>
              <a:rPr lang="zh-CN" altLang="zh-CN" sz="2400" dirty="0"/>
              <a:t>）</a:t>
            </a:r>
            <a:r>
              <a:rPr lang="en-US" altLang="zh-CN" sz="2400" dirty="0"/>
              <a:t>A. </a:t>
            </a:r>
            <a:r>
              <a:rPr lang="zh-CN" altLang="zh-CN" sz="2400" dirty="0"/>
              <a:t>α的值随冲突次数的增加而递减 </a:t>
            </a:r>
            <a:r>
              <a:rPr lang="en-US" altLang="zh-CN" sz="2400" dirty="0"/>
              <a:t> </a:t>
            </a:r>
          </a:p>
          <a:p>
            <a:pPr>
              <a:lnSpc>
                <a:spcPct val="200000"/>
              </a:lnSpc>
            </a:pPr>
            <a:r>
              <a:rPr lang="en-US" altLang="zh-CN" sz="2400" dirty="0"/>
              <a:t>B. </a:t>
            </a:r>
            <a:r>
              <a:rPr lang="zh-CN" altLang="zh-CN" sz="2400" dirty="0"/>
              <a:t>α越大发生冲突的可能性就越大</a:t>
            </a:r>
          </a:p>
          <a:p>
            <a:pPr>
              <a:lnSpc>
                <a:spcPct val="200000"/>
              </a:lnSpc>
            </a:pPr>
            <a:r>
              <a:rPr lang="en-US" altLang="zh-CN" sz="2400" dirty="0"/>
              <a:t>C. </a:t>
            </a:r>
            <a:r>
              <a:rPr lang="zh-CN" altLang="zh-CN" sz="2400" dirty="0"/>
              <a:t>α等于</a:t>
            </a:r>
            <a:r>
              <a:rPr lang="en-US" altLang="zh-CN" sz="2400" dirty="0"/>
              <a:t>1</a:t>
            </a:r>
            <a:r>
              <a:rPr lang="zh-CN" altLang="zh-CN" sz="2400" dirty="0"/>
              <a:t>时不会再发生冲突</a:t>
            </a:r>
            <a:r>
              <a:rPr lang="en-US" altLang="zh-CN" sz="2400" dirty="0"/>
              <a:t>      </a:t>
            </a:r>
            <a:endParaRPr lang="en-US" altLang="zh-CN" sz="2400" dirty="0" smtClean="0"/>
          </a:p>
          <a:p>
            <a:pPr>
              <a:lnSpc>
                <a:spcPct val="200000"/>
              </a:lnSpc>
            </a:pPr>
            <a:r>
              <a:rPr lang="en-US" altLang="zh-CN" sz="2400" dirty="0" smtClean="0"/>
              <a:t>D</a:t>
            </a:r>
            <a:r>
              <a:rPr lang="en-US" altLang="zh-CN" sz="2400" dirty="0"/>
              <a:t>. </a:t>
            </a:r>
            <a:r>
              <a:rPr lang="zh-CN" altLang="zh-CN" sz="2400" dirty="0"/>
              <a:t>α低于</a:t>
            </a:r>
            <a:r>
              <a:rPr lang="en-US" altLang="zh-CN" sz="2400" dirty="0"/>
              <a:t>0.5</a:t>
            </a:r>
            <a:r>
              <a:rPr lang="zh-CN" altLang="zh-CN" sz="2400" dirty="0"/>
              <a:t>时不会发生冲突</a:t>
            </a:r>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105</a:t>
            </a:fld>
            <a:endParaRPr lang="en-US" altLang="zh-CN"/>
          </a:p>
        </p:txBody>
      </p:sp>
    </p:spTree>
    <p:extLst>
      <p:ext uri="{BB962C8B-B14F-4D97-AF65-F5344CB8AC3E}">
        <p14:creationId xmlns:p14="http://schemas.microsoft.com/office/powerpoint/2010/main" val="316555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线性表练习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a:t> </a:t>
            </a:r>
            <a:r>
              <a:rPr lang="zh-CN" altLang="en-US" sz="2800" dirty="0" smtClean="0">
                <a:effectLst/>
              </a:rPr>
              <a:t>采用顺序表和单链表存储长度为</a:t>
            </a:r>
            <a:r>
              <a:rPr lang="en-US" altLang="zh-CN" sz="2800" dirty="0" smtClean="0">
                <a:effectLst/>
              </a:rPr>
              <a:t>n</a:t>
            </a:r>
            <a:r>
              <a:rPr lang="zh-CN" altLang="en-US" sz="2800" dirty="0" smtClean="0">
                <a:effectLst/>
              </a:rPr>
              <a:t>的线性序列，根据序号查找元素，其时间复杂度分别为（</a:t>
            </a:r>
            <a:r>
              <a:rPr lang="en-US" altLang="zh-CN" sz="2800" dirty="0" smtClean="0">
                <a:effectLst/>
              </a:rPr>
              <a:t>51</a:t>
            </a:r>
            <a:r>
              <a:rPr lang="zh-CN" altLang="en-US" sz="2800" dirty="0" smtClean="0">
                <a:effectLst/>
              </a:rPr>
              <a:t>）</a:t>
            </a:r>
            <a:r>
              <a:rPr lang="zh-CN" altLang="en-US" sz="2800" dirty="0"/>
              <a:t>  </a:t>
            </a:r>
          </a:p>
          <a:p>
            <a:pPr>
              <a:lnSpc>
                <a:spcPct val="150000"/>
              </a:lnSpc>
            </a:pPr>
            <a:r>
              <a:rPr lang="en-US" altLang="zh-CN" sz="2800" dirty="0" smtClean="0">
                <a:effectLst/>
              </a:rPr>
              <a:t> A.O(1) O(1) 		 	B.O(1) O(N)</a:t>
            </a:r>
          </a:p>
          <a:p>
            <a:pPr>
              <a:lnSpc>
                <a:spcPct val="150000"/>
              </a:lnSpc>
            </a:pPr>
            <a:r>
              <a:rPr lang="en-US" altLang="zh-CN" sz="2800" dirty="0" smtClean="0">
                <a:effectLst/>
              </a:rPr>
              <a:t> C.O(N) O(1)  			D.O(N) O(N)  </a:t>
            </a:r>
          </a:p>
          <a:p>
            <a:pPr>
              <a:lnSpc>
                <a:spcPct val="150000"/>
              </a:lnSpc>
            </a:pPr>
            <a:r>
              <a:rPr lang="zh-CN" altLang="en-US" sz="2800" dirty="0" smtClean="0"/>
              <a:t>插入和删除的时间复杂度呢？</a:t>
            </a:r>
            <a:endParaRPr lang="en-US" altLang="zh-CN" sz="2800" dirty="0" smtClean="0"/>
          </a:p>
          <a:p>
            <a:pPr>
              <a:lnSpc>
                <a:spcPct val="150000"/>
              </a:lnSpc>
            </a:pPr>
            <a:r>
              <a:rPr lang="zh-CN" altLang="en-US" sz="2800" dirty="0" smtClean="0">
                <a:effectLst/>
              </a:rPr>
              <a:t>查找值为</a:t>
            </a:r>
            <a:r>
              <a:rPr lang="en-US" altLang="zh-CN" sz="2800" dirty="0" smtClean="0">
                <a:effectLst/>
              </a:rPr>
              <a:t>x</a:t>
            </a:r>
            <a:r>
              <a:rPr lang="zh-CN" altLang="en-US" sz="2800" dirty="0" smtClean="0">
                <a:effectLst/>
              </a:rPr>
              <a:t>的元素的时间复杂度？</a:t>
            </a:r>
            <a:endParaRPr lang="en-US" altLang="zh-CN" sz="2800" dirty="0" smtClean="0">
              <a:effectLst/>
            </a:endParaRPr>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11</a:t>
            </a:fld>
            <a:endParaRPr lang="en-US" altLang="zh-CN"/>
          </a:p>
        </p:txBody>
      </p:sp>
    </p:spTree>
    <p:extLst>
      <p:ext uri="{BB962C8B-B14F-4D97-AF65-F5344CB8AC3E}">
        <p14:creationId xmlns:p14="http://schemas.microsoft.com/office/powerpoint/2010/main" val="24073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295400"/>
            <a:ext cx="8839200" cy="4879975"/>
          </a:xfrm>
        </p:spPr>
        <p:txBody>
          <a:bodyPr/>
          <a:lstStyle/>
          <a:p>
            <a:pPr marL="0" indent="0">
              <a:lnSpc>
                <a:spcPct val="150000"/>
              </a:lnSpc>
              <a:buNone/>
            </a:pPr>
            <a:r>
              <a:rPr lang="en-US" altLang="zh-CN" sz="2000" dirty="0" smtClean="0"/>
              <a:t>1.</a:t>
            </a:r>
            <a:r>
              <a:rPr lang="zh-CN" altLang="en-US" sz="2000" dirty="0" smtClean="0"/>
              <a:t>对于线性表（由</a:t>
            </a:r>
            <a:r>
              <a:rPr lang="en-US" altLang="zh-CN" sz="2000" dirty="0" smtClean="0"/>
              <a:t>n</a:t>
            </a:r>
            <a:r>
              <a:rPr lang="zh-CN" altLang="en-US" sz="2000" dirty="0" smtClean="0"/>
              <a:t>个同类元素构成的线性序列），采用单向循环链表存储的特点之一是（ ）。</a:t>
            </a:r>
            <a:br>
              <a:rPr lang="zh-CN" altLang="en-US" sz="2000" dirty="0" smtClean="0"/>
            </a:br>
            <a:r>
              <a:rPr lang="en-US" altLang="zh-CN" sz="2000" dirty="0" smtClean="0"/>
              <a:t>A</a:t>
            </a:r>
            <a:r>
              <a:rPr lang="zh-CN" altLang="en-US" sz="2000" dirty="0" smtClean="0"/>
              <a:t>．从表中任意结点出发都能遍历整个链表</a:t>
            </a:r>
            <a:br>
              <a:rPr lang="zh-CN" altLang="en-US" sz="2000" dirty="0" smtClean="0"/>
            </a:br>
            <a:r>
              <a:rPr lang="en-US" altLang="zh-CN" sz="2000" dirty="0" smtClean="0"/>
              <a:t>B</a:t>
            </a:r>
            <a:r>
              <a:rPr lang="zh-CN" altLang="en-US" sz="2000" dirty="0" smtClean="0"/>
              <a:t>．对表中的任意结点可以进行随机访问</a:t>
            </a:r>
            <a:br>
              <a:rPr lang="zh-CN" altLang="en-US" sz="2000" dirty="0" smtClean="0"/>
            </a:br>
            <a:r>
              <a:rPr lang="en-US" altLang="zh-CN" sz="2000" dirty="0" smtClean="0"/>
              <a:t>C</a:t>
            </a:r>
            <a:r>
              <a:rPr lang="zh-CN" altLang="en-US" sz="2000" dirty="0" smtClean="0"/>
              <a:t>．对于表中的任意一个结点，访问其直接前驱和直接后继结点所用时间相同</a:t>
            </a:r>
            <a:br>
              <a:rPr lang="zh-CN" altLang="en-US" sz="2000" dirty="0" smtClean="0"/>
            </a:br>
            <a:r>
              <a:rPr lang="en-US" altLang="zh-CN" sz="2000" dirty="0" smtClean="0"/>
              <a:t>D</a:t>
            </a:r>
            <a:r>
              <a:rPr lang="zh-CN" altLang="en-US" sz="2000" dirty="0" smtClean="0"/>
              <a:t>．第一个结点必须是头结点</a:t>
            </a:r>
            <a:br>
              <a:rPr lang="zh-CN" altLang="en-US" sz="2000" dirty="0" smtClean="0"/>
            </a:br>
            <a:r>
              <a:rPr lang="zh-CN" altLang="en-US" sz="2000" dirty="0" smtClean="0"/>
              <a:t/>
            </a:r>
            <a:br>
              <a:rPr lang="zh-CN" altLang="en-US" sz="2000" dirty="0" smtClean="0"/>
            </a:b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12</a:t>
            </a:fld>
            <a:endParaRPr lang="en-US" altLang="zh-CN"/>
          </a:p>
        </p:txBody>
      </p:sp>
    </p:spTree>
    <p:extLst>
      <p:ext uri="{BB962C8B-B14F-4D97-AF65-F5344CB8AC3E}">
        <p14:creationId xmlns:p14="http://schemas.microsoft.com/office/powerpoint/2010/main" val="188510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循环</a:t>
            </a:r>
            <a:r>
              <a:rPr lang="zh-CN" altLang="en-US" dirty="0" smtClean="0"/>
              <a:t>链表：</a:t>
            </a:r>
            <a:r>
              <a:rPr lang="zh-CN" altLang="en-US" dirty="0" smtClean="0">
                <a:solidFill>
                  <a:srgbClr val="FF0000"/>
                </a:solidFill>
              </a:rPr>
              <a:t>表尾结点的指针指向表中的第一个节点</a:t>
            </a:r>
            <a:r>
              <a:rPr lang="zh-CN" altLang="en-US" dirty="0" smtClean="0"/>
              <a:t>，可在任何位置上开始遍历整个链表。</a:t>
            </a: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13</a:t>
            </a:fld>
            <a:endParaRPr lang="en-US" altLang="zh-CN"/>
          </a:p>
        </p:txBody>
      </p:sp>
      <p:pic>
        <p:nvPicPr>
          <p:cNvPr id="177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66" y="3810000"/>
            <a:ext cx="8529234"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951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solidFill>
                  <a:srgbClr val="FF0000"/>
                </a:solidFill>
              </a:rPr>
              <a:t>双向</a:t>
            </a:r>
            <a:r>
              <a:rPr lang="zh-CN" altLang="en-US" dirty="0" smtClean="0"/>
              <a:t>链表：</a:t>
            </a:r>
            <a:r>
              <a:rPr lang="zh-CN" altLang="en-US" dirty="0" smtClean="0">
                <a:solidFill>
                  <a:srgbClr val="FF0000"/>
                </a:solidFill>
              </a:rPr>
              <a:t>每个结点包含两个指针</a:t>
            </a:r>
            <a:r>
              <a:rPr lang="zh-CN" altLang="en-US" dirty="0" smtClean="0"/>
              <a:t>，指明直接前驱和直接后继元素，可以两个方向上遍历链表。</a:t>
            </a: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14</a:t>
            </a:fld>
            <a:endParaRPr lang="en-US" altLang="zh-CN"/>
          </a:p>
        </p:txBody>
      </p:sp>
      <p:pic>
        <p:nvPicPr>
          <p:cNvPr id="178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86200"/>
            <a:ext cx="8839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571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295400"/>
            <a:ext cx="8839200" cy="4879975"/>
          </a:xfrm>
        </p:spPr>
        <p:txBody>
          <a:bodyPr/>
          <a:lstStyle/>
          <a:p>
            <a:pPr marL="0" indent="0">
              <a:lnSpc>
                <a:spcPct val="150000"/>
              </a:lnSpc>
              <a:buNone/>
            </a:pPr>
            <a:r>
              <a:rPr lang="en-US" altLang="zh-CN" sz="2000" dirty="0" smtClean="0"/>
              <a:t>1.</a:t>
            </a:r>
            <a:r>
              <a:rPr lang="zh-CN" altLang="en-US" sz="2000" dirty="0" smtClean="0"/>
              <a:t> 某</a:t>
            </a:r>
            <a:r>
              <a:rPr lang="zh-CN" altLang="en-US" sz="2000" dirty="0"/>
              <a:t>双向链表中的结点如下图所示，删除</a:t>
            </a:r>
            <a:r>
              <a:rPr lang="en-US" altLang="zh-CN" sz="2000" dirty="0"/>
              <a:t>t</a:t>
            </a:r>
            <a:r>
              <a:rPr lang="zh-CN" altLang="en-US" sz="2000" dirty="0"/>
              <a:t>所指结点的操作为</a:t>
            </a:r>
            <a:r>
              <a:rPr lang="en-US" altLang="zh-CN" sz="2000" dirty="0"/>
              <a:t>(54)</a:t>
            </a:r>
            <a:r>
              <a:rPr lang="zh-CN" altLang="en-US" sz="2000" dirty="0" smtClean="0"/>
              <a:t>。</a:t>
            </a:r>
            <a:endParaRPr lang="en-US" altLang="zh-CN" sz="2000" dirty="0" smtClean="0"/>
          </a:p>
          <a:p>
            <a:pPr marL="0" indent="0">
              <a:lnSpc>
                <a:spcPct val="150000"/>
              </a:lnSpc>
              <a:buNone/>
            </a:pPr>
            <a:r>
              <a:rPr lang="en-US" altLang="zh-CN" sz="2000" dirty="0" smtClean="0"/>
              <a:t>A</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next=t-</a:t>
            </a:r>
            <a:r>
              <a:rPr lang="zh-CN" altLang="en-US" sz="2000" dirty="0"/>
              <a:t>＞</a:t>
            </a:r>
            <a:r>
              <a:rPr lang="en-US" altLang="zh-CN" sz="2000" dirty="0"/>
              <a:t>next</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prior=t-</a:t>
            </a:r>
            <a:r>
              <a:rPr lang="zh-CN" altLang="en-US" sz="2000" dirty="0"/>
              <a:t>＞</a:t>
            </a:r>
            <a:r>
              <a:rPr lang="en-US" altLang="zh-CN" sz="2000" dirty="0"/>
              <a:t>prior</a:t>
            </a:r>
            <a:r>
              <a:rPr lang="zh-CN" altLang="en-US" sz="2000" dirty="0"/>
              <a:t>；</a:t>
            </a:r>
            <a:br>
              <a:rPr lang="zh-CN" altLang="en-US" sz="2000" dirty="0"/>
            </a:br>
            <a:r>
              <a:rPr lang="en-US" altLang="zh-CN" sz="2000" dirty="0"/>
              <a:t>B</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prior=t-</a:t>
            </a:r>
            <a:r>
              <a:rPr lang="zh-CN" altLang="en-US" sz="2000" dirty="0"/>
              <a:t>＞</a:t>
            </a:r>
            <a:r>
              <a:rPr lang="en-US" altLang="zh-CN" sz="2000" dirty="0"/>
              <a:t>prior</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next=t-</a:t>
            </a:r>
            <a:r>
              <a:rPr lang="zh-CN" altLang="en-US" sz="2000" dirty="0"/>
              <a:t>＞</a:t>
            </a:r>
            <a:r>
              <a:rPr lang="en-US" altLang="zh-CN" sz="2000" dirty="0"/>
              <a:t>next</a:t>
            </a:r>
            <a:r>
              <a:rPr lang="zh-CN" altLang="en-US" sz="2000" dirty="0"/>
              <a:t>；</a:t>
            </a:r>
            <a:br>
              <a:rPr lang="zh-CN" altLang="en-US" sz="2000" dirty="0"/>
            </a:br>
            <a:r>
              <a:rPr lang="en-US" altLang="zh-CN" sz="2000" dirty="0"/>
              <a:t>C</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next=t-</a:t>
            </a:r>
            <a:r>
              <a:rPr lang="zh-CN" altLang="en-US" sz="2000" dirty="0"/>
              <a:t>＞</a:t>
            </a:r>
            <a:r>
              <a:rPr lang="en-US" altLang="zh-CN" sz="2000" dirty="0"/>
              <a:t>prior</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prior=t-</a:t>
            </a:r>
            <a:r>
              <a:rPr lang="zh-CN" altLang="en-US" sz="2000" dirty="0"/>
              <a:t>＞</a:t>
            </a:r>
            <a:r>
              <a:rPr lang="en-US" altLang="zh-CN" sz="2000" dirty="0"/>
              <a:t>next</a:t>
            </a:r>
            <a:r>
              <a:rPr lang="zh-CN" altLang="en-US" sz="2000" dirty="0"/>
              <a:t>；</a:t>
            </a:r>
            <a:br>
              <a:rPr lang="zh-CN" altLang="en-US" sz="2000" dirty="0"/>
            </a:br>
            <a:r>
              <a:rPr lang="en-US" altLang="zh-CN" sz="2000" dirty="0"/>
              <a:t>D</a:t>
            </a:r>
            <a:r>
              <a:rPr lang="zh-CN" altLang="en-US" sz="2000" dirty="0"/>
              <a:t>．</a:t>
            </a:r>
            <a:r>
              <a:rPr lang="en-US" altLang="zh-CN" sz="2000" dirty="0"/>
              <a:t>t-</a:t>
            </a:r>
            <a:r>
              <a:rPr lang="zh-CN" altLang="en-US" sz="2000" dirty="0"/>
              <a:t>＞</a:t>
            </a:r>
            <a:r>
              <a:rPr lang="en-US" altLang="zh-CN" sz="2000" dirty="0"/>
              <a:t>prior-</a:t>
            </a:r>
            <a:r>
              <a:rPr lang="zh-CN" altLang="en-US" sz="2000" dirty="0"/>
              <a:t>＞</a:t>
            </a:r>
            <a:r>
              <a:rPr lang="en-US" altLang="zh-CN" sz="2000" dirty="0"/>
              <a:t>prior=t-</a:t>
            </a:r>
            <a:r>
              <a:rPr lang="zh-CN" altLang="en-US" sz="2000" dirty="0"/>
              <a:t>＞</a:t>
            </a:r>
            <a:r>
              <a:rPr lang="en-US" altLang="zh-CN" sz="2000" dirty="0"/>
              <a:t>next</a:t>
            </a:r>
            <a:r>
              <a:rPr lang="zh-CN" altLang="en-US" sz="2000" dirty="0"/>
              <a:t>；</a:t>
            </a:r>
            <a:r>
              <a:rPr lang="en-US" altLang="zh-CN" sz="2000" dirty="0"/>
              <a:t>t-</a:t>
            </a:r>
            <a:r>
              <a:rPr lang="zh-CN" altLang="en-US" sz="2000" dirty="0"/>
              <a:t>＞</a:t>
            </a:r>
            <a:r>
              <a:rPr lang="en-US" altLang="zh-CN" sz="2000" dirty="0"/>
              <a:t>next-</a:t>
            </a:r>
            <a:r>
              <a:rPr lang="zh-CN" altLang="en-US" sz="2000" dirty="0"/>
              <a:t>＞</a:t>
            </a:r>
            <a:r>
              <a:rPr lang="en-US" altLang="zh-CN" sz="2000" dirty="0"/>
              <a:t>prior=t-</a:t>
            </a:r>
            <a:r>
              <a:rPr lang="zh-CN" altLang="en-US" sz="2000" dirty="0"/>
              <a:t>＞</a:t>
            </a:r>
            <a:r>
              <a:rPr lang="en-US" altLang="zh-CN" sz="2000" dirty="0"/>
              <a:t>prior</a:t>
            </a:r>
            <a:r>
              <a:rPr lang="zh-CN" altLang="en-US" sz="2000" dirty="0"/>
              <a:t>；</a:t>
            </a:r>
          </a:p>
          <a:p>
            <a:pPr marL="0" indent="0">
              <a:lnSpc>
                <a:spcPct val="150000"/>
              </a:lnSpc>
              <a:buNone/>
            </a:pPr>
            <a:r>
              <a:rPr lang="zh-CN" altLang="en-US" sz="2000" dirty="0" smtClean="0"/>
              <a:t/>
            </a:r>
            <a:br>
              <a:rPr lang="zh-CN" altLang="en-US" sz="2000" dirty="0" smtClean="0"/>
            </a:b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15</a:t>
            </a:fld>
            <a:endParaRPr lang="en-US" altLang="zh-CN"/>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581400"/>
            <a:ext cx="4953000" cy="284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223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228600" y="1749425"/>
            <a:ext cx="8763000" cy="4879975"/>
          </a:xfrm>
        </p:spPr>
        <p:txBody>
          <a:bodyPr/>
          <a:lstStyle/>
          <a:p>
            <a:pPr>
              <a:lnSpc>
                <a:spcPct val="150000"/>
              </a:lnSpc>
            </a:pPr>
            <a:r>
              <a:rPr lang="zh-CN" altLang="en-US" sz="2800" dirty="0" smtClean="0"/>
              <a:t>栈</a:t>
            </a:r>
            <a:endParaRPr lang="en-US" altLang="zh-CN" sz="2800" dirty="0" smtClean="0"/>
          </a:p>
          <a:p>
            <a:pPr>
              <a:lnSpc>
                <a:spcPct val="150000"/>
              </a:lnSpc>
            </a:pPr>
            <a:r>
              <a:rPr lang="zh-CN" altLang="zh-CN" sz="2800" dirty="0" smtClean="0"/>
              <a:t>栈</a:t>
            </a:r>
            <a:r>
              <a:rPr lang="zh-CN" altLang="zh-CN" sz="2800" dirty="0"/>
              <a:t>是一种特殊的线性表，栈</a:t>
            </a:r>
            <a:r>
              <a:rPr lang="zh-CN" altLang="zh-CN" sz="2800" dirty="0">
                <a:solidFill>
                  <a:srgbClr val="FF0000"/>
                </a:solidFill>
              </a:rPr>
              <a:t>只允许在同一端</a:t>
            </a:r>
            <a:r>
              <a:rPr lang="zh-CN" altLang="zh-CN" sz="2800" dirty="0"/>
              <a:t>进行插入和删除运算</a:t>
            </a:r>
            <a:r>
              <a:rPr lang="zh-CN" altLang="zh-CN" sz="2800" dirty="0" smtClean="0"/>
              <a:t>。</a:t>
            </a:r>
            <a:endParaRPr lang="en-US" altLang="zh-CN" sz="2800" dirty="0" smtClean="0"/>
          </a:p>
          <a:p>
            <a:pPr>
              <a:lnSpc>
                <a:spcPct val="150000"/>
              </a:lnSpc>
            </a:pPr>
            <a:r>
              <a:rPr lang="zh-CN" altLang="zh-CN" sz="2800" dirty="0" smtClean="0"/>
              <a:t>允许</a:t>
            </a:r>
            <a:r>
              <a:rPr lang="zh-CN" altLang="zh-CN" sz="2800" dirty="0"/>
              <a:t>插入和删除的一端称为</a:t>
            </a:r>
            <a:r>
              <a:rPr lang="zh-CN" altLang="zh-CN" sz="2800" dirty="0">
                <a:solidFill>
                  <a:srgbClr val="FF0000"/>
                </a:solidFill>
              </a:rPr>
              <a:t>栈顶</a:t>
            </a:r>
            <a:r>
              <a:rPr lang="zh-CN" altLang="zh-CN" sz="2800" dirty="0"/>
              <a:t>，另一端称为</a:t>
            </a:r>
            <a:r>
              <a:rPr lang="zh-CN" altLang="zh-CN" sz="2800" dirty="0">
                <a:solidFill>
                  <a:srgbClr val="FF0000"/>
                </a:solidFill>
              </a:rPr>
              <a:t>栈底</a:t>
            </a:r>
            <a:r>
              <a:rPr lang="zh-CN" altLang="zh-CN" sz="2800" dirty="0" smtClean="0"/>
              <a:t>。</a:t>
            </a:r>
            <a:endParaRPr lang="en-US" altLang="zh-CN" sz="2800" dirty="0" smtClean="0"/>
          </a:p>
          <a:p>
            <a:pPr>
              <a:lnSpc>
                <a:spcPct val="150000"/>
              </a:lnSpc>
            </a:pPr>
            <a:r>
              <a:rPr lang="zh-CN" altLang="zh-CN" sz="2800" dirty="0" smtClean="0"/>
              <a:t>称</a:t>
            </a:r>
            <a:r>
              <a:rPr lang="zh-CN" altLang="zh-CN" sz="2800" dirty="0"/>
              <a:t>栈的结点</a:t>
            </a:r>
            <a:r>
              <a:rPr lang="zh-CN" altLang="zh-CN" sz="2800" dirty="0">
                <a:solidFill>
                  <a:srgbClr val="FF0000"/>
                </a:solidFill>
              </a:rPr>
              <a:t>插入为进栈</a:t>
            </a:r>
            <a:r>
              <a:rPr lang="zh-CN" altLang="zh-CN" sz="2800" dirty="0"/>
              <a:t>，结点</a:t>
            </a:r>
            <a:r>
              <a:rPr lang="zh-CN" altLang="zh-CN" sz="2800" dirty="0">
                <a:solidFill>
                  <a:srgbClr val="FF0000"/>
                </a:solidFill>
              </a:rPr>
              <a:t>删除为出栈</a:t>
            </a:r>
            <a:r>
              <a:rPr lang="zh-CN" altLang="zh-CN" sz="2800" dirty="0" smtClean="0"/>
              <a:t>。</a:t>
            </a:r>
            <a:endParaRPr lang="en-US" altLang="zh-CN" sz="2800" dirty="0" smtClean="0"/>
          </a:p>
          <a:p>
            <a:pPr>
              <a:lnSpc>
                <a:spcPct val="150000"/>
              </a:lnSpc>
            </a:pPr>
            <a:r>
              <a:rPr lang="zh-CN" altLang="zh-CN" sz="2800" dirty="0" smtClean="0"/>
              <a:t>因为</a:t>
            </a:r>
            <a:r>
              <a:rPr lang="zh-CN" altLang="zh-CN" sz="2800" dirty="0"/>
              <a:t>最后进栈的结点必定最先出栈，所以</a:t>
            </a:r>
            <a:r>
              <a:rPr lang="zh-CN" altLang="zh-CN" sz="2800" i="1" dirty="0"/>
              <a:t>栈</a:t>
            </a:r>
            <a:r>
              <a:rPr lang="zh-CN" altLang="zh-CN" sz="2800" i="1" dirty="0">
                <a:solidFill>
                  <a:srgbClr val="FF0000"/>
                </a:solidFill>
              </a:rPr>
              <a:t>具有后进先出</a:t>
            </a:r>
            <a:r>
              <a:rPr lang="zh-CN" altLang="zh-CN" sz="2800" i="1" dirty="0"/>
              <a:t>的特征。</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16</a:t>
            </a:fld>
            <a:endParaRPr lang="en-US" altLang="zh-CN"/>
          </a:p>
        </p:txBody>
      </p:sp>
      <p:pic>
        <p:nvPicPr>
          <p:cNvPr id="179202" name="Picture 2" descr="栈"/>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b="5775"/>
          <a:stretch>
            <a:fillRect/>
          </a:stretch>
        </p:blipFill>
        <p:spPr bwMode="auto">
          <a:xfrm>
            <a:off x="3091543" y="0"/>
            <a:ext cx="582385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20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9202"/>
                                        </p:tgtEl>
                                        <p:attrNameLst>
                                          <p:attrName>style.visibility</p:attrName>
                                        </p:attrNameLst>
                                      </p:cBhvr>
                                      <p:to>
                                        <p:strVal val="visible"/>
                                      </p:to>
                                    </p:set>
                                    <p:animEffect transition="in" filter="fade">
                                      <p:cBhvr>
                                        <p:cTn id="7" dur="1000"/>
                                        <p:tgtEl>
                                          <p:spTgt spid="179202"/>
                                        </p:tgtEl>
                                      </p:cBhvr>
                                    </p:animEffect>
                                    <p:anim calcmode="lin" valueType="num">
                                      <p:cBhvr>
                                        <p:cTn id="8" dur="1000" fill="hold"/>
                                        <p:tgtEl>
                                          <p:spTgt spid="179202"/>
                                        </p:tgtEl>
                                        <p:attrNameLst>
                                          <p:attrName>ppt_x</p:attrName>
                                        </p:attrNameLst>
                                      </p:cBhvr>
                                      <p:tavLst>
                                        <p:tav tm="0">
                                          <p:val>
                                            <p:strVal val="#ppt_x"/>
                                          </p:val>
                                        </p:tav>
                                        <p:tav tm="100000">
                                          <p:val>
                                            <p:strVal val="#ppt_x"/>
                                          </p:val>
                                        </p:tav>
                                      </p:tavLst>
                                    </p:anim>
                                    <p:anim calcmode="lin" valueType="num">
                                      <p:cBhvr>
                                        <p:cTn id="9" dur="1000" fill="hold"/>
                                        <p:tgtEl>
                                          <p:spTgt spid="1792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228600" y="1419225"/>
            <a:ext cx="8686800" cy="4879975"/>
          </a:xfrm>
        </p:spPr>
        <p:txBody>
          <a:bodyPr/>
          <a:lstStyle/>
          <a:p>
            <a:pPr>
              <a:lnSpc>
                <a:spcPct val="120000"/>
              </a:lnSpc>
            </a:pPr>
            <a:r>
              <a:rPr lang="zh-CN" altLang="zh-CN" sz="2800" dirty="0">
                <a:solidFill>
                  <a:srgbClr val="FF0000"/>
                </a:solidFill>
              </a:rPr>
              <a:t>顺序存储</a:t>
            </a:r>
          </a:p>
          <a:p>
            <a:pPr>
              <a:lnSpc>
                <a:spcPct val="120000"/>
              </a:lnSpc>
            </a:pPr>
            <a:r>
              <a:rPr lang="en-US" altLang="zh-CN" sz="2400" dirty="0"/>
              <a:t>   </a:t>
            </a:r>
            <a:r>
              <a:rPr lang="zh-CN" altLang="zh-CN" sz="2400" dirty="0"/>
              <a:t>用顺序存储线性表来表示栈（用数组实现），为了指明当前执行插入和删除运算的栈顶位置，需要一个</a:t>
            </a:r>
            <a:r>
              <a:rPr lang="zh-CN" altLang="zh-CN" sz="2400" dirty="0">
                <a:solidFill>
                  <a:srgbClr val="FF0000"/>
                </a:solidFill>
              </a:rPr>
              <a:t>地址变量</a:t>
            </a:r>
            <a:r>
              <a:rPr lang="en-US" altLang="zh-CN" sz="2400" dirty="0">
                <a:solidFill>
                  <a:srgbClr val="FF0000"/>
                </a:solidFill>
              </a:rPr>
              <a:t>top</a:t>
            </a:r>
            <a:r>
              <a:rPr lang="zh-CN" altLang="zh-CN" sz="2400" dirty="0"/>
              <a:t>指出栈顶结点在数组中的</a:t>
            </a:r>
            <a:r>
              <a:rPr lang="zh-CN" altLang="zh-CN" sz="2400" dirty="0" smtClean="0"/>
              <a:t>下标</a:t>
            </a:r>
            <a:r>
              <a:rPr lang="zh-CN" altLang="en-US" sz="2400" dirty="0" smtClean="0"/>
              <a:t>加</a:t>
            </a:r>
            <a:r>
              <a:rPr lang="en-US" altLang="zh-CN" sz="2400" dirty="0" smtClean="0"/>
              <a:t>1</a:t>
            </a:r>
            <a:r>
              <a:rPr lang="zh-CN" altLang="en-US" sz="2400" dirty="0" smtClean="0"/>
              <a:t>的位置</a:t>
            </a:r>
            <a:r>
              <a:rPr lang="zh-CN" altLang="zh-CN" sz="2400" dirty="0" smtClean="0"/>
              <a:t>。</a:t>
            </a:r>
            <a:endParaRPr lang="zh-CN" altLang="zh-CN" sz="2400" dirty="0"/>
          </a:p>
          <a:p>
            <a:pPr>
              <a:lnSpc>
                <a:spcPct val="12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17</a:t>
            </a:fld>
            <a:endParaRPr lang="en-US" altLang="zh-CN"/>
          </a:p>
        </p:txBody>
      </p:sp>
      <p:pic>
        <p:nvPicPr>
          <p:cNvPr id="180226" name="Picture 2" descr="顺序栈"/>
          <p:cNvPicPr>
            <a:picLocks noChangeAspect="1" noChangeArrowheads="1"/>
          </p:cNvPicPr>
          <p:nvPr/>
        </p:nvPicPr>
        <p:blipFill>
          <a:blip r:embed="rId2">
            <a:lum contrast="60000"/>
            <a:extLst>
              <a:ext uri="{28A0092B-C50C-407E-A947-70E740481C1C}">
                <a14:useLocalDpi xmlns:a14="http://schemas.microsoft.com/office/drawing/2010/main" val="0"/>
              </a:ext>
            </a:extLst>
          </a:blip>
          <a:srcRect/>
          <a:stretch>
            <a:fillRect/>
          </a:stretch>
        </p:blipFill>
        <p:spPr bwMode="auto">
          <a:xfrm>
            <a:off x="685800" y="3276600"/>
            <a:ext cx="7162800" cy="325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366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11567" y="1371600"/>
            <a:ext cx="9144000" cy="4879975"/>
          </a:xfrm>
        </p:spPr>
        <p:txBody>
          <a:bodyPr/>
          <a:lstStyle/>
          <a:p>
            <a:pPr>
              <a:lnSpc>
                <a:spcPct val="150000"/>
              </a:lnSpc>
            </a:pPr>
            <a:r>
              <a:rPr lang="zh-CN" altLang="zh-CN" sz="2400" dirty="0"/>
              <a:t>栈也可以用链表来实现，用链表实现的栈称为</a:t>
            </a:r>
            <a:r>
              <a:rPr lang="zh-CN" altLang="zh-CN" sz="2400" dirty="0" smtClean="0">
                <a:solidFill>
                  <a:srgbClr val="FF0000"/>
                </a:solidFill>
              </a:rPr>
              <a:t>链栈</a:t>
            </a:r>
            <a:r>
              <a:rPr lang="zh-CN" altLang="zh-CN" sz="2400" dirty="0"/>
              <a:t>，简称链栈。链表的第一个结点为顶结点，链表的首结点就是栈顶指针</a:t>
            </a:r>
            <a:r>
              <a:rPr lang="en-US" altLang="zh-CN" sz="2400" dirty="0" err="1"/>
              <a:t>top,top</a:t>
            </a:r>
            <a:r>
              <a:rPr lang="zh-CN" altLang="zh-CN" sz="2400" dirty="0"/>
              <a:t>为空的链表为空栈。</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18</a:t>
            </a:fld>
            <a:endParaRPr lang="en-US" altLang="zh-CN"/>
          </a:p>
        </p:txBody>
      </p:sp>
      <p:pic>
        <p:nvPicPr>
          <p:cNvPr id="181250" name="Picture 2" descr="链表栈1"/>
          <p:cNvPicPr>
            <a:picLocks noChangeAspect="1" noChangeArrowheads="1"/>
          </p:cNvPicPr>
          <p:nvPr/>
        </p:nvPicPr>
        <p:blipFill>
          <a:blip r:embed="rId2">
            <a:lum contrast="60000"/>
            <a:extLst>
              <a:ext uri="{28A0092B-C50C-407E-A947-70E740481C1C}">
                <a14:useLocalDpi xmlns:a14="http://schemas.microsoft.com/office/drawing/2010/main" val="0"/>
              </a:ext>
            </a:extLst>
          </a:blip>
          <a:srcRect/>
          <a:stretch>
            <a:fillRect/>
          </a:stretch>
        </p:blipFill>
        <p:spPr bwMode="auto">
          <a:xfrm>
            <a:off x="4256994" y="2514600"/>
            <a:ext cx="3134406" cy="399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908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2005</a:t>
            </a:r>
            <a:r>
              <a:rPr lang="zh-CN" altLang="zh-CN" dirty="0" smtClean="0"/>
              <a:t>年下半年：</a:t>
            </a:r>
          </a:p>
          <a:p>
            <a:pPr marL="0" lvl="0" indent="0">
              <a:lnSpc>
                <a:spcPct val="150000"/>
              </a:lnSpc>
              <a:buNone/>
            </a:pPr>
            <a:r>
              <a:rPr lang="zh-CN" altLang="zh-CN" dirty="0" smtClean="0"/>
              <a:t>若</a:t>
            </a:r>
            <a:r>
              <a:rPr lang="en-US" altLang="zh-CN" dirty="0" smtClean="0"/>
              <a:t>push</a:t>
            </a:r>
            <a:r>
              <a:rPr lang="zh-CN" altLang="zh-CN" dirty="0" smtClean="0"/>
              <a:t>、</a:t>
            </a:r>
            <a:r>
              <a:rPr lang="en-US" altLang="zh-CN" dirty="0" smtClean="0"/>
              <a:t>pop</a:t>
            </a:r>
            <a:r>
              <a:rPr lang="zh-CN" altLang="zh-CN" dirty="0" smtClean="0"/>
              <a:t>分别表示入栈、出栈操作，初始栈为空且元素</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依次进栈，则经过操作序列</a:t>
            </a:r>
            <a:r>
              <a:rPr lang="en-US" altLang="zh-CN" dirty="0" smtClean="0"/>
              <a:t>push</a:t>
            </a:r>
            <a:r>
              <a:rPr lang="zh-CN" altLang="zh-CN" dirty="0" smtClean="0"/>
              <a:t>、</a:t>
            </a:r>
            <a:r>
              <a:rPr lang="en-US" altLang="zh-CN" dirty="0" smtClean="0"/>
              <a:t>push</a:t>
            </a:r>
            <a:r>
              <a:rPr lang="zh-CN" altLang="zh-CN" dirty="0" smtClean="0"/>
              <a:t>、</a:t>
            </a:r>
            <a:r>
              <a:rPr lang="en-US" altLang="zh-CN" dirty="0" smtClean="0"/>
              <a:t>pop</a:t>
            </a:r>
            <a:r>
              <a:rPr lang="zh-CN" altLang="zh-CN" dirty="0" smtClean="0"/>
              <a:t>、</a:t>
            </a:r>
            <a:r>
              <a:rPr lang="en-US" altLang="zh-CN" dirty="0" smtClean="0"/>
              <a:t>pop</a:t>
            </a:r>
            <a:r>
              <a:rPr lang="zh-CN" altLang="zh-CN" dirty="0" smtClean="0"/>
              <a:t>、</a:t>
            </a:r>
            <a:r>
              <a:rPr lang="en-US" altLang="zh-CN" dirty="0" smtClean="0"/>
              <a:t>push</a:t>
            </a:r>
            <a:r>
              <a:rPr lang="zh-CN" altLang="zh-CN" dirty="0" smtClean="0"/>
              <a:t>、</a:t>
            </a:r>
            <a:r>
              <a:rPr lang="en-US" altLang="zh-CN" dirty="0" smtClean="0"/>
              <a:t>pop</a:t>
            </a:r>
            <a:r>
              <a:rPr lang="zh-CN" altLang="zh-CN" dirty="0" smtClean="0"/>
              <a:t>之后，得到的出栈序列为</a:t>
            </a:r>
            <a:r>
              <a:rPr lang="en-US" altLang="zh-CN" dirty="0" smtClean="0"/>
              <a:t>__(29)__</a:t>
            </a:r>
            <a:r>
              <a:rPr lang="zh-CN" altLang="zh-CN" dirty="0" smtClean="0"/>
              <a:t>。</a:t>
            </a:r>
            <a:endParaRPr lang="zh-CN" altLang="zh-CN" b="1" dirty="0" smtClean="0"/>
          </a:p>
          <a:p>
            <a:pPr marL="0" indent="0">
              <a:lnSpc>
                <a:spcPct val="150000"/>
              </a:lnSpc>
              <a:buNone/>
            </a:pPr>
            <a:r>
              <a:rPr lang="en-US" altLang="zh-CN" dirty="0" smtClean="0"/>
              <a:t>(29)A.321  B.213 </a:t>
            </a:r>
            <a:r>
              <a:rPr lang="zh-CN" altLang="zh-CN" dirty="0" smtClean="0"/>
              <a:t>　</a:t>
            </a:r>
            <a:r>
              <a:rPr lang="en-US" altLang="zh-CN" dirty="0" smtClean="0"/>
              <a:t>C.231  D.123</a:t>
            </a:r>
            <a:endParaRPr lang="zh-CN" altLang="zh-CN" dirty="0" smtClean="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19</a:t>
            </a:fld>
            <a:endParaRPr lang="en-US" altLang="zh-CN"/>
          </a:p>
        </p:txBody>
      </p:sp>
    </p:spTree>
    <p:extLst>
      <p:ext uri="{BB962C8B-B14F-4D97-AF65-F5344CB8AC3E}">
        <p14:creationId xmlns:p14="http://schemas.microsoft.com/office/powerpoint/2010/main" val="1627602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r>
              <a:rPr lang="zh-CN" altLang="en-US" dirty="0" smtClean="0">
                <a:latin typeface="微软雅黑" pitchFamily="34" charset="-122"/>
              </a:rPr>
              <a:t>数据结构上午科目</a:t>
            </a:r>
            <a:endParaRPr lang="en-US" altLang="zh-CN" dirty="0" smtClean="0">
              <a:latin typeface="微软雅黑" pitchFamily="34" charset="-122"/>
            </a:endParaRPr>
          </a:p>
        </p:txBody>
      </p:sp>
      <p:sp>
        <p:nvSpPr>
          <p:cNvPr id="29700" name="Rectangle 1027"/>
          <p:cNvSpPr>
            <a:spLocks noGrp="1" noChangeArrowheads="1"/>
          </p:cNvSpPr>
          <p:nvPr>
            <p:ph type="body" idx="1"/>
          </p:nvPr>
        </p:nvSpPr>
        <p:spPr>
          <a:xfrm>
            <a:off x="457200" y="1266825"/>
            <a:ext cx="8382000" cy="5972175"/>
          </a:xfrm>
        </p:spPr>
        <p:txBody>
          <a:bodyPr/>
          <a:lstStyle/>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8.1 </a:t>
            </a:r>
            <a:r>
              <a:rPr lang="zh-CN" altLang="en-US" sz="2400" b="1" dirty="0" smtClean="0">
                <a:latin typeface="华文细黑" panose="02010600040101010101" pitchFamily="2" charset="-122"/>
                <a:ea typeface="华文细黑" panose="02010600040101010101" pitchFamily="2" charset="-122"/>
              </a:rPr>
              <a:t>线性结构</a:t>
            </a:r>
            <a:r>
              <a:rPr lang="zh-CN" altLang="en-US" sz="2400" b="1" dirty="0" smtClean="0">
                <a:solidFill>
                  <a:srgbClr val="FF0000"/>
                </a:solidFill>
                <a:latin typeface="华文细黑" panose="02010600040101010101" pitchFamily="2" charset="-122"/>
                <a:ea typeface="华文细黑" panose="02010600040101010101" pitchFamily="2" charset="-122"/>
              </a:rPr>
              <a:t>（约</a:t>
            </a:r>
            <a:r>
              <a:rPr lang="en-US" altLang="zh-CN" sz="2400" b="1" dirty="0" smtClean="0">
                <a:solidFill>
                  <a:srgbClr val="FF0000"/>
                </a:solidFill>
                <a:latin typeface="华文细黑" panose="02010600040101010101" pitchFamily="2" charset="-122"/>
                <a:ea typeface="华文细黑" panose="02010600040101010101" pitchFamily="2" charset="-122"/>
              </a:rPr>
              <a:t>1~4</a:t>
            </a:r>
            <a:r>
              <a:rPr lang="zh-CN" altLang="en-US" sz="2400" b="1" dirty="0" smtClean="0">
                <a:solidFill>
                  <a:srgbClr val="FF0000"/>
                </a:solidFill>
                <a:latin typeface="华文细黑" panose="02010600040101010101" pitchFamily="2" charset="-122"/>
                <a:ea typeface="华文细黑" panose="02010600040101010101" pitchFamily="2" charset="-122"/>
              </a:rPr>
              <a:t>分）</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8.2 </a:t>
            </a:r>
            <a:r>
              <a:rPr lang="zh-CN" altLang="en-US" sz="2400" b="1" dirty="0" smtClean="0">
                <a:latin typeface="华文细黑" panose="02010600040101010101" pitchFamily="2" charset="-122"/>
                <a:ea typeface="华文细黑" panose="02010600040101010101" pitchFamily="2" charset="-122"/>
              </a:rPr>
              <a:t>数组、矩阵和广义表</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en-US" altLang="zh-CN" sz="2400" b="1" dirty="0" smtClean="0">
                <a:solidFill>
                  <a:srgbClr val="FF0000"/>
                </a:solidFill>
                <a:latin typeface="华文细黑" panose="02010600040101010101" pitchFamily="2" charset="-122"/>
                <a:ea typeface="华文细黑" panose="02010600040101010101" pitchFamily="2" charset="-122"/>
              </a:rPr>
              <a:t>1</a:t>
            </a:r>
            <a:r>
              <a:rPr lang="zh-CN" altLang="en-US" sz="2400" b="1" dirty="0" smtClean="0">
                <a:solidFill>
                  <a:srgbClr val="FF0000"/>
                </a:solidFill>
                <a:latin typeface="华文细黑" panose="02010600040101010101" pitchFamily="2" charset="-122"/>
                <a:ea typeface="华文细黑" panose="02010600040101010101" pitchFamily="2" charset="-122"/>
              </a:rPr>
              <a:t>分</a:t>
            </a:r>
            <a:r>
              <a:rPr lang="zh-CN" altLang="en-US" sz="2400" b="1" dirty="0">
                <a:solidFill>
                  <a:srgbClr val="FF0000"/>
                </a:solidFill>
                <a:latin typeface="华文细黑" panose="02010600040101010101" pitchFamily="2" charset="-122"/>
                <a:ea typeface="华文细黑" panose="02010600040101010101" pitchFamily="2" charset="-122"/>
              </a:rPr>
              <a:t>） </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8.3 </a:t>
            </a:r>
            <a:r>
              <a:rPr lang="zh-CN" altLang="en-US" sz="2400" b="1" dirty="0" smtClean="0">
                <a:latin typeface="华文细黑" panose="02010600040101010101" pitchFamily="2" charset="-122"/>
                <a:ea typeface="华文细黑" panose="02010600040101010101" pitchFamily="2" charset="-122"/>
              </a:rPr>
              <a:t>树</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zh-CN" altLang="en-US" sz="2400" b="1" dirty="0">
                <a:solidFill>
                  <a:srgbClr val="FF0000"/>
                </a:solidFill>
                <a:latin typeface="华文细黑" panose="02010600040101010101" pitchFamily="2" charset="-122"/>
                <a:ea typeface="华文细黑" panose="02010600040101010101" pitchFamily="2" charset="-122"/>
              </a:rPr>
              <a:t>约</a:t>
            </a:r>
            <a:r>
              <a:rPr lang="en-US" altLang="zh-CN" sz="2400" b="1" dirty="0">
                <a:solidFill>
                  <a:srgbClr val="FF0000"/>
                </a:solidFill>
                <a:latin typeface="华文细黑" panose="02010600040101010101" pitchFamily="2" charset="-122"/>
                <a:ea typeface="华文细黑" panose="02010600040101010101" pitchFamily="2" charset="-122"/>
              </a:rPr>
              <a:t>2</a:t>
            </a:r>
            <a:r>
              <a:rPr lang="zh-CN" altLang="en-US" sz="2400" b="1" dirty="0">
                <a:solidFill>
                  <a:srgbClr val="FF0000"/>
                </a:solidFill>
                <a:latin typeface="华文细黑" panose="02010600040101010101" pitchFamily="2" charset="-122"/>
                <a:ea typeface="华文细黑" panose="02010600040101010101" pitchFamily="2" charset="-122"/>
              </a:rPr>
              <a:t>分）</a:t>
            </a:r>
            <a:endParaRPr lang="en-US" altLang="zh-CN" sz="2400" b="1" dirty="0" smtClean="0">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8.4 </a:t>
            </a:r>
            <a:r>
              <a:rPr lang="zh-CN" altLang="en-US" sz="2400" b="1" dirty="0" smtClean="0">
                <a:latin typeface="华文细黑" panose="02010600040101010101" pitchFamily="2" charset="-122"/>
                <a:ea typeface="华文细黑" panose="02010600040101010101" pitchFamily="2" charset="-122"/>
              </a:rPr>
              <a:t>图</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en-US" altLang="zh-CN" sz="2400" b="1" dirty="0" smtClean="0">
                <a:solidFill>
                  <a:srgbClr val="FF0000"/>
                </a:solidFill>
                <a:latin typeface="华文细黑" panose="02010600040101010101" pitchFamily="2" charset="-122"/>
                <a:ea typeface="华文细黑" panose="02010600040101010101" pitchFamily="2" charset="-122"/>
              </a:rPr>
              <a:t>1</a:t>
            </a:r>
            <a:r>
              <a:rPr lang="zh-CN" altLang="en-US" sz="2400" b="1" dirty="0" smtClean="0">
                <a:solidFill>
                  <a:srgbClr val="FF0000"/>
                </a:solidFill>
                <a:latin typeface="华文细黑" panose="02010600040101010101" pitchFamily="2" charset="-122"/>
                <a:ea typeface="华文细黑" panose="02010600040101010101" pitchFamily="2" charset="-122"/>
              </a:rPr>
              <a:t>分</a:t>
            </a:r>
            <a:r>
              <a:rPr lang="zh-CN" altLang="en-US" sz="2400" b="1" dirty="0">
                <a:solidFill>
                  <a:srgbClr val="FF0000"/>
                </a:solidFill>
                <a:latin typeface="华文细黑" panose="02010600040101010101" pitchFamily="2" charset="-122"/>
                <a:ea typeface="华文细黑" panose="02010600040101010101" pitchFamily="2" charset="-122"/>
              </a:rPr>
              <a:t>） </a:t>
            </a:r>
            <a:endParaRPr lang="en-US" altLang="zh-CN" sz="2400" b="1" dirty="0">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8.5 </a:t>
            </a:r>
            <a:r>
              <a:rPr lang="zh-CN" altLang="en-US" sz="2400" b="1" dirty="0" smtClean="0">
                <a:latin typeface="华文细黑" panose="02010600040101010101" pitchFamily="2" charset="-122"/>
                <a:ea typeface="华文细黑" panose="02010600040101010101" pitchFamily="2" charset="-122"/>
              </a:rPr>
              <a:t>查找</a:t>
            </a:r>
            <a:r>
              <a:rPr lang="zh-CN" altLang="en-US" sz="2400" b="1" dirty="0" smtClean="0">
                <a:solidFill>
                  <a:srgbClr val="FF0000"/>
                </a:solidFill>
                <a:latin typeface="华文细黑" panose="02010600040101010101" pitchFamily="2" charset="-122"/>
                <a:ea typeface="华文细黑" panose="02010600040101010101" pitchFamily="2" charset="-122"/>
              </a:rPr>
              <a:t>（</a:t>
            </a:r>
            <a:r>
              <a:rPr lang="en-US" altLang="zh-CN" sz="2400" b="1" dirty="0" smtClean="0">
                <a:solidFill>
                  <a:srgbClr val="FF0000"/>
                </a:solidFill>
                <a:latin typeface="华文细黑" panose="02010600040101010101" pitchFamily="2" charset="-122"/>
                <a:ea typeface="华文细黑" panose="02010600040101010101" pitchFamily="2" charset="-122"/>
              </a:rPr>
              <a:t>1~2</a:t>
            </a:r>
            <a:r>
              <a:rPr lang="zh-CN" altLang="en-US" sz="2400" b="1" dirty="0">
                <a:solidFill>
                  <a:srgbClr val="FF0000"/>
                </a:solidFill>
                <a:latin typeface="华文细黑" panose="02010600040101010101" pitchFamily="2" charset="-122"/>
                <a:ea typeface="华文细黑" panose="02010600040101010101" pitchFamily="2" charset="-122"/>
              </a:rPr>
              <a:t>分</a:t>
            </a:r>
            <a:r>
              <a:rPr lang="zh-CN" altLang="en-US" sz="2400" b="1" dirty="0" smtClean="0">
                <a:solidFill>
                  <a:srgbClr val="FF0000"/>
                </a:solidFill>
                <a:latin typeface="华文细黑" panose="02010600040101010101" pitchFamily="2" charset="-122"/>
                <a:ea typeface="华文细黑" panose="02010600040101010101" pitchFamily="2" charset="-122"/>
              </a:rPr>
              <a:t>）</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defRPr/>
            </a:pPr>
            <a:r>
              <a:rPr lang="en-US" altLang="zh-CN" sz="2400" b="1" dirty="0" smtClean="0">
                <a:latin typeface="华文细黑" panose="02010600040101010101" pitchFamily="2" charset="-122"/>
                <a:ea typeface="华文细黑" panose="02010600040101010101" pitchFamily="2" charset="-122"/>
              </a:rPr>
              <a:t>8.6 </a:t>
            </a:r>
            <a:r>
              <a:rPr lang="zh-CN" altLang="en-US" sz="2400" b="1" dirty="0" smtClean="0">
                <a:latin typeface="华文细黑" panose="02010600040101010101" pitchFamily="2" charset="-122"/>
                <a:ea typeface="华文细黑" panose="02010600040101010101" pitchFamily="2" charset="-122"/>
              </a:rPr>
              <a:t>排序</a:t>
            </a:r>
            <a:r>
              <a:rPr lang="zh-CN" altLang="en-US" sz="2400" b="1" dirty="0" smtClean="0">
                <a:solidFill>
                  <a:srgbClr val="FF0000"/>
                </a:solidFill>
                <a:latin typeface="华文细黑" panose="02010600040101010101" pitchFamily="2" charset="-122"/>
                <a:ea typeface="华文细黑" panose="02010600040101010101" pitchFamily="2" charset="-122"/>
              </a:rPr>
              <a:t>（约</a:t>
            </a:r>
            <a:r>
              <a:rPr lang="en-US" altLang="zh-CN" sz="2400" b="1" dirty="0" smtClean="0">
                <a:solidFill>
                  <a:srgbClr val="FF0000"/>
                </a:solidFill>
                <a:latin typeface="华文细黑" panose="02010600040101010101" pitchFamily="2" charset="-122"/>
                <a:ea typeface="华文细黑" panose="02010600040101010101" pitchFamily="2" charset="-122"/>
              </a:rPr>
              <a:t>1~2</a:t>
            </a:r>
            <a:r>
              <a:rPr lang="zh-CN" altLang="en-US" sz="2400" b="1" dirty="0" smtClean="0">
                <a:solidFill>
                  <a:srgbClr val="FF0000"/>
                </a:solidFill>
                <a:latin typeface="华文细黑" panose="02010600040101010101" pitchFamily="2" charset="-122"/>
                <a:ea typeface="华文细黑" panose="02010600040101010101" pitchFamily="2" charset="-122"/>
              </a:rPr>
              <a:t>分）</a:t>
            </a:r>
            <a:endParaRPr lang="en-US" altLang="zh-CN" sz="2400" b="1" dirty="0" smtClean="0">
              <a:latin typeface="华文细黑" panose="02010600040101010101" pitchFamily="2" charset="-122"/>
              <a:ea typeface="华文细黑" panose="02010600040101010101" pitchFamily="2" charset="-122"/>
            </a:endParaRPr>
          </a:p>
          <a:p>
            <a:pPr marL="0" indent="0">
              <a:lnSpc>
                <a:spcPct val="150000"/>
              </a:lnSpc>
              <a:buFont typeface="Wingdings" pitchFamily="2" charset="2"/>
              <a:buNone/>
              <a:defRPr/>
            </a:pPr>
            <a:r>
              <a:rPr lang="zh-CN" altLang="en-US" sz="2400" b="1" dirty="0" smtClean="0">
                <a:solidFill>
                  <a:srgbClr val="FF0000"/>
                </a:solidFill>
                <a:latin typeface="华文细黑" panose="02010600040101010101" pitchFamily="2" charset="-122"/>
                <a:ea typeface="华文细黑" panose="02010600040101010101" pitchFamily="2" charset="-122"/>
              </a:rPr>
              <a:t>本章节约占总分数的</a:t>
            </a:r>
            <a:r>
              <a:rPr lang="en-US" altLang="zh-CN" sz="2400" b="1" dirty="0" smtClean="0">
                <a:solidFill>
                  <a:srgbClr val="FF0000"/>
                </a:solidFill>
                <a:latin typeface="华文细黑" panose="02010600040101010101" pitchFamily="2" charset="-122"/>
                <a:ea typeface="华文细黑" panose="02010600040101010101" pitchFamily="2" charset="-122"/>
              </a:rPr>
              <a:t>10%</a:t>
            </a:r>
            <a:r>
              <a:rPr lang="zh-CN" altLang="en-US" sz="2400" b="1" dirty="0" smtClean="0">
                <a:solidFill>
                  <a:srgbClr val="FF0000"/>
                </a:solidFill>
                <a:latin typeface="华文细黑" panose="02010600040101010101" pitchFamily="2" charset="-122"/>
                <a:ea typeface="华文细黑" panose="02010600040101010101" pitchFamily="2" charset="-122"/>
              </a:rPr>
              <a:t>左右（</a:t>
            </a:r>
            <a:r>
              <a:rPr lang="en-US" altLang="zh-CN" sz="2400" b="1" dirty="0" smtClean="0">
                <a:solidFill>
                  <a:srgbClr val="FF0000"/>
                </a:solidFill>
                <a:latin typeface="华文细黑" panose="02010600040101010101" pitchFamily="2" charset="-122"/>
                <a:ea typeface="华文细黑" panose="02010600040101010101" pitchFamily="2" charset="-122"/>
              </a:rPr>
              <a:t>7-9</a:t>
            </a:r>
            <a:r>
              <a:rPr lang="zh-CN" altLang="en-US" sz="2400" b="1" dirty="0" smtClean="0">
                <a:solidFill>
                  <a:srgbClr val="FF0000"/>
                </a:solidFill>
                <a:latin typeface="华文细黑" panose="02010600040101010101" pitchFamily="2" charset="-122"/>
                <a:ea typeface="华文细黑" panose="02010600040101010101" pitchFamily="2" charset="-122"/>
              </a:rPr>
              <a:t>道题目）。</a:t>
            </a:r>
            <a:endParaRPr lang="en-US" altLang="zh-CN" sz="2400" b="1" dirty="0" smtClean="0">
              <a:solidFill>
                <a:srgbClr val="FF0000"/>
              </a:solidFill>
              <a:latin typeface="华文细黑" panose="02010600040101010101" pitchFamily="2" charset="-122"/>
              <a:ea typeface="华文细黑" panose="02010600040101010101" pitchFamily="2" charset="-122"/>
            </a:endParaRPr>
          </a:p>
          <a:p>
            <a:pPr marL="457200" indent="-457200">
              <a:lnSpc>
                <a:spcPct val="150000"/>
              </a:lnSpc>
              <a:buFont typeface="Monotype Sorts" pitchFamily="2" charset="2"/>
              <a:buAutoNum type="arabicPeriod"/>
              <a:defRPr/>
            </a:pPr>
            <a:endParaRPr lang="en-US" altLang="zh-CN" sz="2400" b="1" dirty="0" smtClean="0">
              <a:latin typeface="华文细黑" panose="02010600040101010101" pitchFamily="2" charset="-122"/>
              <a:ea typeface="华文细黑" panose="02010600040101010101" pitchFamily="2" charset="-122"/>
            </a:endParaRPr>
          </a:p>
        </p:txBody>
      </p:sp>
      <p:sp>
        <p:nvSpPr>
          <p:cNvPr id="5" name="灯片编号占位符 3"/>
          <p:cNvSpPr txBox="1">
            <a:spLocks/>
          </p:cNvSpPr>
          <p:nvPr/>
        </p:nvSpPr>
        <p:spPr bwMode="auto">
          <a:xfrm>
            <a:off x="3276600" y="6553200"/>
            <a:ext cx="2133600" cy="320675"/>
          </a:xfrm>
          <a:prstGeom prst="rect">
            <a:avLst/>
          </a:prstGeom>
          <a:noFill/>
          <a:ln w="9525">
            <a:noFill/>
            <a:miter lim="800000"/>
            <a:headEnd/>
            <a:tailEnd/>
          </a:ln>
          <a:effectLst/>
        </p:spPr>
        <p:txBody>
          <a:bodyPr/>
          <a:lstStyle>
            <a:defPPr>
              <a:defRPr lang="zh-CN"/>
            </a:defPPr>
            <a:lvl1pPr algn="ctr" rtl="0" fontAlgn="base">
              <a:spcBef>
                <a:spcPct val="0"/>
              </a:spcBef>
              <a:spcAft>
                <a:spcPct val="0"/>
              </a:spcAft>
              <a:defRPr sz="1200" kern="1200">
                <a:solidFill>
                  <a:schemeClr val="tx1"/>
                </a:solidFill>
                <a:effectLst>
                  <a:outerShdw blurRad="38100" dist="38100" dir="2700000" algn="tl">
                    <a:srgbClr val="C0C0C0"/>
                  </a:outerShdw>
                </a:effectLst>
                <a:latin typeface="Verdana" pitchFamily="34" charset="0"/>
                <a:ea typeface="SimSun" pitchFamily="2" charset="-122"/>
                <a:cs typeface="+mn-cs"/>
              </a:defRPr>
            </a:lvl1pPr>
            <a:lvl2pPr marL="457200" algn="l" rtl="0" fontAlgn="base">
              <a:spcBef>
                <a:spcPct val="0"/>
              </a:spcBef>
              <a:spcAft>
                <a:spcPct val="0"/>
              </a:spcAft>
              <a:defRPr kern="1200">
                <a:solidFill>
                  <a:schemeClr val="tx1"/>
                </a:solidFill>
                <a:latin typeface="Arial" pitchFamily="34" charset="0"/>
                <a:ea typeface="SimSun" pitchFamily="2" charset="-122"/>
                <a:cs typeface="+mn-cs"/>
              </a:defRPr>
            </a:lvl2pPr>
            <a:lvl3pPr marL="914400" algn="l" rtl="0" fontAlgn="base">
              <a:spcBef>
                <a:spcPct val="0"/>
              </a:spcBef>
              <a:spcAft>
                <a:spcPct val="0"/>
              </a:spcAft>
              <a:defRPr kern="1200">
                <a:solidFill>
                  <a:schemeClr val="tx1"/>
                </a:solidFill>
                <a:latin typeface="Arial" pitchFamily="34" charset="0"/>
                <a:ea typeface="SimSun" pitchFamily="2" charset="-122"/>
                <a:cs typeface="+mn-cs"/>
              </a:defRPr>
            </a:lvl3pPr>
            <a:lvl4pPr marL="1371600" algn="l" rtl="0" fontAlgn="base">
              <a:spcBef>
                <a:spcPct val="0"/>
              </a:spcBef>
              <a:spcAft>
                <a:spcPct val="0"/>
              </a:spcAft>
              <a:defRPr kern="1200">
                <a:solidFill>
                  <a:schemeClr val="tx1"/>
                </a:solidFill>
                <a:latin typeface="Arial" pitchFamily="34" charset="0"/>
                <a:ea typeface="SimSun" pitchFamily="2" charset="-122"/>
                <a:cs typeface="+mn-cs"/>
              </a:defRPr>
            </a:lvl4pPr>
            <a:lvl5pPr marL="1828800" algn="l" rtl="0" fontAlgn="base">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a:lstStyle>
          <a:p>
            <a:pPr>
              <a:defRPr/>
            </a:pPr>
            <a:fld id="{ADFC3B3B-A01C-49FA-97CF-5B368887DBEB}"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9700">
                                            <p:txEl>
                                              <p:pRg st="6" end="6"/>
                                            </p:txEl>
                                          </p:spTgt>
                                        </p:tgtEl>
                                        <p:attrNameLst>
                                          <p:attrName>style.visibility</p:attrName>
                                        </p:attrNameLst>
                                      </p:cBhvr>
                                      <p:to>
                                        <p:strVal val="visible"/>
                                      </p:to>
                                    </p:set>
                                    <p:animEffect transition="in" filter="fade">
                                      <p:cBhvr>
                                        <p:cTn id="7" dur="1000"/>
                                        <p:tgtEl>
                                          <p:spTgt spid="29700">
                                            <p:txEl>
                                              <p:pRg st="6" end="6"/>
                                            </p:txEl>
                                          </p:spTgt>
                                        </p:tgtEl>
                                      </p:cBhvr>
                                    </p:animEffect>
                                    <p:anim calcmode="lin" valueType="num">
                                      <p:cBhvr>
                                        <p:cTn id="8" dur="1000" fill="hold"/>
                                        <p:tgtEl>
                                          <p:spTgt spid="29700">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970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a:xfrm>
            <a:off x="0" y="1419225"/>
            <a:ext cx="9144000" cy="4879975"/>
          </a:xfrm>
        </p:spPr>
        <p:txBody>
          <a:bodyPr/>
          <a:lstStyle/>
          <a:p>
            <a:pPr lvl="0">
              <a:lnSpc>
                <a:spcPct val="150000"/>
              </a:lnSpc>
            </a:pPr>
            <a:r>
              <a:rPr lang="zh-CN" altLang="zh-CN" sz="2400" dirty="0"/>
              <a:t>可以用栈来检查算术表达式中的括号是否匹配。分析算术表达式时，初始栈为空，从左到右扫描字符，遇到字符“</a:t>
            </a:r>
            <a:r>
              <a:rPr lang="en-US" altLang="zh-CN" sz="2400" dirty="0"/>
              <a:t>(</a:t>
            </a:r>
            <a:r>
              <a:rPr lang="zh-CN" altLang="zh-CN" sz="2400" dirty="0"/>
              <a:t>”就将其入栈，遇到“</a:t>
            </a:r>
            <a:r>
              <a:rPr lang="en-US" altLang="zh-CN" sz="2400" dirty="0"/>
              <a:t>)</a:t>
            </a:r>
            <a:r>
              <a:rPr lang="zh-CN" altLang="zh-CN" sz="2400" dirty="0"/>
              <a:t>”就执行出栈操作。</a:t>
            </a:r>
            <a:endParaRPr lang="zh-CN" altLang="zh-CN" sz="2400" b="1" dirty="0"/>
          </a:p>
          <a:p>
            <a:pPr>
              <a:lnSpc>
                <a:spcPct val="150000"/>
              </a:lnSpc>
            </a:pPr>
            <a:r>
              <a:rPr lang="zh-CN" altLang="zh-CN" sz="2400" dirty="0"/>
              <a:t>对算术表达式“</a:t>
            </a:r>
            <a:r>
              <a:rPr lang="en-US" altLang="zh-CN" sz="2400" dirty="0"/>
              <a:t>(</a:t>
            </a:r>
            <a:r>
              <a:rPr lang="en-US" altLang="zh-CN" sz="2400" dirty="0" err="1"/>
              <a:t>a+b</a:t>
            </a:r>
            <a:r>
              <a:rPr lang="en-US" altLang="zh-CN" sz="2400" dirty="0"/>
              <a:t>*(</a:t>
            </a:r>
            <a:r>
              <a:rPr lang="en-US" altLang="zh-CN" sz="2400" dirty="0" err="1"/>
              <a:t>a+b</a:t>
            </a:r>
            <a:r>
              <a:rPr lang="en-US" altLang="zh-CN" sz="2400" dirty="0"/>
              <a:t>))/c)+(</a:t>
            </a:r>
            <a:r>
              <a:rPr lang="en-US" altLang="zh-CN" sz="2400" dirty="0" err="1"/>
              <a:t>a+b</a:t>
            </a:r>
            <a:r>
              <a:rPr lang="en-US" altLang="zh-CN" sz="2400" dirty="0"/>
              <a:t>)</a:t>
            </a:r>
            <a:r>
              <a:rPr lang="zh-CN" altLang="zh-CN" sz="2400" dirty="0"/>
              <a:t>”</a:t>
            </a:r>
            <a:r>
              <a:rPr lang="en-US" altLang="zh-CN" sz="2400" dirty="0"/>
              <a:t>,</a:t>
            </a:r>
            <a:r>
              <a:rPr lang="zh-CN" altLang="zh-CN" sz="2400" dirty="0"/>
              <a:t>检查时，</a:t>
            </a:r>
            <a:r>
              <a:rPr lang="en-US" altLang="zh-CN" sz="2400" dirty="0"/>
              <a:t>__(33)__</a:t>
            </a:r>
            <a:r>
              <a:rPr lang="zh-CN" altLang="zh-CN" sz="2400" dirty="0"/>
              <a:t>；对算术表达式“</a:t>
            </a:r>
            <a:r>
              <a:rPr lang="en-US" altLang="zh-CN" sz="2400" dirty="0"/>
              <a:t>((</a:t>
            </a:r>
            <a:r>
              <a:rPr lang="en-US" altLang="zh-CN" sz="2400" dirty="0" err="1"/>
              <a:t>a+b</a:t>
            </a:r>
            <a:r>
              <a:rPr lang="en-US" altLang="zh-CN" sz="2400" dirty="0"/>
              <a:t>/(</a:t>
            </a:r>
            <a:r>
              <a:rPr lang="en-US" altLang="zh-CN" sz="2400" dirty="0" err="1"/>
              <a:t>a+b</a:t>
            </a:r>
            <a:r>
              <a:rPr lang="en-US" altLang="zh-CN" sz="2400" dirty="0"/>
              <a:t>)-c/a)/b</a:t>
            </a:r>
            <a:r>
              <a:rPr lang="zh-CN" altLang="zh-CN" sz="2400" dirty="0"/>
              <a:t>”</a:t>
            </a:r>
            <a:r>
              <a:rPr lang="en-US" altLang="zh-CN" sz="2400" dirty="0"/>
              <a:t>,</a:t>
            </a:r>
            <a:r>
              <a:rPr lang="zh-CN" altLang="zh-CN" sz="2400" dirty="0"/>
              <a:t>检查时，</a:t>
            </a:r>
            <a:r>
              <a:rPr lang="en-US" altLang="zh-CN" sz="2400" dirty="0"/>
              <a:t>__(34)__</a:t>
            </a:r>
            <a:r>
              <a:rPr lang="zh-CN" altLang="zh-CN" sz="2400" dirty="0"/>
              <a:t>。这两种情况都表明所检查的算术表达式括号不匹配。</a:t>
            </a:r>
            <a:endParaRPr lang="zh-CN" altLang="zh-CN" sz="2400" b="1" dirty="0"/>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20</a:t>
            </a:fld>
            <a:endParaRPr lang="en-US" altLang="zh-CN"/>
          </a:p>
        </p:txBody>
      </p:sp>
    </p:spTree>
    <p:extLst>
      <p:ext uri="{BB962C8B-B14F-4D97-AF65-F5344CB8AC3E}">
        <p14:creationId xmlns:p14="http://schemas.microsoft.com/office/powerpoint/2010/main" val="2544954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altLang="zh-CN" sz="2400" dirty="0" smtClean="0"/>
              <a:t>(33)A.</a:t>
            </a:r>
            <a:r>
              <a:rPr lang="zh-CN" altLang="zh-CN" sz="2400" dirty="0" smtClean="0"/>
              <a:t>栈为空却要进行出栈操作　　</a:t>
            </a:r>
            <a:r>
              <a:rPr lang="en-US" altLang="zh-CN" sz="2400" dirty="0" smtClean="0"/>
              <a:t> </a:t>
            </a:r>
          </a:p>
          <a:p>
            <a:pPr>
              <a:lnSpc>
                <a:spcPct val="150000"/>
              </a:lnSpc>
            </a:pPr>
            <a:r>
              <a:rPr lang="en-US" altLang="zh-CN" sz="2400" dirty="0" smtClean="0"/>
              <a:t>B.</a:t>
            </a:r>
            <a:r>
              <a:rPr lang="zh-CN" altLang="zh-CN" sz="2400" dirty="0" smtClean="0"/>
              <a:t>栈已满却要进行入栈操作</a:t>
            </a:r>
          </a:p>
          <a:p>
            <a:pPr>
              <a:lnSpc>
                <a:spcPct val="150000"/>
              </a:lnSpc>
            </a:pPr>
            <a:r>
              <a:rPr lang="en-US" altLang="zh-CN" sz="2400" dirty="0" smtClean="0"/>
              <a:t>C.</a:t>
            </a:r>
            <a:r>
              <a:rPr lang="zh-CN" altLang="zh-CN" sz="2400" dirty="0" smtClean="0"/>
              <a:t>表达式处理已结束，栈中仍留下有字符“</a:t>
            </a:r>
            <a:r>
              <a:rPr lang="en-US" altLang="zh-CN" sz="2400" dirty="0" smtClean="0"/>
              <a:t>(</a:t>
            </a:r>
            <a:r>
              <a:rPr lang="zh-CN" altLang="zh-CN" sz="2400" dirty="0" smtClean="0"/>
              <a:t>”</a:t>
            </a:r>
            <a:r>
              <a:rPr lang="en-US" altLang="zh-CN" sz="2400" dirty="0" smtClean="0"/>
              <a:t>   </a:t>
            </a:r>
          </a:p>
          <a:p>
            <a:pPr>
              <a:lnSpc>
                <a:spcPct val="150000"/>
              </a:lnSpc>
            </a:pPr>
            <a:r>
              <a:rPr lang="en-US" altLang="zh-CN" sz="2400" dirty="0" smtClean="0"/>
              <a:t>D.</a:t>
            </a:r>
            <a:r>
              <a:rPr lang="zh-CN" altLang="zh-CN" sz="2400" dirty="0" smtClean="0"/>
              <a:t>表达式处理已结束，栈中仍留下有字符“</a:t>
            </a:r>
            <a:r>
              <a:rPr lang="en-US" altLang="zh-CN" sz="2400" dirty="0" smtClean="0"/>
              <a:t>)</a:t>
            </a:r>
            <a:r>
              <a:rPr lang="zh-CN" altLang="zh-CN" sz="2400" dirty="0" smtClean="0"/>
              <a:t>”</a:t>
            </a:r>
          </a:p>
          <a:p>
            <a:pPr>
              <a:lnSpc>
                <a:spcPct val="150000"/>
              </a:lnSpc>
            </a:pPr>
            <a:r>
              <a:rPr lang="en-US" altLang="zh-CN" sz="2400" dirty="0" smtClean="0"/>
              <a:t>(34)</a:t>
            </a:r>
            <a:r>
              <a:rPr lang="zh-CN" altLang="zh-CN" sz="2400" dirty="0" smtClean="0"/>
              <a:t>　</a:t>
            </a:r>
            <a:r>
              <a:rPr lang="en-US" altLang="zh-CN" sz="2400" dirty="0" smtClean="0"/>
              <a:t>A.</a:t>
            </a:r>
            <a:r>
              <a:rPr lang="zh-CN" altLang="zh-CN" sz="2400" dirty="0" smtClean="0"/>
              <a:t>栈为空却要进行出栈操作　</a:t>
            </a:r>
            <a:endParaRPr lang="en-US" altLang="zh-CN" sz="2400" dirty="0" smtClean="0"/>
          </a:p>
          <a:p>
            <a:pPr>
              <a:lnSpc>
                <a:spcPct val="150000"/>
              </a:lnSpc>
            </a:pPr>
            <a:r>
              <a:rPr lang="en-US" altLang="zh-CN" sz="2400" dirty="0" smtClean="0"/>
              <a:t>B.</a:t>
            </a:r>
            <a:r>
              <a:rPr lang="zh-CN" altLang="zh-CN" sz="2400" dirty="0" smtClean="0"/>
              <a:t>栈已满却要进行入栈操作</a:t>
            </a:r>
          </a:p>
          <a:p>
            <a:pPr>
              <a:lnSpc>
                <a:spcPct val="150000"/>
              </a:lnSpc>
            </a:pPr>
            <a:r>
              <a:rPr lang="en-US" altLang="zh-CN" sz="2400" dirty="0" smtClean="0"/>
              <a:t>C.</a:t>
            </a:r>
            <a:r>
              <a:rPr lang="zh-CN" altLang="zh-CN" sz="2400" dirty="0" smtClean="0"/>
              <a:t>表达式处理已结束，栈中仍留下有字符“</a:t>
            </a:r>
            <a:r>
              <a:rPr lang="en-US" altLang="zh-CN" sz="2400" dirty="0" smtClean="0"/>
              <a:t>(</a:t>
            </a:r>
            <a:r>
              <a:rPr lang="zh-CN" altLang="zh-CN" sz="2400" dirty="0" smtClean="0"/>
              <a:t>”</a:t>
            </a:r>
            <a:r>
              <a:rPr lang="en-US" altLang="zh-CN" sz="2400" dirty="0" smtClean="0"/>
              <a:t>  </a:t>
            </a:r>
          </a:p>
          <a:p>
            <a:pPr>
              <a:lnSpc>
                <a:spcPct val="150000"/>
              </a:lnSpc>
            </a:pPr>
            <a:r>
              <a:rPr lang="en-US" altLang="zh-CN" sz="2400" dirty="0" smtClean="0"/>
              <a:t> D.</a:t>
            </a:r>
            <a:r>
              <a:rPr lang="zh-CN" altLang="zh-CN" sz="2400" dirty="0" smtClean="0"/>
              <a:t>表达式处理已结束，栈中仍留下有字符“</a:t>
            </a:r>
            <a:r>
              <a:rPr lang="en-US" altLang="zh-CN" sz="2400" dirty="0" smtClean="0"/>
              <a:t>)</a:t>
            </a:r>
            <a:r>
              <a:rPr lang="zh-CN" altLang="zh-CN" sz="2400" dirty="0" smtClean="0"/>
              <a:t>”</a:t>
            </a:r>
          </a:p>
          <a:p>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21</a:t>
            </a:fld>
            <a:endParaRPr lang="en-US" altLang="zh-CN"/>
          </a:p>
        </p:txBody>
      </p:sp>
    </p:spTree>
    <p:extLst>
      <p:ext uri="{BB962C8B-B14F-4D97-AF65-F5344CB8AC3E}">
        <p14:creationId xmlns:p14="http://schemas.microsoft.com/office/powerpoint/2010/main" val="652620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栈练习</a:t>
            </a:r>
            <a:endParaRPr lang="zh-CN" altLang="en-US" dirty="0"/>
          </a:p>
        </p:txBody>
      </p:sp>
      <p:sp>
        <p:nvSpPr>
          <p:cNvPr id="3" name="内容占位符 2"/>
          <p:cNvSpPr>
            <a:spLocks noGrp="1"/>
          </p:cNvSpPr>
          <p:nvPr>
            <p:ph idx="1"/>
          </p:nvPr>
        </p:nvSpPr>
        <p:spPr>
          <a:xfrm>
            <a:off x="228600" y="1419225"/>
            <a:ext cx="8763000" cy="4879975"/>
          </a:xfrm>
        </p:spPr>
        <p:txBody>
          <a:bodyPr/>
          <a:lstStyle/>
          <a:p>
            <a:pPr marL="0" indent="0">
              <a:lnSpc>
                <a:spcPct val="150000"/>
              </a:lnSpc>
              <a:buNone/>
            </a:pPr>
            <a:r>
              <a:rPr lang="en-US" altLang="zh-CN" sz="2400" dirty="0" smtClean="0"/>
              <a:t>1.</a:t>
            </a:r>
            <a:r>
              <a:rPr lang="zh-CN" altLang="en-US" sz="2400" dirty="0" smtClean="0"/>
              <a:t>设栈</a:t>
            </a:r>
            <a:r>
              <a:rPr lang="en-US" altLang="zh-CN" sz="2400" dirty="0" smtClean="0"/>
              <a:t>S</a:t>
            </a:r>
            <a:r>
              <a:rPr lang="zh-CN" altLang="en-US" sz="2400" dirty="0" smtClean="0"/>
              <a:t>的初始状态为空，元素</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a:t>
            </a:r>
            <a:r>
              <a:rPr lang="en-US" altLang="zh-CN" sz="2400" dirty="0" smtClean="0"/>
              <a:t>e</a:t>
            </a:r>
            <a:r>
              <a:rPr lang="zh-CN" altLang="en-US" sz="2400" dirty="0" smtClean="0"/>
              <a:t>，</a:t>
            </a:r>
            <a:r>
              <a:rPr lang="en-US" altLang="zh-CN" sz="2400" dirty="0" smtClean="0"/>
              <a:t>f</a:t>
            </a:r>
            <a:r>
              <a:rPr lang="zh-CN" altLang="en-US" sz="2400" dirty="0" smtClean="0"/>
              <a:t>依次入栈</a:t>
            </a:r>
            <a:r>
              <a:rPr lang="en-US" altLang="zh-CN" sz="2400" dirty="0" smtClean="0"/>
              <a:t>S</a:t>
            </a:r>
            <a:r>
              <a:rPr lang="zh-CN" altLang="en-US" sz="2400" dirty="0" smtClean="0"/>
              <a:t>，出栈的序列为</a:t>
            </a:r>
            <a:r>
              <a:rPr lang="en-US" altLang="zh-CN" sz="2400" dirty="0" smtClean="0"/>
              <a:t>b</a:t>
            </a:r>
            <a:r>
              <a:rPr lang="zh-CN" altLang="en-US" sz="2400" dirty="0" smtClean="0"/>
              <a:t>，</a:t>
            </a:r>
            <a:r>
              <a:rPr lang="en-US" altLang="zh-CN" sz="2400" dirty="0" smtClean="0"/>
              <a:t>d</a:t>
            </a:r>
            <a:r>
              <a:rPr lang="zh-CN" altLang="en-US" sz="2400" dirty="0" smtClean="0"/>
              <a:t>，</a:t>
            </a:r>
            <a:r>
              <a:rPr lang="en-US" altLang="zh-CN" sz="2400" dirty="0" smtClean="0"/>
              <a:t>f</a:t>
            </a:r>
            <a:r>
              <a:rPr lang="zh-CN" altLang="en-US" sz="2400" dirty="0" smtClean="0"/>
              <a:t>，</a:t>
            </a:r>
            <a:r>
              <a:rPr lang="en-US" altLang="zh-CN" sz="2400" dirty="0" smtClean="0"/>
              <a:t>e</a:t>
            </a:r>
            <a:r>
              <a:rPr lang="zh-CN" altLang="en-US" sz="2400" dirty="0" smtClean="0"/>
              <a:t>，</a:t>
            </a:r>
            <a:r>
              <a:rPr lang="en-US" altLang="zh-CN" sz="2400" dirty="0" smtClean="0"/>
              <a:t>c</a:t>
            </a:r>
            <a:r>
              <a:rPr lang="zh-CN" altLang="en-US" sz="2400" dirty="0" smtClean="0"/>
              <a:t>，</a:t>
            </a:r>
            <a:r>
              <a:rPr lang="en-US" altLang="zh-CN" sz="2400" dirty="0" smtClean="0"/>
              <a:t>a</a:t>
            </a:r>
            <a:r>
              <a:rPr lang="zh-CN" altLang="en-US" sz="2400" dirty="0" smtClean="0"/>
              <a:t>，则栈</a:t>
            </a:r>
            <a:r>
              <a:rPr lang="en-US" altLang="zh-CN" sz="2400" dirty="0" smtClean="0"/>
              <a:t>S</a:t>
            </a:r>
            <a:r>
              <a:rPr lang="zh-CN" altLang="en-US" sz="2400" dirty="0" smtClean="0"/>
              <a:t>的容量至少应该是（ ）。 </a:t>
            </a:r>
            <a:br>
              <a:rPr lang="zh-CN" altLang="en-US" sz="2400" dirty="0" smtClean="0"/>
            </a:br>
            <a:r>
              <a:rPr lang="en-US" altLang="zh-CN" sz="2400" dirty="0" smtClean="0"/>
              <a:t>A</a:t>
            </a:r>
            <a:r>
              <a:rPr lang="zh-CN" altLang="en-US" sz="2400" dirty="0" smtClean="0"/>
              <a:t>．</a:t>
            </a:r>
            <a:r>
              <a:rPr lang="en-US" altLang="zh-CN" sz="2400" dirty="0" smtClean="0"/>
              <a:t>6 B</a:t>
            </a:r>
            <a:r>
              <a:rPr lang="zh-CN" altLang="en-US" sz="2400" dirty="0" smtClean="0"/>
              <a:t>．</a:t>
            </a:r>
            <a:r>
              <a:rPr lang="en-US" altLang="zh-CN" sz="2400" dirty="0" smtClean="0"/>
              <a:t>5 C</a:t>
            </a:r>
            <a:r>
              <a:rPr lang="zh-CN" altLang="en-US" sz="2400" dirty="0" smtClean="0"/>
              <a:t>．</a:t>
            </a:r>
            <a:r>
              <a:rPr lang="en-US" altLang="zh-CN" sz="2400" dirty="0" smtClean="0"/>
              <a:t>4 D</a:t>
            </a:r>
            <a:r>
              <a:rPr lang="zh-CN" altLang="en-US" sz="2400" dirty="0" smtClean="0"/>
              <a:t>．</a:t>
            </a:r>
            <a:r>
              <a:rPr lang="en-US" altLang="zh-CN" sz="2400" dirty="0" smtClean="0"/>
              <a:t>3</a:t>
            </a:r>
          </a:p>
          <a:p>
            <a:pPr marL="0" indent="0">
              <a:lnSpc>
                <a:spcPct val="150000"/>
              </a:lnSpc>
              <a:buNone/>
            </a:pPr>
            <a:r>
              <a:rPr lang="en-US" altLang="zh-CN" sz="2400" dirty="0" smtClean="0"/>
              <a:t>2.</a:t>
            </a:r>
            <a:r>
              <a:rPr lang="zh-CN" altLang="en-US" sz="2400" dirty="0"/>
              <a:t>栈是一种按“后进先出”原则进行插入和删除操作的数据结构，因此， </a:t>
            </a:r>
            <a:r>
              <a:rPr lang="zh-CN" altLang="en-US" sz="2400" dirty="0" smtClean="0"/>
              <a:t> </a:t>
            </a:r>
            <a:r>
              <a:rPr lang="zh-CN" altLang="en-US" sz="2400" u="sng" dirty="0" smtClean="0"/>
              <a:t>            </a:t>
            </a:r>
            <a:r>
              <a:rPr lang="zh-CN" altLang="en-US" sz="2400" dirty="0" smtClean="0"/>
              <a:t> </a:t>
            </a:r>
            <a:r>
              <a:rPr lang="zh-CN" altLang="en-US" sz="2400" dirty="0"/>
              <a:t>必须用栈</a:t>
            </a:r>
            <a:r>
              <a:rPr lang="zh-CN" altLang="en-US" sz="2400" dirty="0" smtClean="0"/>
              <a:t>。 </a:t>
            </a:r>
            <a:r>
              <a:rPr lang="zh-CN" altLang="en-US" sz="2400" dirty="0"/>
              <a:t/>
            </a:r>
            <a:br>
              <a:rPr lang="zh-CN" altLang="en-US" sz="2400" dirty="0"/>
            </a:br>
            <a:r>
              <a:rPr lang="en-US" altLang="zh-CN" sz="2400" dirty="0"/>
              <a:t>A. </a:t>
            </a:r>
            <a:r>
              <a:rPr lang="zh-CN" altLang="en-US" sz="2400" dirty="0"/>
              <a:t>函数或过程进行递归调用及返回处理 </a:t>
            </a:r>
            <a:br>
              <a:rPr lang="zh-CN" altLang="en-US" sz="2400" dirty="0"/>
            </a:br>
            <a:r>
              <a:rPr lang="en-US" altLang="zh-CN" sz="2400" dirty="0"/>
              <a:t>B. </a:t>
            </a:r>
            <a:r>
              <a:rPr lang="zh-CN" altLang="en-US" sz="2400" dirty="0"/>
              <a:t>将一个元素序列进行逆置 </a:t>
            </a:r>
            <a:br>
              <a:rPr lang="zh-CN" altLang="en-US" sz="2400" dirty="0"/>
            </a:br>
            <a:r>
              <a:rPr lang="en-US" altLang="zh-CN" sz="2400" dirty="0"/>
              <a:t>C. </a:t>
            </a:r>
            <a:r>
              <a:rPr lang="zh-CN" altLang="en-US" sz="2400" dirty="0"/>
              <a:t>链表结点的申请和释放 </a:t>
            </a:r>
            <a:br>
              <a:rPr lang="zh-CN" altLang="en-US" sz="2400" dirty="0"/>
            </a:br>
            <a:r>
              <a:rPr lang="en-US" altLang="zh-CN" sz="2400" dirty="0"/>
              <a:t>D.</a:t>
            </a:r>
            <a:r>
              <a:rPr lang="zh-CN" altLang="en-US" sz="2400" dirty="0"/>
              <a:t>可执行程序的装入和卸载</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22</a:t>
            </a:fld>
            <a:endParaRPr lang="en-US" altLang="zh-CN"/>
          </a:p>
        </p:txBody>
      </p:sp>
    </p:spTree>
    <p:extLst>
      <p:ext uri="{BB962C8B-B14F-4D97-AF65-F5344CB8AC3E}">
        <p14:creationId xmlns:p14="http://schemas.microsoft.com/office/powerpoint/2010/main" val="2390865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队列</a:t>
            </a:r>
            <a:endParaRPr lang="zh-CN" altLang="en-US" dirty="0"/>
          </a:p>
        </p:txBody>
      </p:sp>
      <p:sp>
        <p:nvSpPr>
          <p:cNvPr id="4" name="内容占位符 3"/>
          <p:cNvSpPr>
            <a:spLocks noGrp="1"/>
          </p:cNvSpPr>
          <p:nvPr>
            <p:ph idx="1"/>
          </p:nvPr>
        </p:nvSpPr>
        <p:spPr>
          <a:xfrm>
            <a:off x="304800" y="1371600"/>
            <a:ext cx="8305800" cy="4879975"/>
          </a:xfrm>
        </p:spPr>
        <p:txBody>
          <a:bodyPr/>
          <a:lstStyle/>
          <a:p>
            <a:pPr>
              <a:lnSpc>
                <a:spcPct val="150000"/>
              </a:lnSpc>
            </a:pPr>
            <a:r>
              <a:rPr lang="zh-CN" altLang="zh-CN" sz="2800" dirty="0"/>
              <a:t>队列也是一种特殊的线性表，只允许在一端进行插入，另一端进行删除运算</a:t>
            </a:r>
            <a:r>
              <a:rPr lang="zh-CN" altLang="zh-CN" sz="2800" dirty="0" smtClean="0"/>
              <a:t>。</a:t>
            </a:r>
            <a:r>
              <a:rPr lang="zh-CN" altLang="zh-CN" sz="2800" dirty="0" smtClean="0">
                <a:solidFill>
                  <a:srgbClr val="FF0000"/>
                </a:solidFill>
              </a:rPr>
              <a:t>允许</a:t>
            </a:r>
            <a:r>
              <a:rPr lang="zh-CN" altLang="zh-CN" sz="2800" dirty="0">
                <a:solidFill>
                  <a:srgbClr val="FF0000"/>
                </a:solidFill>
              </a:rPr>
              <a:t>删除运算的那一端称为队首，允许插入运算的一端称为队尾</a:t>
            </a:r>
            <a:r>
              <a:rPr lang="zh-CN" altLang="zh-CN" sz="2800" dirty="0" smtClean="0">
                <a:solidFill>
                  <a:srgbClr val="FF0000"/>
                </a:solidFill>
              </a:rPr>
              <a:t>。</a:t>
            </a:r>
            <a:endParaRPr lang="en-US" altLang="zh-CN" sz="2800" dirty="0" smtClean="0">
              <a:solidFill>
                <a:srgbClr val="FF0000"/>
              </a:solidFill>
            </a:endParaRPr>
          </a:p>
          <a:p>
            <a:pPr>
              <a:lnSpc>
                <a:spcPct val="150000"/>
              </a:lnSpc>
            </a:pPr>
            <a:r>
              <a:rPr lang="zh-CN" altLang="zh-CN" sz="2800" dirty="0" smtClean="0"/>
              <a:t>称</a:t>
            </a:r>
            <a:r>
              <a:rPr lang="zh-CN" altLang="zh-CN" sz="2800" dirty="0"/>
              <a:t>队列的结点</a:t>
            </a:r>
            <a:r>
              <a:rPr lang="zh-CN" altLang="zh-CN" sz="2800" dirty="0">
                <a:solidFill>
                  <a:srgbClr val="FF0000"/>
                </a:solidFill>
              </a:rPr>
              <a:t>插入</a:t>
            </a:r>
            <a:r>
              <a:rPr lang="zh-CN" altLang="zh-CN" sz="2800" dirty="0"/>
              <a:t>为</a:t>
            </a:r>
            <a:r>
              <a:rPr lang="zh-CN" altLang="zh-CN" sz="2800" dirty="0">
                <a:solidFill>
                  <a:srgbClr val="FF0000"/>
                </a:solidFill>
              </a:rPr>
              <a:t>进队</a:t>
            </a:r>
            <a:r>
              <a:rPr lang="zh-CN" altLang="zh-CN" sz="2800" dirty="0"/>
              <a:t>，结点</a:t>
            </a:r>
            <a:r>
              <a:rPr lang="zh-CN" altLang="zh-CN" sz="2800" dirty="0">
                <a:solidFill>
                  <a:srgbClr val="FF0000"/>
                </a:solidFill>
              </a:rPr>
              <a:t>删除</a:t>
            </a:r>
            <a:r>
              <a:rPr lang="zh-CN" altLang="zh-CN" sz="2800" dirty="0"/>
              <a:t>为</a:t>
            </a:r>
            <a:r>
              <a:rPr lang="zh-CN" altLang="zh-CN" sz="2800" dirty="0">
                <a:solidFill>
                  <a:srgbClr val="FF0000"/>
                </a:solidFill>
              </a:rPr>
              <a:t>出队</a:t>
            </a:r>
            <a:r>
              <a:rPr lang="zh-CN" altLang="zh-CN" sz="2800" dirty="0"/>
              <a:t>。因最先进入队列的结点将最先出队，所以队列具有</a:t>
            </a:r>
            <a:r>
              <a:rPr lang="zh-CN" altLang="zh-CN" sz="2800" dirty="0">
                <a:solidFill>
                  <a:srgbClr val="FF0000"/>
                </a:solidFill>
              </a:rPr>
              <a:t>先进先出</a:t>
            </a:r>
            <a:r>
              <a:rPr lang="zh-CN" altLang="zh-CN" sz="2800" dirty="0"/>
              <a:t>的特征。</a:t>
            </a:r>
          </a:p>
          <a:p>
            <a:pPr>
              <a:lnSpc>
                <a:spcPct val="150000"/>
              </a:lnSpc>
            </a:pPr>
            <a:r>
              <a:rPr lang="zh-CN" altLang="zh-CN" sz="2800" dirty="0" smtClean="0"/>
              <a:t>队列</a:t>
            </a:r>
            <a:r>
              <a:rPr lang="zh-CN" altLang="zh-CN" sz="2800" dirty="0"/>
              <a:t>也有两种存储方式</a:t>
            </a:r>
            <a:r>
              <a:rPr lang="zh-CN" altLang="zh-CN" sz="2800" dirty="0" smtClean="0"/>
              <a:t>：</a:t>
            </a:r>
            <a:r>
              <a:rPr lang="zh-CN" altLang="en-US" sz="2800" dirty="0" smtClean="0"/>
              <a:t>顺序队列和链式队列。</a:t>
            </a:r>
            <a:endParaRPr lang="zh-CN" altLang="zh-CN" sz="2800" dirty="0"/>
          </a:p>
        </p:txBody>
      </p:sp>
      <p:sp>
        <p:nvSpPr>
          <p:cNvPr id="2" name="灯片编号占位符 1"/>
          <p:cNvSpPr>
            <a:spLocks noGrp="1"/>
          </p:cNvSpPr>
          <p:nvPr>
            <p:ph type="sldNum" sz="quarter" idx="12"/>
          </p:nvPr>
        </p:nvSpPr>
        <p:spPr/>
        <p:txBody>
          <a:bodyPr/>
          <a:lstStyle/>
          <a:p>
            <a:pPr>
              <a:defRPr/>
            </a:pPr>
            <a:fld id="{6994129A-FAF2-4953-A333-5D45C0D5A1E0}" type="slidenum">
              <a:rPr lang="en-US" altLang="zh-CN" smtClean="0"/>
              <a:pPr>
                <a:defRPr/>
              </a:pPr>
              <a:t>23</a:t>
            </a:fld>
            <a:endParaRPr lang="en-US" altLang="zh-CN"/>
          </a:p>
        </p:txBody>
      </p:sp>
    </p:spTree>
    <p:extLst>
      <p:ext uri="{BB962C8B-B14F-4D97-AF65-F5344CB8AC3E}">
        <p14:creationId xmlns:p14="http://schemas.microsoft.com/office/powerpoint/2010/main" val="1034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143000"/>
            <a:ext cx="8686800" cy="4879975"/>
          </a:xfrm>
        </p:spPr>
        <p:txBody>
          <a:bodyPr/>
          <a:lstStyle/>
          <a:p>
            <a:pPr marL="0" indent="0">
              <a:lnSpc>
                <a:spcPct val="200000"/>
              </a:lnSpc>
              <a:buNone/>
            </a:pPr>
            <a:r>
              <a:rPr lang="en-US" altLang="zh-CN" sz="2400" dirty="0" smtClean="0"/>
              <a:t>1.</a:t>
            </a:r>
            <a:r>
              <a:rPr lang="zh-CN" altLang="zh-CN" sz="2400" dirty="0"/>
              <a:t>判断“链式队列为空”的条件是：</a:t>
            </a:r>
            <a:r>
              <a:rPr lang="en-US" altLang="zh-CN" sz="2400" dirty="0"/>
              <a:t>____</a:t>
            </a:r>
            <a:r>
              <a:rPr lang="zh-CN" altLang="zh-CN" sz="2400" dirty="0"/>
              <a:t>（</a:t>
            </a:r>
            <a:r>
              <a:rPr lang="en-US" altLang="zh-CN" sz="2400" dirty="0"/>
              <a:t>front</a:t>
            </a:r>
            <a:r>
              <a:rPr lang="zh-CN" altLang="zh-CN" sz="2400" dirty="0"/>
              <a:t>为头指针，</a:t>
            </a:r>
            <a:r>
              <a:rPr lang="en-US" altLang="zh-CN" sz="2400" dirty="0"/>
              <a:t>rear</a:t>
            </a:r>
            <a:r>
              <a:rPr lang="zh-CN" altLang="zh-CN" sz="2400" dirty="0"/>
              <a:t>为尾指针）</a:t>
            </a:r>
          </a:p>
          <a:p>
            <a:pPr marL="0" indent="0">
              <a:lnSpc>
                <a:spcPct val="200000"/>
              </a:lnSpc>
              <a:buNone/>
            </a:pPr>
            <a:r>
              <a:rPr lang="en-US" altLang="zh-CN" sz="2400" dirty="0"/>
              <a:t>A</a:t>
            </a:r>
            <a:r>
              <a:rPr lang="zh-CN" altLang="zh-CN" sz="2400" dirty="0"/>
              <a:t>．</a:t>
            </a:r>
            <a:r>
              <a:rPr lang="en-US" altLang="zh-CN" sz="2400" dirty="0"/>
              <a:t>front </a:t>
            </a:r>
            <a:r>
              <a:rPr lang="en-US" altLang="zh-CN" sz="2400" dirty="0" smtClean="0"/>
              <a:t>== </a:t>
            </a:r>
            <a:r>
              <a:rPr lang="en-US" altLang="zh-CN" sz="2400" dirty="0"/>
              <a:t>NULL </a:t>
            </a:r>
            <a:r>
              <a:rPr lang="en-US" altLang="zh-CN" sz="2400" dirty="0" err="1"/>
              <a:t>B.rear</a:t>
            </a:r>
            <a:r>
              <a:rPr lang="en-US" altLang="zh-CN" sz="2400" dirty="0"/>
              <a:t>==NULL   C. front == rear    </a:t>
            </a:r>
            <a:r>
              <a:rPr lang="en-US" altLang="zh-CN" sz="2400" dirty="0" err="1"/>
              <a:t>D.front</a:t>
            </a:r>
            <a:r>
              <a:rPr lang="en-US" altLang="zh-CN" sz="2400" dirty="0"/>
              <a:t>!=rear</a:t>
            </a:r>
            <a:endParaRPr lang="zh-CN" altLang="zh-CN" sz="2400" dirty="0"/>
          </a:p>
          <a:p>
            <a:pPr marL="0" indent="0">
              <a:lnSpc>
                <a:spcPct val="200000"/>
              </a:lnSpc>
              <a:buNone/>
            </a:pPr>
            <a:r>
              <a:rPr lang="en-US" altLang="zh-CN" sz="2400" dirty="0" smtClean="0"/>
              <a:t>2.</a:t>
            </a:r>
            <a:r>
              <a:rPr lang="zh-CN" altLang="zh-CN" sz="2400" dirty="0" smtClean="0"/>
              <a:t>若</a:t>
            </a:r>
            <a:r>
              <a:rPr lang="en-US" altLang="zh-CN" sz="2400" dirty="0"/>
              <a:t>in</a:t>
            </a:r>
            <a:r>
              <a:rPr lang="zh-CN" altLang="zh-CN" sz="2400" dirty="0"/>
              <a:t>、</a:t>
            </a:r>
            <a:r>
              <a:rPr lang="en-US" altLang="zh-CN" sz="2400" dirty="0"/>
              <a:t>out</a:t>
            </a:r>
            <a:r>
              <a:rPr lang="zh-CN" altLang="zh-CN" sz="2400" dirty="0"/>
              <a:t>分别表示入、出队操作，初始队列为空且元素</a:t>
            </a:r>
            <a:r>
              <a:rPr lang="en-US" altLang="zh-CN" sz="2400" dirty="0"/>
              <a:t>a</a:t>
            </a:r>
            <a:r>
              <a:rPr lang="zh-CN" altLang="zh-CN" sz="2400" dirty="0"/>
              <a:t>、</a:t>
            </a:r>
            <a:r>
              <a:rPr lang="en-US" altLang="zh-CN" sz="2400" dirty="0"/>
              <a:t>b</a:t>
            </a:r>
            <a:r>
              <a:rPr lang="zh-CN" altLang="zh-CN" sz="2400" dirty="0"/>
              <a:t>、</a:t>
            </a:r>
            <a:r>
              <a:rPr lang="en-US" altLang="zh-CN" sz="2400" dirty="0"/>
              <a:t>c</a:t>
            </a:r>
            <a:r>
              <a:rPr lang="zh-CN" altLang="zh-CN" sz="2400" dirty="0"/>
              <a:t>依次入队，则经过操作序列</a:t>
            </a:r>
            <a:r>
              <a:rPr lang="en-US" altLang="zh-CN" sz="2400" dirty="0"/>
              <a:t>in</a:t>
            </a:r>
            <a:r>
              <a:rPr lang="zh-CN" altLang="zh-CN" sz="2400" dirty="0"/>
              <a:t>、</a:t>
            </a:r>
            <a:r>
              <a:rPr lang="en-US" altLang="zh-CN" sz="2400" dirty="0"/>
              <a:t>in</a:t>
            </a:r>
            <a:r>
              <a:rPr lang="zh-CN" altLang="zh-CN" sz="2400" dirty="0"/>
              <a:t>、</a:t>
            </a:r>
            <a:r>
              <a:rPr lang="en-US" altLang="zh-CN" sz="2400" dirty="0"/>
              <a:t>out</a:t>
            </a:r>
            <a:r>
              <a:rPr lang="zh-CN" altLang="zh-CN" sz="2400" dirty="0"/>
              <a:t>、</a:t>
            </a:r>
            <a:r>
              <a:rPr lang="en-US" altLang="zh-CN" sz="2400" dirty="0"/>
              <a:t>out</a:t>
            </a:r>
            <a:r>
              <a:rPr lang="zh-CN" altLang="zh-CN" sz="2400" dirty="0"/>
              <a:t>、</a:t>
            </a:r>
            <a:r>
              <a:rPr lang="en-US" altLang="zh-CN" sz="2400" dirty="0"/>
              <a:t>in</a:t>
            </a:r>
            <a:r>
              <a:rPr lang="zh-CN" altLang="zh-CN" sz="2400" dirty="0"/>
              <a:t>、</a:t>
            </a:r>
            <a:r>
              <a:rPr lang="en-US" altLang="zh-CN" sz="2400" dirty="0"/>
              <a:t>out</a:t>
            </a:r>
            <a:r>
              <a:rPr lang="zh-CN" altLang="zh-CN" sz="2400" dirty="0"/>
              <a:t>之后，得到的出队序列为</a:t>
            </a:r>
            <a:r>
              <a:rPr lang="en-US" altLang="zh-CN" sz="2400" dirty="0"/>
              <a:t>__(30)__</a:t>
            </a:r>
            <a:r>
              <a:rPr lang="zh-CN" altLang="zh-CN" sz="2400" dirty="0"/>
              <a:t>。</a:t>
            </a:r>
          </a:p>
          <a:p>
            <a:pPr marL="0" indent="0">
              <a:lnSpc>
                <a:spcPct val="200000"/>
              </a:lnSpc>
              <a:buNone/>
            </a:pPr>
            <a:r>
              <a:rPr lang="en-US" altLang="zh-CN" sz="2400" dirty="0"/>
              <a:t>(30)</a:t>
            </a:r>
            <a:r>
              <a:rPr lang="en-US" altLang="zh-CN" sz="2400" dirty="0" err="1"/>
              <a:t>A.cba</a:t>
            </a:r>
            <a:r>
              <a:rPr lang="en-US" altLang="zh-CN" sz="2400" dirty="0"/>
              <a:t>   </a:t>
            </a:r>
            <a:r>
              <a:rPr lang="en-US" altLang="zh-CN" sz="2400" dirty="0" err="1"/>
              <a:t>B.bac</a:t>
            </a:r>
            <a:r>
              <a:rPr lang="en-US" altLang="zh-CN" sz="2400" dirty="0"/>
              <a:t>  </a:t>
            </a:r>
            <a:r>
              <a:rPr lang="en-US" altLang="zh-CN" sz="2400" dirty="0" err="1"/>
              <a:t>C.bca</a:t>
            </a:r>
            <a:r>
              <a:rPr lang="en-US" altLang="zh-CN" sz="2400" dirty="0"/>
              <a:t>  </a:t>
            </a:r>
            <a:r>
              <a:rPr lang="en-US" altLang="zh-CN" sz="2400" dirty="0" err="1"/>
              <a:t>D.abc</a:t>
            </a:r>
            <a:endParaRPr lang="zh-CN" altLang="zh-CN" sz="2400" dirty="0"/>
          </a:p>
          <a:p>
            <a:pPr marL="0" indent="0">
              <a:lnSpc>
                <a:spcPct val="20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24</a:t>
            </a:fld>
            <a:endParaRPr lang="en-US" altLang="zh-CN"/>
          </a:p>
        </p:txBody>
      </p:sp>
    </p:spTree>
    <p:extLst>
      <p:ext uri="{BB962C8B-B14F-4D97-AF65-F5344CB8AC3E}">
        <p14:creationId xmlns:p14="http://schemas.microsoft.com/office/powerpoint/2010/main" val="3408801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zh-CN" altLang="en-US" sz="2400" dirty="0" smtClean="0"/>
              <a:t>输出受限的双端队列是指元素可以从队列的两端输入、但只能从队列的一端输出，如下图所示。如有</a:t>
            </a:r>
            <a:r>
              <a:rPr lang="en-US" altLang="zh-CN" sz="2400" dirty="0" smtClean="0"/>
              <a:t>e1</a:t>
            </a:r>
            <a:r>
              <a:rPr lang="zh-CN" altLang="en-US" sz="2400" dirty="0" smtClean="0"/>
              <a:t>、</a:t>
            </a:r>
            <a:r>
              <a:rPr lang="en-US" altLang="zh-CN" sz="2400" dirty="0" smtClean="0"/>
              <a:t> e2</a:t>
            </a:r>
            <a:r>
              <a:rPr lang="zh-CN" altLang="en-US" sz="2400" dirty="0" smtClean="0"/>
              <a:t>、</a:t>
            </a:r>
            <a:r>
              <a:rPr lang="en-US" altLang="zh-CN" sz="2400" dirty="0" smtClean="0"/>
              <a:t> e3</a:t>
            </a:r>
            <a:r>
              <a:rPr lang="zh-CN" altLang="en-US" sz="2400" dirty="0" smtClean="0"/>
              <a:t>、</a:t>
            </a:r>
            <a:r>
              <a:rPr lang="en-US" altLang="zh-CN" sz="2400" dirty="0" smtClean="0"/>
              <a:t> e4</a:t>
            </a:r>
            <a:r>
              <a:rPr lang="zh-CN" altLang="en-US" sz="2400" dirty="0" smtClean="0"/>
              <a:t>依次进入输出受限的双端队列，则得不到输出队列</a:t>
            </a:r>
            <a:r>
              <a:rPr lang="en-US" altLang="zh-CN" sz="2400" dirty="0" smtClean="0"/>
              <a:t>_____</a:t>
            </a:r>
          </a:p>
          <a:p>
            <a:pPr>
              <a:lnSpc>
                <a:spcPct val="150000"/>
              </a:lnSpc>
            </a:pPr>
            <a:endParaRPr lang="en-US" altLang="zh-CN" sz="2400" dirty="0" smtClean="0"/>
          </a:p>
          <a:p>
            <a:pPr>
              <a:lnSpc>
                <a:spcPct val="150000"/>
              </a:lnSpc>
            </a:pPr>
            <a:endParaRPr lang="en-US" altLang="zh-CN" sz="2400" dirty="0"/>
          </a:p>
          <a:p>
            <a:pPr>
              <a:lnSpc>
                <a:spcPct val="150000"/>
              </a:lnSpc>
            </a:pPr>
            <a:r>
              <a:rPr lang="en-US" altLang="zh-CN" sz="2400" dirty="0" smtClean="0"/>
              <a:t>A. e4</a:t>
            </a:r>
            <a:r>
              <a:rPr lang="zh-CN" altLang="en-US" sz="2400" dirty="0" smtClean="0"/>
              <a:t>、</a:t>
            </a:r>
            <a:r>
              <a:rPr lang="en-US" altLang="zh-CN" sz="2400" dirty="0" smtClean="0"/>
              <a:t> e3</a:t>
            </a:r>
            <a:r>
              <a:rPr lang="zh-CN" altLang="en-US" sz="2400" dirty="0" smtClean="0"/>
              <a:t>、</a:t>
            </a:r>
            <a:r>
              <a:rPr lang="en-US" altLang="zh-CN" sz="2400" dirty="0" smtClean="0"/>
              <a:t> e2</a:t>
            </a:r>
            <a:r>
              <a:rPr lang="zh-CN" altLang="en-US" sz="2400" dirty="0" smtClean="0"/>
              <a:t>、</a:t>
            </a:r>
            <a:r>
              <a:rPr lang="en-US" altLang="zh-CN" sz="2400" dirty="0" smtClean="0"/>
              <a:t> e1 	B. e4</a:t>
            </a:r>
            <a:r>
              <a:rPr lang="zh-CN" altLang="en-US" sz="2400" dirty="0" smtClean="0"/>
              <a:t>、</a:t>
            </a:r>
            <a:r>
              <a:rPr lang="en-US" altLang="zh-CN" sz="2400" dirty="0" smtClean="0"/>
              <a:t> e2</a:t>
            </a:r>
            <a:r>
              <a:rPr lang="zh-CN" altLang="en-US" sz="2400" dirty="0" smtClean="0"/>
              <a:t>、</a:t>
            </a:r>
            <a:r>
              <a:rPr lang="en-US" altLang="zh-CN" sz="2400" dirty="0" smtClean="0"/>
              <a:t> e1</a:t>
            </a:r>
            <a:r>
              <a:rPr lang="zh-CN" altLang="en-US" sz="2400" dirty="0" smtClean="0"/>
              <a:t>、</a:t>
            </a:r>
            <a:r>
              <a:rPr lang="en-US" altLang="zh-CN" sz="2400" dirty="0" smtClean="0"/>
              <a:t> e3</a:t>
            </a:r>
          </a:p>
          <a:p>
            <a:pPr>
              <a:lnSpc>
                <a:spcPct val="150000"/>
              </a:lnSpc>
            </a:pPr>
            <a:r>
              <a:rPr lang="en-US" altLang="zh-CN" sz="2400" dirty="0" smtClean="0"/>
              <a:t> C. e4</a:t>
            </a:r>
            <a:r>
              <a:rPr lang="zh-CN" altLang="en-US" sz="2400" dirty="0" smtClean="0"/>
              <a:t>、</a:t>
            </a:r>
            <a:r>
              <a:rPr lang="en-US" altLang="zh-CN" sz="2400" dirty="0" smtClean="0"/>
              <a:t> e3</a:t>
            </a:r>
            <a:r>
              <a:rPr lang="zh-CN" altLang="en-US" sz="2400" dirty="0" smtClean="0"/>
              <a:t>、</a:t>
            </a:r>
            <a:r>
              <a:rPr lang="en-US" altLang="zh-CN" sz="2400" dirty="0" smtClean="0"/>
              <a:t> e1</a:t>
            </a:r>
            <a:r>
              <a:rPr lang="zh-CN" altLang="en-US" sz="2400" dirty="0" smtClean="0"/>
              <a:t>、</a:t>
            </a:r>
            <a:r>
              <a:rPr lang="en-US" altLang="zh-CN" sz="2400" dirty="0" smtClean="0"/>
              <a:t> e2 	D. e4</a:t>
            </a:r>
            <a:r>
              <a:rPr lang="zh-CN" altLang="en-US" sz="2400" dirty="0" smtClean="0"/>
              <a:t>、</a:t>
            </a:r>
            <a:r>
              <a:rPr lang="en-US" altLang="zh-CN" sz="2400" dirty="0" smtClean="0"/>
              <a:t> e2</a:t>
            </a:r>
            <a:r>
              <a:rPr lang="zh-CN" altLang="en-US" sz="2400" dirty="0" smtClean="0"/>
              <a:t>、</a:t>
            </a:r>
            <a:r>
              <a:rPr lang="en-US" altLang="zh-CN" sz="2400" dirty="0" smtClean="0"/>
              <a:t> e3</a:t>
            </a:r>
            <a:r>
              <a:rPr lang="zh-CN" altLang="en-US" sz="2400" dirty="0" smtClean="0"/>
              <a:t>、</a:t>
            </a:r>
            <a:r>
              <a:rPr lang="en-US" altLang="zh-CN" sz="2400" dirty="0" smtClean="0"/>
              <a:t> e1</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25</a:t>
            </a:fld>
            <a:endParaRPr lang="en-US" altLang="zh-CN"/>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352800"/>
            <a:ext cx="39624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181600" y="3581400"/>
            <a:ext cx="609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H="1">
            <a:off x="5330371" y="3777343"/>
            <a:ext cx="457200" cy="0"/>
          </a:xfrm>
          <a:prstGeom prst="straightConnector1">
            <a:avLst/>
          </a:prstGeom>
          <a:ln w="57150">
            <a:solidFill>
              <a:srgbClr val="0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0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dirty="0"/>
              <a:t>设循环队列</a:t>
            </a:r>
            <a:r>
              <a:rPr lang="en-US" altLang="zh-CN" sz="2400" dirty="0"/>
              <a:t>Q</a:t>
            </a:r>
            <a:r>
              <a:rPr lang="zh-CN" altLang="en-US" sz="2400" dirty="0"/>
              <a:t>的定义中有</a:t>
            </a:r>
            <a:r>
              <a:rPr lang="en-US" altLang="zh-CN" sz="2400" dirty="0"/>
              <a:t>rear</a:t>
            </a:r>
            <a:r>
              <a:rPr lang="zh-CN" altLang="en-US" sz="2400" dirty="0"/>
              <a:t>和</a:t>
            </a:r>
            <a:r>
              <a:rPr lang="en-US" altLang="zh-CN" sz="2400" dirty="0" err="1"/>
              <a:t>len</a:t>
            </a:r>
            <a:r>
              <a:rPr lang="zh-CN" altLang="en-US" sz="2400" dirty="0"/>
              <a:t>两个域变量，其中</a:t>
            </a:r>
            <a:r>
              <a:rPr lang="en-US" altLang="zh-CN" sz="2400" dirty="0"/>
              <a:t>rear</a:t>
            </a:r>
            <a:r>
              <a:rPr lang="zh-CN" altLang="en-US" sz="2400" dirty="0"/>
              <a:t>表示队尾元素的指针，</a:t>
            </a:r>
            <a:r>
              <a:rPr lang="en-US" altLang="zh-CN" sz="2400" dirty="0" err="1"/>
              <a:t>len</a:t>
            </a:r>
            <a:r>
              <a:rPr lang="zh-CN" altLang="en-US" sz="2400" dirty="0"/>
              <a:t>表示队列的长度，如下图所示</a:t>
            </a:r>
            <a:r>
              <a:rPr lang="en-US" altLang="zh-CN" sz="2400" dirty="0"/>
              <a:t>(</a:t>
            </a:r>
            <a:r>
              <a:rPr lang="zh-CN" altLang="en-US" sz="2400" dirty="0"/>
              <a:t>队列长度为</a:t>
            </a:r>
            <a:r>
              <a:rPr lang="en-US" altLang="zh-CN" sz="2400" dirty="0"/>
              <a:t>3</a:t>
            </a:r>
            <a:r>
              <a:rPr lang="zh-CN" altLang="en-US" sz="2400" dirty="0"/>
              <a:t>，队头元素为</a:t>
            </a:r>
            <a:r>
              <a:rPr lang="en-US" altLang="zh-CN" sz="2400" dirty="0"/>
              <a:t>e)</a:t>
            </a:r>
            <a:r>
              <a:rPr lang="zh-CN" altLang="en-US" sz="2400" dirty="0"/>
              <a:t>。设队列的存储空间容量为</a:t>
            </a:r>
            <a:r>
              <a:rPr lang="en-US" altLang="zh-CN" sz="2400" dirty="0"/>
              <a:t>M</a:t>
            </a:r>
            <a:r>
              <a:rPr lang="zh-CN" altLang="en-US" sz="2400" dirty="0"/>
              <a:t>，则队头元素的指针为</a:t>
            </a:r>
            <a:r>
              <a:rPr lang="en-US" altLang="zh-CN" sz="2400" dirty="0"/>
              <a:t>(57)</a:t>
            </a:r>
            <a:r>
              <a:rPr lang="zh-CN" altLang="en-US" sz="2400" dirty="0"/>
              <a:t>。</a:t>
            </a:r>
            <a:br>
              <a:rPr lang="zh-CN" altLang="en-US" sz="2400" dirty="0"/>
            </a:br>
            <a:r>
              <a:rPr lang="zh-CN" altLang="en-US" sz="2400" dirty="0"/>
              <a:t/>
            </a:r>
            <a:br>
              <a:rPr lang="zh-CN" altLang="en-US" sz="2400" dirty="0"/>
            </a:br>
            <a:r>
              <a:rPr lang="en-US" altLang="zh-CN" sz="2400" dirty="0"/>
              <a:t>A</a:t>
            </a:r>
            <a:r>
              <a:rPr lang="zh-CN" altLang="en-US" sz="2400" dirty="0"/>
              <a:t>．</a:t>
            </a:r>
            <a:r>
              <a:rPr lang="en-US" altLang="zh-CN" sz="2400" dirty="0"/>
              <a:t>(Q</a:t>
            </a:r>
            <a:r>
              <a:rPr lang="zh-CN" altLang="en-US" sz="2400" dirty="0"/>
              <a:t>．</a:t>
            </a:r>
            <a:r>
              <a:rPr lang="en-US" altLang="zh-CN" sz="2400" dirty="0" err="1"/>
              <a:t>rear+Q</a:t>
            </a:r>
            <a:r>
              <a:rPr lang="zh-CN" altLang="en-US" sz="2400" dirty="0"/>
              <a:t>．</a:t>
            </a:r>
            <a:r>
              <a:rPr lang="en-US" altLang="zh-CN" sz="2400" dirty="0"/>
              <a:t>len-1)</a:t>
            </a:r>
            <a:br>
              <a:rPr lang="en-US" altLang="zh-CN" sz="2400" dirty="0"/>
            </a:br>
            <a:r>
              <a:rPr lang="en-US" altLang="zh-CN" sz="2400" dirty="0"/>
              <a:t>B</a:t>
            </a:r>
            <a:r>
              <a:rPr lang="zh-CN" altLang="en-US" sz="2400" dirty="0"/>
              <a:t>．</a:t>
            </a:r>
            <a:r>
              <a:rPr lang="en-US" altLang="zh-CN" sz="2400" dirty="0"/>
              <a:t>(Q</a:t>
            </a:r>
            <a:r>
              <a:rPr lang="zh-CN" altLang="en-US" sz="2400" dirty="0"/>
              <a:t>．</a:t>
            </a:r>
            <a:r>
              <a:rPr lang="en-US" altLang="zh-CN" sz="2400" dirty="0" err="1"/>
              <a:t>rear+Q</a:t>
            </a:r>
            <a:r>
              <a:rPr lang="zh-CN" altLang="en-US" sz="2400" dirty="0"/>
              <a:t>．</a:t>
            </a:r>
            <a:r>
              <a:rPr lang="en-US" altLang="zh-CN" sz="2400" dirty="0"/>
              <a:t>1en-1+M)</a:t>
            </a:r>
            <a:r>
              <a:rPr lang="zh-CN" altLang="en-US" sz="2400" dirty="0"/>
              <a:t>％</a:t>
            </a:r>
            <a:r>
              <a:rPr lang="en-US" altLang="zh-CN" sz="2400" dirty="0"/>
              <a:t>M</a:t>
            </a:r>
            <a:br>
              <a:rPr lang="en-US" altLang="zh-CN" sz="2400" dirty="0"/>
            </a:br>
            <a:r>
              <a:rPr lang="en-US" altLang="zh-CN" sz="2400" dirty="0"/>
              <a:t>C</a:t>
            </a:r>
            <a:r>
              <a:rPr lang="zh-CN" altLang="en-US" sz="2400" dirty="0"/>
              <a:t>．</a:t>
            </a:r>
            <a:r>
              <a:rPr lang="en-US" altLang="zh-CN" sz="2400" dirty="0"/>
              <a:t>(Q</a:t>
            </a:r>
            <a:r>
              <a:rPr lang="zh-CN" altLang="en-US" sz="2400" dirty="0"/>
              <a:t>．</a:t>
            </a:r>
            <a:r>
              <a:rPr lang="en-US" altLang="zh-CN" sz="2400" dirty="0"/>
              <a:t>rear-Q</a:t>
            </a:r>
            <a:r>
              <a:rPr lang="zh-CN" altLang="en-US" sz="2400" dirty="0"/>
              <a:t>．</a:t>
            </a:r>
            <a:r>
              <a:rPr lang="en-US" altLang="zh-CN" sz="2400" dirty="0"/>
              <a:t>1en+1)</a:t>
            </a:r>
            <a:br>
              <a:rPr lang="en-US" altLang="zh-CN" sz="2400" dirty="0"/>
            </a:br>
            <a:r>
              <a:rPr lang="en-US" altLang="zh-CN" sz="2400" dirty="0"/>
              <a:t>D</a:t>
            </a:r>
            <a:r>
              <a:rPr lang="zh-CN" altLang="en-US" sz="2400" dirty="0"/>
              <a:t>．</a:t>
            </a:r>
            <a:r>
              <a:rPr lang="en-US" altLang="zh-CN" sz="2400" dirty="0"/>
              <a:t>(Q</a:t>
            </a:r>
            <a:r>
              <a:rPr lang="zh-CN" altLang="en-US" sz="2400" dirty="0"/>
              <a:t>．</a:t>
            </a:r>
            <a:r>
              <a:rPr lang="en-US" altLang="zh-CN" sz="2400" dirty="0"/>
              <a:t>rear-Q</a:t>
            </a:r>
            <a:r>
              <a:rPr lang="zh-CN" altLang="en-US" sz="2400" dirty="0"/>
              <a:t>．</a:t>
            </a:r>
            <a:r>
              <a:rPr lang="en-US" altLang="zh-CN" sz="2400" dirty="0"/>
              <a:t>1en+1+M)</a:t>
            </a:r>
            <a:r>
              <a:rPr lang="zh-CN" altLang="en-US" sz="2400" dirty="0"/>
              <a:t>％</a:t>
            </a:r>
            <a:r>
              <a:rPr lang="en-US" altLang="zh-CN" sz="2400" dirty="0"/>
              <a:t>M</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26</a:t>
            </a:fld>
            <a:endParaRPr lang="en-US" altLang="zh-CN"/>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352800"/>
            <a:ext cx="3505200" cy="252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521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串</a:t>
            </a:r>
            <a:endParaRPr lang="zh-CN" altLang="en-US" dirty="0"/>
          </a:p>
        </p:txBody>
      </p:sp>
      <p:sp>
        <p:nvSpPr>
          <p:cNvPr id="4" name="内容占位符 3"/>
          <p:cNvSpPr>
            <a:spLocks noGrp="1"/>
          </p:cNvSpPr>
          <p:nvPr>
            <p:ph idx="1"/>
          </p:nvPr>
        </p:nvSpPr>
        <p:spPr/>
        <p:txBody>
          <a:bodyPr/>
          <a:lstStyle/>
          <a:p>
            <a:pPr marL="0" indent="0">
              <a:lnSpc>
                <a:spcPct val="150000"/>
              </a:lnSpc>
              <a:buNone/>
            </a:pPr>
            <a:r>
              <a:rPr lang="zh-CN" altLang="zh-CN" sz="2400" b="1" dirty="0"/>
              <a:t>字符串</a:t>
            </a:r>
          </a:p>
          <a:p>
            <a:pPr marL="0" indent="0">
              <a:lnSpc>
                <a:spcPct val="150000"/>
              </a:lnSpc>
              <a:buNone/>
            </a:pPr>
            <a:r>
              <a:rPr lang="en-US" altLang="zh-CN" sz="2400" dirty="0" smtClean="0"/>
              <a:t>1.</a:t>
            </a:r>
            <a:r>
              <a:rPr lang="zh-CN" altLang="zh-CN" sz="2400" dirty="0" smtClean="0"/>
              <a:t>以下</a:t>
            </a:r>
            <a:r>
              <a:rPr lang="zh-CN" altLang="zh-CN" sz="2400" dirty="0"/>
              <a:t>关于字符串的判定语句正确的是：</a:t>
            </a:r>
          </a:p>
          <a:p>
            <a:pPr marL="0" indent="0">
              <a:lnSpc>
                <a:spcPct val="150000"/>
              </a:lnSpc>
              <a:buNone/>
            </a:pPr>
            <a:r>
              <a:rPr lang="en-US" altLang="zh-CN" sz="2400" dirty="0"/>
              <a:t>A</a:t>
            </a:r>
            <a:r>
              <a:rPr lang="zh-CN" altLang="zh-CN" sz="2400" dirty="0"/>
              <a:t>．字符串是一种特殊的线性表</a:t>
            </a:r>
            <a:r>
              <a:rPr lang="en-US" altLang="zh-CN" sz="2400" dirty="0"/>
              <a:t>   B</a:t>
            </a:r>
            <a:r>
              <a:rPr lang="zh-CN" altLang="zh-CN" sz="2400" dirty="0"/>
              <a:t>．串的长度必须大于零 </a:t>
            </a:r>
            <a:r>
              <a:rPr lang="en-US" altLang="zh-CN" sz="2400" dirty="0"/>
              <a:t>  </a:t>
            </a:r>
            <a:endParaRPr lang="zh-CN" altLang="zh-CN" sz="2400" dirty="0"/>
          </a:p>
          <a:p>
            <a:pPr marL="0" indent="0">
              <a:lnSpc>
                <a:spcPct val="150000"/>
              </a:lnSpc>
              <a:buNone/>
            </a:pPr>
            <a:r>
              <a:rPr lang="en-US" altLang="zh-CN" sz="2400" dirty="0"/>
              <a:t>C</a:t>
            </a:r>
            <a:r>
              <a:rPr lang="zh-CN" altLang="zh-CN" sz="2400" dirty="0"/>
              <a:t>．字符串不属于线性表的一种</a:t>
            </a:r>
            <a:r>
              <a:rPr lang="en-US" altLang="zh-CN" sz="2400" dirty="0"/>
              <a:t>  D</a:t>
            </a:r>
            <a:r>
              <a:rPr lang="zh-CN" altLang="zh-CN" sz="2400" dirty="0"/>
              <a:t>．空格字符组成的串就是空串 </a:t>
            </a:r>
          </a:p>
          <a:p>
            <a:pPr marL="0" indent="0">
              <a:lnSpc>
                <a:spcPct val="150000"/>
              </a:lnSpc>
              <a:buNone/>
            </a:pPr>
            <a:r>
              <a:rPr lang="en-US" altLang="zh-CN" sz="2400" dirty="0" smtClean="0"/>
              <a:t>2.</a:t>
            </a:r>
            <a:r>
              <a:rPr lang="zh-CN" altLang="zh-CN" sz="2400" dirty="0" smtClean="0"/>
              <a:t>字符串</a:t>
            </a:r>
            <a:r>
              <a:rPr lang="zh-CN" altLang="zh-CN" sz="2400" dirty="0"/>
              <a:t>“</a:t>
            </a:r>
            <a:r>
              <a:rPr lang="en-US" altLang="zh-CN" sz="2400" dirty="0"/>
              <a:t>computer</a:t>
            </a:r>
            <a:r>
              <a:rPr lang="zh-CN" altLang="zh-CN" sz="2400" dirty="0"/>
              <a:t>”中长度为</a:t>
            </a:r>
            <a:r>
              <a:rPr lang="en-US" altLang="zh-CN" sz="2400" dirty="0"/>
              <a:t>3</a:t>
            </a:r>
            <a:r>
              <a:rPr lang="zh-CN" altLang="zh-CN" sz="2400" dirty="0"/>
              <a:t>的子串有</a:t>
            </a:r>
            <a:r>
              <a:rPr lang="en-US" altLang="zh-CN" sz="2400" dirty="0"/>
              <a:t>__(32)_</a:t>
            </a:r>
            <a:r>
              <a:rPr lang="zh-CN" altLang="zh-CN" sz="2400" dirty="0"/>
              <a:t>个。</a:t>
            </a:r>
          </a:p>
          <a:p>
            <a:pPr marL="0" indent="0">
              <a:lnSpc>
                <a:spcPct val="150000"/>
              </a:lnSpc>
              <a:buNone/>
            </a:pPr>
            <a:r>
              <a:rPr lang="en-US" altLang="zh-CN" sz="2400" dirty="0"/>
              <a:t>(32)A.4 </a:t>
            </a:r>
            <a:r>
              <a:rPr lang="zh-CN" altLang="zh-CN" sz="2400" dirty="0"/>
              <a:t>　</a:t>
            </a:r>
            <a:r>
              <a:rPr lang="en-US" altLang="zh-CN" sz="2400" dirty="0"/>
              <a:t>  B.5     C.6</a:t>
            </a:r>
            <a:r>
              <a:rPr lang="zh-CN" altLang="zh-CN" sz="2400" dirty="0"/>
              <a:t>　　</a:t>
            </a:r>
            <a:r>
              <a:rPr lang="en-US" altLang="zh-CN" sz="2400" dirty="0"/>
              <a:t>D.7</a:t>
            </a:r>
            <a:endParaRPr lang="zh-CN" altLang="zh-CN" sz="2400" dirty="0"/>
          </a:p>
          <a:p>
            <a:pPr marL="0" indent="0">
              <a:lnSpc>
                <a:spcPct val="150000"/>
              </a:lnSpc>
              <a:buNone/>
            </a:pPr>
            <a:r>
              <a:rPr lang="en-US" altLang="zh-CN" sz="2400" dirty="0"/>
              <a:t/>
            </a:r>
            <a:br>
              <a:rPr lang="en-US" altLang="zh-CN" sz="2400" dirty="0"/>
            </a:br>
            <a:endParaRPr lang="zh-CN" altLang="en-US" sz="2400" dirty="0"/>
          </a:p>
        </p:txBody>
      </p:sp>
      <p:sp>
        <p:nvSpPr>
          <p:cNvPr id="2" name="灯片编号占位符 1"/>
          <p:cNvSpPr>
            <a:spLocks noGrp="1"/>
          </p:cNvSpPr>
          <p:nvPr>
            <p:ph type="sldNum" sz="quarter" idx="12"/>
          </p:nvPr>
        </p:nvSpPr>
        <p:spPr/>
        <p:txBody>
          <a:bodyPr/>
          <a:lstStyle/>
          <a:p>
            <a:pPr>
              <a:defRPr/>
            </a:pPr>
            <a:fld id="{6994129A-FAF2-4953-A333-5D45C0D5A1E0}" type="slidenum">
              <a:rPr lang="en-US" altLang="zh-CN" smtClean="0"/>
              <a:pPr>
                <a:defRPr/>
              </a:pPr>
              <a:t>27</a:t>
            </a:fld>
            <a:endParaRPr lang="en-US" altLang="zh-CN"/>
          </a:p>
        </p:txBody>
      </p:sp>
    </p:spTree>
    <p:extLst>
      <p:ext uri="{BB962C8B-B14F-4D97-AF65-F5344CB8AC3E}">
        <p14:creationId xmlns:p14="http://schemas.microsoft.com/office/powerpoint/2010/main" val="24011368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534400" cy="4879975"/>
          </a:xfrm>
        </p:spPr>
        <p:txBody>
          <a:bodyPr/>
          <a:lstStyle/>
          <a:p>
            <a:pPr>
              <a:lnSpc>
                <a:spcPct val="150000"/>
              </a:lnSpc>
            </a:pPr>
            <a:r>
              <a:rPr lang="zh-CN" altLang="en-US" sz="2400" dirty="0"/>
              <a:t>字符串采用链表存储方式时，每个结点存储多个字符有助于提高存储密度。若采用结点大小相同的链表存储串，则串比较、求子串、串连接、串替换等串的基本运算中，</a:t>
            </a:r>
            <a:r>
              <a:rPr lang="en-US" altLang="zh-CN" sz="2400" dirty="0"/>
              <a:t>( )</a:t>
            </a:r>
            <a:r>
              <a:rPr lang="zh-CN" altLang="en-US" sz="2400" dirty="0"/>
              <a:t>。</a:t>
            </a:r>
            <a:br>
              <a:rPr lang="zh-CN" altLang="en-US" sz="2400" dirty="0"/>
            </a:br>
            <a:r>
              <a:rPr lang="en-US" altLang="zh-CN" sz="2400" dirty="0"/>
              <a:t>A</a:t>
            </a:r>
            <a:r>
              <a:rPr lang="zh-CN" altLang="en-US" sz="2400" dirty="0"/>
              <a:t>．进行串的比较运算最不方便</a:t>
            </a:r>
            <a:br>
              <a:rPr lang="zh-CN" altLang="en-US" sz="2400" dirty="0"/>
            </a:br>
            <a:r>
              <a:rPr lang="en-US" altLang="zh-CN" sz="2400" dirty="0"/>
              <a:t>B</a:t>
            </a:r>
            <a:r>
              <a:rPr lang="zh-CN" altLang="en-US" sz="2400" dirty="0"/>
              <a:t>．进行求子串运算最不方便</a:t>
            </a:r>
            <a:br>
              <a:rPr lang="zh-CN" altLang="en-US" sz="2400" dirty="0"/>
            </a:br>
            <a:r>
              <a:rPr lang="en-US" altLang="zh-CN" sz="2400" dirty="0"/>
              <a:t>C</a:t>
            </a:r>
            <a:r>
              <a:rPr lang="zh-CN" altLang="en-US" sz="2400" dirty="0"/>
              <a:t>．进行串连接最不方便</a:t>
            </a:r>
            <a:br>
              <a:rPr lang="zh-CN" altLang="en-US" sz="2400" dirty="0"/>
            </a:br>
            <a:r>
              <a:rPr lang="en-US" altLang="zh-CN" sz="2400" dirty="0"/>
              <a:t>D</a:t>
            </a:r>
            <a:r>
              <a:rPr lang="zh-CN" altLang="en-US" sz="2400" dirty="0"/>
              <a:t>．进行串替换最不方便</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28</a:t>
            </a:fld>
            <a:endParaRPr lang="en-US" altLang="zh-CN"/>
          </a:p>
        </p:txBody>
      </p:sp>
    </p:spTree>
    <p:extLst>
      <p:ext uri="{BB962C8B-B14F-4D97-AF65-F5344CB8AC3E}">
        <p14:creationId xmlns:p14="http://schemas.microsoft.com/office/powerpoint/2010/main" val="4175300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62000" y="685800"/>
            <a:ext cx="7800975" cy="563562"/>
          </a:xfrm>
        </p:spPr>
        <p:txBody>
          <a:bodyPr/>
          <a:lstStyle/>
          <a:p>
            <a:r>
              <a:rPr lang="en-US" altLang="zh-CN" dirty="0" smtClean="0"/>
              <a:t>8.2 </a:t>
            </a:r>
            <a:r>
              <a:rPr lang="zh-CN" altLang="en-US" dirty="0" smtClean="0"/>
              <a:t>数组、矩阵和广义表</a:t>
            </a:r>
            <a:r>
              <a:rPr lang="en-US" altLang="zh-CN" dirty="0" smtClean="0"/>
              <a:t>——</a:t>
            </a:r>
            <a:r>
              <a:rPr lang="zh-CN" altLang="en-US" dirty="0" smtClean="0"/>
              <a:t>知识点</a:t>
            </a:r>
            <a:r>
              <a:rPr lang="en-US" altLang="zh-CN" dirty="0" smtClean="0"/>
              <a:t>1</a:t>
            </a:r>
            <a:endParaRPr lang="zh-CN" altLang="en-US" dirty="0"/>
          </a:p>
        </p:txBody>
      </p:sp>
      <p:sp>
        <p:nvSpPr>
          <p:cNvPr id="6" name="内容占位符 5"/>
          <p:cNvSpPr>
            <a:spLocks noGrp="1"/>
          </p:cNvSpPr>
          <p:nvPr>
            <p:ph idx="1"/>
          </p:nvPr>
        </p:nvSpPr>
        <p:spPr>
          <a:xfrm>
            <a:off x="457200" y="1419225"/>
            <a:ext cx="8458200" cy="4879975"/>
          </a:xfrm>
        </p:spPr>
        <p:txBody>
          <a:bodyPr/>
          <a:lstStyle/>
          <a:p>
            <a:pPr>
              <a:lnSpc>
                <a:spcPct val="150000"/>
              </a:lnSpc>
            </a:pPr>
            <a:r>
              <a:rPr lang="zh-CN" altLang="en-US" sz="2800" dirty="0" smtClean="0"/>
              <a:t>数组的定义：其数据元素数目固定，每个元素类型相同，下标关系具有上下界的约束且下标有序。</a:t>
            </a:r>
            <a:endParaRPr lang="en-US" altLang="zh-CN" sz="2800" dirty="0" smtClean="0"/>
          </a:p>
          <a:p>
            <a:pPr>
              <a:lnSpc>
                <a:spcPct val="150000"/>
              </a:lnSpc>
            </a:pPr>
            <a:r>
              <a:rPr lang="zh-CN" altLang="en-US" sz="2800" dirty="0" smtClean="0"/>
              <a:t>数组的顺序存储</a:t>
            </a:r>
            <a:endParaRPr lang="en-US" altLang="zh-CN" sz="2800" dirty="0" smtClean="0"/>
          </a:p>
          <a:p>
            <a:pPr>
              <a:lnSpc>
                <a:spcPct val="150000"/>
              </a:lnSpc>
              <a:buFont typeface="Wingdings" pitchFamily="2" charset="2"/>
              <a:buChar char="Ø"/>
            </a:pPr>
            <a:r>
              <a:rPr lang="zh-CN" altLang="en-US" sz="2800" dirty="0" smtClean="0">
                <a:solidFill>
                  <a:srgbClr val="FF0000"/>
                </a:solidFill>
              </a:rPr>
              <a:t>以行序优先存储：</a:t>
            </a:r>
            <a:endParaRPr lang="en-US" altLang="zh-CN" sz="2800" dirty="0" smtClean="0">
              <a:solidFill>
                <a:srgbClr val="FF0000"/>
              </a:solidFill>
            </a:endParaRPr>
          </a:p>
          <a:p>
            <a:pPr marL="0" indent="0">
              <a:lnSpc>
                <a:spcPct val="150000"/>
              </a:lnSpc>
              <a:buNone/>
            </a:pPr>
            <a:r>
              <a:rPr lang="en-US" altLang="zh-CN" sz="2800" dirty="0" err="1" smtClean="0"/>
              <a:t>Loc</a:t>
            </a:r>
            <a:r>
              <a:rPr lang="en-US" altLang="zh-CN" sz="2800" dirty="0" smtClean="0"/>
              <a:t>(</a:t>
            </a:r>
            <a:r>
              <a:rPr lang="en-US" altLang="zh-CN" sz="2800" dirty="0" err="1" smtClean="0"/>
              <a:t>a</a:t>
            </a:r>
            <a:r>
              <a:rPr lang="en-US" altLang="zh-CN" sz="1600" dirty="0" err="1" smtClean="0"/>
              <a:t>ij</a:t>
            </a:r>
            <a:r>
              <a:rPr lang="en-US" altLang="zh-CN" sz="2800" dirty="0" smtClean="0"/>
              <a:t>)= </a:t>
            </a:r>
            <a:r>
              <a:rPr lang="en-US" altLang="zh-CN" sz="2800" dirty="0" err="1" smtClean="0"/>
              <a:t>Loc</a:t>
            </a:r>
            <a:r>
              <a:rPr lang="en-US" altLang="zh-CN" sz="2800" dirty="0" smtClean="0"/>
              <a:t>(a</a:t>
            </a:r>
            <a:r>
              <a:rPr lang="en-US" altLang="zh-CN" sz="1600" dirty="0" smtClean="0"/>
              <a:t>11</a:t>
            </a:r>
            <a:r>
              <a:rPr lang="en-US" altLang="zh-CN" sz="2800" dirty="0" smtClean="0"/>
              <a:t>)+((i-1)*n+(j-1))*L</a:t>
            </a:r>
          </a:p>
          <a:p>
            <a:pPr>
              <a:lnSpc>
                <a:spcPct val="150000"/>
              </a:lnSpc>
              <a:buFont typeface="Wingdings" pitchFamily="2" charset="2"/>
              <a:buChar char="Ø"/>
            </a:pPr>
            <a:r>
              <a:rPr lang="zh-CN" altLang="en-US" sz="2800" dirty="0" smtClean="0">
                <a:solidFill>
                  <a:srgbClr val="FF0000"/>
                </a:solidFill>
              </a:rPr>
              <a:t>以列序优先存储</a:t>
            </a:r>
            <a:endParaRPr lang="en-US" altLang="zh-CN" sz="2800" dirty="0" smtClean="0">
              <a:solidFill>
                <a:srgbClr val="FF0000"/>
              </a:solidFill>
            </a:endParaRPr>
          </a:p>
          <a:p>
            <a:pPr marL="0" indent="0">
              <a:lnSpc>
                <a:spcPct val="150000"/>
              </a:lnSpc>
              <a:buNone/>
            </a:pPr>
            <a:r>
              <a:rPr lang="en-US" altLang="zh-CN" sz="2800" dirty="0" err="1" smtClean="0"/>
              <a:t>Loc</a:t>
            </a:r>
            <a:r>
              <a:rPr lang="en-US" altLang="zh-CN" sz="2800" dirty="0" smtClean="0"/>
              <a:t>(</a:t>
            </a:r>
            <a:r>
              <a:rPr lang="en-US" altLang="zh-CN" sz="2800" dirty="0" err="1" smtClean="0"/>
              <a:t>a</a:t>
            </a:r>
            <a:r>
              <a:rPr lang="en-US" altLang="zh-CN" sz="1600" dirty="0" err="1" smtClean="0"/>
              <a:t>ij</a:t>
            </a:r>
            <a:r>
              <a:rPr lang="en-US" altLang="zh-CN" sz="2800" dirty="0" smtClean="0"/>
              <a:t>)= </a:t>
            </a:r>
            <a:r>
              <a:rPr lang="en-US" altLang="zh-CN" sz="2800" dirty="0" err="1" smtClean="0"/>
              <a:t>Loc</a:t>
            </a:r>
            <a:r>
              <a:rPr lang="en-US" altLang="zh-CN" sz="2800" dirty="0" smtClean="0"/>
              <a:t>(a</a:t>
            </a:r>
            <a:r>
              <a:rPr lang="en-US" altLang="zh-CN" sz="1600" dirty="0" smtClean="0"/>
              <a:t>11</a:t>
            </a:r>
            <a:r>
              <a:rPr lang="en-US" altLang="zh-CN" sz="2800" dirty="0" smtClean="0"/>
              <a:t>)+((j-1)*n+(i-1))*L</a:t>
            </a:r>
          </a:p>
          <a:p>
            <a:pPr marL="0" indent="0">
              <a:lnSpc>
                <a:spcPct val="150000"/>
              </a:lnSpc>
              <a:buNone/>
            </a:pPr>
            <a:endParaRPr lang="zh-CN" altLang="en-US" sz="2800" dirty="0"/>
          </a:p>
        </p:txBody>
      </p:sp>
      <p:sp>
        <p:nvSpPr>
          <p:cNvPr id="2" name="灯片编号占位符 1"/>
          <p:cNvSpPr>
            <a:spLocks noGrp="1"/>
          </p:cNvSpPr>
          <p:nvPr>
            <p:ph type="sldNum" sz="quarter" idx="12"/>
          </p:nvPr>
        </p:nvSpPr>
        <p:spPr/>
        <p:txBody>
          <a:bodyPr/>
          <a:lstStyle/>
          <a:p>
            <a:pPr>
              <a:defRPr/>
            </a:pPr>
            <a:fld id="{6994129A-FAF2-4953-A333-5D45C0D5A1E0}" type="slidenum">
              <a:rPr lang="en-US" altLang="zh-CN" smtClean="0"/>
              <a:pPr>
                <a:defRPr/>
              </a:pPr>
              <a:t>29</a:t>
            </a:fld>
            <a:endParaRPr lang="en-US" altLang="zh-CN"/>
          </a:p>
        </p:txBody>
      </p:sp>
    </p:spTree>
    <p:extLst>
      <p:ext uri="{BB962C8B-B14F-4D97-AF65-F5344CB8AC3E}">
        <p14:creationId xmlns:p14="http://schemas.microsoft.com/office/powerpoint/2010/main" val="42748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5" end="5"/>
                                            </p:txEl>
                                          </p:spTgt>
                                        </p:tgtEl>
                                        <p:attrNameLst>
                                          <p:attrName>style.visibility</p:attrName>
                                        </p:attrNameLst>
                                      </p:cBhvr>
                                      <p:to>
                                        <p:strVal val="visible"/>
                                      </p:to>
                                    </p:set>
                                    <p:animEffect transition="in" filter="fade">
                                      <p:cBhvr>
                                        <p:cTn id="14" dur="1000"/>
                                        <p:tgtEl>
                                          <p:spTgt spid="6">
                                            <p:txEl>
                                              <p:pRg st="5" end="5"/>
                                            </p:txEl>
                                          </p:spTgt>
                                        </p:tgtEl>
                                      </p:cBhvr>
                                    </p:animEffect>
                                    <p:anim calcmode="lin" valueType="num">
                                      <p:cBhvr>
                                        <p:cTn id="1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高频考点</a:t>
            </a:r>
          </a:p>
        </p:txBody>
      </p:sp>
      <p:sp>
        <p:nvSpPr>
          <p:cNvPr id="6147" name="内容占位符 2"/>
          <p:cNvSpPr>
            <a:spLocks noGrp="1"/>
          </p:cNvSpPr>
          <p:nvPr>
            <p:ph idx="1"/>
          </p:nvPr>
        </p:nvSpPr>
        <p:spPr>
          <a:xfrm>
            <a:off x="457200" y="1419225"/>
            <a:ext cx="8534400" cy="4879975"/>
          </a:xfrm>
        </p:spPr>
        <p:txBody>
          <a:bodyPr/>
          <a:lstStyle/>
          <a:p>
            <a:pPr>
              <a:lnSpc>
                <a:spcPct val="150000"/>
              </a:lnSpc>
            </a:pPr>
            <a:r>
              <a:rPr lang="zh-CN" altLang="en-US" sz="2800" dirty="0" smtClean="0"/>
              <a:t>顺序表、链表</a:t>
            </a:r>
            <a:r>
              <a:rPr lang="zh-CN" altLang="en-US" sz="2800" dirty="0"/>
              <a:t>（单向链表、双向链表、循环链表）的定义、存储和操作；</a:t>
            </a:r>
            <a:endParaRPr lang="en-US" altLang="zh-CN" sz="2800" dirty="0"/>
          </a:p>
          <a:p>
            <a:pPr>
              <a:lnSpc>
                <a:spcPct val="150000"/>
              </a:lnSpc>
            </a:pPr>
            <a:r>
              <a:rPr lang="zh-CN" altLang="en-US" sz="2800" dirty="0"/>
              <a:t>队列、</a:t>
            </a:r>
            <a:r>
              <a:rPr lang="zh-CN" altLang="en-US" sz="2800" dirty="0" smtClean="0"/>
              <a:t>栈的</a:t>
            </a:r>
            <a:r>
              <a:rPr lang="zh-CN" altLang="en-US" sz="2800" dirty="0"/>
              <a:t>定义、存储和操作</a:t>
            </a:r>
            <a:r>
              <a:rPr lang="zh-CN" altLang="en-US" sz="2800" dirty="0" smtClean="0"/>
              <a:t>；</a:t>
            </a:r>
            <a:endParaRPr lang="en-US" altLang="zh-CN" sz="2800" dirty="0" smtClean="0"/>
          </a:p>
          <a:p>
            <a:pPr>
              <a:lnSpc>
                <a:spcPct val="150000"/>
              </a:lnSpc>
            </a:pPr>
            <a:r>
              <a:rPr lang="zh-CN" altLang="en-US" sz="2800" dirty="0"/>
              <a:t>树（二叉树、线索树、堆）的定义、存储和</a:t>
            </a:r>
            <a:r>
              <a:rPr lang="zh-CN" altLang="en-US" sz="2800" dirty="0" smtClean="0"/>
              <a:t>操作；</a:t>
            </a:r>
            <a:endParaRPr lang="en-US" altLang="zh-CN" sz="2800" dirty="0"/>
          </a:p>
          <a:p>
            <a:pPr>
              <a:lnSpc>
                <a:spcPct val="150000"/>
              </a:lnSpc>
            </a:pPr>
            <a:r>
              <a:rPr lang="zh-CN" altLang="en-US" sz="2800" dirty="0"/>
              <a:t>图的定义、存储和操作；</a:t>
            </a:r>
            <a:endParaRPr lang="en-US" altLang="zh-CN" sz="2800" dirty="0"/>
          </a:p>
          <a:p>
            <a:pPr>
              <a:lnSpc>
                <a:spcPct val="150000"/>
              </a:lnSpc>
            </a:pPr>
            <a:r>
              <a:rPr lang="zh-CN" altLang="en-US" sz="2800" dirty="0"/>
              <a:t>几种常见排序方法及其时间复杂度；</a:t>
            </a:r>
            <a:endParaRPr lang="en-US" altLang="zh-CN" sz="2800" dirty="0"/>
          </a:p>
          <a:p>
            <a:pPr>
              <a:lnSpc>
                <a:spcPct val="150000"/>
              </a:lnSpc>
            </a:pPr>
            <a:endParaRPr lang="en-US" altLang="zh-CN" sz="2800" dirty="0" smtClean="0"/>
          </a:p>
        </p:txBody>
      </p:sp>
      <p:sp>
        <p:nvSpPr>
          <p:cNvPr id="4" name="灯片编号占位符 3"/>
          <p:cNvSpPr>
            <a:spLocks noGrp="1"/>
          </p:cNvSpPr>
          <p:nvPr>
            <p:ph type="sldNum" sz="quarter" idx="12"/>
          </p:nvPr>
        </p:nvSpPr>
        <p:spPr/>
        <p:txBody>
          <a:bodyPr/>
          <a:lstStyle/>
          <a:p>
            <a:pPr>
              <a:defRPr/>
            </a:pPr>
            <a:fld id="{233596FA-8FB4-4C7C-B865-BCFB588105CC}"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若有数组声明 </a:t>
            </a:r>
            <a:r>
              <a:rPr lang="en-US" altLang="zh-CN" sz="2400" dirty="0" smtClean="0"/>
              <a:t>a[0..3</a:t>
            </a:r>
            <a:r>
              <a:rPr lang="zh-CN" altLang="en-US" sz="2400" dirty="0" smtClean="0"/>
              <a:t>，</a:t>
            </a:r>
            <a:r>
              <a:rPr lang="en-US" altLang="zh-CN" sz="2400" dirty="0" smtClean="0"/>
              <a:t>0..2</a:t>
            </a:r>
            <a:r>
              <a:rPr lang="zh-CN" altLang="en-US" sz="2400" dirty="0" smtClean="0"/>
              <a:t>，</a:t>
            </a:r>
            <a:r>
              <a:rPr lang="en-US" altLang="zh-CN" sz="2400" dirty="0" smtClean="0"/>
              <a:t>1..4]</a:t>
            </a:r>
            <a:r>
              <a:rPr lang="zh-CN" altLang="en-US" sz="2400" dirty="0" smtClean="0"/>
              <a:t>，设编译时为 </a:t>
            </a:r>
            <a:r>
              <a:rPr lang="en-US" altLang="zh-CN" sz="2400" dirty="0" smtClean="0"/>
              <a:t>a </a:t>
            </a:r>
            <a:r>
              <a:rPr lang="zh-CN" altLang="en-US" sz="2400" dirty="0" smtClean="0"/>
              <a:t>分配的存储空间首地址为</a:t>
            </a:r>
            <a:r>
              <a:rPr lang="en-US" altLang="zh-CN" sz="2400" dirty="0" err="1" smtClean="0"/>
              <a:t>base_a</a:t>
            </a:r>
            <a:r>
              <a:rPr lang="zh-CN" altLang="en-US" sz="2400" dirty="0" smtClean="0"/>
              <a:t>，且每个数组元素占据一个存储单元。当元素以行为序存放（即按 </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1]</a:t>
            </a:r>
            <a:r>
              <a:rPr lang="zh-CN" altLang="en-US" sz="2400" dirty="0" smtClean="0"/>
              <a:t>，</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2]</a:t>
            </a:r>
            <a:r>
              <a:rPr lang="zh-CN" altLang="en-US" sz="2400" dirty="0" smtClean="0"/>
              <a:t>，</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3]</a:t>
            </a:r>
            <a:r>
              <a:rPr lang="zh-CN" altLang="en-US" sz="2400" dirty="0" smtClean="0"/>
              <a:t>，</a:t>
            </a:r>
            <a:r>
              <a:rPr lang="en-US" altLang="zh-CN" sz="2400" dirty="0" smtClean="0"/>
              <a:t>a[0</a:t>
            </a:r>
            <a:r>
              <a:rPr lang="zh-CN" altLang="en-US" sz="2400" dirty="0" smtClean="0"/>
              <a:t>，</a:t>
            </a:r>
            <a:r>
              <a:rPr lang="en-US" altLang="zh-CN" sz="2400" dirty="0" smtClean="0"/>
              <a:t>0</a:t>
            </a:r>
            <a:r>
              <a:rPr lang="zh-CN" altLang="en-US" sz="2400" dirty="0" smtClean="0"/>
              <a:t>，</a:t>
            </a:r>
            <a:r>
              <a:rPr lang="en-US" altLang="zh-CN" sz="2400" dirty="0" smtClean="0"/>
              <a:t>4]</a:t>
            </a:r>
            <a:r>
              <a:rPr lang="zh-CN" altLang="en-US" sz="2400" dirty="0" smtClean="0"/>
              <a:t>，</a:t>
            </a:r>
            <a:r>
              <a:rPr lang="en-US" altLang="zh-CN" sz="2400" dirty="0" smtClean="0"/>
              <a:t>a[0</a:t>
            </a:r>
            <a:r>
              <a:rPr lang="zh-CN" altLang="en-US" sz="2400" dirty="0" smtClean="0"/>
              <a:t>，</a:t>
            </a:r>
            <a:r>
              <a:rPr lang="en-US" altLang="zh-CN" sz="2400" dirty="0" smtClean="0"/>
              <a:t>1</a:t>
            </a:r>
            <a:r>
              <a:rPr lang="zh-CN" altLang="en-US" sz="2400" dirty="0" smtClean="0"/>
              <a:t>，</a:t>
            </a:r>
            <a:r>
              <a:rPr lang="en-US" altLang="zh-CN" sz="2400" dirty="0" smtClean="0"/>
              <a:t>1]</a:t>
            </a:r>
            <a:r>
              <a:rPr lang="zh-CN" altLang="en-US" sz="2400" dirty="0" smtClean="0"/>
              <a:t>，</a:t>
            </a:r>
            <a:r>
              <a:rPr lang="en-US" altLang="zh-CN" sz="2400" dirty="0" smtClean="0"/>
              <a:t>a[0</a:t>
            </a:r>
            <a:r>
              <a:rPr lang="zh-CN" altLang="en-US" sz="2400" dirty="0" smtClean="0"/>
              <a:t>，</a:t>
            </a:r>
            <a:r>
              <a:rPr lang="en-US" altLang="zh-CN" sz="2400" dirty="0" smtClean="0"/>
              <a:t>1</a:t>
            </a:r>
            <a:r>
              <a:rPr lang="zh-CN" altLang="en-US" sz="2400" dirty="0" smtClean="0"/>
              <a:t>，</a:t>
            </a:r>
            <a:r>
              <a:rPr lang="en-US" altLang="zh-CN" sz="2400" dirty="0" smtClean="0"/>
              <a:t>2]</a:t>
            </a:r>
            <a:r>
              <a:rPr lang="zh-CN" altLang="en-US" sz="2400" dirty="0" smtClean="0"/>
              <a:t>，</a:t>
            </a:r>
            <a:r>
              <a:rPr lang="en-US" altLang="zh-CN" sz="2400" dirty="0" smtClean="0"/>
              <a:t>…</a:t>
            </a:r>
            <a:r>
              <a:rPr lang="zh-CN" altLang="en-US" sz="2400" dirty="0" smtClean="0"/>
              <a:t>，</a:t>
            </a:r>
            <a:r>
              <a:rPr lang="en-US" altLang="zh-CN" sz="2400" dirty="0" smtClean="0"/>
              <a:t>a[3</a:t>
            </a:r>
            <a:r>
              <a:rPr lang="zh-CN" altLang="en-US" sz="2400" dirty="0" smtClean="0"/>
              <a:t>，</a:t>
            </a:r>
            <a:r>
              <a:rPr lang="en-US" altLang="zh-CN" sz="2400" dirty="0" smtClean="0"/>
              <a:t>2</a:t>
            </a:r>
            <a:r>
              <a:rPr lang="zh-CN" altLang="en-US" sz="2400" dirty="0" smtClean="0"/>
              <a:t>，</a:t>
            </a:r>
            <a:r>
              <a:rPr lang="en-US" altLang="zh-CN" sz="2400" dirty="0" smtClean="0"/>
              <a:t>4]</a:t>
            </a:r>
            <a:r>
              <a:rPr lang="zh-CN" altLang="en-US" sz="2400" dirty="0" smtClean="0"/>
              <a:t>顺序存储），则数组元素</a:t>
            </a:r>
            <a:r>
              <a:rPr lang="en-US" altLang="zh-CN" sz="2400" dirty="0" smtClean="0"/>
              <a:t>a[2</a:t>
            </a:r>
            <a:r>
              <a:rPr lang="zh-CN" altLang="en-US" sz="2400" dirty="0" smtClean="0"/>
              <a:t>，</a:t>
            </a:r>
            <a:r>
              <a:rPr lang="en-US" altLang="zh-CN" sz="2400" dirty="0" smtClean="0"/>
              <a:t>2</a:t>
            </a:r>
            <a:r>
              <a:rPr lang="zh-CN" altLang="en-US" sz="2400" dirty="0" smtClean="0"/>
              <a:t>，</a:t>
            </a:r>
            <a:r>
              <a:rPr lang="en-US" altLang="zh-CN" sz="2400" dirty="0" smtClean="0"/>
              <a:t>2]</a:t>
            </a:r>
            <a:r>
              <a:rPr lang="zh-CN" altLang="en-US" sz="2400" dirty="0" smtClean="0"/>
              <a:t>在其存储空间中相对</a:t>
            </a:r>
            <a:r>
              <a:rPr lang="en-US" altLang="zh-CN" sz="2400" dirty="0" err="1" smtClean="0"/>
              <a:t>base_a</a:t>
            </a:r>
            <a:r>
              <a:rPr lang="zh-CN" altLang="en-US" sz="2400" dirty="0" smtClean="0"/>
              <a:t>的偏移量是（ ）。 </a:t>
            </a:r>
            <a:br>
              <a:rPr lang="zh-CN" altLang="en-US" sz="2400" dirty="0" smtClean="0"/>
            </a:br>
            <a:r>
              <a:rPr lang="en-US" altLang="zh-CN" sz="2400" dirty="0" smtClean="0"/>
              <a:t>A.8       B.12       C.33       D.48</a:t>
            </a:r>
            <a:br>
              <a:rPr lang="en-US" altLang="zh-CN" sz="2400" dirty="0" smtClean="0"/>
            </a:b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30</a:t>
            </a:fld>
            <a:endParaRPr lang="en-US" altLang="zh-CN"/>
          </a:p>
        </p:txBody>
      </p:sp>
    </p:spTree>
    <p:extLst>
      <p:ext uri="{BB962C8B-B14F-4D97-AF65-F5344CB8AC3E}">
        <p14:creationId xmlns:p14="http://schemas.microsoft.com/office/powerpoint/2010/main" val="2232075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a:t>
            </a:r>
            <a:r>
              <a:rPr lang="zh-CN" altLang="en-US" dirty="0" smtClean="0"/>
              <a:t>数组、矩阵和广义表</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矩阵</a:t>
            </a:r>
            <a:endParaRPr lang="en-US" altLang="zh-CN" sz="2400" dirty="0" smtClean="0"/>
          </a:p>
          <a:p>
            <a:pPr>
              <a:lnSpc>
                <a:spcPct val="150000"/>
              </a:lnSpc>
              <a:buFont typeface="Wingdings" pitchFamily="2" charset="2"/>
              <a:buChar char="Ø"/>
            </a:pPr>
            <a:r>
              <a:rPr lang="zh-CN" altLang="en-US" sz="2400" dirty="0"/>
              <a:t>特殊</a:t>
            </a:r>
            <a:r>
              <a:rPr lang="zh-CN" altLang="en-US" sz="2400" dirty="0" smtClean="0"/>
              <a:t>矩阵</a:t>
            </a:r>
            <a:endParaRPr lang="en-US" altLang="zh-CN" sz="2400" dirty="0" smtClean="0"/>
          </a:p>
          <a:p>
            <a:pPr marL="0" indent="0">
              <a:lnSpc>
                <a:spcPct val="150000"/>
              </a:lnSpc>
              <a:buNone/>
            </a:pPr>
            <a:r>
              <a:rPr lang="en-US" altLang="zh-CN" sz="2400" dirty="0" smtClean="0"/>
              <a:t>(1)</a:t>
            </a:r>
            <a:r>
              <a:rPr lang="zh-CN" altLang="en-US" sz="2400" dirty="0" smtClean="0"/>
              <a:t>对称矩阵</a:t>
            </a:r>
            <a:endParaRPr lang="en-US" altLang="zh-CN" sz="2400" dirty="0" smtClean="0"/>
          </a:p>
          <a:p>
            <a:pPr marL="0" indent="0">
              <a:lnSpc>
                <a:spcPct val="150000"/>
              </a:lnSpc>
              <a:buNone/>
            </a:pPr>
            <a:r>
              <a:rPr lang="en-US" altLang="zh-CN" sz="2400" dirty="0" smtClean="0"/>
              <a:t>(2)</a:t>
            </a:r>
            <a:r>
              <a:rPr lang="zh-CN" altLang="en-US" sz="2400" dirty="0" smtClean="0"/>
              <a:t>上</a:t>
            </a:r>
            <a:r>
              <a:rPr lang="en-US" altLang="zh-CN" sz="2400" dirty="0" smtClean="0"/>
              <a:t>(</a:t>
            </a:r>
            <a:r>
              <a:rPr lang="zh-CN" altLang="en-US" sz="2400" dirty="0" smtClean="0"/>
              <a:t>下</a:t>
            </a:r>
            <a:r>
              <a:rPr lang="en-US" altLang="zh-CN" sz="2400" dirty="0" smtClean="0"/>
              <a:t>)</a:t>
            </a:r>
            <a:r>
              <a:rPr lang="zh-CN" altLang="en-US" sz="2400" dirty="0" smtClean="0"/>
              <a:t>三角矩阵</a:t>
            </a:r>
            <a:endParaRPr lang="en-US" altLang="zh-CN" sz="2400" dirty="0" smtClean="0"/>
          </a:p>
          <a:p>
            <a:pPr marL="0" indent="0">
              <a:lnSpc>
                <a:spcPct val="150000"/>
              </a:lnSpc>
              <a:buNone/>
            </a:pPr>
            <a:r>
              <a:rPr lang="en-US" altLang="zh-CN" sz="2400" dirty="0" smtClean="0">
                <a:solidFill>
                  <a:schemeClr val="bg2">
                    <a:lumMod val="75000"/>
                  </a:schemeClr>
                </a:solidFill>
              </a:rPr>
              <a:t>(3)</a:t>
            </a:r>
            <a:r>
              <a:rPr lang="zh-CN" altLang="en-US" sz="2400" dirty="0" smtClean="0">
                <a:solidFill>
                  <a:schemeClr val="bg2">
                    <a:lumMod val="75000"/>
                  </a:schemeClr>
                </a:solidFill>
              </a:rPr>
              <a:t>对角矩阵</a:t>
            </a:r>
            <a:endParaRPr lang="en-US" altLang="zh-CN" sz="2400" dirty="0" smtClean="0">
              <a:solidFill>
                <a:schemeClr val="bg2">
                  <a:lumMod val="75000"/>
                </a:schemeClr>
              </a:solidFill>
            </a:endParaRPr>
          </a:p>
          <a:p>
            <a:pPr>
              <a:lnSpc>
                <a:spcPct val="150000"/>
              </a:lnSpc>
              <a:buFont typeface="Wingdings" pitchFamily="2" charset="2"/>
              <a:buChar char="Ø"/>
            </a:pPr>
            <a:r>
              <a:rPr lang="zh-CN" altLang="en-US" sz="2400" dirty="0">
                <a:solidFill>
                  <a:schemeClr val="bg2">
                    <a:lumMod val="75000"/>
                  </a:schemeClr>
                </a:solidFill>
              </a:rPr>
              <a:t>稀疏矩阵</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31</a:t>
            </a:fld>
            <a:endParaRPr lang="en-US" altLang="zh-CN"/>
          </a:p>
        </p:txBody>
      </p:sp>
    </p:spTree>
    <p:extLst>
      <p:ext uri="{BB962C8B-B14F-4D97-AF65-F5344CB8AC3E}">
        <p14:creationId xmlns:p14="http://schemas.microsoft.com/office/powerpoint/2010/main" val="22028688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zh-CN" altLang="en-US" sz="2400" dirty="0"/>
              <a:t>设有如下所示的下三角矩阵</a:t>
            </a:r>
            <a:r>
              <a:rPr lang="en-US" altLang="zh-CN" sz="2400" dirty="0"/>
              <a:t>A[0</a:t>
            </a:r>
            <a:r>
              <a:rPr lang="zh-CN" altLang="en-US" sz="2400" dirty="0"/>
              <a:t>．．</a:t>
            </a:r>
            <a:r>
              <a:rPr lang="en-US" altLang="zh-CN" sz="2400" dirty="0"/>
              <a:t>8</a:t>
            </a:r>
            <a:r>
              <a:rPr lang="zh-CN" altLang="en-US" sz="2400" dirty="0"/>
              <a:t>，</a:t>
            </a:r>
            <a:r>
              <a:rPr lang="en-US" altLang="zh-CN" sz="2400" dirty="0"/>
              <a:t>0</a:t>
            </a:r>
            <a:r>
              <a:rPr lang="zh-CN" altLang="en-US" sz="2400" dirty="0"/>
              <a:t>．．</a:t>
            </a:r>
            <a:r>
              <a:rPr lang="en-US" altLang="zh-CN" sz="2400" dirty="0"/>
              <a:t>8]</a:t>
            </a:r>
            <a:r>
              <a:rPr lang="zh-CN" altLang="en-US" sz="2400" dirty="0"/>
              <a:t>，将该三角矩阵的非零元素</a:t>
            </a:r>
            <a:r>
              <a:rPr lang="en-US" altLang="zh-CN" sz="2400" dirty="0"/>
              <a:t>(</a:t>
            </a:r>
            <a:r>
              <a:rPr lang="zh-CN" altLang="en-US" sz="2400" dirty="0"/>
              <a:t>即行下标不小于列下标的所有元素</a:t>
            </a:r>
            <a:r>
              <a:rPr lang="en-US" altLang="zh-CN" sz="2400" dirty="0"/>
              <a:t>)</a:t>
            </a:r>
            <a:r>
              <a:rPr lang="zh-CN" altLang="en-US" sz="2400" dirty="0"/>
              <a:t>按行优先压缩存储在数组</a:t>
            </a:r>
            <a:r>
              <a:rPr lang="en-US" altLang="zh-CN" sz="2400" dirty="0"/>
              <a:t>M[1</a:t>
            </a:r>
            <a:r>
              <a:rPr lang="zh-CN" altLang="en-US" sz="2400" dirty="0"/>
              <a:t>．．</a:t>
            </a:r>
            <a:r>
              <a:rPr lang="en-US" altLang="zh-CN" sz="2400" dirty="0"/>
              <a:t>m]</a:t>
            </a:r>
            <a:r>
              <a:rPr lang="zh-CN" altLang="en-US" sz="2400" dirty="0"/>
              <a:t>中，则元素</a:t>
            </a:r>
            <a:r>
              <a:rPr lang="en-US" altLang="zh-CN" sz="2400" dirty="0"/>
              <a:t>A[i</a:t>
            </a:r>
            <a:r>
              <a:rPr lang="zh-CN" altLang="en-US" sz="2400" dirty="0"/>
              <a:t>，</a:t>
            </a:r>
            <a:r>
              <a:rPr lang="en-US" altLang="zh-CN" sz="2400" dirty="0"/>
              <a:t>j](0≤i≤8</a:t>
            </a:r>
            <a:r>
              <a:rPr lang="zh-CN" altLang="en-US" sz="2400" dirty="0"/>
              <a:t>，</a:t>
            </a:r>
            <a:r>
              <a:rPr lang="en-US" altLang="zh-CN" sz="2400" dirty="0" err="1"/>
              <a:t>j≤i</a:t>
            </a:r>
            <a:r>
              <a:rPr lang="en-US" altLang="zh-CN" sz="2400" dirty="0"/>
              <a:t>)</a:t>
            </a:r>
            <a:r>
              <a:rPr lang="zh-CN" altLang="en-US" sz="2400" dirty="0"/>
              <a:t>存储在数组</a:t>
            </a:r>
            <a:r>
              <a:rPr lang="en-US" altLang="zh-CN" sz="2400" dirty="0"/>
              <a:t>M</a:t>
            </a:r>
            <a:r>
              <a:rPr lang="zh-CN" altLang="en-US" sz="2400" dirty="0"/>
              <a:t>的</a:t>
            </a:r>
            <a:r>
              <a:rPr lang="en-US" altLang="zh-CN" sz="2400" dirty="0"/>
              <a:t>(58)</a:t>
            </a:r>
            <a:r>
              <a:rPr lang="zh-CN" altLang="en-US" sz="2400" dirty="0"/>
              <a:t>中。</a:t>
            </a:r>
            <a:br>
              <a:rPr lang="zh-CN" altLang="en-US" sz="2400" dirty="0"/>
            </a:b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32</a:t>
            </a:fld>
            <a:endParaRPr lang="en-US" altLang="zh-CN"/>
          </a:p>
        </p:txBody>
      </p:sp>
      <p:pic>
        <p:nvPicPr>
          <p:cNvPr id="6" name="Picture 2"/>
          <p:cNvPicPr>
            <a:picLocks noChangeAspect="1" noChangeArrowheads="1"/>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914400" y="1461155"/>
            <a:ext cx="7385587" cy="522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1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a:t>
            </a:r>
            <a:r>
              <a:rPr lang="zh-CN" altLang="en-US" dirty="0" smtClean="0"/>
              <a:t>数组、矩阵和广义表</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广义表</a:t>
            </a:r>
            <a:endParaRPr lang="en-US" altLang="zh-CN" sz="2400" dirty="0" smtClean="0"/>
          </a:p>
          <a:p>
            <a:pPr>
              <a:lnSpc>
                <a:spcPct val="150000"/>
              </a:lnSpc>
              <a:buFont typeface="Wingdings" pitchFamily="2" charset="2"/>
              <a:buChar char="Ø"/>
            </a:pPr>
            <a:r>
              <a:rPr lang="zh-CN" altLang="en-US" sz="2400" dirty="0" smtClean="0"/>
              <a:t>广义表的定义：由零个或多个单元素或子表所组成的有限序列，其中某个元素在结构上可能可分。</a:t>
            </a:r>
            <a:endParaRPr lang="en-US" altLang="zh-CN" sz="2400" dirty="0" smtClean="0"/>
          </a:p>
          <a:p>
            <a:pPr>
              <a:lnSpc>
                <a:spcPct val="150000"/>
              </a:lnSpc>
              <a:buFont typeface="Wingdings" pitchFamily="2" charset="2"/>
              <a:buChar char="Ø"/>
            </a:pPr>
            <a:r>
              <a:rPr lang="zh-CN" altLang="en-US" sz="2400" dirty="0"/>
              <a:t>广义</a:t>
            </a:r>
            <a:r>
              <a:rPr lang="zh-CN" altLang="en-US" sz="2400" dirty="0" smtClean="0"/>
              <a:t>表的基本操作</a:t>
            </a:r>
            <a:endParaRPr lang="en-US" altLang="zh-CN" sz="2400" dirty="0" smtClean="0"/>
          </a:p>
          <a:p>
            <a:pPr marL="0" indent="0">
              <a:lnSpc>
                <a:spcPct val="150000"/>
              </a:lnSpc>
              <a:buNone/>
            </a:pPr>
            <a:r>
              <a:rPr lang="en-US" altLang="zh-CN" sz="2400" dirty="0" smtClean="0"/>
              <a:t>(1)</a:t>
            </a:r>
            <a:r>
              <a:rPr lang="zh-CN" altLang="en-US" sz="2400" dirty="0" smtClean="0"/>
              <a:t>取表头</a:t>
            </a:r>
            <a:endParaRPr lang="en-US" altLang="zh-CN" sz="2400" dirty="0" smtClean="0"/>
          </a:p>
          <a:p>
            <a:pPr marL="0" indent="0">
              <a:lnSpc>
                <a:spcPct val="150000"/>
              </a:lnSpc>
              <a:buNone/>
            </a:pPr>
            <a:r>
              <a:rPr lang="en-US" altLang="zh-CN" sz="2400" dirty="0" smtClean="0"/>
              <a:t>(2)</a:t>
            </a:r>
            <a:r>
              <a:rPr lang="zh-CN" altLang="en-US" sz="2400" dirty="0" smtClean="0"/>
              <a:t>取表尾</a:t>
            </a:r>
            <a:endParaRPr lang="en-US" altLang="zh-CN" sz="2400" dirty="0" smtClean="0"/>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33</a:t>
            </a:fld>
            <a:endParaRPr lang="en-US" altLang="zh-CN"/>
          </a:p>
        </p:txBody>
      </p:sp>
    </p:spTree>
    <p:extLst>
      <p:ext uri="{BB962C8B-B14F-4D97-AF65-F5344CB8AC3E}">
        <p14:creationId xmlns:p14="http://schemas.microsoft.com/office/powerpoint/2010/main" val="1103329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a:t>设</a:t>
            </a:r>
            <a:r>
              <a:rPr lang="en-US" altLang="zh-CN" sz="2400" dirty="0"/>
              <a:t>L</a:t>
            </a:r>
            <a:r>
              <a:rPr lang="zh-CN" altLang="en-US" sz="2400" dirty="0"/>
              <a:t>为广义表，将</a:t>
            </a:r>
            <a:r>
              <a:rPr lang="en-US" altLang="zh-CN" sz="2400" dirty="0"/>
              <a:t>head(L)</a:t>
            </a:r>
            <a:r>
              <a:rPr lang="zh-CN" altLang="en-US" sz="2400" dirty="0"/>
              <a:t>定义为取非空广义表的第一个元素，</a:t>
            </a:r>
            <a:r>
              <a:rPr lang="en-US" altLang="zh-CN" sz="2400" dirty="0"/>
              <a:t>tail(L)</a:t>
            </a:r>
            <a:r>
              <a:rPr lang="zh-CN" altLang="en-US" sz="2400" dirty="0"/>
              <a:t>定义为取非空广义表除第一个元素外剩余元素构成的广义表。若广义表</a:t>
            </a:r>
            <a:r>
              <a:rPr lang="en-US" altLang="zh-CN" sz="2400" dirty="0"/>
              <a:t>L=((x</a:t>
            </a:r>
            <a:r>
              <a:rPr lang="zh-CN" altLang="en-US" sz="2400" dirty="0"/>
              <a:t>，</a:t>
            </a:r>
            <a:r>
              <a:rPr lang="en-US" altLang="zh-CN" sz="2400" dirty="0"/>
              <a:t>y</a:t>
            </a:r>
            <a:r>
              <a:rPr lang="zh-CN" altLang="en-US" sz="2400" dirty="0"/>
              <a:t>，</a:t>
            </a:r>
            <a:r>
              <a:rPr lang="en-US" altLang="zh-CN" sz="2400" dirty="0"/>
              <a:t>z)</a:t>
            </a:r>
            <a:r>
              <a:rPr lang="zh-CN" altLang="en-US" sz="2400" dirty="0"/>
              <a:t>，</a:t>
            </a:r>
            <a:r>
              <a:rPr lang="en-US" altLang="zh-CN" sz="2400" dirty="0"/>
              <a:t>a</a:t>
            </a:r>
            <a:r>
              <a:rPr lang="zh-CN" altLang="en-US" sz="2400" dirty="0"/>
              <a:t>，</a:t>
            </a:r>
            <a:r>
              <a:rPr lang="en-US" altLang="zh-CN" sz="2400" dirty="0"/>
              <a:t>(u</a:t>
            </a:r>
            <a:r>
              <a:rPr lang="zh-CN" altLang="en-US" sz="2400" dirty="0"/>
              <a:t>，</a:t>
            </a:r>
            <a:r>
              <a:rPr lang="en-US" altLang="zh-CN" sz="2400" dirty="0"/>
              <a:t>t</a:t>
            </a:r>
            <a:r>
              <a:rPr lang="zh-CN" altLang="en-US" sz="2400" dirty="0"/>
              <a:t>，</a:t>
            </a:r>
            <a:r>
              <a:rPr lang="en-US" altLang="zh-CN" sz="2400" dirty="0"/>
              <a:t>W))</a:t>
            </a:r>
            <a:r>
              <a:rPr lang="zh-CN" altLang="en-US" sz="2400" dirty="0"/>
              <a:t>，则从</a:t>
            </a:r>
            <a:r>
              <a:rPr lang="en-US" altLang="zh-CN" sz="2400" dirty="0"/>
              <a:t>L</a:t>
            </a:r>
            <a:r>
              <a:rPr lang="zh-CN" altLang="en-US" sz="2400" dirty="0"/>
              <a:t>中取出原子项</a:t>
            </a:r>
            <a:r>
              <a:rPr lang="en-US" altLang="zh-CN" sz="2400" dirty="0"/>
              <a:t>y</a:t>
            </a:r>
            <a:r>
              <a:rPr lang="zh-CN" altLang="en-US" sz="2400" dirty="0"/>
              <a:t>的运算是</a:t>
            </a:r>
            <a:r>
              <a:rPr lang="en-US" altLang="zh-CN" sz="2400" dirty="0"/>
              <a:t>( )</a:t>
            </a:r>
            <a:r>
              <a:rPr lang="zh-CN" altLang="en-US" sz="2400" dirty="0"/>
              <a:t>。</a:t>
            </a:r>
            <a:br>
              <a:rPr lang="zh-CN" altLang="en-US" sz="2400" dirty="0"/>
            </a:br>
            <a:r>
              <a:rPr lang="en-US" altLang="zh-CN" sz="2400" dirty="0"/>
              <a:t>A</a:t>
            </a:r>
            <a:r>
              <a:rPr lang="zh-CN" altLang="en-US" sz="2400" dirty="0"/>
              <a:t>．</a:t>
            </a:r>
            <a:r>
              <a:rPr lang="en-US" altLang="zh-CN" sz="2400" dirty="0"/>
              <a:t>head(tail(tail(L)))</a:t>
            </a:r>
            <a:br>
              <a:rPr lang="en-US" altLang="zh-CN" sz="2400" dirty="0"/>
            </a:br>
            <a:r>
              <a:rPr lang="en-US" altLang="zh-CN" sz="2400" dirty="0"/>
              <a:t>B</a:t>
            </a:r>
            <a:r>
              <a:rPr lang="zh-CN" altLang="en-US" sz="2400" dirty="0"/>
              <a:t>．</a:t>
            </a:r>
            <a:r>
              <a:rPr lang="en-US" altLang="zh-CN" sz="2400" dirty="0"/>
              <a:t>tail(head(head(L)))</a:t>
            </a:r>
            <a:br>
              <a:rPr lang="en-US" altLang="zh-CN" sz="2400" dirty="0"/>
            </a:br>
            <a:r>
              <a:rPr lang="en-US" altLang="zh-CN" sz="2400" dirty="0"/>
              <a:t>C</a:t>
            </a:r>
            <a:r>
              <a:rPr lang="zh-CN" altLang="en-US" sz="2400" dirty="0"/>
              <a:t>．</a:t>
            </a:r>
            <a:r>
              <a:rPr lang="en-US" altLang="zh-CN" sz="2400" dirty="0"/>
              <a:t>head(tail(head(L)))</a:t>
            </a:r>
            <a:br>
              <a:rPr lang="en-US" altLang="zh-CN" sz="2400" dirty="0"/>
            </a:br>
            <a:r>
              <a:rPr lang="en-US" altLang="zh-CN" sz="2400" dirty="0"/>
              <a:t>D</a:t>
            </a:r>
            <a:r>
              <a:rPr lang="zh-CN" altLang="en-US" sz="2400" dirty="0"/>
              <a:t>．</a:t>
            </a:r>
            <a:r>
              <a:rPr lang="en-US" altLang="zh-CN" sz="2400" dirty="0"/>
              <a:t>tail(tail(head(L)))</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34</a:t>
            </a:fld>
            <a:endParaRPr lang="en-US" altLang="zh-CN"/>
          </a:p>
        </p:txBody>
      </p:sp>
    </p:spTree>
    <p:extLst>
      <p:ext uri="{BB962C8B-B14F-4D97-AF65-F5344CB8AC3E}">
        <p14:creationId xmlns:p14="http://schemas.microsoft.com/office/powerpoint/2010/main" val="25826519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en-US" sz="2800" dirty="0" smtClean="0"/>
              <a:t>广义表中的元素可以是原子</a:t>
            </a:r>
            <a:r>
              <a:rPr lang="en-US" altLang="zh-CN" sz="2800" dirty="0" smtClean="0"/>
              <a:t>,</a:t>
            </a:r>
            <a:r>
              <a:rPr lang="zh-CN" altLang="en-US" sz="2800" dirty="0" smtClean="0"/>
              <a:t>也可以是表</a:t>
            </a:r>
            <a:r>
              <a:rPr lang="en-US" altLang="zh-CN" sz="2800" dirty="0" smtClean="0"/>
              <a:t>,</a:t>
            </a:r>
            <a:r>
              <a:rPr lang="zh-CN" altLang="en-US" sz="2800" dirty="0" smtClean="0"/>
              <a:t>因此广义表的适用存储结构是（）</a:t>
            </a:r>
            <a:endParaRPr lang="en-US" altLang="zh-CN" sz="2800" dirty="0" smtClean="0"/>
          </a:p>
          <a:p>
            <a:pPr>
              <a:lnSpc>
                <a:spcPct val="200000"/>
              </a:lnSpc>
            </a:pPr>
            <a:r>
              <a:rPr lang="en-US" altLang="zh-CN" sz="2800" dirty="0" smtClean="0"/>
              <a:t>A.</a:t>
            </a:r>
            <a:r>
              <a:rPr lang="zh-CN" altLang="en-US" sz="2800" dirty="0" smtClean="0"/>
              <a:t>链表</a:t>
            </a:r>
            <a:r>
              <a:rPr lang="en-US" altLang="zh-CN" sz="2800" dirty="0" smtClean="0"/>
              <a:t>B.</a:t>
            </a:r>
            <a:r>
              <a:rPr lang="zh-CN" altLang="en-US" sz="2800" dirty="0" smtClean="0"/>
              <a:t>静态数组</a:t>
            </a:r>
            <a:r>
              <a:rPr lang="en-US" altLang="zh-CN" sz="2800" dirty="0" smtClean="0"/>
              <a:t>C.</a:t>
            </a:r>
            <a:r>
              <a:rPr lang="zh-CN" altLang="en-US" sz="2800" dirty="0" smtClean="0"/>
              <a:t>动态数组</a:t>
            </a:r>
            <a:r>
              <a:rPr lang="en-US" altLang="zh-CN" sz="2800" dirty="0" smtClean="0"/>
              <a:t>D.</a:t>
            </a:r>
            <a:r>
              <a:rPr lang="zh-CN" altLang="en-US" sz="2800" dirty="0" smtClean="0"/>
              <a:t>散列表</a:t>
            </a: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35</a:t>
            </a:fld>
            <a:endParaRPr lang="en-US" altLang="zh-CN"/>
          </a:p>
        </p:txBody>
      </p:sp>
    </p:spTree>
    <p:extLst>
      <p:ext uri="{BB962C8B-B14F-4D97-AF65-F5344CB8AC3E}">
        <p14:creationId xmlns:p14="http://schemas.microsoft.com/office/powerpoint/2010/main" val="3853692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zh-CN" altLang="en-US" sz="2400" dirty="0" smtClean="0"/>
              <a:t>树的定义及基本运算</a:t>
            </a:r>
            <a:endParaRPr lang="en-US" altLang="zh-CN" sz="2400" dirty="0" smtClean="0"/>
          </a:p>
          <a:p>
            <a:pPr>
              <a:lnSpc>
                <a:spcPct val="150000"/>
              </a:lnSpc>
            </a:pPr>
            <a:r>
              <a:rPr lang="zh-CN" altLang="en-US" sz="2400" dirty="0" smtClean="0"/>
              <a:t>二叉树的定义及基本运算</a:t>
            </a:r>
            <a:endParaRPr lang="en-US" altLang="zh-CN" sz="2400" dirty="0" smtClean="0"/>
          </a:p>
          <a:p>
            <a:pPr>
              <a:lnSpc>
                <a:spcPct val="150000"/>
              </a:lnSpc>
            </a:pPr>
            <a:r>
              <a:rPr lang="zh-CN" altLang="en-US" sz="2400" dirty="0" smtClean="0"/>
              <a:t>二叉树的性质</a:t>
            </a:r>
            <a:endParaRPr lang="en-US" altLang="zh-CN" sz="2400" dirty="0" smtClean="0"/>
          </a:p>
          <a:p>
            <a:pPr marL="0" indent="0">
              <a:lnSpc>
                <a:spcPct val="150000"/>
              </a:lnSpc>
              <a:buNone/>
            </a:pPr>
            <a:r>
              <a:rPr lang="zh-CN" altLang="zh-CN" sz="2400" dirty="0"/>
              <a:t>性质</a:t>
            </a:r>
            <a:r>
              <a:rPr lang="en-US" altLang="zh-CN" sz="2400" dirty="0"/>
              <a:t>1</a:t>
            </a:r>
            <a:r>
              <a:rPr lang="zh-CN" altLang="zh-CN" sz="2400" dirty="0"/>
              <a:t>：在二叉树的第</a:t>
            </a:r>
            <a:r>
              <a:rPr lang="en-US" altLang="zh-CN" sz="2400" dirty="0">
                <a:solidFill>
                  <a:srgbClr val="FF0000"/>
                </a:solidFill>
              </a:rPr>
              <a:t>i</a:t>
            </a:r>
            <a:r>
              <a:rPr lang="zh-CN" altLang="zh-CN" sz="2400" dirty="0"/>
              <a:t>层上至多有</a:t>
            </a:r>
            <a:r>
              <a:rPr lang="en-US" altLang="zh-CN" sz="2400" b="1" dirty="0">
                <a:solidFill>
                  <a:srgbClr val="FF0000"/>
                </a:solidFill>
              </a:rPr>
              <a:t>2</a:t>
            </a:r>
            <a:r>
              <a:rPr lang="en-US" altLang="zh-CN" sz="2400" b="1" baseline="30000" dirty="0">
                <a:solidFill>
                  <a:srgbClr val="FF0000"/>
                </a:solidFill>
              </a:rPr>
              <a:t>i-1</a:t>
            </a:r>
            <a:r>
              <a:rPr lang="zh-CN" altLang="zh-CN" sz="2400" dirty="0"/>
              <a:t>个结点</a:t>
            </a:r>
            <a:r>
              <a:rPr lang="en-US" altLang="zh-CN" sz="2400" dirty="0"/>
              <a:t>(</a:t>
            </a:r>
            <a:r>
              <a:rPr lang="en-US" altLang="zh-CN" sz="2400" dirty="0">
                <a:solidFill>
                  <a:srgbClr val="FF0000"/>
                </a:solidFill>
              </a:rPr>
              <a:t>i</a:t>
            </a:r>
            <a:r>
              <a:rPr lang="zh-CN" altLang="zh-CN" sz="2400" dirty="0">
                <a:solidFill>
                  <a:srgbClr val="FF0000"/>
                </a:solidFill>
              </a:rPr>
              <a:t>≥</a:t>
            </a:r>
            <a:r>
              <a:rPr lang="en-US" altLang="zh-CN" sz="2400" dirty="0">
                <a:solidFill>
                  <a:srgbClr val="FF0000"/>
                </a:solidFill>
              </a:rPr>
              <a:t>1</a:t>
            </a:r>
            <a:r>
              <a:rPr lang="en-US" altLang="zh-CN" sz="2400" dirty="0"/>
              <a:t>);</a:t>
            </a:r>
            <a:endParaRPr lang="zh-CN" altLang="zh-CN" sz="2400" dirty="0"/>
          </a:p>
          <a:p>
            <a:pPr marL="0" indent="0">
              <a:lnSpc>
                <a:spcPct val="150000"/>
              </a:lnSpc>
              <a:buNone/>
            </a:pPr>
            <a:r>
              <a:rPr lang="zh-CN" altLang="zh-CN" sz="2400" dirty="0"/>
              <a:t>性质</a:t>
            </a:r>
            <a:r>
              <a:rPr lang="en-US" altLang="zh-CN" sz="2400" dirty="0"/>
              <a:t>2</a:t>
            </a:r>
            <a:r>
              <a:rPr lang="zh-CN" altLang="zh-CN" sz="2400" dirty="0"/>
              <a:t>：深度为</a:t>
            </a:r>
            <a:r>
              <a:rPr lang="en-US" altLang="zh-CN" sz="2400" dirty="0"/>
              <a:t>k</a:t>
            </a:r>
            <a:r>
              <a:rPr lang="zh-CN" altLang="zh-CN" sz="2400" dirty="0"/>
              <a:t>的二叉树最多有</a:t>
            </a:r>
            <a:r>
              <a:rPr lang="en-US" altLang="zh-CN" sz="2400" b="1" dirty="0">
                <a:solidFill>
                  <a:srgbClr val="FF0000"/>
                </a:solidFill>
              </a:rPr>
              <a:t>2</a:t>
            </a:r>
            <a:r>
              <a:rPr lang="en-US" altLang="zh-CN" sz="2400" b="1" baseline="30000" dirty="0">
                <a:solidFill>
                  <a:srgbClr val="FF0000"/>
                </a:solidFill>
              </a:rPr>
              <a:t>k</a:t>
            </a:r>
            <a:r>
              <a:rPr lang="en-US" altLang="zh-CN" sz="2400" b="1" dirty="0">
                <a:solidFill>
                  <a:srgbClr val="FF0000"/>
                </a:solidFill>
              </a:rPr>
              <a:t>-1</a:t>
            </a:r>
            <a:r>
              <a:rPr lang="zh-CN" altLang="zh-CN" sz="2400" dirty="0"/>
              <a:t>个结点</a:t>
            </a:r>
            <a:r>
              <a:rPr lang="en-US" altLang="zh-CN" sz="2400" dirty="0"/>
              <a:t>(k</a:t>
            </a:r>
            <a:r>
              <a:rPr lang="zh-CN" altLang="zh-CN" sz="2400" dirty="0"/>
              <a:t>≥</a:t>
            </a:r>
            <a:r>
              <a:rPr lang="en-US" altLang="zh-CN" sz="2400" dirty="0"/>
              <a:t>1);</a:t>
            </a:r>
            <a:endParaRPr lang="zh-CN" altLang="zh-CN" sz="2400" dirty="0"/>
          </a:p>
          <a:p>
            <a:pPr marL="0" indent="0">
              <a:lnSpc>
                <a:spcPct val="150000"/>
              </a:lnSpc>
              <a:buNone/>
            </a:pPr>
            <a:r>
              <a:rPr lang="zh-CN" altLang="zh-CN" sz="2400" dirty="0"/>
              <a:t>性质</a:t>
            </a:r>
            <a:r>
              <a:rPr lang="en-US" altLang="zh-CN" sz="2400" dirty="0"/>
              <a:t>3</a:t>
            </a:r>
            <a:r>
              <a:rPr lang="zh-CN" altLang="zh-CN" sz="2400" dirty="0"/>
              <a:t>：对任何一棵二叉树，如果其叶子结点个数为</a:t>
            </a:r>
            <a:r>
              <a:rPr lang="en-US" altLang="zh-CN" sz="2400" dirty="0"/>
              <a:t>n</a:t>
            </a:r>
            <a:r>
              <a:rPr lang="en-US" altLang="zh-CN" sz="2400" baseline="-25000" dirty="0"/>
              <a:t>0,</a:t>
            </a:r>
            <a:r>
              <a:rPr lang="zh-CN" altLang="zh-CN" sz="2400" dirty="0"/>
              <a:t>度为</a:t>
            </a:r>
            <a:r>
              <a:rPr lang="en-US" altLang="zh-CN" sz="2400" dirty="0"/>
              <a:t>2</a:t>
            </a:r>
            <a:r>
              <a:rPr lang="zh-CN" altLang="zh-CN" sz="2400" dirty="0"/>
              <a:t>的节点数为</a:t>
            </a:r>
            <a:r>
              <a:rPr lang="en-US" altLang="zh-CN" sz="2400" dirty="0"/>
              <a:t>n</a:t>
            </a:r>
            <a:r>
              <a:rPr lang="en-US" altLang="zh-CN" sz="2400" baseline="-25000" dirty="0"/>
              <a:t>2</a:t>
            </a:r>
            <a:r>
              <a:rPr lang="en-US" altLang="zh-CN" sz="2400" dirty="0"/>
              <a:t>,</a:t>
            </a:r>
            <a:r>
              <a:rPr lang="zh-CN" altLang="zh-CN" sz="2400" dirty="0"/>
              <a:t>则</a:t>
            </a:r>
            <a:r>
              <a:rPr lang="en-US" altLang="zh-CN" sz="2400" b="1" dirty="0">
                <a:solidFill>
                  <a:srgbClr val="FF0000"/>
                </a:solidFill>
              </a:rPr>
              <a:t>n</a:t>
            </a:r>
            <a:r>
              <a:rPr lang="en-US" altLang="zh-CN" sz="2400" b="1" baseline="-25000" dirty="0">
                <a:solidFill>
                  <a:srgbClr val="FF0000"/>
                </a:solidFill>
              </a:rPr>
              <a:t>0</a:t>
            </a:r>
            <a:r>
              <a:rPr lang="en-US" altLang="zh-CN" sz="2400" b="1" dirty="0">
                <a:solidFill>
                  <a:srgbClr val="FF0000"/>
                </a:solidFill>
              </a:rPr>
              <a:t>= n</a:t>
            </a:r>
            <a:r>
              <a:rPr lang="en-US" altLang="zh-CN" sz="2400" b="1" baseline="-25000" dirty="0">
                <a:solidFill>
                  <a:srgbClr val="FF0000"/>
                </a:solidFill>
              </a:rPr>
              <a:t>2</a:t>
            </a:r>
            <a:r>
              <a:rPr lang="en-US" altLang="zh-CN" sz="2400" b="1" dirty="0">
                <a:solidFill>
                  <a:srgbClr val="FF0000"/>
                </a:solidFill>
              </a:rPr>
              <a:t>+1</a:t>
            </a:r>
            <a:r>
              <a:rPr lang="zh-CN" altLang="zh-CN" sz="2400" dirty="0"/>
              <a:t>。</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36</a:t>
            </a:fld>
            <a:endParaRPr lang="en-US" altLang="zh-CN"/>
          </a:p>
        </p:txBody>
      </p:sp>
    </p:spTree>
    <p:extLst>
      <p:ext uri="{BB962C8B-B14F-4D97-AF65-F5344CB8AC3E}">
        <p14:creationId xmlns:p14="http://schemas.microsoft.com/office/powerpoint/2010/main" val="988469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已知一棵度为</a:t>
            </a:r>
            <a:r>
              <a:rPr lang="en-US" altLang="zh-CN" sz="2400" dirty="0"/>
              <a:t>3</a:t>
            </a:r>
            <a:r>
              <a:rPr lang="zh-CN" altLang="zh-CN" sz="2400" dirty="0"/>
              <a:t>的树（一个结点的度是指其子树的数目，树的度是指该树中所有结点的度最大值）中有</a:t>
            </a:r>
            <a:r>
              <a:rPr lang="en-US" altLang="zh-CN" sz="2400" dirty="0"/>
              <a:t>5</a:t>
            </a:r>
            <a:r>
              <a:rPr lang="zh-CN" altLang="zh-CN" sz="2400" dirty="0"/>
              <a:t>个度为</a:t>
            </a:r>
            <a:r>
              <a:rPr lang="en-US" altLang="zh-CN" sz="2400" dirty="0"/>
              <a:t>1</a:t>
            </a:r>
            <a:r>
              <a:rPr lang="zh-CN" altLang="zh-CN" sz="2400" dirty="0"/>
              <a:t>的结点，</a:t>
            </a:r>
            <a:r>
              <a:rPr lang="en-US" altLang="zh-CN" sz="2400" dirty="0"/>
              <a:t>4</a:t>
            </a:r>
            <a:r>
              <a:rPr lang="zh-CN" altLang="zh-CN" sz="2400" dirty="0"/>
              <a:t>个度为</a:t>
            </a:r>
            <a:r>
              <a:rPr lang="en-US" altLang="zh-CN" sz="2400" dirty="0"/>
              <a:t>2</a:t>
            </a:r>
            <a:r>
              <a:rPr lang="zh-CN" altLang="zh-CN" sz="2400" dirty="0"/>
              <a:t>的结点，</a:t>
            </a:r>
            <a:r>
              <a:rPr lang="en-US" altLang="zh-CN" sz="2400" dirty="0"/>
              <a:t>2</a:t>
            </a:r>
            <a:r>
              <a:rPr lang="zh-CN" altLang="zh-CN" sz="2400" dirty="0"/>
              <a:t>个度为</a:t>
            </a:r>
            <a:r>
              <a:rPr lang="en-US" altLang="zh-CN" sz="2400" dirty="0"/>
              <a:t>3</a:t>
            </a:r>
            <a:r>
              <a:rPr lang="zh-CN" altLang="zh-CN" sz="2400" dirty="0"/>
              <a:t>的结点，那么，该树中的叶子结点数目为</a:t>
            </a:r>
            <a:r>
              <a:rPr lang="zh-CN" altLang="zh-CN" sz="2400" u="sng" dirty="0"/>
              <a:t>（</a:t>
            </a:r>
            <a:r>
              <a:rPr lang="en-US" altLang="zh-CN" sz="2400" u="sng" dirty="0"/>
              <a:t>61</a:t>
            </a:r>
            <a:r>
              <a:rPr lang="zh-CN" altLang="zh-CN" sz="2400" u="sng" dirty="0"/>
              <a:t>）</a:t>
            </a:r>
            <a:endParaRPr lang="zh-CN" altLang="zh-CN" sz="2400" dirty="0"/>
          </a:p>
          <a:p>
            <a:pPr>
              <a:lnSpc>
                <a:spcPct val="200000"/>
              </a:lnSpc>
            </a:pPr>
            <a:r>
              <a:rPr lang="zh-CN" altLang="zh-CN" sz="2400" dirty="0"/>
              <a:t>（</a:t>
            </a:r>
            <a:r>
              <a:rPr lang="en-US" altLang="zh-CN" sz="2400" dirty="0"/>
              <a:t>61</a:t>
            </a:r>
            <a:r>
              <a:rPr lang="zh-CN" altLang="zh-CN" sz="2400" dirty="0"/>
              <a:t>）</a:t>
            </a:r>
            <a:r>
              <a:rPr lang="en-US" altLang="zh-CN" sz="2400" dirty="0"/>
              <a:t>A.10      B.9      C.8       D.7</a:t>
            </a:r>
            <a:endParaRPr lang="zh-CN" altLang="zh-CN" sz="2400" dirty="0"/>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37</a:t>
            </a:fld>
            <a:endParaRPr lang="en-US" altLang="zh-CN"/>
          </a:p>
        </p:txBody>
      </p:sp>
    </p:spTree>
    <p:extLst>
      <p:ext uri="{BB962C8B-B14F-4D97-AF65-F5344CB8AC3E}">
        <p14:creationId xmlns:p14="http://schemas.microsoft.com/office/powerpoint/2010/main" val="2551756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zh-CN" sz="2800" dirty="0" smtClean="0"/>
              <a:t>若</a:t>
            </a:r>
            <a:r>
              <a:rPr lang="en-US" altLang="zh-CN" sz="2800" dirty="0" smtClean="0"/>
              <a:t>n2</a:t>
            </a:r>
            <a:r>
              <a:rPr lang="zh-CN" altLang="zh-CN" sz="2800" dirty="0" smtClean="0"/>
              <a:t>、</a:t>
            </a:r>
            <a:r>
              <a:rPr lang="en-US" altLang="zh-CN" sz="2800" dirty="0" smtClean="0"/>
              <a:t>n1</a:t>
            </a:r>
            <a:r>
              <a:rPr lang="zh-CN" altLang="zh-CN" sz="2800" dirty="0" smtClean="0"/>
              <a:t>、</a:t>
            </a:r>
            <a:r>
              <a:rPr lang="en-US" altLang="zh-CN" sz="2800" dirty="0" smtClean="0"/>
              <a:t>n0</a:t>
            </a:r>
            <a:r>
              <a:rPr lang="zh-CN" altLang="zh-CN" sz="2800" dirty="0" smtClean="0"/>
              <a:t>分别表示一个二叉树中度为</a:t>
            </a:r>
            <a:r>
              <a:rPr lang="en-US" altLang="zh-CN" sz="2800" dirty="0" smtClean="0"/>
              <a:t>2</a:t>
            </a:r>
            <a:r>
              <a:rPr lang="zh-CN" altLang="zh-CN" sz="2800" dirty="0" smtClean="0"/>
              <a:t>、度为</a:t>
            </a:r>
            <a:r>
              <a:rPr lang="en-US" altLang="zh-CN" sz="2800" dirty="0" smtClean="0"/>
              <a:t>1</a:t>
            </a:r>
            <a:r>
              <a:rPr lang="zh-CN" altLang="zh-CN" sz="2800" dirty="0" smtClean="0"/>
              <a:t>和叶子结点的数目（结点的度定义为结点的子树数目），则对于任何一个非空的二叉树，</a:t>
            </a:r>
            <a:r>
              <a:rPr lang="en-US" altLang="zh-CN" sz="2800" u="sng" dirty="0" smtClean="0"/>
              <a:t> (59) </a:t>
            </a:r>
            <a:r>
              <a:rPr lang="zh-CN" altLang="zh-CN" sz="2800" dirty="0" smtClean="0"/>
              <a:t>。</a:t>
            </a:r>
          </a:p>
          <a:p>
            <a:pPr marL="0" indent="0">
              <a:lnSpc>
                <a:spcPct val="150000"/>
              </a:lnSpc>
              <a:buNone/>
            </a:pPr>
            <a:r>
              <a:rPr lang="en-US" altLang="zh-CN" sz="2800" dirty="0" smtClean="0"/>
              <a:t>A.n2</a:t>
            </a:r>
            <a:r>
              <a:rPr lang="zh-CN" altLang="en-US" sz="2800" dirty="0" smtClean="0"/>
              <a:t>一</a:t>
            </a:r>
            <a:r>
              <a:rPr lang="zh-CN" altLang="zh-CN" sz="2800" dirty="0" smtClean="0"/>
              <a:t>定大于</a:t>
            </a:r>
            <a:r>
              <a:rPr lang="en-US" altLang="zh-CN" sz="2800" dirty="0" smtClean="0"/>
              <a:t>n1     	B.n1</a:t>
            </a:r>
            <a:r>
              <a:rPr lang="zh-CN" altLang="en-US" sz="2800" dirty="0"/>
              <a:t>一</a:t>
            </a:r>
            <a:r>
              <a:rPr lang="zh-CN" altLang="zh-CN" sz="2800" dirty="0" smtClean="0"/>
              <a:t>定大于</a:t>
            </a:r>
            <a:r>
              <a:rPr lang="en-US" altLang="zh-CN" sz="2800" dirty="0" smtClean="0"/>
              <a:t>n0       </a:t>
            </a:r>
          </a:p>
          <a:p>
            <a:pPr marL="0" indent="0">
              <a:lnSpc>
                <a:spcPct val="150000"/>
              </a:lnSpc>
              <a:buNone/>
            </a:pPr>
            <a:r>
              <a:rPr lang="en-US" altLang="zh-CN" sz="2800" dirty="0" smtClean="0"/>
              <a:t>C.n2</a:t>
            </a:r>
            <a:r>
              <a:rPr lang="zh-CN" altLang="en-US" sz="2800" dirty="0"/>
              <a:t>一</a:t>
            </a:r>
            <a:r>
              <a:rPr lang="zh-CN" altLang="zh-CN" sz="2800" dirty="0" smtClean="0"/>
              <a:t>定大于</a:t>
            </a:r>
            <a:r>
              <a:rPr lang="en-US" altLang="zh-CN" sz="2800" dirty="0" smtClean="0"/>
              <a:t>n0    	D. n0</a:t>
            </a:r>
            <a:r>
              <a:rPr lang="zh-CN" altLang="en-US" sz="2800" dirty="0"/>
              <a:t>一</a:t>
            </a:r>
            <a:r>
              <a:rPr lang="zh-CN" altLang="zh-CN" sz="2800" dirty="0" smtClean="0"/>
              <a:t>定大于</a:t>
            </a:r>
            <a:r>
              <a:rPr lang="en-US" altLang="zh-CN" sz="2800" dirty="0" smtClean="0"/>
              <a:t>n2</a:t>
            </a:r>
            <a:endParaRPr lang="zh-CN" altLang="zh-CN"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38</a:t>
            </a:fld>
            <a:endParaRPr lang="en-US" altLang="zh-CN"/>
          </a:p>
        </p:txBody>
      </p:sp>
    </p:spTree>
    <p:extLst>
      <p:ext uri="{BB962C8B-B14F-4D97-AF65-F5344CB8AC3E}">
        <p14:creationId xmlns:p14="http://schemas.microsoft.com/office/powerpoint/2010/main" val="1321576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458200" cy="4879975"/>
          </a:xfrm>
        </p:spPr>
        <p:txBody>
          <a:bodyPr/>
          <a:lstStyle/>
          <a:p>
            <a:pPr lvl="0">
              <a:lnSpc>
                <a:spcPct val="200000"/>
              </a:lnSpc>
            </a:pPr>
            <a:r>
              <a:rPr lang="zh-CN" altLang="zh-CN" dirty="0"/>
              <a:t>结点数目为</a:t>
            </a:r>
            <a:r>
              <a:rPr lang="en-US" altLang="zh-CN" dirty="0"/>
              <a:t>n</a:t>
            </a:r>
            <a:r>
              <a:rPr lang="zh-CN" altLang="zh-CN" dirty="0"/>
              <a:t>的</a:t>
            </a:r>
            <a:r>
              <a:rPr lang="zh-CN" altLang="zh-CN" dirty="0" smtClean="0"/>
              <a:t>二叉树的高度</a:t>
            </a:r>
            <a:r>
              <a:rPr lang="zh-CN" altLang="zh-CN" dirty="0"/>
              <a:t>最小为</a:t>
            </a:r>
            <a:r>
              <a:rPr lang="zh-CN" altLang="zh-CN" u="sng" dirty="0"/>
              <a:t>（</a:t>
            </a:r>
            <a:r>
              <a:rPr lang="en-US" altLang="zh-CN" u="sng" dirty="0"/>
              <a:t>52</a:t>
            </a:r>
            <a:r>
              <a:rPr lang="zh-CN" altLang="zh-CN" u="sng" dirty="0"/>
              <a:t>）</a:t>
            </a:r>
            <a:r>
              <a:rPr lang="zh-CN" altLang="zh-CN" dirty="0" smtClean="0"/>
              <a:t>、最大</a:t>
            </a:r>
            <a:r>
              <a:rPr lang="zh-CN" altLang="zh-CN" dirty="0"/>
              <a:t>为</a:t>
            </a:r>
            <a:r>
              <a:rPr lang="en-US" altLang="zh-CN" u="sng" dirty="0"/>
              <a:t>(53).</a:t>
            </a:r>
            <a:endParaRPr lang="zh-CN" altLang="zh-CN" dirty="0"/>
          </a:p>
          <a:p>
            <a:pPr>
              <a:lnSpc>
                <a:spcPct val="200000"/>
              </a:lnSpc>
            </a:pPr>
            <a:r>
              <a:rPr lang="en-US" altLang="zh-CN" dirty="0"/>
              <a:t>(52</a:t>
            </a:r>
            <a:r>
              <a:rPr lang="en-US" altLang="zh-CN" dirty="0" smtClean="0"/>
              <a:t>) (53)</a:t>
            </a:r>
          </a:p>
          <a:p>
            <a:pPr>
              <a:lnSpc>
                <a:spcPct val="200000"/>
              </a:lnSpc>
            </a:pPr>
            <a:r>
              <a:rPr lang="en-US" altLang="zh-CN" dirty="0" err="1" smtClean="0"/>
              <a:t>A.n</a:t>
            </a:r>
            <a:r>
              <a:rPr lang="en-US" altLang="zh-CN" dirty="0" smtClean="0"/>
              <a:t>  </a:t>
            </a:r>
            <a:r>
              <a:rPr lang="en-US" altLang="zh-CN" dirty="0" err="1" smtClean="0"/>
              <a:t>B.n</a:t>
            </a:r>
            <a:r>
              <a:rPr lang="en-US" altLang="zh-CN" dirty="0" smtClean="0"/>
              <a:t>/2   </a:t>
            </a:r>
            <a:r>
              <a:rPr lang="en-US" altLang="zh-CN" dirty="0"/>
              <a:t>C</a:t>
            </a:r>
            <a:r>
              <a:rPr lang="en-US" altLang="zh-CN" dirty="0" smtClean="0"/>
              <a:t>.</a:t>
            </a:r>
            <a:r>
              <a:rPr lang="zh-CN" altLang="en-US" dirty="0" smtClean="0">
                <a:solidFill>
                  <a:schemeClr val="tx1"/>
                </a:solidFill>
                <a:sym typeface="Symbol" pitchFamily="18" charset="2"/>
              </a:rPr>
              <a:t>  </a:t>
            </a:r>
            <a:r>
              <a:rPr lang="en-US" altLang="zh-CN" dirty="0" smtClean="0"/>
              <a:t>log</a:t>
            </a:r>
            <a:r>
              <a:rPr lang="en-US" altLang="zh-CN" baseline="-25000" dirty="0" smtClean="0"/>
              <a:t>2</a:t>
            </a:r>
            <a:r>
              <a:rPr lang="en-US" altLang="zh-CN" dirty="0" smtClean="0"/>
              <a:t>n</a:t>
            </a:r>
            <a:r>
              <a:rPr lang="en-US" altLang="zh-CN" dirty="0" smtClean="0">
                <a:solidFill>
                  <a:schemeClr val="tx1"/>
                </a:solidFill>
                <a:sym typeface="Symbol" pitchFamily="18" charset="2"/>
              </a:rPr>
              <a:t> </a:t>
            </a:r>
            <a:r>
              <a:rPr lang="en-US" altLang="zh-CN" dirty="0" smtClean="0"/>
              <a:t>  </a:t>
            </a:r>
            <a:r>
              <a:rPr lang="en-US" altLang="zh-CN" dirty="0"/>
              <a:t>D</a:t>
            </a:r>
            <a:r>
              <a:rPr lang="en-US" altLang="zh-CN" dirty="0" smtClean="0"/>
              <a:t>. </a:t>
            </a:r>
            <a:r>
              <a:rPr lang="zh-CN" altLang="en-US" dirty="0" smtClean="0">
                <a:solidFill>
                  <a:schemeClr val="tx1"/>
                </a:solidFill>
                <a:sym typeface="Symbol" pitchFamily="18" charset="2"/>
              </a:rPr>
              <a:t></a:t>
            </a:r>
            <a:r>
              <a:rPr lang="en-US" altLang="zh-CN" dirty="0" smtClean="0">
                <a:solidFill>
                  <a:schemeClr val="tx1"/>
                </a:solidFill>
              </a:rPr>
              <a:t>log</a:t>
            </a:r>
            <a:r>
              <a:rPr lang="en-US" altLang="zh-CN" baseline="-30000" dirty="0" smtClean="0">
                <a:solidFill>
                  <a:schemeClr val="tx1"/>
                </a:solidFill>
              </a:rPr>
              <a:t>2</a:t>
            </a:r>
            <a:r>
              <a:rPr lang="en-US" altLang="zh-CN" dirty="0" smtClean="0">
                <a:solidFill>
                  <a:schemeClr val="tx1"/>
                </a:solidFill>
              </a:rPr>
              <a:t>(</a:t>
            </a:r>
            <a:r>
              <a:rPr lang="en-US" altLang="zh-CN" i="1" dirty="0" smtClean="0">
                <a:solidFill>
                  <a:schemeClr val="tx1"/>
                </a:solidFill>
              </a:rPr>
              <a:t>n</a:t>
            </a:r>
            <a:r>
              <a:rPr lang="en-US" altLang="zh-CN" dirty="0" smtClean="0">
                <a:solidFill>
                  <a:schemeClr val="tx1"/>
                </a:solidFill>
              </a:rPr>
              <a:t>+1)</a:t>
            </a:r>
            <a:r>
              <a:rPr lang="en-US" altLang="zh-CN" dirty="0" smtClean="0">
                <a:solidFill>
                  <a:schemeClr val="tx1"/>
                </a:solidFill>
                <a:sym typeface="Symbol" pitchFamily="18" charset="2"/>
              </a:rPr>
              <a:t></a:t>
            </a:r>
          </a:p>
          <a:p>
            <a:pPr marL="0" indent="0">
              <a:lnSpc>
                <a:spcPct val="200000"/>
              </a:lnSpc>
              <a:buNone/>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39</a:t>
            </a:fld>
            <a:endParaRPr lang="en-US" altLang="zh-CN"/>
          </a:p>
        </p:txBody>
      </p:sp>
    </p:spTree>
    <p:extLst>
      <p:ext uri="{BB962C8B-B14F-4D97-AF65-F5344CB8AC3E}">
        <p14:creationId xmlns:p14="http://schemas.microsoft.com/office/powerpoint/2010/main" val="377605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线性表的定义</a:t>
            </a:r>
            <a:endParaRPr lang="en-US" altLang="zh-CN" dirty="0" smtClean="0"/>
          </a:p>
          <a:p>
            <a:pPr marL="0" indent="0">
              <a:lnSpc>
                <a:spcPct val="150000"/>
              </a:lnSpc>
              <a:buNone/>
            </a:pPr>
            <a:r>
              <a:rPr lang="en-US" altLang="zh-CN" dirty="0" smtClean="0"/>
              <a:t>        </a:t>
            </a:r>
            <a:r>
              <a:rPr lang="zh-CN" altLang="zh-CN" sz="2800" dirty="0" smtClean="0"/>
              <a:t>线性表</a:t>
            </a:r>
            <a:r>
              <a:rPr lang="zh-CN" altLang="zh-CN" sz="2800" dirty="0"/>
              <a:t>是</a:t>
            </a:r>
            <a:r>
              <a:rPr lang="zh-CN" altLang="zh-CN" sz="2800" dirty="0" smtClean="0"/>
              <a:t>由</a:t>
            </a:r>
            <a:r>
              <a:rPr lang="zh-CN" altLang="en-US" sz="2800" dirty="0" smtClean="0"/>
              <a:t>有限个</a:t>
            </a:r>
            <a:r>
              <a:rPr lang="zh-CN" altLang="zh-CN" sz="2800" dirty="0" smtClean="0">
                <a:solidFill>
                  <a:srgbClr val="FF0000"/>
                </a:solidFill>
              </a:rPr>
              <a:t>数据类型</a:t>
            </a:r>
            <a:r>
              <a:rPr lang="zh-CN" altLang="zh-CN" sz="2800" dirty="0">
                <a:solidFill>
                  <a:srgbClr val="FF0000"/>
                </a:solidFill>
              </a:rPr>
              <a:t>相同</a:t>
            </a:r>
            <a:r>
              <a:rPr lang="zh-CN" altLang="zh-CN" sz="2800" dirty="0" smtClean="0"/>
              <a:t>的</a:t>
            </a:r>
            <a:r>
              <a:rPr lang="zh-CN" altLang="zh-CN" sz="2800" dirty="0"/>
              <a:t>结点</a:t>
            </a:r>
            <a:r>
              <a:rPr lang="zh-CN" altLang="zh-CN" sz="2800" dirty="0" smtClean="0"/>
              <a:t>组成序列</a:t>
            </a:r>
            <a:r>
              <a:rPr lang="zh-CN" altLang="en-US" sz="2800" dirty="0" smtClean="0"/>
              <a:t>，除了第一个和最后一个元素之外，</a:t>
            </a:r>
            <a:r>
              <a:rPr lang="zh-CN" altLang="en-US" sz="2800" dirty="0" smtClean="0">
                <a:solidFill>
                  <a:srgbClr val="FF0000"/>
                </a:solidFill>
              </a:rPr>
              <a:t>其他每个元素都有一个直接前驱和一个直接后驱</a:t>
            </a:r>
            <a:r>
              <a:rPr lang="zh-CN" altLang="zh-CN" sz="2800" dirty="0" smtClean="0"/>
              <a:t>。</a:t>
            </a:r>
            <a:endParaRPr lang="en-US" altLang="zh-CN" sz="2800" dirty="0" smtClean="0"/>
          </a:p>
          <a:p>
            <a:pPr>
              <a:lnSpc>
                <a:spcPct val="150000"/>
              </a:lnSpc>
            </a:pPr>
            <a:r>
              <a:rPr lang="zh-CN" altLang="zh-CN" sz="2800" dirty="0" smtClean="0"/>
              <a:t>如</a:t>
            </a:r>
            <a:r>
              <a:rPr lang="zh-CN" altLang="en-US" sz="2800" dirty="0" smtClean="0"/>
              <a:t>：</a:t>
            </a:r>
            <a:r>
              <a:rPr lang="zh-CN" altLang="en-US" sz="2800" dirty="0" smtClean="0">
                <a:solidFill>
                  <a:srgbClr val="B41C7E"/>
                </a:solidFill>
              </a:rPr>
              <a:t>一维</a:t>
            </a:r>
            <a:r>
              <a:rPr lang="zh-CN" altLang="zh-CN" sz="2800" dirty="0" smtClean="0">
                <a:solidFill>
                  <a:srgbClr val="B41C7E"/>
                </a:solidFill>
              </a:rPr>
              <a:t>数组</a:t>
            </a:r>
            <a:r>
              <a:rPr lang="zh-CN" altLang="zh-CN" sz="2800" dirty="0">
                <a:solidFill>
                  <a:srgbClr val="B41C7E"/>
                </a:solidFill>
              </a:rPr>
              <a:t>、链表（单链表、双链表、循环单链表，循环双链表）、栈、队列</a:t>
            </a:r>
            <a:r>
              <a:rPr lang="en-US" altLang="zh-CN" sz="2800" dirty="0">
                <a:solidFill>
                  <a:srgbClr val="B41C7E"/>
                </a:solidFill>
              </a:rPr>
              <a:t>,</a:t>
            </a:r>
            <a:r>
              <a:rPr lang="zh-CN" altLang="zh-CN" sz="2800" dirty="0">
                <a:solidFill>
                  <a:srgbClr val="B41C7E"/>
                </a:solidFill>
              </a:rPr>
              <a:t>双端队列</a:t>
            </a:r>
            <a:r>
              <a:rPr lang="zh-CN" altLang="zh-CN" sz="2800" dirty="0"/>
              <a:t>等。</a:t>
            </a:r>
            <a:endParaRPr lang="zh-CN" altLang="zh-CN" sz="2800" b="1"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4</a:t>
            </a:fld>
            <a:endParaRPr lang="en-US" altLang="zh-CN"/>
          </a:p>
        </p:txBody>
      </p:sp>
    </p:spTree>
    <p:extLst>
      <p:ext uri="{BB962C8B-B14F-4D97-AF65-F5344CB8AC3E}">
        <p14:creationId xmlns:p14="http://schemas.microsoft.com/office/powerpoint/2010/main" val="302298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zh-CN" sz="2400" dirty="0" smtClean="0">
                <a:solidFill>
                  <a:srgbClr val="FF0000"/>
                </a:solidFill>
              </a:rPr>
              <a:t>满二叉树</a:t>
            </a:r>
            <a:r>
              <a:rPr lang="zh-CN" altLang="en-US" sz="2400" dirty="0" smtClean="0"/>
              <a:t>：</a:t>
            </a:r>
            <a:r>
              <a:rPr lang="zh-CN" altLang="zh-CN" sz="2400" dirty="0" smtClean="0"/>
              <a:t>一棵深度为</a:t>
            </a:r>
            <a:r>
              <a:rPr lang="en-US" altLang="zh-CN" sz="2400" dirty="0" smtClean="0"/>
              <a:t>k</a:t>
            </a:r>
            <a:r>
              <a:rPr lang="zh-CN" altLang="zh-CN" sz="2400" dirty="0" smtClean="0"/>
              <a:t>且有</a:t>
            </a:r>
            <a:r>
              <a:rPr lang="en-US" altLang="zh-CN" sz="2400" dirty="0" smtClean="0"/>
              <a:t>2</a:t>
            </a:r>
            <a:r>
              <a:rPr lang="en-US" altLang="zh-CN" sz="2400" baseline="30000" dirty="0" smtClean="0"/>
              <a:t>k</a:t>
            </a:r>
            <a:r>
              <a:rPr lang="en-US" altLang="zh-CN" sz="2400" dirty="0" smtClean="0"/>
              <a:t>-1</a:t>
            </a:r>
            <a:r>
              <a:rPr lang="zh-CN" altLang="zh-CN" sz="2400" dirty="0" smtClean="0"/>
              <a:t>个结点的二叉树称为满二叉树。满二叉树中</a:t>
            </a:r>
            <a:r>
              <a:rPr lang="zh-CN" altLang="zh-CN" sz="2400" dirty="0" smtClean="0">
                <a:solidFill>
                  <a:srgbClr val="FF0000"/>
                </a:solidFill>
              </a:rPr>
              <a:t>不存在度数为</a:t>
            </a:r>
            <a:r>
              <a:rPr lang="en-US" altLang="zh-CN" sz="2400" dirty="0" smtClean="0">
                <a:solidFill>
                  <a:srgbClr val="FF0000"/>
                </a:solidFill>
              </a:rPr>
              <a:t>1</a:t>
            </a:r>
            <a:r>
              <a:rPr lang="zh-CN" altLang="zh-CN" sz="2400" dirty="0" smtClean="0">
                <a:solidFill>
                  <a:srgbClr val="FF0000"/>
                </a:solidFill>
              </a:rPr>
              <a:t>的</a:t>
            </a:r>
            <a:r>
              <a:rPr lang="zh-CN" altLang="zh-CN" sz="2400" dirty="0" smtClean="0"/>
              <a:t>结点。</a:t>
            </a:r>
            <a:endParaRPr lang="en-US" altLang="zh-CN" sz="2400" dirty="0" smtClean="0"/>
          </a:p>
          <a:p>
            <a:pPr marL="0" indent="0">
              <a:lnSpc>
                <a:spcPct val="150000"/>
              </a:lnSpc>
              <a:buNone/>
            </a:pPr>
            <a:r>
              <a:rPr lang="zh-CN" altLang="en-US" sz="2400" dirty="0" smtClean="0">
                <a:solidFill>
                  <a:srgbClr val="FF0000"/>
                </a:solidFill>
              </a:rPr>
              <a:t>完全二叉树</a:t>
            </a:r>
            <a:r>
              <a:rPr lang="zh-CN" altLang="en-US" sz="2400" dirty="0" smtClean="0"/>
              <a:t>：</a:t>
            </a:r>
            <a:r>
              <a:rPr lang="zh-CN" altLang="zh-CN" sz="2400" dirty="0" smtClean="0"/>
              <a:t>如果深度为</a:t>
            </a:r>
            <a:r>
              <a:rPr lang="en-US" altLang="zh-CN" sz="2400" dirty="0" smtClean="0"/>
              <a:t>k</a:t>
            </a:r>
            <a:r>
              <a:rPr lang="zh-CN" altLang="zh-CN" sz="2400" dirty="0" smtClean="0"/>
              <a:t>，有</a:t>
            </a:r>
            <a:r>
              <a:rPr lang="en-US" altLang="zh-CN" sz="2400" dirty="0" smtClean="0"/>
              <a:t>n</a:t>
            </a:r>
            <a:r>
              <a:rPr lang="zh-CN" altLang="zh-CN" sz="2400" dirty="0" smtClean="0"/>
              <a:t>个结点的二叉树中的结点能够与深度为</a:t>
            </a:r>
            <a:r>
              <a:rPr lang="en-US" altLang="zh-CN" sz="2400" dirty="0" smtClean="0"/>
              <a:t>K</a:t>
            </a:r>
            <a:r>
              <a:rPr lang="zh-CN" altLang="zh-CN" sz="2400" dirty="0" smtClean="0"/>
              <a:t>的顺序编号的满二叉树从</a:t>
            </a:r>
            <a:r>
              <a:rPr lang="en-US" altLang="zh-CN" sz="2400" dirty="0" smtClean="0"/>
              <a:t>1</a:t>
            </a:r>
            <a:r>
              <a:rPr lang="zh-CN" altLang="zh-CN" sz="2400" dirty="0" smtClean="0"/>
              <a:t>到</a:t>
            </a:r>
            <a:r>
              <a:rPr lang="en-US" altLang="zh-CN" sz="2400" dirty="0" smtClean="0"/>
              <a:t>n</a:t>
            </a:r>
            <a:r>
              <a:rPr lang="zh-CN" altLang="zh-CN" sz="2400" dirty="0" smtClean="0"/>
              <a:t>标号的结点相对应，则称这样的二叉树为完全二叉树。</a:t>
            </a:r>
          </a:p>
          <a:p>
            <a:pPr>
              <a:lnSpc>
                <a:spcPct val="150000"/>
              </a:lnSpc>
            </a:pPr>
            <a:r>
              <a:rPr lang="zh-CN" altLang="zh-CN" sz="2000" dirty="0"/>
              <a:t>在完全二叉树中，</a:t>
            </a:r>
            <a:r>
              <a:rPr lang="zh-CN" altLang="zh-CN" sz="2000" dirty="0">
                <a:solidFill>
                  <a:srgbClr val="FF0000"/>
                </a:solidFill>
              </a:rPr>
              <a:t>若一个结点没有左子结点，则它必定没有右子结点</a:t>
            </a:r>
            <a:r>
              <a:rPr lang="zh-CN" altLang="zh-CN" sz="2000" dirty="0"/>
              <a:t>，所以一定是叶子结点。</a:t>
            </a:r>
          </a:p>
          <a:p>
            <a:pPr>
              <a:lnSpc>
                <a:spcPct val="150000"/>
              </a:lnSpc>
            </a:pPr>
            <a:r>
              <a:rPr lang="zh-CN" altLang="zh-CN" sz="2000" dirty="0"/>
              <a:t>完全二叉树中</a:t>
            </a:r>
            <a:r>
              <a:rPr lang="zh-CN" altLang="zh-CN" sz="2000" dirty="0">
                <a:solidFill>
                  <a:srgbClr val="FF0000"/>
                </a:solidFill>
              </a:rPr>
              <a:t>度为</a:t>
            </a:r>
            <a:r>
              <a:rPr lang="en-US" altLang="zh-CN" sz="2000" dirty="0">
                <a:solidFill>
                  <a:srgbClr val="FF0000"/>
                </a:solidFill>
              </a:rPr>
              <a:t>1</a:t>
            </a:r>
            <a:r>
              <a:rPr lang="zh-CN" altLang="zh-CN" sz="2000" dirty="0">
                <a:solidFill>
                  <a:srgbClr val="FF0000"/>
                </a:solidFill>
              </a:rPr>
              <a:t>的结点数只能为</a:t>
            </a:r>
            <a:r>
              <a:rPr lang="en-US" altLang="zh-CN" sz="2000" dirty="0">
                <a:solidFill>
                  <a:srgbClr val="FF0000"/>
                </a:solidFill>
              </a:rPr>
              <a:t>0</a:t>
            </a:r>
            <a:r>
              <a:rPr lang="zh-CN" altLang="zh-CN" sz="2000" dirty="0">
                <a:solidFill>
                  <a:srgbClr val="FF0000"/>
                </a:solidFill>
              </a:rPr>
              <a:t>或</a:t>
            </a:r>
            <a:r>
              <a:rPr lang="en-US" altLang="zh-CN" sz="2000" dirty="0">
                <a:solidFill>
                  <a:srgbClr val="FF0000"/>
                </a:solidFill>
              </a:rPr>
              <a:t>1. </a:t>
            </a:r>
            <a:endParaRPr lang="zh-CN" altLang="zh-CN" sz="2000" dirty="0">
              <a:solidFill>
                <a:srgbClr val="FF0000"/>
              </a:solidFill>
            </a:endParaRPr>
          </a:p>
          <a:p>
            <a:pPr>
              <a:lnSpc>
                <a:spcPct val="150000"/>
              </a:lnSpc>
            </a:pPr>
            <a:r>
              <a:rPr lang="zh-CN" altLang="zh-CN" sz="2000" dirty="0"/>
              <a:t>注意</a:t>
            </a:r>
            <a:r>
              <a:rPr lang="en-US" altLang="zh-CN" sz="2000" dirty="0"/>
              <a:t>:</a:t>
            </a:r>
            <a:r>
              <a:rPr lang="zh-CN" altLang="zh-CN" sz="2000" dirty="0">
                <a:solidFill>
                  <a:srgbClr val="FF0000"/>
                </a:solidFill>
              </a:rPr>
              <a:t>满二叉树是完全二叉树</a:t>
            </a:r>
            <a:r>
              <a:rPr lang="en-US" altLang="zh-CN" sz="2000" dirty="0">
                <a:solidFill>
                  <a:srgbClr val="FF0000"/>
                </a:solidFill>
              </a:rPr>
              <a:t>,</a:t>
            </a:r>
            <a:r>
              <a:rPr lang="zh-CN" altLang="zh-CN" sz="2000" dirty="0">
                <a:solidFill>
                  <a:srgbClr val="FF0000"/>
                </a:solidFill>
              </a:rPr>
              <a:t>但完全二叉树不一定是满二叉树</a:t>
            </a:r>
            <a:r>
              <a:rPr lang="en-US" altLang="zh-CN" sz="2000" dirty="0">
                <a:solidFill>
                  <a:srgbClr val="FF0000"/>
                </a:solidFill>
              </a:rPr>
              <a:t>.</a:t>
            </a:r>
            <a:endParaRPr lang="zh-CN" altLang="zh-CN" sz="2000" dirty="0">
              <a:solidFill>
                <a:srgbClr val="FF0000"/>
              </a:solidFill>
            </a:endParaRP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40</a:t>
            </a:fld>
            <a:endParaRPr lang="en-US" altLang="zh-CN"/>
          </a:p>
        </p:txBody>
      </p:sp>
    </p:spTree>
    <p:extLst>
      <p:ext uri="{BB962C8B-B14F-4D97-AF65-F5344CB8AC3E}">
        <p14:creationId xmlns:p14="http://schemas.microsoft.com/office/powerpoint/2010/main" val="30171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a:xfrm>
            <a:off x="0" y="1292225"/>
            <a:ext cx="9144000" cy="4879975"/>
          </a:xfrm>
        </p:spPr>
        <p:txBody>
          <a:bodyPr/>
          <a:lstStyle/>
          <a:p>
            <a:pPr>
              <a:lnSpc>
                <a:spcPct val="150000"/>
              </a:lnSpc>
            </a:pPr>
            <a:r>
              <a:rPr lang="zh-CN" altLang="zh-CN" sz="2400" dirty="0"/>
              <a:t>性质</a:t>
            </a:r>
            <a:r>
              <a:rPr lang="en-US" altLang="zh-CN" sz="2400" dirty="0"/>
              <a:t>4</a:t>
            </a:r>
            <a:r>
              <a:rPr lang="zh-CN" altLang="zh-CN" sz="2400" dirty="0"/>
              <a:t>：具有</a:t>
            </a:r>
            <a:r>
              <a:rPr lang="en-US" altLang="zh-CN" sz="2400" dirty="0"/>
              <a:t>n</a:t>
            </a:r>
            <a:r>
              <a:rPr lang="zh-CN" altLang="zh-CN" sz="2400" dirty="0"/>
              <a:t>个结点的完全二叉树的</a:t>
            </a:r>
            <a:r>
              <a:rPr lang="zh-CN" altLang="zh-CN" sz="2400" dirty="0" smtClean="0">
                <a:solidFill>
                  <a:srgbClr val="FF0000"/>
                </a:solidFill>
              </a:rPr>
              <a:t>深度</a:t>
            </a:r>
            <a:r>
              <a:rPr lang="zh-CN" altLang="en-US" sz="2400" dirty="0" smtClean="0">
                <a:solidFill>
                  <a:srgbClr val="FF0000"/>
                </a:solidFill>
              </a:rPr>
              <a:t>为 </a:t>
            </a:r>
            <a:r>
              <a:rPr lang="zh-CN" altLang="en-US" sz="2400" dirty="0" smtClean="0">
                <a:solidFill>
                  <a:srgbClr val="FF0000"/>
                </a:solidFill>
                <a:sym typeface="Symbol" pitchFamily="18" charset="2"/>
              </a:rPr>
              <a:t></a:t>
            </a:r>
            <a:r>
              <a:rPr lang="en-US" altLang="zh-CN" sz="2400" dirty="0" smtClean="0">
                <a:solidFill>
                  <a:srgbClr val="FF0000"/>
                </a:solidFill>
              </a:rPr>
              <a:t>log</a:t>
            </a:r>
            <a:r>
              <a:rPr lang="en-US" altLang="zh-CN" sz="2400" baseline="-30000" dirty="0" smtClean="0">
                <a:solidFill>
                  <a:srgbClr val="FF0000"/>
                </a:solidFill>
              </a:rPr>
              <a:t>2</a:t>
            </a:r>
            <a:r>
              <a:rPr lang="en-US" altLang="zh-CN" sz="2400" i="1" dirty="0" smtClean="0">
                <a:solidFill>
                  <a:srgbClr val="FF0000"/>
                </a:solidFill>
              </a:rPr>
              <a:t>n</a:t>
            </a:r>
            <a:r>
              <a:rPr lang="en-US" altLang="zh-CN" sz="2400" dirty="0" smtClean="0">
                <a:solidFill>
                  <a:srgbClr val="FF0000"/>
                </a:solidFill>
                <a:sym typeface="Symbol" pitchFamily="18" charset="2"/>
              </a:rPr>
              <a:t> </a:t>
            </a:r>
            <a:r>
              <a:rPr lang="en-US" altLang="zh-CN" sz="2400" dirty="0" smtClean="0">
                <a:solidFill>
                  <a:srgbClr val="FF0000"/>
                </a:solidFill>
              </a:rPr>
              <a:t>+</a:t>
            </a:r>
            <a:r>
              <a:rPr lang="en-US" altLang="zh-CN" sz="2400" dirty="0">
                <a:solidFill>
                  <a:srgbClr val="FF0000"/>
                </a:solidFill>
              </a:rPr>
              <a:t>1</a:t>
            </a:r>
            <a:r>
              <a:rPr lang="en-US" altLang="zh-CN" sz="2400" dirty="0"/>
              <a:t>(</a:t>
            </a:r>
            <a:r>
              <a:rPr lang="zh-CN" altLang="zh-CN" sz="2400" dirty="0"/>
              <a:t>其中</a:t>
            </a:r>
            <a:r>
              <a:rPr lang="en-US" altLang="zh-CN" sz="2400" dirty="0"/>
              <a:t> </a:t>
            </a:r>
            <a:r>
              <a:rPr lang="zh-CN" altLang="zh-CN" sz="2400" dirty="0"/>
              <a:t>为下取整</a:t>
            </a:r>
            <a:r>
              <a:rPr lang="en-US" altLang="zh-CN" sz="2400" dirty="0"/>
              <a:t>);</a:t>
            </a:r>
            <a:endParaRPr lang="zh-CN" altLang="zh-CN" sz="2400" dirty="0"/>
          </a:p>
          <a:p>
            <a:pPr>
              <a:lnSpc>
                <a:spcPct val="150000"/>
              </a:lnSpc>
            </a:pPr>
            <a:r>
              <a:rPr lang="zh-CN" altLang="zh-CN" sz="2400" dirty="0"/>
              <a:t>性质</a:t>
            </a:r>
            <a:r>
              <a:rPr lang="en-US" altLang="zh-CN" sz="2400" dirty="0"/>
              <a:t>5</a:t>
            </a:r>
            <a:r>
              <a:rPr lang="zh-CN" altLang="zh-CN" sz="2400" dirty="0"/>
              <a:t>：如果对一棵</a:t>
            </a:r>
            <a:r>
              <a:rPr lang="en-US" altLang="zh-CN" sz="2400" dirty="0"/>
              <a:t>n</a:t>
            </a:r>
            <a:r>
              <a:rPr lang="zh-CN" altLang="zh-CN" sz="2400" dirty="0"/>
              <a:t>个结点的完全二叉树的结点按层次编号（从第一层到</a:t>
            </a:r>
            <a:r>
              <a:rPr lang="zh-CN" altLang="zh-CN" sz="2400" dirty="0" smtClean="0"/>
              <a:t>第</a:t>
            </a:r>
            <a:r>
              <a:rPr lang="zh-CN" altLang="en-US" sz="2400" dirty="0" smtClean="0">
                <a:sym typeface="Symbol" pitchFamily="18" charset="2"/>
              </a:rPr>
              <a:t></a:t>
            </a:r>
            <a:r>
              <a:rPr lang="en-US" altLang="zh-CN" sz="2400" dirty="0"/>
              <a:t>log</a:t>
            </a:r>
            <a:r>
              <a:rPr lang="en-US" altLang="zh-CN" sz="2400" baseline="-30000" dirty="0"/>
              <a:t>2</a:t>
            </a:r>
            <a:r>
              <a:rPr lang="en-US" altLang="zh-CN" sz="2400" i="1" dirty="0"/>
              <a:t>n</a:t>
            </a:r>
            <a:r>
              <a:rPr lang="en-US" altLang="zh-CN" sz="2400" dirty="0">
                <a:sym typeface="Symbol" pitchFamily="18" charset="2"/>
              </a:rPr>
              <a:t> </a:t>
            </a:r>
            <a:r>
              <a:rPr lang="en-US" altLang="zh-CN" sz="2400" dirty="0"/>
              <a:t>+1</a:t>
            </a:r>
            <a:r>
              <a:rPr lang="en-US" altLang="zh-CN" sz="2400" dirty="0" smtClean="0"/>
              <a:t> </a:t>
            </a:r>
            <a:r>
              <a:rPr lang="zh-CN" altLang="zh-CN" sz="2400" dirty="0" smtClean="0"/>
              <a:t>层</a:t>
            </a:r>
            <a:r>
              <a:rPr lang="zh-CN" altLang="zh-CN" sz="2400" dirty="0"/>
              <a:t>，每层从左到右），则对任一结点</a:t>
            </a:r>
            <a:r>
              <a:rPr lang="en-US" altLang="zh-CN" sz="2400" dirty="0"/>
              <a:t>i(1</a:t>
            </a:r>
            <a:r>
              <a:rPr lang="zh-CN" altLang="zh-CN" sz="2400" dirty="0"/>
              <a:t>≤</a:t>
            </a:r>
            <a:r>
              <a:rPr lang="en-US" altLang="zh-CN" sz="2400" dirty="0"/>
              <a:t>i</a:t>
            </a:r>
            <a:r>
              <a:rPr lang="zh-CN" altLang="zh-CN" sz="2400" dirty="0"/>
              <a:t>≤</a:t>
            </a:r>
            <a:r>
              <a:rPr lang="en-US" altLang="zh-CN" sz="2400" dirty="0"/>
              <a:t>n),</a:t>
            </a:r>
            <a:r>
              <a:rPr lang="zh-CN" altLang="zh-CN" sz="2400" dirty="0" smtClean="0"/>
              <a:t>有</a:t>
            </a:r>
            <a:r>
              <a:rPr lang="zh-CN" altLang="en-US" sz="2400" dirty="0" smtClean="0"/>
              <a:t>：</a:t>
            </a:r>
            <a:endParaRPr lang="en-US" altLang="zh-CN" sz="2400" dirty="0" smtClean="0"/>
          </a:p>
          <a:p>
            <a:pPr marL="0" indent="0">
              <a:lnSpc>
                <a:spcPct val="150000"/>
              </a:lnSpc>
              <a:buNone/>
            </a:pPr>
            <a:r>
              <a:rPr lang="en-US" altLang="zh-CN" sz="2400" dirty="0" smtClean="0"/>
              <a:t>1.</a:t>
            </a:r>
            <a:r>
              <a:rPr lang="zh-CN" altLang="zh-CN" sz="2400" dirty="0" smtClean="0"/>
              <a:t>如果</a:t>
            </a:r>
            <a:r>
              <a:rPr lang="en-US" altLang="zh-CN" sz="2400" dirty="0"/>
              <a:t>i=1,</a:t>
            </a:r>
            <a:r>
              <a:rPr lang="zh-CN" altLang="zh-CN" sz="2400" dirty="0"/>
              <a:t>则结点</a:t>
            </a:r>
            <a:r>
              <a:rPr lang="en-US" altLang="zh-CN" sz="2400" dirty="0"/>
              <a:t>i</a:t>
            </a:r>
            <a:r>
              <a:rPr lang="zh-CN" altLang="zh-CN" sz="2400" dirty="0"/>
              <a:t>无双亲，是二叉树的根结点；如果</a:t>
            </a:r>
            <a:r>
              <a:rPr lang="en-US" altLang="zh-CN" sz="2400" dirty="0">
                <a:solidFill>
                  <a:srgbClr val="FF0000"/>
                </a:solidFill>
              </a:rPr>
              <a:t>i&gt;1</a:t>
            </a:r>
            <a:r>
              <a:rPr lang="en-US" altLang="zh-CN" sz="2400" dirty="0"/>
              <a:t>,</a:t>
            </a:r>
            <a:r>
              <a:rPr lang="zh-CN" altLang="zh-CN" sz="2400" dirty="0"/>
              <a:t>则其</a:t>
            </a:r>
            <a:r>
              <a:rPr lang="zh-CN" altLang="zh-CN" sz="2400" b="1" dirty="0">
                <a:solidFill>
                  <a:srgbClr val="FF0000"/>
                </a:solidFill>
              </a:rPr>
              <a:t>双亲结点是</a:t>
            </a:r>
            <a:r>
              <a:rPr lang="zh-CN" altLang="en-US" sz="2400" b="1" dirty="0">
                <a:solidFill>
                  <a:srgbClr val="FF0000"/>
                </a:solidFill>
                <a:sym typeface="Symbol" pitchFamily="18" charset="2"/>
              </a:rPr>
              <a:t></a:t>
            </a:r>
            <a:r>
              <a:rPr lang="en-US" altLang="zh-CN" sz="2400" b="1" dirty="0">
                <a:solidFill>
                  <a:srgbClr val="FF0000"/>
                </a:solidFill>
                <a:sym typeface="Symbol" pitchFamily="18" charset="2"/>
              </a:rPr>
              <a:t>i</a:t>
            </a:r>
            <a:r>
              <a:rPr lang="en-US" altLang="zh-CN" sz="2400" b="1" dirty="0">
                <a:solidFill>
                  <a:srgbClr val="FF0000"/>
                </a:solidFill>
              </a:rPr>
              <a:t>/2</a:t>
            </a:r>
            <a:r>
              <a:rPr lang="en-US" altLang="zh-CN" sz="2400" b="1" dirty="0">
                <a:solidFill>
                  <a:srgbClr val="FF0000"/>
                </a:solidFill>
                <a:sym typeface="Symbol" pitchFamily="18" charset="2"/>
              </a:rPr>
              <a:t></a:t>
            </a:r>
            <a:r>
              <a:rPr lang="en-US" altLang="zh-CN" sz="2400" b="1" dirty="0">
                <a:solidFill>
                  <a:srgbClr val="FF0000"/>
                </a:solidFill>
              </a:rPr>
              <a:t>  </a:t>
            </a:r>
            <a:r>
              <a:rPr lang="en-US" altLang="zh-CN" sz="2400" dirty="0"/>
              <a:t>;</a:t>
            </a:r>
            <a:endParaRPr lang="zh-CN" altLang="zh-CN" sz="2400" b="1" dirty="0"/>
          </a:p>
          <a:p>
            <a:pPr marL="0" lvl="0" indent="0">
              <a:lnSpc>
                <a:spcPct val="150000"/>
              </a:lnSpc>
              <a:buNone/>
            </a:pPr>
            <a:r>
              <a:rPr lang="en-US" altLang="zh-CN" sz="2400" dirty="0" smtClean="0"/>
              <a:t>2.</a:t>
            </a:r>
            <a:r>
              <a:rPr lang="zh-CN" altLang="zh-CN" sz="2400" dirty="0" smtClean="0"/>
              <a:t>如果</a:t>
            </a:r>
            <a:r>
              <a:rPr lang="en-US" altLang="zh-CN" sz="2400" dirty="0"/>
              <a:t>2i</a:t>
            </a:r>
            <a:r>
              <a:rPr lang="zh-CN" altLang="zh-CN" sz="2400" dirty="0"/>
              <a:t>〉</a:t>
            </a:r>
            <a:r>
              <a:rPr lang="en-US" altLang="zh-CN" sz="2400" dirty="0"/>
              <a:t>n,</a:t>
            </a:r>
            <a:r>
              <a:rPr lang="zh-CN" altLang="zh-CN" sz="2400" dirty="0"/>
              <a:t>则结点</a:t>
            </a:r>
            <a:r>
              <a:rPr lang="en-US" altLang="zh-CN" sz="2400" dirty="0"/>
              <a:t>i</a:t>
            </a:r>
            <a:r>
              <a:rPr lang="zh-CN" altLang="zh-CN" sz="2400" dirty="0"/>
              <a:t>为叶子结点，无左孩子，否则，其</a:t>
            </a:r>
            <a:r>
              <a:rPr lang="zh-CN" altLang="zh-CN" sz="2400" b="1" dirty="0">
                <a:solidFill>
                  <a:srgbClr val="FF0000"/>
                </a:solidFill>
              </a:rPr>
              <a:t>左孩子是</a:t>
            </a:r>
            <a:r>
              <a:rPr lang="en-US" altLang="zh-CN" sz="2400" b="1" dirty="0">
                <a:solidFill>
                  <a:srgbClr val="FF0000"/>
                </a:solidFill>
              </a:rPr>
              <a:t>2i</a:t>
            </a:r>
            <a:r>
              <a:rPr lang="en-US" altLang="zh-CN" sz="2400" dirty="0"/>
              <a:t>;</a:t>
            </a:r>
            <a:endParaRPr lang="zh-CN" altLang="zh-CN" sz="2400" b="1" dirty="0"/>
          </a:p>
          <a:p>
            <a:pPr marL="0" lvl="0" indent="0">
              <a:lnSpc>
                <a:spcPct val="150000"/>
              </a:lnSpc>
              <a:buNone/>
            </a:pPr>
            <a:r>
              <a:rPr lang="en-US" altLang="zh-CN" sz="2400" dirty="0" smtClean="0"/>
              <a:t>3.2i+1</a:t>
            </a:r>
            <a:r>
              <a:rPr lang="zh-CN" altLang="zh-CN" sz="2400" dirty="0"/>
              <a:t>〉</a:t>
            </a:r>
            <a:r>
              <a:rPr lang="en-US" altLang="zh-CN" sz="2400" dirty="0"/>
              <a:t>n,</a:t>
            </a:r>
            <a:r>
              <a:rPr lang="zh-CN" altLang="zh-CN" sz="2400" dirty="0"/>
              <a:t>则结点</a:t>
            </a:r>
            <a:r>
              <a:rPr lang="en-US" altLang="zh-CN" sz="2400" dirty="0"/>
              <a:t>i</a:t>
            </a:r>
            <a:r>
              <a:rPr lang="zh-CN" altLang="zh-CN" sz="2400" dirty="0"/>
              <a:t>无右孩子；否则，其</a:t>
            </a:r>
            <a:r>
              <a:rPr lang="zh-CN" altLang="zh-CN" sz="2400" b="1" dirty="0">
                <a:solidFill>
                  <a:srgbClr val="FF0000"/>
                </a:solidFill>
              </a:rPr>
              <a:t>右孩子是结点</a:t>
            </a:r>
            <a:r>
              <a:rPr lang="en-US" altLang="zh-CN" sz="2400" b="1" dirty="0">
                <a:solidFill>
                  <a:srgbClr val="FF0000"/>
                </a:solidFill>
              </a:rPr>
              <a:t>2i+1</a:t>
            </a:r>
            <a:r>
              <a:rPr lang="en-US" altLang="zh-CN" sz="2400" dirty="0"/>
              <a:t>.</a:t>
            </a:r>
            <a:endParaRPr lang="zh-CN" altLang="zh-CN" sz="2400" b="1"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41</a:t>
            </a:fld>
            <a:endParaRPr lang="en-US" altLang="zh-CN"/>
          </a:p>
        </p:txBody>
      </p:sp>
      <p:grpSp>
        <p:nvGrpSpPr>
          <p:cNvPr id="5" name="Group 26"/>
          <p:cNvGrpSpPr>
            <a:grpSpLocks/>
          </p:cNvGrpSpPr>
          <p:nvPr/>
        </p:nvGrpSpPr>
        <p:grpSpPr bwMode="auto">
          <a:xfrm>
            <a:off x="5297488" y="457200"/>
            <a:ext cx="3352800" cy="2133600"/>
            <a:chOff x="3217" y="2002"/>
            <a:chExt cx="2112" cy="1344"/>
          </a:xfrm>
        </p:grpSpPr>
        <p:sp>
          <p:nvSpPr>
            <p:cNvPr id="6" name="Line 27"/>
            <p:cNvSpPr>
              <a:spLocks noChangeShapeType="1"/>
            </p:cNvSpPr>
            <p:nvPr/>
          </p:nvSpPr>
          <p:spPr bwMode="auto">
            <a:xfrm>
              <a:off x="4993" y="2530"/>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8"/>
            <p:cNvSpPr>
              <a:spLocks noChangeShapeType="1"/>
            </p:cNvSpPr>
            <p:nvPr/>
          </p:nvSpPr>
          <p:spPr bwMode="auto">
            <a:xfrm flipH="1">
              <a:off x="4705" y="2482"/>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29"/>
            <p:cNvSpPr>
              <a:spLocks noChangeShapeType="1"/>
            </p:cNvSpPr>
            <p:nvPr/>
          </p:nvSpPr>
          <p:spPr bwMode="auto">
            <a:xfrm>
              <a:off x="3841" y="2482"/>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0"/>
            <p:cNvSpPr>
              <a:spLocks noChangeShapeType="1"/>
            </p:cNvSpPr>
            <p:nvPr/>
          </p:nvSpPr>
          <p:spPr bwMode="auto">
            <a:xfrm flipH="1">
              <a:off x="3505" y="2530"/>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auto">
            <a:xfrm>
              <a:off x="4465"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2"/>
            <p:cNvSpPr>
              <a:spLocks noChangeShapeType="1"/>
            </p:cNvSpPr>
            <p:nvPr/>
          </p:nvSpPr>
          <p:spPr bwMode="auto">
            <a:xfrm flipH="1">
              <a:off x="3841"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3"/>
            <p:cNvSpPr>
              <a:spLocks noChangeArrowheads="1"/>
            </p:cNvSpPr>
            <p:nvPr/>
          </p:nvSpPr>
          <p:spPr bwMode="auto">
            <a:xfrm>
              <a:off x="4273" y="200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13" name="Line 34"/>
            <p:cNvSpPr>
              <a:spLocks noChangeShapeType="1"/>
            </p:cNvSpPr>
            <p:nvPr/>
          </p:nvSpPr>
          <p:spPr bwMode="auto">
            <a:xfrm flipH="1">
              <a:off x="3889" y="2866"/>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35"/>
            <p:cNvSpPr>
              <a:spLocks noChangeShapeType="1"/>
            </p:cNvSpPr>
            <p:nvPr/>
          </p:nvSpPr>
          <p:spPr bwMode="auto">
            <a:xfrm>
              <a:off x="3553" y="2914"/>
              <a:ext cx="96"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6"/>
            <p:cNvSpPr>
              <a:spLocks noChangeShapeType="1"/>
            </p:cNvSpPr>
            <p:nvPr/>
          </p:nvSpPr>
          <p:spPr bwMode="auto">
            <a:xfrm flipH="1">
              <a:off x="3340" y="2866"/>
              <a:ext cx="165"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7"/>
            <p:cNvSpPr>
              <a:spLocks noChangeArrowheads="1"/>
            </p:cNvSpPr>
            <p:nvPr/>
          </p:nvSpPr>
          <p:spPr bwMode="auto">
            <a:xfrm>
              <a:off x="3217"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17" name="Oval 38"/>
            <p:cNvSpPr>
              <a:spLocks noChangeArrowheads="1"/>
            </p:cNvSpPr>
            <p:nvPr/>
          </p:nvSpPr>
          <p:spPr bwMode="auto">
            <a:xfrm>
              <a:off x="3505"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18" name="Oval 39"/>
            <p:cNvSpPr>
              <a:spLocks noChangeArrowheads="1"/>
            </p:cNvSpPr>
            <p:nvPr/>
          </p:nvSpPr>
          <p:spPr bwMode="auto">
            <a:xfrm>
              <a:off x="3793"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J</a:t>
              </a:r>
            </a:p>
          </p:txBody>
        </p:sp>
        <p:sp>
          <p:nvSpPr>
            <p:cNvPr id="19" name="Oval 40"/>
            <p:cNvSpPr>
              <a:spLocks noChangeArrowheads="1"/>
            </p:cNvSpPr>
            <p:nvPr/>
          </p:nvSpPr>
          <p:spPr bwMode="auto">
            <a:xfrm>
              <a:off x="340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20" name="Oval 41"/>
            <p:cNvSpPr>
              <a:spLocks noChangeArrowheads="1"/>
            </p:cNvSpPr>
            <p:nvPr/>
          </p:nvSpPr>
          <p:spPr bwMode="auto">
            <a:xfrm>
              <a:off x="3937"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21" name="Oval 42"/>
            <p:cNvSpPr>
              <a:spLocks noChangeArrowheads="1"/>
            </p:cNvSpPr>
            <p:nvPr/>
          </p:nvSpPr>
          <p:spPr bwMode="auto">
            <a:xfrm>
              <a:off x="4561"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22" name="Oval 43"/>
            <p:cNvSpPr>
              <a:spLocks noChangeArrowheads="1"/>
            </p:cNvSpPr>
            <p:nvPr/>
          </p:nvSpPr>
          <p:spPr bwMode="auto">
            <a:xfrm>
              <a:off x="508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23" name="Oval 44"/>
            <p:cNvSpPr>
              <a:spLocks noChangeArrowheads="1"/>
            </p:cNvSpPr>
            <p:nvPr/>
          </p:nvSpPr>
          <p:spPr bwMode="auto">
            <a:xfrm>
              <a:off x="3697"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24" name="Oval 45"/>
            <p:cNvSpPr>
              <a:spLocks noChangeArrowheads="1"/>
            </p:cNvSpPr>
            <p:nvPr/>
          </p:nvSpPr>
          <p:spPr bwMode="auto">
            <a:xfrm>
              <a:off x="4849"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spTree>
    <p:extLst>
      <p:ext uri="{BB962C8B-B14F-4D97-AF65-F5344CB8AC3E}">
        <p14:creationId xmlns:p14="http://schemas.microsoft.com/office/powerpoint/2010/main" val="3711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419225"/>
            <a:ext cx="8839200" cy="5438775"/>
          </a:xfrm>
        </p:spPr>
        <p:txBody>
          <a:bodyPr/>
          <a:lstStyle/>
          <a:p>
            <a:pPr marL="0" indent="0">
              <a:lnSpc>
                <a:spcPct val="150000"/>
              </a:lnSpc>
              <a:buNone/>
            </a:pPr>
            <a:r>
              <a:rPr lang="en-US" altLang="zh-CN" sz="2400" dirty="0" smtClean="0"/>
              <a:t>1.</a:t>
            </a:r>
            <a:r>
              <a:rPr lang="zh-CN" altLang="en-US" sz="2400" dirty="0"/>
              <a:t>一个高度为</a:t>
            </a:r>
            <a:r>
              <a:rPr lang="en-US" altLang="zh-CN" sz="2400" dirty="0"/>
              <a:t>h</a:t>
            </a:r>
            <a:r>
              <a:rPr lang="zh-CN" altLang="en-US" sz="2400" dirty="0"/>
              <a:t>的满二叉树的结点总数为</a:t>
            </a:r>
            <a:r>
              <a:rPr lang="en-US" altLang="zh-CN" sz="2400" dirty="0"/>
              <a:t>2</a:t>
            </a:r>
            <a:r>
              <a:rPr lang="en-US" altLang="zh-CN" sz="2400" baseline="30000" dirty="0"/>
              <a:t>h</a:t>
            </a:r>
            <a:r>
              <a:rPr lang="en-US" altLang="zh-CN" sz="2400" dirty="0"/>
              <a:t>--1</a:t>
            </a:r>
            <a:r>
              <a:rPr lang="zh-CN" altLang="en-US" sz="2400" dirty="0"/>
              <a:t>，其每一层结点个数都达到最大值。从根结点开始顺序编号，每一层都从左到右依次编号，直到最后的叶子结点层为止。即根结点编号为</a:t>
            </a:r>
            <a:r>
              <a:rPr lang="en-US" altLang="zh-CN" sz="2400" dirty="0"/>
              <a:t>1</a:t>
            </a:r>
            <a:r>
              <a:rPr lang="zh-CN" altLang="en-US" sz="2400" dirty="0"/>
              <a:t>，其左、右孩子结点编号分别为</a:t>
            </a:r>
            <a:r>
              <a:rPr lang="en-US" altLang="zh-CN" sz="2400" dirty="0"/>
              <a:t>2</a:t>
            </a:r>
            <a:r>
              <a:rPr lang="zh-CN" altLang="en-US" sz="2400" dirty="0"/>
              <a:t>和</a:t>
            </a:r>
            <a:r>
              <a:rPr lang="en-US" altLang="zh-CN" sz="2400" dirty="0"/>
              <a:t>3</a:t>
            </a:r>
            <a:r>
              <a:rPr lang="zh-CN" altLang="en-US" sz="2400" dirty="0"/>
              <a:t>，再下一层从左到右的编号为</a:t>
            </a:r>
            <a:r>
              <a:rPr lang="en-US" altLang="zh-CN" sz="2400" dirty="0"/>
              <a:t>4</a:t>
            </a:r>
            <a:r>
              <a:rPr lang="zh-CN" altLang="en-US" sz="2400" dirty="0"/>
              <a:t>、</a:t>
            </a:r>
            <a:r>
              <a:rPr lang="en-US" altLang="zh-CN" sz="2400" dirty="0"/>
              <a:t>5</a:t>
            </a:r>
            <a:r>
              <a:rPr lang="zh-CN" altLang="en-US" sz="2400" dirty="0"/>
              <a:t>、</a:t>
            </a:r>
            <a:r>
              <a:rPr lang="en-US" altLang="zh-CN" sz="2400" dirty="0"/>
              <a:t>6</a:t>
            </a:r>
            <a:r>
              <a:rPr lang="zh-CN" altLang="en-US" sz="2400" dirty="0"/>
              <a:t>、</a:t>
            </a:r>
            <a:r>
              <a:rPr lang="en-US" altLang="zh-CN" sz="2400" dirty="0"/>
              <a:t>7</a:t>
            </a:r>
            <a:r>
              <a:rPr lang="zh-CN" altLang="en-US" sz="2400" dirty="0"/>
              <a:t>，依此类推，那么，在一棵满二叉树中，对于编号为</a:t>
            </a:r>
            <a:r>
              <a:rPr lang="en-US" altLang="zh-CN" sz="2400" dirty="0"/>
              <a:t>m</a:t>
            </a:r>
            <a:r>
              <a:rPr lang="zh-CN" altLang="en-US" sz="2400" dirty="0"/>
              <a:t>和</a:t>
            </a:r>
            <a:r>
              <a:rPr lang="en-US" altLang="zh-CN" sz="2400" dirty="0"/>
              <a:t>n</a:t>
            </a:r>
            <a:r>
              <a:rPr lang="zh-CN" altLang="en-US" sz="2400" dirty="0"/>
              <a:t>的两个结点，若</a:t>
            </a:r>
            <a:r>
              <a:rPr lang="en-US" altLang="zh-CN" sz="2400" dirty="0">
                <a:solidFill>
                  <a:srgbClr val="FF0000"/>
                </a:solidFill>
              </a:rPr>
              <a:t>m=2n</a:t>
            </a:r>
            <a:r>
              <a:rPr lang="zh-CN" altLang="en-US" sz="2400" dirty="0"/>
              <a:t>，则结点</a:t>
            </a:r>
            <a:r>
              <a:rPr lang="en-US" altLang="zh-CN" sz="2400" dirty="0"/>
              <a:t>(40)</a:t>
            </a:r>
            <a:r>
              <a:rPr lang="zh-CN" altLang="en-US" sz="2400" dirty="0"/>
              <a:t>。</a:t>
            </a:r>
            <a:br>
              <a:rPr lang="zh-CN" altLang="en-US" sz="2400" dirty="0"/>
            </a:br>
            <a:r>
              <a:rPr lang="en-US" altLang="zh-CN" sz="2400" dirty="0"/>
              <a:t>(40) A</a:t>
            </a:r>
            <a:r>
              <a:rPr lang="zh-CN" altLang="en-US" sz="2400" dirty="0"/>
              <a:t>．</a:t>
            </a:r>
            <a:r>
              <a:rPr lang="en-US" altLang="zh-CN" sz="2400" dirty="0"/>
              <a:t>m</a:t>
            </a:r>
            <a:r>
              <a:rPr lang="zh-CN" altLang="en-US" sz="2400" dirty="0"/>
              <a:t>是</a:t>
            </a:r>
            <a:r>
              <a:rPr lang="en-US" altLang="zh-CN" sz="2400" dirty="0"/>
              <a:t>n</a:t>
            </a:r>
            <a:r>
              <a:rPr lang="zh-CN" altLang="en-US" sz="2400" dirty="0"/>
              <a:t>的左孩子</a:t>
            </a:r>
            <a:br>
              <a:rPr lang="zh-CN" altLang="en-US" sz="2400" dirty="0"/>
            </a:br>
            <a:r>
              <a:rPr lang="en-US" altLang="zh-CN" sz="2400" dirty="0"/>
              <a:t>B</a:t>
            </a:r>
            <a:r>
              <a:rPr lang="zh-CN" altLang="en-US" sz="2400" dirty="0"/>
              <a:t>．</a:t>
            </a:r>
            <a:r>
              <a:rPr lang="en-US" altLang="zh-CN" sz="2400" dirty="0"/>
              <a:t>m</a:t>
            </a:r>
            <a:r>
              <a:rPr lang="zh-CN" altLang="en-US" sz="2400" dirty="0"/>
              <a:t>是</a:t>
            </a:r>
            <a:r>
              <a:rPr lang="en-US" altLang="zh-CN" sz="2400" dirty="0"/>
              <a:t>n</a:t>
            </a:r>
            <a:r>
              <a:rPr lang="zh-CN" altLang="en-US" sz="2400" dirty="0"/>
              <a:t>的右孩子</a:t>
            </a:r>
            <a:br>
              <a:rPr lang="zh-CN" altLang="en-US" sz="2400" dirty="0"/>
            </a:br>
            <a:r>
              <a:rPr lang="en-US" altLang="zh-CN" sz="2400" dirty="0"/>
              <a:t>C</a:t>
            </a:r>
            <a:r>
              <a:rPr lang="zh-CN" altLang="en-US" sz="2400" dirty="0"/>
              <a:t>．</a:t>
            </a:r>
            <a:r>
              <a:rPr lang="en-US" altLang="zh-CN" sz="2400" dirty="0"/>
              <a:t>n</a:t>
            </a:r>
            <a:r>
              <a:rPr lang="zh-CN" altLang="en-US" sz="2400" dirty="0"/>
              <a:t>是</a:t>
            </a:r>
            <a:r>
              <a:rPr lang="en-US" altLang="zh-CN" sz="2400" dirty="0"/>
              <a:t>m</a:t>
            </a:r>
            <a:r>
              <a:rPr lang="zh-CN" altLang="en-US" sz="2400" dirty="0"/>
              <a:t>的左孩子</a:t>
            </a:r>
            <a:br>
              <a:rPr lang="zh-CN" altLang="en-US" sz="2400" dirty="0"/>
            </a:br>
            <a:r>
              <a:rPr lang="en-US" altLang="zh-CN" sz="2400" dirty="0"/>
              <a:t>D</a:t>
            </a:r>
            <a:r>
              <a:rPr lang="zh-CN" altLang="en-US" sz="2400" dirty="0"/>
              <a:t>．</a:t>
            </a:r>
            <a:r>
              <a:rPr lang="en-US" altLang="zh-CN" sz="2400" dirty="0"/>
              <a:t>n</a:t>
            </a:r>
            <a:r>
              <a:rPr lang="zh-CN" altLang="en-US" sz="2400" dirty="0"/>
              <a:t>是</a:t>
            </a:r>
            <a:r>
              <a:rPr lang="en-US" altLang="zh-CN" sz="2400" dirty="0"/>
              <a:t>m</a:t>
            </a:r>
            <a:r>
              <a:rPr lang="zh-CN" altLang="en-US" sz="2400" dirty="0"/>
              <a:t>的右孩子</a:t>
            </a:r>
            <a:endParaRPr lang="en-US" altLang="zh-CN" sz="2400" dirty="0" smtClean="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42</a:t>
            </a:fld>
            <a:endParaRPr lang="en-US" altLang="zh-CN"/>
          </a:p>
        </p:txBody>
      </p:sp>
    </p:spTree>
    <p:extLst>
      <p:ext uri="{BB962C8B-B14F-4D97-AF65-F5344CB8AC3E}">
        <p14:creationId xmlns:p14="http://schemas.microsoft.com/office/powerpoint/2010/main" val="779717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x-none" altLang="zh-CN" sz="2400" dirty="0"/>
              <a:t>一棵满二叉树，其每一层结点个数都达到最大值，对其中的结点从1开始顺序编号，即根结点编号为1，其左、右孩子结点编号分别为2和3，再下一层从左到右的编号为4、5、6、7，依此类推，每一层都从左到右依次编号，直到最后的叶子结点层为止，则用</a:t>
            </a:r>
            <a:r>
              <a:rPr lang="x-none" altLang="zh-CN" sz="2400" u="sng" dirty="0"/>
              <a:t> （60） </a:t>
            </a:r>
            <a:r>
              <a:rPr lang="x-none" altLang="zh-CN" sz="2400" dirty="0"/>
              <a:t>可判定编号为m和n的两个结点是否在同一层。</a:t>
            </a:r>
            <a:endParaRPr lang="zh-CN" altLang="zh-CN" sz="2400" dirty="0"/>
          </a:p>
          <a:p>
            <a:pPr>
              <a:lnSpc>
                <a:spcPct val="150000"/>
              </a:lnSpc>
            </a:pPr>
            <a:r>
              <a:rPr lang="x-none" altLang="zh-CN" sz="2400" dirty="0"/>
              <a:t>（60）A. log</a:t>
            </a:r>
            <a:r>
              <a:rPr lang="x-none" altLang="zh-CN" sz="2400" baseline="-25000" dirty="0"/>
              <a:t>2</a:t>
            </a:r>
            <a:r>
              <a:rPr lang="x-none" altLang="zh-CN" sz="2400" dirty="0"/>
              <a:t> m = log</a:t>
            </a:r>
            <a:r>
              <a:rPr lang="x-none" altLang="zh-CN" sz="2400" baseline="-25000" dirty="0"/>
              <a:t>2</a:t>
            </a:r>
            <a:r>
              <a:rPr lang="x-none" altLang="zh-CN" sz="2400" dirty="0"/>
              <a:t> n	</a:t>
            </a:r>
            <a:r>
              <a:rPr lang="en-US" altLang="zh-CN" sz="2400" dirty="0" smtClean="0"/>
              <a:t>	</a:t>
            </a:r>
            <a:r>
              <a:rPr lang="x-none" altLang="zh-CN" sz="2400" dirty="0" smtClean="0"/>
              <a:t>B</a:t>
            </a:r>
            <a:r>
              <a:rPr lang="x-none" altLang="zh-CN" sz="2400" dirty="0"/>
              <a:t>. </a:t>
            </a:r>
            <a:r>
              <a:rPr lang="en-US" altLang="zh-CN" sz="2400" dirty="0" smtClean="0"/>
              <a:t>	</a:t>
            </a:r>
            <a:r>
              <a:rPr lang="en-US" altLang="zh-CN" sz="2400" dirty="0"/>
              <a:t> </a:t>
            </a:r>
            <a:r>
              <a:rPr lang="en-US" altLang="zh-CN" sz="2400" dirty="0" smtClean="0"/>
              <a:t>    </a:t>
            </a:r>
            <a:r>
              <a:rPr lang="x-none" altLang="zh-CN" sz="2400" dirty="0" smtClean="0"/>
              <a:t>= </a:t>
            </a:r>
            <a:endParaRPr lang="zh-CN" altLang="zh-CN" sz="2400" dirty="0"/>
          </a:p>
          <a:p>
            <a:pPr>
              <a:lnSpc>
                <a:spcPct val="150000"/>
              </a:lnSpc>
            </a:pPr>
            <a:r>
              <a:rPr lang="x-none" altLang="zh-CN" sz="2400" dirty="0" smtClean="0"/>
              <a:t>C</a:t>
            </a:r>
            <a:r>
              <a:rPr lang="x-none" altLang="zh-CN" sz="2400" dirty="0"/>
              <a:t>. </a:t>
            </a:r>
            <a:r>
              <a:rPr lang="en-US" altLang="zh-CN" sz="2400" dirty="0" smtClean="0"/>
              <a:t>		</a:t>
            </a:r>
            <a:r>
              <a:rPr lang="x-none" altLang="zh-CN" sz="2400" dirty="0" smtClean="0"/>
              <a:t>+</a:t>
            </a:r>
            <a:r>
              <a:rPr lang="x-none" altLang="zh-CN" sz="2400" dirty="0"/>
              <a:t>1= 		</a:t>
            </a:r>
            <a:r>
              <a:rPr lang="en-US" altLang="zh-CN" sz="2400" dirty="0" smtClean="0"/>
              <a:t>	</a:t>
            </a:r>
            <a:r>
              <a:rPr lang="x-none" altLang="zh-CN" sz="2400" dirty="0" smtClean="0"/>
              <a:t>D</a:t>
            </a:r>
            <a:r>
              <a:rPr lang="x-none" altLang="zh-CN" sz="2400" dirty="0"/>
              <a:t>. </a:t>
            </a:r>
            <a:r>
              <a:rPr lang="en-US" altLang="zh-CN" sz="2400" dirty="0" smtClean="0"/>
              <a:t>	   </a:t>
            </a:r>
            <a:r>
              <a:rPr lang="x-none" altLang="zh-CN" sz="2400" dirty="0" smtClean="0"/>
              <a:t>= </a:t>
            </a:r>
            <a:r>
              <a:rPr lang="en-US" altLang="zh-CN" sz="2400" dirty="0" smtClean="0"/>
              <a:t>		</a:t>
            </a:r>
            <a:r>
              <a:rPr lang="x-none" altLang="zh-CN" sz="2400" dirty="0" smtClean="0"/>
              <a:t>+</a:t>
            </a:r>
            <a:r>
              <a:rPr lang="x-none" altLang="zh-CN" sz="2400" dirty="0"/>
              <a:t>1 </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43</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84201709"/>
              </p:ext>
            </p:extLst>
          </p:nvPr>
        </p:nvGraphicFramePr>
        <p:xfrm>
          <a:off x="5562600" y="4953000"/>
          <a:ext cx="762000" cy="359434"/>
        </p:xfrm>
        <a:graphic>
          <a:graphicData uri="http://schemas.openxmlformats.org/presentationml/2006/ole">
            <mc:AlternateContent xmlns:mc="http://schemas.openxmlformats.org/markup-compatibility/2006">
              <mc:Choice xmlns:v="urn:schemas-microsoft-com:vml" Requires="v">
                <p:oleObj spid="_x0000_s1272" name="公式" r:id="rId4" imgW="508000" imgH="241300" progId="Equation.3">
                  <p:embed/>
                </p:oleObj>
              </mc:Choice>
              <mc:Fallback>
                <p:oleObj name="公式" r:id="rId4" imgW="508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953000"/>
                        <a:ext cx="762000" cy="359434"/>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220508076"/>
              </p:ext>
            </p:extLst>
          </p:nvPr>
        </p:nvGraphicFramePr>
        <p:xfrm>
          <a:off x="6705600" y="4953000"/>
          <a:ext cx="807720" cy="381000"/>
        </p:xfrm>
        <a:graphic>
          <a:graphicData uri="http://schemas.openxmlformats.org/presentationml/2006/ole">
            <mc:AlternateContent xmlns:mc="http://schemas.openxmlformats.org/markup-compatibility/2006">
              <mc:Choice xmlns:v="urn:schemas-microsoft-com:vml" Requires="v">
                <p:oleObj spid="_x0000_s1273" name="公式" r:id="rId6" imgW="508000" imgH="241300" progId="Equation.3">
                  <p:embed/>
                </p:oleObj>
              </mc:Choice>
              <mc:Fallback>
                <p:oleObj name="公式" r:id="rId6" imgW="508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4953000"/>
                        <a:ext cx="807720" cy="3810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09059872"/>
              </p:ext>
            </p:extLst>
          </p:nvPr>
        </p:nvGraphicFramePr>
        <p:xfrm>
          <a:off x="1524000" y="5562600"/>
          <a:ext cx="762000" cy="358775"/>
        </p:xfrm>
        <a:graphic>
          <a:graphicData uri="http://schemas.openxmlformats.org/presentationml/2006/ole">
            <mc:AlternateContent xmlns:mc="http://schemas.openxmlformats.org/markup-compatibility/2006">
              <mc:Choice xmlns:v="urn:schemas-microsoft-com:vml" Requires="v">
                <p:oleObj spid="_x0000_s1274" name="公式" r:id="rId8" imgW="508000" imgH="241300" progId="Equation.3">
                  <p:embed/>
                </p:oleObj>
              </mc:Choice>
              <mc:Fallback>
                <p:oleObj name="公式" r:id="rId8" imgW="508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562600"/>
                        <a:ext cx="76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27168755"/>
              </p:ext>
            </p:extLst>
          </p:nvPr>
        </p:nvGraphicFramePr>
        <p:xfrm>
          <a:off x="3048000" y="5562600"/>
          <a:ext cx="808038" cy="381000"/>
        </p:xfrm>
        <a:graphic>
          <a:graphicData uri="http://schemas.openxmlformats.org/presentationml/2006/ole">
            <mc:AlternateContent xmlns:mc="http://schemas.openxmlformats.org/markup-compatibility/2006">
              <mc:Choice xmlns:v="urn:schemas-microsoft-com:vml" Requires="v">
                <p:oleObj spid="_x0000_s1275" name="公式" r:id="rId9" imgW="508000" imgH="241300" progId="Equation.3">
                  <p:embed/>
                </p:oleObj>
              </mc:Choice>
              <mc:Fallback>
                <p:oleObj name="公式" r:id="rId9" imgW="508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562600"/>
                        <a:ext cx="808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38249173"/>
              </p:ext>
            </p:extLst>
          </p:nvPr>
        </p:nvGraphicFramePr>
        <p:xfrm>
          <a:off x="5410200" y="5562600"/>
          <a:ext cx="762000" cy="358775"/>
        </p:xfrm>
        <a:graphic>
          <a:graphicData uri="http://schemas.openxmlformats.org/presentationml/2006/ole">
            <mc:AlternateContent xmlns:mc="http://schemas.openxmlformats.org/markup-compatibility/2006">
              <mc:Choice xmlns:v="urn:schemas-microsoft-com:vml" Requires="v">
                <p:oleObj spid="_x0000_s1276" name="公式" r:id="rId10" imgW="508000" imgH="241300" progId="Equation.3">
                  <p:embed/>
                </p:oleObj>
              </mc:Choice>
              <mc:Fallback>
                <p:oleObj name="公式" r:id="rId10" imgW="5080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562600"/>
                        <a:ext cx="76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19056434"/>
              </p:ext>
            </p:extLst>
          </p:nvPr>
        </p:nvGraphicFramePr>
        <p:xfrm>
          <a:off x="6858000" y="5562600"/>
          <a:ext cx="808038" cy="381000"/>
        </p:xfrm>
        <a:graphic>
          <a:graphicData uri="http://schemas.openxmlformats.org/presentationml/2006/ole">
            <mc:AlternateContent xmlns:mc="http://schemas.openxmlformats.org/markup-compatibility/2006">
              <mc:Choice xmlns:v="urn:schemas-microsoft-com:vml" Requires="v">
                <p:oleObj spid="_x0000_s1277" name="公式" r:id="rId11" imgW="508000" imgH="241300" progId="Equation.3">
                  <p:embed/>
                </p:oleObj>
              </mc:Choice>
              <mc:Fallback>
                <p:oleObj name="公式" r:id="rId11" imgW="5080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5562600"/>
                        <a:ext cx="808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35579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457200" y="1419225"/>
            <a:ext cx="8458200" cy="4879975"/>
          </a:xfrm>
        </p:spPr>
        <p:txBody>
          <a:bodyPr/>
          <a:lstStyle/>
          <a:p>
            <a:pPr>
              <a:lnSpc>
                <a:spcPct val="200000"/>
              </a:lnSpc>
            </a:pPr>
            <a:r>
              <a:rPr lang="zh-CN" altLang="en-US" dirty="0" smtClean="0"/>
              <a:t>二叉树的遍历：</a:t>
            </a:r>
            <a:endParaRPr lang="en-US" altLang="zh-CN" dirty="0" smtClean="0"/>
          </a:p>
          <a:p>
            <a:pPr>
              <a:lnSpc>
                <a:spcPct val="200000"/>
              </a:lnSpc>
            </a:pPr>
            <a:r>
              <a:rPr lang="zh-CN" altLang="en-US" dirty="0" smtClean="0"/>
              <a:t>先根遍历：</a:t>
            </a:r>
            <a:r>
              <a:rPr lang="en-US" altLang="zh-CN" dirty="0" smtClean="0"/>
              <a:t>ABDHIEJCFG</a:t>
            </a:r>
          </a:p>
          <a:p>
            <a:pPr>
              <a:lnSpc>
                <a:spcPct val="200000"/>
              </a:lnSpc>
            </a:pPr>
            <a:r>
              <a:rPr lang="zh-CN" altLang="en-US" dirty="0" smtClean="0"/>
              <a:t>中根遍历</a:t>
            </a:r>
            <a:r>
              <a:rPr lang="en-US" altLang="zh-CN" dirty="0" smtClean="0"/>
              <a:t>:HDIBJEAFCG</a:t>
            </a:r>
          </a:p>
          <a:p>
            <a:pPr>
              <a:lnSpc>
                <a:spcPct val="200000"/>
              </a:lnSpc>
            </a:pPr>
            <a:r>
              <a:rPr lang="zh-CN" altLang="en-US" dirty="0" smtClean="0"/>
              <a:t>后根遍历</a:t>
            </a:r>
            <a:r>
              <a:rPr lang="en-US" altLang="zh-CN" dirty="0" smtClean="0"/>
              <a:t>:HIDJEBFGCA</a:t>
            </a:r>
          </a:p>
          <a:p>
            <a:pPr>
              <a:lnSpc>
                <a:spcPct val="200000"/>
              </a:lnSpc>
            </a:pPr>
            <a:r>
              <a:rPr lang="zh-CN" altLang="en-US" dirty="0" smtClean="0"/>
              <a:t>层次遍历</a:t>
            </a:r>
            <a:r>
              <a:rPr lang="en-US" altLang="zh-CN" dirty="0" smtClean="0"/>
              <a:t>:ABCDEFGHIJ</a:t>
            </a: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44</a:t>
            </a:fld>
            <a:endParaRPr lang="en-US" altLang="zh-CN"/>
          </a:p>
        </p:txBody>
      </p:sp>
      <p:grpSp>
        <p:nvGrpSpPr>
          <p:cNvPr id="5" name="Group 26"/>
          <p:cNvGrpSpPr>
            <a:grpSpLocks/>
          </p:cNvGrpSpPr>
          <p:nvPr/>
        </p:nvGrpSpPr>
        <p:grpSpPr bwMode="auto">
          <a:xfrm>
            <a:off x="5562600" y="1371600"/>
            <a:ext cx="3352800" cy="2133600"/>
            <a:chOff x="3217" y="2002"/>
            <a:chExt cx="2112" cy="1344"/>
          </a:xfrm>
        </p:grpSpPr>
        <p:sp>
          <p:nvSpPr>
            <p:cNvPr id="6" name="Line 27"/>
            <p:cNvSpPr>
              <a:spLocks noChangeShapeType="1"/>
            </p:cNvSpPr>
            <p:nvPr/>
          </p:nvSpPr>
          <p:spPr bwMode="auto">
            <a:xfrm>
              <a:off x="4993" y="2530"/>
              <a:ext cx="192" cy="24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28"/>
            <p:cNvSpPr>
              <a:spLocks noChangeShapeType="1"/>
            </p:cNvSpPr>
            <p:nvPr/>
          </p:nvSpPr>
          <p:spPr bwMode="auto">
            <a:xfrm flipH="1">
              <a:off x="4705" y="2482"/>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29"/>
            <p:cNvSpPr>
              <a:spLocks noChangeShapeType="1"/>
            </p:cNvSpPr>
            <p:nvPr/>
          </p:nvSpPr>
          <p:spPr bwMode="auto">
            <a:xfrm>
              <a:off x="3841" y="2482"/>
              <a:ext cx="192"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30"/>
            <p:cNvSpPr>
              <a:spLocks noChangeShapeType="1"/>
            </p:cNvSpPr>
            <p:nvPr/>
          </p:nvSpPr>
          <p:spPr bwMode="auto">
            <a:xfrm flipH="1">
              <a:off x="3505" y="2530"/>
              <a:ext cx="24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31"/>
            <p:cNvSpPr>
              <a:spLocks noChangeShapeType="1"/>
            </p:cNvSpPr>
            <p:nvPr/>
          </p:nvSpPr>
          <p:spPr bwMode="auto">
            <a:xfrm>
              <a:off x="4465"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32"/>
            <p:cNvSpPr>
              <a:spLocks noChangeShapeType="1"/>
            </p:cNvSpPr>
            <p:nvPr/>
          </p:nvSpPr>
          <p:spPr bwMode="auto">
            <a:xfrm flipH="1">
              <a:off x="3841" y="2146"/>
              <a:ext cx="480"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33"/>
            <p:cNvSpPr>
              <a:spLocks noChangeArrowheads="1"/>
            </p:cNvSpPr>
            <p:nvPr/>
          </p:nvSpPr>
          <p:spPr bwMode="auto">
            <a:xfrm>
              <a:off x="4273" y="200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13" name="Line 34"/>
            <p:cNvSpPr>
              <a:spLocks noChangeShapeType="1"/>
            </p:cNvSpPr>
            <p:nvPr/>
          </p:nvSpPr>
          <p:spPr bwMode="auto">
            <a:xfrm flipH="1">
              <a:off x="3889" y="2866"/>
              <a:ext cx="144" cy="33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35"/>
            <p:cNvSpPr>
              <a:spLocks noChangeShapeType="1"/>
            </p:cNvSpPr>
            <p:nvPr/>
          </p:nvSpPr>
          <p:spPr bwMode="auto">
            <a:xfrm>
              <a:off x="3553" y="2914"/>
              <a:ext cx="96"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36"/>
            <p:cNvSpPr>
              <a:spLocks noChangeShapeType="1"/>
            </p:cNvSpPr>
            <p:nvPr/>
          </p:nvSpPr>
          <p:spPr bwMode="auto">
            <a:xfrm flipH="1">
              <a:off x="3340" y="2866"/>
              <a:ext cx="165" cy="28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37"/>
            <p:cNvSpPr>
              <a:spLocks noChangeArrowheads="1"/>
            </p:cNvSpPr>
            <p:nvPr/>
          </p:nvSpPr>
          <p:spPr bwMode="auto">
            <a:xfrm>
              <a:off x="3217"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H</a:t>
              </a:r>
            </a:p>
          </p:txBody>
        </p:sp>
        <p:sp>
          <p:nvSpPr>
            <p:cNvPr id="17" name="Oval 38"/>
            <p:cNvSpPr>
              <a:spLocks noChangeArrowheads="1"/>
            </p:cNvSpPr>
            <p:nvPr/>
          </p:nvSpPr>
          <p:spPr bwMode="auto">
            <a:xfrm>
              <a:off x="3505"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I</a:t>
              </a:r>
            </a:p>
          </p:txBody>
        </p:sp>
        <p:sp>
          <p:nvSpPr>
            <p:cNvPr id="18" name="Oval 39"/>
            <p:cNvSpPr>
              <a:spLocks noChangeArrowheads="1"/>
            </p:cNvSpPr>
            <p:nvPr/>
          </p:nvSpPr>
          <p:spPr bwMode="auto">
            <a:xfrm>
              <a:off x="3793" y="3106"/>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J</a:t>
              </a:r>
            </a:p>
          </p:txBody>
        </p:sp>
        <p:sp>
          <p:nvSpPr>
            <p:cNvPr id="19" name="Oval 40"/>
            <p:cNvSpPr>
              <a:spLocks noChangeArrowheads="1"/>
            </p:cNvSpPr>
            <p:nvPr/>
          </p:nvSpPr>
          <p:spPr bwMode="auto">
            <a:xfrm>
              <a:off x="340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20" name="Oval 41"/>
            <p:cNvSpPr>
              <a:spLocks noChangeArrowheads="1"/>
            </p:cNvSpPr>
            <p:nvPr/>
          </p:nvSpPr>
          <p:spPr bwMode="auto">
            <a:xfrm>
              <a:off x="3937"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E</a:t>
              </a:r>
            </a:p>
          </p:txBody>
        </p:sp>
        <p:sp>
          <p:nvSpPr>
            <p:cNvPr id="21" name="Oval 42"/>
            <p:cNvSpPr>
              <a:spLocks noChangeArrowheads="1"/>
            </p:cNvSpPr>
            <p:nvPr/>
          </p:nvSpPr>
          <p:spPr bwMode="auto">
            <a:xfrm>
              <a:off x="4561"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F</a:t>
              </a:r>
            </a:p>
          </p:txBody>
        </p:sp>
        <p:sp>
          <p:nvSpPr>
            <p:cNvPr id="22" name="Oval 43"/>
            <p:cNvSpPr>
              <a:spLocks noChangeArrowheads="1"/>
            </p:cNvSpPr>
            <p:nvPr/>
          </p:nvSpPr>
          <p:spPr bwMode="auto">
            <a:xfrm>
              <a:off x="5089" y="2722"/>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G</a:t>
              </a:r>
            </a:p>
          </p:txBody>
        </p:sp>
        <p:sp>
          <p:nvSpPr>
            <p:cNvPr id="23" name="Oval 44"/>
            <p:cNvSpPr>
              <a:spLocks noChangeArrowheads="1"/>
            </p:cNvSpPr>
            <p:nvPr/>
          </p:nvSpPr>
          <p:spPr bwMode="auto">
            <a:xfrm>
              <a:off x="3697"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24" name="Oval 45"/>
            <p:cNvSpPr>
              <a:spLocks noChangeArrowheads="1"/>
            </p:cNvSpPr>
            <p:nvPr/>
          </p:nvSpPr>
          <p:spPr bwMode="auto">
            <a:xfrm>
              <a:off x="4849" y="2338"/>
              <a:ext cx="240" cy="240"/>
            </a:xfrm>
            <a:prstGeom prst="ellipse">
              <a:avLst/>
            </a:prstGeom>
            <a:gradFill rotWithShape="0">
              <a:gsLst>
                <a:gs pos="0">
                  <a:srgbClr val="FF6600"/>
                </a:gs>
                <a:gs pos="100000">
                  <a:srgbClr val="FF6600">
                    <a:gamma/>
                    <a:shade val="46275"/>
                    <a:invGamma/>
                  </a:srgbClr>
                </a:gs>
              </a:gsLst>
              <a:lin ang="2700000" scaled="1"/>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spTree>
    <p:extLst>
      <p:ext uri="{BB962C8B-B14F-4D97-AF65-F5344CB8AC3E}">
        <p14:creationId xmlns:p14="http://schemas.microsoft.com/office/powerpoint/2010/main" val="141492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219200"/>
            <a:ext cx="8229600" cy="4879975"/>
          </a:xfrm>
        </p:spPr>
        <p:txBody>
          <a:bodyPr/>
          <a:lstStyle/>
          <a:p>
            <a:pPr>
              <a:lnSpc>
                <a:spcPct val="150000"/>
              </a:lnSpc>
            </a:pPr>
            <a:r>
              <a:rPr lang="x-none" altLang="zh-CN" sz="2800" dirty="0"/>
              <a:t>若某二叉树的后序遍历序列为KBFDCAE，中序遍历序列为BKEFACD，则该二叉树为</a:t>
            </a:r>
            <a:r>
              <a:rPr lang="x-none" altLang="zh-CN" sz="2800" u="sng" dirty="0"/>
              <a:t> (58) </a:t>
            </a:r>
            <a:r>
              <a:rPr lang="x-none" altLang="zh-CN" sz="2800" dirty="0"/>
              <a:t>。</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827311161"/>
              </p:ext>
            </p:extLst>
          </p:nvPr>
        </p:nvGraphicFramePr>
        <p:xfrm>
          <a:off x="1790700" y="2514600"/>
          <a:ext cx="5562600" cy="4042587"/>
        </p:xfrm>
        <a:graphic>
          <a:graphicData uri="http://schemas.openxmlformats.org/presentationml/2006/ole">
            <mc:AlternateContent xmlns:mc="http://schemas.openxmlformats.org/markup-compatibility/2006">
              <mc:Choice xmlns:v="urn:schemas-microsoft-com:vml" Requires="v">
                <p:oleObj spid="_x0000_s2091" r:id="rId4" imgW="4445308" imgH="3239190" progId="Visio.Drawing.11">
                  <p:embed/>
                </p:oleObj>
              </mc:Choice>
              <mc:Fallback>
                <p:oleObj r:id="rId4" imgW="4445308" imgH="32391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514600"/>
                        <a:ext cx="5562600" cy="4042587"/>
                      </a:xfrm>
                      <a:prstGeom prst="rect">
                        <a:avLst/>
                      </a:prstGeom>
                      <a:noFill/>
                    </p:spPr>
                  </p:pic>
                </p:oleObj>
              </mc:Fallback>
            </mc:AlternateContent>
          </a:graphicData>
        </a:graphic>
      </p:graphicFrame>
    </p:spTree>
    <p:extLst>
      <p:ext uri="{BB962C8B-B14F-4D97-AF65-F5344CB8AC3E}">
        <p14:creationId xmlns:p14="http://schemas.microsoft.com/office/powerpoint/2010/main" val="3720480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en-US" altLang="zh-CN" sz="2400" dirty="0" smtClean="0"/>
              <a:t>1.</a:t>
            </a:r>
            <a:r>
              <a:rPr lang="zh-CN" altLang="zh-CN" sz="2400" dirty="0" smtClean="0"/>
              <a:t>表达式</a:t>
            </a:r>
            <a:r>
              <a:rPr lang="en-US" altLang="zh-CN" sz="2400" dirty="0"/>
              <a:t>(a-b)*(c+5)</a:t>
            </a:r>
            <a:r>
              <a:rPr lang="zh-CN" altLang="zh-CN" sz="2400" dirty="0"/>
              <a:t>的后缀式是 </a:t>
            </a:r>
            <a:r>
              <a:rPr lang="zh-CN" altLang="zh-CN" sz="2400" u="sng" dirty="0"/>
              <a:t>（</a:t>
            </a:r>
            <a:r>
              <a:rPr lang="en-US" altLang="zh-CN" sz="2400" u="sng" dirty="0"/>
              <a:t>22</a:t>
            </a:r>
            <a:r>
              <a:rPr lang="zh-CN" altLang="zh-CN" sz="2400" u="sng" dirty="0"/>
              <a:t>）</a:t>
            </a:r>
            <a:r>
              <a:rPr lang="zh-CN" altLang="zh-CN" sz="2400" dirty="0"/>
              <a:t> 。</a:t>
            </a:r>
          </a:p>
          <a:p>
            <a:pPr marL="0" indent="0">
              <a:lnSpc>
                <a:spcPct val="150000"/>
              </a:lnSpc>
              <a:buNone/>
            </a:pPr>
            <a:r>
              <a:rPr lang="en-US" altLang="zh-CN" sz="2400" dirty="0" err="1" smtClean="0"/>
              <a:t>A.a</a:t>
            </a:r>
            <a:r>
              <a:rPr lang="en-US" altLang="zh-CN" sz="2400" dirty="0" smtClean="0"/>
              <a:t> </a:t>
            </a:r>
            <a:r>
              <a:rPr lang="en-US" altLang="zh-CN" sz="2400" dirty="0"/>
              <a:t>b c 5 + * -        </a:t>
            </a:r>
            <a:r>
              <a:rPr lang="en-US" altLang="zh-CN" sz="2400" dirty="0" smtClean="0"/>
              <a:t>		B</a:t>
            </a:r>
            <a:r>
              <a:rPr lang="en-US" altLang="zh-CN" sz="2400" dirty="0"/>
              <a:t>. a b </a:t>
            </a:r>
            <a:r>
              <a:rPr lang="zh-CN" altLang="zh-CN" sz="2400" dirty="0"/>
              <a:t>–</a:t>
            </a:r>
            <a:r>
              <a:rPr lang="en-US" altLang="zh-CN" sz="2400" dirty="0"/>
              <a:t> c + 5 *      </a:t>
            </a:r>
            <a:endParaRPr lang="en-US" altLang="zh-CN" sz="2400" dirty="0" smtClean="0"/>
          </a:p>
          <a:p>
            <a:pPr marL="0" indent="0">
              <a:lnSpc>
                <a:spcPct val="150000"/>
              </a:lnSpc>
              <a:buNone/>
            </a:pPr>
            <a:r>
              <a:rPr lang="en-US" altLang="zh-CN" sz="2400" dirty="0" smtClean="0"/>
              <a:t>C</a:t>
            </a:r>
            <a:r>
              <a:rPr lang="en-US" altLang="zh-CN" sz="2400" dirty="0"/>
              <a:t>. a b c - * 5 +     </a:t>
            </a:r>
            <a:r>
              <a:rPr lang="en-US" altLang="zh-CN" sz="2400" dirty="0" smtClean="0"/>
              <a:t>		D</a:t>
            </a:r>
            <a:r>
              <a:rPr lang="en-US" altLang="zh-CN" sz="2400" dirty="0"/>
              <a:t>. a b- c 5 + *</a:t>
            </a:r>
            <a:endParaRPr lang="zh-CN" altLang="zh-CN" sz="2400" dirty="0"/>
          </a:p>
          <a:p>
            <a:pPr marL="0" lvl="0" indent="0">
              <a:lnSpc>
                <a:spcPct val="150000"/>
              </a:lnSpc>
              <a:buNone/>
            </a:pPr>
            <a:r>
              <a:rPr lang="en-US" altLang="zh-CN" sz="2400" dirty="0" smtClean="0"/>
              <a:t>2.</a:t>
            </a:r>
            <a:r>
              <a:rPr lang="zh-CN" altLang="zh-CN" sz="2400" dirty="0"/>
              <a:t>已知某二叉树的中序序列为</a:t>
            </a:r>
            <a:r>
              <a:rPr lang="en-US" altLang="zh-CN" sz="2400" dirty="0"/>
              <a:t>CBDAEFI</a:t>
            </a:r>
            <a:r>
              <a:rPr lang="zh-CN" altLang="zh-CN" sz="2400" dirty="0"/>
              <a:t>、先序序列为</a:t>
            </a:r>
            <a:r>
              <a:rPr lang="en-US" altLang="zh-CN" sz="2400" dirty="0"/>
              <a:t>ABCDEFI,</a:t>
            </a:r>
            <a:r>
              <a:rPr lang="zh-CN" altLang="zh-CN" sz="2400" dirty="0"/>
              <a:t>则该二叉树的高度为</a:t>
            </a:r>
            <a:r>
              <a:rPr lang="en-US" altLang="zh-CN" sz="2400" u="sng" dirty="0"/>
              <a:t> 58 </a:t>
            </a:r>
            <a:r>
              <a:rPr lang="zh-CN" altLang="zh-CN" sz="2400" dirty="0"/>
              <a:t>。</a:t>
            </a:r>
          </a:p>
          <a:p>
            <a:pPr marL="0" indent="0">
              <a:lnSpc>
                <a:spcPct val="150000"/>
              </a:lnSpc>
              <a:buNone/>
            </a:pPr>
            <a:r>
              <a:rPr lang="en-US" altLang="zh-CN" sz="2400" dirty="0" smtClean="0"/>
              <a:t>A.2  </a:t>
            </a:r>
            <a:r>
              <a:rPr lang="en-US" altLang="zh-CN" sz="2400" dirty="0"/>
              <a:t>B.3  C.4  D.5</a:t>
            </a:r>
            <a:endParaRPr lang="zh-CN" altLang="zh-CN" sz="2400" dirty="0"/>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46</a:t>
            </a:fld>
            <a:endParaRPr lang="en-US" altLang="zh-CN"/>
          </a:p>
        </p:txBody>
      </p:sp>
    </p:spTree>
    <p:extLst>
      <p:ext uri="{BB962C8B-B14F-4D97-AF65-F5344CB8AC3E}">
        <p14:creationId xmlns:p14="http://schemas.microsoft.com/office/powerpoint/2010/main" val="4173411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6200" y="1444625"/>
            <a:ext cx="8991600" cy="4879975"/>
          </a:xfrm>
        </p:spPr>
        <p:txBody>
          <a:bodyPr/>
          <a:lstStyle/>
          <a:p>
            <a:pPr>
              <a:lnSpc>
                <a:spcPct val="150000"/>
              </a:lnSpc>
            </a:pPr>
            <a:r>
              <a:rPr lang="zh-CN" altLang="en-US" sz="2400" dirty="0"/>
              <a:t>已知一个二叉树的先序遍历序列为①、②、③、④、⑤，中序遍历序列为②、①、④、③、⑤，则该二叉树的后序遍历序列为 （</a:t>
            </a:r>
            <a:r>
              <a:rPr lang="en-US" altLang="zh-CN" sz="2400" dirty="0"/>
              <a:t>57</a:t>
            </a:r>
            <a:r>
              <a:rPr lang="zh-CN" altLang="en-US" sz="2400" dirty="0"/>
              <a:t>） 。对于任意一棵二叉树，叙述错误的是 （</a:t>
            </a:r>
            <a:r>
              <a:rPr lang="en-US" altLang="zh-CN" sz="2400" dirty="0"/>
              <a:t>58</a:t>
            </a:r>
            <a:r>
              <a:rPr lang="zh-CN" altLang="en-US" sz="2400" dirty="0"/>
              <a:t>） 。 </a:t>
            </a:r>
            <a:br>
              <a:rPr lang="zh-CN" altLang="en-US" sz="2400" dirty="0"/>
            </a:br>
            <a:r>
              <a:rPr lang="en-US" altLang="zh-CN" sz="2400" dirty="0" smtClean="0"/>
              <a:t>A</a:t>
            </a:r>
            <a:r>
              <a:rPr lang="en-US" altLang="zh-CN" sz="2400" dirty="0"/>
              <a:t>. ②</a:t>
            </a:r>
            <a:r>
              <a:rPr lang="zh-CN" altLang="en-US" sz="2400" dirty="0"/>
              <a:t>、③、①、⑤、④ </a:t>
            </a:r>
            <a:r>
              <a:rPr lang="en-US" altLang="zh-CN" sz="2400" dirty="0" smtClean="0"/>
              <a:t>		B</a:t>
            </a:r>
            <a:r>
              <a:rPr lang="en-US" altLang="zh-CN" sz="2400" dirty="0"/>
              <a:t>. ①</a:t>
            </a:r>
            <a:r>
              <a:rPr lang="zh-CN" altLang="en-US" sz="2400" dirty="0"/>
              <a:t>、②、③、④、⑤ </a:t>
            </a:r>
            <a:br>
              <a:rPr lang="zh-CN" altLang="en-US" sz="2400" dirty="0"/>
            </a:br>
            <a:r>
              <a:rPr lang="en-US" altLang="zh-CN" sz="2400" dirty="0"/>
              <a:t>C. ②</a:t>
            </a:r>
            <a:r>
              <a:rPr lang="zh-CN" altLang="en-US" sz="2400" dirty="0"/>
              <a:t>、④、⑤、③、① </a:t>
            </a:r>
            <a:r>
              <a:rPr lang="en-US" altLang="zh-CN" sz="2400" dirty="0" smtClean="0"/>
              <a:t>		D</a:t>
            </a:r>
            <a:r>
              <a:rPr lang="en-US" altLang="zh-CN" sz="2400" dirty="0"/>
              <a:t>. ④</a:t>
            </a:r>
            <a:r>
              <a:rPr lang="zh-CN" altLang="en-US" sz="2400" dirty="0"/>
              <a:t>、⑤、③、②、① </a:t>
            </a:r>
            <a:br>
              <a:rPr lang="zh-CN" altLang="en-US" sz="2400" dirty="0"/>
            </a:br>
            <a:r>
              <a:rPr lang="en-US" altLang="zh-CN" sz="2000" dirty="0" smtClean="0"/>
              <a:t>A</a:t>
            </a:r>
            <a:r>
              <a:rPr lang="en-US" altLang="zh-CN" sz="2000" dirty="0"/>
              <a:t>. </a:t>
            </a:r>
            <a:r>
              <a:rPr lang="zh-CN" altLang="en-US" sz="2000" dirty="0"/>
              <a:t>由其后序遍历序列和中序遍历序列可以构造该二叉树的先序遍历序列 </a:t>
            </a:r>
            <a:br>
              <a:rPr lang="zh-CN" altLang="en-US" sz="2000" dirty="0"/>
            </a:br>
            <a:r>
              <a:rPr lang="en-US" altLang="zh-CN" sz="2000" dirty="0"/>
              <a:t>B. </a:t>
            </a:r>
            <a:r>
              <a:rPr lang="zh-CN" altLang="en-US" sz="2000" dirty="0"/>
              <a:t>由其先序遍历序列和后序遍历序列可以构造该二叉树的中序遍历序列 </a:t>
            </a:r>
            <a:br>
              <a:rPr lang="zh-CN" altLang="en-US" sz="2000" dirty="0"/>
            </a:br>
            <a:r>
              <a:rPr lang="en-US" altLang="zh-CN" sz="2000" dirty="0"/>
              <a:t>C. </a:t>
            </a:r>
            <a:r>
              <a:rPr lang="zh-CN" altLang="en-US" sz="2000" dirty="0"/>
              <a:t>由其层序遍历序列和中序遍历序列可以构造该二叉树的先序遍历序列 </a:t>
            </a:r>
            <a:br>
              <a:rPr lang="zh-CN" altLang="en-US" sz="2000" dirty="0"/>
            </a:br>
            <a:r>
              <a:rPr lang="en-US" altLang="zh-CN" sz="2000" dirty="0"/>
              <a:t>D. </a:t>
            </a:r>
            <a:r>
              <a:rPr lang="zh-CN" altLang="en-US" sz="2000" dirty="0"/>
              <a:t>由其层序遍历序列和中序遍历序列不能构造该二叉树的后序遍历序列 </a:t>
            </a:r>
            <a:br>
              <a:rPr lang="zh-CN" altLang="en-US" sz="2000" dirty="0"/>
            </a:b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47</a:t>
            </a:fld>
            <a:endParaRPr lang="en-US" altLang="zh-CN"/>
          </a:p>
        </p:txBody>
      </p:sp>
    </p:spTree>
    <p:extLst>
      <p:ext uri="{BB962C8B-B14F-4D97-AF65-F5344CB8AC3E}">
        <p14:creationId xmlns:p14="http://schemas.microsoft.com/office/powerpoint/2010/main" val="10169880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3 </a:t>
            </a:r>
            <a:r>
              <a:rPr lang="zh-CN" altLang="en-US" dirty="0" smtClean="0"/>
              <a:t>最</a:t>
            </a:r>
            <a:r>
              <a:rPr lang="zh-CN" altLang="en-US" dirty="0"/>
              <a:t>优</a:t>
            </a:r>
            <a:r>
              <a:rPr lang="zh-CN" altLang="en-US" dirty="0" smtClean="0"/>
              <a:t>二叉树</a:t>
            </a:r>
            <a:endParaRPr lang="zh-CN" altLang="en-US" dirty="0"/>
          </a:p>
        </p:txBody>
      </p:sp>
      <p:sp>
        <p:nvSpPr>
          <p:cNvPr id="3" name="内容占位符 2"/>
          <p:cNvSpPr>
            <a:spLocks noGrp="1"/>
          </p:cNvSpPr>
          <p:nvPr>
            <p:ph idx="1"/>
          </p:nvPr>
        </p:nvSpPr>
        <p:spPr>
          <a:xfrm>
            <a:off x="152400" y="1295400"/>
            <a:ext cx="8610600" cy="4879975"/>
          </a:xfrm>
        </p:spPr>
        <p:txBody>
          <a:bodyPr/>
          <a:lstStyle/>
          <a:p>
            <a:pPr lvl="0">
              <a:lnSpc>
                <a:spcPct val="150000"/>
              </a:lnSpc>
            </a:pPr>
            <a:r>
              <a:rPr lang="zh-CN" altLang="zh-CN" sz="2400" dirty="0" smtClean="0">
                <a:solidFill>
                  <a:srgbClr val="FF0000"/>
                </a:solidFill>
              </a:rPr>
              <a:t>结点</a:t>
            </a:r>
            <a:r>
              <a:rPr lang="zh-CN" altLang="zh-CN" sz="2400" dirty="0">
                <a:solidFill>
                  <a:srgbClr val="FF0000"/>
                </a:solidFill>
              </a:rPr>
              <a:t>的权</a:t>
            </a:r>
            <a:r>
              <a:rPr lang="zh-CN" altLang="zh-CN" sz="2400" dirty="0"/>
              <a:t>：可以赋予树中结点一个有某种意义的实数</a:t>
            </a:r>
            <a:r>
              <a:rPr lang="en-US" altLang="zh-CN" sz="2400" dirty="0"/>
              <a:t>,</a:t>
            </a:r>
            <a:r>
              <a:rPr lang="zh-CN" altLang="zh-CN" sz="2400" dirty="0"/>
              <a:t>这些数字称为结点的权</a:t>
            </a:r>
            <a:r>
              <a:rPr lang="en-US" altLang="zh-CN" sz="2400" dirty="0" smtClean="0"/>
              <a:t>.</a:t>
            </a:r>
          </a:p>
          <a:p>
            <a:pPr lvl="0">
              <a:lnSpc>
                <a:spcPct val="150000"/>
              </a:lnSpc>
            </a:pPr>
            <a:r>
              <a:rPr lang="zh-CN" altLang="zh-CN" sz="2400" dirty="0" smtClean="0">
                <a:solidFill>
                  <a:srgbClr val="FF0000"/>
                </a:solidFill>
              </a:rPr>
              <a:t>结点</a:t>
            </a:r>
            <a:r>
              <a:rPr lang="zh-CN" altLang="zh-CN" sz="2400" dirty="0">
                <a:solidFill>
                  <a:srgbClr val="FF0000"/>
                </a:solidFill>
              </a:rPr>
              <a:t>的带权路径长度</a:t>
            </a:r>
            <a:r>
              <a:rPr lang="zh-CN" altLang="zh-CN" sz="2400" dirty="0"/>
              <a:t>：结点到树根之间的路径长度与该结点上权的乘积</a:t>
            </a:r>
            <a:r>
              <a:rPr lang="en-US" altLang="zh-CN" sz="2400" dirty="0"/>
              <a:t>,</a:t>
            </a:r>
            <a:r>
              <a:rPr lang="zh-CN" altLang="zh-CN" sz="2400" dirty="0"/>
              <a:t>称为结点的带权路径长度</a:t>
            </a:r>
            <a:r>
              <a:rPr lang="en-US" altLang="zh-CN" sz="2400" dirty="0"/>
              <a:t>.</a:t>
            </a:r>
            <a:endParaRPr lang="zh-CN" altLang="zh-CN" sz="2400" b="1" dirty="0"/>
          </a:p>
          <a:p>
            <a:pPr lvl="0">
              <a:lnSpc>
                <a:spcPct val="150000"/>
              </a:lnSpc>
            </a:pPr>
            <a:r>
              <a:rPr lang="zh-CN" altLang="zh-CN" sz="2400" dirty="0">
                <a:solidFill>
                  <a:srgbClr val="FF0000"/>
                </a:solidFill>
              </a:rPr>
              <a:t>树的带权路径长度</a:t>
            </a:r>
            <a:r>
              <a:rPr lang="zh-CN" altLang="zh-CN" sz="2400" dirty="0"/>
              <a:t>：树中所有叶子结点的带权路径长度之和</a:t>
            </a:r>
            <a:r>
              <a:rPr lang="en-US" altLang="zh-CN" sz="2400" dirty="0"/>
              <a:t>,</a:t>
            </a:r>
            <a:r>
              <a:rPr lang="zh-CN" altLang="zh-CN" sz="2400" dirty="0"/>
              <a:t>称为树的带权路径长度</a:t>
            </a:r>
            <a:r>
              <a:rPr lang="en-US" altLang="zh-CN" sz="2400" dirty="0"/>
              <a:t>(</a:t>
            </a:r>
            <a:r>
              <a:rPr lang="zh-CN" altLang="zh-CN" sz="2400" dirty="0"/>
              <a:t>树的代价</a:t>
            </a:r>
            <a:r>
              <a:rPr lang="en-US" altLang="zh-CN" sz="2400" dirty="0"/>
              <a:t>),</a:t>
            </a:r>
            <a:r>
              <a:rPr lang="zh-CN" altLang="zh-CN" sz="2400" dirty="0"/>
              <a:t>通过记为</a:t>
            </a:r>
            <a:r>
              <a:rPr lang="en-US" altLang="zh-CN" sz="2400" dirty="0"/>
              <a:t>: </a:t>
            </a:r>
            <a:endParaRPr lang="zh-CN" altLang="zh-CN" sz="2400" b="1" dirty="0"/>
          </a:p>
          <a:p>
            <a:pPr>
              <a:lnSpc>
                <a:spcPct val="150000"/>
              </a:lnSpc>
            </a:pPr>
            <a:r>
              <a:rPr lang="en-US" altLang="zh-CN" sz="2400" dirty="0"/>
              <a:t>WPL = </a:t>
            </a:r>
            <a:endParaRPr lang="zh-CN" altLang="zh-CN" sz="2400" b="1" dirty="0"/>
          </a:p>
          <a:p>
            <a:pPr>
              <a:lnSpc>
                <a:spcPct val="150000"/>
              </a:lnSpc>
            </a:pPr>
            <a:endParaRPr lang="en-US" altLang="zh-CN" sz="2400" dirty="0" smtClean="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48</a:t>
            </a:fld>
            <a:endParaRPr lang="en-US" altLang="zh-CN"/>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24892770"/>
              </p:ext>
            </p:extLst>
          </p:nvPr>
        </p:nvGraphicFramePr>
        <p:xfrm>
          <a:off x="1524000" y="4800600"/>
          <a:ext cx="1295400" cy="896815"/>
        </p:xfrm>
        <a:graphic>
          <a:graphicData uri="http://schemas.openxmlformats.org/presentationml/2006/ole">
            <mc:AlternateContent xmlns:mc="http://schemas.openxmlformats.org/markup-compatibility/2006">
              <mc:Choice xmlns:v="urn:schemas-microsoft-com:vml" Requires="v">
                <p:oleObj spid="_x0000_s3115" name="公式" r:id="rId3" imgW="622030" imgH="431613" progId="Equation.3">
                  <p:embed/>
                </p:oleObj>
              </mc:Choice>
              <mc:Fallback>
                <p:oleObj name="公式" r:id="rId3" imgW="622030"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800600"/>
                        <a:ext cx="1295400" cy="896815"/>
                      </a:xfrm>
                      <a:prstGeom prst="rect">
                        <a:avLst/>
                      </a:prstGeom>
                      <a:noFill/>
                      <a:extLst/>
                    </p:spPr>
                  </p:pic>
                </p:oleObj>
              </mc:Fallback>
            </mc:AlternateContent>
          </a:graphicData>
        </a:graphic>
      </p:graphicFrame>
    </p:spTree>
    <p:extLst>
      <p:ext uri="{BB962C8B-B14F-4D97-AF65-F5344CB8AC3E}">
        <p14:creationId xmlns:p14="http://schemas.microsoft.com/office/powerpoint/2010/main" val="38375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Line 2"/>
          <p:cNvSpPr>
            <a:spLocks noChangeShapeType="1"/>
          </p:cNvSpPr>
          <p:nvPr/>
        </p:nvSpPr>
        <p:spPr bwMode="auto">
          <a:xfrm flipH="1">
            <a:off x="1055688" y="762000"/>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7" name="Line 3"/>
          <p:cNvSpPr>
            <a:spLocks noChangeShapeType="1"/>
          </p:cNvSpPr>
          <p:nvPr/>
        </p:nvSpPr>
        <p:spPr bwMode="auto">
          <a:xfrm flipH="1">
            <a:off x="571500" y="1446213"/>
            <a:ext cx="2111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8" name="Line 4"/>
          <p:cNvSpPr>
            <a:spLocks noChangeShapeType="1"/>
          </p:cNvSpPr>
          <p:nvPr/>
        </p:nvSpPr>
        <p:spPr bwMode="auto">
          <a:xfrm>
            <a:off x="2532063" y="1600200"/>
            <a:ext cx="141287" cy="1524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9" name="Line 5"/>
          <p:cNvSpPr>
            <a:spLocks noChangeShapeType="1"/>
          </p:cNvSpPr>
          <p:nvPr/>
        </p:nvSpPr>
        <p:spPr bwMode="auto">
          <a:xfrm>
            <a:off x="1687513" y="762000"/>
            <a:ext cx="493712" cy="4572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0" name="Line 6"/>
          <p:cNvSpPr>
            <a:spLocks noChangeShapeType="1"/>
          </p:cNvSpPr>
          <p:nvPr/>
        </p:nvSpPr>
        <p:spPr bwMode="auto">
          <a:xfrm flipH="1">
            <a:off x="2181225" y="1600200"/>
            <a:ext cx="69850"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1" name="Line 7"/>
          <p:cNvSpPr>
            <a:spLocks noChangeShapeType="1"/>
          </p:cNvSpPr>
          <p:nvPr/>
        </p:nvSpPr>
        <p:spPr bwMode="auto">
          <a:xfrm>
            <a:off x="1055688" y="152400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7" name="Text Box 13"/>
          <p:cNvSpPr txBox="1">
            <a:spLocks noChangeArrowheads="1"/>
          </p:cNvSpPr>
          <p:nvPr/>
        </p:nvSpPr>
        <p:spPr bwMode="auto">
          <a:xfrm>
            <a:off x="263525" y="2311400"/>
            <a:ext cx="3084513"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zh-CN" sz="2000">
                <a:solidFill>
                  <a:schemeClr val="tx1"/>
                </a:solidFill>
                <a:latin typeface="隶书" pitchFamily="49" charset="-122"/>
                <a:ea typeface="隶书" pitchFamily="49" charset="-122"/>
              </a:rPr>
              <a:t>7      5     2     4</a:t>
            </a:r>
          </a:p>
        </p:txBody>
      </p:sp>
      <p:sp>
        <p:nvSpPr>
          <p:cNvPr id="543783" name="Text Box 39"/>
          <p:cNvSpPr txBox="1">
            <a:spLocks noChangeArrowheads="1"/>
          </p:cNvSpPr>
          <p:nvPr/>
        </p:nvSpPr>
        <p:spPr bwMode="auto">
          <a:xfrm>
            <a:off x="395288" y="2708275"/>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WPL=7*2+5*2+2*2+4*2=36</a:t>
            </a:r>
          </a:p>
        </p:txBody>
      </p:sp>
      <p:sp>
        <p:nvSpPr>
          <p:cNvPr id="543784" name="Text Box 40"/>
          <p:cNvSpPr txBox="1">
            <a:spLocks noChangeArrowheads="1"/>
          </p:cNvSpPr>
          <p:nvPr/>
        </p:nvSpPr>
        <p:spPr bwMode="auto">
          <a:xfrm>
            <a:off x="4859338" y="2852738"/>
            <a:ext cx="3013075"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WPL=7*1+5*2+2*3+4*3=35</a:t>
            </a:r>
          </a:p>
        </p:txBody>
      </p:sp>
      <p:sp>
        <p:nvSpPr>
          <p:cNvPr id="543785" name="Text Box 41"/>
          <p:cNvSpPr txBox="1">
            <a:spLocks noChangeArrowheads="1"/>
          </p:cNvSpPr>
          <p:nvPr/>
        </p:nvSpPr>
        <p:spPr bwMode="auto">
          <a:xfrm>
            <a:off x="550863" y="6127750"/>
            <a:ext cx="314166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WPL=7*3+5*3+2*1+4*2=46 </a:t>
            </a:r>
          </a:p>
        </p:txBody>
      </p:sp>
      <p:sp>
        <p:nvSpPr>
          <p:cNvPr id="543786" name="Text Box 42"/>
          <p:cNvSpPr txBox="1">
            <a:spLocks noChangeArrowheads="1"/>
          </p:cNvSpPr>
          <p:nvPr/>
        </p:nvSpPr>
        <p:spPr bwMode="auto">
          <a:xfrm>
            <a:off x="5087938" y="6127750"/>
            <a:ext cx="3141662"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zh-CN" sz="2000">
                <a:solidFill>
                  <a:schemeClr val="tx1"/>
                </a:solidFill>
                <a:latin typeface="隶书" pitchFamily="49" charset="-122"/>
                <a:ea typeface="隶书" pitchFamily="49" charset="-122"/>
              </a:rPr>
              <a:t>WPL=7*1+5*2+2*3+4*3=35 </a:t>
            </a:r>
          </a:p>
        </p:txBody>
      </p:sp>
      <p:sp>
        <p:nvSpPr>
          <p:cNvPr id="543790" name="Oval 46"/>
          <p:cNvSpPr>
            <a:spLocks noChangeAspect="1" noChangeArrowheads="1"/>
          </p:cNvSpPr>
          <p:nvPr/>
        </p:nvSpPr>
        <p:spPr bwMode="auto">
          <a:xfrm>
            <a:off x="17938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4" name="Oval 50"/>
          <p:cNvSpPr>
            <a:spLocks noChangeAspect="1" noChangeArrowheads="1"/>
          </p:cNvSpPr>
          <p:nvPr/>
        </p:nvSpPr>
        <p:spPr bwMode="auto">
          <a:xfrm>
            <a:off x="104298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8" name="Oval 54"/>
          <p:cNvSpPr>
            <a:spLocks noChangeAspect="1" noChangeArrowheads="1"/>
          </p:cNvSpPr>
          <p:nvPr/>
        </p:nvSpPr>
        <p:spPr bwMode="auto">
          <a:xfrm>
            <a:off x="1763713"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799" name="Oval 55"/>
          <p:cNvSpPr>
            <a:spLocks noChangeAspect="1" noChangeArrowheads="1"/>
          </p:cNvSpPr>
          <p:nvPr/>
        </p:nvSpPr>
        <p:spPr bwMode="auto">
          <a:xfrm>
            <a:off x="2484438" y="17732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3" name="Oval 59"/>
          <p:cNvSpPr>
            <a:spLocks noChangeAspect="1" noChangeArrowheads="1"/>
          </p:cNvSpPr>
          <p:nvPr/>
        </p:nvSpPr>
        <p:spPr bwMode="auto">
          <a:xfrm>
            <a:off x="1331913" y="476250"/>
            <a:ext cx="503237" cy="503238"/>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4" name="Oval 60"/>
          <p:cNvSpPr>
            <a:spLocks noChangeAspect="1" noChangeArrowheads="1"/>
          </p:cNvSpPr>
          <p:nvPr/>
        </p:nvSpPr>
        <p:spPr bwMode="auto">
          <a:xfrm>
            <a:off x="611188" y="112553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5" name="Oval 61"/>
          <p:cNvSpPr>
            <a:spLocks noChangeAspect="1" noChangeArrowheads="1"/>
          </p:cNvSpPr>
          <p:nvPr/>
        </p:nvSpPr>
        <p:spPr bwMode="auto">
          <a:xfrm>
            <a:off x="2051050" y="112553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nvGrpSpPr>
          <p:cNvPr id="543820" name="Group 76"/>
          <p:cNvGrpSpPr>
            <a:grpSpLocks/>
          </p:cNvGrpSpPr>
          <p:nvPr/>
        </p:nvGrpSpPr>
        <p:grpSpPr bwMode="auto">
          <a:xfrm>
            <a:off x="4849813" y="406400"/>
            <a:ext cx="3035300" cy="2374900"/>
            <a:chOff x="3055" y="256"/>
            <a:chExt cx="1912" cy="1496"/>
          </a:xfrm>
        </p:grpSpPr>
        <p:sp>
          <p:nvSpPr>
            <p:cNvPr id="543754" name="Line 10"/>
            <p:cNvSpPr>
              <a:spLocks noChangeShapeType="1"/>
            </p:cNvSpPr>
            <p:nvPr/>
          </p:nvSpPr>
          <p:spPr bwMode="auto">
            <a:xfrm flipH="1">
              <a:off x="4116" y="966"/>
              <a:ext cx="89"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8" name="Text Box 14"/>
            <p:cNvSpPr txBox="1">
              <a:spLocks noChangeArrowheads="1"/>
            </p:cNvSpPr>
            <p:nvPr/>
          </p:nvSpPr>
          <p:spPr bwMode="auto">
            <a:xfrm>
              <a:off x="4545" y="1480"/>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59" name="Text Box 15"/>
            <p:cNvSpPr txBox="1">
              <a:spLocks noChangeArrowheads="1"/>
            </p:cNvSpPr>
            <p:nvPr/>
          </p:nvSpPr>
          <p:spPr bwMode="auto">
            <a:xfrm>
              <a:off x="3055" y="664"/>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60" name="Text Box 16"/>
            <p:cNvSpPr txBox="1">
              <a:spLocks noChangeArrowheads="1"/>
            </p:cNvSpPr>
            <p:nvPr/>
          </p:nvSpPr>
          <p:spPr bwMode="auto">
            <a:xfrm>
              <a:off x="4771" y="1117"/>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61" name="Text Box 17"/>
            <p:cNvSpPr txBox="1">
              <a:spLocks noChangeArrowheads="1"/>
            </p:cNvSpPr>
            <p:nvPr/>
          </p:nvSpPr>
          <p:spPr bwMode="auto">
            <a:xfrm>
              <a:off x="3418" y="1435"/>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82" name="Line 38"/>
            <p:cNvSpPr>
              <a:spLocks noChangeShapeType="1"/>
            </p:cNvSpPr>
            <p:nvPr/>
          </p:nvSpPr>
          <p:spPr bwMode="auto">
            <a:xfrm flipH="1">
              <a:off x="3850" y="1302"/>
              <a:ext cx="89"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817" name="Group 73"/>
            <p:cNvGrpSpPr>
              <a:grpSpLocks/>
            </p:cNvGrpSpPr>
            <p:nvPr/>
          </p:nvGrpSpPr>
          <p:grpSpPr bwMode="auto">
            <a:xfrm>
              <a:off x="3282" y="256"/>
              <a:ext cx="1451" cy="1496"/>
              <a:chOff x="3282" y="256"/>
              <a:chExt cx="1451" cy="1496"/>
            </a:xfrm>
          </p:grpSpPr>
          <p:sp>
            <p:nvSpPr>
              <p:cNvPr id="543752" name="Line 8"/>
              <p:cNvSpPr>
                <a:spLocks noChangeShapeType="1"/>
              </p:cNvSpPr>
              <p:nvPr/>
            </p:nvSpPr>
            <p:spPr bwMode="auto">
              <a:xfrm flipH="1">
                <a:off x="3451" y="438"/>
                <a:ext cx="311" cy="287"/>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3" name="Line 9"/>
              <p:cNvSpPr>
                <a:spLocks noChangeShapeType="1"/>
              </p:cNvSpPr>
              <p:nvPr/>
            </p:nvSpPr>
            <p:spPr bwMode="auto">
              <a:xfrm>
                <a:off x="3845" y="438"/>
                <a:ext cx="310" cy="288"/>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5" name="Line 11"/>
              <p:cNvSpPr>
                <a:spLocks noChangeShapeType="1"/>
              </p:cNvSpPr>
              <p:nvPr/>
            </p:nvSpPr>
            <p:spPr bwMode="auto">
              <a:xfrm>
                <a:off x="4426" y="966"/>
                <a:ext cx="133"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6" name="Line 12"/>
              <p:cNvSpPr>
                <a:spLocks noChangeShapeType="1"/>
              </p:cNvSpPr>
              <p:nvPr/>
            </p:nvSpPr>
            <p:spPr bwMode="auto">
              <a:xfrm>
                <a:off x="4116" y="1302"/>
                <a:ext cx="222"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89" name="Oval 45"/>
              <p:cNvSpPr>
                <a:spLocks noChangeAspect="1" noChangeArrowheads="1"/>
              </p:cNvSpPr>
              <p:nvPr/>
            </p:nvSpPr>
            <p:spPr bwMode="auto">
              <a:xfrm>
                <a:off x="3282" y="664"/>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3" name="Oval 49"/>
              <p:cNvSpPr>
                <a:spLocks noChangeAspect="1" noChangeArrowheads="1"/>
              </p:cNvSpPr>
              <p:nvPr/>
            </p:nvSpPr>
            <p:spPr bwMode="auto">
              <a:xfrm>
                <a:off x="4416" y="1072"/>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7" name="Oval 53"/>
              <p:cNvSpPr>
                <a:spLocks noChangeAspect="1" noChangeArrowheads="1"/>
              </p:cNvSpPr>
              <p:nvPr/>
            </p:nvSpPr>
            <p:spPr bwMode="auto">
              <a:xfrm>
                <a:off x="3644" y="1435"/>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802" name="Oval 58"/>
              <p:cNvSpPr>
                <a:spLocks noChangeAspect="1" noChangeArrowheads="1"/>
              </p:cNvSpPr>
              <p:nvPr/>
            </p:nvSpPr>
            <p:spPr bwMode="auto">
              <a:xfrm>
                <a:off x="4189" y="1435"/>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6" name="Oval 62"/>
              <p:cNvSpPr>
                <a:spLocks noChangeAspect="1" noChangeArrowheads="1"/>
              </p:cNvSpPr>
              <p:nvPr/>
            </p:nvSpPr>
            <p:spPr bwMode="auto">
              <a:xfrm>
                <a:off x="3644" y="256"/>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7" name="Oval 63"/>
              <p:cNvSpPr>
                <a:spLocks noChangeAspect="1" noChangeArrowheads="1"/>
              </p:cNvSpPr>
              <p:nvPr/>
            </p:nvSpPr>
            <p:spPr bwMode="auto">
              <a:xfrm>
                <a:off x="4143" y="664"/>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08" name="Oval 64"/>
              <p:cNvSpPr>
                <a:spLocks noChangeAspect="1" noChangeArrowheads="1"/>
              </p:cNvSpPr>
              <p:nvPr/>
            </p:nvSpPr>
            <p:spPr bwMode="auto">
              <a:xfrm>
                <a:off x="3826" y="1072"/>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grpSp>
      <p:grpSp>
        <p:nvGrpSpPr>
          <p:cNvPr id="543819" name="Group 75"/>
          <p:cNvGrpSpPr>
            <a:grpSpLocks/>
          </p:cNvGrpSpPr>
          <p:nvPr/>
        </p:nvGrpSpPr>
        <p:grpSpPr bwMode="auto">
          <a:xfrm>
            <a:off x="4440238" y="3608388"/>
            <a:ext cx="3330575" cy="2519362"/>
            <a:chOff x="2797" y="2273"/>
            <a:chExt cx="2098" cy="1587"/>
          </a:xfrm>
        </p:grpSpPr>
        <p:sp>
          <p:nvSpPr>
            <p:cNvPr id="543772" name="Line 28"/>
            <p:cNvSpPr>
              <a:spLocks noChangeShapeType="1"/>
            </p:cNvSpPr>
            <p:nvPr/>
          </p:nvSpPr>
          <p:spPr bwMode="auto">
            <a:xfrm flipH="1">
              <a:off x="3205" y="2454"/>
              <a:ext cx="310" cy="287"/>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3" name="Line 29"/>
            <p:cNvSpPr>
              <a:spLocks noChangeShapeType="1"/>
            </p:cNvSpPr>
            <p:nvPr/>
          </p:nvSpPr>
          <p:spPr bwMode="auto">
            <a:xfrm flipH="1">
              <a:off x="3692" y="2931"/>
              <a:ext cx="133"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4" name="Line 30"/>
            <p:cNvSpPr>
              <a:spLocks noChangeShapeType="1"/>
            </p:cNvSpPr>
            <p:nvPr/>
          </p:nvSpPr>
          <p:spPr bwMode="auto">
            <a:xfrm>
              <a:off x="3598" y="2510"/>
              <a:ext cx="222" cy="24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5" name="Line 31"/>
            <p:cNvSpPr>
              <a:spLocks noChangeShapeType="1"/>
            </p:cNvSpPr>
            <p:nvPr/>
          </p:nvSpPr>
          <p:spPr bwMode="auto">
            <a:xfrm flipH="1">
              <a:off x="3953" y="3364"/>
              <a:ext cx="221" cy="24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6" name="Line 32"/>
            <p:cNvSpPr>
              <a:spLocks noChangeShapeType="1"/>
            </p:cNvSpPr>
            <p:nvPr/>
          </p:nvSpPr>
          <p:spPr bwMode="auto">
            <a:xfrm>
              <a:off x="3997" y="2980"/>
              <a:ext cx="133"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7" name="Line 33"/>
            <p:cNvSpPr>
              <a:spLocks noChangeShapeType="1"/>
            </p:cNvSpPr>
            <p:nvPr/>
          </p:nvSpPr>
          <p:spPr bwMode="auto">
            <a:xfrm>
              <a:off x="4307" y="3364"/>
              <a:ext cx="222"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78" name="Text Box 34"/>
            <p:cNvSpPr txBox="1">
              <a:spLocks noChangeArrowheads="1"/>
            </p:cNvSpPr>
            <p:nvPr/>
          </p:nvSpPr>
          <p:spPr bwMode="auto">
            <a:xfrm>
              <a:off x="4698" y="3470"/>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79" name="Text Box 35"/>
            <p:cNvSpPr txBox="1">
              <a:spLocks noChangeArrowheads="1"/>
            </p:cNvSpPr>
            <p:nvPr/>
          </p:nvSpPr>
          <p:spPr bwMode="auto">
            <a:xfrm>
              <a:off x="2797" y="2636"/>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80" name="Text Box 36"/>
            <p:cNvSpPr txBox="1">
              <a:spLocks noChangeArrowheads="1"/>
            </p:cNvSpPr>
            <p:nvPr/>
          </p:nvSpPr>
          <p:spPr bwMode="auto">
            <a:xfrm>
              <a:off x="3289" y="3089"/>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81" name="Text Box 37"/>
            <p:cNvSpPr txBox="1">
              <a:spLocks noChangeArrowheads="1"/>
            </p:cNvSpPr>
            <p:nvPr/>
          </p:nvSpPr>
          <p:spPr bwMode="auto">
            <a:xfrm>
              <a:off x="3651" y="3497"/>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543788" name="Oval 44"/>
            <p:cNvSpPr>
              <a:spLocks noChangeAspect="1" noChangeArrowheads="1"/>
            </p:cNvSpPr>
            <p:nvPr/>
          </p:nvSpPr>
          <p:spPr bwMode="auto">
            <a:xfrm>
              <a:off x="2978" y="2681"/>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2" name="Oval 48"/>
            <p:cNvSpPr>
              <a:spLocks noChangeAspect="1" noChangeArrowheads="1"/>
            </p:cNvSpPr>
            <p:nvPr/>
          </p:nvSpPr>
          <p:spPr bwMode="auto">
            <a:xfrm>
              <a:off x="3477" y="3089"/>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5" name="Oval 51"/>
            <p:cNvSpPr>
              <a:spLocks noChangeAspect="1" noChangeArrowheads="1"/>
            </p:cNvSpPr>
            <p:nvPr/>
          </p:nvSpPr>
          <p:spPr bwMode="auto">
            <a:xfrm>
              <a:off x="3840" y="354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800" name="Oval 56"/>
            <p:cNvSpPr>
              <a:spLocks noChangeAspect="1" noChangeArrowheads="1"/>
            </p:cNvSpPr>
            <p:nvPr/>
          </p:nvSpPr>
          <p:spPr bwMode="auto">
            <a:xfrm>
              <a:off x="4384" y="354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09" name="Oval 65"/>
            <p:cNvSpPr>
              <a:spLocks noChangeAspect="1" noChangeArrowheads="1"/>
            </p:cNvSpPr>
            <p:nvPr/>
          </p:nvSpPr>
          <p:spPr bwMode="auto">
            <a:xfrm>
              <a:off x="4021" y="3089"/>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0" name="Oval 66"/>
            <p:cNvSpPr>
              <a:spLocks noChangeAspect="1" noChangeArrowheads="1"/>
            </p:cNvSpPr>
            <p:nvPr/>
          </p:nvSpPr>
          <p:spPr bwMode="auto">
            <a:xfrm>
              <a:off x="3704" y="2681"/>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1" name="Oval 67"/>
            <p:cNvSpPr>
              <a:spLocks noChangeAspect="1" noChangeArrowheads="1"/>
            </p:cNvSpPr>
            <p:nvPr/>
          </p:nvSpPr>
          <p:spPr bwMode="auto">
            <a:xfrm>
              <a:off x="3341" y="227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grpSp>
        <p:nvGrpSpPr>
          <p:cNvPr id="543821" name="Group 77"/>
          <p:cNvGrpSpPr>
            <a:grpSpLocks/>
          </p:cNvGrpSpPr>
          <p:nvPr/>
        </p:nvGrpSpPr>
        <p:grpSpPr bwMode="auto">
          <a:xfrm>
            <a:off x="550863" y="3751263"/>
            <a:ext cx="2979737" cy="2303462"/>
            <a:chOff x="347" y="2363"/>
            <a:chExt cx="1877" cy="1451"/>
          </a:xfrm>
        </p:grpSpPr>
        <p:sp>
          <p:nvSpPr>
            <p:cNvPr id="543771" name="Text Box 27"/>
            <p:cNvSpPr txBox="1">
              <a:spLocks noChangeArrowheads="1"/>
            </p:cNvSpPr>
            <p:nvPr/>
          </p:nvSpPr>
          <p:spPr bwMode="auto">
            <a:xfrm>
              <a:off x="2025" y="2680"/>
              <a:ext cx="199"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a:solidFill>
                    <a:schemeClr val="tx1"/>
                  </a:solidFill>
                  <a:latin typeface="隶书" pitchFamily="49" charset="-122"/>
                  <a:ea typeface="隶书" pitchFamily="49" charset="-122"/>
                </a:rPr>
                <a:t>2</a:t>
              </a:r>
            </a:p>
          </p:txBody>
        </p:sp>
        <p:grpSp>
          <p:nvGrpSpPr>
            <p:cNvPr id="543818" name="Group 74"/>
            <p:cNvGrpSpPr>
              <a:grpSpLocks/>
            </p:cNvGrpSpPr>
            <p:nvPr/>
          </p:nvGrpSpPr>
          <p:grpSpPr bwMode="auto">
            <a:xfrm>
              <a:off x="347" y="2363"/>
              <a:ext cx="1632" cy="1451"/>
              <a:chOff x="347" y="2363"/>
              <a:chExt cx="1632" cy="1451"/>
            </a:xfrm>
          </p:grpSpPr>
          <p:sp>
            <p:nvSpPr>
              <p:cNvPr id="543762" name="Line 18"/>
              <p:cNvSpPr>
                <a:spLocks noChangeShapeType="1"/>
              </p:cNvSpPr>
              <p:nvPr/>
            </p:nvSpPr>
            <p:spPr bwMode="auto">
              <a:xfrm flipH="1">
                <a:off x="1121" y="2512"/>
                <a:ext cx="310" cy="287"/>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3" name="Line 19"/>
              <p:cNvSpPr>
                <a:spLocks noChangeShapeType="1"/>
              </p:cNvSpPr>
              <p:nvPr/>
            </p:nvSpPr>
            <p:spPr bwMode="auto">
              <a:xfrm flipH="1">
                <a:off x="811" y="2943"/>
                <a:ext cx="133"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4" name="Line 20"/>
              <p:cNvSpPr>
                <a:spLocks noChangeShapeType="1"/>
              </p:cNvSpPr>
              <p:nvPr/>
            </p:nvSpPr>
            <p:spPr bwMode="auto">
              <a:xfrm>
                <a:off x="1514" y="2512"/>
                <a:ext cx="310" cy="288"/>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5" name="Line 21"/>
              <p:cNvSpPr>
                <a:spLocks noChangeShapeType="1"/>
              </p:cNvSpPr>
              <p:nvPr/>
            </p:nvSpPr>
            <p:spPr bwMode="auto">
              <a:xfrm flipH="1">
                <a:off x="1071" y="3376"/>
                <a:ext cx="222" cy="24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6" name="Line 22"/>
              <p:cNvSpPr>
                <a:spLocks noChangeShapeType="1"/>
              </p:cNvSpPr>
              <p:nvPr/>
            </p:nvSpPr>
            <p:spPr bwMode="auto">
              <a:xfrm>
                <a:off x="1115" y="2992"/>
                <a:ext cx="133" cy="144"/>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7" name="Line 23"/>
              <p:cNvSpPr>
                <a:spLocks noChangeShapeType="1"/>
              </p:cNvSpPr>
              <p:nvPr/>
            </p:nvSpPr>
            <p:spPr bwMode="auto">
              <a:xfrm>
                <a:off x="1426" y="3376"/>
                <a:ext cx="221" cy="192"/>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68" name="Text Box 24"/>
              <p:cNvSpPr txBox="1">
                <a:spLocks noChangeArrowheads="1"/>
              </p:cNvSpPr>
              <p:nvPr/>
            </p:nvSpPr>
            <p:spPr bwMode="auto">
              <a:xfrm>
                <a:off x="347" y="3043"/>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543769" name="Text Box 25"/>
              <p:cNvSpPr txBox="1">
                <a:spLocks noChangeArrowheads="1"/>
              </p:cNvSpPr>
              <p:nvPr/>
            </p:nvSpPr>
            <p:spPr bwMode="auto">
              <a:xfrm>
                <a:off x="709" y="3497"/>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543770" name="Text Box 26"/>
              <p:cNvSpPr txBox="1">
                <a:spLocks noChangeArrowheads="1"/>
              </p:cNvSpPr>
              <p:nvPr/>
            </p:nvSpPr>
            <p:spPr bwMode="auto">
              <a:xfrm>
                <a:off x="1344" y="3497"/>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543787" name="Oval 43"/>
              <p:cNvSpPr>
                <a:spLocks noChangeAspect="1" noChangeArrowheads="1"/>
              </p:cNvSpPr>
              <p:nvPr/>
            </p:nvSpPr>
            <p:spPr bwMode="auto">
              <a:xfrm>
                <a:off x="936" y="3497"/>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543791" name="Oval 47"/>
              <p:cNvSpPr>
                <a:spLocks noChangeAspect="1" noChangeArrowheads="1"/>
              </p:cNvSpPr>
              <p:nvPr/>
            </p:nvSpPr>
            <p:spPr bwMode="auto">
              <a:xfrm>
                <a:off x="1526" y="3497"/>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543796" name="Oval 52"/>
              <p:cNvSpPr>
                <a:spLocks noChangeAspect="1" noChangeArrowheads="1"/>
              </p:cNvSpPr>
              <p:nvPr/>
            </p:nvSpPr>
            <p:spPr bwMode="auto">
              <a:xfrm>
                <a:off x="1662" y="2726"/>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543801" name="Oval 57"/>
              <p:cNvSpPr>
                <a:spLocks noChangeAspect="1" noChangeArrowheads="1"/>
              </p:cNvSpPr>
              <p:nvPr/>
            </p:nvSpPr>
            <p:spPr bwMode="auto">
              <a:xfrm>
                <a:off x="573" y="3088"/>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543812" name="Oval 68"/>
              <p:cNvSpPr>
                <a:spLocks noChangeAspect="1" noChangeArrowheads="1"/>
              </p:cNvSpPr>
              <p:nvPr/>
            </p:nvSpPr>
            <p:spPr bwMode="auto">
              <a:xfrm>
                <a:off x="1163" y="3088"/>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3" name="Oval 69"/>
              <p:cNvSpPr>
                <a:spLocks noChangeAspect="1" noChangeArrowheads="1"/>
              </p:cNvSpPr>
              <p:nvPr/>
            </p:nvSpPr>
            <p:spPr bwMode="auto">
              <a:xfrm>
                <a:off x="845" y="2726"/>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543814" name="Oval 70"/>
              <p:cNvSpPr>
                <a:spLocks noChangeAspect="1" noChangeArrowheads="1"/>
              </p:cNvSpPr>
              <p:nvPr/>
            </p:nvSpPr>
            <p:spPr bwMode="auto">
              <a:xfrm>
                <a:off x="1299" y="236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grpSp>
      <p:sp>
        <p:nvSpPr>
          <p:cNvPr id="543815" name="AutoShape 71"/>
          <p:cNvSpPr>
            <a:spLocks noChangeArrowheads="1"/>
          </p:cNvSpPr>
          <p:nvPr/>
        </p:nvSpPr>
        <p:spPr bwMode="auto">
          <a:xfrm>
            <a:off x="2441575" y="2439988"/>
            <a:ext cx="4246563" cy="2078037"/>
          </a:xfrm>
          <a:prstGeom prst="star24">
            <a:avLst>
              <a:gd name="adj" fmla="val 37500"/>
            </a:avLst>
          </a:prstGeom>
          <a:gradFill rotWithShape="1">
            <a:gsLst>
              <a:gs pos="0">
                <a:schemeClr val="accent1"/>
              </a:gs>
              <a:gs pos="100000">
                <a:srgbClr val="FFFFA5"/>
              </a:gs>
            </a:gsLst>
            <a:lin ang="5400000" scaled="1"/>
          </a:gradFill>
          <a:ln w="12700" cap="rnd"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nchor="ctr">
            <a:spAutoFit/>
          </a:bodyPr>
          <a:lstStyle/>
          <a:p>
            <a:pPr eaLnBrk="0" hangingPunct="0">
              <a:spcBef>
                <a:spcPct val="50000"/>
              </a:spcBef>
            </a:pPr>
            <a:r>
              <a:rPr lang="zh-CN" altLang="en-US" sz="2400">
                <a:solidFill>
                  <a:srgbClr val="EE0000"/>
                </a:solidFill>
                <a:latin typeface="Arial" charset="0"/>
              </a:rPr>
              <a:t>要使</a:t>
            </a:r>
            <a:r>
              <a:rPr lang="en-US" altLang="zh-CN" sz="2400">
                <a:solidFill>
                  <a:srgbClr val="EE0000"/>
                </a:solidFill>
                <a:latin typeface="Arial" charset="0"/>
              </a:rPr>
              <a:t>WPL</a:t>
            </a:r>
            <a:r>
              <a:rPr lang="zh-CN" altLang="en-US" sz="2400">
                <a:solidFill>
                  <a:srgbClr val="EE0000"/>
                </a:solidFill>
                <a:latin typeface="Arial" charset="0"/>
              </a:rPr>
              <a:t>小，须将权值大的结点靠近根</a:t>
            </a:r>
            <a:r>
              <a:rPr lang="en-US" altLang="zh-CN" sz="2400">
                <a:solidFill>
                  <a:srgbClr val="EE0000"/>
                </a:solidFill>
                <a:latin typeface="Arial" charset="0"/>
              </a:rPr>
              <a:t>.</a:t>
            </a:r>
            <a:endParaRPr lang="en-US" altLang="zh-CN" sz="2400">
              <a:solidFill>
                <a:schemeClr val="tx1"/>
              </a:solidFill>
              <a:effectLst>
                <a:outerShdw blurRad="38100" dist="38100" dir="2700000" algn="tl">
                  <a:srgbClr val="000000"/>
                </a:outerShdw>
              </a:effectLst>
              <a:latin typeface="Arial" charset="0"/>
            </a:endParaRPr>
          </a:p>
        </p:txBody>
      </p:sp>
      <p:sp>
        <p:nvSpPr>
          <p:cNvPr id="543816" name="Rectangle 72"/>
          <p:cNvSpPr>
            <a:spLocks noGrp="1" noChangeArrowheads="1"/>
          </p:cNvSpPr>
          <p:nvPr>
            <p:ph idx="1"/>
          </p:nvPr>
        </p:nvSpPr>
        <p:spPr>
          <a:xfrm>
            <a:off x="307975" y="279400"/>
            <a:ext cx="3881438" cy="2046288"/>
          </a:xfrm>
          <a:solidFill>
            <a:schemeClr val="accent3">
              <a:lumMod val="20000"/>
              <a:lumOff val="80000"/>
            </a:schemeClr>
          </a:solidFill>
          <a:ln/>
        </p:spPr>
        <p:txBody>
          <a:bodyPr/>
          <a:lstStyle/>
          <a:p>
            <a:pPr>
              <a:lnSpc>
                <a:spcPct val="120000"/>
              </a:lnSpc>
              <a:buFontTx/>
              <a:buNone/>
            </a:pPr>
            <a:r>
              <a:rPr lang="zh-CN" altLang="en-US" sz="2000" b="1" dirty="0">
                <a:solidFill>
                  <a:srgbClr val="FF3300"/>
                </a:solidFill>
                <a:latin typeface="楷体_GB2312" pitchFamily="49" charset="-122"/>
                <a:ea typeface="楷体_GB2312" pitchFamily="49" charset="-122"/>
              </a:rPr>
              <a:t>哈夫曼树</a:t>
            </a:r>
            <a:r>
              <a:rPr lang="zh-CN" altLang="en-US" sz="2000" b="1" dirty="0">
                <a:latin typeface="楷体_GB2312" pitchFamily="49" charset="-122"/>
                <a:ea typeface="楷体_GB2312" pitchFamily="49" charset="-122"/>
              </a:rPr>
              <a:t>、最优二叉树 ：由</a:t>
            </a:r>
            <a:r>
              <a:rPr lang="en-US" altLang="zh-CN" sz="2000" b="1" dirty="0">
                <a:latin typeface="楷体_GB2312" pitchFamily="49" charset="-122"/>
                <a:ea typeface="楷体_GB2312" pitchFamily="49" charset="-122"/>
              </a:rPr>
              <a:t>n</a:t>
            </a:r>
            <a:r>
              <a:rPr lang="zh-CN" altLang="en-US" sz="2000" b="1" dirty="0">
                <a:latin typeface="楷体_GB2312" pitchFamily="49" charset="-122"/>
                <a:ea typeface="楷体_GB2312" pitchFamily="49" charset="-122"/>
              </a:rPr>
              <a:t>个权为</a:t>
            </a:r>
            <a:r>
              <a:rPr lang="en-US" altLang="zh-CN" sz="2000" b="1" i="1" dirty="0">
                <a:latin typeface="楷体_GB2312" pitchFamily="49" charset="-122"/>
                <a:ea typeface="楷体_GB2312" pitchFamily="49" charset="-122"/>
              </a:rPr>
              <a:t>w</a:t>
            </a:r>
            <a:r>
              <a:rPr lang="en-US" altLang="zh-CN" sz="2000" b="1" dirty="0">
                <a:latin typeface="楷体_GB2312" pitchFamily="49" charset="-122"/>
                <a:ea typeface="楷体_GB2312" pitchFamily="49" charset="-122"/>
              </a:rPr>
              <a:t>1, </a:t>
            </a:r>
            <a:r>
              <a:rPr lang="en-US" altLang="zh-CN" sz="2000" b="1" i="1" dirty="0">
                <a:latin typeface="楷体_GB2312" pitchFamily="49" charset="-122"/>
                <a:ea typeface="楷体_GB2312" pitchFamily="49" charset="-122"/>
              </a:rPr>
              <a:t>w</a:t>
            </a:r>
            <a:r>
              <a:rPr lang="en-US" altLang="zh-CN" sz="2000" b="1" dirty="0">
                <a:latin typeface="楷体_GB2312" pitchFamily="49" charset="-122"/>
                <a:ea typeface="楷体_GB2312" pitchFamily="49" charset="-122"/>
              </a:rPr>
              <a:t>2, </a:t>
            </a:r>
            <a:r>
              <a:rPr lang="en-US" altLang="zh-CN" sz="2000" b="1" dirty="0">
                <a:latin typeface="Arial"/>
                <a:ea typeface="楷体_GB2312" pitchFamily="49" charset="-122"/>
              </a:rPr>
              <a:t>…</a:t>
            </a:r>
            <a:r>
              <a:rPr lang="en-US" altLang="zh-CN" sz="2000" b="1" dirty="0">
                <a:latin typeface="楷体_GB2312" pitchFamily="49" charset="-122"/>
                <a:ea typeface="楷体_GB2312" pitchFamily="49" charset="-122"/>
              </a:rPr>
              <a:t>, </a:t>
            </a:r>
            <a:r>
              <a:rPr lang="en-US" altLang="zh-CN" sz="2000" b="1" i="1" dirty="0" err="1">
                <a:latin typeface="楷体_GB2312" pitchFamily="49" charset="-122"/>
                <a:ea typeface="楷体_GB2312" pitchFamily="49" charset="-122"/>
              </a:rPr>
              <a:t>w</a:t>
            </a:r>
            <a:r>
              <a:rPr lang="en-US" altLang="zh-CN" sz="2000" b="1" dirty="0" err="1">
                <a:latin typeface="楷体_GB2312" pitchFamily="49" charset="-122"/>
                <a:ea typeface="楷体_GB2312" pitchFamily="49" charset="-122"/>
              </a:rPr>
              <a:t>n</a:t>
            </a:r>
            <a:r>
              <a:rPr lang="zh-CN" altLang="en-US" sz="2000" b="1" dirty="0">
                <a:latin typeface="楷体_GB2312" pitchFamily="49" charset="-122"/>
                <a:ea typeface="楷体_GB2312" pitchFamily="49" charset="-122"/>
              </a:rPr>
              <a:t>的结点，作为叶节点所组成的的所有二叉树中，带权路径长度</a:t>
            </a:r>
            <a:r>
              <a:rPr lang="en-US" altLang="zh-CN" sz="2000" b="1" dirty="0">
                <a:latin typeface="楷体_GB2312" pitchFamily="49" charset="-122"/>
                <a:ea typeface="楷体_GB2312" pitchFamily="49" charset="-122"/>
              </a:rPr>
              <a:t>WPL</a:t>
            </a:r>
            <a:r>
              <a:rPr lang="zh-CN" altLang="en-US" sz="2000" b="1" dirty="0">
                <a:latin typeface="楷体_GB2312" pitchFamily="49" charset="-122"/>
                <a:ea typeface="楷体_GB2312" pitchFamily="49" charset="-122"/>
              </a:rPr>
              <a:t>最小的二叉树。</a:t>
            </a:r>
          </a:p>
        </p:txBody>
      </p:sp>
      <p:sp>
        <p:nvSpPr>
          <p:cNvPr id="543822" name="Rectangle 78"/>
          <p:cNvSpPr>
            <a:spLocks noChangeArrowheads="1"/>
          </p:cNvSpPr>
          <p:nvPr/>
        </p:nvSpPr>
        <p:spPr bwMode="auto">
          <a:xfrm>
            <a:off x="6616700" y="398463"/>
            <a:ext cx="2373313" cy="457200"/>
          </a:xfrm>
          <a:prstGeom prst="rect">
            <a:avLst/>
          </a:prstGeom>
          <a:solidFill>
            <a:schemeClr val="accent3">
              <a:lumMod val="40000"/>
              <a:lumOff val="60000"/>
            </a:schemeClr>
          </a:solidFill>
          <a:ln>
            <a:noFill/>
          </a:ln>
          <a:effectLst/>
        </p:spPr>
        <p:txBody>
          <a:bodyPr wrap="none">
            <a:spAutoFit/>
          </a:bodyPr>
          <a:lstStyle/>
          <a:p>
            <a:r>
              <a:rPr lang="en-US" altLang="zh-CN" sz="2400" dirty="0">
                <a:solidFill>
                  <a:srgbClr val="FF3300"/>
                </a:solidFill>
              </a:rPr>
              <a:t>WPL= </a:t>
            </a:r>
            <a:r>
              <a:rPr lang="en-US" altLang="zh-CN" sz="2400" dirty="0">
                <a:solidFill>
                  <a:srgbClr val="FF3300"/>
                </a:solidFill>
                <a:sym typeface="Symbol" pitchFamily="18" charset="2"/>
              </a:rPr>
              <a:t></a:t>
            </a:r>
            <a:r>
              <a:rPr lang="en-US" altLang="zh-CN" sz="2400" dirty="0">
                <a:solidFill>
                  <a:srgbClr val="FF3300"/>
                </a:solidFill>
              </a:rPr>
              <a:t> </a:t>
            </a:r>
            <a:r>
              <a:rPr lang="en-US" altLang="zh-CN" sz="2400" i="1" dirty="0" err="1">
                <a:solidFill>
                  <a:srgbClr val="FF3300"/>
                </a:solidFill>
              </a:rPr>
              <a:t>w</a:t>
            </a:r>
            <a:r>
              <a:rPr lang="en-US" altLang="zh-CN" sz="2400" dirty="0" err="1">
                <a:solidFill>
                  <a:srgbClr val="FF3300"/>
                </a:solidFill>
              </a:rPr>
              <a:t>i</a:t>
            </a:r>
            <a:r>
              <a:rPr lang="en-US" altLang="zh-CN" sz="2400" dirty="0">
                <a:solidFill>
                  <a:srgbClr val="FF3300"/>
                </a:solidFill>
              </a:rPr>
              <a:t>  </a:t>
            </a:r>
            <a:r>
              <a:rPr lang="en-US" altLang="zh-CN" sz="2400" dirty="0">
                <a:solidFill>
                  <a:srgbClr val="FF3300"/>
                </a:solidFill>
                <a:sym typeface="Symbol" pitchFamily="18" charset="2"/>
              </a:rPr>
              <a:t></a:t>
            </a:r>
            <a:r>
              <a:rPr lang="en-US" altLang="zh-CN" sz="2400" dirty="0">
                <a:solidFill>
                  <a:srgbClr val="FF3300"/>
                </a:solidFill>
              </a:rPr>
              <a:t> </a:t>
            </a:r>
            <a:r>
              <a:rPr lang="en-US" altLang="zh-CN" sz="2400" i="1" dirty="0">
                <a:solidFill>
                  <a:srgbClr val="FF3300"/>
                </a:solidFill>
              </a:rPr>
              <a:t>L</a:t>
            </a:r>
            <a:r>
              <a:rPr lang="en-US" altLang="zh-CN" sz="2400" dirty="0">
                <a:solidFill>
                  <a:srgbClr val="FF3300"/>
                </a:solidFill>
              </a:rPr>
              <a:t>i</a:t>
            </a:r>
          </a:p>
        </p:txBody>
      </p:sp>
    </p:spTree>
    <p:extLst>
      <p:ext uri="{BB962C8B-B14F-4D97-AF65-F5344CB8AC3E}">
        <p14:creationId xmlns:p14="http://schemas.microsoft.com/office/powerpoint/2010/main" val="184073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43783"/>
                                        </p:tgtEl>
                                        <p:attrNameLst>
                                          <p:attrName>style.visibility</p:attrName>
                                        </p:attrNameLst>
                                      </p:cBhvr>
                                      <p:to>
                                        <p:strVal val="visible"/>
                                      </p:to>
                                    </p:set>
                                    <p:anim calcmode="lin" valueType="num">
                                      <p:cBhvr>
                                        <p:cTn id="7" dur="1000" fill="hold"/>
                                        <p:tgtEl>
                                          <p:spTgt spid="543783"/>
                                        </p:tgtEl>
                                        <p:attrNameLst>
                                          <p:attrName>ppt_x</p:attrName>
                                        </p:attrNameLst>
                                      </p:cBhvr>
                                      <p:tavLst>
                                        <p:tav tm="0">
                                          <p:val>
                                            <p:strVal val="#ppt_x-.2"/>
                                          </p:val>
                                        </p:tav>
                                        <p:tav tm="100000">
                                          <p:val>
                                            <p:strVal val="#ppt_x"/>
                                          </p:val>
                                        </p:tav>
                                      </p:tavLst>
                                    </p:anim>
                                    <p:anim calcmode="lin" valueType="num">
                                      <p:cBhvr>
                                        <p:cTn id="8" dur="1000" fill="hold"/>
                                        <p:tgtEl>
                                          <p:spTgt spid="543783"/>
                                        </p:tgtEl>
                                        <p:attrNameLst>
                                          <p:attrName>ppt_y</p:attrName>
                                        </p:attrNameLst>
                                      </p:cBhvr>
                                      <p:tavLst>
                                        <p:tav tm="0">
                                          <p:val>
                                            <p:strVal val="#ppt_y"/>
                                          </p:val>
                                        </p:tav>
                                        <p:tav tm="100000">
                                          <p:val>
                                            <p:strVal val="#ppt_y"/>
                                          </p:val>
                                        </p:tav>
                                      </p:tavLst>
                                    </p:anim>
                                    <p:animEffect transition="in" filter="wipe(right)" prLst="gradientSize: 0.1">
                                      <p:cBhvr>
                                        <p:cTn id="9" dur="1000"/>
                                        <p:tgtEl>
                                          <p:spTgt spid="54378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43820"/>
                                        </p:tgtEl>
                                        <p:attrNameLst>
                                          <p:attrName>style.visibility</p:attrName>
                                        </p:attrNameLst>
                                      </p:cBhvr>
                                      <p:to>
                                        <p:strVal val="visible"/>
                                      </p:to>
                                    </p:set>
                                    <p:animEffect transition="in" filter="blinds(horizontal)">
                                      <p:cBhvr>
                                        <p:cTn id="14" dur="500"/>
                                        <p:tgtEl>
                                          <p:spTgt spid="54382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43784"/>
                                        </p:tgtEl>
                                        <p:attrNameLst>
                                          <p:attrName>style.visibility</p:attrName>
                                        </p:attrNameLst>
                                      </p:cBhvr>
                                      <p:to>
                                        <p:strVal val="visible"/>
                                      </p:to>
                                    </p:set>
                                    <p:anim calcmode="lin" valueType="num">
                                      <p:cBhvr>
                                        <p:cTn id="19" dur="1000" fill="hold"/>
                                        <p:tgtEl>
                                          <p:spTgt spid="543784"/>
                                        </p:tgtEl>
                                        <p:attrNameLst>
                                          <p:attrName>ppt_x</p:attrName>
                                        </p:attrNameLst>
                                      </p:cBhvr>
                                      <p:tavLst>
                                        <p:tav tm="0">
                                          <p:val>
                                            <p:strVal val="#ppt_x-.2"/>
                                          </p:val>
                                        </p:tav>
                                        <p:tav tm="100000">
                                          <p:val>
                                            <p:strVal val="#ppt_x"/>
                                          </p:val>
                                        </p:tav>
                                      </p:tavLst>
                                    </p:anim>
                                    <p:anim calcmode="lin" valueType="num">
                                      <p:cBhvr>
                                        <p:cTn id="20" dur="1000" fill="hold"/>
                                        <p:tgtEl>
                                          <p:spTgt spid="543784"/>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437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43821"/>
                                        </p:tgtEl>
                                        <p:attrNameLst>
                                          <p:attrName>style.visibility</p:attrName>
                                        </p:attrNameLst>
                                      </p:cBhvr>
                                      <p:to>
                                        <p:strVal val="visible"/>
                                      </p:to>
                                    </p:set>
                                    <p:animEffect transition="in" filter="blinds(horizontal)">
                                      <p:cBhvr>
                                        <p:cTn id="26" dur="500"/>
                                        <p:tgtEl>
                                          <p:spTgt spid="5438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543785"/>
                                        </p:tgtEl>
                                        <p:attrNameLst>
                                          <p:attrName>style.visibility</p:attrName>
                                        </p:attrNameLst>
                                      </p:cBhvr>
                                      <p:to>
                                        <p:strVal val="visible"/>
                                      </p:to>
                                    </p:set>
                                    <p:anim calcmode="lin" valueType="num">
                                      <p:cBhvr>
                                        <p:cTn id="31" dur="1000" fill="hold"/>
                                        <p:tgtEl>
                                          <p:spTgt spid="543785"/>
                                        </p:tgtEl>
                                        <p:attrNameLst>
                                          <p:attrName>ppt_x</p:attrName>
                                        </p:attrNameLst>
                                      </p:cBhvr>
                                      <p:tavLst>
                                        <p:tav tm="0">
                                          <p:val>
                                            <p:strVal val="#ppt_x-.2"/>
                                          </p:val>
                                        </p:tav>
                                        <p:tav tm="100000">
                                          <p:val>
                                            <p:strVal val="#ppt_x"/>
                                          </p:val>
                                        </p:tav>
                                      </p:tavLst>
                                    </p:anim>
                                    <p:anim calcmode="lin" valueType="num">
                                      <p:cBhvr>
                                        <p:cTn id="32" dur="1000" fill="hold"/>
                                        <p:tgtEl>
                                          <p:spTgt spid="543785"/>
                                        </p:tgtEl>
                                        <p:attrNameLst>
                                          <p:attrName>ppt_y</p:attrName>
                                        </p:attrNameLst>
                                      </p:cBhvr>
                                      <p:tavLst>
                                        <p:tav tm="0">
                                          <p:val>
                                            <p:strVal val="#ppt_y"/>
                                          </p:val>
                                        </p:tav>
                                        <p:tav tm="100000">
                                          <p:val>
                                            <p:strVal val="#ppt_y"/>
                                          </p:val>
                                        </p:tav>
                                      </p:tavLst>
                                    </p:anim>
                                    <p:animEffect transition="in" filter="wipe(right)" prLst="gradientSize: 0.1">
                                      <p:cBhvr>
                                        <p:cTn id="33" dur="1000"/>
                                        <p:tgtEl>
                                          <p:spTgt spid="5437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43819"/>
                                        </p:tgtEl>
                                        <p:attrNameLst>
                                          <p:attrName>style.visibility</p:attrName>
                                        </p:attrNameLst>
                                      </p:cBhvr>
                                      <p:to>
                                        <p:strVal val="visible"/>
                                      </p:to>
                                    </p:set>
                                    <p:animEffect transition="in" filter="blinds(horizontal)">
                                      <p:cBhvr>
                                        <p:cTn id="38" dur="500"/>
                                        <p:tgtEl>
                                          <p:spTgt spid="5438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543786"/>
                                        </p:tgtEl>
                                        <p:attrNameLst>
                                          <p:attrName>style.visibility</p:attrName>
                                        </p:attrNameLst>
                                      </p:cBhvr>
                                      <p:to>
                                        <p:strVal val="visible"/>
                                      </p:to>
                                    </p:set>
                                    <p:anim calcmode="lin" valueType="num">
                                      <p:cBhvr>
                                        <p:cTn id="43" dur="1000" fill="hold"/>
                                        <p:tgtEl>
                                          <p:spTgt spid="543786"/>
                                        </p:tgtEl>
                                        <p:attrNameLst>
                                          <p:attrName>ppt_x</p:attrName>
                                        </p:attrNameLst>
                                      </p:cBhvr>
                                      <p:tavLst>
                                        <p:tav tm="0">
                                          <p:val>
                                            <p:strVal val="#ppt_x-.2"/>
                                          </p:val>
                                        </p:tav>
                                        <p:tav tm="100000">
                                          <p:val>
                                            <p:strVal val="#ppt_x"/>
                                          </p:val>
                                        </p:tav>
                                      </p:tavLst>
                                    </p:anim>
                                    <p:anim calcmode="lin" valueType="num">
                                      <p:cBhvr>
                                        <p:cTn id="44" dur="1000" fill="hold"/>
                                        <p:tgtEl>
                                          <p:spTgt spid="543786"/>
                                        </p:tgtEl>
                                        <p:attrNameLst>
                                          <p:attrName>ppt_y</p:attrName>
                                        </p:attrNameLst>
                                      </p:cBhvr>
                                      <p:tavLst>
                                        <p:tav tm="0">
                                          <p:val>
                                            <p:strVal val="#ppt_y"/>
                                          </p:val>
                                        </p:tav>
                                        <p:tav tm="100000">
                                          <p:val>
                                            <p:strVal val="#ppt_y"/>
                                          </p:val>
                                        </p:tav>
                                      </p:tavLst>
                                    </p:anim>
                                    <p:animEffect transition="in" filter="wipe(right)" prLst="gradientSize: 0.1">
                                      <p:cBhvr>
                                        <p:cTn id="45" dur="1000"/>
                                        <p:tgtEl>
                                          <p:spTgt spid="5437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43816">
                                            <p:bg/>
                                          </p:spTgt>
                                        </p:tgtEl>
                                        <p:attrNameLst>
                                          <p:attrName>style.visibility</p:attrName>
                                        </p:attrNameLst>
                                      </p:cBhvr>
                                      <p:to>
                                        <p:strVal val="visible"/>
                                      </p:to>
                                    </p:set>
                                    <p:animEffect transition="in" filter="blinds(horizontal)">
                                      <p:cBhvr>
                                        <p:cTn id="50" dur="500"/>
                                        <p:tgtEl>
                                          <p:spTgt spid="543816">
                                            <p:bg/>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43816">
                                            <p:txEl>
                                              <p:pRg st="0" end="0"/>
                                            </p:txEl>
                                          </p:spTgt>
                                        </p:tgtEl>
                                        <p:attrNameLst>
                                          <p:attrName>style.visibility</p:attrName>
                                        </p:attrNameLst>
                                      </p:cBhvr>
                                      <p:to>
                                        <p:strVal val="visible"/>
                                      </p:to>
                                    </p:set>
                                    <p:animEffect transition="in" filter="blinds(horizontal)">
                                      <p:cBhvr>
                                        <p:cTn id="55" dur="500"/>
                                        <p:tgtEl>
                                          <p:spTgt spid="543816">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543822"/>
                                        </p:tgtEl>
                                        <p:attrNameLst>
                                          <p:attrName>style.visibility</p:attrName>
                                        </p:attrNameLst>
                                      </p:cBhvr>
                                      <p:to>
                                        <p:strVal val="visible"/>
                                      </p:to>
                                    </p:set>
                                    <p:animEffect transition="in" filter="blinds(vertical)">
                                      <p:cBhvr>
                                        <p:cTn id="60" dur="500"/>
                                        <p:tgtEl>
                                          <p:spTgt spid="5438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43815"/>
                                        </p:tgtEl>
                                        <p:attrNameLst>
                                          <p:attrName>style.visibility</p:attrName>
                                        </p:attrNameLst>
                                      </p:cBhvr>
                                      <p:to>
                                        <p:strVal val="visible"/>
                                      </p:to>
                                    </p:set>
                                    <p:anim calcmode="lin" valueType="num">
                                      <p:cBhvr>
                                        <p:cTn id="65" dur="500" fill="hold"/>
                                        <p:tgtEl>
                                          <p:spTgt spid="543815"/>
                                        </p:tgtEl>
                                        <p:attrNameLst>
                                          <p:attrName>ppt_w</p:attrName>
                                        </p:attrNameLst>
                                      </p:cBhvr>
                                      <p:tavLst>
                                        <p:tav tm="0">
                                          <p:val>
                                            <p:fltVal val="0"/>
                                          </p:val>
                                        </p:tav>
                                        <p:tav tm="100000">
                                          <p:val>
                                            <p:strVal val="#ppt_w"/>
                                          </p:val>
                                        </p:tav>
                                      </p:tavLst>
                                    </p:anim>
                                    <p:anim calcmode="lin" valueType="num">
                                      <p:cBhvr>
                                        <p:cTn id="66" dur="500" fill="hold"/>
                                        <p:tgtEl>
                                          <p:spTgt spid="5438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3"/>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83" grpId="0"/>
      <p:bldP spid="543784" grpId="0"/>
      <p:bldP spid="543785" grpId="0"/>
      <p:bldP spid="543786" grpId="0"/>
      <p:bldP spid="543815" grpId="0" animBg="1"/>
      <p:bldP spid="543816" grpId="0" build="p" animBg="1"/>
      <p:bldP spid="5438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zh-CN" altLang="en-US" sz="2800" dirty="0" smtClean="0">
                <a:solidFill>
                  <a:srgbClr val="FF0000"/>
                </a:solidFill>
              </a:rPr>
              <a:t>顺序表</a:t>
            </a:r>
            <a:r>
              <a:rPr lang="zh-CN" altLang="en-US" sz="2800" dirty="0" smtClean="0"/>
              <a:t>：</a:t>
            </a:r>
            <a:r>
              <a:rPr lang="zh-CN" altLang="zh-CN" sz="2400" dirty="0" smtClean="0"/>
              <a:t>用</a:t>
            </a:r>
            <a:r>
              <a:rPr lang="zh-CN" altLang="zh-CN" sz="2400" dirty="0">
                <a:solidFill>
                  <a:srgbClr val="FF0000"/>
                </a:solidFill>
              </a:rPr>
              <a:t>地址连续的数据结构</a:t>
            </a:r>
            <a:r>
              <a:rPr lang="zh-CN" altLang="zh-CN" sz="2400" dirty="0"/>
              <a:t>如数组来存储</a:t>
            </a:r>
            <a:r>
              <a:rPr lang="zh-CN" altLang="zh-CN" sz="2400" dirty="0" smtClean="0"/>
              <a:t>线性表</a:t>
            </a:r>
            <a:r>
              <a:rPr lang="zh-CN" altLang="en-US" sz="2400" dirty="0" smtClean="0"/>
              <a:t>，如果第</a:t>
            </a:r>
            <a:r>
              <a:rPr lang="en-US" altLang="zh-CN" sz="2400" dirty="0" smtClean="0"/>
              <a:t>1</a:t>
            </a:r>
            <a:r>
              <a:rPr lang="zh-CN" altLang="en-US" sz="2400" dirty="0" smtClean="0"/>
              <a:t>个元素的地址为</a:t>
            </a:r>
            <a:r>
              <a:rPr lang="en-US" altLang="zh-CN" sz="2400" dirty="0" smtClean="0"/>
              <a:t>LOC</a:t>
            </a:r>
            <a:r>
              <a:rPr lang="zh-CN" altLang="en-US" sz="2400" dirty="0" smtClean="0"/>
              <a:t>（</a:t>
            </a:r>
            <a:r>
              <a:rPr lang="en-US" altLang="zh-CN" sz="2400" dirty="0" smtClean="0"/>
              <a:t>a</a:t>
            </a:r>
            <a:r>
              <a:rPr lang="en-US" altLang="zh-CN" sz="1800" dirty="0" smtClean="0"/>
              <a:t>1</a:t>
            </a:r>
            <a:r>
              <a:rPr lang="zh-CN" altLang="en-US" sz="2400" dirty="0" smtClean="0"/>
              <a:t>），第</a:t>
            </a:r>
            <a:r>
              <a:rPr lang="en-US" altLang="zh-CN" sz="2400" dirty="0" err="1" smtClean="0"/>
              <a:t>i</a:t>
            </a:r>
            <a:r>
              <a:rPr lang="zh-CN" altLang="en-US" sz="2400" dirty="0" smtClean="0"/>
              <a:t>个元素</a:t>
            </a:r>
            <a:r>
              <a:rPr lang="en-US" altLang="zh-CN" sz="2400" dirty="0" err="1" smtClean="0"/>
              <a:t>a</a:t>
            </a:r>
            <a:r>
              <a:rPr lang="en-US" altLang="zh-CN" sz="1600" dirty="0" err="1" smtClean="0"/>
              <a:t>i</a:t>
            </a:r>
            <a:r>
              <a:rPr lang="zh-CN" altLang="en-US" sz="2400" dirty="0" smtClean="0"/>
              <a:t>的存储位置为：</a:t>
            </a:r>
            <a:r>
              <a:rPr lang="en-US" altLang="zh-CN" sz="2400" dirty="0" smtClean="0"/>
              <a:t>              LOC</a:t>
            </a:r>
            <a:r>
              <a:rPr lang="zh-CN" altLang="en-US" sz="2400" dirty="0" smtClean="0"/>
              <a:t>（</a:t>
            </a:r>
            <a:r>
              <a:rPr lang="en-US" altLang="zh-CN" sz="2400" dirty="0" err="1" smtClean="0"/>
              <a:t>a</a:t>
            </a:r>
            <a:r>
              <a:rPr lang="en-US" altLang="zh-CN" sz="1600" dirty="0" err="1" smtClean="0"/>
              <a:t>i</a:t>
            </a:r>
            <a:r>
              <a:rPr lang="zh-CN" altLang="en-US" sz="2400" dirty="0" smtClean="0"/>
              <a:t>）</a:t>
            </a:r>
            <a:r>
              <a:rPr lang="en-US" altLang="zh-CN" sz="2400" dirty="0" smtClean="0"/>
              <a:t>= LOC</a:t>
            </a:r>
            <a:r>
              <a:rPr lang="zh-CN" altLang="en-US" sz="2400" dirty="0" smtClean="0"/>
              <a:t>（</a:t>
            </a:r>
            <a:r>
              <a:rPr lang="en-US" altLang="zh-CN" sz="2400" dirty="0" smtClean="0"/>
              <a:t>a</a:t>
            </a:r>
            <a:r>
              <a:rPr lang="en-US" altLang="zh-CN" sz="1600" dirty="0" smtClean="0"/>
              <a:t>1</a:t>
            </a:r>
            <a:r>
              <a:rPr lang="zh-CN" altLang="en-US" sz="2400" dirty="0" smtClean="0"/>
              <a:t>） </a:t>
            </a:r>
            <a:r>
              <a:rPr lang="en-US" altLang="zh-CN" sz="2400" dirty="0" smtClean="0"/>
              <a:t>+(i-1)*L</a:t>
            </a:r>
            <a:r>
              <a:rPr lang="zh-CN" altLang="zh-CN" sz="2400" dirty="0" smtClean="0"/>
              <a:t>。</a:t>
            </a:r>
            <a:endParaRPr lang="zh-CN" altLang="zh-CN" sz="2400" dirty="0"/>
          </a:p>
          <a:p>
            <a:pPr lvl="0">
              <a:lnSpc>
                <a:spcPct val="150000"/>
              </a:lnSpc>
            </a:pPr>
            <a:r>
              <a:rPr lang="zh-CN" altLang="zh-CN" sz="2800" dirty="0"/>
              <a:t>优点：</a:t>
            </a:r>
            <a:r>
              <a:rPr lang="zh-CN" altLang="zh-CN" sz="2400" dirty="0"/>
              <a:t>能</a:t>
            </a:r>
            <a:r>
              <a:rPr lang="zh-CN" altLang="zh-CN" sz="2400" dirty="0">
                <a:solidFill>
                  <a:srgbClr val="FF0000"/>
                </a:solidFill>
              </a:rPr>
              <a:t>随机存取</a:t>
            </a:r>
            <a:r>
              <a:rPr lang="zh-CN" altLang="zh-CN" sz="2400" dirty="0"/>
              <a:t>线性表中的任何结点</a:t>
            </a:r>
            <a:r>
              <a:rPr lang="zh-CN" altLang="zh-CN" sz="2800" dirty="0"/>
              <a:t>。</a:t>
            </a:r>
            <a:endParaRPr lang="zh-CN" altLang="zh-CN" sz="2800" b="1" dirty="0"/>
          </a:p>
          <a:p>
            <a:pPr lvl="0">
              <a:lnSpc>
                <a:spcPct val="150000"/>
              </a:lnSpc>
            </a:pPr>
            <a:r>
              <a:rPr lang="zh-CN" altLang="zh-CN" sz="2800" dirty="0"/>
              <a:t>缺点：</a:t>
            </a:r>
            <a:r>
              <a:rPr lang="zh-CN" altLang="zh-CN" sz="2400" dirty="0"/>
              <a:t>数组的大小通常是固定的，不利于</a:t>
            </a:r>
            <a:r>
              <a:rPr lang="zh-CN" altLang="zh-CN" sz="2400" dirty="0">
                <a:solidFill>
                  <a:srgbClr val="FF0000"/>
                </a:solidFill>
              </a:rPr>
              <a:t>任意增加或</a:t>
            </a:r>
            <a:r>
              <a:rPr lang="zh-CN" altLang="zh-CN" sz="2400" dirty="0" smtClean="0">
                <a:solidFill>
                  <a:srgbClr val="FF0000"/>
                </a:solidFill>
              </a:rPr>
              <a:t>减少</a:t>
            </a:r>
            <a:r>
              <a:rPr lang="zh-CN" altLang="en-US" sz="2400" dirty="0" smtClean="0">
                <a:solidFill>
                  <a:srgbClr val="FF0000"/>
                </a:solidFill>
              </a:rPr>
              <a:t>结点</a:t>
            </a:r>
            <a:r>
              <a:rPr lang="zh-CN" altLang="zh-CN" sz="2400" dirty="0" smtClean="0"/>
              <a:t>的</a:t>
            </a:r>
            <a:r>
              <a:rPr lang="zh-CN" altLang="zh-CN" sz="2400" dirty="0"/>
              <a:t>个数；</a:t>
            </a:r>
            <a:r>
              <a:rPr lang="zh-CN" altLang="zh-CN" sz="2400" dirty="0">
                <a:solidFill>
                  <a:srgbClr val="FF0000"/>
                </a:solidFill>
              </a:rPr>
              <a:t>插入和删除</a:t>
            </a:r>
            <a:r>
              <a:rPr lang="zh-CN" altLang="zh-CN" sz="2400" dirty="0"/>
              <a:t>线性表的结点时，要移动数组中的其他元素，操作复杂。</a:t>
            </a:r>
            <a:endParaRPr lang="zh-CN" altLang="zh-CN" sz="2400" b="1"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5</a:t>
            </a:fld>
            <a:endParaRPr lang="en-US" altLang="zh-CN"/>
          </a:p>
        </p:txBody>
      </p:sp>
      <p:sp>
        <p:nvSpPr>
          <p:cNvPr id="5" name="矩形 4"/>
          <p:cNvSpPr/>
          <p:nvPr/>
        </p:nvSpPr>
        <p:spPr>
          <a:xfrm>
            <a:off x="3886200" y="2590800"/>
            <a:ext cx="30480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65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131763" y="665163"/>
            <a:ext cx="8867775" cy="2916237"/>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en-US" altLang="zh-CN" sz="2400">
                <a:solidFill>
                  <a:schemeClr val="tx1"/>
                </a:solidFill>
                <a:latin typeface="楷体_GB2312" pitchFamily="49" charset="-122"/>
                <a:ea typeface="楷体_GB2312" pitchFamily="49" charset="-122"/>
              </a:rPr>
              <a:t>(1)</a:t>
            </a:r>
            <a:r>
              <a:rPr kumimoji="0" lang="zh-CN" altLang="en-US" sz="2400">
                <a:solidFill>
                  <a:schemeClr val="tx1"/>
                </a:solidFill>
                <a:latin typeface="楷体_GB2312" pitchFamily="49" charset="-122"/>
                <a:ea typeface="楷体_GB2312" pitchFamily="49" charset="-122"/>
              </a:rPr>
              <a:t>根据</a:t>
            </a:r>
            <a:r>
              <a:rPr kumimoji="0" lang="en-US" altLang="zh-CN" sz="2400" i="1">
                <a:solidFill>
                  <a:schemeClr val="tx1"/>
                </a:solidFill>
                <a:latin typeface="楷体_GB2312" pitchFamily="49" charset="-122"/>
                <a:ea typeface="楷体_GB2312" pitchFamily="49" charset="-122"/>
              </a:rPr>
              <a:t>n</a:t>
            </a:r>
            <a:r>
              <a:rPr kumimoji="0" lang="zh-CN" altLang="en-US" sz="2400">
                <a:solidFill>
                  <a:schemeClr val="tx1"/>
                </a:solidFill>
                <a:latin typeface="楷体_GB2312" pitchFamily="49" charset="-122"/>
                <a:ea typeface="楷体_GB2312" pitchFamily="49" charset="-122"/>
              </a:rPr>
              <a:t>个权值</a:t>
            </a:r>
            <a:r>
              <a:rPr kumimoji="0" lang="en-US" altLang="zh-CN" sz="2400" i="1">
                <a:solidFill>
                  <a:schemeClr val="tx1"/>
                </a:solidFill>
                <a:latin typeface="楷体_GB2312" pitchFamily="49" charset="-122"/>
                <a:ea typeface="楷体_GB2312" pitchFamily="49" charset="-122"/>
              </a:rPr>
              <a:t>w</a:t>
            </a:r>
            <a:r>
              <a:rPr kumimoji="0" lang="en-US" altLang="zh-CN" sz="2400" baseline="-25000">
                <a:solidFill>
                  <a:schemeClr val="tx1"/>
                </a:solidFill>
                <a:latin typeface="楷体_GB2312" pitchFamily="49" charset="-122"/>
                <a:ea typeface="楷体_GB2312" pitchFamily="49" charset="-122"/>
              </a:rPr>
              <a:t>1</a:t>
            </a:r>
            <a:r>
              <a:rPr kumimoji="0" lang="en-US" altLang="zh-CN" sz="2400">
                <a:solidFill>
                  <a:schemeClr val="tx1"/>
                </a:solidFill>
                <a:latin typeface="楷体_GB2312" pitchFamily="49" charset="-122"/>
                <a:ea typeface="楷体_GB2312" pitchFamily="49" charset="-122"/>
              </a:rPr>
              <a:t>, </a:t>
            </a:r>
            <a:r>
              <a:rPr kumimoji="0" lang="en-US" altLang="zh-CN" sz="2400" i="1">
                <a:solidFill>
                  <a:schemeClr val="tx1"/>
                </a:solidFill>
                <a:latin typeface="楷体_GB2312" pitchFamily="49" charset="-122"/>
                <a:ea typeface="楷体_GB2312" pitchFamily="49" charset="-122"/>
              </a:rPr>
              <a:t>w</a:t>
            </a:r>
            <a:r>
              <a:rPr kumimoji="0" lang="en-US" altLang="zh-CN" sz="2400" baseline="-25000">
                <a:solidFill>
                  <a:schemeClr val="tx1"/>
                </a:solidFill>
                <a:latin typeface="楷体_GB2312" pitchFamily="49" charset="-122"/>
                <a:ea typeface="楷体_GB2312" pitchFamily="49" charset="-122"/>
              </a:rPr>
              <a:t>2</a:t>
            </a:r>
            <a:r>
              <a:rPr kumimoji="0" lang="en-US" altLang="zh-CN" sz="2400">
                <a:solidFill>
                  <a:schemeClr val="tx1"/>
                </a:solidFill>
                <a:latin typeface="楷体_GB2312" pitchFamily="49" charset="-122"/>
                <a:ea typeface="楷体_GB2312" pitchFamily="49" charset="-122"/>
              </a:rPr>
              <a:t>, </a:t>
            </a:r>
            <a:r>
              <a:rPr kumimoji="0" lang="en-US" altLang="zh-CN" sz="2400">
                <a:solidFill>
                  <a:schemeClr val="tx1"/>
                </a:solidFill>
                <a:latin typeface="宋体"/>
                <a:ea typeface="楷体_GB2312" pitchFamily="49" charset="-122"/>
              </a:rPr>
              <a:t>…</a:t>
            </a:r>
            <a:r>
              <a:rPr kumimoji="0" lang="en-US" altLang="zh-CN" sz="2400">
                <a:solidFill>
                  <a:schemeClr val="tx1"/>
                </a:solidFill>
                <a:latin typeface="楷体_GB2312" pitchFamily="49" charset="-122"/>
                <a:ea typeface="楷体_GB2312" pitchFamily="49" charset="-122"/>
              </a:rPr>
              <a:t>, </a:t>
            </a:r>
            <a:r>
              <a:rPr kumimoji="0" lang="en-US" altLang="zh-CN" sz="2400" i="1">
                <a:solidFill>
                  <a:schemeClr val="tx1"/>
                </a:solidFill>
                <a:latin typeface="楷体_GB2312" pitchFamily="49" charset="-122"/>
                <a:ea typeface="楷体_GB2312" pitchFamily="49" charset="-122"/>
              </a:rPr>
              <a:t>w</a:t>
            </a:r>
            <a:r>
              <a:rPr kumimoji="0" lang="en-US" altLang="zh-CN" sz="2400" baseline="-25000">
                <a:solidFill>
                  <a:schemeClr val="tx1"/>
                </a:solidFill>
                <a:latin typeface="楷体_GB2312" pitchFamily="49" charset="-122"/>
                <a:ea typeface="楷体_GB2312" pitchFamily="49" charset="-122"/>
              </a:rPr>
              <a:t>n</a:t>
            </a:r>
            <a:r>
              <a:rPr kumimoji="0" lang="zh-CN" altLang="en-US" sz="2400">
                <a:solidFill>
                  <a:schemeClr val="tx1"/>
                </a:solidFill>
                <a:latin typeface="楷体_GB2312" pitchFamily="49" charset="-122"/>
                <a:ea typeface="楷体_GB2312" pitchFamily="49" charset="-122"/>
              </a:rPr>
              <a:t>，构造</a:t>
            </a:r>
            <a:r>
              <a:rPr kumimoji="0" lang="en-US" altLang="zh-CN" sz="2400" i="1">
                <a:solidFill>
                  <a:schemeClr val="tx1"/>
                </a:solidFill>
                <a:latin typeface="楷体_GB2312" pitchFamily="49" charset="-122"/>
                <a:ea typeface="楷体_GB2312" pitchFamily="49" charset="-122"/>
              </a:rPr>
              <a:t>n</a:t>
            </a:r>
            <a:r>
              <a:rPr kumimoji="0" lang="zh-CN" altLang="en-US" sz="2400">
                <a:solidFill>
                  <a:schemeClr val="tx1"/>
                </a:solidFill>
                <a:latin typeface="楷体_GB2312" pitchFamily="49" charset="-122"/>
                <a:ea typeface="楷体_GB2312" pitchFamily="49" charset="-122"/>
              </a:rPr>
              <a:t>棵二叉树组成的森林</a:t>
            </a:r>
            <a:r>
              <a:rPr kumimoji="0" lang="en-US" altLang="zh-CN" sz="2400">
                <a:solidFill>
                  <a:srgbClr val="FF3300"/>
                </a:solidFill>
                <a:latin typeface="楷体_GB2312" pitchFamily="49" charset="-122"/>
                <a:ea typeface="楷体_GB2312" pitchFamily="49" charset="-122"/>
              </a:rPr>
              <a:t>F={T</a:t>
            </a:r>
            <a:r>
              <a:rPr kumimoji="0" lang="en-US" altLang="zh-CN" sz="2400" baseline="-25000">
                <a:solidFill>
                  <a:srgbClr val="FF3300"/>
                </a:solidFill>
                <a:latin typeface="楷体_GB2312" pitchFamily="49" charset="-122"/>
                <a:ea typeface="楷体_GB2312" pitchFamily="49" charset="-122"/>
              </a:rPr>
              <a:t>1</a:t>
            </a:r>
            <a:r>
              <a:rPr kumimoji="0" lang="en-US" altLang="zh-CN" sz="2400">
                <a:solidFill>
                  <a:srgbClr val="FF3300"/>
                </a:solidFill>
                <a:latin typeface="楷体_GB2312" pitchFamily="49" charset="-122"/>
                <a:ea typeface="楷体_GB2312" pitchFamily="49" charset="-122"/>
              </a:rPr>
              <a:t>, T</a:t>
            </a:r>
            <a:r>
              <a:rPr kumimoji="0" lang="en-US" altLang="zh-CN" sz="2400" baseline="-25000">
                <a:solidFill>
                  <a:srgbClr val="FF3300"/>
                </a:solidFill>
                <a:latin typeface="楷体_GB2312" pitchFamily="49" charset="-122"/>
                <a:ea typeface="楷体_GB2312" pitchFamily="49" charset="-122"/>
              </a:rPr>
              <a:t>2</a:t>
            </a:r>
            <a:r>
              <a:rPr kumimoji="0" lang="en-US" altLang="zh-CN" sz="2400">
                <a:solidFill>
                  <a:srgbClr val="FF3300"/>
                </a:solidFill>
                <a:latin typeface="楷体_GB2312" pitchFamily="49" charset="-122"/>
                <a:ea typeface="楷体_GB2312" pitchFamily="49" charset="-122"/>
              </a:rPr>
              <a:t>, </a:t>
            </a:r>
            <a:r>
              <a:rPr kumimoji="0" lang="en-US" altLang="zh-CN" sz="2400">
                <a:solidFill>
                  <a:srgbClr val="FF3300"/>
                </a:solidFill>
                <a:latin typeface="宋体"/>
                <a:ea typeface="楷体_GB2312" pitchFamily="49" charset="-122"/>
              </a:rPr>
              <a:t>…</a:t>
            </a:r>
            <a:r>
              <a:rPr kumimoji="0" lang="en-US" altLang="zh-CN" sz="2400">
                <a:solidFill>
                  <a:srgbClr val="FF3300"/>
                </a:solidFill>
                <a:latin typeface="楷体_GB2312" pitchFamily="49" charset="-122"/>
                <a:ea typeface="楷体_GB2312" pitchFamily="49" charset="-122"/>
              </a:rPr>
              <a:t>, T</a:t>
            </a:r>
            <a:r>
              <a:rPr kumimoji="0" lang="en-US" altLang="zh-CN" sz="2400" baseline="-25000">
                <a:solidFill>
                  <a:srgbClr val="FF3300"/>
                </a:solidFill>
                <a:latin typeface="楷体_GB2312" pitchFamily="49" charset="-122"/>
                <a:ea typeface="楷体_GB2312" pitchFamily="49" charset="-122"/>
              </a:rPr>
              <a:t>n</a:t>
            </a:r>
            <a:r>
              <a:rPr kumimoji="0" lang="en-US" altLang="zh-CN" sz="2400">
                <a:solidFill>
                  <a:srgbClr val="FF3300"/>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，其中每棵二叉树</a:t>
            </a:r>
            <a:r>
              <a:rPr kumimoji="0" lang="en-US" altLang="zh-CN" sz="2400">
                <a:solidFill>
                  <a:srgbClr val="FF3300"/>
                </a:solidFill>
                <a:latin typeface="楷体_GB2312" pitchFamily="49" charset="-122"/>
                <a:ea typeface="楷体_GB2312" pitchFamily="49" charset="-122"/>
              </a:rPr>
              <a:t>T</a:t>
            </a:r>
            <a:r>
              <a:rPr kumimoji="0" lang="en-US" altLang="zh-CN" sz="2400" baseline="-25000">
                <a:solidFill>
                  <a:srgbClr val="FF3300"/>
                </a:solidFill>
                <a:latin typeface="楷体_GB2312" pitchFamily="49" charset="-122"/>
                <a:ea typeface="楷体_GB2312" pitchFamily="49" charset="-122"/>
              </a:rPr>
              <a:t>i</a:t>
            </a:r>
            <a:r>
              <a:rPr kumimoji="0" lang="zh-CN" altLang="en-US" sz="2400">
                <a:solidFill>
                  <a:srgbClr val="FF3300"/>
                </a:solidFill>
                <a:latin typeface="楷体_GB2312" pitchFamily="49" charset="-122"/>
                <a:ea typeface="楷体_GB2312" pitchFamily="49" charset="-122"/>
              </a:rPr>
              <a:t>中只有一个权值为</a:t>
            </a:r>
            <a:r>
              <a:rPr kumimoji="0" lang="en-US" altLang="zh-CN" sz="2400">
                <a:solidFill>
                  <a:srgbClr val="FF3300"/>
                </a:solidFill>
                <a:latin typeface="楷体_GB2312" pitchFamily="49" charset="-122"/>
                <a:ea typeface="楷体_GB2312" pitchFamily="49" charset="-122"/>
              </a:rPr>
              <a:t>w</a:t>
            </a:r>
            <a:r>
              <a:rPr kumimoji="0" lang="en-US" altLang="zh-CN" sz="2400" baseline="-25000">
                <a:solidFill>
                  <a:srgbClr val="FF3300"/>
                </a:solidFill>
                <a:latin typeface="楷体_GB2312" pitchFamily="49" charset="-122"/>
                <a:ea typeface="楷体_GB2312" pitchFamily="49" charset="-122"/>
              </a:rPr>
              <a:t>i</a:t>
            </a:r>
            <a:r>
              <a:rPr kumimoji="0" lang="zh-CN" altLang="en-US" sz="2400">
                <a:solidFill>
                  <a:srgbClr val="FF3300"/>
                </a:solidFill>
                <a:latin typeface="楷体_GB2312" pitchFamily="49" charset="-122"/>
                <a:ea typeface="楷体_GB2312" pitchFamily="49" charset="-122"/>
              </a:rPr>
              <a:t>的根</a:t>
            </a:r>
            <a:r>
              <a:rPr kumimoji="0" lang="zh-CN" altLang="en-US" sz="2400">
                <a:solidFill>
                  <a:schemeClr val="tx1"/>
                </a:solidFill>
                <a:latin typeface="楷体_GB2312" pitchFamily="49" charset="-122"/>
                <a:ea typeface="楷体_GB2312" pitchFamily="49" charset="-122"/>
              </a:rPr>
              <a:t>结点，没有左右子树。</a:t>
            </a:r>
          </a:p>
          <a:p>
            <a:pPr algn="l">
              <a:lnSpc>
                <a:spcPct val="110000"/>
              </a:lnSpc>
            </a:pPr>
            <a:r>
              <a:rPr kumimoji="0" lang="en-US" altLang="zh-CN" sz="2400">
                <a:solidFill>
                  <a:schemeClr val="tx1"/>
                </a:solidFill>
                <a:latin typeface="楷体_GB2312" pitchFamily="49" charset="-122"/>
                <a:ea typeface="楷体_GB2312" pitchFamily="49" charset="-122"/>
              </a:rPr>
              <a:t>(2)</a:t>
            </a:r>
            <a:r>
              <a:rPr kumimoji="0" lang="zh-CN" altLang="en-US" sz="2400">
                <a:solidFill>
                  <a:schemeClr val="tx1"/>
                </a:solidFill>
                <a:latin typeface="楷体_GB2312" pitchFamily="49" charset="-122"/>
                <a:ea typeface="楷体_GB2312" pitchFamily="49" charset="-122"/>
              </a:rPr>
              <a:t>在森林</a:t>
            </a:r>
            <a:r>
              <a:rPr kumimoji="0" lang="en-US" altLang="zh-CN" sz="2400">
                <a:solidFill>
                  <a:schemeClr val="tx1"/>
                </a:solidFill>
                <a:latin typeface="楷体_GB2312" pitchFamily="49" charset="-122"/>
                <a:ea typeface="楷体_GB2312" pitchFamily="49" charset="-122"/>
              </a:rPr>
              <a:t>F</a:t>
            </a:r>
            <a:r>
              <a:rPr kumimoji="0" lang="zh-CN" altLang="en-US" sz="2400">
                <a:solidFill>
                  <a:schemeClr val="tx1"/>
                </a:solidFill>
                <a:latin typeface="楷体_GB2312" pitchFamily="49" charset="-122"/>
                <a:ea typeface="楷体_GB2312" pitchFamily="49" charset="-122"/>
              </a:rPr>
              <a:t>中选出</a:t>
            </a:r>
            <a:r>
              <a:rPr kumimoji="0" lang="zh-CN" altLang="en-US" sz="2400">
                <a:solidFill>
                  <a:srgbClr val="0000FF"/>
                </a:solidFill>
                <a:latin typeface="楷体_GB2312" pitchFamily="49" charset="-122"/>
                <a:ea typeface="楷体_GB2312" pitchFamily="49" charset="-122"/>
              </a:rPr>
              <a:t>两棵</a:t>
            </a:r>
            <a:r>
              <a:rPr kumimoji="0" lang="zh-CN" altLang="en-US" sz="2400">
                <a:solidFill>
                  <a:schemeClr val="tx1"/>
                </a:solidFill>
                <a:latin typeface="楷体_GB2312" pitchFamily="49" charset="-122"/>
                <a:ea typeface="楷体_GB2312" pitchFamily="49" charset="-122"/>
              </a:rPr>
              <a:t>根结点权值最小的树</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若有多个任选两棵</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，合并成一棵新二叉树。</a:t>
            </a:r>
            <a:r>
              <a:rPr kumimoji="0" lang="zh-CN" altLang="en-US" sz="2400">
                <a:solidFill>
                  <a:srgbClr val="FF3300"/>
                </a:solidFill>
                <a:latin typeface="楷体_GB2312" pitchFamily="49" charset="-122"/>
                <a:ea typeface="楷体_GB2312" pitchFamily="49" charset="-122"/>
              </a:rPr>
              <a:t>新根结点的权为原两树的根的权值和</a:t>
            </a:r>
            <a:r>
              <a:rPr kumimoji="0" lang="zh-CN" altLang="en-US" sz="2400">
                <a:solidFill>
                  <a:schemeClr val="tx1"/>
                </a:solidFill>
                <a:latin typeface="楷体_GB2312" pitchFamily="49" charset="-122"/>
                <a:ea typeface="楷体_GB2312" pitchFamily="49" charset="-122"/>
              </a:rPr>
              <a:t>，原两树作为其左右子树</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谁左，谁右无关紧要</a:t>
            </a:r>
            <a:r>
              <a:rPr kumimoji="0" lang="en-US" altLang="zh-CN" sz="2400">
                <a:solidFill>
                  <a:schemeClr val="tx1"/>
                </a:solidFill>
                <a:latin typeface="楷体_GB2312" pitchFamily="49" charset="-122"/>
                <a:ea typeface="楷体_GB2312" pitchFamily="49" charset="-122"/>
              </a:rPr>
              <a:t>)</a:t>
            </a:r>
            <a:r>
              <a:rPr kumimoji="0" lang="zh-CN" altLang="en-US" sz="2400">
                <a:solidFill>
                  <a:schemeClr val="tx1"/>
                </a:solidFill>
                <a:latin typeface="楷体_GB2312" pitchFamily="49" charset="-122"/>
                <a:ea typeface="楷体_GB2312" pitchFamily="49" charset="-122"/>
              </a:rPr>
              <a:t>。</a:t>
            </a:r>
          </a:p>
          <a:p>
            <a:pPr algn="l">
              <a:lnSpc>
                <a:spcPct val="110000"/>
              </a:lnSpc>
            </a:pPr>
            <a:r>
              <a:rPr kumimoji="0" lang="en-US" altLang="zh-CN" sz="2400">
                <a:solidFill>
                  <a:schemeClr val="tx1"/>
                </a:solidFill>
                <a:latin typeface="楷体_GB2312" pitchFamily="49" charset="-122"/>
                <a:ea typeface="楷体_GB2312" pitchFamily="49" charset="-122"/>
              </a:rPr>
              <a:t>(3)</a:t>
            </a:r>
            <a:r>
              <a:rPr kumimoji="0" lang="zh-CN" altLang="en-US" sz="2400">
                <a:solidFill>
                  <a:schemeClr val="tx1"/>
                </a:solidFill>
                <a:latin typeface="楷体_GB2312" pitchFamily="49" charset="-122"/>
                <a:ea typeface="楷体_GB2312" pitchFamily="49" charset="-122"/>
              </a:rPr>
              <a:t>对新的森林</a:t>
            </a:r>
            <a:r>
              <a:rPr kumimoji="0" lang="en-US" altLang="zh-CN" sz="2400">
                <a:solidFill>
                  <a:schemeClr val="tx1"/>
                </a:solidFill>
                <a:latin typeface="楷体_GB2312" pitchFamily="49" charset="-122"/>
                <a:ea typeface="楷体_GB2312" pitchFamily="49" charset="-122"/>
              </a:rPr>
              <a:t>F</a:t>
            </a:r>
            <a:r>
              <a:rPr kumimoji="0" lang="zh-CN" altLang="en-US" sz="2400">
                <a:solidFill>
                  <a:schemeClr val="tx1"/>
                </a:solidFill>
                <a:latin typeface="楷体_GB2312" pitchFamily="49" charset="-122"/>
                <a:ea typeface="楷体_GB2312" pitchFamily="49" charset="-122"/>
              </a:rPr>
              <a:t>重复</a:t>
            </a:r>
            <a:r>
              <a:rPr kumimoji="0" lang="en-US" altLang="zh-CN" sz="2400">
                <a:solidFill>
                  <a:schemeClr val="tx1"/>
                </a:solidFill>
                <a:latin typeface="楷体_GB2312" pitchFamily="49" charset="-122"/>
                <a:ea typeface="楷体_GB2312" pitchFamily="49" charset="-122"/>
              </a:rPr>
              <a:t>(2)</a:t>
            </a:r>
            <a:r>
              <a:rPr kumimoji="0" lang="zh-CN" altLang="en-US" sz="2400">
                <a:solidFill>
                  <a:schemeClr val="tx1"/>
                </a:solidFill>
                <a:latin typeface="楷体_GB2312" pitchFamily="49" charset="-122"/>
                <a:ea typeface="楷体_GB2312" pitchFamily="49" charset="-122"/>
              </a:rPr>
              <a:t>，直到只剩一棵树为止。</a:t>
            </a:r>
          </a:p>
        </p:txBody>
      </p:sp>
      <p:sp>
        <p:nvSpPr>
          <p:cNvPr id="667651" name="Rectangle 3"/>
          <p:cNvSpPr>
            <a:spLocks noChangeArrowheads="1"/>
          </p:cNvSpPr>
          <p:nvPr/>
        </p:nvSpPr>
        <p:spPr bwMode="auto">
          <a:xfrm>
            <a:off x="2884488" y="0"/>
            <a:ext cx="2744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3200">
                <a:solidFill>
                  <a:srgbClr val="0000FF"/>
                </a:solidFill>
                <a:latin typeface="Arial" charset="0"/>
              </a:rPr>
              <a:t>哈夫曼算法： </a:t>
            </a:r>
          </a:p>
        </p:txBody>
      </p:sp>
      <p:sp>
        <p:nvSpPr>
          <p:cNvPr id="667657" name="Line 9"/>
          <p:cNvSpPr>
            <a:spLocks noChangeShapeType="1"/>
          </p:cNvSpPr>
          <p:nvPr/>
        </p:nvSpPr>
        <p:spPr bwMode="auto">
          <a:xfrm flipH="1">
            <a:off x="5605463" y="4035425"/>
            <a:ext cx="492125" cy="455613"/>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58" name="Line 10"/>
          <p:cNvSpPr>
            <a:spLocks noChangeShapeType="1"/>
          </p:cNvSpPr>
          <p:nvPr/>
        </p:nvSpPr>
        <p:spPr bwMode="auto">
          <a:xfrm flipH="1">
            <a:off x="6378575" y="4792663"/>
            <a:ext cx="211138"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59" name="Line 11"/>
          <p:cNvSpPr>
            <a:spLocks noChangeShapeType="1"/>
          </p:cNvSpPr>
          <p:nvPr/>
        </p:nvSpPr>
        <p:spPr bwMode="auto">
          <a:xfrm>
            <a:off x="6229350" y="4124325"/>
            <a:ext cx="352425"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0" name="Line 12"/>
          <p:cNvSpPr>
            <a:spLocks noChangeShapeType="1"/>
          </p:cNvSpPr>
          <p:nvPr/>
        </p:nvSpPr>
        <p:spPr bwMode="auto">
          <a:xfrm flipH="1">
            <a:off x="6792913" y="5480050"/>
            <a:ext cx="350837" cy="3810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1" name="Line 13"/>
          <p:cNvSpPr>
            <a:spLocks noChangeShapeType="1"/>
          </p:cNvSpPr>
          <p:nvPr/>
        </p:nvSpPr>
        <p:spPr bwMode="auto">
          <a:xfrm>
            <a:off x="6862763" y="4870450"/>
            <a:ext cx="211137" cy="2286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2" name="Line 14"/>
          <p:cNvSpPr>
            <a:spLocks noChangeShapeType="1"/>
          </p:cNvSpPr>
          <p:nvPr/>
        </p:nvSpPr>
        <p:spPr bwMode="auto">
          <a:xfrm>
            <a:off x="7354888" y="5480050"/>
            <a:ext cx="352425" cy="304800"/>
          </a:xfrm>
          <a:prstGeom prst="line">
            <a:avLst/>
          </a:prstGeom>
          <a:noFill/>
          <a:ln w="127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7663" name="Text Box 15"/>
          <p:cNvSpPr txBox="1">
            <a:spLocks noChangeArrowheads="1"/>
          </p:cNvSpPr>
          <p:nvPr/>
        </p:nvSpPr>
        <p:spPr bwMode="auto">
          <a:xfrm>
            <a:off x="7975600" y="5648325"/>
            <a:ext cx="312738"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667664" name="Text Box 16"/>
          <p:cNvSpPr txBox="1">
            <a:spLocks noChangeArrowheads="1"/>
          </p:cNvSpPr>
          <p:nvPr/>
        </p:nvSpPr>
        <p:spPr bwMode="auto">
          <a:xfrm>
            <a:off x="4957763" y="4324350"/>
            <a:ext cx="312737"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667665" name="Text Box 17"/>
          <p:cNvSpPr txBox="1">
            <a:spLocks noChangeArrowheads="1"/>
          </p:cNvSpPr>
          <p:nvPr/>
        </p:nvSpPr>
        <p:spPr bwMode="auto">
          <a:xfrm>
            <a:off x="5738813" y="504348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667666" name="Text Box 18"/>
          <p:cNvSpPr txBox="1">
            <a:spLocks noChangeArrowheads="1"/>
          </p:cNvSpPr>
          <p:nvPr/>
        </p:nvSpPr>
        <p:spPr bwMode="auto">
          <a:xfrm>
            <a:off x="6313488" y="5691188"/>
            <a:ext cx="311150" cy="396875"/>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667667" name="Oval 19"/>
          <p:cNvSpPr>
            <a:spLocks noChangeAspect="1" noChangeArrowheads="1"/>
          </p:cNvSpPr>
          <p:nvPr/>
        </p:nvSpPr>
        <p:spPr bwMode="auto">
          <a:xfrm>
            <a:off x="5245100" y="43957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sp>
        <p:nvSpPr>
          <p:cNvPr id="667668" name="Oval 20"/>
          <p:cNvSpPr>
            <a:spLocks noChangeAspect="1" noChangeArrowheads="1"/>
          </p:cNvSpPr>
          <p:nvPr/>
        </p:nvSpPr>
        <p:spPr bwMode="auto">
          <a:xfrm>
            <a:off x="6037263" y="50434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sp>
        <p:nvSpPr>
          <p:cNvPr id="667669" name="Oval 21"/>
          <p:cNvSpPr>
            <a:spLocks noChangeAspect="1" noChangeArrowheads="1"/>
          </p:cNvSpPr>
          <p:nvPr/>
        </p:nvSpPr>
        <p:spPr bwMode="auto">
          <a:xfrm>
            <a:off x="6613525" y="576421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sp>
        <p:nvSpPr>
          <p:cNvPr id="667670" name="Oval 22"/>
          <p:cNvSpPr>
            <a:spLocks noChangeAspect="1" noChangeArrowheads="1"/>
          </p:cNvSpPr>
          <p:nvPr/>
        </p:nvSpPr>
        <p:spPr bwMode="auto">
          <a:xfrm>
            <a:off x="7477125" y="5764213"/>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sp>
        <p:nvSpPr>
          <p:cNvPr id="667671" name="Oval 23"/>
          <p:cNvSpPr>
            <a:spLocks noChangeAspect="1" noChangeArrowheads="1"/>
          </p:cNvSpPr>
          <p:nvPr/>
        </p:nvSpPr>
        <p:spPr bwMode="auto">
          <a:xfrm>
            <a:off x="6900863" y="50434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667672" name="Oval 24"/>
          <p:cNvSpPr>
            <a:spLocks noChangeAspect="1" noChangeArrowheads="1"/>
          </p:cNvSpPr>
          <p:nvPr/>
        </p:nvSpPr>
        <p:spPr bwMode="auto">
          <a:xfrm>
            <a:off x="6397625" y="4395788"/>
            <a:ext cx="503238"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sp>
        <p:nvSpPr>
          <p:cNvPr id="667673" name="Oval 25"/>
          <p:cNvSpPr>
            <a:spLocks noChangeAspect="1" noChangeArrowheads="1"/>
          </p:cNvSpPr>
          <p:nvPr/>
        </p:nvSpPr>
        <p:spPr bwMode="auto">
          <a:xfrm>
            <a:off x="5821363" y="3748088"/>
            <a:ext cx="503237" cy="50323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endParaRPr lang="zh-CN" altLang="zh-CN" sz="2000">
              <a:solidFill>
                <a:schemeClr val="tx1"/>
              </a:solidFill>
              <a:effectLst>
                <a:outerShdw blurRad="38100" dist="38100" dir="2700000" algn="tl">
                  <a:srgbClr val="000000"/>
                </a:outerShdw>
              </a:effectLst>
              <a:latin typeface="Arial" charset="0"/>
            </a:endParaRPr>
          </a:p>
        </p:txBody>
      </p:sp>
      <p:grpSp>
        <p:nvGrpSpPr>
          <p:cNvPr id="667718" name="Group 70"/>
          <p:cNvGrpSpPr>
            <a:grpSpLocks/>
          </p:cNvGrpSpPr>
          <p:nvPr/>
        </p:nvGrpSpPr>
        <p:grpSpPr bwMode="auto">
          <a:xfrm>
            <a:off x="269875" y="3579813"/>
            <a:ext cx="2516188" cy="849312"/>
            <a:chOff x="170" y="2255"/>
            <a:chExt cx="1585" cy="535"/>
          </a:xfrm>
        </p:grpSpPr>
        <p:grpSp>
          <p:nvGrpSpPr>
            <p:cNvPr id="667701" name="Group 53"/>
            <p:cNvGrpSpPr>
              <a:grpSpLocks/>
            </p:cNvGrpSpPr>
            <p:nvPr/>
          </p:nvGrpSpPr>
          <p:grpSpPr bwMode="auto">
            <a:xfrm>
              <a:off x="170" y="2264"/>
              <a:ext cx="317" cy="512"/>
              <a:chOff x="477" y="2201"/>
              <a:chExt cx="317" cy="512"/>
            </a:xfrm>
          </p:grpSpPr>
          <p:sp>
            <p:nvSpPr>
              <p:cNvPr id="667694" name="Text Box 46"/>
              <p:cNvSpPr txBox="1">
                <a:spLocks noChangeArrowheads="1"/>
              </p:cNvSpPr>
              <p:nvPr/>
            </p:nvSpPr>
            <p:spPr bwMode="auto">
              <a:xfrm>
                <a:off x="515" y="2463"/>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7</a:t>
                </a:r>
              </a:p>
            </p:txBody>
          </p:sp>
          <p:sp>
            <p:nvSpPr>
              <p:cNvPr id="667697" name="Oval 49"/>
              <p:cNvSpPr>
                <a:spLocks noChangeAspect="1" noChangeArrowheads="1"/>
              </p:cNvSpPr>
              <p:nvPr/>
            </p:nvSpPr>
            <p:spPr bwMode="auto">
              <a:xfrm>
                <a:off x="477" y="2201"/>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A</a:t>
                </a:r>
              </a:p>
            </p:txBody>
          </p:sp>
        </p:grpSp>
        <p:grpSp>
          <p:nvGrpSpPr>
            <p:cNvPr id="667702" name="Group 54"/>
            <p:cNvGrpSpPr>
              <a:grpSpLocks/>
            </p:cNvGrpSpPr>
            <p:nvPr/>
          </p:nvGrpSpPr>
          <p:grpSpPr bwMode="auto">
            <a:xfrm>
              <a:off x="619" y="2264"/>
              <a:ext cx="317" cy="525"/>
              <a:chOff x="976" y="2609"/>
              <a:chExt cx="317" cy="525"/>
            </a:xfrm>
          </p:grpSpPr>
          <p:sp>
            <p:nvSpPr>
              <p:cNvPr id="667695" name="Text Box 47"/>
              <p:cNvSpPr txBox="1">
                <a:spLocks noChangeArrowheads="1"/>
              </p:cNvSpPr>
              <p:nvPr/>
            </p:nvSpPr>
            <p:spPr bwMode="auto">
              <a:xfrm>
                <a:off x="1008" y="2884"/>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5</a:t>
                </a:r>
              </a:p>
            </p:txBody>
          </p:sp>
          <p:sp>
            <p:nvSpPr>
              <p:cNvPr id="667698" name="Oval 50"/>
              <p:cNvSpPr>
                <a:spLocks noChangeAspect="1" noChangeArrowheads="1"/>
              </p:cNvSpPr>
              <p:nvPr/>
            </p:nvSpPr>
            <p:spPr bwMode="auto">
              <a:xfrm>
                <a:off x="976" y="2609"/>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B</a:t>
                </a:r>
              </a:p>
            </p:txBody>
          </p:sp>
        </p:grpSp>
        <p:grpSp>
          <p:nvGrpSpPr>
            <p:cNvPr id="667703" name="Group 55"/>
            <p:cNvGrpSpPr>
              <a:grpSpLocks/>
            </p:cNvGrpSpPr>
            <p:nvPr/>
          </p:nvGrpSpPr>
          <p:grpSpPr bwMode="auto">
            <a:xfrm>
              <a:off x="1000" y="2273"/>
              <a:ext cx="317" cy="517"/>
              <a:chOff x="1339" y="3063"/>
              <a:chExt cx="317" cy="517"/>
            </a:xfrm>
          </p:grpSpPr>
          <p:sp>
            <p:nvSpPr>
              <p:cNvPr id="667696" name="Text Box 48"/>
              <p:cNvSpPr txBox="1">
                <a:spLocks noChangeArrowheads="1"/>
              </p:cNvSpPr>
              <p:nvPr/>
            </p:nvSpPr>
            <p:spPr bwMode="auto">
              <a:xfrm>
                <a:off x="1407" y="3330"/>
                <a:ext cx="196"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2</a:t>
                </a:r>
              </a:p>
            </p:txBody>
          </p:sp>
          <p:sp>
            <p:nvSpPr>
              <p:cNvPr id="667699" name="Oval 51"/>
              <p:cNvSpPr>
                <a:spLocks noChangeAspect="1" noChangeArrowheads="1"/>
              </p:cNvSpPr>
              <p:nvPr/>
            </p:nvSpPr>
            <p:spPr bwMode="auto">
              <a:xfrm>
                <a:off x="1339" y="306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C</a:t>
                </a:r>
              </a:p>
            </p:txBody>
          </p:sp>
        </p:grpSp>
        <p:grpSp>
          <p:nvGrpSpPr>
            <p:cNvPr id="667704" name="Group 56"/>
            <p:cNvGrpSpPr>
              <a:grpSpLocks/>
            </p:cNvGrpSpPr>
            <p:nvPr/>
          </p:nvGrpSpPr>
          <p:grpSpPr bwMode="auto">
            <a:xfrm>
              <a:off x="1438" y="2255"/>
              <a:ext cx="317" cy="509"/>
              <a:chOff x="1883" y="3063"/>
              <a:chExt cx="317" cy="509"/>
            </a:xfrm>
          </p:grpSpPr>
          <p:sp>
            <p:nvSpPr>
              <p:cNvPr id="667693" name="Text Box 45"/>
              <p:cNvSpPr txBox="1">
                <a:spLocks noChangeArrowheads="1"/>
              </p:cNvSpPr>
              <p:nvPr/>
            </p:nvSpPr>
            <p:spPr bwMode="auto">
              <a:xfrm>
                <a:off x="1952" y="3322"/>
                <a:ext cx="197"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000">
                    <a:solidFill>
                      <a:schemeClr val="tx1"/>
                    </a:solidFill>
                    <a:latin typeface="隶书" pitchFamily="49" charset="-122"/>
                    <a:ea typeface="隶书" pitchFamily="49" charset="-122"/>
                  </a:rPr>
                  <a:t>4</a:t>
                </a:r>
              </a:p>
            </p:txBody>
          </p:sp>
          <p:sp>
            <p:nvSpPr>
              <p:cNvPr id="667700" name="Oval 52"/>
              <p:cNvSpPr>
                <a:spLocks noChangeAspect="1" noChangeArrowheads="1"/>
              </p:cNvSpPr>
              <p:nvPr/>
            </p:nvSpPr>
            <p:spPr bwMode="auto">
              <a:xfrm>
                <a:off x="1883" y="3063"/>
                <a:ext cx="317" cy="317"/>
              </a:xfrm>
              <a:prstGeom prst="ellipse">
                <a:avLst/>
              </a:prstGeom>
              <a:gradFill rotWithShape="1">
                <a:gsLst>
                  <a:gs pos="0">
                    <a:schemeClr val="accent2"/>
                  </a:gs>
                  <a:gs pos="100000">
                    <a:schemeClr val="accent2">
                      <a:gamma/>
                      <a:shade val="46275"/>
                      <a:invGamma/>
                    </a:scheme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solidFill>
                      <a:srgbClr val="009900"/>
                    </a:solidFill>
                    <a:round/>
                    <a:headEnd/>
                    <a:tailEnd/>
                  </a14:hiddenLine>
                </a:ext>
              </a:extLst>
            </p:spPr>
            <p:txBody>
              <a:bodyPr wrap="none" anchor="ctr"/>
              <a:lstStyle/>
              <a:p>
                <a:pPr eaLnBrk="0" hangingPunct="0">
                  <a:spcBef>
                    <a:spcPct val="50000"/>
                  </a:spcBef>
                </a:pPr>
                <a:r>
                  <a:rPr lang="en-US" altLang="zh-CN" sz="2000">
                    <a:solidFill>
                      <a:srgbClr val="FFFF66"/>
                    </a:solidFill>
                    <a:effectLst>
                      <a:outerShdw blurRad="38100" dist="38100" dir="2700000" algn="tl">
                        <a:srgbClr val="000000"/>
                      </a:outerShdw>
                    </a:effectLst>
                    <a:latin typeface="Arial" charset="0"/>
                  </a:rPr>
                  <a:t>D</a:t>
                </a:r>
              </a:p>
            </p:txBody>
          </p:sp>
        </p:grpSp>
      </p:grpSp>
      <p:sp>
        <p:nvSpPr>
          <p:cNvPr id="667719" name="Rectangle 71"/>
          <p:cNvSpPr>
            <a:spLocks noChangeArrowheads="1"/>
          </p:cNvSpPr>
          <p:nvPr/>
        </p:nvSpPr>
        <p:spPr bwMode="auto">
          <a:xfrm>
            <a:off x="165100" y="5006975"/>
            <a:ext cx="508158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buClr>
                <a:srgbClr val="FF3300"/>
              </a:buClr>
              <a:buFont typeface="Wingdings" pitchFamily="2" charset="2"/>
              <a:buChar char="Ø"/>
            </a:pPr>
            <a:r>
              <a:rPr kumimoji="0" lang="zh-CN" altLang="en-US" sz="2400">
                <a:solidFill>
                  <a:schemeClr val="tx1"/>
                </a:solidFill>
                <a:latin typeface="楷体_GB2312" pitchFamily="49" charset="-122"/>
                <a:ea typeface="楷体_GB2312" pitchFamily="49" charset="-122"/>
              </a:rPr>
              <a:t>权越大的叶子合并的时机越</a:t>
            </a:r>
            <a:r>
              <a:rPr kumimoji="0" lang="zh-CN" altLang="en-US" sz="2400">
                <a:solidFill>
                  <a:srgbClr val="FF3300"/>
                </a:solidFill>
                <a:latin typeface="楷体_GB2312" pitchFamily="49" charset="-122"/>
                <a:ea typeface="楷体_GB2312" pitchFamily="49" charset="-122"/>
              </a:rPr>
              <a:t>晚</a:t>
            </a:r>
            <a:r>
              <a:rPr kumimoji="0" lang="zh-CN" altLang="en-US" sz="2400">
                <a:solidFill>
                  <a:schemeClr val="tx1"/>
                </a:solidFill>
                <a:latin typeface="楷体_GB2312" pitchFamily="49" charset="-122"/>
                <a:ea typeface="楷体_GB2312" pitchFamily="49" charset="-122"/>
              </a:rPr>
              <a:t>，它离最终的根也就越近 </a:t>
            </a:r>
          </a:p>
        </p:txBody>
      </p:sp>
    </p:spTree>
    <p:extLst>
      <p:ext uri="{BB962C8B-B14F-4D97-AF65-F5344CB8AC3E}">
        <p14:creationId xmlns:p14="http://schemas.microsoft.com/office/powerpoint/2010/main" val="61880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Effect transition="in" filter="blinds(horizontal)">
                                      <p:cBhvr>
                                        <p:cTn id="7" dur="500"/>
                                        <p:tgtEl>
                                          <p:spTgt spid="66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7718"/>
                                        </p:tgtEl>
                                        <p:attrNameLst>
                                          <p:attrName>style.visibility</p:attrName>
                                        </p:attrNameLst>
                                      </p:cBhvr>
                                      <p:to>
                                        <p:strVal val="visible"/>
                                      </p:to>
                                    </p:set>
                                    <p:animEffect transition="in" filter="blinds(horizontal)">
                                      <p:cBhvr>
                                        <p:cTn id="12" dur="500"/>
                                        <p:tgtEl>
                                          <p:spTgt spid="667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7650">
                                            <p:txEl>
                                              <p:pRg st="1" end="1"/>
                                            </p:txEl>
                                          </p:spTgt>
                                        </p:tgtEl>
                                        <p:attrNameLst>
                                          <p:attrName>style.visibility</p:attrName>
                                        </p:attrNameLst>
                                      </p:cBhvr>
                                      <p:to>
                                        <p:strVal val="visible"/>
                                      </p:to>
                                    </p:set>
                                    <p:animEffect transition="in" filter="blinds(horizontal)">
                                      <p:cBhvr>
                                        <p:cTn id="17" dur="500"/>
                                        <p:tgtEl>
                                          <p:spTgt spid="66765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6767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6766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6766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6766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6767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6766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6766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676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6766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6766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6766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67650">
                                            <p:txEl>
                                              <p:pRg st="2" end="2"/>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6765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66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767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1" nodeType="clickEffect">
                                  <p:stCondLst>
                                    <p:cond delay="0"/>
                                  </p:stCondLst>
                                  <p:childTnLst>
                                    <p:set>
                                      <p:cBhvr>
                                        <p:cTn id="57" dur="1" fill="hold">
                                          <p:stCondLst>
                                            <p:cond delay="0"/>
                                          </p:stCondLst>
                                        </p:cTn>
                                        <p:tgtEl>
                                          <p:spTgt spid="667658"/>
                                        </p:tgtEl>
                                        <p:attrNameLst>
                                          <p:attrName>style.visibility</p:attrName>
                                        </p:attrNameLst>
                                      </p:cBhvr>
                                      <p:to>
                                        <p:strVal val="visible"/>
                                      </p:to>
                                    </p:set>
                                  </p:childTnLst>
                                </p:cTn>
                              </p:par>
                              <p:par>
                                <p:cTn id="58" presetID="1" presetClass="entr" presetSubtype="0" fill="hold" grpId="1" nodeType="withEffect">
                                  <p:stCondLst>
                                    <p:cond delay="0"/>
                                  </p:stCondLst>
                                  <p:childTnLst>
                                    <p:set>
                                      <p:cBhvr>
                                        <p:cTn id="59" dur="1" fill="hold">
                                          <p:stCondLst>
                                            <p:cond delay="0"/>
                                          </p:stCondLst>
                                        </p:cTn>
                                        <p:tgtEl>
                                          <p:spTgt spid="667661"/>
                                        </p:tgtEl>
                                        <p:attrNameLst>
                                          <p:attrName>style.visibility</p:attrName>
                                        </p:attrNameLst>
                                      </p:cBhvr>
                                      <p:to>
                                        <p:strVal val="visible"/>
                                      </p:to>
                                    </p:set>
                                  </p:childTnLst>
                                </p:cTn>
                              </p:par>
                              <p:par>
                                <p:cTn id="60" presetID="1" presetClass="entr" presetSubtype="0" fill="hold" grpId="1" nodeType="withEffect">
                                  <p:stCondLst>
                                    <p:cond delay="0"/>
                                  </p:stCondLst>
                                  <p:childTnLst>
                                    <p:set>
                                      <p:cBhvr>
                                        <p:cTn id="61" dur="1" fill="hold">
                                          <p:stCondLst>
                                            <p:cond delay="0"/>
                                          </p:stCondLst>
                                        </p:cTn>
                                        <p:tgtEl>
                                          <p:spTgt spid="66767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6765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6765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6767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67719"/>
                                        </p:tgtEl>
                                        <p:attrNameLst>
                                          <p:attrName>style.visibility</p:attrName>
                                        </p:attrNameLst>
                                      </p:cBhvr>
                                      <p:to>
                                        <p:strVal val="visible"/>
                                      </p:to>
                                    </p:set>
                                    <p:animEffect transition="in" filter="wipe(left)">
                                      <p:cBhvr>
                                        <p:cTn id="72" dur="500"/>
                                        <p:tgtEl>
                                          <p:spTgt spid="667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7" grpId="0" animBg="1"/>
      <p:bldP spid="667658" grpId="0" animBg="1"/>
      <p:bldP spid="667658" grpId="1" animBg="1"/>
      <p:bldP spid="667659" grpId="0" animBg="1"/>
      <p:bldP spid="667660" grpId="0" animBg="1"/>
      <p:bldP spid="667661" grpId="0" animBg="1"/>
      <p:bldP spid="667661" grpId="1" animBg="1"/>
      <p:bldP spid="667662" grpId="0" animBg="1"/>
      <p:bldP spid="667663" grpId="0"/>
      <p:bldP spid="667664" grpId="0"/>
      <p:bldP spid="667665" grpId="0"/>
      <p:bldP spid="667666" grpId="0"/>
      <p:bldP spid="667667" grpId="0" animBg="1"/>
      <p:bldP spid="667668" grpId="0" animBg="1"/>
      <p:bldP spid="667669" grpId="0" animBg="1"/>
      <p:bldP spid="667670" grpId="0" animBg="1"/>
      <p:bldP spid="667671" grpId="0" animBg="1"/>
      <p:bldP spid="667672" grpId="0" animBg="1"/>
      <p:bldP spid="667672" grpId="1" animBg="1"/>
      <p:bldP spid="667673" grpId="0" animBg="1"/>
      <p:bldP spid="6677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u="sng" dirty="0"/>
              <a:t> </a:t>
            </a:r>
            <a:r>
              <a:rPr lang="x-none" altLang="zh-CN" u="sng" dirty="0"/>
              <a:t>（61） </a:t>
            </a:r>
            <a:r>
              <a:rPr lang="x-none" altLang="zh-CN" dirty="0"/>
              <a:t>是由权值集合{8，5，6，2}构造的哈夫曼树（最优二叉树）。</a:t>
            </a:r>
            <a:endParaRPr lang="zh-CN" altLang="zh-CN" dirty="0"/>
          </a:p>
          <a:p>
            <a:pPr>
              <a:lnSpc>
                <a:spcPct val="150000"/>
              </a:lnSpc>
            </a:pPr>
            <a:r>
              <a:rPr lang="x-none" altLang="zh-CN" dirty="0" smtClean="0"/>
              <a:t>A</a:t>
            </a:r>
            <a:r>
              <a:rPr lang="x-none" altLang="zh-CN" dirty="0"/>
              <a:t>. 			</a:t>
            </a:r>
            <a:r>
              <a:rPr lang="x-none" altLang="zh-CN" dirty="0" smtClean="0"/>
              <a:t>B</a:t>
            </a:r>
            <a:r>
              <a:rPr lang="x-none" altLang="zh-CN" dirty="0"/>
              <a:t>. 		</a:t>
            </a:r>
            <a:r>
              <a:rPr lang="x-none" altLang="zh-CN" dirty="0" smtClean="0"/>
              <a:t>C</a:t>
            </a:r>
            <a:r>
              <a:rPr lang="x-none" altLang="zh-CN" dirty="0"/>
              <a:t>.		D.</a:t>
            </a:r>
            <a:endParaRPr lang="zh-CN" altLang="zh-CN"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51</a:t>
            </a:fld>
            <a:endParaRPr lang="en-US" altLang="zh-CN"/>
          </a:p>
        </p:txBody>
      </p:sp>
      <p:pic>
        <p:nvPicPr>
          <p:cNvPr id="60418"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970664"/>
            <a:ext cx="8682808" cy="1972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7679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a:t>
            </a:r>
            <a:r>
              <a:rPr lang="zh-CN" altLang="en-US" dirty="0" smtClean="0"/>
              <a:t>树</a:t>
            </a:r>
            <a:r>
              <a:rPr lang="en-US" altLang="zh-CN" dirty="0" smtClean="0"/>
              <a:t>——</a:t>
            </a:r>
            <a:r>
              <a:rPr lang="zh-CN" altLang="en-US" dirty="0" smtClean="0"/>
              <a:t>知识点</a:t>
            </a:r>
            <a:r>
              <a:rPr lang="en-US" altLang="zh-CN" dirty="0" smtClean="0"/>
              <a:t>4</a:t>
            </a:r>
            <a:endParaRPr lang="zh-CN" altLang="en-US" dirty="0"/>
          </a:p>
        </p:txBody>
      </p:sp>
      <p:sp>
        <p:nvSpPr>
          <p:cNvPr id="3" name="内容占位符 2"/>
          <p:cNvSpPr>
            <a:spLocks noGrp="1"/>
          </p:cNvSpPr>
          <p:nvPr>
            <p:ph idx="1"/>
          </p:nvPr>
        </p:nvSpPr>
        <p:spPr/>
        <p:txBody>
          <a:bodyPr/>
          <a:lstStyle/>
          <a:p>
            <a:pPr>
              <a:lnSpc>
                <a:spcPct val="200000"/>
              </a:lnSpc>
            </a:pPr>
            <a:r>
              <a:rPr lang="zh-CN" altLang="en-US" dirty="0" smtClean="0"/>
              <a:t>树和森林</a:t>
            </a:r>
          </a:p>
          <a:p>
            <a:pPr>
              <a:lnSpc>
                <a:spcPct val="200000"/>
              </a:lnSpc>
            </a:pPr>
            <a:r>
              <a:rPr lang="zh-CN" altLang="en-US" dirty="0" smtClean="0"/>
              <a:t>树与森林的转换</a:t>
            </a:r>
            <a:endParaRPr lang="en-US" altLang="zh-CN" dirty="0" smtClean="0"/>
          </a:p>
          <a:p>
            <a:pPr>
              <a:lnSpc>
                <a:spcPct val="200000"/>
              </a:lnSpc>
            </a:pPr>
            <a:r>
              <a:rPr lang="zh-CN" altLang="en-US" dirty="0" smtClean="0"/>
              <a:t>树的先根、后根遍历和层次遍历</a:t>
            </a:r>
            <a:endParaRPr lang="en-US" altLang="zh-CN" dirty="0" smtClean="0"/>
          </a:p>
          <a:p>
            <a:pPr>
              <a:lnSpc>
                <a:spcPct val="200000"/>
              </a:lnSpc>
            </a:pPr>
            <a:r>
              <a:rPr lang="zh-CN" altLang="en-US" dirty="0" smtClean="0"/>
              <a:t>森林的先根、后根遍历和层次遍历</a:t>
            </a: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52</a:t>
            </a:fld>
            <a:endParaRPr lang="en-US" altLang="zh-CN"/>
          </a:p>
        </p:txBody>
      </p:sp>
    </p:spTree>
    <p:extLst>
      <p:ext uri="{BB962C8B-B14F-4D97-AF65-F5344CB8AC3E}">
        <p14:creationId xmlns:p14="http://schemas.microsoft.com/office/powerpoint/2010/main" val="27412237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ChangeArrowheads="1"/>
          </p:cNvSpPr>
          <p:nvPr/>
        </p:nvSpPr>
        <p:spPr bwMode="auto">
          <a:xfrm>
            <a:off x="1981200" y="477908"/>
            <a:ext cx="3262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smtClean="0">
                <a:solidFill>
                  <a:schemeClr val="bg1"/>
                </a:solidFill>
                <a:ea typeface="隶书" pitchFamily="49" charset="-122"/>
              </a:rPr>
              <a:t>树换</a:t>
            </a:r>
            <a:r>
              <a:rPr kumimoji="0" lang="zh-CN" altLang="en-US" sz="4000" dirty="0">
                <a:solidFill>
                  <a:schemeClr val="bg1"/>
                </a:solidFill>
                <a:ea typeface="隶书" pitchFamily="49" charset="-122"/>
              </a:rPr>
              <a:t>为二叉树</a:t>
            </a:r>
          </a:p>
        </p:txBody>
      </p:sp>
      <p:sp>
        <p:nvSpPr>
          <p:cNvPr id="526340" name="Rectangle 4"/>
          <p:cNvSpPr>
            <a:spLocks noChangeArrowheads="1"/>
          </p:cNvSpPr>
          <p:nvPr/>
        </p:nvSpPr>
        <p:spPr bwMode="auto">
          <a:xfrm>
            <a:off x="323850" y="1525588"/>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latin typeface="Arial" charset="0"/>
              </a:rPr>
              <a:t>树转二叉树</a:t>
            </a:r>
            <a:r>
              <a:rPr kumimoji="0" lang="zh-CN" altLang="en-US" sz="2400">
                <a:solidFill>
                  <a:schemeClr val="tx1"/>
                </a:solidFill>
                <a:latin typeface="Arial" charset="0"/>
              </a:rPr>
              <a:t>：</a:t>
            </a:r>
          </a:p>
        </p:txBody>
      </p:sp>
      <p:sp>
        <p:nvSpPr>
          <p:cNvPr id="526341" name="Rectangle 5"/>
          <p:cNvSpPr>
            <a:spLocks noChangeArrowheads="1"/>
          </p:cNvSpPr>
          <p:nvPr/>
        </p:nvSpPr>
        <p:spPr bwMode="auto">
          <a:xfrm>
            <a:off x="4067175" y="2322513"/>
            <a:ext cx="47736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每个结点，它最多只有一个</a:t>
            </a:r>
            <a:r>
              <a:rPr kumimoji="0" lang="zh-CN" altLang="en-US" sz="2400">
                <a:solidFill>
                  <a:srgbClr val="FF3300"/>
                </a:solidFill>
                <a:latin typeface="Arial" charset="0"/>
              </a:rPr>
              <a:t>最左边的孩子</a:t>
            </a:r>
            <a:r>
              <a:rPr kumimoji="0" lang="zh-CN" altLang="en-US" sz="2400">
                <a:solidFill>
                  <a:schemeClr val="tx1"/>
                </a:solidFill>
                <a:latin typeface="Arial" charset="0"/>
              </a:rPr>
              <a:t>（长子）和</a:t>
            </a:r>
            <a:r>
              <a:rPr kumimoji="0" lang="zh-CN" altLang="en-US" sz="2400">
                <a:solidFill>
                  <a:srgbClr val="FF3300"/>
                </a:solidFill>
                <a:latin typeface="Arial" charset="0"/>
              </a:rPr>
              <a:t>一个右邻的兄弟</a:t>
            </a:r>
          </a:p>
        </p:txBody>
      </p:sp>
      <p:sp>
        <p:nvSpPr>
          <p:cNvPr id="526342" name="Rectangle 6"/>
          <p:cNvSpPr>
            <a:spLocks noChangeArrowheads="1"/>
          </p:cNvSpPr>
          <p:nvPr/>
        </p:nvSpPr>
        <p:spPr bwMode="auto">
          <a:xfrm>
            <a:off x="4056063" y="3641725"/>
            <a:ext cx="4197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chemeClr val="tx1"/>
                </a:solidFill>
                <a:latin typeface="Arial" charset="0"/>
              </a:rPr>
              <a:t>将结点的长子变成其左孩子，右兄弟变成其右孩子 </a:t>
            </a:r>
          </a:p>
        </p:txBody>
      </p:sp>
      <p:graphicFrame>
        <p:nvGraphicFramePr>
          <p:cNvPr id="526343" name="Object 7"/>
          <p:cNvGraphicFramePr>
            <a:graphicFrameLocks noChangeAspect="1"/>
          </p:cNvGraphicFramePr>
          <p:nvPr/>
        </p:nvGraphicFramePr>
        <p:xfrm>
          <a:off x="731838" y="2265363"/>
          <a:ext cx="2598737" cy="1914525"/>
        </p:xfrm>
        <a:graphic>
          <a:graphicData uri="http://schemas.openxmlformats.org/presentationml/2006/ole">
            <mc:AlternateContent xmlns:mc="http://schemas.openxmlformats.org/markup-compatibility/2006">
              <mc:Choice xmlns:v="urn:schemas-microsoft-com:vml" Requires="v">
                <p:oleObj spid="_x0000_s11292" name="Microsoft Drawing" r:id="rId3" imgW="1098720" imgH="766800" progId="MSDraw">
                  <p:embed/>
                </p:oleObj>
              </mc:Choice>
              <mc:Fallback>
                <p:oleObj name="Microsoft Drawing" r:id="rId3" imgW="1098720" imgH="7668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838" y="2265363"/>
                        <a:ext cx="2598737" cy="19145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526345" name="Rectangle 9"/>
          <p:cNvSpPr>
            <a:spLocks noChangeArrowheads="1"/>
          </p:cNvSpPr>
          <p:nvPr/>
        </p:nvSpPr>
        <p:spPr bwMode="auto">
          <a:xfrm>
            <a:off x="4127500" y="1509713"/>
            <a:ext cx="347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chemeClr val="tx1"/>
                </a:solidFill>
                <a:latin typeface="Arial" charset="0"/>
              </a:rPr>
              <a:t>找结点间</a:t>
            </a:r>
            <a:r>
              <a:rPr kumimoji="0" lang="en-US" altLang="zh-CN" sz="2400">
                <a:solidFill>
                  <a:schemeClr val="tx1"/>
                </a:solidFill>
                <a:latin typeface="Arial" charset="0"/>
              </a:rPr>
              <a:t>1</a:t>
            </a:r>
            <a:r>
              <a:rPr kumimoji="0" lang="zh-CN" altLang="en-US" sz="2400">
                <a:solidFill>
                  <a:schemeClr val="tx1"/>
                </a:solidFill>
                <a:latin typeface="Arial" charset="0"/>
              </a:rPr>
              <a:t>对</a:t>
            </a:r>
            <a:r>
              <a:rPr kumimoji="0" lang="en-US" altLang="zh-CN" sz="2400">
                <a:solidFill>
                  <a:schemeClr val="tx1"/>
                </a:solidFill>
                <a:latin typeface="Arial" charset="0"/>
              </a:rPr>
              <a:t>2</a:t>
            </a:r>
            <a:r>
              <a:rPr kumimoji="0" lang="zh-CN" altLang="en-US" sz="2400">
                <a:solidFill>
                  <a:schemeClr val="tx1"/>
                </a:solidFill>
                <a:latin typeface="Arial" charset="0"/>
              </a:rPr>
              <a:t>的关系：</a:t>
            </a:r>
          </a:p>
        </p:txBody>
      </p:sp>
      <p:sp>
        <p:nvSpPr>
          <p:cNvPr id="526346" name="AutoShape 10"/>
          <p:cNvSpPr>
            <a:spLocks noChangeArrowheads="1"/>
          </p:cNvSpPr>
          <p:nvPr/>
        </p:nvSpPr>
        <p:spPr bwMode="auto">
          <a:xfrm>
            <a:off x="2863850" y="1570038"/>
            <a:ext cx="719138" cy="287337"/>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7" name="AutoShape 11"/>
          <p:cNvSpPr>
            <a:spLocks noChangeArrowheads="1"/>
          </p:cNvSpPr>
          <p:nvPr/>
        </p:nvSpPr>
        <p:spPr bwMode="auto">
          <a:xfrm rot="5400000">
            <a:off x="5530056" y="1955007"/>
            <a:ext cx="539750" cy="287337"/>
          </a:xfrm>
          <a:prstGeom prst="notchedRightArrow">
            <a:avLst>
              <a:gd name="adj1" fmla="val 50000"/>
              <a:gd name="adj2" fmla="val 46961"/>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8" name="AutoShape 12"/>
          <p:cNvSpPr>
            <a:spLocks noChangeArrowheads="1"/>
          </p:cNvSpPr>
          <p:nvPr/>
        </p:nvSpPr>
        <p:spPr bwMode="auto">
          <a:xfrm rot="5400000">
            <a:off x="5506244" y="3320256"/>
            <a:ext cx="539750" cy="287338"/>
          </a:xfrm>
          <a:prstGeom prst="notchedRightArrow">
            <a:avLst>
              <a:gd name="adj1" fmla="val 50000"/>
              <a:gd name="adj2" fmla="val 46961"/>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6349" name="Object 13"/>
          <p:cNvGraphicFramePr>
            <a:graphicFrameLocks noGrp="1" noChangeAspect="1"/>
          </p:cNvGraphicFramePr>
          <p:nvPr>
            <p:ph idx="1"/>
          </p:nvPr>
        </p:nvGraphicFramePr>
        <p:xfrm>
          <a:off x="795338" y="4537075"/>
          <a:ext cx="7432675" cy="2235200"/>
        </p:xfrm>
        <a:graphic>
          <a:graphicData uri="http://schemas.openxmlformats.org/presentationml/2006/ole">
            <mc:AlternateContent xmlns:mc="http://schemas.openxmlformats.org/markup-compatibility/2006">
              <mc:Choice xmlns:v="urn:schemas-microsoft-com:vml" Requires="v">
                <p:oleObj spid="_x0000_s11293" name="Microsoft Drawing" r:id="rId5" imgW="3911760" imgH="1066680" progId="MSDraw">
                  <p:embed/>
                </p:oleObj>
              </mc:Choice>
              <mc:Fallback>
                <p:oleObj name="Microsoft Drawing" r:id="rId5" imgW="3911760" imgH="1066680" progId="MSDraw">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338" y="4537075"/>
                        <a:ext cx="7432675" cy="2235200"/>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047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wipe(left)">
                                      <p:cBhvr>
                                        <p:cTn id="7" dur="500"/>
                                        <p:tgtEl>
                                          <p:spTgt spid="526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6346"/>
                                        </p:tgtEl>
                                        <p:attrNameLst>
                                          <p:attrName>style.visibility</p:attrName>
                                        </p:attrNameLst>
                                      </p:cBhvr>
                                      <p:to>
                                        <p:strVal val="visible"/>
                                      </p:to>
                                    </p:set>
                                    <p:animEffect transition="in" filter="wipe(left)">
                                      <p:cBhvr>
                                        <p:cTn id="12" dur="500"/>
                                        <p:tgtEl>
                                          <p:spTgt spid="526346"/>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26345"/>
                                        </p:tgtEl>
                                        <p:attrNameLst>
                                          <p:attrName>style.visibility</p:attrName>
                                        </p:attrNameLst>
                                      </p:cBhvr>
                                      <p:to>
                                        <p:strVal val="visible"/>
                                      </p:to>
                                    </p:set>
                                    <p:animEffect transition="in" filter="wipe(left)">
                                      <p:cBhvr>
                                        <p:cTn id="16" dur="500"/>
                                        <p:tgtEl>
                                          <p:spTgt spid="5263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26347"/>
                                        </p:tgtEl>
                                        <p:attrNameLst>
                                          <p:attrName>style.visibility</p:attrName>
                                        </p:attrNameLst>
                                      </p:cBhvr>
                                      <p:to>
                                        <p:strVal val="visible"/>
                                      </p:to>
                                    </p:set>
                                    <p:animEffect transition="in" filter="wipe(up)">
                                      <p:cBhvr>
                                        <p:cTn id="21" dur="500"/>
                                        <p:tgtEl>
                                          <p:spTgt spid="52634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26341"/>
                                        </p:tgtEl>
                                        <p:attrNameLst>
                                          <p:attrName>style.visibility</p:attrName>
                                        </p:attrNameLst>
                                      </p:cBhvr>
                                      <p:to>
                                        <p:strVal val="visible"/>
                                      </p:to>
                                    </p:set>
                                    <p:animEffect transition="in" filter="wipe(left)">
                                      <p:cBhvr>
                                        <p:cTn id="25" dur="500"/>
                                        <p:tgtEl>
                                          <p:spTgt spid="5263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26348"/>
                                        </p:tgtEl>
                                        <p:attrNameLst>
                                          <p:attrName>style.visibility</p:attrName>
                                        </p:attrNameLst>
                                      </p:cBhvr>
                                      <p:to>
                                        <p:strVal val="visible"/>
                                      </p:to>
                                    </p:set>
                                    <p:animEffect transition="in" filter="wipe(up)">
                                      <p:cBhvr>
                                        <p:cTn id="30" dur="500"/>
                                        <p:tgtEl>
                                          <p:spTgt spid="52634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26342"/>
                                        </p:tgtEl>
                                        <p:attrNameLst>
                                          <p:attrName>style.visibility</p:attrName>
                                        </p:attrNameLst>
                                      </p:cBhvr>
                                      <p:to>
                                        <p:strVal val="visible"/>
                                      </p:to>
                                    </p:set>
                                    <p:animEffect transition="in" filter="wipe(left)">
                                      <p:cBhvr>
                                        <p:cTn id="34" dur="500"/>
                                        <p:tgtEl>
                                          <p:spTgt spid="5263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526343"/>
                                        </p:tgtEl>
                                        <p:attrNameLst>
                                          <p:attrName>style.visibility</p:attrName>
                                        </p:attrNameLst>
                                      </p:cBhvr>
                                      <p:to>
                                        <p:strVal val="visible"/>
                                      </p:to>
                                    </p:set>
                                    <p:anim calcmode="lin" valueType="num">
                                      <p:cBhvr>
                                        <p:cTn id="39" dur="1000" fill="hold"/>
                                        <p:tgtEl>
                                          <p:spTgt spid="526343"/>
                                        </p:tgtEl>
                                        <p:attrNameLst>
                                          <p:attrName>ppt_x</p:attrName>
                                        </p:attrNameLst>
                                      </p:cBhvr>
                                      <p:tavLst>
                                        <p:tav tm="0">
                                          <p:val>
                                            <p:strVal val="#ppt_x-.2"/>
                                          </p:val>
                                        </p:tav>
                                        <p:tav tm="100000">
                                          <p:val>
                                            <p:strVal val="#ppt_x"/>
                                          </p:val>
                                        </p:tav>
                                      </p:tavLst>
                                    </p:anim>
                                    <p:anim calcmode="lin" valueType="num">
                                      <p:cBhvr>
                                        <p:cTn id="40" dur="1000" fill="hold"/>
                                        <p:tgtEl>
                                          <p:spTgt spid="526343"/>
                                        </p:tgtEl>
                                        <p:attrNameLst>
                                          <p:attrName>ppt_y</p:attrName>
                                        </p:attrNameLst>
                                      </p:cBhvr>
                                      <p:tavLst>
                                        <p:tav tm="0">
                                          <p:val>
                                            <p:strVal val="#ppt_y"/>
                                          </p:val>
                                        </p:tav>
                                        <p:tav tm="100000">
                                          <p:val>
                                            <p:strVal val="#ppt_y"/>
                                          </p:val>
                                        </p:tav>
                                      </p:tavLst>
                                    </p:anim>
                                    <p:animEffect transition="in" filter="wipe(right)" prLst="gradientSize: 0.1">
                                      <p:cBhvr>
                                        <p:cTn id="41" dur="1000"/>
                                        <p:tgtEl>
                                          <p:spTgt spid="52634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26349"/>
                                        </p:tgtEl>
                                        <p:attrNameLst>
                                          <p:attrName>style.visibility</p:attrName>
                                        </p:attrNameLst>
                                      </p:cBhvr>
                                      <p:to>
                                        <p:strVal val="visible"/>
                                      </p:to>
                                    </p:set>
                                    <p:animEffect transition="in" filter="blinds(horizontal)">
                                      <p:cBhvr>
                                        <p:cTn id="46" dur="500"/>
                                        <p:tgtEl>
                                          <p:spTgt spid="526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p:bldP spid="526341" grpId="0"/>
      <p:bldP spid="526342" grpId="0"/>
      <p:bldP spid="526345" grpId="0"/>
      <p:bldP spid="526346" grpId="0" animBg="1"/>
      <p:bldP spid="526347" grpId="0" animBg="1"/>
      <p:bldP spid="52634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7438" name="Group 78"/>
          <p:cNvGrpSpPr>
            <a:grpSpLocks/>
          </p:cNvGrpSpPr>
          <p:nvPr/>
        </p:nvGrpSpPr>
        <p:grpSpPr bwMode="auto">
          <a:xfrm>
            <a:off x="485775" y="3211513"/>
            <a:ext cx="3441700" cy="1497012"/>
            <a:chOff x="340" y="1983"/>
            <a:chExt cx="2168" cy="943"/>
          </a:xfrm>
        </p:grpSpPr>
        <p:sp>
          <p:nvSpPr>
            <p:cNvPr id="527391" name="Line 31"/>
            <p:cNvSpPr>
              <a:spLocks noChangeShapeType="1"/>
            </p:cNvSpPr>
            <p:nvPr/>
          </p:nvSpPr>
          <p:spPr bwMode="auto">
            <a:xfrm>
              <a:off x="1365" y="2223"/>
              <a:ext cx="0" cy="96"/>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2" name="Line 32"/>
            <p:cNvSpPr>
              <a:spLocks noChangeShapeType="1"/>
            </p:cNvSpPr>
            <p:nvPr/>
          </p:nvSpPr>
          <p:spPr bwMode="auto">
            <a:xfrm flipH="1">
              <a:off x="833" y="2144"/>
              <a:ext cx="405" cy="22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3" name="Line 33"/>
            <p:cNvSpPr>
              <a:spLocks noChangeShapeType="1"/>
            </p:cNvSpPr>
            <p:nvPr/>
          </p:nvSpPr>
          <p:spPr bwMode="auto">
            <a:xfrm flipH="1">
              <a:off x="528" y="2539"/>
              <a:ext cx="128" cy="16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4" name="Line 34"/>
            <p:cNvSpPr>
              <a:spLocks noChangeShapeType="1"/>
            </p:cNvSpPr>
            <p:nvPr/>
          </p:nvSpPr>
          <p:spPr bwMode="auto">
            <a:xfrm>
              <a:off x="778" y="2533"/>
              <a:ext cx="99" cy="170"/>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5" name="Line 35"/>
            <p:cNvSpPr>
              <a:spLocks noChangeShapeType="1"/>
            </p:cNvSpPr>
            <p:nvPr/>
          </p:nvSpPr>
          <p:spPr bwMode="auto">
            <a:xfrm>
              <a:off x="1365" y="2559"/>
              <a:ext cx="0" cy="1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6" name="Line 36"/>
            <p:cNvSpPr>
              <a:spLocks noChangeShapeType="1"/>
            </p:cNvSpPr>
            <p:nvPr/>
          </p:nvSpPr>
          <p:spPr bwMode="auto">
            <a:xfrm>
              <a:off x="1453" y="2127"/>
              <a:ext cx="488" cy="2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7" name="Line 37"/>
            <p:cNvSpPr>
              <a:spLocks noChangeShapeType="1"/>
            </p:cNvSpPr>
            <p:nvPr/>
          </p:nvSpPr>
          <p:spPr bwMode="auto">
            <a:xfrm flipH="1">
              <a:off x="1819" y="2511"/>
              <a:ext cx="166" cy="2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98" name="Line 38"/>
            <p:cNvSpPr>
              <a:spLocks noChangeShapeType="1"/>
            </p:cNvSpPr>
            <p:nvPr/>
          </p:nvSpPr>
          <p:spPr bwMode="auto">
            <a:xfrm>
              <a:off x="2145" y="2516"/>
              <a:ext cx="177" cy="1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365" name="Oval 5"/>
            <p:cNvSpPr>
              <a:spLocks noChangeArrowheads="1"/>
            </p:cNvSpPr>
            <p:nvPr/>
          </p:nvSpPr>
          <p:spPr bwMode="auto">
            <a:xfrm>
              <a:off x="2253" y="267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7368" name="Oval 8"/>
            <p:cNvSpPr>
              <a:spLocks noChangeArrowheads="1"/>
            </p:cNvSpPr>
            <p:nvPr/>
          </p:nvSpPr>
          <p:spPr bwMode="auto">
            <a:xfrm>
              <a:off x="1232" y="198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371" name="Oval 11"/>
            <p:cNvSpPr>
              <a:spLocks noChangeArrowheads="1"/>
            </p:cNvSpPr>
            <p:nvPr/>
          </p:nvSpPr>
          <p:spPr bwMode="auto">
            <a:xfrm>
              <a:off x="1232"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374" name="Oval 14"/>
            <p:cNvSpPr>
              <a:spLocks noChangeArrowheads="1"/>
            </p:cNvSpPr>
            <p:nvPr/>
          </p:nvSpPr>
          <p:spPr bwMode="auto">
            <a:xfrm>
              <a:off x="606"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377" name="Oval 17"/>
            <p:cNvSpPr>
              <a:spLocks noChangeArrowheads="1"/>
            </p:cNvSpPr>
            <p:nvPr/>
          </p:nvSpPr>
          <p:spPr bwMode="auto">
            <a:xfrm>
              <a:off x="1941" y="232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380" name="Oval 20"/>
            <p:cNvSpPr>
              <a:spLocks noChangeArrowheads="1"/>
            </p:cNvSpPr>
            <p:nvPr/>
          </p:nvSpPr>
          <p:spPr bwMode="auto">
            <a:xfrm>
              <a:off x="1625"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7383" name="Oval 23"/>
            <p:cNvSpPr>
              <a:spLocks noChangeArrowheads="1"/>
            </p:cNvSpPr>
            <p:nvPr/>
          </p:nvSpPr>
          <p:spPr bwMode="auto">
            <a:xfrm>
              <a:off x="1232"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7386" name="Oval 26"/>
            <p:cNvSpPr>
              <a:spLocks noChangeArrowheads="1"/>
            </p:cNvSpPr>
            <p:nvPr/>
          </p:nvSpPr>
          <p:spPr bwMode="auto">
            <a:xfrm>
              <a:off x="789"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7389" name="Oval 29"/>
            <p:cNvSpPr>
              <a:spLocks noChangeArrowheads="1"/>
            </p:cNvSpPr>
            <p:nvPr/>
          </p:nvSpPr>
          <p:spPr bwMode="auto">
            <a:xfrm>
              <a:off x="340" y="2681"/>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grpSp>
        <p:nvGrpSpPr>
          <p:cNvPr id="527439" name="Group 79"/>
          <p:cNvGrpSpPr>
            <a:grpSpLocks/>
          </p:cNvGrpSpPr>
          <p:nvPr/>
        </p:nvGrpSpPr>
        <p:grpSpPr bwMode="auto">
          <a:xfrm>
            <a:off x="6338888" y="3101975"/>
            <a:ext cx="2233612" cy="3132138"/>
            <a:chOff x="4105" y="1724"/>
            <a:chExt cx="1407" cy="1973"/>
          </a:xfrm>
        </p:grpSpPr>
        <p:sp>
          <p:nvSpPr>
            <p:cNvPr id="527427" name="Line 67"/>
            <p:cNvSpPr>
              <a:spLocks noChangeShapeType="1"/>
            </p:cNvSpPr>
            <p:nvPr/>
          </p:nvSpPr>
          <p:spPr bwMode="auto">
            <a:xfrm flipH="1">
              <a:off x="4775" y="1868"/>
              <a:ext cx="482" cy="28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28" name="Line 68"/>
            <p:cNvSpPr>
              <a:spLocks noChangeShapeType="1"/>
            </p:cNvSpPr>
            <p:nvPr/>
          </p:nvSpPr>
          <p:spPr bwMode="auto">
            <a:xfrm flipH="1">
              <a:off x="4326" y="2252"/>
              <a:ext cx="255"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29" name="Line 69"/>
            <p:cNvSpPr>
              <a:spLocks noChangeShapeType="1"/>
            </p:cNvSpPr>
            <p:nvPr/>
          </p:nvSpPr>
          <p:spPr bwMode="auto">
            <a:xfrm>
              <a:off x="4769" y="2252"/>
              <a:ext cx="210" cy="19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0" name="Line 70"/>
            <p:cNvSpPr>
              <a:spLocks noChangeShapeType="1"/>
            </p:cNvSpPr>
            <p:nvPr/>
          </p:nvSpPr>
          <p:spPr bwMode="auto">
            <a:xfrm flipH="1">
              <a:off x="5124" y="2955"/>
              <a:ext cx="133" cy="16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1" name="Line 71"/>
            <p:cNvSpPr>
              <a:spLocks noChangeShapeType="1"/>
            </p:cNvSpPr>
            <p:nvPr/>
          </p:nvSpPr>
          <p:spPr bwMode="auto">
            <a:xfrm>
              <a:off x="5102" y="3286"/>
              <a:ext cx="128" cy="17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2" name="Line 72"/>
            <p:cNvSpPr>
              <a:spLocks noChangeShapeType="1"/>
            </p:cNvSpPr>
            <p:nvPr/>
          </p:nvSpPr>
          <p:spPr bwMode="auto">
            <a:xfrm>
              <a:off x="5140" y="2610"/>
              <a:ext cx="127" cy="141"/>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3" name="Line 73"/>
            <p:cNvSpPr>
              <a:spLocks noChangeShapeType="1"/>
            </p:cNvSpPr>
            <p:nvPr/>
          </p:nvSpPr>
          <p:spPr bwMode="auto">
            <a:xfrm flipH="1">
              <a:off x="4876" y="2622"/>
              <a:ext cx="121" cy="152"/>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34" name="Line 74"/>
            <p:cNvSpPr>
              <a:spLocks noChangeShapeType="1"/>
            </p:cNvSpPr>
            <p:nvPr/>
          </p:nvSpPr>
          <p:spPr bwMode="auto">
            <a:xfrm>
              <a:off x="4320" y="2616"/>
              <a:ext cx="111" cy="12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01" name="Oval 41"/>
            <p:cNvSpPr>
              <a:spLocks noChangeArrowheads="1"/>
            </p:cNvSpPr>
            <p:nvPr/>
          </p:nvSpPr>
          <p:spPr bwMode="auto">
            <a:xfrm>
              <a:off x="4371" y="27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F</a:t>
              </a:r>
            </a:p>
          </p:txBody>
        </p:sp>
        <p:sp>
          <p:nvSpPr>
            <p:cNvPr id="527404" name="Oval 44"/>
            <p:cNvSpPr>
              <a:spLocks noChangeArrowheads="1"/>
            </p:cNvSpPr>
            <p:nvPr/>
          </p:nvSpPr>
          <p:spPr bwMode="auto">
            <a:xfrm>
              <a:off x="5168" y="345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I</a:t>
              </a:r>
            </a:p>
          </p:txBody>
        </p:sp>
        <p:sp>
          <p:nvSpPr>
            <p:cNvPr id="527407" name="Oval 47"/>
            <p:cNvSpPr>
              <a:spLocks noChangeArrowheads="1"/>
            </p:cNvSpPr>
            <p:nvPr/>
          </p:nvSpPr>
          <p:spPr bwMode="auto">
            <a:xfrm>
              <a:off x="5257" y="172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10" name="Oval 50"/>
            <p:cNvSpPr>
              <a:spLocks noChangeArrowheads="1"/>
            </p:cNvSpPr>
            <p:nvPr/>
          </p:nvSpPr>
          <p:spPr bwMode="auto">
            <a:xfrm>
              <a:off x="4548" y="206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413" name="Oval 53"/>
            <p:cNvSpPr>
              <a:spLocks noChangeArrowheads="1"/>
            </p:cNvSpPr>
            <p:nvPr/>
          </p:nvSpPr>
          <p:spPr bwMode="auto">
            <a:xfrm>
              <a:off x="5212" y="2732"/>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416" name="Oval 56"/>
            <p:cNvSpPr>
              <a:spLocks noChangeArrowheads="1"/>
            </p:cNvSpPr>
            <p:nvPr/>
          </p:nvSpPr>
          <p:spPr bwMode="auto">
            <a:xfrm>
              <a:off x="4902" y="3068"/>
              <a:ext cx="256"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H</a:t>
              </a:r>
            </a:p>
          </p:txBody>
        </p:sp>
        <p:sp>
          <p:nvSpPr>
            <p:cNvPr id="527419" name="Oval 59"/>
            <p:cNvSpPr>
              <a:spLocks noChangeArrowheads="1"/>
            </p:cNvSpPr>
            <p:nvPr/>
          </p:nvSpPr>
          <p:spPr bwMode="auto">
            <a:xfrm>
              <a:off x="4681" y="27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G</a:t>
              </a:r>
            </a:p>
          </p:txBody>
        </p:sp>
        <p:sp>
          <p:nvSpPr>
            <p:cNvPr id="527422" name="Oval 62"/>
            <p:cNvSpPr>
              <a:spLocks noChangeArrowheads="1"/>
            </p:cNvSpPr>
            <p:nvPr/>
          </p:nvSpPr>
          <p:spPr bwMode="auto">
            <a:xfrm>
              <a:off x="4947" y="239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425" name="Oval 65"/>
            <p:cNvSpPr>
              <a:spLocks noChangeArrowheads="1"/>
            </p:cNvSpPr>
            <p:nvPr/>
          </p:nvSpPr>
          <p:spPr bwMode="auto">
            <a:xfrm>
              <a:off x="4105" y="239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sp>
        <p:nvSpPr>
          <p:cNvPr id="527435" name="Rectangle 75"/>
          <p:cNvSpPr>
            <a:spLocks noChangeArrowheads="1"/>
          </p:cNvSpPr>
          <p:nvPr/>
        </p:nvSpPr>
        <p:spPr bwMode="auto">
          <a:xfrm>
            <a:off x="325438" y="4997450"/>
            <a:ext cx="70564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35000"/>
              </a:lnSpc>
              <a:buClr>
                <a:srgbClr val="FF3300"/>
              </a:buClr>
              <a:buFont typeface="Wingdings" pitchFamily="2" charset="2"/>
              <a:buChar char="Ø"/>
            </a:pPr>
            <a:r>
              <a:rPr kumimoji="0" lang="zh-CN" altLang="en-US" sz="2400" dirty="0">
                <a:solidFill>
                  <a:schemeClr val="tx1"/>
                </a:solidFill>
                <a:latin typeface="Arial" charset="0"/>
              </a:rPr>
              <a:t>二叉树中左分支上相邻的结点在原树中是父子关系；</a:t>
            </a:r>
            <a:r>
              <a:rPr kumimoji="0" lang="zh-CN" altLang="en-US" sz="2400" dirty="0">
                <a:solidFill>
                  <a:srgbClr val="FF3300"/>
                </a:solidFill>
                <a:latin typeface="Arial" charset="0"/>
              </a:rPr>
              <a:t>右分支上相邻的结点在原树中是兄弟关系。 </a:t>
            </a:r>
          </a:p>
        </p:txBody>
      </p:sp>
      <p:sp>
        <p:nvSpPr>
          <p:cNvPr id="527436" name="Rectangle 76"/>
          <p:cNvSpPr>
            <a:spLocks noChangeArrowheads="1"/>
          </p:cNvSpPr>
          <p:nvPr/>
        </p:nvSpPr>
        <p:spPr bwMode="auto">
          <a:xfrm>
            <a:off x="325438" y="5889625"/>
            <a:ext cx="6985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30000"/>
              </a:lnSpc>
              <a:buClr>
                <a:srgbClr val="FF3300"/>
              </a:buClr>
              <a:buFont typeface="Wingdings" pitchFamily="2" charset="2"/>
              <a:buChar char="Ø"/>
            </a:pPr>
            <a:r>
              <a:rPr kumimoji="0" lang="zh-CN" altLang="en-US" sz="2400">
                <a:solidFill>
                  <a:schemeClr val="tx1"/>
                </a:solidFill>
              </a:rPr>
              <a:t>根结点没有兄弟，所以树</a:t>
            </a:r>
            <a:r>
              <a:rPr kumimoji="0" lang="zh-CN" altLang="en-US" sz="2400">
                <a:solidFill>
                  <a:srgbClr val="FF3300"/>
                </a:solidFill>
              </a:rPr>
              <a:t>转化后二叉树的根结点没有右子树</a:t>
            </a:r>
            <a:r>
              <a:rPr kumimoji="0" lang="en-US" altLang="zh-CN" sz="2400">
                <a:solidFill>
                  <a:srgbClr val="FF3300"/>
                </a:solidFill>
              </a:rPr>
              <a:t>(</a:t>
            </a:r>
            <a:r>
              <a:rPr kumimoji="0" lang="zh-CN" altLang="en-US" sz="2400">
                <a:solidFill>
                  <a:srgbClr val="FF3300"/>
                </a:solidFill>
              </a:rPr>
              <a:t>为空</a:t>
            </a:r>
            <a:r>
              <a:rPr kumimoji="0" lang="en-US" altLang="zh-CN" sz="2400">
                <a:solidFill>
                  <a:srgbClr val="FF3300"/>
                </a:solidFill>
              </a:rPr>
              <a:t>) </a:t>
            </a:r>
          </a:p>
        </p:txBody>
      </p:sp>
      <p:sp>
        <p:nvSpPr>
          <p:cNvPr id="527437" name="AutoShape 77"/>
          <p:cNvSpPr>
            <a:spLocks noChangeArrowheads="1"/>
          </p:cNvSpPr>
          <p:nvPr/>
        </p:nvSpPr>
        <p:spPr bwMode="auto">
          <a:xfrm>
            <a:off x="4578350" y="3956050"/>
            <a:ext cx="719138" cy="287338"/>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45" name="Rectangle 85"/>
          <p:cNvSpPr>
            <a:spLocks noChangeArrowheads="1"/>
          </p:cNvSpPr>
          <p:nvPr/>
        </p:nvSpPr>
        <p:spPr bwMode="auto">
          <a:xfrm>
            <a:off x="2339975" y="593725"/>
            <a:ext cx="273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a:solidFill>
                  <a:schemeClr val="bg1"/>
                </a:solidFill>
                <a:ea typeface="隶书" pitchFamily="49" charset="-122"/>
              </a:rPr>
              <a:t>树转二叉树</a:t>
            </a:r>
          </a:p>
        </p:txBody>
      </p:sp>
      <p:grpSp>
        <p:nvGrpSpPr>
          <p:cNvPr id="527446" name="Group 86"/>
          <p:cNvGrpSpPr>
            <a:grpSpLocks/>
          </p:cNvGrpSpPr>
          <p:nvPr/>
        </p:nvGrpSpPr>
        <p:grpSpPr bwMode="auto">
          <a:xfrm>
            <a:off x="1641475" y="1327150"/>
            <a:ext cx="2025650" cy="1568450"/>
            <a:chOff x="1034" y="736"/>
            <a:chExt cx="1276" cy="988"/>
          </a:xfrm>
        </p:grpSpPr>
        <p:sp>
          <p:nvSpPr>
            <p:cNvPr id="527447" name="Oval 87"/>
            <p:cNvSpPr>
              <a:spLocks noChangeArrowheads="1"/>
            </p:cNvSpPr>
            <p:nvPr/>
          </p:nvSpPr>
          <p:spPr bwMode="auto">
            <a:xfrm>
              <a:off x="2055" y="1432"/>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sp>
          <p:nvSpPr>
            <p:cNvPr id="527448" name="Oval 88"/>
            <p:cNvSpPr>
              <a:spLocks noChangeArrowheads="1"/>
            </p:cNvSpPr>
            <p:nvPr/>
          </p:nvSpPr>
          <p:spPr bwMode="auto">
            <a:xfrm>
              <a:off x="1757" y="147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grpSp>
          <p:nvGrpSpPr>
            <p:cNvPr id="527449" name="Group 89"/>
            <p:cNvGrpSpPr>
              <a:grpSpLocks/>
            </p:cNvGrpSpPr>
            <p:nvPr/>
          </p:nvGrpSpPr>
          <p:grpSpPr bwMode="auto">
            <a:xfrm>
              <a:off x="1034" y="736"/>
              <a:ext cx="1090" cy="731"/>
              <a:chOff x="1034" y="736"/>
              <a:chExt cx="1090" cy="731"/>
            </a:xfrm>
          </p:grpSpPr>
          <p:sp>
            <p:nvSpPr>
              <p:cNvPr id="527450" name="Line 90"/>
              <p:cNvSpPr>
                <a:spLocks noChangeShapeType="1"/>
              </p:cNvSpPr>
              <p:nvPr/>
            </p:nvSpPr>
            <p:spPr bwMode="auto">
              <a:xfrm>
                <a:off x="1867" y="1323"/>
                <a:ext cx="0" cy="14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1" name="Line 91"/>
              <p:cNvSpPr>
                <a:spLocks noChangeShapeType="1"/>
              </p:cNvSpPr>
              <p:nvPr/>
            </p:nvSpPr>
            <p:spPr bwMode="auto">
              <a:xfrm>
                <a:off x="1255" y="880"/>
                <a:ext cx="488" cy="288"/>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2" name="Line 92"/>
              <p:cNvSpPr>
                <a:spLocks noChangeShapeType="1"/>
              </p:cNvSpPr>
              <p:nvPr/>
            </p:nvSpPr>
            <p:spPr bwMode="auto">
              <a:xfrm flipH="1">
                <a:off x="1621" y="1264"/>
                <a:ext cx="166" cy="2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3" name="Line 93"/>
              <p:cNvSpPr>
                <a:spLocks noChangeShapeType="1"/>
              </p:cNvSpPr>
              <p:nvPr/>
            </p:nvSpPr>
            <p:spPr bwMode="auto">
              <a:xfrm>
                <a:off x="1947" y="1269"/>
                <a:ext cx="177" cy="187"/>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54" name="Oval 94"/>
              <p:cNvSpPr>
                <a:spLocks noChangeArrowheads="1"/>
              </p:cNvSpPr>
              <p:nvPr/>
            </p:nvSpPr>
            <p:spPr bwMode="auto">
              <a:xfrm>
                <a:off x="1034" y="736"/>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55" name="Oval 95"/>
              <p:cNvSpPr>
                <a:spLocks noChangeArrowheads="1"/>
              </p:cNvSpPr>
              <p:nvPr/>
            </p:nvSpPr>
            <p:spPr bwMode="auto">
              <a:xfrm>
                <a:off x="1743" y="1073"/>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grpSp>
        <p:sp>
          <p:nvSpPr>
            <p:cNvPr id="527456" name="Oval 96"/>
            <p:cNvSpPr>
              <a:spLocks noChangeArrowheads="1"/>
            </p:cNvSpPr>
            <p:nvPr/>
          </p:nvSpPr>
          <p:spPr bwMode="auto">
            <a:xfrm>
              <a:off x="1427" y="1434"/>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grpSp>
      <p:sp>
        <p:nvSpPr>
          <p:cNvPr id="527457" name="AutoShape 97"/>
          <p:cNvSpPr>
            <a:spLocks noChangeArrowheads="1"/>
          </p:cNvSpPr>
          <p:nvPr/>
        </p:nvSpPr>
        <p:spPr bwMode="auto">
          <a:xfrm>
            <a:off x="3840163" y="1606550"/>
            <a:ext cx="719137" cy="287338"/>
          </a:xfrm>
          <a:prstGeom prst="notchedRightArrow">
            <a:avLst>
              <a:gd name="adj1" fmla="val 50000"/>
              <a:gd name="adj2" fmla="val 62569"/>
            </a:avLst>
          </a:prstGeom>
          <a:gradFill rotWithShape="1">
            <a:gsLst>
              <a:gs pos="0">
                <a:schemeClr val="accent2"/>
              </a:gs>
              <a:gs pos="100000">
                <a:srgbClr val="EE00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7458" name="Group 98"/>
          <p:cNvGrpSpPr>
            <a:grpSpLocks/>
          </p:cNvGrpSpPr>
          <p:nvPr/>
        </p:nvGrpSpPr>
        <p:grpSpPr bwMode="auto">
          <a:xfrm>
            <a:off x="5573713" y="893763"/>
            <a:ext cx="1597025" cy="2332037"/>
            <a:chOff x="3511" y="785"/>
            <a:chExt cx="1006" cy="1469"/>
          </a:xfrm>
        </p:grpSpPr>
        <p:sp>
          <p:nvSpPr>
            <p:cNvPr id="527459" name="Line 99"/>
            <p:cNvSpPr>
              <a:spLocks noChangeShapeType="1"/>
            </p:cNvSpPr>
            <p:nvPr/>
          </p:nvSpPr>
          <p:spPr bwMode="auto">
            <a:xfrm flipH="1">
              <a:off x="3698" y="1417"/>
              <a:ext cx="119" cy="159"/>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0" name="Line 100"/>
            <p:cNvSpPr>
              <a:spLocks noChangeShapeType="1"/>
            </p:cNvSpPr>
            <p:nvPr/>
          </p:nvSpPr>
          <p:spPr bwMode="auto">
            <a:xfrm flipH="1" flipV="1">
              <a:off x="4107" y="1973"/>
              <a:ext cx="163" cy="9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1" name="Line 101"/>
            <p:cNvSpPr>
              <a:spLocks noChangeShapeType="1"/>
            </p:cNvSpPr>
            <p:nvPr/>
          </p:nvSpPr>
          <p:spPr bwMode="auto">
            <a:xfrm flipH="1">
              <a:off x="3938" y="1032"/>
              <a:ext cx="128" cy="164"/>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2" name="Line 102"/>
            <p:cNvSpPr>
              <a:spLocks noChangeShapeType="1"/>
            </p:cNvSpPr>
            <p:nvPr/>
          </p:nvSpPr>
          <p:spPr bwMode="auto">
            <a:xfrm>
              <a:off x="3754" y="1737"/>
              <a:ext cx="144" cy="103"/>
            </a:xfrm>
            <a:prstGeom prst="line">
              <a:avLst/>
            </a:prstGeom>
            <a:noFill/>
            <a:ln w="25400" cap="rnd">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7463" name="Oval 103"/>
            <p:cNvSpPr>
              <a:spLocks noChangeArrowheads="1"/>
            </p:cNvSpPr>
            <p:nvPr/>
          </p:nvSpPr>
          <p:spPr bwMode="auto">
            <a:xfrm>
              <a:off x="3971" y="785"/>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A</a:t>
              </a:r>
            </a:p>
          </p:txBody>
        </p:sp>
        <p:sp>
          <p:nvSpPr>
            <p:cNvPr id="527464" name="Oval 104"/>
            <p:cNvSpPr>
              <a:spLocks noChangeArrowheads="1"/>
            </p:cNvSpPr>
            <p:nvPr/>
          </p:nvSpPr>
          <p:spPr bwMode="auto">
            <a:xfrm>
              <a:off x="3880" y="1778"/>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D</a:t>
              </a:r>
            </a:p>
          </p:txBody>
        </p:sp>
        <p:sp>
          <p:nvSpPr>
            <p:cNvPr id="527465" name="Oval 105"/>
            <p:cNvSpPr>
              <a:spLocks noChangeArrowheads="1"/>
            </p:cNvSpPr>
            <p:nvPr/>
          </p:nvSpPr>
          <p:spPr bwMode="auto">
            <a:xfrm>
              <a:off x="3511" y="1557"/>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C</a:t>
              </a:r>
            </a:p>
          </p:txBody>
        </p:sp>
        <p:sp>
          <p:nvSpPr>
            <p:cNvPr id="527466" name="Oval 106"/>
            <p:cNvSpPr>
              <a:spLocks noChangeArrowheads="1"/>
            </p:cNvSpPr>
            <p:nvPr/>
          </p:nvSpPr>
          <p:spPr bwMode="auto">
            <a:xfrm>
              <a:off x="3739" y="1180"/>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B</a:t>
              </a:r>
            </a:p>
          </p:txBody>
        </p:sp>
        <p:sp>
          <p:nvSpPr>
            <p:cNvPr id="527467" name="Oval 107"/>
            <p:cNvSpPr>
              <a:spLocks noChangeArrowheads="1"/>
            </p:cNvSpPr>
            <p:nvPr/>
          </p:nvSpPr>
          <p:spPr bwMode="auto">
            <a:xfrm>
              <a:off x="4262" y="2009"/>
              <a:ext cx="255" cy="245"/>
            </a:xfrm>
            <a:prstGeom prst="ellipse">
              <a:avLst/>
            </a:prstGeom>
            <a:gradFill rotWithShape="1">
              <a:gsLst>
                <a:gs pos="0">
                  <a:srgbClr val="FF8080"/>
                </a:gs>
                <a:gs pos="100000">
                  <a:srgbClr val="FF8080">
                    <a:gamma/>
                    <a:shade val="46275"/>
                    <a:invGamma/>
                  </a:srgbClr>
                </a:gs>
              </a:gsLst>
              <a:path path="shape">
                <a:fillToRect l="50000" t="50000" r="50000" b="50000"/>
              </a:path>
            </a:gradFill>
            <a:ln>
              <a:noFill/>
            </a:ln>
            <a:effectLst/>
            <a:extLst>
              <a:ext uri="{91240B29-F687-4F45-9708-019B960494DF}">
                <a14:hiddenLine xmlns:a14="http://schemas.microsoft.com/office/drawing/2010/main" w="12700" cap="rnd"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zh-CN" sz="2000">
                  <a:solidFill>
                    <a:srgbClr val="FFFF66"/>
                  </a:solidFill>
                  <a:effectLst>
                    <a:outerShdw blurRad="38100" dist="38100" dir="2700000" algn="tl">
                      <a:srgbClr val="000000"/>
                    </a:outerShdw>
                  </a:effectLst>
                  <a:latin typeface="Arial" charset="0"/>
                  <a:ea typeface="隶书" pitchFamily="49" charset="-122"/>
                </a:rPr>
                <a:t>E</a:t>
              </a:r>
            </a:p>
          </p:txBody>
        </p:sp>
      </p:grpSp>
    </p:spTree>
    <p:extLst>
      <p:ext uri="{BB962C8B-B14F-4D97-AF65-F5344CB8AC3E}">
        <p14:creationId xmlns:p14="http://schemas.microsoft.com/office/powerpoint/2010/main" val="10711302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7457"/>
                                        </p:tgtEl>
                                        <p:attrNameLst>
                                          <p:attrName>style.visibility</p:attrName>
                                        </p:attrNameLst>
                                      </p:cBhvr>
                                      <p:to>
                                        <p:strVal val="visible"/>
                                      </p:to>
                                    </p:set>
                                    <p:animEffect transition="in" filter="wipe(left)">
                                      <p:cBhvr>
                                        <p:cTn id="7" dur="500"/>
                                        <p:tgtEl>
                                          <p:spTgt spid="527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7458"/>
                                        </p:tgtEl>
                                        <p:attrNameLst>
                                          <p:attrName>style.visibility</p:attrName>
                                        </p:attrNameLst>
                                      </p:cBhvr>
                                      <p:to>
                                        <p:strVal val="visible"/>
                                      </p:to>
                                    </p:set>
                                    <p:animEffect transition="in" filter="blinds(horizontal)">
                                      <p:cBhvr>
                                        <p:cTn id="12" dur="500"/>
                                        <p:tgtEl>
                                          <p:spTgt spid="527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527438"/>
                                        </p:tgtEl>
                                        <p:attrNameLst>
                                          <p:attrName>style.visibility</p:attrName>
                                        </p:attrNameLst>
                                      </p:cBhvr>
                                      <p:to>
                                        <p:strVal val="visible"/>
                                      </p:to>
                                    </p:set>
                                    <p:anim calcmode="lin" valueType="num">
                                      <p:cBhvr>
                                        <p:cTn id="17" dur="500" fill="hold"/>
                                        <p:tgtEl>
                                          <p:spTgt spid="527438"/>
                                        </p:tgtEl>
                                        <p:attrNameLst>
                                          <p:attrName>ppt_w</p:attrName>
                                        </p:attrNameLst>
                                      </p:cBhvr>
                                      <p:tavLst>
                                        <p:tav tm="0">
                                          <p:val>
                                            <p:fltVal val="0"/>
                                          </p:val>
                                        </p:tav>
                                        <p:tav tm="100000">
                                          <p:val>
                                            <p:strVal val="#ppt_w"/>
                                          </p:val>
                                        </p:tav>
                                      </p:tavLst>
                                    </p:anim>
                                    <p:anim calcmode="lin" valueType="num">
                                      <p:cBhvr>
                                        <p:cTn id="18" dur="500" fill="hold"/>
                                        <p:tgtEl>
                                          <p:spTgt spid="52743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27437"/>
                                        </p:tgtEl>
                                        <p:attrNameLst>
                                          <p:attrName>style.visibility</p:attrName>
                                        </p:attrNameLst>
                                      </p:cBhvr>
                                      <p:to>
                                        <p:strVal val="visible"/>
                                      </p:to>
                                    </p:set>
                                    <p:animEffect transition="in" filter="wipe(left)">
                                      <p:cBhvr>
                                        <p:cTn id="23" dur="500"/>
                                        <p:tgtEl>
                                          <p:spTgt spid="5274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527439"/>
                                        </p:tgtEl>
                                        <p:attrNameLst>
                                          <p:attrName>style.visibility</p:attrName>
                                        </p:attrNameLst>
                                      </p:cBhvr>
                                      <p:to>
                                        <p:strVal val="visible"/>
                                      </p:to>
                                    </p:set>
                                    <p:anim calcmode="lin" valueType="num">
                                      <p:cBhvr>
                                        <p:cTn id="28" dur="500" fill="hold"/>
                                        <p:tgtEl>
                                          <p:spTgt spid="527439"/>
                                        </p:tgtEl>
                                        <p:attrNameLst>
                                          <p:attrName>ppt_w</p:attrName>
                                        </p:attrNameLst>
                                      </p:cBhvr>
                                      <p:tavLst>
                                        <p:tav tm="0">
                                          <p:val>
                                            <p:fltVal val="0"/>
                                          </p:val>
                                        </p:tav>
                                        <p:tav tm="100000">
                                          <p:val>
                                            <p:strVal val="#ppt_w"/>
                                          </p:val>
                                        </p:tav>
                                      </p:tavLst>
                                    </p:anim>
                                    <p:anim calcmode="lin" valueType="num">
                                      <p:cBhvr>
                                        <p:cTn id="29" dur="500" fill="hold"/>
                                        <p:tgtEl>
                                          <p:spTgt spid="527439"/>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27435"/>
                                        </p:tgtEl>
                                        <p:attrNameLst>
                                          <p:attrName>style.visibility</p:attrName>
                                        </p:attrNameLst>
                                      </p:cBhvr>
                                      <p:to>
                                        <p:strVal val="visible"/>
                                      </p:to>
                                    </p:set>
                                    <p:animEffect transition="in" filter="wipe(left)">
                                      <p:cBhvr>
                                        <p:cTn id="34" dur="500"/>
                                        <p:tgtEl>
                                          <p:spTgt spid="527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27436"/>
                                        </p:tgtEl>
                                        <p:attrNameLst>
                                          <p:attrName>style.visibility</p:attrName>
                                        </p:attrNameLst>
                                      </p:cBhvr>
                                      <p:to>
                                        <p:strVal val="visible"/>
                                      </p:to>
                                    </p:set>
                                    <p:animEffect transition="in" filter="wipe(left)">
                                      <p:cBhvr>
                                        <p:cTn id="39" dur="500"/>
                                        <p:tgtEl>
                                          <p:spTgt spid="52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35" grpId="0"/>
      <p:bldP spid="527436" grpId="0"/>
      <p:bldP spid="527437" grpId="0" animBg="1"/>
      <p:bldP spid="52745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ChangeArrowheads="1"/>
          </p:cNvSpPr>
          <p:nvPr/>
        </p:nvSpPr>
        <p:spPr bwMode="auto">
          <a:xfrm>
            <a:off x="328613" y="5205413"/>
            <a:ext cx="80867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lnSpc>
                <a:spcPct val="135000"/>
              </a:lnSpc>
              <a:buClr>
                <a:srgbClr val="FF3300"/>
              </a:buClr>
              <a:buFont typeface="Wingdings" pitchFamily="2" charset="2"/>
              <a:buChar char="Ø"/>
            </a:pPr>
            <a:r>
              <a:rPr kumimoji="0" lang="zh-CN" altLang="en-US" sz="2400">
                <a:solidFill>
                  <a:schemeClr val="tx1"/>
                </a:solidFill>
              </a:rPr>
              <a:t>森林转化后二叉树的根结点有右子树 </a:t>
            </a:r>
          </a:p>
          <a:p>
            <a:pPr algn="l">
              <a:lnSpc>
                <a:spcPct val="135000"/>
              </a:lnSpc>
              <a:buClr>
                <a:srgbClr val="FF3300"/>
              </a:buClr>
              <a:buFont typeface="Wingdings" pitchFamily="2" charset="2"/>
              <a:buChar char="Ø"/>
            </a:pPr>
            <a:r>
              <a:rPr kumimoji="0" lang="zh-CN" altLang="en-US" sz="2400">
                <a:solidFill>
                  <a:schemeClr val="tx1"/>
                </a:solidFill>
              </a:rPr>
              <a:t>二叉树的右分支上的结点都是原森林中二叉树的根结点。</a:t>
            </a:r>
          </a:p>
        </p:txBody>
      </p:sp>
      <p:sp>
        <p:nvSpPr>
          <p:cNvPr id="528390" name="Rectangle 6"/>
          <p:cNvSpPr>
            <a:spLocks noChangeArrowheads="1"/>
          </p:cNvSpPr>
          <p:nvPr/>
        </p:nvSpPr>
        <p:spPr bwMode="auto">
          <a:xfrm>
            <a:off x="176213" y="1258888"/>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10000"/>
              </a:lnSpc>
            </a:pPr>
            <a:r>
              <a:rPr kumimoji="0" lang="zh-CN" altLang="en-US" sz="2400">
                <a:solidFill>
                  <a:srgbClr val="EE0000"/>
                </a:solidFill>
                <a:latin typeface="Arial" charset="0"/>
              </a:rPr>
              <a:t>森林转二叉树</a:t>
            </a:r>
            <a:r>
              <a:rPr kumimoji="0" lang="zh-CN" altLang="en-US" sz="2400">
                <a:solidFill>
                  <a:schemeClr val="tx1"/>
                </a:solidFill>
                <a:latin typeface="Arial" charset="0"/>
              </a:rPr>
              <a:t>：先将森林中的每一棵树变为二叉树，然后将各二叉树的根结点视为兄弟连在一起。 </a:t>
            </a:r>
          </a:p>
        </p:txBody>
      </p:sp>
      <p:graphicFrame>
        <p:nvGraphicFramePr>
          <p:cNvPr id="528391" name="Object 7"/>
          <p:cNvGraphicFramePr>
            <a:graphicFrameLocks noGrp="1" noChangeAspect="1"/>
          </p:cNvGraphicFramePr>
          <p:nvPr>
            <p:ph/>
          </p:nvPr>
        </p:nvGraphicFramePr>
        <p:xfrm>
          <a:off x="76200" y="2300288"/>
          <a:ext cx="8931275" cy="2346325"/>
        </p:xfrm>
        <a:graphic>
          <a:graphicData uri="http://schemas.openxmlformats.org/presentationml/2006/ole">
            <mc:AlternateContent xmlns:mc="http://schemas.openxmlformats.org/markup-compatibility/2006">
              <mc:Choice xmlns:v="urn:schemas-microsoft-com:vml" Requires="v">
                <p:oleObj spid="_x0000_s12303" name="Microsoft Drawing" r:id="rId3" imgW="5486400" imgH="1181100" progId="MSDraw">
                  <p:embed/>
                </p:oleObj>
              </mc:Choice>
              <mc:Fallback>
                <p:oleObj name="Microsoft Drawing" r:id="rId3" imgW="5486400" imgH="11811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2300288"/>
                        <a:ext cx="8931275" cy="2346325"/>
                      </a:xfrm>
                      <a:prstGeom prst="rect">
                        <a:avLst/>
                      </a:prstGeom>
                      <a:gradFill rotWithShape="1">
                        <a:gsLst>
                          <a:gs pos="0">
                            <a:schemeClr val="hlink"/>
                          </a:gs>
                          <a:gs pos="100000">
                            <a:srgbClr val="FFFFA5"/>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8393" name="Rectangle 9"/>
          <p:cNvSpPr>
            <a:spLocks noChangeArrowheads="1"/>
          </p:cNvSpPr>
          <p:nvPr/>
        </p:nvSpPr>
        <p:spPr bwMode="auto">
          <a:xfrm>
            <a:off x="2241550" y="642937"/>
            <a:ext cx="4260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a:solidFill>
                  <a:schemeClr val="bg1"/>
                </a:solidFill>
                <a:ea typeface="隶书" pitchFamily="49" charset="-122"/>
              </a:rPr>
              <a:t>森林转换为二叉树</a:t>
            </a:r>
          </a:p>
        </p:txBody>
      </p:sp>
    </p:spTree>
    <p:extLst>
      <p:ext uri="{BB962C8B-B14F-4D97-AF65-F5344CB8AC3E}">
        <p14:creationId xmlns:p14="http://schemas.microsoft.com/office/powerpoint/2010/main" val="17094861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8390"/>
                                        </p:tgtEl>
                                        <p:attrNameLst>
                                          <p:attrName>style.visibility</p:attrName>
                                        </p:attrNameLst>
                                      </p:cBhvr>
                                      <p:to>
                                        <p:strVal val="visible"/>
                                      </p:to>
                                    </p:set>
                                    <p:animEffect transition="in" filter="wipe(left)">
                                      <p:cBhvr>
                                        <p:cTn id="7" dur="500"/>
                                        <p:tgtEl>
                                          <p:spTgt spid="5283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28391"/>
                                        </p:tgtEl>
                                        <p:attrNameLst>
                                          <p:attrName>style.visibility</p:attrName>
                                        </p:attrNameLst>
                                      </p:cBhvr>
                                      <p:to>
                                        <p:strVal val="visible"/>
                                      </p:to>
                                    </p:set>
                                    <p:animEffect transition="in" filter="wipe(left)">
                                      <p:cBhvr>
                                        <p:cTn id="11" dur="500"/>
                                        <p:tgtEl>
                                          <p:spTgt spid="5283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528387">
                                            <p:txEl>
                                              <p:pRg st="0" end="0"/>
                                            </p:txEl>
                                          </p:spTgt>
                                        </p:tgtEl>
                                        <p:attrNameLst>
                                          <p:attrName>style.visibility</p:attrName>
                                        </p:attrNameLst>
                                      </p:cBhvr>
                                      <p:to>
                                        <p:strVal val="visible"/>
                                      </p:to>
                                    </p:set>
                                    <p:anim calcmode="lin" valueType="num">
                                      <p:cBhvr additive="base">
                                        <p:cTn id="16" dur="500" fill="hold"/>
                                        <p:tgtEl>
                                          <p:spTgt spid="528387">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28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528387">
                                            <p:txEl>
                                              <p:pRg st="1" end="1"/>
                                            </p:txEl>
                                          </p:spTgt>
                                        </p:tgtEl>
                                        <p:attrNameLst>
                                          <p:attrName>style.visibility</p:attrName>
                                        </p:attrNameLst>
                                      </p:cBhvr>
                                      <p:to>
                                        <p:strVal val="visible"/>
                                      </p:to>
                                    </p:set>
                                    <p:anim calcmode="lin" valueType="num">
                                      <p:cBhvr additive="base">
                                        <p:cTn id="22" dur="500" fill="hold"/>
                                        <p:tgtEl>
                                          <p:spTgt spid="52838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28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9" name="Rectangle 3"/>
          <p:cNvSpPr>
            <a:spLocks noChangeArrowheads="1"/>
          </p:cNvSpPr>
          <p:nvPr/>
        </p:nvSpPr>
        <p:spPr bwMode="auto">
          <a:xfrm>
            <a:off x="203200" y="1303338"/>
            <a:ext cx="864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400">
                <a:solidFill>
                  <a:srgbClr val="EE0000"/>
                </a:solidFill>
              </a:rPr>
              <a:t>二叉树转树或森林</a:t>
            </a:r>
            <a:r>
              <a:rPr kumimoji="0" lang="zh-CN" altLang="en-US" sz="2400">
                <a:solidFill>
                  <a:schemeClr val="tx1"/>
                </a:solidFill>
              </a:rPr>
              <a:t>：左孩子变为长子，右孩子变为右兄弟。</a:t>
            </a:r>
          </a:p>
        </p:txBody>
      </p:sp>
      <p:graphicFrame>
        <p:nvGraphicFramePr>
          <p:cNvPr id="644100" name="Object 4"/>
          <p:cNvGraphicFramePr>
            <a:graphicFrameLocks noChangeAspect="1"/>
          </p:cNvGraphicFramePr>
          <p:nvPr/>
        </p:nvGraphicFramePr>
        <p:xfrm>
          <a:off x="187325" y="2211388"/>
          <a:ext cx="8880475" cy="2841625"/>
        </p:xfrm>
        <a:graphic>
          <a:graphicData uri="http://schemas.openxmlformats.org/presentationml/2006/ole">
            <mc:AlternateContent xmlns:mc="http://schemas.openxmlformats.org/markup-compatibility/2006">
              <mc:Choice xmlns:v="urn:schemas-microsoft-com:vml" Requires="v">
                <p:oleObj spid="_x0000_s13327" name="Microsoft Drawing" r:id="rId3" imgW="5245100" imgH="1181100" progId="MSDraw">
                  <p:embed/>
                </p:oleObj>
              </mc:Choice>
              <mc:Fallback>
                <p:oleObj name="Microsoft Drawing" r:id="rId3" imgW="5245100" imgH="1181100" progId="MSDraw">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325" y="2211388"/>
                        <a:ext cx="8880475" cy="2841625"/>
                      </a:xfrm>
                      <a:prstGeom prst="rect">
                        <a:avLst/>
                      </a:prstGeom>
                      <a:gradFill rotWithShape="1">
                        <a:gsLst>
                          <a:gs pos="0">
                            <a:schemeClr val="hlink"/>
                          </a:gs>
                          <a:gs pos="100000">
                            <a:srgbClr val="FFFFA5"/>
                          </a:gs>
                        </a:gsLst>
                        <a:lin ang="5400000" scaled="1"/>
                      </a:gradFill>
                    </p:spPr>
                  </p:pic>
                </p:oleObj>
              </mc:Fallback>
            </mc:AlternateContent>
          </a:graphicData>
        </a:graphic>
      </p:graphicFrame>
      <p:sp>
        <p:nvSpPr>
          <p:cNvPr id="644104" name="Rectangle 8"/>
          <p:cNvSpPr>
            <a:spLocks noChangeArrowheads="1"/>
          </p:cNvSpPr>
          <p:nvPr/>
        </p:nvSpPr>
        <p:spPr bwMode="auto">
          <a:xfrm>
            <a:off x="1920875" y="593725"/>
            <a:ext cx="5280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zh-CN" altLang="en-US" sz="4000" dirty="0">
                <a:solidFill>
                  <a:schemeClr val="bg1"/>
                </a:solidFill>
                <a:ea typeface="隶书" pitchFamily="49" charset="-122"/>
              </a:rPr>
              <a:t>二叉树转换为树或森林</a:t>
            </a:r>
          </a:p>
        </p:txBody>
      </p:sp>
      <p:sp>
        <p:nvSpPr>
          <p:cNvPr id="6" name="矩形 5"/>
          <p:cNvSpPr/>
          <p:nvPr/>
        </p:nvSpPr>
        <p:spPr>
          <a:xfrm>
            <a:off x="381000" y="5334000"/>
            <a:ext cx="8464550" cy="1128579"/>
          </a:xfrm>
          <a:prstGeom prst="rect">
            <a:avLst/>
          </a:prstGeom>
        </p:spPr>
        <p:txBody>
          <a:bodyPr wrap="square">
            <a:spAutoFit/>
          </a:bodyPr>
          <a:lstStyle/>
          <a:p>
            <a:pPr>
              <a:lnSpc>
                <a:spcPct val="150000"/>
              </a:lnSpc>
              <a:buFontTx/>
              <a:buChar char="•"/>
            </a:pPr>
            <a:r>
              <a:rPr lang="zh-CN" altLang="en-US" sz="2400" b="1" dirty="0"/>
              <a:t>先根遍历树等价于先根遍历该树对应的二叉树；</a:t>
            </a:r>
          </a:p>
          <a:p>
            <a:pPr>
              <a:lnSpc>
                <a:spcPct val="150000"/>
              </a:lnSpc>
              <a:buFontTx/>
              <a:buChar char="•"/>
            </a:pPr>
            <a:r>
              <a:rPr lang="zh-CN" altLang="en-US" sz="2400" b="1" dirty="0">
                <a:solidFill>
                  <a:srgbClr val="FF3300"/>
                </a:solidFill>
              </a:rPr>
              <a:t>后根遍历树等价于中根遍历该树对应的二叉树。</a:t>
            </a:r>
            <a:r>
              <a:rPr lang="zh-CN" altLang="en-US" sz="2400" b="1" dirty="0"/>
              <a:t> </a:t>
            </a:r>
          </a:p>
        </p:txBody>
      </p:sp>
    </p:spTree>
    <p:extLst>
      <p:ext uri="{BB962C8B-B14F-4D97-AF65-F5344CB8AC3E}">
        <p14:creationId xmlns:p14="http://schemas.microsoft.com/office/powerpoint/2010/main" val="17648972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Effect transition="in" filter="wipe(left)">
                                      <p:cBhvr>
                                        <p:cTn id="7" dur="500"/>
                                        <p:tgtEl>
                                          <p:spTgt spid="64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44100"/>
                                        </p:tgtEl>
                                        <p:attrNameLst>
                                          <p:attrName>style.visibility</p:attrName>
                                        </p:attrNameLst>
                                      </p:cBhvr>
                                      <p:to>
                                        <p:strVal val="visible"/>
                                      </p:to>
                                    </p:set>
                                    <p:animEffect transition="in" filter="wipe(left)">
                                      <p:cBhvr>
                                        <p:cTn id="12" dur="500"/>
                                        <p:tgtEl>
                                          <p:spTgt spid="6441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sz="2400" dirty="0"/>
              <a:t>若将某有序树</a:t>
            </a:r>
            <a:r>
              <a:rPr lang="en-US" altLang="zh-CN" sz="2400" dirty="0"/>
              <a:t>T</a:t>
            </a:r>
            <a:r>
              <a:rPr lang="zh-CN" altLang="zh-CN" sz="2400" dirty="0"/>
              <a:t>转换为二叉树</a:t>
            </a:r>
            <a:r>
              <a:rPr lang="en-US" altLang="zh-CN" sz="2400" dirty="0"/>
              <a:t>T1</a:t>
            </a:r>
            <a:r>
              <a:rPr lang="zh-CN" altLang="zh-CN" sz="2400" dirty="0"/>
              <a:t>，则</a:t>
            </a:r>
            <a:r>
              <a:rPr lang="en-US" altLang="zh-CN" sz="2400" dirty="0"/>
              <a:t>T</a:t>
            </a:r>
            <a:r>
              <a:rPr lang="zh-CN" altLang="zh-CN" sz="2400" dirty="0"/>
              <a:t>中结点的后</a:t>
            </a:r>
            <a:r>
              <a:rPr lang="en-US" altLang="zh-CN" sz="2400" dirty="0"/>
              <a:t>(</a:t>
            </a:r>
            <a:r>
              <a:rPr lang="zh-CN" altLang="zh-CN" sz="2400" dirty="0"/>
              <a:t>根</a:t>
            </a:r>
            <a:r>
              <a:rPr lang="en-US" altLang="zh-CN" sz="2400" dirty="0"/>
              <a:t>)</a:t>
            </a:r>
            <a:r>
              <a:rPr lang="zh-CN" altLang="zh-CN" sz="2400" dirty="0"/>
              <a:t>序序列就是</a:t>
            </a:r>
            <a:r>
              <a:rPr lang="en-US" altLang="zh-CN" sz="2400" dirty="0"/>
              <a:t>T1</a:t>
            </a:r>
            <a:r>
              <a:rPr lang="zh-CN" altLang="zh-CN" sz="2400" dirty="0"/>
              <a:t>中结点的</a:t>
            </a:r>
            <a:r>
              <a:rPr lang="en-US" altLang="zh-CN" sz="2400" u="sng" dirty="0"/>
              <a:t> 59 </a:t>
            </a:r>
            <a:r>
              <a:rPr lang="zh-CN" altLang="zh-CN" sz="2400" dirty="0"/>
              <a:t>遍历序列。例如，下图</a:t>
            </a:r>
            <a:r>
              <a:rPr lang="en-US" altLang="zh-CN" sz="2400" dirty="0"/>
              <a:t>(a)</a:t>
            </a:r>
            <a:r>
              <a:rPr lang="zh-CN" altLang="zh-CN" sz="2400" dirty="0"/>
              <a:t>所示的有序树转化为二叉树后如图</a:t>
            </a:r>
            <a:r>
              <a:rPr lang="en-US" altLang="zh-CN" sz="2400" dirty="0"/>
              <a:t>(b)</a:t>
            </a:r>
            <a:r>
              <a:rPr lang="zh-CN" altLang="zh-CN" sz="2400" dirty="0"/>
              <a:t>所示。</a:t>
            </a:r>
          </a:p>
          <a:p>
            <a:pPr>
              <a:lnSpc>
                <a:spcPct val="150000"/>
              </a:lnSpc>
            </a:pPr>
            <a:r>
              <a:rPr lang="en-US" altLang="zh-CN" sz="2400" dirty="0"/>
              <a:t>       </a:t>
            </a:r>
            <a:endParaRPr lang="zh-CN" altLang="zh-CN" sz="2400" dirty="0"/>
          </a:p>
          <a:p>
            <a:pPr lvl="0">
              <a:lnSpc>
                <a:spcPct val="150000"/>
              </a:lnSpc>
            </a:pPr>
            <a:r>
              <a:rPr lang="en-US" altLang="zh-CN" sz="2400" dirty="0"/>
              <a:t>                            </a:t>
            </a:r>
            <a:r>
              <a:rPr lang="en-US" altLang="zh-CN" sz="2400" dirty="0" smtClean="0"/>
              <a:t>			</a:t>
            </a:r>
            <a:endParaRPr lang="zh-CN" altLang="zh-CN" sz="2400" dirty="0"/>
          </a:p>
          <a:p>
            <a:pPr>
              <a:lnSpc>
                <a:spcPct val="150000"/>
              </a:lnSpc>
            </a:pPr>
            <a:r>
              <a:rPr lang="en-US" altLang="zh-CN" sz="2400" dirty="0"/>
              <a:t/>
            </a:r>
            <a:br>
              <a:rPr lang="en-US" altLang="zh-CN" sz="2400" dirty="0"/>
            </a:br>
            <a:endParaRPr lang="en-US" altLang="zh-CN" sz="2400" dirty="0" smtClean="0"/>
          </a:p>
          <a:p>
            <a:pPr>
              <a:lnSpc>
                <a:spcPct val="150000"/>
              </a:lnSpc>
            </a:pPr>
            <a:r>
              <a:rPr lang="en-US" altLang="zh-CN" sz="2400" dirty="0" smtClean="0"/>
              <a:t>(</a:t>
            </a:r>
            <a:r>
              <a:rPr lang="en-US" altLang="zh-CN" sz="2400" dirty="0"/>
              <a:t>59) A.</a:t>
            </a:r>
            <a:r>
              <a:rPr lang="zh-CN" altLang="zh-CN" sz="2400" dirty="0"/>
              <a:t>先序</a:t>
            </a:r>
            <a:r>
              <a:rPr lang="en-US" altLang="zh-CN" sz="2400" dirty="0"/>
              <a:t>   B.</a:t>
            </a:r>
            <a:r>
              <a:rPr lang="zh-CN" altLang="zh-CN" sz="2400" dirty="0"/>
              <a:t>中序 </a:t>
            </a:r>
            <a:r>
              <a:rPr lang="en-US" altLang="zh-CN" sz="2400" dirty="0"/>
              <a:t>   C.</a:t>
            </a:r>
            <a:r>
              <a:rPr lang="zh-CN" altLang="zh-CN" sz="2400" dirty="0"/>
              <a:t>后序</a:t>
            </a:r>
            <a:r>
              <a:rPr lang="en-US" altLang="zh-CN" sz="2400" dirty="0"/>
              <a:t>     D.</a:t>
            </a:r>
            <a:r>
              <a:rPr lang="zh-CN" altLang="zh-CN" sz="2400" dirty="0"/>
              <a:t>层序</a:t>
            </a: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57</a:t>
            </a:fld>
            <a:endParaRPr lang="en-US" altLang="zh-CN"/>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211396"/>
            <a:ext cx="2254013" cy="1744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097097"/>
            <a:ext cx="1524000" cy="1973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60606" y="4956181"/>
            <a:ext cx="466794" cy="369332"/>
          </a:xfrm>
          <a:prstGeom prst="rect">
            <a:avLst/>
          </a:prstGeom>
        </p:spPr>
        <p:txBody>
          <a:bodyPr wrap="none">
            <a:spAutoFit/>
          </a:bodyPr>
          <a:lstStyle/>
          <a:p>
            <a:r>
              <a:rPr lang="en-US" altLang="zh-CN" dirty="0" smtClean="0"/>
              <a:t>(a)</a:t>
            </a:r>
            <a:endParaRPr lang="zh-CN" altLang="en-US" dirty="0"/>
          </a:p>
        </p:txBody>
      </p:sp>
      <p:sp>
        <p:nvSpPr>
          <p:cNvPr id="8" name="矩形 7"/>
          <p:cNvSpPr/>
          <p:nvPr/>
        </p:nvSpPr>
        <p:spPr>
          <a:xfrm>
            <a:off x="6396003" y="5069735"/>
            <a:ext cx="466794" cy="369332"/>
          </a:xfrm>
          <a:prstGeom prst="rect">
            <a:avLst/>
          </a:prstGeom>
        </p:spPr>
        <p:txBody>
          <a:bodyPr wrap="none">
            <a:spAutoFit/>
          </a:bodyPr>
          <a:lstStyle/>
          <a:p>
            <a:r>
              <a:rPr lang="en-US" altLang="zh-CN" dirty="0" smtClean="0"/>
              <a:t>(b)</a:t>
            </a:r>
            <a:endParaRPr lang="zh-CN" altLang="en-US" dirty="0"/>
          </a:p>
        </p:txBody>
      </p:sp>
    </p:spTree>
    <p:extLst>
      <p:ext uri="{BB962C8B-B14F-4D97-AF65-F5344CB8AC3E}">
        <p14:creationId xmlns:p14="http://schemas.microsoft.com/office/powerpoint/2010/main" val="1397161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85800" y="533400"/>
            <a:ext cx="7772400" cy="825500"/>
          </a:xfrm>
        </p:spPr>
        <p:txBody>
          <a:bodyPr/>
          <a:lstStyle/>
          <a:p>
            <a:r>
              <a:rPr lang="zh-CN" altLang="en-US" dirty="0"/>
              <a:t>练  习</a:t>
            </a:r>
          </a:p>
        </p:txBody>
      </p:sp>
      <p:sp>
        <p:nvSpPr>
          <p:cNvPr id="645123" name="Rectangle 3"/>
          <p:cNvSpPr>
            <a:spLocks noGrp="1" noChangeArrowheads="1"/>
          </p:cNvSpPr>
          <p:nvPr>
            <p:ph type="body" idx="1"/>
          </p:nvPr>
        </p:nvSpPr>
        <p:spPr>
          <a:xfrm>
            <a:off x="217488" y="1265238"/>
            <a:ext cx="8501062" cy="5405437"/>
          </a:xfrm>
        </p:spPr>
        <p:txBody>
          <a:bodyPr/>
          <a:lstStyle/>
          <a:p>
            <a:pPr>
              <a:lnSpc>
                <a:spcPct val="150000"/>
              </a:lnSpc>
              <a:buFontTx/>
              <a:buNone/>
            </a:pPr>
            <a:r>
              <a:rPr lang="en-US" altLang="zh-CN" dirty="0"/>
              <a:t>1.</a:t>
            </a:r>
            <a:r>
              <a:rPr lang="zh-CN" altLang="en-US" dirty="0"/>
              <a:t>设森林中有</a:t>
            </a:r>
            <a:r>
              <a:rPr lang="en-US" altLang="zh-CN" dirty="0"/>
              <a:t>4</a:t>
            </a:r>
            <a:r>
              <a:rPr lang="zh-CN" altLang="en-US" dirty="0"/>
              <a:t>棵树，树中结点的个数依次为</a:t>
            </a:r>
            <a:r>
              <a:rPr lang="en-US" altLang="zh-CN" dirty="0"/>
              <a:t>n1,n2,n3,n4</a:t>
            </a:r>
            <a:r>
              <a:rPr lang="zh-CN" altLang="en-US" dirty="0"/>
              <a:t>，则把森林转换成二叉树后，其根结点的右子树上有（）结点，根结点的左子树上有（）结点。</a:t>
            </a:r>
          </a:p>
        </p:txBody>
      </p:sp>
    </p:spTree>
    <p:extLst>
      <p:ext uri="{BB962C8B-B14F-4D97-AF65-F5344CB8AC3E}">
        <p14:creationId xmlns:p14="http://schemas.microsoft.com/office/powerpoint/2010/main" val="2730136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p:txBody>
          <a:bodyPr/>
          <a:lstStyle/>
          <a:p>
            <a:pPr>
              <a:lnSpc>
                <a:spcPct val="150000"/>
              </a:lnSpc>
            </a:pPr>
            <a:r>
              <a:rPr lang="zh-CN" altLang="en-US" sz="2800" dirty="0" smtClean="0"/>
              <a:t>图的定义：由</a:t>
            </a:r>
            <a:r>
              <a:rPr lang="zh-CN" altLang="en-US" sz="2800" dirty="0" smtClean="0">
                <a:solidFill>
                  <a:srgbClr val="FF0000"/>
                </a:solidFill>
              </a:rPr>
              <a:t>点集和边集</a:t>
            </a:r>
            <a:r>
              <a:rPr lang="zh-CN" altLang="en-US" sz="2800" dirty="0" smtClean="0"/>
              <a:t>组成，边所关联的点一定在点集中。</a:t>
            </a:r>
            <a:endParaRPr lang="en-US" altLang="zh-CN" sz="2800" dirty="0" smtClean="0"/>
          </a:p>
          <a:p>
            <a:pPr>
              <a:lnSpc>
                <a:spcPct val="150000"/>
              </a:lnSpc>
            </a:pPr>
            <a:r>
              <a:rPr lang="zh-CN" altLang="en-US" sz="2800" dirty="0" smtClean="0"/>
              <a:t>图相关的概念：有向图、无向图，度、入度和出度，路径，子图，连通图、强连通图、网，生成树、有向树和生成森林</a:t>
            </a:r>
            <a:endParaRPr lang="en-US" altLang="zh-CN" sz="2800" dirty="0" smtClean="0"/>
          </a:p>
          <a:p>
            <a:pPr>
              <a:lnSpc>
                <a:spcPct val="150000"/>
              </a:lnSpc>
            </a:pPr>
            <a:r>
              <a:rPr lang="zh-CN" altLang="en-US" sz="2800" dirty="0" smtClean="0"/>
              <a:t>存储结构：邻接矩阵表示法和邻接链表表示法</a:t>
            </a: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59</a:t>
            </a:fld>
            <a:endParaRPr lang="en-US" altLang="zh-CN"/>
          </a:p>
        </p:txBody>
      </p:sp>
    </p:spTree>
    <p:extLst>
      <p:ext uri="{BB962C8B-B14F-4D97-AF65-F5344CB8AC3E}">
        <p14:creationId xmlns:p14="http://schemas.microsoft.com/office/powerpoint/2010/main" val="2356508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152400" y="1419225"/>
            <a:ext cx="8991600" cy="4879975"/>
          </a:xfrm>
        </p:spPr>
        <p:txBody>
          <a:bodyPr/>
          <a:lstStyle/>
          <a:p>
            <a:pPr>
              <a:lnSpc>
                <a:spcPct val="125000"/>
              </a:lnSpc>
            </a:pPr>
            <a:r>
              <a:rPr lang="zh-CN" altLang="en-US" sz="2800" dirty="0" smtClean="0"/>
              <a:t>线性表的</a:t>
            </a:r>
            <a:r>
              <a:rPr lang="zh-CN" altLang="en-US" sz="2800" dirty="0" smtClean="0">
                <a:solidFill>
                  <a:srgbClr val="FF0000"/>
                </a:solidFill>
              </a:rPr>
              <a:t>插入和删除运算</a:t>
            </a:r>
            <a:endParaRPr lang="en-US" altLang="zh-CN" sz="2800" dirty="0" smtClean="0">
              <a:solidFill>
                <a:srgbClr val="FF0000"/>
              </a:solidFill>
            </a:endParaRPr>
          </a:p>
          <a:p>
            <a:pPr marL="0" indent="0">
              <a:lnSpc>
                <a:spcPct val="125000"/>
              </a:lnSpc>
              <a:buNone/>
            </a:pPr>
            <a:r>
              <a:rPr lang="en-US" altLang="zh-CN" sz="2800" dirty="0" smtClean="0"/>
              <a:t>1.</a:t>
            </a:r>
            <a:r>
              <a:rPr lang="zh-CN" altLang="en-US" sz="2800" dirty="0" smtClean="0"/>
              <a:t>基于顺序结构的插入运算：</a:t>
            </a:r>
            <a:endParaRPr lang="en-US" altLang="zh-CN" sz="2800" dirty="0" smtClean="0"/>
          </a:p>
          <a:p>
            <a:pPr marL="0" lvl="0" indent="0">
              <a:lnSpc>
                <a:spcPct val="125000"/>
              </a:lnSpc>
              <a:buNone/>
            </a:pPr>
            <a:r>
              <a:rPr lang="zh-CN" altLang="en-US" sz="2400" dirty="0" smtClean="0"/>
              <a:t>（</a:t>
            </a:r>
            <a:r>
              <a:rPr lang="en-US" altLang="zh-CN" sz="2400" dirty="0" smtClean="0"/>
              <a:t>1</a:t>
            </a:r>
            <a:r>
              <a:rPr lang="zh-CN" altLang="en-US" sz="2400" dirty="0" smtClean="0"/>
              <a:t>）</a:t>
            </a:r>
            <a:r>
              <a:rPr lang="zh-CN" altLang="zh-CN" sz="2400" dirty="0" smtClean="0">
                <a:solidFill>
                  <a:srgbClr val="FF0000"/>
                </a:solidFill>
              </a:rPr>
              <a:t>检查</a:t>
            </a:r>
            <a:r>
              <a:rPr lang="zh-CN" altLang="zh-CN" sz="2400" dirty="0"/>
              <a:t>插入要求的有关参数的</a:t>
            </a:r>
            <a:r>
              <a:rPr lang="zh-CN" altLang="zh-CN" sz="2400" dirty="0" smtClean="0"/>
              <a:t>合理性</a:t>
            </a:r>
            <a:endParaRPr lang="en-US" altLang="zh-CN" sz="2400" dirty="0" smtClean="0"/>
          </a:p>
          <a:p>
            <a:pPr marL="0" lvl="0" indent="0">
              <a:lnSpc>
                <a:spcPct val="125000"/>
              </a:lnSpc>
              <a:buNone/>
            </a:pPr>
            <a:r>
              <a:rPr lang="zh-CN" altLang="en-US" sz="2400" dirty="0" smtClean="0"/>
              <a:t>（</a:t>
            </a:r>
            <a:r>
              <a:rPr lang="en-US" altLang="zh-CN" sz="2400" dirty="0" smtClean="0"/>
              <a:t>2</a:t>
            </a:r>
            <a:r>
              <a:rPr lang="zh-CN" altLang="en-US" sz="2400" dirty="0" smtClean="0"/>
              <a:t>）</a:t>
            </a:r>
            <a:r>
              <a:rPr lang="zh-CN" altLang="zh-CN" sz="2400" dirty="0" smtClean="0"/>
              <a:t>把</a:t>
            </a:r>
            <a:r>
              <a:rPr lang="zh-CN" altLang="zh-CN" sz="2400" dirty="0"/>
              <a:t>原来的第</a:t>
            </a:r>
            <a:r>
              <a:rPr lang="en-US" altLang="zh-CN" sz="2400" dirty="0"/>
              <a:t>n-1</a:t>
            </a:r>
            <a:r>
              <a:rPr lang="zh-CN" altLang="zh-CN" sz="2400" dirty="0"/>
              <a:t>个结点至第</a:t>
            </a:r>
            <a:r>
              <a:rPr lang="en-US" altLang="zh-CN" sz="2400" dirty="0" err="1"/>
              <a:t>i</a:t>
            </a:r>
            <a:r>
              <a:rPr lang="zh-CN" altLang="zh-CN" sz="2400" dirty="0"/>
              <a:t>个结点依次往后</a:t>
            </a:r>
            <a:r>
              <a:rPr lang="zh-CN" altLang="zh-CN" sz="2400" dirty="0">
                <a:solidFill>
                  <a:srgbClr val="FF0000"/>
                </a:solidFill>
              </a:rPr>
              <a:t>移动</a:t>
            </a:r>
            <a:r>
              <a:rPr lang="zh-CN" altLang="zh-CN" sz="2400" dirty="0"/>
              <a:t>一个数组元素</a:t>
            </a:r>
            <a:r>
              <a:rPr lang="zh-CN" altLang="zh-CN" sz="2400" dirty="0" smtClean="0"/>
              <a:t>位置</a:t>
            </a:r>
            <a:endParaRPr lang="en-US" altLang="zh-CN" sz="2400" dirty="0" smtClean="0"/>
          </a:p>
          <a:p>
            <a:pPr marL="0" lvl="0" indent="0">
              <a:lnSpc>
                <a:spcPct val="125000"/>
              </a:lnSpc>
              <a:buNone/>
            </a:pPr>
            <a:r>
              <a:rPr lang="zh-CN" altLang="en-US" sz="2400" dirty="0" smtClean="0"/>
              <a:t>（</a:t>
            </a:r>
            <a:r>
              <a:rPr lang="en-US" altLang="zh-CN" sz="2400" dirty="0" smtClean="0"/>
              <a:t>3</a:t>
            </a:r>
            <a:r>
              <a:rPr lang="zh-CN" altLang="en-US" sz="2400" dirty="0" smtClean="0"/>
              <a:t>）</a:t>
            </a:r>
            <a:r>
              <a:rPr lang="zh-CN" altLang="zh-CN" sz="2400" dirty="0">
                <a:solidFill>
                  <a:srgbClr val="FF0000"/>
                </a:solidFill>
              </a:rPr>
              <a:t>修改</a:t>
            </a:r>
            <a:r>
              <a:rPr lang="zh-CN" altLang="zh-CN" sz="2400" dirty="0"/>
              <a:t>线性表的结点个数</a:t>
            </a:r>
            <a:r>
              <a:rPr lang="en-US" altLang="zh-CN" sz="2400" dirty="0"/>
              <a:t> </a:t>
            </a:r>
            <a:endParaRPr lang="en-US" altLang="zh-CN" sz="2400" dirty="0" smtClean="0"/>
          </a:p>
          <a:p>
            <a:pPr marL="0" lvl="0" indent="0">
              <a:lnSpc>
                <a:spcPct val="125000"/>
              </a:lnSpc>
              <a:buNone/>
            </a:pPr>
            <a:r>
              <a:rPr lang="zh-CN" altLang="en-US" sz="2400" dirty="0" smtClean="0">
                <a:solidFill>
                  <a:srgbClr val="FF0000"/>
                </a:solidFill>
              </a:rPr>
              <a:t>复杂度分析</a:t>
            </a:r>
            <a:r>
              <a:rPr lang="zh-CN" altLang="en-US" sz="2400" dirty="0" smtClean="0"/>
              <a:t>：</a:t>
            </a:r>
            <a:r>
              <a:rPr lang="zh-CN" altLang="zh-CN" sz="2400" dirty="0" smtClean="0"/>
              <a:t>在</a:t>
            </a:r>
            <a:r>
              <a:rPr lang="zh-CN" altLang="zh-CN" sz="2400" dirty="0"/>
              <a:t>具有</a:t>
            </a:r>
            <a:r>
              <a:rPr lang="en-US" altLang="zh-CN" sz="2400" dirty="0"/>
              <a:t>n</a:t>
            </a:r>
            <a:r>
              <a:rPr lang="zh-CN" altLang="zh-CN" sz="2400" dirty="0"/>
              <a:t>个结点的线性表中插入新结点，其时间主要花费在移动结点的循环上，若插入任一位置的概率相等，则在顺序存储性表中插入一个新结点，平均移动次数为</a:t>
            </a:r>
            <a:r>
              <a:rPr lang="en-US" altLang="zh-CN" sz="2400" dirty="0"/>
              <a:t>n</a:t>
            </a:r>
            <a:r>
              <a:rPr lang="zh-CN" altLang="zh-CN" sz="2400" dirty="0"/>
              <a:t>／</a:t>
            </a:r>
            <a:r>
              <a:rPr lang="en-US" altLang="zh-CN" sz="2400" dirty="0"/>
              <a:t>2</a:t>
            </a:r>
            <a:r>
              <a:rPr lang="zh-CN" altLang="zh-CN" sz="2400" dirty="0"/>
              <a:t>。</a:t>
            </a:r>
          </a:p>
          <a:p>
            <a:pPr marL="0" indent="0">
              <a:lnSpc>
                <a:spcPct val="125000"/>
              </a:lnSpc>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6</a:t>
            </a:fld>
            <a:endParaRPr lang="en-US" altLang="zh-CN"/>
          </a:p>
        </p:txBody>
      </p:sp>
    </p:spTree>
    <p:extLst>
      <p:ext uri="{BB962C8B-B14F-4D97-AF65-F5344CB8AC3E}">
        <p14:creationId xmlns:p14="http://schemas.microsoft.com/office/powerpoint/2010/main" val="4071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241300" y="1219200"/>
            <a:ext cx="8059738"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邻接矩阵</a:t>
            </a:r>
            <a:r>
              <a:rPr kumimoji="0" lang="en-US" altLang="zh-CN" sz="1600" b="1" dirty="0">
                <a:solidFill>
                  <a:srgbClr val="0000FF"/>
                </a:solidFill>
              </a:rPr>
              <a:t>(Adjacency Matrix)</a:t>
            </a:r>
            <a:r>
              <a:rPr lang="zh-CN" altLang="en-US" sz="2400" b="1" dirty="0">
                <a:solidFill>
                  <a:schemeClr val="tx1"/>
                </a:solidFill>
              </a:rPr>
              <a:t>：表示</a:t>
            </a:r>
            <a:r>
              <a:rPr lang="zh-CN" altLang="en-US" sz="2400" b="1" dirty="0">
                <a:solidFill>
                  <a:srgbClr val="FF3300"/>
                </a:solidFill>
              </a:rPr>
              <a:t>顶点间邻接关系</a:t>
            </a:r>
            <a:r>
              <a:rPr lang="zh-CN" altLang="en-US" sz="2400" b="1" dirty="0">
                <a:solidFill>
                  <a:schemeClr val="tx1"/>
                </a:solidFill>
              </a:rPr>
              <a:t>的</a:t>
            </a:r>
            <a:r>
              <a:rPr lang="en-US" altLang="zh-CN" sz="2400" b="1" dirty="0">
                <a:solidFill>
                  <a:schemeClr val="tx1"/>
                </a:solidFill>
              </a:rPr>
              <a:t>n</a:t>
            </a:r>
            <a:r>
              <a:rPr lang="zh-CN" altLang="en-US" sz="2400" b="1" dirty="0">
                <a:solidFill>
                  <a:schemeClr val="tx1"/>
                </a:solidFill>
              </a:rPr>
              <a:t>阶矩阵</a:t>
            </a:r>
            <a:r>
              <a:rPr lang="en-US" altLang="zh-CN" sz="2400" b="1" dirty="0">
                <a:solidFill>
                  <a:schemeClr val="tx1"/>
                </a:solidFill>
              </a:rPr>
              <a:t>:           </a:t>
            </a:r>
          </a:p>
        </p:txBody>
      </p:sp>
      <p:sp>
        <p:nvSpPr>
          <p:cNvPr id="413699" name="AutoShape 3"/>
          <p:cNvSpPr>
            <a:spLocks/>
          </p:cNvSpPr>
          <p:nvPr/>
        </p:nvSpPr>
        <p:spPr bwMode="auto">
          <a:xfrm>
            <a:off x="1606550" y="4924425"/>
            <a:ext cx="141288" cy="914400"/>
          </a:xfrm>
          <a:prstGeom prst="leftBrace">
            <a:avLst>
              <a:gd name="adj1" fmla="val 53932"/>
              <a:gd name="adj2" fmla="val 50000"/>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3700" name="Group 4"/>
          <p:cNvGrpSpPr>
            <a:grpSpLocks/>
          </p:cNvGrpSpPr>
          <p:nvPr/>
        </p:nvGrpSpPr>
        <p:grpSpPr bwMode="auto">
          <a:xfrm>
            <a:off x="5668963" y="4829175"/>
            <a:ext cx="1655762" cy="1552575"/>
            <a:chOff x="3424" y="2976"/>
            <a:chExt cx="1043" cy="978"/>
          </a:xfrm>
        </p:grpSpPr>
        <p:sp>
          <p:nvSpPr>
            <p:cNvPr id="413701" name="Text Box 5"/>
            <p:cNvSpPr txBox="1">
              <a:spLocks noChangeArrowheads="1"/>
            </p:cNvSpPr>
            <p:nvPr/>
          </p:nvSpPr>
          <p:spPr bwMode="auto">
            <a:xfrm>
              <a:off x="3476" y="2976"/>
              <a:ext cx="932" cy="97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charset="-122"/>
                </a:defRPr>
              </a:lvl1pPr>
              <a:lvl2pPr marL="914400" indent="-457200">
                <a:defRPr kumimoji="1" sz="2400">
                  <a:solidFill>
                    <a:schemeClr val="tx1"/>
                  </a:solidFill>
                  <a:latin typeface="Times New Roman" pitchFamily="18" charset="0"/>
                  <a:ea typeface="宋体" charset="-122"/>
                </a:defRPr>
              </a:lvl2pPr>
              <a:lvl3pPr marL="1371600" indent="-457200">
                <a:defRPr kumimoji="1" sz="2400">
                  <a:solidFill>
                    <a:schemeClr val="tx1"/>
                  </a:solidFill>
                  <a:latin typeface="Times New Roman" pitchFamily="18" charset="0"/>
                  <a:ea typeface="宋体" charset="-122"/>
                </a:defRPr>
              </a:lvl3pPr>
              <a:lvl4pPr marL="1828800" indent="-457200">
                <a:defRPr kumimoji="1" sz="2400">
                  <a:solidFill>
                    <a:schemeClr val="tx1"/>
                  </a:solidFill>
                  <a:latin typeface="Times New Roman" pitchFamily="18" charset="0"/>
                  <a:ea typeface="宋体" charset="-122"/>
                </a:defRPr>
              </a:lvl4pPr>
              <a:lvl5pPr marL="2286000" indent="-457200">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nSpc>
                  <a:spcPct val="120000"/>
                </a:lnSpc>
              </a:pPr>
              <a:r>
                <a:rPr lang="en-US" altLang="zh-CN" sz="2000" b="1">
                  <a:solidFill>
                    <a:srgbClr val="0000FF"/>
                  </a:solidFill>
                  <a:latin typeface="黑体" pitchFamily="2" charset="-122"/>
                  <a:ea typeface="黑体" pitchFamily="2" charset="-122"/>
                </a:rPr>
                <a:t>0  1  1  0</a:t>
              </a:r>
            </a:p>
            <a:p>
              <a:pPr>
                <a:lnSpc>
                  <a:spcPct val="120000"/>
                </a:lnSpc>
              </a:pPr>
              <a:r>
                <a:rPr lang="en-US" altLang="zh-CN" sz="2000" b="1">
                  <a:solidFill>
                    <a:srgbClr val="0000FF"/>
                  </a:solidFill>
                  <a:latin typeface="黑体" pitchFamily="2" charset="-122"/>
                  <a:ea typeface="黑体" pitchFamily="2" charset="-122"/>
                </a:rPr>
                <a:t>0  0  0  0</a:t>
              </a:r>
            </a:p>
            <a:p>
              <a:pPr>
                <a:lnSpc>
                  <a:spcPct val="120000"/>
                </a:lnSpc>
              </a:pPr>
              <a:r>
                <a:rPr lang="en-US" altLang="zh-CN" sz="2000" b="1">
                  <a:solidFill>
                    <a:srgbClr val="0000FF"/>
                  </a:solidFill>
                  <a:latin typeface="黑体" pitchFamily="2" charset="-122"/>
                  <a:ea typeface="黑体" pitchFamily="2" charset="-122"/>
                </a:rPr>
                <a:t>0  0  0  1</a:t>
              </a:r>
            </a:p>
            <a:p>
              <a:pPr>
                <a:lnSpc>
                  <a:spcPct val="120000"/>
                </a:lnSpc>
              </a:pPr>
              <a:r>
                <a:rPr lang="en-US" altLang="zh-CN" sz="2000" b="1">
                  <a:solidFill>
                    <a:srgbClr val="0000FF"/>
                  </a:solidFill>
                  <a:latin typeface="黑体" pitchFamily="2" charset="-122"/>
                  <a:ea typeface="黑体" pitchFamily="2" charset="-122"/>
                </a:rPr>
                <a:t>1  0  0  0</a:t>
              </a:r>
            </a:p>
          </p:txBody>
        </p:sp>
        <p:sp>
          <p:nvSpPr>
            <p:cNvPr id="413702" name="AutoShape 6"/>
            <p:cNvSpPr>
              <a:spLocks/>
            </p:cNvSpPr>
            <p:nvPr/>
          </p:nvSpPr>
          <p:spPr bwMode="auto">
            <a:xfrm>
              <a:off x="3424" y="3100"/>
              <a:ext cx="44" cy="793"/>
            </a:xfrm>
            <a:prstGeom prst="leftBracket">
              <a:avLst>
                <a:gd name="adj" fmla="val 150189"/>
              </a:avLst>
            </a:prstGeom>
            <a:noFill/>
            <a:ln w="28575" cap="rnd">
              <a:solidFill>
                <a:schemeClr val="tx1"/>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03" name="AutoShape 7"/>
            <p:cNvSpPr>
              <a:spLocks/>
            </p:cNvSpPr>
            <p:nvPr/>
          </p:nvSpPr>
          <p:spPr bwMode="auto">
            <a:xfrm>
              <a:off x="4423" y="3100"/>
              <a:ext cx="44" cy="793"/>
            </a:xfrm>
            <a:prstGeom prst="rightBracket">
              <a:avLst>
                <a:gd name="adj" fmla="val 150189"/>
              </a:avLst>
            </a:prstGeom>
            <a:noFill/>
            <a:ln w="28575" cap="rnd">
              <a:solidFill>
                <a:schemeClr val="tx1"/>
              </a:solidFill>
              <a:round/>
              <a:headEnd/>
              <a:tailEnd/>
            </a:ln>
            <a:effectLst/>
            <a:extLst>
              <a:ext uri="{909E8E84-426E-40DD-AFC4-6F175D3DCCD1}">
                <a14:hiddenFill xmlns:a14="http://schemas.microsoft.com/office/drawing/2010/main">
                  <a:solidFill>
                    <a:srgbClr val="CC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3704" name="Rectangle 8"/>
          <p:cNvSpPr>
            <a:spLocks noGrp="1" noChangeArrowheads="1"/>
          </p:cNvSpPr>
          <p:nvPr>
            <p:ph type="title"/>
          </p:nvPr>
        </p:nvSpPr>
        <p:spPr>
          <a:xfrm>
            <a:off x="1925638" y="575359"/>
            <a:ext cx="5476875" cy="64633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600" spc="300" dirty="0" smtClean="0">
                <a:latin typeface="黑体" pitchFamily="2" charset="-122"/>
              </a:rPr>
              <a:t>邻接矩阵</a:t>
            </a:r>
            <a:r>
              <a:rPr lang="zh-CN" altLang="en-US" sz="3600" spc="300" dirty="0">
                <a:latin typeface="黑体" pitchFamily="2" charset="-122"/>
              </a:rPr>
              <a:t>表示</a:t>
            </a:r>
          </a:p>
        </p:txBody>
      </p:sp>
      <p:graphicFrame>
        <p:nvGraphicFramePr>
          <p:cNvPr id="413705" name="Object 9"/>
          <p:cNvGraphicFramePr>
            <a:graphicFrameLocks noChangeAspect="1"/>
          </p:cNvGraphicFramePr>
          <p:nvPr/>
        </p:nvGraphicFramePr>
        <p:xfrm>
          <a:off x="233363" y="1673225"/>
          <a:ext cx="6030912" cy="920750"/>
        </p:xfrm>
        <a:graphic>
          <a:graphicData uri="http://schemas.openxmlformats.org/presentationml/2006/ole">
            <mc:AlternateContent xmlns:mc="http://schemas.openxmlformats.org/markup-compatibility/2006">
              <mc:Choice xmlns:v="urn:schemas-microsoft-com:vml" Requires="v">
                <p:oleObj spid="_x0000_s14351" name="公式" r:id="rId3" imgW="2743200" imgH="419100" progId="Equation.3">
                  <p:embed/>
                </p:oleObj>
              </mc:Choice>
              <mc:Fallback>
                <p:oleObj name="公式" r:id="rId3" imgW="2743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3" y="1673225"/>
                        <a:ext cx="6030912"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06" name="AutoShape 10"/>
          <p:cNvSpPr>
            <a:spLocks noChangeArrowheads="1"/>
          </p:cNvSpPr>
          <p:nvPr/>
        </p:nvSpPr>
        <p:spPr bwMode="auto">
          <a:xfrm>
            <a:off x="3716338" y="3849688"/>
            <a:ext cx="1160462" cy="1079500"/>
          </a:xfrm>
          <a:prstGeom prst="wedgeRoundRectCallout">
            <a:avLst>
              <a:gd name="adj1" fmla="val -75583"/>
              <a:gd name="adj2" fmla="val 58236"/>
              <a:gd name="adj3" fmla="val 16667"/>
            </a:avLst>
          </a:prstGeom>
          <a:solidFill>
            <a:schemeClr val="accent2">
              <a:lumMod val="40000"/>
              <a:lumOff val="60000"/>
            </a:schemeClr>
          </a:solidFill>
          <a:ln>
            <a:noFill/>
          </a:ln>
          <a:effectLst/>
        </p:spPr>
        <p:txBody>
          <a:bodyPr>
            <a:spAutoFit/>
          </a:bodyPr>
          <a:lstStyle/>
          <a:p>
            <a:pPr eaLnBrk="1" hangingPunct="1"/>
            <a:r>
              <a:rPr kumimoji="0" lang="zh-CN" altLang="en-US" b="1"/>
              <a:t>对称</a:t>
            </a:r>
            <a:r>
              <a:rPr kumimoji="0" lang="en-US" altLang="zh-CN" b="1"/>
              <a:t>?</a:t>
            </a:r>
          </a:p>
          <a:p>
            <a:pPr eaLnBrk="1" hangingPunct="1"/>
            <a:r>
              <a:rPr kumimoji="0" lang="zh-CN" altLang="en-US" b="1"/>
              <a:t>多少</a:t>
            </a:r>
            <a:r>
              <a:rPr kumimoji="0" lang="en-US" altLang="zh-CN" b="1"/>
              <a:t>1</a:t>
            </a:r>
            <a:r>
              <a:rPr kumimoji="0" lang="zh-CN" altLang="en-US" b="1"/>
              <a:t>？</a:t>
            </a:r>
          </a:p>
          <a:p>
            <a:pPr eaLnBrk="1" hangingPunct="1"/>
            <a:r>
              <a:rPr kumimoji="0" lang="zh-CN" altLang="en-US" b="1"/>
              <a:t>度</a:t>
            </a:r>
            <a:r>
              <a:rPr kumimoji="0" lang="en-US" altLang="zh-CN" b="1"/>
              <a:t>=</a:t>
            </a:r>
            <a:r>
              <a:rPr kumimoji="0" lang="zh-CN" altLang="en-US" b="1"/>
              <a:t>？</a:t>
            </a:r>
          </a:p>
        </p:txBody>
      </p:sp>
      <p:sp>
        <p:nvSpPr>
          <p:cNvPr id="413707" name="AutoShape 11"/>
          <p:cNvSpPr>
            <a:spLocks noChangeArrowheads="1"/>
          </p:cNvSpPr>
          <p:nvPr/>
        </p:nvSpPr>
        <p:spPr bwMode="auto">
          <a:xfrm>
            <a:off x="7658100" y="3849688"/>
            <a:ext cx="1154113" cy="1079500"/>
          </a:xfrm>
          <a:prstGeom prst="wedgeRoundRectCallout">
            <a:avLst>
              <a:gd name="adj1" fmla="val -71731"/>
              <a:gd name="adj2" fmla="val 60588"/>
              <a:gd name="adj3" fmla="val 16667"/>
            </a:avLst>
          </a:prstGeom>
          <a:solidFill>
            <a:schemeClr val="accent2">
              <a:lumMod val="40000"/>
              <a:lumOff val="60000"/>
            </a:schemeClr>
          </a:solidFill>
          <a:ln w="9525">
            <a:solidFill>
              <a:schemeClr val="tx1"/>
            </a:solidFill>
            <a:miter lim="800000"/>
            <a:headEnd/>
            <a:tailEnd/>
          </a:ln>
          <a:effectLst/>
        </p:spPr>
        <p:txBody>
          <a:bodyPr>
            <a:spAutoFit/>
          </a:bodyPr>
          <a:lstStyle/>
          <a:p>
            <a:pPr eaLnBrk="1" hangingPunct="1"/>
            <a:r>
              <a:rPr kumimoji="0" lang="zh-CN" altLang="en-US" b="1">
                <a:solidFill>
                  <a:schemeClr val="tx1"/>
                </a:solidFill>
              </a:rPr>
              <a:t>对称？</a:t>
            </a:r>
          </a:p>
          <a:p>
            <a:pPr eaLnBrk="1" hangingPunct="1"/>
            <a:r>
              <a:rPr kumimoji="0" lang="zh-CN" altLang="en-US" b="1">
                <a:solidFill>
                  <a:schemeClr val="tx1"/>
                </a:solidFill>
              </a:rPr>
              <a:t>多少</a:t>
            </a:r>
            <a:r>
              <a:rPr kumimoji="0" lang="en-US" altLang="zh-CN" b="1">
                <a:solidFill>
                  <a:schemeClr val="tx1"/>
                </a:solidFill>
              </a:rPr>
              <a:t>1</a:t>
            </a:r>
            <a:r>
              <a:rPr kumimoji="0" lang="zh-CN" altLang="en-US" b="1">
                <a:solidFill>
                  <a:schemeClr val="tx1"/>
                </a:solidFill>
              </a:rPr>
              <a:t>？</a:t>
            </a:r>
          </a:p>
          <a:p>
            <a:pPr eaLnBrk="1" hangingPunct="1"/>
            <a:r>
              <a:rPr kumimoji="0" lang="zh-CN" altLang="en-US" b="1">
                <a:solidFill>
                  <a:schemeClr val="tx1"/>
                </a:solidFill>
              </a:rPr>
              <a:t>度</a:t>
            </a:r>
            <a:r>
              <a:rPr kumimoji="0" lang="en-US" altLang="zh-CN" b="1">
                <a:solidFill>
                  <a:schemeClr val="tx1"/>
                </a:solidFill>
              </a:rPr>
              <a:t>=?</a:t>
            </a:r>
          </a:p>
        </p:txBody>
      </p:sp>
      <p:grpSp>
        <p:nvGrpSpPr>
          <p:cNvPr id="413708" name="Group 12"/>
          <p:cNvGrpSpPr>
            <a:grpSpLocks/>
          </p:cNvGrpSpPr>
          <p:nvPr/>
        </p:nvGrpSpPr>
        <p:grpSpPr bwMode="auto">
          <a:xfrm>
            <a:off x="1428750" y="2749550"/>
            <a:ext cx="1604963" cy="1614488"/>
            <a:chOff x="295" y="2659"/>
            <a:chExt cx="1011" cy="1017"/>
          </a:xfrm>
          <a:solidFill>
            <a:schemeClr val="accent2">
              <a:lumMod val="60000"/>
              <a:lumOff val="40000"/>
            </a:schemeClr>
          </a:solidFill>
        </p:grpSpPr>
        <p:sp>
          <p:nvSpPr>
            <p:cNvPr id="413709" name="Line 13"/>
            <p:cNvSpPr>
              <a:spLocks noChangeShapeType="1"/>
            </p:cNvSpPr>
            <p:nvPr/>
          </p:nvSpPr>
          <p:spPr bwMode="auto">
            <a:xfrm>
              <a:off x="430" y="2959"/>
              <a:ext cx="0" cy="415"/>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0" name="Line 14"/>
            <p:cNvSpPr>
              <a:spLocks noChangeShapeType="1"/>
            </p:cNvSpPr>
            <p:nvPr/>
          </p:nvSpPr>
          <p:spPr bwMode="auto">
            <a:xfrm>
              <a:off x="580" y="2803"/>
              <a:ext cx="476" cy="0"/>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1" name="Line 15"/>
            <p:cNvSpPr>
              <a:spLocks noChangeShapeType="1"/>
            </p:cNvSpPr>
            <p:nvPr/>
          </p:nvSpPr>
          <p:spPr bwMode="auto">
            <a:xfrm flipH="1">
              <a:off x="1172" y="2951"/>
              <a:ext cx="11" cy="434"/>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2" name="Line 16"/>
            <p:cNvSpPr>
              <a:spLocks noChangeShapeType="1"/>
            </p:cNvSpPr>
            <p:nvPr/>
          </p:nvSpPr>
          <p:spPr bwMode="auto">
            <a:xfrm flipH="1">
              <a:off x="545" y="3288"/>
              <a:ext cx="171" cy="173"/>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3" name="Line 17"/>
            <p:cNvSpPr>
              <a:spLocks noChangeShapeType="1"/>
            </p:cNvSpPr>
            <p:nvPr/>
          </p:nvSpPr>
          <p:spPr bwMode="auto">
            <a:xfrm flipH="1">
              <a:off x="920" y="2942"/>
              <a:ext cx="171" cy="173"/>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4" name="Line 18"/>
            <p:cNvSpPr>
              <a:spLocks noChangeShapeType="1"/>
            </p:cNvSpPr>
            <p:nvPr/>
          </p:nvSpPr>
          <p:spPr bwMode="auto">
            <a:xfrm>
              <a:off x="907" y="3311"/>
              <a:ext cx="149" cy="147"/>
            </a:xfrm>
            <a:prstGeom prst="line">
              <a:avLst/>
            </a:prstGeom>
            <a:grpFill/>
            <a:ln w="254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15" name="Oval 19"/>
            <p:cNvSpPr>
              <a:spLocks noChangeArrowheads="1"/>
            </p:cNvSpPr>
            <p:nvPr/>
          </p:nvSpPr>
          <p:spPr bwMode="auto">
            <a:xfrm>
              <a:off x="297" y="2662"/>
              <a:ext cx="289"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V1</a:t>
              </a:r>
            </a:p>
          </p:txBody>
        </p:sp>
        <p:sp>
          <p:nvSpPr>
            <p:cNvPr id="413716" name="Oval 20"/>
            <p:cNvSpPr>
              <a:spLocks noChangeArrowheads="1"/>
            </p:cNvSpPr>
            <p:nvPr/>
          </p:nvSpPr>
          <p:spPr bwMode="auto">
            <a:xfrm>
              <a:off x="1011" y="3382"/>
              <a:ext cx="289"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V5</a:t>
              </a:r>
            </a:p>
          </p:txBody>
        </p:sp>
        <p:sp>
          <p:nvSpPr>
            <p:cNvPr id="413717" name="Oval 21"/>
            <p:cNvSpPr>
              <a:spLocks noChangeArrowheads="1"/>
            </p:cNvSpPr>
            <p:nvPr/>
          </p:nvSpPr>
          <p:spPr bwMode="auto">
            <a:xfrm>
              <a:off x="295" y="3382"/>
              <a:ext cx="289"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V4</a:t>
              </a:r>
            </a:p>
          </p:txBody>
        </p:sp>
        <p:sp>
          <p:nvSpPr>
            <p:cNvPr id="413718" name="Oval 22"/>
            <p:cNvSpPr>
              <a:spLocks noChangeArrowheads="1"/>
            </p:cNvSpPr>
            <p:nvPr/>
          </p:nvSpPr>
          <p:spPr bwMode="auto">
            <a:xfrm>
              <a:off x="1011" y="2659"/>
              <a:ext cx="295"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V2</a:t>
              </a:r>
            </a:p>
          </p:txBody>
        </p:sp>
        <p:sp>
          <p:nvSpPr>
            <p:cNvPr id="413719" name="Oval 23"/>
            <p:cNvSpPr>
              <a:spLocks noChangeArrowheads="1"/>
            </p:cNvSpPr>
            <p:nvPr/>
          </p:nvSpPr>
          <p:spPr bwMode="auto">
            <a:xfrm>
              <a:off x="649" y="3043"/>
              <a:ext cx="295" cy="294"/>
            </a:xfrm>
            <a:prstGeom prst="ellipse">
              <a:avLst/>
            </a:prstGeom>
            <a:grp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effectLst>
                    <a:outerShdw blurRad="38100" dist="38100" dir="2700000" algn="tl">
                      <a:srgbClr val="000000"/>
                    </a:outerShdw>
                  </a:effectLst>
                  <a:latin typeface="Arial" charset="0"/>
                </a:rPr>
                <a:t>V3</a:t>
              </a:r>
            </a:p>
          </p:txBody>
        </p:sp>
      </p:grpSp>
      <p:grpSp>
        <p:nvGrpSpPr>
          <p:cNvPr id="413720" name="Group 24"/>
          <p:cNvGrpSpPr>
            <a:grpSpLocks/>
          </p:cNvGrpSpPr>
          <p:nvPr/>
        </p:nvGrpSpPr>
        <p:grpSpPr bwMode="auto">
          <a:xfrm>
            <a:off x="5534025" y="2749550"/>
            <a:ext cx="1677988" cy="1682750"/>
            <a:chOff x="1837" y="2661"/>
            <a:chExt cx="1057" cy="1060"/>
          </a:xfrm>
          <a:solidFill>
            <a:schemeClr val="accent2">
              <a:lumMod val="40000"/>
              <a:lumOff val="60000"/>
            </a:schemeClr>
          </a:solidFill>
        </p:grpSpPr>
        <p:sp>
          <p:nvSpPr>
            <p:cNvPr id="413721" name="Line 25"/>
            <p:cNvSpPr>
              <a:spLocks noChangeShapeType="1"/>
            </p:cNvSpPr>
            <p:nvPr/>
          </p:nvSpPr>
          <p:spPr bwMode="auto">
            <a:xfrm>
              <a:off x="1982" y="2962"/>
              <a:ext cx="0" cy="473"/>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2" name="Line 26"/>
            <p:cNvSpPr>
              <a:spLocks noChangeShapeType="1"/>
            </p:cNvSpPr>
            <p:nvPr/>
          </p:nvSpPr>
          <p:spPr bwMode="auto">
            <a:xfrm>
              <a:off x="2127" y="3578"/>
              <a:ext cx="478" cy="0"/>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3" name="Line 27"/>
            <p:cNvSpPr>
              <a:spLocks noChangeShapeType="1"/>
            </p:cNvSpPr>
            <p:nvPr/>
          </p:nvSpPr>
          <p:spPr bwMode="auto">
            <a:xfrm>
              <a:off x="2127" y="2824"/>
              <a:ext cx="472" cy="0"/>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4" name="Line 28"/>
            <p:cNvSpPr>
              <a:spLocks noChangeShapeType="1"/>
            </p:cNvSpPr>
            <p:nvPr/>
          </p:nvSpPr>
          <p:spPr bwMode="auto">
            <a:xfrm flipH="1" flipV="1">
              <a:off x="2086" y="2936"/>
              <a:ext cx="554" cy="527"/>
            </a:xfrm>
            <a:prstGeom prst="line">
              <a:avLst/>
            </a:prstGeom>
            <a:grpFill/>
            <a:ln w="25400">
              <a:solidFill>
                <a:srgbClr val="FF6600"/>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25" name="Oval 29"/>
            <p:cNvSpPr>
              <a:spLocks noChangeArrowheads="1"/>
            </p:cNvSpPr>
            <p:nvPr/>
          </p:nvSpPr>
          <p:spPr bwMode="auto">
            <a:xfrm>
              <a:off x="1837" y="2661"/>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V1</a:t>
              </a:r>
            </a:p>
          </p:txBody>
        </p:sp>
        <p:sp>
          <p:nvSpPr>
            <p:cNvPr id="413726" name="Oval 30"/>
            <p:cNvSpPr>
              <a:spLocks noChangeArrowheads="1"/>
            </p:cNvSpPr>
            <p:nvPr/>
          </p:nvSpPr>
          <p:spPr bwMode="auto">
            <a:xfrm>
              <a:off x="2605" y="2661"/>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V2</a:t>
              </a:r>
            </a:p>
          </p:txBody>
        </p:sp>
        <p:sp>
          <p:nvSpPr>
            <p:cNvPr id="413727" name="Oval 31"/>
            <p:cNvSpPr>
              <a:spLocks noChangeArrowheads="1"/>
            </p:cNvSpPr>
            <p:nvPr/>
          </p:nvSpPr>
          <p:spPr bwMode="auto">
            <a:xfrm>
              <a:off x="1837" y="3427"/>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V3</a:t>
              </a:r>
            </a:p>
          </p:txBody>
        </p:sp>
        <p:sp>
          <p:nvSpPr>
            <p:cNvPr id="413728" name="Oval 32"/>
            <p:cNvSpPr>
              <a:spLocks noChangeArrowheads="1"/>
            </p:cNvSpPr>
            <p:nvPr/>
          </p:nvSpPr>
          <p:spPr bwMode="auto">
            <a:xfrm>
              <a:off x="2605" y="3427"/>
              <a:ext cx="289" cy="294"/>
            </a:xfrm>
            <a:prstGeom prst="ellipse">
              <a:avLst/>
            </a:prstGeom>
            <a:grp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effectLst>
                    <a:outerShdw blurRad="38100" dist="38100" dir="2700000" algn="tl">
                      <a:srgbClr val="000000"/>
                    </a:outerShdw>
                  </a:effectLst>
                  <a:latin typeface="Arial" charset="0"/>
                </a:rPr>
                <a:t>V4</a:t>
              </a:r>
            </a:p>
          </p:txBody>
        </p:sp>
      </p:grpSp>
      <p:sp>
        <p:nvSpPr>
          <p:cNvPr id="413729" name="Text Box 33"/>
          <p:cNvSpPr txBox="1">
            <a:spLocks noChangeArrowheads="1"/>
          </p:cNvSpPr>
          <p:nvPr/>
        </p:nvSpPr>
        <p:spPr bwMode="auto">
          <a:xfrm>
            <a:off x="1341438" y="4772025"/>
            <a:ext cx="1909762" cy="19177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charset="-122"/>
              </a:defRPr>
            </a:lvl1pPr>
            <a:lvl2pPr marL="914400" indent="-457200">
              <a:defRPr kumimoji="1" sz="2400">
                <a:solidFill>
                  <a:schemeClr val="tx1"/>
                </a:solidFill>
                <a:latin typeface="Times New Roman" pitchFamily="18" charset="0"/>
                <a:ea typeface="宋体" charset="-122"/>
              </a:defRPr>
            </a:lvl2pPr>
            <a:lvl3pPr marL="1371600" indent="-457200">
              <a:defRPr kumimoji="1" sz="2400">
                <a:solidFill>
                  <a:schemeClr val="tx1"/>
                </a:solidFill>
                <a:latin typeface="Times New Roman" pitchFamily="18" charset="0"/>
                <a:ea typeface="宋体" charset="-122"/>
              </a:defRPr>
            </a:lvl3pPr>
            <a:lvl4pPr marL="1828800" indent="-457200">
              <a:defRPr kumimoji="1" sz="2400">
                <a:solidFill>
                  <a:schemeClr val="tx1"/>
                </a:solidFill>
                <a:latin typeface="Times New Roman" pitchFamily="18" charset="0"/>
                <a:ea typeface="宋体" charset="-122"/>
              </a:defRPr>
            </a:lvl4pPr>
            <a:lvl5pPr marL="2286000" indent="-457200">
              <a:defRPr kumimoji="1" sz="2400">
                <a:solidFill>
                  <a:schemeClr val="tx1"/>
                </a:solidFill>
                <a:latin typeface="Times New Roman" pitchFamily="18" charset="0"/>
                <a:ea typeface="宋体"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nSpc>
                <a:spcPct val="120000"/>
              </a:lnSpc>
            </a:pPr>
            <a:r>
              <a:rPr lang="en-US" altLang="zh-CN" sz="2000" b="1">
                <a:solidFill>
                  <a:srgbClr val="0000FF"/>
                </a:solidFill>
                <a:latin typeface="黑体" pitchFamily="2" charset="-122"/>
                <a:ea typeface="黑体" pitchFamily="2" charset="-122"/>
              </a:rPr>
              <a:t>0  1  0  1  0</a:t>
            </a:r>
          </a:p>
          <a:p>
            <a:pPr>
              <a:lnSpc>
                <a:spcPct val="120000"/>
              </a:lnSpc>
            </a:pPr>
            <a:r>
              <a:rPr lang="en-US" altLang="zh-CN" sz="2000" b="1">
                <a:solidFill>
                  <a:srgbClr val="0000FF"/>
                </a:solidFill>
                <a:latin typeface="黑体" pitchFamily="2" charset="-122"/>
                <a:ea typeface="黑体" pitchFamily="2" charset="-122"/>
              </a:rPr>
              <a:t>1  0  1  0  1</a:t>
            </a:r>
          </a:p>
          <a:p>
            <a:pPr>
              <a:lnSpc>
                <a:spcPct val="120000"/>
              </a:lnSpc>
            </a:pPr>
            <a:r>
              <a:rPr lang="en-US" altLang="zh-CN" sz="2000" b="1">
                <a:solidFill>
                  <a:srgbClr val="0000FF"/>
                </a:solidFill>
                <a:latin typeface="黑体" pitchFamily="2" charset="-122"/>
                <a:ea typeface="黑体" pitchFamily="2" charset="-122"/>
              </a:rPr>
              <a:t>0  1  0  1  1</a:t>
            </a:r>
          </a:p>
          <a:p>
            <a:pPr>
              <a:lnSpc>
                <a:spcPct val="120000"/>
              </a:lnSpc>
            </a:pPr>
            <a:r>
              <a:rPr lang="en-US" altLang="zh-CN" sz="2000" b="1">
                <a:solidFill>
                  <a:srgbClr val="0000FF"/>
                </a:solidFill>
                <a:latin typeface="黑体" pitchFamily="2" charset="-122"/>
                <a:ea typeface="黑体" pitchFamily="2" charset="-122"/>
              </a:rPr>
              <a:t>1  0  1  0  0</a:t>
            </a:r>
          </a:p>
          <a:p>
            <a:pPr>
              <a:lnSpc>
                <a:spcPct val="120000"/>
              </a:lnSpc>
            </a:pPr>
            <a:r>
              <a:rPr lang="en-US" altLang="zh-CN" sz="2000" b="1">
                <a:solidFill>
                  <a:srgbClr val="0000FF"/>
                </a:solidFill>
                <a:latin typeface="黑体" pitchFamily="2" charset="-122"/>
                <a:ea typeface="黑体" pitchFamily="2" charset="-122"/>
              </a:rPr>
              <a:t>0  1  1  0  0</a:t>
            </a:r>
          </a:p>
        </p:txBody>
      </p:sp>
      <p:grpSp>
        <p:nvGrpSpPr>
          <p:cNvPr id="413730" name="Group 34"/>
          <p:cNvGrpSpPr>
            <a:grpSpLocks/>
          </p:cNvGrpSpPr>
          <p:nvPr/>
        </p:nvGrpSpPr>
        <p:grpSpPr bwMode="auto">
          <a:xfrm>
            <a:off x="1231900" y="4948238"/>
            <a:ext cx="2057400" cy="1619250"/>
            <a:chOff x="776" y="3117"/>
            <a:chExt cx="1296" cy="1020"/>
          </a:xfrm>
        </p:grpSpPr>
        <p:sp>
          <p:nvSpPr>
            <p:cNvPr id="413731" name="AutoShape 35"/>
            <p:cNvSpPr>
              <a:spLocks/>
            </p:cNvSpPr>
            <p:nvPr/>
          </p:nvSpPr>
          <p:spPr bwMode="auto">
            <a:xfrm>
              <a:off x="776" y="3117"/>
              <a:ext cx="68" cy="1020"/>
            </a:xfrm>
            <a:prstGeom prst="leftBracket">
              <a:avLst>
                <a:gd name="adj" fmla="val 1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3732" name="AutoShape 36"/>
            <p:cNvSpPr>
              <a:spLocks/>
            </p:cNvSpPr>
            <p:nvPr/>
          </p:nvSpPr>
          <p:spPr bwMode="auto">
            <a:xfrm>
              <a:off x="2004" y="3117"/>
              <a:ext cx="68" cy="1020"/>
            </a:xfrm>
            <a:prstGeom prst="rightBracket">
              <a:avLst>
                <a:gd name="adj" fmla="val 125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3733" name="Group 37"/>
          <p:cNvGrpSpPr>
            <a:grpSpLocks/>
          </p:cNvGrpSpPr>
          <p:nvPr/>
        </p:nvGrpSpPr>
        <p:grpSpPr bwMode="auto">
          <a:xfrm>
            <a:off x="798513" y="4467225"/>
            <a:ext cx="2651125" cy="2251075"/>
            <a:chOff x="503" y="2814"/>
            <a:chExt cx="1670" cy="1418"/>
          </a:xfrm>
        </p:grpSpPr>
        <p:sp>
          <p:nvSpPr>
            <p:cNvPr id="413734" name="Line 38"/>
            <p:cNvSpPr>
              <a:spLocks noChangeShapeType="1"/>
            </p:cNvSpPr>
            <p:nvPr/>
          </p:nvSpPr>
          <p:spPr bwMode="auto">
            <a:xfrm>
              <a:off x="552" y="3057"/>
              <a:ext cx="16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3735" name="Text Box 39"/>
            <p:cNvSpPr txBox="1">
              <a:spLocks noChangeArrowheads="1"/>
            </p:cNvSpPr>
            <p:nvPr/>
          </p:nvSpPr>
          <p:spPr bwMode="auto">
            <a:xfrm>
              <a:off x="858" y="2814"/>
              <a:ext cx="11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b="1">
                  <a:solidFill>
                    <a:schemeClr val="tx1"/>
                  </a:solidFill>
                  <a:ea typeface="仿宋_GB2312" pitchFamily="49" charset="-122"/>
                </a:rPr>
                <a:t>1    2    3    4    5</a:t>
              </a:r>
            </a:p>
          </p:txBody>
        </p:sp>
        <p:sp>
          <p:nvSpPr>
            <p:cNvPr id="413736" name="Text Box 40"/>
            <p:cNvSpPr txBox="1">
              <a:spLocks noChangeArrowheads="1"/>
            </p:cNvSpPr>
            <p:nvPr/>
          </p:nvSpPr>
          <p:spPr bwMode="auto">
            <a:xfrm>
              <a:off x="503" y="3024"/>
              <a:ext cx="196"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pPr>
              <a:r>
                <a:rPr lang="en-US" altLang="zh-CN" b="1">
                  <a:solidFill>
                    <a:schemeClr val="tx1"/>
                  </a:solidFill>
                  <a:ea typeface="仿宋_GB2312" pitchFamily="49" charset="-122"/>
                </a:rPr>
                <a:t>1</a:t>
              </a:r>
            </a:p>
            <a:p>
              <a:pPr eaLnBrk="1" hangingPunct="1">
                <a:lnSpc>
                  <a:spcPct val="120000"/>
                </a:lnSpc>
              </a:pPr>
              <a:r>
                <a:rPr lang="en-US" altLang="zh-CN" b="1">
                  <a:solidFill>
                    <a:schemeClr val="tx1"/>
                  </a:solidFill>
                  <a:ea typeface="仿宋_GB2312" pitchFamily="49" charset="-122"/>
                </a:rPr>
                <a:t>2</a:t>
              </a:r>
            </a:p>
            <a:p>
              <a:pPr eaLnBrk="1" hangingPunct="1">
                <a:lnSpc>
                  <a:spcPct val="120000"/>
                </a:lnSpc>
              </a:pPr>
              <a:r>
                <a:rPr lang="en-US" altLang="zh-CN" b="1">
                  <a:solidFill>
                    <a:schemeClr val="tx1"/>
                  </a:solidFill>
                  <a:ea typeface="仿宋_GB2312" pitchFamily="49" charset="-122"/>
                </a:rPr>
                <a:t>3</a:t>
              </a:r>
            </a:p>
            <a:p>
              <a:pPr eaLnBrk="1" hangingPunct="1">
                <a:lnSpc>
                  <a:spcPct val="120000"/>
                </a:lnSpc>
              </a:pPr>
              <a:r>
                <a:rPr lang="en-US" altLang="zh-CN" b="1">
                  <a:solidFill>
                    <a:schemeClr val="tx1"/>
                  </a:solidFill>
                </a:rPr>
                <a:t>4</a:t>
              </a:r>
            </a:p>
            <a:p>
              <a:pPr eaLnBrk="1" hangingPunct="1">
                <a:lnSpc>
                  <a:spcPct val="120000"/>
                </a:lnSpc>
              </a:pPr>
              <a:r>
                <a:rPr lang="en-US" altLang="zh-CN" b="1">
                  <a:solidFill>
                    <a:schemeClr val="tx1"/>
                  </a:solidFill>
                </a:rPr>
                <a:t>5</a:t>
              </a:r>
            </a:p>
          </p:txBody>
        </p:sp>
        <p:sp>
          <p:nvSpPr>
            <p:cNvPr id="413737" name="Line 41"/>
            <p:cNvSpPr>
              <a:spLocks noChangeShapeType="1"/>
            </p:cNvSpPr>
            <p:nvPr/>
          </p:nvSpPr>
          <p:spPr bwMode="auto">
            <a:xfrm>
              <a:off x="729" y="2908"/>
              <a:ext cx="0" cy="1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3738" name="AutoShape 42"/>
          <p:cNvSpPr>
            <a:spLocks noChangeArrowheads="1"/>
          </p:cNvSpPr>
          <p:nvPr/>
        </p:nvSpPr>
        <p:spPr bwMode="auto">
          <a:xfrm>
            <a:off x="7678738" y="5305425"/>
            <a:ext cx="1154112" cy="749300"/>
          </a:xfrm>
          <a:prstGeom prst="wedgeRoundRectCallout">
            <a:avLst>
              <a:gd name="adj1" fmla="val -71870"/>
              <a:gd name="adj2" fmla="val -78602"/>
              <a:gd name="adj3" fmla="val 16667"/>
            </a:avLst>
          </a:prstGeom>
          <a:solidFill>
            <a:schemeClr val="accent2">
              <a:lumMod val="40000"/>
              <a:lumOff val="60000"/>
            </a:schemeClr>
          </a:solidFill>
          <a:ln w="9525">
            <a:solidFill>
              <a:schemeClr val="tx1"/>
            </a:solidFill>
            <a:miter lim="800000"/>
            <a:headEnd/>
            <a:tailEnd/>
          </a:ln>
          <a:effectLst/>
        </p:spPr>
        <p:txBody>
          <a:bodyPr>
            <a:spAutoFit/>
          </a:bodyPr>
          <a:lstStyle/>
          <a:p>
            <a:r>
              <a:rPr kumimoji="0" lang="zh-CN" altLang="en-US" b="1">
                <a:solidFill>
                  <a:schemeClr val="tx1"/>
                </a:solidFill>
              </a:rPr>
              <a:t>出度</a:t>
            </a:r>
            <a:r>
              <a:rPr kumimoji="0" lang="en-US" altLang="zh-CN" b="1">
                <a:solidFill>
                  <a:schemeClr val="tx1"/>
                </a:solidFill>
              </a:rPr>
              <a:t>=?</a:t>
            </a:r>
          </a:p>
          <a:p>
            <a:r>
              <a:rPr kumimoji="0" lang="zh-CN" altLang="en-US" b="1">
                <a:solidFill>
                  <a:schemeClr val="tx1"/>
                </a:solidFill>
              </a:rPr>
              <a:t>入度</a:t>
            </a:r>
            <a:r>
              <a:rPr kumimoji="0" lang="en-US" altLang="zh-CN" b="1">
                <a:solidFill>
                  <a:schemeClr val="tx1"/>
                </a:solidFill>
              </a:rPr>
              <a:t>=?</a:t>
            </a:r>
          </a:p>
        </p:txBody>
      </p:sp>
    </p:spTree>
    <p:extLst>
      <p:ext uri="{BB962C8B-B14F-4D97-AF65-F5344CB8AC3E}">
        <p14:creationId xmlns:p14="http://schemas.microsoft.com/office/powerpoint/2010/main" val="406402669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Effect transition="in" filter="wipe(left)">
                                      <p:cBhvr>
                                        <p:cTn id="7" dur="500"/>
                                        <p:tgtEl>
                                          <p:spTgt spid="41369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3705"/>
                                        </p:tgtEl>
                                        <p:attrNameLst>
                                          <p:attrName>style.visibility</p:attrName>
                                        </p:attrNameLst>
                                      </p:cBhvr>
                                      <p:to>
                                        <p:strVal val="visible"/>
                                      </p:to>
                                    </p:set>
                                    <p:animEffect transition="in" filter="wipe(left)">
                                      <p:cBhvr>
                                        <p:cTn id="11" dur="500"/>
                                        <p:tgtEl>
                                          <p:spTgt spid="413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13733"/>
                                        </p:tgtEl>
                                        <p:attrNameLst>
                                          <p:attrName>style.visibility</p:attrName>
                                        </p:attrNameLst>
                                      </p:cBhvr>
                                      <p:to>
                                        <p:strVal val="visible"/>
                                      </p:to>
                                    </p:set>
                                    <p:animEffect transition="in" filter="dissolve">
                                      <p:cBhvr>
                                        <p:cTn id="16" dur="500"/>
                                        <p:tgtEl>
                                          <p:spTgt spid="4137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13729"/>
                                        </p:tgtEl>
                                        <p:attrNameLst>
                                          <p:attrName>style.visibility</p:attrName>
                                        </p:attrNameLst>
                                      </p:cBhvr>
                                      <p:to>
                                        <p:strVal val="visible"/>
                                      </p:to>
                                    </p:set>
                                    <p:animEffect transition="in" filter="dissolve">
                                      <p:cBhvr>
                                        <p:cTn id="21" dur="500"/>
                                        <p:tgtEl>
                                          <p:spTgt spid="4137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413730"/>
                                        </p:tgtEl>
                                        <p:attrNameLst>
                                          <p:attrName>style.visibility</p:attrName>
                                        </p:attrNameLst>
                                      </p:cBhvr>
                                      <p:to>
                                        <p:strVal val="visible"/>
                                      </p:to>
                                    </p:set>
                                    <p:animEffect transition="in" filter="dissolve">
                                      <p:cBhvr>
                                        <p:cTn id="26" dur="500"/>
                                        <p:tgtEl>
                                          <p:spTgt spid="4137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13706"/>
                                        </p:tgtEl>
                                        <p:attrNameLst>
                                          <p:attrName>style.visibility</p:attrName>
                                        </p:attrNameLst>
                                      </p:cBhvr>
                                      <p:to>
                                        <p:strVal val="visible"/>
                                      </p:to>
                                    </p:set>
                                    <p:anim calcmode="lin" valueType="num">
                                      <p:cBhvr>
                                        <p:cTn id="31" dur="500" fill="hold"/>
                                        <p:tgtEl>
                                          <p:spTgt spid="413706"/>
                                        </p:tgtEl>
                                        <p:attrNameLst>
                                          <p:attrName>ppt_w</p:attrName>
                                        </p:attrNameLst>
                                      </p:cBhvr>
                                      <p:tavLst>
                                        <p:tav tm="0">
                                          <p:val>
                                            <p:fltVal val="0"/>
                                          </p:val>
                                        </p:tav>
                                        <p:tav tm="100000">
                                          <p:val>
                                            <p:strVal val="#ppt_w"/>
                                          </p:val>
                                        </p:tav>
                                      </p:tavLst>
                                    </p:anim>
                                    <p:anim calcmode="lin" valueType="num">
                                      <p:cBhvr>
                                        <p:cTn id="32" dur="500" fill="hold"/>
                                        <p:tgtEl>
                                          <p:spTgt spid="413706"/>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9" presetClass="entr" presetSubtype="0" fill="hold" nodeType="clickEffect">
                                  <p:stCondLst>
                                    <p:cond delay="0"/>
                                  </p:stCondLst>
                                  <p:childTnLst>
                                    <p:set>
                                      <p:cBhvr>
                                        <p:cTn id="36" dur="1" fill="hold">
                                          <p:stCondLst>
                                            <p:cond delay="0"/>
                                          </p:stCondLst>
                                        </p:cTn>
                                        <p:tgtEl>
                                          <p:spTgt spid="413700"/>
                                        </p:tgtEl>
                                        <p:attrNameLst>
                                          <p:attrName>style.visibility</p:attrName>
                                        </p:attrNameLst>
                                      </p:cBhvr>
                                      <p:to>
                                        <p:strVal val="visible"/>
                                      </p:to>
                                    </p:set>
                                    <p:anim calcmode="lin" valueType="num">
                                      <p:cBhvr>
                                        <p:cTn id="37" dur="1000" fill="hold"/>
                                        <p:tgtEl>
                                          <p:spTgt spid="413700"/>
                                        </p:tgtEl>
                                        <p:attrNameLst>
                                          <p:attrName>ppt_x</p:attrName>
                                        </p:attrNameLst>
                                      </p:cBhvr>
                                      <p:tavLst>
                                        <p:tav tm="0">
                                          <p:val>
                                            <p:strVal val="#ppt_x-.2"/>
                                          </p:val>
                                        </p:tav>
                                        <p:tav tm="100000">
                                          <p:val>
                                            <p:strVal val="#ppt_x"/>
                                          </p:val>
                                        </p:tav>
                                      </p:tavLst>
                                    </p:anim>
                                    <p:anim calcmode="lin" valueType="num">
                                      <p:cBhvr>
                                        <p:cTn id="38" dur="1000" fill="hold"/>
                                        <p:tgtEl>
                                          <p:spTgt spid="41370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1370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413707"/>
                                        </p:tgtEl>
                                        <p:attrNameLst>
                                          <p:attrName>style.visibility</p:attrName>
                                        </p:attrNameLst>
                                      </p:cBhvr>
                                      <p:to>
                                        <p:strVal val="visible"/>
                                      </p:to>
                                    </p:set>
                                    <p:anim calcmode="lin" valueType="num">
                                      <p:cBhvr>
                                        <p:cTn id="44" dur="500" fill="hold"/>
                                        <p:tgtEl>
                                          <p:spTgt spid="413707"/>
                                        </p:tgtEl>
                                        <p:attrNameLst>
                                          <p:attrName>ppt_w</p:attrName>
                                        </p:attrNameLst>
                                      </p:cBhvr>
                                      <p:tavLst>
                                        <p:tav tm="0">
                                          <p:val>
                                            <p:fltVal val="0"/>
                                          </p:val>
                                        </p:tav>
                                        <p:tav tm="100000">
                                          <p:val>
                                            <p:strVal val="#ppt_w"/>
                                          </p:val>
                                        </p:tav>
                                      </p:tavLst>
                                    </p:anim>
                                    <p:anim calcmode="lin" valueType="num">
                                      <p:cBhvr>
                                        <p:cTn id="45" dur="500" fill="hold"/>
                                        <p:tgtEl>
                                          <p:spTgt spid="413707"/>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413738"/>
                                        </p:tgtEl>
                                        <p:attrNameLst>
                                          <p:attrName>style.visibility</p:attrName>
                                        </p:attrNameLst>
                                      </p:cBhvr>
                                      <p:to>
                                        <p:strVal val="visible"/>
                                      </p:to>
                                    </p:set>
                                    <p:anim calcmode="lin" valueType="num">
                                      <p:cBhvr>
                                        <p:cTn id="50" dur="500" fill="hold"/>
                                        <p:tgtEl>
                                          <p:spTgt spid="413738"/>
                                        </p:tgtEl>
                                        <p:attrNameLst>
                                          <p:attrName>ppt_w</p:attrName>
                                        </p:attrNameLst>
                                      </p:cBhvr>
                                      <p:tavLst>
                                        <p:tav tm="0">
                                          <p:val>
                                            <p:fltVal val="0"/>
                                          </p:val>
                                        </p:tav>
                                        <p:tav tm="100000">
                                          <p:val>
                                            <p:strVal val="#ppt_w"/>
                                          </p:val>
                                        </p:tav>
                                      </p:tavLst>
                                    </p:anim>
                                    <p:anim calcmode="lin" valueType="num">
                                      <p:cBhvr>
                                        <p:cTn id="51" dur="500" fill="hold"/>
                                        <p:tgtEl>
                                          <p:spTgt spid="4137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p:bldP spid="413706" grpId="0" animBg="1"/>
      <p:bldP spid="413707" grpId="0" animBg="1"/>
      <p:bldP spid="413729" grpId="0"/>
      <p:bldP spid="41373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x-none" altLang="zh-CN" sz="2400" dirty="0">
                <a:solidFill>
                  <a:srgbClr val="FF0000"/>
                </a:solidFill>
              </a:rPr>
              <a:t>无向图</a:t>
            </a:r>
            <a:r>
              <a:rPr lang="x-none" altLang="zh-CN" sz="2400" dirty="0"/>
              <a:t>中一个顶点的度是指图中与该顶点相邻接的顶点数。若无向图G中的顶点数为n，边数为e，则所有顶点的度数之和为</a:t>
            </a:r>
            <a:r>
              <a:rPr lang="x-none" altLang="zh-CN" sz="2400" u="sng" dirty="0"/>
              <a:t>（59）</a:t>
            </a:r>
            <a:r>
              <a:rPr lang="x-none" altLang="zh-CN" sz="2400" dirty="0"/>
              <a:t>。</a:t>
            </a:r>
            <a:endParaRPr lang="zh-CN" altLang="zh-CN" sz="2400" dirty="0"/>
          </a:p>
          <a:p>
            <a:pPr>
              <a:lnSpc>
                <a:spcPct val="150000"/>
              </a:lnSpc>
            </a:pPr>
            <a:r>
              <a:rPr lang="x-none" altLang="zh-CN" sz="2400" dirty="0"/>
              <a:t>（59） A. n*e	</a:t>
            </a:r>
            <a:r>
              <a:rPr lang="x-none" altLang="zh-CN" sz="2400" dirty="0" smtClean="0"/>
              <a:t>B</a:t>
            </a:r>
            <a:r>
              <a:rPr lang="x-none" altLang="zh-CN" sz="2400" dirty="0"/>
              <a:t>. n+e	</a:t>
            </a:r>
            <a:r>
              <a:rPr lang="en-US" altLang="zh-CN" sz="2400" dirty="0" smtClean="0"/>
              <a:t>	</a:t>
            </a:r>
            <a:r>
              <a:rPr lang="x-none" altLang="zh-CN" sz="2400" dirty="0" smtClean="0"/>
              <a:t>C</a:t>
            </a:r>
            <a:r>
              <a:rPr lang="x-none" altLang="zh-CN" sz="2400" dirty="0"/>
              <a:t>. 2n			D. </a:t>
            </a:r>
            <a:r>
              <a:rPr lang="x-none" altLang="zh-CN" sz="2400" dirty="0" smtClean="0"/>
              <a:t>2e</a:t>
            </a:r>
            <a:endParaRPr lang="en-US" altLang="zh-CN" sz="2400" dirty="0" smtClean="0"/>
          </a:p>
          <a:p>
            <a:pPr>
              <a:lnSpc>
                <a:spcPct val="150000"/>
              </a:lnSpc>
            </a:pPr>
            <a:r>
              <a:rPr lang="zh-CN" altLang="zh-CN" sz="2400" dirty="0" smtClean="0"/>
              <a:t>设一个包含</a:t>
            </a:r>
            <a:r>
              <a:rPr lang="en-US" altLang="zh-CN" sz="2400" dirty="0" smtClean="0"/>
              <a:t>N</a:t>
            </a:r>
            <a:r>
              <a:rPr lang="zh-CN" altLang="zh-CN" sz="2400" dirty="0" smtClean="0"/>
              <a:t>个顶点、</a:t>
            </a:r>
            <a:r>
              <a:rPr lang="en-US" altLang="zh-CN" sz="2400" dirty="0" smtClean="0"/>
              <a:t>E</a:t>
            </a:r>
            <a:r>
              <a:rPr lang="zh-CN" altLang="zh-CN" sz="2400" dirty="0" smtClean="0"/>
              <a:t>条边的简单</a:t>
            </a:r>
            <a:r>
              <a:rPr lang="zh-CN" altLang="zh-CN" sz="2400" dirty="0" smtClean="0">
                <a:solidFill>
                  <a:srgbClr val="FF0000"/>
                </a:solidFill>
              </a:rPr>
              <a:t>无向图</a:t>
            </a:r>
            <a:r>
              <a:rPr lang="zh-CN" altLang="zh-CN" sz="2400" dirty="0" smtClean="0"/>
              <a:t>采用邻接矩阵存储结构（矩阵元素</a:t>
            </a:r>
            <a:r>
              <a:rPr lang="en-US" altLang="zh-CN" sz="2400" dirty="0" smtClean="0"/>
              <a:t>A[i][j]</a:t>
            </a:r>
            <a:r>
              <a:rPr lang="zh-CN" altLang="zh-CN" sz="2400" dirty="0" smtClean="0"/>
              <a:t>等于</a:t>
            </a:r>
            <a:r>
              <a:rPr lang="en-US" altLang="zh-CN" sz="2400" dirty="0" smtClean="0"/>
              <a:t>1/0</a:t>
            </a:r>
            <a:r>
              <a:rPr lang="zh-CN" altLang="zh-CN" sz="2400" dirty="0" smtClean="0"/>
              <a:t>分别表示顶点</a:t>
            </a:r>
            <a:r>
              <a:rPr lang="en-US" altLang="zh-CN" sz="2400" dirty="0" smtClean="0"/>
              <a:t>i</a:t>
            </a:r>
            <a:r>
              <a:rPr lang="zh-CN" altLang="zh-CN" sz="2400" dirty="0" smtClean="0"/>
              <a:t>与顶点</a:t>
            </a:r>
            <a:r>
              <a:rPr lang="en-US" altLang="zh-CN" sz="2400" dirty="0" smtClean="0"/>
              <a:t>j</a:t>
            </a:r>
            <a:r>
              <a:rPr lang="zh-CN" altLang="zh-CN" sz="2400" dirty="0" smtClean="0"/>
              <a:t>之间有</a:t>
            </a:r>
            <a:r>
              <a:rPr lang="en-US" altLang="zh-CN" sz="2400" dirty="0" smtClean="0"/>
              <a:t>/</a:t>
            </a:r>
            <a:r>
              <a:rPr lang="zh-CN" altLang="zh-CN" sz="2400" dirty="0" smtClean="0"/>
              <a:t>无边），则该矩阵中的非零元素数目为</a:t>
            </a:r>
            <a:r>
              <a:rPr lang="zh-CN" altLang="zh-CN" sz="2400" u="sng" dirty="0" smtClean="0"/>
              <a:t> （</a:t>
            </a:r>
            <a:r>
              <a:rPr lang="en-US" altLang="zh-CN" sz="2400" u="sng" dirty="0" smtClean="0"/>
              <a:t>60</a:t>
            </a:r>
            <a:r>
              <a:rPr lang="zh-CN" altLang="zh-CN" sz="2400" u="sng" dirty="0" smtClean="0"/>
              <a:t>） </a:t>
            </a:r>
            <a:r>
              <a:rPr lang="zh-CN" altLang="zh-CN" sz="2400" dirty="0" smtClean="0"/>
              <a:t>。</a:t>
            </a:r>
          </a:p>
          <a:p>
            <a:pPr>
              <a:lnSpc>
                <a:spcPct val="150000"/>
              </a:lnSpc>
            </a:pPr>
            <a:r>
              <a:rPr lang="zh-CN" altLang="zh-CN" sz="2400" dirty="0" smtClean="0"/>
              <a:t>（</a:t>
            </a:r>
            <a:r>
              <a:rPr lang="en-US" altLang="zh-CN" sz="2400" dirty="0" smtClean="0"/>
              <a:t>60</a:t>
            </a:r>
            <a:r>
              <a:rPr lang="zh-CN" altLang="zh-CN" sz="2400" dirty="0" smtClean="0"/>
              <a:t>）</a:t>
            </a:r>
            <a:r>
              <a:rPr lang="en-US" altLang="zh-CN" sz="2400" dirty="0" smtClean="0"/>
              <a:t>A. N     B. E    C. 2E     D. N+E</a:t>
            </a:r>
            <a:endParaRPr lang="zh-CN" altLang="zh-CN" sz="2400" dirty="0" smtClean="0"/>
          </a:p>
          <a:p>
            <a:pPr>
              <a:lnSpc>
                <a:spcPct val="150000"/>
              </a:lnSpc>
            </a:pP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61</a:t>
            </a:fld>
            <a:endParaRPr lang="en-US" altLang="zh-CN"/>
          </a:p>
        </p:txBody>
      </p:sp>
    </p:spTree>
    <p:extLst>
      <p:ext uri="{BB962C8B-B14F-4D97-AF65-F5344CB8AC3E}">
        <p14:creationId xmlns:p14="http://schemas.microsoft.com/office/powerpoint/2010/main" val="10182121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219200"/>
            <a:ext cx="8763000" cy="4879975"/>
          </a:xfrm>
        </p:spPr>
        <p:txBody>
          <a:bodyPr/>
          <a:lstStyle/>
          <a:p>
            <a:pPr>
              <a:lnSpc>
                <a:spcPct val="150000"/>
              </a:lnSpc>
            </a:pPr>
            <a:r>
              <a:rPr lang="zh-CN" altLang="zh-CN" sz="2400" dirty="0"/>
              <a:t>一个含有</a:t>
            </a:r>
            <a:r>
              <a:rPr lang="en-US" altLang="zh-CN" sz="2400" dirty="0"/>
              <a:t>n</a:t>
            </a:r>
            <a:r>
              <a:rPr lang="zh-CN" altLang="zh-CN" sz="2400" dirty="0"/>
              <a:t>个顶点和</a:t>
            </a:r>
            <a:r>
              <a:rPr lang="en-US" altLang="zh-CN" sz="2400" dirty="0"/>
              <a:t>e</a:t>
            </a:r>
            <a:r>
              <a:rPr lang="zh-CN" altLang="zh-CN" sz="2400" dirty="0"/>
              <a:t>条边的简单无向图，在其邻接矩阵存储结构中共有</a:t>
            </a:r>
            <a:r>
              <a:rPr lang="en-US" altLang="zh-CN" sz="2400" dirty="0"/>
              <a:t>____</a:t>
            </a:r>
            <a:r>
              <a:rPr lang="zh-CN" altLang="zh-CN" sz="2400" dirty="0"/>
              <a:t>个零元素。</a:t>
            </a:r>
          </a:p>
          <a:p>
            <a:pPr>
              <a:lnSpc>
                <a:spcPct val="150000"/>
              </a:lnSpc>
            </a:pPr>
            <a:r>
              <a:rPr lang="en-US" altLang="zh-CN" sz="2400" dirty="0"/>
              <a:t>(1)e   </a:t>
            </a:r>
            <a:r>
              <a:rPr lang="zh-CN" altLang="zh-CN" sz="2400" dirty="0"/>
              <a:t>（</a:t>
            </a:r>
            <a:r>
              <a:rPr lang="en-US" altLang="zh-CN" sz="2400" dirty="0"/>
              <a:t>2</a:t>
            </a:r>
            <a:r>
              <a:rPr lang="zh-CN" altLang="zh-CN" sz="2400" dirty="0"/>
              <a:t>）</a:t>
            </a:r>
            <a:r>
              <a:rPr lang="en-US" altLang="zh-CN" sz="2400" dirty="0"/>
              <a:t>2e   </a:t>
            </a:r>
            <a:r>
              <a:rPr lang="zh-CN" altLang="zh-CN" sz="2400" dirty="0"/>
              <a:t>（</a:t>
            </a:r>
            <a:r>
              <a:rPr lang="en-US" altLang="zh-CN" sz="2400" dirty="0"/>
              <a:t>3</a:t>
            </a:r>
            <a:r>
              <a:rPr lang="zh-CN" altLang="zh-CN" sz="2400" dirty="0"/>
              <a:t>）</a:t>
            </a:r>
            <a:r>
              <a:rPr lang="en-US" altLang="zh-CN" sz="2400" dirty="0"/>
              <a:t>n</a:t>
            </a:r>
            <a:r>
              <a:rPr lang="en-US" altLang="zh-CN" sz="2400" baseline="30000" dirty="0"/>
              <a:t>2</a:t>
            </a:r>
            <a:r>
              <a:rPr lang="en-US" altLang="zh-CN" sz="2400" dirty="0"/>
              <a:t>-e  </a:t>
            </a:r>
            <a:r>
              <a:rPr lang="zh-CN" altLang="zh-CN" sz="2400" dirty="0"/>
              <a:t>（</a:t>
            </a:r>
            <a:r>
              <a:rPr lang="en-US" altLang="zh-CN" sz="2400" dirty="0"/>
              <a:t>4</a:t>
            </a:r>
            <a:r>
              <a:rPr lang="zh-CN" altLang="zh-CN" sz="2400" dirty="0"/>
              <a:t>）</a:t>
            </a:r>
            <a:r>
              <a:rPr lang="en-US" altLang="zh-CN" sz="2400" dirty="0"/>
              <a:t>n</a:t>
            </a:r>
            <a:r>
              <a:rPr lang="en-US" altLang="zh-CN" sz="2400" baseline="30000" dirty="0"/>
              <a:t>2</a:t>
            </a:r>
            <a:r>
              <a:rPr lang="en-US" altLang="zh-CN" sz="2400" dirty="0"/>
              <a:t>-2e  </a:t>
            </a:r>
            <a:endParaRPr lang="zh-CN" altLang="zh-CN" sz="2400" dirty="0"/>
          </a:p>
          <a:p>
            <a:pPr>
              <a:lnSpc>
                <a:spcPct val="150000"/>
              </a:lnSpc>
            </a:pPr>
            <a:r>
              <a:rPr lang="zh-CN" altLang="zh-CN" sz="2400" dirty="0"/>
              <a:t>若采用邻接矩阵来存储简单有向图，则其某一个顶点</a:t>
            </a:r>
            <a:r>
              <a:rPr lang="en-US" altLang="zh-CN" sz="2400" dirty="0"/>
              <a:t>i</a:t>
            </a:r>
            <a:r>
              <a:rPr lang="zh-CN" altLang="zh-CN" sz="2400" dirty="0"/>
              <a:t>的入度等于该矩阵</a:t>
            </a:r>
            <a:r>
              <a:rPr lang="en-US" altLang="zh-CN" sz="2400" dirty="0"/>
              <a:t>__(8)__</a:t>
            </a:r>
            <a:r>
              <a:rPr lang="zh-CN" altLang="zh-CN" sz="2400" dirty="0"/>
              <a:t>。</a:t>
            </a:r>
            <a:r>
              <a:rPr lang="en-US" altLang="zh-CN" sz="2400" dirty="0"/>
              <a:t/>
            </a:r>
            <a:br>
              <a:rPr lang="en-US" altLang="zh-CN" sz="2400" dirty="0"/>
            </a:br>
            <a:r>
              <a:rPr lang="en-US" altLang="zh-CN" sz="2400" dirty="0"/>
              <a:t> A</a:t>
            </a:r>
            <a:r>
              <a:rPr lang="zh-CN" altLang="zh-CN" sz="2400" dirty="0"/>
              <a:t>．第</a:t>
            </a:r>
            <a:r>
              <a:rPr lang="en-US" altLang="zh-CN" sz="2400" dirty="0"/>
              <a:t>i</a:t>
            </a:r>
            <a:r>
              <a:rPr lang="zh-CN" altLang="zh-CN" sz="2400" dirty="0"/>
              <a:t>行中值为</a:t>
            </a:r>
            <a:r>
              <a:rPr lang="en-US" altLang="zh-CN" sz="2400" dirty="0"/>
              <a:t>1</a:t>
            </a:r>
            <a:r>
              <a:rPr lang="zh-CN" altLang="zh-CN" sz="2400" dirty="0"/>
              <a:t>的元素个数　</a:t>
            </a:r>
            <a:endParaRPr lang="en-US" altLang="zh-CN" sz="2400" dirty="0" smtClean="0"/>
          </a:p>
          <a:p>
            <a:pPr>
              <a:lnSpc>
                <a:spcPct val="150000"/>
              </a:lnSpc>
            </a:pPr>
            <a:r>
              <a:rPr lang="en-US" altLang="zh-CN" sz="2400" dirty="0" smtClean="0"/>
              <a:t>B</a:t>
            </a:r>
            <a:r>
              <a:rPr lang="zh-CN" altLang="zh-CN" sz="2400" dirty="0"/>
              <a:t>．所有值为</a:t>
            </a:r>
            <a:r>
              <a:rPr lang="en-US" altLang="zh-CN" sz="2400" dirty="0"/>
              <a:t>1</a:t>
            </a:r>
            <a:r>
              <a:rPr lang="zh-CN" altLang="zh-CN" sz="2400" dirty="0"/>
              <a:t>的元素总数　</a:t>
            </a:r>
          </a:p>
          <a:p>
            <a:pPr>
              <a:lnSpc>
                <a:spcPct val="150000"/>
              </a:lnSpc>
            </a:pPr>
            <a:r>
              <a:rPr lang="en-US" altLang="zh-CN" sz="2400" dirty="0"/>
              <a:t>C</a:t>
            </a:r>
            <a:r>
              <a:rPr lang="zh-CN" altLang="zh-CN" sz="2400" dirty="0"/>
              <a:t>．第</a:t>
            </a:r>
            <a:r>
              <a:rPr lang="en-US" altLang="zh-CN" sz="2400" dirty="0"/>
              <a:t>i</a:t>
            </a:r>
            <a:r>
              <a:rPr lang="zh-CN" altLang="zh-CN" sz="2400" dirty="0"/>
              <a:t>行及第</a:t>
            </a:r>
            <a:r>
              <a:rPr lang="en-US" altLang="zh-CN" sz="2400" dirty="0"/>
              <a:t>i</a:t>
            </a:r>
            <a:r>
              <a:rPr lang="zh-CN" altLang="zh-CN" sz="2400" dirty="0"/>
              <a:t>列中值为</a:t>
            </a:r>
            <a:r>
              <a:rPr lang="en-US" altLang="zh-CN" sz="2400" dirty="0"/>
              <a:t>1</a:t>
            </a:r>
            <a:r>
              <a:rPr lang="zh-CN" altLang="zh-CN" sz="2400" dirty="0"/>
              <a:t>的元素总个数</a:t>
            </a:r>
          </a:p>
          <a:p>
            <a:pPr>
              <a:lnSpc>
                <a:spcPct val="150000"/>
              </a:lnSpc>
            </a:pPr>
            <a:r>
              <a:rPr lang="en-US" altLang="zh-CN" sz="2400" dirty="0"/>
              <a:t>D</a:t>
            </a:r>
            <a:r>
              <a:rPr lang="zh-CN" altLang="zh-CN" sz="2400" dirty="0"/>
              <a:t>．第</a:t>
            </a:r>
            <a:r>
              <a:rPr lang="en-US" altLang="zh-CN" sz="2400" dirty="0"/>
              <a:t>i</a:t>
            </a:r>
            <a:r>
              <a:rPr lang="zh-CN" altLang="zh-CN" sz="2400" dirty="0"/>
              <a:t>列中值为</a:t>
            </a:r>
            <a:r>
              <a:rPr lang="en-US" altLang="zh-CN" sz="2400" dirty="0"/>
              <a:t>1</a:t>
            </a:r>
            <a:r>
              <a:rPr lang="zh-CN" altLang="zh-CN" sz="2400" dirty="0"/>
              <a:t>的元素个数</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62</a:t>
            </a:fld>
            <a:endParaRPr lang="en-US" altLang="zh-CN"/>
          </a:p>
        </p:txBody>
      </p:sp>
    </p:spTree>
    <p:extLst>
      <p:ext uri="{BB962C8B-B14F-4D97-AF65-F5344CB8AC3E}">
        <p14:creationId xmlns:p14="http://schemas.microsoft.com/office/powerpoint/2010/main" val="29253262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Oval 2"/>
          <p:cNvSpPr>
            <a:spLocks noChangeArrowheads="1"/>
          </p:cNvSpPr>
          <p:nvPr/>
        </p:nvSpPr>
        <p:spPr bwMode="auto">
          <a:xfrm>
            <a:off x="115888" y="3687763"/>
            <a:ext cx="1143000" cy="381000"/>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a:solidFill>
                  <a:schemeClr val="tx1"/>
                </a:solidFill>
              </a:rPr>
              <a:t>例</a:t>
            </a:r>
          </a:p>
        </p:txBody>
      </p:sp>
      <p:sp>
        <p:nvSpPr>
          <p:cNvPr id="417795" name="Rectangle 3"/>
          <p:cNvSpPr>
            <a:spLocks noGrp="1" noChangeArrowheads="1"/>
          </p:cNvSpPr>
          <p:nvPr>
            <p:ph type="title"/>
          </p:nvPr>
        </p:nvSpPr>
        <p:spPr>
          <a:xfrm>
            <a:off x="457200" y="44450"/>
            <a:ext cx="7772400" cy="6413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3600" b="1" dirty="0">
                <a:solidFill>
                  <a:srgbClr val="002060"/>
                </a:solidFill>
                <a:latin typeface="黑体" pitchFamily="2" charset="-122"/>
              </a:rPr>
              <a:t>6.2.2  </a:t>
            </a:r>
            <a:r>
              <a:rPr lang="zh-CN" altLang="en-US" sz="3600" b="1" dirty="0">
                <a:solidFill>
                  <a:srgbClr val="002060"/>
                </a:solidFill>
                <a:latin typeface="黑体" pitchFamily="2" charset="-122"/>
              </a:rPr>
              <a:t>邻接表表示</a:t>
            </a:r>
          </a:p>
        </p:txBody>
      </p:sp>
      <p:sp>
        <p:nvSpPr>
          <p:cNvPr id="417796" name="Rectangle 4"/>
          <p:cNvSpPr>
            <a:spLocks noChangeArrowheads="1"/>
          </p:cNvSpPr>
          <p:nvPr/>
        </p:nvSpPr>
        <p:spPr bwMode="auto">
          <a:xfrm>
            <a:off x="250825" y="795338"/>
            <a:ext cx="88931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pPr>
            <a:r>
              <a:rPr lang="zh-CN" altLang="en-US" b="1" dirty="0">
                <a:solidFill>
                  <a:srgbClr val="FF0000"/>
                </a:solidFill>
              </a:rPr>
              <a:t>邻接表</a:t>
            </a:r>
            <a:r>
              <a:rPr kumimoji="0" lang="en-US" altLang="zh-CN" b="1" dirty="0">
                <a:solidFill>
                  <a:srgbClr val="0000FF"/>
                </a:solidFill>
              </a:rPr>
              <a:t>(Adjacency List)</a:t>
            </a:r>
            <a:r>
              <a:rPr lang="zh-CN" altLang="en-US" b="1" dirty="0">
                <a:solidFill>
                  <a:schemeClr val="tx1"/>
                </a:solidFill>
              </a:rPr>
              <a:t>：每个顶点</a:t>
            </a:r>
            <a:r>
              <a:rPr lang="en-US" altLang="zh-CN" b="1" dirty="0">
                <a:solidFill>
                  <a:schemeClr val="tx1"/>
                </a:solidFill>
              </a:rPr>
              <a:t>v</a:t>
            </a:r>
            <a:r>
              <a:rPr lang="en-US" altLang="zh-CN" b="1" baseline="-25000" dirty="0">
                <a:solidFill>
                  <a:schemeClr val="tx1"/>
                </a:solidFill>
              </a:rPr>
              <a:t>i</a:t>
            </a:r>
            <a:r>
              <a:rPr lang="zh-CN" altLang="en-US" b="1" dirty="0">
                <a:solidFill>
                  <a:schemeClr val="tx1"/>
                </a:solidFill>
              </a:rPr>
              <a:t>的邻点作成单链表。也称为</a:t>
            </a:r>
            <a:r>
              <a:rPr lang="zh-CN" altLang="en-US" b="1" dirty="0">
                <a:solidFill>
                  <a:srgbClr val="FF3300"/>
                </a:solidFill>
              </a:rPr>
              <a:t>边表</a:t>
            </a:r>
            <a:r>
              <a:rPr lang="zh-CN" altLang="en-US" b="1" dirty="0">
                <a:solidFill>
                  <a:schemeClr val="tx1"/>
                </a:solidFill>
              </a:rPr>
              <a:t>。</a:t>
            </a:r>
          </a:p>
          <a:p>
            <a:pPr eaLnBrk="1" hangingPunct="1">
              <a:lnSpc>
                <a:spcPct val="125000"/>
              </a:lnSpc>
              <a:buFont typeface="Wingdings" pitchFamily="2" charset="2"/>
              <a:buChar char="Ø"/>
            </a:pPr>
            <a:r>
              <a:rPr lang="zh-CN" altLang="en-US" b="1" dirty="0">
                <a:solidFill>
                  <a:schemeClr val="tx1"/>
                </a:solidFill>
              </a:rPr>
              <a:t>此单链表中的非头结点，有两个域：与</a:t>
            </a:r>
            <a:r>
              <a:rPr lang="en-US" altLang="zh-CN" b="1" dirty="0">
                <a:solidFill>
                  <a:schemeClr val="tx1"/>
                </a:solidFill>
              </a:rPr>
              <a:t>v</a:t>
            </a:r>
            <a:r>
              <a:rPr lang="en-US" altLang="zh-CN" b="1" baseline="-25000" dirty="0">
                <a:solidFill>
                  <a:schemeClr val="tx1"/>
                </a:solidFill>
              </a:rPr>
              <a:t>i</a:t>
            </a:r>
            <a:r>
              <a:rPr lang="zh-CN" altLang="en-US" b="1" dirty="0">
                <a:solidFill>
                  <a:schemeClr val="tx1"/>
                </a:solidFill>
              </a:rPr>
              <a:t>相邻接的结点的序号、指向下一个</a:t>
            </a:r>
            <a:r>
              <a:rPr lang="en-US" altLang="zh-CN" b="1" dirty="0">
                <a:solidFill>
                  <a:schemeClr val="tx1"/>
                </a:solidFill>
              </a:rPr>
              <a:t>v</a:t>
            </a:r>
            <a:r>
              <a:rPr lang="en-US" altLang="zh-CN" b="1" baseline="-25000" dirty="0">
                <a:solidFill>
                  <a:schemeClr val="tx1"/>
                </a:solidFill>
              </a:rPr>
              <a:t>i</a:t>
            </a:r>
            <a:r>
              <a:rPr lang="zh-CN" altLang="en-US" b="1" dirty="0">
                <a:solidFill>
                  <a:schemeClr val="tx1"/>
                </a:solidFill>
              </a:rPr>
              <a:t>邻接点的指针。</a:t>
            </a:r>
          </a:p>
          <a:p>
            <a:pPr eaLnBrk="1" hangingPunct="1">
              <a:lnSpc>
                <a:spcPct val="125000"/>
              </a:lnSpc>
              <a:buFont typeface="Wingdings" pitchFamily="2" charset="2"/>
              <a:buChar char="Ø"/>
            </a:pPr>
            <a:r>
              <a:rPr lang="zh-CN" altLang="en-US" b="1" dirty="0">
                <a:solidFill>
                  <a:schemeClr val="tx1"/>
                </a:solidFill>
              </a:rPr>
              <a:t>每个头结点两个域：顶点数据、链表头指针；所有头结点顺序存放。</a:t>
            </a:r>
          </a:p>
        </p:txBody>
      </p:sp>
      <p:sp>
        <p:nvSpPr>
          <p:cNvPr id="417798" name="Rectangle 6"/>
          <p:cNvSpPr>
            <a:spLocks noChangeArrowheads="1"/>
          </p:cNvSpPr>
          <p:nvPr/>
        </p:nvSpPr>
        <p:spPr bwMode="auto">
          <a:xfrm>
            <a:off x="3784600" y="2916238"/>
            <a:ext cx="1916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zh-CN" altLang="en-US" b="1">
                <a:solidFill>
                  <a:schemeClr val="tx1"/>
                </a:solidFill>
                <a:sym typeface="Webdings" pitchFamily="18" charset="2"/>
              </a:rPr>
              <a:t>下标  </a:t>
            </a:r>
            <a:r>
              <a:rPr lang="en-US" altLang="zh-CN" b="1">
                <a:solidFill>
                  <a:srgbClr val="0000FF"/>
                </a:solidFill>
                <a:sym typeface="Webdings" pitchFamily="18" charset="2"/>
              </a:rPr>
              <a:t>data  first</a:t>
            </a:r>
          </a:p>
        </p:txBody>
      </p:sp>
      <p:sp>
        <p:nvSpPr>
          <p:cNvPr id="417799" name="Rectangle 7"/>
          <p:cNvSpPr>
            <a:spLocks noChangeArrowheads="1"/>
          </p:cNvSpPr>
          <p:nvPr/>
        </p:nvSpPr>
        <p:spPr bwMode="auto">
          <a:xfrm>
            <a:off x="6427788" y="5830888"/>
            <a:ext cx="1166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chemeClr val="tx1"/>
                </a:solidFill>
              </a:rPr>
              <a:t>边表</a:t>
            </a:r>
            <a:r>
              <a:rPr lang="en-US" altLang="zh-CN" b="1">
                <a:solidFill>
                  <a:schemeClr val="tx1"/>
                </a:solidFill>
              </a:rPr>
              <a:t>(2e) </a:t>
            </a:r>
          </a:p>
        </p:txBody>
      </p:sp>
      <p:sp>
        <p:nvSpPr>
          <p:cNvPr id="417800" name="Rectangle 8"/>
          <p:cNvSpPr>
            <a:spLocks noChangeArrowheads="1"/>
          </p:cNvSpPr>
          <p:nvPr/>
        </p:nvSpPr>
        <p:spPr bwMode="auto">
          <a:xfrm>
            <a:off x="4410075" y="6308725"/>
            <a:ext cx="1323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b="1">
                <a:solidFill>
                  <a:schemeClr val="tx1"/>
                </a:solidFill>
              </a:rPr>
              <a:t>顶点表</a:t>
            </a:r>
            <a:r>
              <a:rPr lang="en-US" altLang="zh-CN" b="1">
                <a:solidFill>
                  <a:schemeClr val="tx1"/>
                </a:solidFill>
              </a:rPr>
              <a:t>(n) </a:t>
            </a:r>
          </a:p>
        </p:txBody>
      </p:sp>
      <p:grpSp>
        <p:nvGrpSpPr>
          <p:cNvPr id="417801" name="Group 9"/>
          <p:cNvGrpSpPr>
            <a:grpSpLocks/>
          </p:cNvGrpSpPr>
          <p:nvPr/>
        </p:nvGrpSpPr>
        <p:grpSpPr bwMode="auto">
          <a:xfrm>
            <a:off x="4122738" y="3432175"/>
            <a:ext cx="1438275" cy="2770188"/>
            <a:chOff x="2597" y="2162"/>
            <a:chExt cx="906" cy="1745"/>
          </a:xfrm>
        </p:grpSpPr>
        <p:sp>
          <p:nvSpPr>
            <p:cNvPr id="417802" name="Rectangle 10"/>
            <p:cNvSpPr>
              <a:spLocks noChangeArrowheads="1"/>
            </p:cNvSpPr>
            <p:nvPr/>
          </p:nvSpPr>
          <p:spPr bwMode="auto">
            <a:xfrm>
              <a:off x="2823" y="2162"/>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V1</a:t>
              </a:r>
            </a:p>
          </p:txBody>
        </p:sp>
        <p:sp>
          <p:nvSpPr>
            <p:cNvPr id="417803" name="Rectangle 11"/>
            <p:cNvSpPr>
              <a:spLocks noChangeArrowheads="1"/>
            </p:cNvSpPr>
            <p:nvPr/>
          </p:nvSpPr>
          <p:spPr bwMode="auto">
            <a:xfrm>
              <a:off x="3186" y="2162"/>
              <a:ext cx="317"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zh-CN" altLang="zh-CN" b="1">
                <a:solidFill>
                  <a:schemeClr val="tx1"/>
                </a:solidFill>
                <a:ea typeface="隶书" pitchFamily="49" charset="-122"/>
              </a:endParaRPr>
            </a:p>
          </p:txBody>
        </p:sp>
        <p:sp>
          <p:nvSpPr>
            <p:cNvPr id="417804" name="Rectangle 12"/>
            <p:cNvSpPr>
              <a:spLocks noChangeArrowheads="1"/>
            </p:cNvSpPr>
            <p:nvPr/>
          </p:nvSpPr>
          <p:spPr bwMode="auto">
            <a:xfrm>
              <a:off x="2597" y="2162"/>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1</a:t>
              </a:r>
            </a:p>
          </p:txBody>
        </p:sp>
        <p:sp>
          <p:nvSpPr>
            <p:cNvPr id="417805" name="Rectangle 13"/>
            <p:cNvSpPr>
              <a:spLocks noChangeArrowheads="1"/>
            </p:cNvSpPr>
            <p:nvPr/>
          </p:nvSpPr>
          <p:spPr bwMode="auto">
            <a:xfrm>
              <a:off x="2823" y="2411"/>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V2</a:t>
              </a:r>
            </a:p>
          </p:txBody>
        </p:sp>
        <p:sp>
          <p:nvSpPr>
            <p:cNvPr id="417806" name="Rectangle 14"/>
            <p:cNvSpPr>
              <a:spLocks noChangeArrowheads="1"/>
            </p:cNvSpPr>
            <p:nvPr/>
          </p:nvSpPr>
          <p:spPr bwMode="auto">
            <a:xfrm>
              <a:off x="3186" y="2411"/>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07" name="Rectangle 15"/>
            <p:cNvSpPr>
              <a:spLocks noChangeArrowheads="1"/>
            </p:cNvSpPr>
            <p:nvPr/>
          </p:nvSpPr>
          <p:spPr bwMode="auto">
            <a:xfrm>
              <a:off x="2597" y="2411"/>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2</a:t>
              </a:r>
            </a:p>
          </p:txBody>
        </p:sp>
        <p:sp>
          <p:nvSpPr>
            <p:cNvPr id="417808" name="Rectangle 16"/>
            <p:cNvSpPr>
              <a:spLocks noChangeArrowheads="1"/>
            </p:cNvSpPr>
            <p:nvPr/>
          </p:nvSpPr>
          <p:spPr bwMode="auto">
            <a:xfrm>
              <a:off x="2823" y="2661"/>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V3</a:t>
              </a:r>
            </a:p>
          </p:txBody>
        </p:sp>
        <p:sp>
          <p:nvSpPr>
            <p:cNvPr id="417809" name="Rectangle 17"/>
            <p:cNvSpPr>
              <a:spLocks noChangeArrowheads="1"/>
            </p:cNvSpPr>
            <p:nvPr/>
          </p:nvSpPr>
          <p:spPr bwMode="auto">
            <a:xfrm>
              <a:off x="3186" y="2661"/>
              <a:ext cx="317"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endParaRPr lang="zh-CN" altLang="zh-CN" b="1">
                <a:solidFill>
                  <a:schemeClr val="tx1"/>
                </a:solidFill>
                <a:ea typeface="隶书" pitchFamily="49" charset="-122"/>
              </a:endParaRPr>
            </a:p>
          </p:txBody>
        </p:sp>
        <p:sp>
          <p:nvSpPr>
            <p:cNvPr id="417810" name="Rectangle 18"/>
            <p:cNvSpPr>
              <a:spLocks noChangeArrowheads="1"/>
            </p:cNvSpPr>
            <p:nvPr/>
          </p:nvSpPr>
          <p:spPr bwMode="auto">
            <a:xfrm>
              <a:off x="2597" y="2661"/>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3</a:t>
              </a:r>
            </a:p>
          </p:txBody>
        </p:sp>
        <p:sp>
          <p:nvSpPr>
            <p:cNvPr id="417811" name="Rectangle 19"/>
            <p:cNvSpPr>
              <a:spLocks noChangeArrowheads="1"/>
            </p:cNvSpPr>
            <p:nvPr/>
          </p:nvSpPr>
          <p:spPr bwMode="auto">
            <a:xfrm>
              <a:off x="2823" y="2910"/>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kumimoji="0" lang="en-US" altLang="zh-CN" b="1">
                  <a:solidFill>
                    <a:schemeClr val="tx1"/>
                  </a:solidFill>
                  <a:ea typeface="黑体" pitchFamily="2" charset="-122"/>
                </a:rPr>
                <a:t>V4</a:t>
              </a:r>
            </a:p>
          </p:txBody>
        </p:sp>
        <p:sp>
          <p:nvSpPr>
            <p:cNvPr id="417812" name="Rectangle 20"/>
            <p:cNvSpPr>
              <a:spLocks noChangeArrowheads="1"/>
            </p:cNvSpPr>
            <p:nvPr/>
          </p:nvSpPr>
          <p:spPr bwMode="auto">
            <a:xfrm>
              <a:off x="3186" y="2910"/>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13" name="Rectangle 21"/>
            <p:cNvSpPr>
              <a:spLocks noChangeArrowheads="1"/>
            </p:cNvSpPr>
            <p:nvPr/>
          </p:nvSpPr>
          <p:spPr bwMode="auto">
            <a:xfrm>
              <a:off x="2597" y="2910"/>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4</a:t>
              </a:r>
            </a:p>
          </p:txBody>
        </p:sp>
        <p:sp>
          <p:nvSpPr>
            <p:cNvPr id="417814" name="Rectangle 22"/>
            <p:cNvSpPr>
              <a:spLocks noChangeArrowheads="1"/>
            </p:cNvSpPr>
            <p:nvPr/>
          </p:nvSpPr>
          <p:spPr bwMode="auto">
            <a:xfrm>
              <a:off x="2823" y="3159"/>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ltLang="zh-CN" b="1">
                  <a:solidFill>
                    <a:schemeClr val="tx1"/>
                  </a:solidFill>
                  <a:ea typeface="隶书" pitchFamily="49" charset="-122"/>
                </a:rPr>
                <a:t>V5</a:t>
              </a:r>
            </a:p>
          </p:txBody>
        </p:sp>
        <p:sp>
          <p:nvSpPr>
            <p:cNvPr id="417815" name="Rectangle 23"/>
            <p:cNvSpPr>
              <a:spLocks noChangeArrowheads="1"/>
            </p:cNvSpPr>
            <p:nvPr/>
          </p:nvSpPr>
          <p:spPr bwMode="auto">
            <a:xfrm>
              <a:off x="3186" y="3159"/>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16" name="Rectangle 24"/>
            <p:cNvSpPr>
              <a:spLocks noChangeArrowheads="1"/>
            </p:cNvSpPr>
            <p:nvPr/>
          </p:nvSpPr>
          <p:spPr bwMode="auto">
            <a:xfrm>
              <a:off x="2597" y="3159"/>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5</a:t>
              </a:r>
            </a:p>
          </p:txBody>
        </p:sp>
        <p:sp>
          <p:nvSpPr>
            <p:cNvPr id="417817" name="Rectangle 25"/>
            <p:cNvSpPr>
              <a:spLocks noChangeArrowheads="1"/>
            </p:cNvSpPr>
            <p:nvPr/>
          </p:nvSpPr>
          <p:spPr bwMode="auto">
            <a:xfrm>
              <a:off x="2823" y="3409"/>
              <a:ext cx="364" cy="249"/>
            </a:xfrm>
            <a:prstGeom prst="rect">
              <a:avLst/>
            </a:prstGeom>
            <a:noFill/>
            <a:ln w="1270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ctr" eaLnBrk="1" hangingPunct="1"/>
              <a:r>
                <a:rPr kumimoji="0" lang="en-US" altLang="zh-CN" b="1">
                  <a:solidFill>
                    <a:schemeClr val="tx1"/>
                  </a:solidFill>
                  <a:latin typeface="Arial" charset="0"/>
                </a:rPr>
                <a:t>…</a:t>
              </a:r>
            </a:p>
            <a:p>
              <a:pPr algn="ctr" eaLnBrk="1" hangingPunct="1"/>
              <a:endParaRPr kumimoji="0" lang="en-US" altLang="zh-CN" sz="1000" b="1">
                <a:solidFill>
                  <a:schemeClr val="tx1"/>
                </a:solidFill>
                <a:latin typeface="Arial" charset="0"/>
              </a:endParaRPr>
            </a:p>
          </p:txBody>
        </p:sp>
        <p:sp>
          <p:nvSpPr>
            <p:cNvPr id="417818" name="Rectangle 26"/>
            <p:cNvSpPr>
              <a:spLocks noChangeArrowheads="1"/>
            </p:cNvSpPr>
            <p:nvPr/>
          </p:nvSpPr>
          <p:spPr bwMode="auto">
            <a:xfrm>
              <a:off x="3186" y="3409"/>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19" name="Rectangle 27"/>
            <p:cNvSpPr>
              <a:spLocks noChangeArrowheads="1"/>
            </p:cNvSpPr>
            <p:nvPr/>
          </p:nvSpPr>
          <p:spPr bwMode="auto">
            <a:xfrm>
              <a:off x="2597" y="3409"/>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r>
                <a:rPr kumimoji="0" lang="en-US" altLang="zh-CN" b="1">
                  <a:solidFill>
                    <a:schemeClr val="tx1"/>
                  </a:solidFill>
                </a:rPr>
                <a:t>…</a:t>
              </a:r>
            </a:p>
            <a:p>
              <a:pPr algn="ctr" eaLnBrk="1" hangingPunct="1"/>
              <a:endParaRPr kumimoji="0" lang="en-US" altLang="zh-CN" sz="1000" b="1">
                <a:solidFill>
                  <a:schemeClr val="tx1"/>
                </a:solidFill>
              </a:endParaRPr>
            </a:p>
          </p:txBody>
        </p:sp>
        <p:sp>
          <p:nvSpPr>
            <p:cNvPr id="417820" name="Rectangle 28"/>
            <p:cNvSpPr>
              <a:spLocks noChangeArrowheads="1"/>
            </p:cNvSpPr>
            <p:nvPr/>
          </p:nvSpPr>
          <p:spPr bwMode="auto">
            <a:xfrm>
              <a:off x="2823" y="3658"/>
              <a:ext cx="364"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a typeface="黑体" pitchFamily="2" charset="-122"/>
              </a:endParaRPr>
            </a:p>
          </p:txBody>
        </p:sp>
        <p:sp>
          <p:nvSpPr>
            <p:cNvPr id="417821" name="Rectangle 29"/>
            <p:cNvSpPr>
              <a:spLocks noChangeArrowheads="1"/>
            </p:cNvSpPr>
            <p:nvPr/>
          </p:nvSpPr>
          <p:spPr bwMode="auto">
            <a:xfrm>
              <a:off x="3186" y="3658"/>
              <a:ext cx="317" cy="249"/>
            </a:xfrm>
            <a:prstGeom prst="rect">
              <a:avLst/>
            </a:prstGeom>
            <a:noFill/>
            <a:ln w="127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0" lang="zh-CN" altLang="zh-CN" b="1">
                <a:solidFill>
                  <a:schemeClr val="tx1"/>
                </a:solidFill>
                <a:latin typeface="Arial" charset="0"/>
              </a:endParaRPr>
            </a:p>
          </p:txBody>
        </p:sp>
        <p:sp>
          <p:nvSpPr>
            <p:cNvPr id="417822" name="Rectangle 30"/>
            <p:cNvSpPr>
              <a:spLocks noChangeArrowheads="1"/>
            </p:cNvSpPr>
            <p:nvPr/>
          </p:nvSpPr>
          <p:spPr bwMode="auto">
            <a:xfrm>
              <a:off x="2597" y="3658"/>
              <a:ext cx="22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0" lang="en-US" altLang="zh-CN" b="1">
                  <a:solidFill>
                    <a:schemeClr val="tx1"/>
                  </a:solidFill>
                  <a:ea typeface="黑体" pitchFamily="2" charset="-122"/>
                </a:rPr>
                <a:t>m</a:t>
              </a:r>
            </a:p>
          </p:txBody>
        </p:sp>
      </p:grpSp>
      <p:grpSp>
        <p:nvGrpSpPr>
          <p:cNvPr id="417823" name="Group 31"/>
          <p:cNvGrpSpPr>
            <a:grpSpLocks/>
          </p:cNvGrpSpPr>
          <p:nvPr/>
        </p:nvGrpSpPr>
        <p:grpSpPr bwMode="auto">
          <a:xfrm>
            <a:off x="5346700" y="3481388"/>
            <a:ext cx="1292225" cy="323850"/>
            <a:chOff x="3368" y="2193"/>
            <a:chExt cx="814" cy="204"/>
          </a:xfrm>
        </p:grpSpPr>
        <p:sp>
          <p:nvSpPr>
            <p:cNvPr id="417824" name="Rectangle 32"/>
            <p:cNvSpPr>
              <a:spLocks noChangeArrowheads="1"/>
            </p:cNvSpPr>
            <p:nvPr/>
          </p:nvSpPr>
          <p:spPr bwMode="auto">
            <a:xfrm>
              <a:off x="3683"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2</a:t>
              </a:r>
            </a:p>
          </p:txBody>
        </p:sp>
        <p:sp>
          <p:nvSpPr>
            <p:cNvPr id="417825" name="Rectangle 33"/>
            <p:cNvSpPr>
              <a:spLocks noChangeArrowheads="1"/>
            </p:cNvSpPr>
            <p:nvPr/>
          </p:nvSpPr>
          <p:spPr bwMode="auto">
            <a:xfrm>
              <a:off x="3933"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26" name="Line 34"/>
            <p:cNvSpPr>
              <a:spLocks noChangeShapeType="1"/>
            </p:cNvSpPr>
            <p:nvPr/>
          </p:nvSpPr>
          <p:spPr bwMode="auto">
            <a:xfrm flipV="1">
              <a:off x="3368" y="229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27" name="Group 35"/>
          <p:cNvGrpSpPr>
            <a:grpSpLocks/>
          </p:cNvGrpSpPr>
          <p:nvPr/>
        </p:nvGrpSpPr>
        <p:grpSpPr bwMode="auto">
          <a:xfrm>
            <a:off x="5346700" y="3873500"/>
            <a:ext cx="1292225" cy="323850"/>
            <a:chOff x="3368" y="2440"/>
            <a:chExt cx="814" cy="204"/>
          </a:xfrm>
        </p:grpSpPr>
        <p:sp>
          <p:nvSpPr>
            <p:cNvPr id="417828" name="Rectangle 36"/>
            <p:cNvSpPr>
              <a:spLocks noChangeArrowheads="1"/>
            </p:cNvSpPr>
            <p:nvPr/>
          </p:nvSpPr>
          <p:spPr bwMode="auto">
            <a:xfrm>
              <a:off x="3683"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1</a:t>
              </a:r>
            </a:p>
          </p:txBody>
        </p:sp>
        <p:sp>
          <p:nvSpPr>
            <p:cNvPr id="417829" name="Rectangle 37"/>
            <p:cNvSpPr>
              <a:spLocks noChangeArrowheads="1"/>
            </p:cNvSpPr>
            <p:nvPr/>
          </p:nvSpPr>
          <p:spPr bwMode="auto">
            <a:xfrm>
              <a:off x="3933"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30" name="Line 38"/>
            <p:cNvSpPr>
              <a:spLocks noChangeShapeType="1"/>
            </p:cNvSpPr>
            <p:nvPr/>
          </p:nvSpPr>
          <p:spPr bwMode="auto">
            <a:xfrm flipV="1">
              <a:off x="3368" y="2540"/>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31" name="Group 39"/>
          <p:cNvGrpSpPr>
            <a:grpSpLocks/>
          </p:cNvGrpSpPr>
          <p:nvPr/>
        </p:nvGrpSpPr>
        <p:grpSpPr bwMode="auto">
          <a:xfrm>
            <a:off x="5346700" y="4267200"/>
            <a:ext cx="1292225" cy="323850"/>
            <a:chOff x="3368" y="2688"/>
            <a:chExt cx="814" cy="204"/>
          </a:xfrm>
        </p:grpSpPr>
        <p:sp>
          <p:nvSpPr>
            <p:cNvPr id="417832" name="Rectangle 40"/>
            <p:cNvSpPr>
              <a:spLocks noChangeArrowheads="1"/>
            </p:cNvSpPr>
            <p:nvPr/>
          </p:nvSpPr>
          <p:spPr bwMode="auto">
            <a:xfrm>
              <a:off x="3683"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2</a:t>
              </a:r>
            </a:p>
          </p:txBody>
        </p:sp>
        <p:sp>
          <p:nvSpPr>
            <p:cNvPr id="417833" name="Rectangle 41"/>
            <p:cNvSpPr>
              <a:spLocks noChangeArrowheads="1"/>
            </p:cNvSpPr>
            <p:nvPr/>
          </p:nvSpPr>
          <p:spPr bwMode="auto">
            <a:xfrm>
              <a:off x="3933"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34" name="Line 42"/>
            <p:cNvSpPr>
              <a:spLocks noChangeShapeType="1"/>
            </p:cNvSpPr>
            <p:nvPr/>
          </p:nvSpPr>
          <p:spPr bwMode="auto">
            <a:xfrm flipV="1">
              <a:off x="3368" y="2788"/>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35" name="Group 43"/>
          <p:cNvGrpSpPr>
            <a:grpSpLocks/>
          </p:cNvGrpSpPr>
          <p:nvPr/>
        </p:nvGrpSpPr>
        <p:grpSpPr bwMode="auto">
          <a:xfrm>
            <a:off x="5346700" y="4660900"/>
            <a:ext cx="1292225" cy="323850"/>
            <a:chOff x="3368" y="2936"/>
            <a:chExt cx="814" cy="204"/>
          </a:xfrm>
        </p:grpSpPr>
        <p:sp>
          <p:nvSpPr>
            <p:cNvPr id="417836" name="Rectangle 44"/>
            <p:cNvSpPr>
              <a:spLocks noChangeArrowheads="1"/>
            </p:cNvSpPr>
            <p:nvPr/>
          </p:nvSpPr>
          <p:spPr bwMode="auto">
            <a:xfrm>
              <a:off x="3683"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1</a:t>
              </a:r>
            </a:p>
          </p:txBody>
        </p:sp>
        <p:sp>
          <p:nvSpPr>
            <p:cNvPr id="417837" name="Rectangle 45"/>
            <p:cNvSpPr>
              <a:spLocks noChangeArrowheads="1"/>
            </p:cNvSpPr>
            <p:nvPr/>
          </p:nvSpPr>
          <p:spPr bwMode="auto">
            <a:xfrm>
              <a:off x="3933"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38" name="Line 46"/>
            <p:cNvSpPr>
              <a:spLocks noChangeShapeType="1"/>
            </p:cNvSpPr>
            <p:nvPr/>
          </p:nvSpPr>
          <p:spPr bwMode="auto">
            <a:xfrm flipV="1">
              <a:off x="3368" y="3035"/>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39" name="Group 47"/>
          <p:cNvGrpSpPr>
            <a:grpSpLocks/>
          </p:cNvGrpSpPr>
          <p:nvPr/>
        </p:nvGrpSpPr>
        <p:grpSpPr bwMode="auto">
          <a:xfrm>
            <a:off x="5346700" y="5054600"/>
            <a:ext cx="1292225" cy="323850"/>
            <a:chOff x="3368" y="3184"/>
            <a:chExt cx="814" cy="204"/>
          </a:xfrm>
        </p:grpSpPr>
        <p:sp>
          <p:nvSpPr>
            <p:cNvPr id="417840" name="Rectangle 48"/>
            <p:cNvSpPr>
              <a:spLocks noChangeArrowheads="1"/>
            </p:cNvSpPr>
            <p:nvPr/>
          </p:nvSpPr>
          <p:spPr bwMode="auto">
            <a:xfrm>
              <a:off x="3683"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2</a:t>
              </a:r>
            </a:p>
          </p:txBody>
        </p:sp>
        <p:sp>
          <p:nvSpPr>
            <p:cNvPr id="417841" name="Rectangle 49"/>
            <p:cNvSpPr>
              <a:spLocks noChangeArrowheads="1"/>
            </p:cNvSpPr>
            <p:nvPr/>
          </p:nvSpPr>
          <p:spPr bwMode="auto">
            <a:xfrm>
              <a:off x="3933"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42" name="Line 50"/>
            <p:cNvSpPr>
              <a:spLocks noChangeShapeType="1"/>
            </p:cNvSpPr>
            <p:nvPr/>
          </p:nvSpPr>
          <p:spPr bwMode="auto">
            <a:xfrm flipV="1">
              <a:off x="3368" y="328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7843" name="Rectangle 51"/>
          <p:cNvSpPr>
            <a:spLocks noChangeArrowheads="1"/>
          </p:cNvSpPr>
          <p:nvPr/>
        </p:nvSpPr>
        <p:spPr bwMode="auto">
          <a:xfrm>
            <a:off x="5778500" y="2916238"/>
            <a:ext cx="1108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b="1">
                <a:solidFill>
                  <a:srgbClr val="0000FF"/>
                </a:solidFill>
                <a:sym typeface="Webdings" pitchFamily="18" charset="2"/>
              </a:rPr>
              <a:t>no   next</a:t>
            </a:r>
          </a:p>
        </p:txBody>
      </p:sp>
      <p:grpSp>
        <p:nvGrpSpPr>
          <p:cNvPr id="417844" name="Group 52"/>
          <p:cNvGrpSpPr>
            <a:grpSpLocks/>
          </p:cNvGrpSpPr>
          <p:nvPr/>
        </p:nvGrpSpPr>
        <p:grpSpPr bwMode="auto">
          <a:xfrm>
            <a:off x="1122363" y="4292600"/>
            <a:ext cx="1604962" cy="1614488"/>
            <a:chOff x="295" y="2659"/>
            <a:chExt cx="1011" cy="1017"/>
          </a:xfrm>
        </p:grpSpPr>
        <p:sp>
          <p:nvSpPr>
            <p:cNvPr id="417845" name="Line 53"/>
            <p:cNvSpPr>
              <a:spLocks noChangeShapeType="1"/>
            </p:cNvSpPr>
            <p:nvPr/>
          </p:nvSpPr>
          <p:spPr bwMode="auto">
            <a:xfrm>
              <a:off x="430" y="2959"/>
              <a:ext cx="0" cy="415"/>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6" name="Line 54"/>
            <p:cNvSpPr>
              <a:spLocks noChangeShapeType="1"/>
            </p:cNvSpPr>
            <p:nvPr/>
          </p:nvSpPr>
          <p:spPr bwMode="auto">
            <a:xfrm>
              <a:off x="580" y="2803"/>
              <a:ext cx="476"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7" name="Line 55"/>
            <p:cNvSpPr>
              <a:spLocks noChangeShapeType="1"/>
            </p:cNvSpPr>
            <p:nvPr/>
          </p:nvSpPr>
          <p:spPr bwMode="auto">
            <a:xfrm flipH="1">
              <a:off x="1172" y="2951"/>
              <a:ext cx="11" cy="434"/>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8" name="Line 56"/>
            <p:cNvSpPr>
              <a:spLocks noChangeShapeType="1"/>
            </p:cNvSpPr>
            <p:nvPr/>
          </p:nvSpPr>
          <p:spPr bwMode="auto">
            <a:xfrm flipH="1">
              <a:off x="545" y="3288"/>
              <a:ext cx="171" cy="173"/>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49" name="Line 57"/>
            <p:cNvSpPr>
              <a:spLocks noChangeShapeType="1"/>
            </p:cNvSpPr>
            <p:nvPr/>
          </p:nvSpPr>
          <p:spPr bwMode="auto">
            <a:xfrm flipH="1">
              <a:off x="920" y="2942"/>
              <a:ext cx="171" cy="173"/>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50" name="Line 58"/>
            <p:cNvSpPr>
              <a:spLocks noChangeShapeType="1"/>
            </p:cNvSpPr>
            <p:nvPr/>
          </p:nvSpPr>
          <p:spPr bwMode="auto">
            <a:xfrm>
              <a:off x="907" y="3311"/>
              <a:ext cx="149" cy="147"/>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851" name="Oval 59"/>
            <p:cNvSpPr>
              <a:spLocks noChangeArrowheads="1"/>
            </p:cNvSpPr>
            <p:nvPr/>
          </p:nvSpPr>
          <p:spPr bwMode="auto">
            <a:xfrm>
              <a:off x="297" y="2662"/>
              <a:ext cx="289"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V1</a:t>
              </a:r>
            </a:p>
          </p:txBody>
        </p:sp>
        <p:sp>
          <p:nvSpPr>
            <p:cNvPr id="417852" name="Oval 60"/>
            <p:cNvSpPr>
              <a:spLocks noChangeArrowheads="1"/>
            </p:cNvSpPr>
            <p:nvPr/>
          </p:nvSpPr>
          <p:spPr bwMode="auto">
            <a:xfrm>
              <a:off x="1011" y="3382"/>
              <a:ext cx="289"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V5</a:t>
              </a:r>
            </a:p>
          </p:txBody>
        </p:sp>
        <p:sp>
          <p:nvSpPr>
            <p:cNvPr id="417853" name="Oval 61"/>
            <p:cNvSpPr>
              <a:spLocks noChangeArrowheads="1"/>
            </p:cNvSpPr>
            <p:nvPr/>
          </p:nvSpPr>
          <p:spPr bwMode="auto">
            <a:xfrm>
              <a:off x="295" y="3382"/>
              <a:ext cx="289"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V4</a:t>
              </a:r>
            </a:p>
          </p:txBody>
        </p:sp>
        <p:sp>
          <p:nvSpPr>
            <p:cNvPr id="417854" name="Oval 62"/>
            <p:cNvSpPr>
              <a:spLocks noChangeArrowheads="1"/>
            </p:cNvSpPr>
            <p:nvPr/>
          </p:nvSpPr>
          <p:spPr bwMode="auto">
            <a:xfrm>
              <a:off x="1011" y="2659"/>
              <a:ext cx="295"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V2</a:t>
              </a:r>
            </a:p>
          </p:txBody>
        </p:sp>
        <p:sp>
          <p:nvSpPr>
            <p:cNvPr id="417855" name="Oval 63"/>
            <p:cNvSpPr>
              <a:spLocks noChangeArrowheads="1"/>
            </p:cNvSpPr>
            <p:nvPr/>
          </p:nvSpPr>
          <p:spPr bwMode="auto">
            <a:xfrm>
              <a:off x="649" y="3043"/>
              <a:ext cx="295" cy="294"/>
            </a:xfrm>
            <a:prstGeom prst="ellipse">
              <a:avLst/>
            </a:prstGeom>
            <a:gradFill rotWithShape="1">
              <a:gsLst>
                <a:gs pos="0">
                  <a:srgbClr val="33CC33"/>
                </a:gs>
                <a:gs pos="100000">
                  <a:srgbClr val="33CC33">
                    <a:gamma/>
                    <a:shade val="46275"/>
                    <a:invGamma/>
                  </a:srgbClr>
                </a:gs>
              </a:gsLst>
              <a:path path="shape">
                <a:fillToRect l="50000" t="50000" r="50000" b="50000"/>
              </a:path>
            </a:gradFill>
            <a:ln>
              <a:noFill/>
            </a:ln>
            <a:effectLst>
              <a:outerShdw dist="35921" dir="2700000" algn="ctr" rotWithShape="0">
                <a:schemeClr val="bg2"/>
              </a:outerShdw>
            </a:effectLst>
            <a:extLst>
              <a:ext uri="{91240B29-F687-4F45-9708-019B960494DF}">
                <a14:hiddenLine xmlns:a14="http://schemas.microsoft.com/office/drawing/2010/main" w="19050" algn="ctr">
                  <a:solidFill>
                    <a:srgbClr val="009900"/>
                  </a:solidFill>
                  <a:round/>
                  <a:headEnd/>
                  <a:tailEnd/>
                </a14:hiddenLine>
              </a:ext>
            </a:extLst>
          </p:spPr>
          <p:txBody>
            <a:bodyPr wrap="none" anchor="ctr"/>
            <a:lstStyle/>
            <a:p>
              <a:pPr algn="ctr">
                <a:spcBef>
                  <a:spcPct val="50000"/>
                </a:spcBef>
              </a:pPr>
              <a:r>
                <a:rPr lang="en-US" altLang="zh-CN" b="1">
                  <a:solidFill>
                    <a:srgbClr val="FFFFA5"/>
                  </a:solidFill>
                  <a:effectLst>
                    <a:outerShdw blurRad="38100" dist="38100" dir="2700000" algn="tl">
                      <a:srgbClr val="000000"/>
                    </a:outerShdw>
                  </a:effectLst>
                  <a:latin typeface="Arial" charset="0"/>
                </a:rPr>
                <a:t>V3</a:t>
              </a:r>
            </a:p>
          </p:txBody>
        </p:sp>
      </p:grpSp>
      <p:grpSp>
        <p:nvGrpSpPr>
          <p:cNvPr id="417856" name="Group 64"/>
          <p:cNvGrpSpPr>
            <a:grpSpLocks/>
          </p:cNvGrpSpPr>
          <p:nvPr/>
        </p:nvGrpSpPr>
        <p:grpSpPr bwMode="auto">
          <a:xfrm>
            <a:off x="6464300" y="3481388"/>
            <a:ext cx="1273175" cy="323850"/>
            <a:chOff x="4072" y="2193"/>
            <a:chExt cx="802" cy="204"/>
          </a:xfrm>
        </p:grpSpPr>
        <p:sp>
          <p:nvSpPr>
            <p:cNvPr id="417857" name="Rectangle 65"/>
            <p:cNvSpPr>
              <a:spLocks noChangeArrowheads="1"/>
            </p:cNvSpPr>
            <p:nvPr/>
          </p:nvSpPr>
          <p:spPr bwMode="auto">
            <a:xfrm>
              <a:off x="4375"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4</a:t>
              </a:r>
            </a:p>
          </p:txBody>
        </p:sp>
        <p:sp>
          <p:nvSpPr>
            <p:cNvPr id="417858" name="Rectangle 66"/>
            <p:cNvSpPr>
              <a:spLocks noChangeArrowheads="1"/>
            </p:cNvSpPr>
            <p:nvPr/>
          </p:nvSpPr>
          <p:spPr bwMode="auto">
            <a:xfrm>
              <a:off x="4625" y="2193"/>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59" name="Line 67"/>
            <p:cNvSpPr>
              <a:spLocks noChangeShapeType="1"/>
            </p:cNvSpPr>
            <p:nvPr/>
          </p:nvSpPr>
          <p:spPr bwMode="auto">
            <a:xfrm>
              <a:off x="4072" y="229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60" name="Group 68"/>
          <p:cNvGrpSpPr>
            <a:grpSpLocks/>
          </p:cNvGrpSpPr>
          <p:nvPr/>
        </p:nvGrpSpPr>
        <p:grpSpPr bwMode="auto">
          <a:xfrm>
            <a:off x="6464300" y="3873500"/>
            <a:ext cx="1273175" cy="323850"/>
            <a:chOff x="4072" y="2440"/>
            <a:chExt cx="802" cy="204"/>
          </a:xfrm>
        </p:grpSpPr>
        <p:sp>
          <p:nvSpPr>
            <p:cNvPr id="417861" name="Rectangle 69"/>
            <p:cNvSpPr>
              <a:spLocks noChangeArrowheads="1"/>
            </p:cNvSpPr>
            <p:nvPr/>
          </p:nvSpPr>
          <p:spPr bwMode="auto">
            <a:xfrm>
              <a:off x="4375"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3</a:t>
              </a:r>
            </a:p>
          </p:txBody>
        </p:sp>
        <p:sp>
          <p:nvSpPr>
            <p:cNvPr id="417862" name="Rectangle 70"/>
            <p:cNvSpPr>
              <a:spLocks noChangeArrowheads="1"/>
            </p:cNvSpPr>
            <p:nvPr/>
          </p:nvSpPr>
          <p:spPr bwMode="auto">
            <a:xfrm>
              <a:off x="4625"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63" name="Line 71"/>
            <p:cNvSpPr>
              <a:spLocks noChangeShapeType="1"/>
            </p:cNvSpPr>
            <p:nvPr/>
          </p:nvSpPr>
          <p:spPr bwMode="auto">
            <a:xfrm>
              <a:off x="4072" y="2540"/>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64" name="Group 72"/>
          <p:cNvGrpSpPr>
            <a:grpSpLocks/>
          </p:cNvGrpSpPr>
          <p:nvPr/>
        </p:nvGrpSpPr>
        <p:grpSpPr bwMode="auto">
          <a:xfrm>
            <a:off x="6464300" y="4660900"/>
            <a:ext cx="1273175" cy="323850"/>
            <a:chOff x="4072" y="2936"/>
            <a:chExt cx="802" cy="204"/>
          </a:xfrm>
        </p:grpSpPr>
        <p:sp>
          <p:nvSpPr>
            <p:cNvPr id="417865" name="Rectangle 73"/>
            <p:cNvSpPr>
              <a:spLocks noChangeArrowheads="1"/>
            </p:cNvSpPr>
            <p:nvPr/>
          </p:nvSpPr>
          <p:spPr bwMode="auto">
            <a:xfrm>
              <a:off x="4375"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3</a:t>
              </a:r>
            </a:p>
          </p:txBody>
        </p:sp>
        <p:sp>
          <p:nvSpPr>
            <p:cNvPr id="417866" name="Rectangle 74"/>
            <p:cNvSpPr>
              <a:spLocks noChangeArrowheads="1"/>
            </p:cNvSpPr>
            <p:nvPr/>
          </p:nvSpPr>
          <p:spPr bwMode="auto">
            <a:xfrm>
              <a:off x="4625" y="2936"/>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67" name="Line 75"/>
            <p:cNvSpPr>
              <a:spLocks noChangeShapeType="1"/>
            </p:cNvSpPr>
            <p:nvPr/>
          </p:nvSpPr>
          <p:spPr bwMode="auto">
            <a:xfrm>
              <a:off x="4072" y="3035"/>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68" name="Group 76"/>
          <p:cNvGrpSpPr>
            <a:grpSpLocks/>
          </p:cNvGrpSpPr>
          <p:nvPr/>
        </p:nvGrpSpPr>
        <p:grpSpPr bwMode="auto">
          <a:xfrm>
            <a:off x="6464300" y="4267200"/>
            <a:ext cx="1273175" cy="323850"/>
            <a:chOff x="4072" y="2688"/>
            <a:chExt cx="802" cy="204"/>
          </a:xfrm>
        </p:grpSpPr>
        <p:sp>
          <p:nvSpPr>
            <p:cNvPr id="417869" name="Rectangle 77"/>
            <p:cNvSpPr>
              <a:spLocks noChangeArrowheads="1"/>
            </p:cNvSpPr>
            <p:nvPr/>
          </p:nvSpPr>
          <p:spPr bwMode="auto">
            <a:xfrm>
              <a:off x="4375"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4</a:t>
              </a:r>
            </a:p>
          </p:txBody>
        </p:sp>
        <p:sp>
          <p:nvSpPr>
            <p:cNvPr id="417870" name="Rectangle 78"/>
            <p:cNvSpPr>
              <a:spLocks noChangeArrowheads="1"/>
            </p:cNvSpPr>
            <p:nvPr/>
          </p:nvSpPr>
          <p:spPr bwMode="auto">
            <a:xfrm>
              <a:off x="4625"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endParaRPr kumimoji="0" lang="zh-CN" altLang="zh-CN" b="1">
                <a:solidFill>
                  <a:schemeClr val="tx1"/>
                </a:solidFill>
              </a:endParaRPr>
            </a:p>
          </p:txBody>
        </p:sp>
        <p:sp>
          <p:nvSpPr>
            <p:cNvPr id="417871" name="Line 79"/>
            <p:cNvSpPr>
              <a:spLocks noChangeShapeType="1"/>
            </p:cNvSpPr>
            <p:nvPr/>
          </p:nvSpPr>
          <p:spPr bwMode="auto">
            <a:xfrm>
              <a:off x="4072" y="2788"/>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72" name="Group 80"/>
          <p:cNvGrpSpPr>
            <a:grpSpLocks/>
          </p:cNvGrpSpPr>
          <p:nvPr/>
        </p:nvGrpSpPr>
        <p:grpSpPr bwMode="auto">
          <a:xfrm>
            <a:off x="7558088" y="3873500"/>
            <a:ext cx="1279525" cy="323850"/>
            <a:chOff x="4761" y="2440"/>
            <a:chExt cx="806" cy="204"/>
          </a:xfrm>
        </p:grpSpPr>
        <p:sp>
          <p:nvSpPr>
            <p:cNvPr id="417873" name="Rectangle 81"/>
            <p:cNvSpPr>
              <a:spLocks noChangeArrowheads="1"/>
            </p:cNvSpPr>
            <p:nvPr/>
          </p:nvSpPr>
          <p:spPr bwMode="auto">
            <a:xfrm>
              <a:off x="5068"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5</a:t>
              </a:r>
            </a:p>
          </p:txBody>
        </p:sp>
        <p:sp>
          <p:nvSpPr>
            <p:cNvPr id="417874" name="Rectangle 82"/>
            <p:cNvSpPr>
              <a:spLocks noChangeArrowheads="1"/>
            </p:cNvSpPr>
            <p:nvPr/>
          </p:nvSpPr>
          <p:spPr bwMode="auto">
            <a:xfrm>
              <a:off x="5318" y="2440"/>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75" name="Line 83"/>
            <p:cNvSpPr>
              <a:spLocks noChangeShapeType="1"/>
            </p:cNvSpPr>
            <p:nvPr/>
          </p:nvSpPr>
          <p:spPr bwMode="auto">
            <a:xfrm>
              <a:off x="4761" y="2540"/>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76" name="Group 84"/>
          <p:cNvGrpSpPr>
            <a:grpSpLocks/>
          </p:cNvGrpSpPr>
          <p:nvPr/>
        </p:nvGrpSpPr>
        <p:grpSpPr bwMode="auto">
          <a:xfrm>
            <a:off x="7558088" y="4267200"/>
            <a:ext cx="1279525" cy="323850"/>
            <a:chOff x="4761" y="2688"/>
            <a:chExt cx="806" cy="204"/>
          </a:xfrm>
        </p:grpSpPr>
        <p:sp>
          <p:nvSpPr>
            <p:cNvPr id="417877" name="Rectangle 85"/>
            <p:cNvSpPr>
              <a:spLocks noChangeArrowheads="1"/>
            </p:cNvSpPr>
            <p:nvPr/>
          </p:nvSpPr>
          <p:spPr bwMode="auto">
            <a:xfrm>
              <a:off x="5068"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5</a:t>
              </a:r>
            </a:p>
          </p:txBody>
        </p:sp>
        <p:sp>
          <p:nvSpPr>
            <p:cNvPr id="417878" name="Rectangle 86"/>
            <p:cNvSpPr>
              <a:spLocks noChangeArrowheads="1"/>
            </p:cNvSpPr>
            <p:nvPr/>
          </p:nvSpPr>
          <p:spPr bwMode="auto">
            <a:xfrm>
              <a:off x="5318" y="2688"/>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79" name="Line 87"/>
            <p:cNvSpPr>
              <a:spLocks noChangeShapeType="1"/>
            </p:cNvSpPr>
            <p:nvPr/>
          </p:nvSpPr>
          <p:spPr bwMode="auto">
            <a:xfrm>
              <a:off x="4761" y="2788"/>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7880" name="Group 88"/>
          <p:cNvGrpSpPr>
            <a:grpSpLocks/>
          </p:cNvGrpSpPr>
          <p:nvPr/>
        </p:nvGrpSpPr>
        <p:grpSpPr bwMode="auto">
          <a:xfrm>
            <a:off x="6464300" y="5054600"/>
            <a:ext cx="1273175" cy="323850"/>
            <a:chOff x="4072" y="3184"/>
            <a:chExt cx="802" cy="204"/>
          </a:xfrm>
        </p:grpSpPr>
        <p:sp>
          <p:nvSpPr>
            <p:cNvPr id="417881" name="Rectangle 89"/>
            <p:cNvSpPr>
              <a:spLocks noChangeArrowheads="1"/>
            </p:cNvSpPr>
            <p:nvPr/>
          </p:nvSpPr>
          <p:spPr bwMode="auto">
            <a:xfrm>
              <a:off x="4375"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3</a:t>
              </a:r>
            </a:p>
          </p:txBody>
        </p:sp>
        <p:sp>
          <p:nvSpPr>
            <p:cNvPr id="417882" name="Rectangle 90"/>
            <p:cNvSpPr>
              <a:spLocks noChangeArrowheads="1"/>
            </p:cNvSpPr>
            <p:nvPr/>
          </p:nvSpPr>
          <p:spPr bwMode="auto">
            <a:xfrm>
              <a:off x="4625" y="3184"/>
              <a:ext cx="249" cy="204"/>
            </a:xfrm>
            <a:prstGeom prst="rect">
              <a:avLst/>
            </a:prstGeom>
            <a:solidFill>
              <a:srgbClr val="FFFFCC"/>
            </a:solidFill>
            <a:ln w="19050" algn="ctr">
              <a:solidFill>
                <a:schemeClr val="tx2"/>
              </a:solidFill>
              <a:miter lim="800000"/>
              <a:headEnd/>
              <a:tailEnd/>
            </a:ln>
            <a:effectLst>
              <a:outerShdw dist="107763" dir="2700000" algn="ctr" rotWithShape="0">
                <a:schemeClr val="bg2"/>
              </a:outerShdw>
            </a:effectLst>
          </p:spPr>
          <p:txBody>
            <a:bodyPr wrap="none" anchor="ctr"/>
            <a:lstStyle/>
            <a:p>
              <a:pPr algn="ctr" eaLnBrk="1" hangingPunct="1"/>
              <a:r>
                <a:rPr kumimoji="0" lang="en-US" altLang="zh-CN" b="1">
                  <a:solidFill>
                    <a:schemeClr val="tx1"/>
                  </a:solidFill>
                </a:rPr>
                <a:t>∧</a:t>
              </a:r>
            </a:p>
          </p:txBody>
        </p:sp>
        <p:sp>
          <p:nvSpPr>
            <p:cNvPr id="417883" name="Line 91"/>
            <p:cNvSpPr>
              <a:spLocks noChangeShapeType="1"/>
            </p:cNvSpPr>
            <p:nvPr/>
          </p:nvSpPr>
          <p:spPr bwMode="auto">
            <a:xfrm>
              <a:off x="4072" y="3283"/>
              <a:ext cx="295" cy="0"/>
            </a:xfrm>
            <a:prstGeom prst="line">
              <a:avLst/>
            </a:prstGeom>
            <a:noFill/>
            <a:ln w="254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7884" name="Rectangle 92"/>
          <p:cNvSpPr>
            <a:spLocks noChangeArrowheads="1"/>
          </p:cNvSpPr>
          <p:nvPr/>
        </p:nvSpPr>
        <p:spPr bwMode="auto">
          <a:xfrm>
            <a:off x="250825" y="2244725"/>
            <a:ext cx="88931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pPr>
            <a:r>
              <a:rPr lang="zh-CN" altLang="en-US" b="1">
                <a:solidFill>
                  <a:srgbClr val="FF0000"/>
                </a:solidFill>
              </a:rPr>
              <a:t>顶点表</a:t>
            </a:r>
            <a:r>
              <a:rPr kumimoji="0" lang="en-US" altLang="zh-CN" b="1">
                <a:solidFill>
                  <a:srgbClr val="0000FF"/>
                </a:solidFill>
              </a:rPr>
              <a:t>(Adjacency List)</a:t>
            </a:r>
            <a:r>
              <a:rPr lang="zh-CN" altLang="en-US" b="1">
                <a:solidFill>
                  <a:schemeClr val="tx1"/>
                </a:solidFill>
              </a:rPr>
              <a:t>：顺序存放所有</a:t>
            </a:r>
            <a:r>
              <a:rPr lang="zh-CN" altLang="en-US" b="1">
                <a:solidFill>
                  <a:srgbClr val="FF3300"/>
                </a:solidFill>
              </a:rPr>
              <a:t>邻接表的表头顶点</a:t>
            </a:r>
            <a:r>
              <a:rPr lang="zh-CN" altLang="en-US" b="1">
                <a:solidFill>
                  <a:schemeClr val="tx1"/>
                </a:solidFill>
              </a:rPr>
              <a:t>的一维数组。</a:t>
            </a:r>
          </a:p>
        </p:txBody>
      </p:sp>
    </p:spTree>
    <p:extLst>
      <p:ext uri="{BB962C8B-B14F-4D97-AF65-F5344CB8AC3E}">
        <p14:creationId xmlns:p14="http://schemas.microsoft.com/office/powerpoint/2010/main" val="3268060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wipe(left)">
                                      <p:cBhvr>
                                        <p:cTn id="7" dur="500"/>
                                        <p:tgtEl>
                                          <p:spTgt spid="417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17794"/>
                                        </p:tgtEl>
                                        <p:attrNameLst>
                                          <p:attrName>style.visibility</p:attrName>
                                        </p:attrNameLst>
                                      </p:cBhvr>
                                      <p:to>
                                        <p:strVal val="visible"/>
                                      </p:to>
                                    </p:set>
                                    <p:anim calcmode="lin" valueType="num">
                                      <p:cBhvr>
                                        <p:cTn id="12" dur="500" fill="hold"/>
                                        <p:tgtEl>
                                          <p:spTgt spid="417794"/>
                                        </p:tgtEl>
                                        <p:attrNameLst>
                                          <p:attrName>ppt_w</p:attrName>
                                        </p:attrNameLst>
                                      </p:cBhvr>
                                      <p:tavLst>
                                        <p:tav tm="0">
                                          <p:val>
                                            <p:fltVal val="0"/>
                                          </p:val>
                                        </p:tav>
                                        <p:tav tm="100000">
                                          <p:val>
                                            <p:strVal val="#ppt_w"/>
                                          </p:val>
                                        </p:tav>
                                      </p:tavLst>
                                    </p:anim>
                                    <p:anim calcmode="lin" valueType="num">
                                      <p:cBhvr>
                                        <p:cTn id="13" dur="500" fill="hold"/>
                                        <p:tgtEl>
                                          <p:spTgt spid="41779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17884"/>
                                        </p:tgtEl>
                                        <p:attrNameLst>
                                          <p:attrName>style.visibility</p:attrName>
                                        </p:attrNameLst>
                                      </p:cBhvr>
                                      <p:to>
                                        <p:strVal val="visible"/>
                                      </p:to>
                                    </p:set>
                                    <p:animEffect transition="in" filter="wipe(left)">
                                      <p:cBhvr>
                                        <p:cTn id="18" dur="500"/>
                                        <p:tgtEl>
                                          <p:spTgt spid="41788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417798"/>
                                        </p:tgtEl>
                                        <p:attrNameLst>
                                          <p:attrName>style.visibility</p:attrName>
                                        </p:attrNameLst>
                                      </p:cBhvr>
                                      <p:to>
                                        <p:strVal val="visible"/>
                                      </p:to>
                                    </p:set>
                                    <p:animEffect transition="in" filter="slide(fromTop)">
                                      <p:cBhvr>
                                        <p:cTn id="23" dur="500"/>
                                        <p:tgtEl>
                                          <p:spTgt spid="41779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nodeType="clickEffect">
                                  <p:stCondLst>
                                    <p:cond delay="0"/>
                                  </p:stCondLst>
                                  <p:childTnLst>
                                    <p:set>
                                      <p:cBhvr>
                                        <p:cTn id="27" dur="1" fill="hold">
                                          <p:stCondLst>
                                            <p:cond delay="0"/>
                                          </p:stCondLst>
                                        </p:cTn>
                                        <p:tgtEl>
                                          <p:spTgt spid="417801"/>
                                        </p:tgtEl>
                                        <p:attrNameLst>
                                          <p:attrName>style.visibility</p:attrName>
                                        </p:attrNameLst>
                                      </p:cBhvr>
                                      <p:to>
                                        <p:strVal val="visible"/>
                                      </p:to>
                                    </p:set>
                                    <p:anim calcmode="lin" valueType="num">
                                      <p:cBhvr>
                                        <p:cTn id="28" dur="500" fill="hold"/>
                                        <p:tgtEl>
                                          <p:spTgt spid="417801"/>
                                        </p:tgtEl>
                                        <p:attrNameLst>
                                          <p:attrName>ppt_x</p:attrName>
                                        </p:attrNameLst>
                                      </p:cBhvr>
                                      <p:tavLst>
                                        <p:tav tm="0">
                                          <p:val>
                                            <p:strVal val="#ppt_x-#ppt_w/2"/>
                                          </p:val>
                                        </p:tav>
                                        <p:tav tm="100000">
                                          <p:val>
                                            <p:strVal val="#ppt_x"/>
                                          </p:val>
                                        </p:tav>
                                      </p:tavLst>
                                    </p:anim>
                                    <p:anim calcmode="lin" valueType="num">
                                      <p:cBhvr>
                                        <p:cTn id="29" dur="500" fill="hold"/>
                                        <p:tgtEl>
                                          <p:spTgt spid="417801"/>
                                        </p:tgtEl>
                                        <p:attrNameLst>
                                          <p:attrName>ppt_y</p:attrName>
                                        </p:attrNameLst>
                                      </p:cBhvr>
                                      <p:tavLst>
                                        <p:tav tm="0">
                                          <p:val>
                                            <p:strVal val="#ppt_y"/>
                                          </p:val>
                                        </p:tav>
                                        <p:tav tm="100000">
                                          <p:val>
                                            <p:strVal val="#ppt_y"/>
                                          </p:val>
                                        </p:tav>
                                      </p:tavLst>
                                    </p:anim>
                                    <p:anim calcmode="lin" valueType="num">
                                      <p:cBhvr>
                                        <p:cTn id="30" dur="500" fill="hold"/>
                                        <p:tgtEl>
                                          <p:spTgt spid="417801"/>
                                        </p:tgtEl>
                                        <p:attrNameLst>
                                          <p:attrName>ppt_w</p:attrName>
                                        </p:attrNameLst>
                                      </p:cBhvr>
                                      <p:tavLst>
                                        <p:tav tm="0">
                                          <p:val>
                                            <p:fltVal val="0"/>
                                          </p:val>
                                        </p:tav>
                                        <p:tav tm="100000">
                                          <p:val>
                                            <p:strVal val="#ppt_w"/>
                                          </p:val>
                                        </p:tav>
                                      </p:tavLst>
                                    </p:anim>
                                    <p:anim calcmode="lin" valueType="num">
                                      <p:cBhvr>
                                        <p:cTn id="31" dur="500" fill="hold"/>
                                        <p:tgtEl>
                                          <p:spTgt spid="417801"/>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417843"/>
                                        </p:tgtEl>
                                        <p:attrNameLst>
                                          <p:attrName>style.visibility</p:attrName>
                                        </p:attrNameLst>
                                      </p:cBhvr>
                                      <p:to>
                                        <p:strVal val="visible"/>
                                      </p:to>
                                    </p:set>
                                    <p:animEffect transition="in" filter="slide(fromTop)">
                                      <p:cBhvr>
                                        <p:cTn id="36" dur="500"/>
                                        <p:tgtEl>
                                          <p:spTgt spid="417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17823"/>
                                        </p:tgtEl>
                                        <p:attrNameLst>
                                          <p:attrName>style.visibility</p:attrName>
                                        </p:attrNameLst>
                                      </p:cBhvr>
                                      <p:to>
                                        <p:strVal val="visible"/>
                                      </p:to>
                                    </p:set>
                                    <p:animEffect transition="in" filter="wipe(left)">
                                      <p:cBhvr>
                                        <p:cTn id="41" dur="500"/>
                                        <p:tgtEl>
                                          <p:spTgt spid="4178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17856"/>
                                        </p:tgtEl>
                                        <p:attrNameLst>
                                          <p:attrName>style.visibility</p:attrName>
                                        </p:attrNameLst>
                                      </p:cBhvr>
                                      <p:to>
                                        <p:strVal val="visible"/>
                                      </p:to>
                                    </p:set>
                                    <p:animEffect transition="in" filter="wipe(left)">
                                      <p:cBhvr>
                                        <p:cTn id="46" dur="500"/>
                                        <p:tgtEl>
                                          <p:spTgt spid="4178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17827"/>
                                        </p:tgtEl>
                                        <p:attrNameLst>
                                          <p:attrName>style.visibility</p:attrName>
                                        </p:attrNameLst>
                                      </p:cBhvr>
                                      <p:to>
                                        <p:strVal val="visible"/>
                                      </p:to>
                                    </p:set>
                                    <p:animEffect transition="in" filter="wipe(left)">
                                      <p:cBhvr>
                                        <p:cTn id="51" dur="500"/>
                                        <p:tgtEl>
                                          <p:spTgt spid="41782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17860"/>
                                        </p:tgtEl>
                                        <p:attrNameLst>
                                          <p:attrName>style.visibility</p:attrName>
                                        </p:attrNameLst>
                                      </p:cBhvr>
                                      <p:to>
                                        <p:strVal val="visible"/>
                                      </p:to>
                                    </p:set>
                                    <p:animEffect transition="in" filter="wipe(left)">
                                      <p:cBhvr>
                                        <p:cTn id="56" dur="500"/>
                                        <p:tgtEl>
                                          <p:spTgt spid="41786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17872"/>
                                        </p:tgtEl>
                                        <p:attrNameLst>
                                          <p:attrName>style.visibility</p:attrName>
                                        </p:attrNameLst>
                                      </p:cBhvr>
                                      <p:to>
                                        <p:strVal val="visible"/>
                                      </p:to>
                                    </p:set>
                                    <p:animEffect transition="in" filter="wipe(left)">
                                      <p:cBhvr>
                                        <p:cTn id="61" dur="500"/>
                                        <p:tgtEl>
                                          <p:spTgt spid="41787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17831"/>
                                        </p:tgtEl>
                                        <p:attrNameLst>
                                          <p:attrName>style.visibility</p:attrName>
                                        </p:attrNameLst>
                                      </p:cBhvr>
                                      <p:to>
                                        <p:strVal val="visible"/>
                                      </p:to>
                                    </p:set>
                                    <p:animEffect transition="in" filter="wipe(left)">
                                      <p:cBhvr>
                                        <p:cTn id="66" dur="500"/>
                                        <p:tgtEl>
                                          <p:spTgt spid="41783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417868"/>
                                        </p:tgtEl>
                                        <p:attrNameLst>
                                          <p:attrName>style.visibility</p:attrName>
                                        </p:attrNameLst>
                                      </p:cBhvr>
                                      <p:to>
                                        <p:strVal val="visible"/>
                                      </p:to>
                                    </p:set>
                                    <p:animEffect transition="in" filter="wipe(left)">
                                      <p:cBhvr>
                                        <p:cTn id="71" dur="500"/>
                                        <p:tgtEl>
                                          <p:spTgt spid="4178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17876"/>
                                        </p:tgtEl>
                                        <p:attrNameLst>
                                          <p:attrName>style.visibility</p:attrName>
                                        </p:attrNameLst>
                                      </p:cBhvr>
                                      <p:to>
                                        <p:strVal val="visible"/>
                                      </p:to>
                                    </p:set>
                                    <p:animEffect transition="in" filter="wipe(left)">
                                      <p:cBhvr>
                                        <p:cTn id="76" dur="500"/>
                                        <p:tgtEl>
                                          <p:spTgt spid="41787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17835"/>
                                        </p:tgtEl>
                                        <p:attrNameLst>
                                          <p:attrName>style.visibility</p:attrName>
                                        </p:attrNameLst>
                                      </p:cBhvr>
                                      <p:to>
                                        <p:strVal val="visible"/>
                                      </p:to>
                                    </p:set>
                                    <p:animEffect transition="in" filter="wipe(left)">
                                      <p:cBhvr>
                                        <p:cTn id="81" dur="500"/>
                                        <p:tgtEl>
                                          <p:spTgt spid="41783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417864"/>
                                        </p:tgtEl>
                                        <p:attrNameLst>
                                          <p:attrName>style.visibility</p:attrName>
                                        </p:attrNameLst>
                                      </p:cBhvr>
                                      <p:to>
                                        <p:strVal val="visible"/>
                                      </p:to>
                                    </p:set>
                                    <p:animEffect transition="in" filter="wipe(left)">
                                      <p:cBhvr>
                                        <p:cTn id="86" dur="500"/>
                                        <p:tgtEl>
                                          <p:spTgt spid="41786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417839"/>
                                        </p:tgtEl>
                                        <p:attrNameLst>
                                          <p:attrName>style.visibility</p:attrName>
                                        </p:attrNameLst>
                                      </p:cBhvr>
                                      <p:to>
                                        <p:strVal val="visible"/>
                                      </p:to>
                                    </p:set>
                                    <p:animEffect transition="in" filter="wipe(left)">
                                      <p:cBhvr>
                                        <p:cTn id="91" dur="500"/>
                                        <p:tgtEl>
                                          <p:spTgt spid="41783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17880"/>
                                        </p:tgtEl>
                                        <p:attrNameLst>
                                          <p:attrName>style.visibility</p:attrName>
                                        </p:attrNameLst>
                                      </p:cBhvr>
                                      <p:to>
                                        <p:strVal val="visible"/>
                                      </p:to>
                                    </p:set>
                                    <p:animEffect transition="in" filter="wipe(left)">
                                      <p:cBhvr>
                                        <p:cTn id="96" dur="500"/>
                                        <p:tgtEl>
                                          <p:spTgt spid="41788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417800"/>
                                        </p:tgtEl>
                                        <p:attrNameLst>
                                          <p:attrName>style.visibility</p:attrName>
                                        </p:attrNameLst>
                                      </p:cBhvr>
                                      <p:to>
                                        <p:strVal val="visible"/>
                                      </p:to>
                                    </p:set>
                                    <p:animEffect transition="in" filter="dissolve">
                                      <p:cBhvr>
                                        <p:cTn id="101" dur="500"/>
                                        <p:tgtEl>
                                          <p:spTgt spid="41780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17799"/>
                                        </p:tgtEl>
                                        <p:attrNameLst>
                                          <p:attrName>style.visibility</p:attrName>
                                        </p:attrNameLst>
                                      </p:cBhvr>
                                      <p:to>
                                        <p:strVal val="visible"/>
                                      </p:to>
                                    </p:set>
                                    <p:animEffect transition="in" filter="dissolve">
                                      <p:cBhvr>
                                        <p:cTn id="106" dur="5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animBg="1" autoUpdateAnimBg="0"/>
      <p:bldP spid="417796" grpId="0"/>
      <p:bldP spid="417798" grpId="0"/>
      <p:bldP spid="417799" grpId="0"/>
      <p:bldP spid="417800" grpId="0"/>
      <p:bldP spid="417843" grpId="0"/>
      <p:bldP spid="41788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0" y="1419225"/>
            <a:ext cx="9296400" cy="4879975"/>
          </a:xfrm>
        </p:spPr>
        <p:txBody>
          <a:bodyPr/>
          <a:lstStyle/>
          <a:p>
            <a:pPr>
              <a:lnSpc>
                <a:spcPct val="150000"/>
              </a:lnSpc>
            </a:pPr>
            <a:r>
              <a:rPr lang="zh-CN" altLang="zh-CN" sz="2400" dirty="0"/>
              <a:t>邻接矩阵和邻接表是图（网）的两种基本存储结构，对于具有</a:t>
            </a:r>
            <a:r>
              <a:rPr lang="en-US" altLang="zh-CN" sz="2400" dirty="0"/>
              <a:t>n</a:t>
            </a:r>
            <a:r>
              <a:rPr lang="zh-CN" altLang="zh-CN" sz="2400" dirty="0"/>
              <a:t>个顶点、</a:t>
            </a:r>
            <a:r>
              <a:rPr lang="en-US" altLang="zh-CN" sz="2400" dirty="0"/>
              <a:t>e</a:t>
            </a:r>
            <a:r>
              <a:rPr lang="zh-CN" altLang="zh-CN" sz="2400" dirty="0"/>
              <a:t>条边的图，</a:t>
            </a:r>
            <a:r>
              <a:rPr lang="zh-CN" altLang="zh-CN" sz="2400" u="sng" dirty="0"/>
              <a:t>（</a:t>
            </a:r>
            <a:r>
              <a:rPr lang="en-US" altLang="zh-CN" sz="2400" u="sng" dirty="0"/>
              <a:t>59</a:t>
            </a:r>
            <a:r>
              <a:rPr lang="zh-CN" altLang="zh-CN" sz="2400" u="sng" dirty="0"/>
              <a:t>）。</a:t>
            </a:r>
            <a:endParaRPr lang="zh-CN" altLang="zh-CN" sz="2400" dirty="0"/>
          </a:p>
          <a:p>
            <a:pPr marL="0" indent="0">
              <a:lnSpc>
                <a:spcPct val="150000"/>
              </a:lnSpc>
              <a:buNone/>
            </a:pPr>
            <a:r>
              <a:rPr lang="en-US" altLang="zh-CN" sz="2400" dirty="0" smtClean="0"/>
              <a:t>A</a:t>
            </a:r>
            <a:r>
              <a:rPr lang="en-US" altLang="zh-CN" sz="2400" dirty="0"/>
              <a:t>.</a:t>
            </a:r>
            <a:r>
              <a:rPr lang="zh-CN" altLang="zh-CN" sz="2400" dirty="0"/>
              <a:t>进行深度优先遍历运算所消耗的时间与采用哪一种存储结构无关</a:t>
            </a:r>
          </a:p>
          <a:p>
            <a:pPr marL="0" indent="0">
              <a:lnSpc>
                <a:spcPct val="150000"/>
              </a:lnSpc>
              <a:buNone/>
            </a:pPr>
            <a:r>
              <a:rPr lang="en-US" altLang="zh-CN" sz="2400" dirty="0" smtClean="0"/>
              <a:t>B</a:t>
            </a:r>
            <a:r>
              <a:rPr lang="en-US" altLang="zh-CN" sz="2400" dirty="0"/>
              <a:t>.</a:t>
            </a:r>
            <a:r>
              <a:rPr lang="zh-CN" altLang="zh-CN" sz="2400" dirty="0"/>
              <a:t>进行广度优先遍历运算所消耗的时间与采用哪一种存储结构无关</a:t>
            </a:r>
          </a:p>
          <a:p>
            <a:pPr marL="0" indent="0">
              <a:lnSpc>
                <a:spcPct val="150000"/>
              </a:lnSpc>
              <a:buNone/>
            </a:pPr>
            <a:r>
              <a:rPr lang="en-US" altLang="zh-CN" sz="2400" dirty="0" smtClean="0"/>
              <a:t>C</a:t>
            </a:r>
            <a:r>
              <a:rPr lang="en-US" altLang="zh-CN" sz="2400" dirty="0"/>
              <a:t>.</a:t>
            </a:r>
            <a:r>
              <a:rPr lang="zh-CN" altLang="zh-CN" sz="2400" dirty="0"/>
              <a:t>采用</a:t>
            </a:r>
            <a:r>
              <a:rPr lang="zh-CN" altLang="zh-CN" sz="2400" dirty="0" smtClean="0"/>
              <a:t>邻接</a:t>
            </a:r>
            <a:r>
              <a:rPr lang="zh-CN" altLang="en-US" sz="2400" dirty="0" smtClean="0"/>
              <a:t>矩阵</a:t>
            </a:r>
            <a:r>
              <a:rPr lang="zh-CN" altLang="zh-CN" sz="2400" dirty="0" smtClean="0"/>
              <a:t>表示</a:t>
            </a:r>
            <a:r>
              <a:rPr lang="zh-CN" altLang="zh-CN" sz="2400" dirty="0"/>
              <a:t>图时，查找所有顶点的邻接顶点的时间复杂度为</a:t>
            </a:r>
            <a:r>
              <a:rPr lang="en-US" altLang="zh-CN" sz="2400" dirty="0"/>
              <a:t>O(n*e)</a:t>
            </a:r>
            <a:endParaRPr lang="zh-CN" altLang="zh-CN" sz="2400" dirty="0"/>
          </a:p>
          <a:p>
            <a:pPr marL="0" indent="0">
              <a:lnSpc>
                <a:spcPct val="150000"/>
              </a:lnSpc>
              <a:buNone/>
            </a:pPr>
            <a:r>
              <a:rPr lang="en-US" altLang="zh-CN" sz="2400" dirty="0"/>
              <a:t>D.</a:t>
            </a:r>
            <a:r>
              <a:rPr lang="zh-CN" altLang="zh-CN" sz="2400" dirty="0"/>
              <a:t>采用邻接矩阵表示图时，查找所有顶点的邻接顶点的时间复杂度为</a:t>
            </a:r>
            <a:r>
              <a:rPr lang="en-US" altLang="zh-CN" sz="2400" dirty="0"/>
              <a:t>O(n</a:t>
            </a:r>
            <a:r>
              <a:rPr lang="en-US" altLang="zh-CN" sz="2400" baseline="30000" dirty="0"/>
              <a:t>2</a:t>
            </a:r>
            <a:r>
              <a:rPr lang="en-US" altLang="zh-CN" sz="2400" dirty="0"/>
              <a:t>)</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64</a:t>
            </a:fld>
            <a:endParaRPr lang="en-US" altLang="zh-CN"/>
          </a:p>
        </p:txBody>
      </p:sp>
    </p:spTree>
    <p:extLst>
      <p:ext uri="{BB962C8B-B14F-4D97-AF65-F5344CB8AC3E}">
        <p14:creationId xmlns:p14="http://schemas.microsoft.com/office/powerpoint/2010/main" val="36539569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a:lnSpc>
                <a:spcPct val="150000"/>
              </a:lnSpc>
            </a:pPr>
            <a:r>
              <a:rPr lang="x-none" altLang="zh-CN" sz="2400" dirty="0"/>
              <a:t>从存储空间的利用率角度来看，以下关于数据结构中图的存储的叙述，正确的是</a:t>
            </a:r>
            <a:r>
              <a:rPr lang="x-none" altLang="zh-CN" sz="2400" u="sng" dirty="0"/>
              <a:t> (60) </a:t>
            </a:r>
            <a:r>
              <a:rPr lang="x-none" altLang="zh-CN" sz="2400" dirty="0"/>
              <a:t>。</a:t>
            </a:r>
            <a:endParaRPr lang="zh-CN" altLang="zh-CN" sz="2400" dirty="0"/>
          </a:p>
          <a:p>
            <a:pPr>
              <a:lnSpc>
                <a:spcPct val="150000"/>
              </a:lnSpc>
            </a:pPr>
            <a:r>
              <a:rPr lang="x-none" altLang="zh-CN" sz="2400" dirty="0"/>
              <a:t>(60)A．有向图适合采用邻接矩阵存储，无向图适合采用邻接表存储 </a:t>
            </a:r>
            <a:endParaRPr lang="en-US" altLang="zh-CN" sz="2400" dirty="0" smtClean="0"/>
          </a:p>
          <a:p>
            <a:pPr>
              <a:lnSpc>
                <a:spcPct val="150000"/>
              </a:lnSpc>
            </a:pPr>
            <a:r>
              <a:rPr lang="x-none" altLang="zh-CN" sz="2400" dirty="0" smtClean="0"/>
              <a:t>B</a:t>
            </a:r>
            <a:r>
              <a:rPr lang="x-none" altLang="zh-CN" sz="2400" dirty="0"/>
              <a:t>．无向图适合采用邻接矩阵存储，有向图适合采用邻接表存储</a:t>
            </a:r>
            <a:endParaRPr lang="zh-CN" altLang="zh-CN" sz="2400" dirty="0"/>
          </a:p>
          <a:p>
            <a:pPr>
              <a:lnSpc>
                <a:spcPct val="150000"/>
              </a:lnSpc>
            </a:pPr>
            <a:r>
              <a:rPr lang="x-none" altLang="zh-CN" sz="2400" dirty="0" smtClean="0"/>
              <a:t>C</a:t>
            </a:r>
            <a:r>
              <a:rPr lang="x-none" altLang="zh-CN" sz="2400" dirty="0"/>
              <a:t>．完全图适合采用邻接矩阵存储                           </a:t>
            </a:r>
            <a:endParaRPr lang="en-US" altLang="zh-CN" sz="2400" dirty="0" smtClean="0"/>
          </a:p>
          <a:p>
            <a:pPr>
              <a:lnSpc>
                <a:spcPct val="150000"/>
              </a:lnSpc>
            </a:pPr>
            <a:r>
              <a:rPr lang="x-none" altLang="zh-CN" sz="2400" dirty="0" smtClean="0"/>
              <a:t>D</a:t>
            </a:r>
            <a:r>
              <a:rPr lang="x-none" altLang="zh-CN" sz="2400" dirty="0"/>
              <a:t>．完全图适合采用邻接表存储</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65</a:t>
            </a:fld>
            <a:endParaRPr lang="en-US" altLang="zh-CN"/>
          </a:p>
        </p:txBody>
      </p:sp>
    </p:spTree>
    <p:extLst>
      <p:ext uri="{BB962C8B-B14F-4D97-AF65-F5344CB8AC3E}">
        <p14:creationId xmlns:p14="http://schemas.microsoft.com/office/powerpoint/2010/main" val="402731615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152400" y="1419225"/>
            <a:ext cx="8839200" cy="4879975"/>
          </a:xfrm>
        </p:spPr>
        <p:txBody>
          <a:bodyPr/>
          <a:lstStyle/>
          <a:p>
            <a:pPr>
              <a:lnSpc>
                <a:spcPct val="150000"/>
              </a:lnSpc>
            </a:pPr>
            <a:r>
              <a:rPr lang="zh-CN" altLang="en-US" sz="2800" dirty="0" smtClean="0"/>
              <a:t>图的遍历</a:t>
            </a:r>
            <a:endParaRPr lang="en-US" altLang="zh-CN" sz="2800" dirty="0" smtClean="0"/>
          </a:p>
          <a:p>
            <a:pPr>
              <a:lnSpc>
                <a:spcPct val="150000"/>
              </a:lnSpc>
              <a:buFont typeface="Wingdings" pitchFamily="2" charset="2"/>
              <a:buChar char="Ø"/>
            </a:pPr>
            <a:r>
              <a:rPr lang="zh-CN" altLang="en-US" sz="2400" dirty="0" smtClean="0"/>
              <a:t>深度优先遍历</a:t>
            </a:r>
            <a:endParaRPr lang="en-US" altLang="zh-CN" sz="2400" dirty="0" smtClean="0"/>
          </a:p>
          <a:p>
            <a:pPr lvl="1" eaLnBrk="1" hangingPunct="1">
              <a:lnSpc>
                <a:spcPct val="150000"/>
              </a:lnSpc>
              <a:buFont typeface="Wingdings" pitchFamily="2" charset="2"/>
              <a:buChar char="u"/>
            </a:pPr>
            <a:r>
              <a:rPr lang="zh-CN" altLang="en-US" sz="2000" b="1" dirty="0" smtClean="0">
                <a:solidFill>
                  <a:schemeClr val="tx1"/>
                </a:solidFill>
              </a:rPr>
              <a:t>任选一点</a:t>
            </a:r>
            <a:r>
              <a:rPr lang="en-US" altLang="zh-CN" sz="2000" b="1" dirty="0" smtClean="0">
                <a:solidFill>
                  <a:srgbClr val="FF3300"/>
                </a:solidFill>
              </a:rPr>
              <a:t>vi</a:t>
            </a:r>
            <a:r>
              <a:rPr lang="zh-CN" altLang="en-US" sz="2000" b="1" dirty="0" smtClean="0">
                <a:solidFill>
                  <a:srgbClr val="FF3300"/>
                </a:solidFill>
              </a:rPr>
              <a:t>为初始出发</a:t>
            </a:r>
            <a:r>
              <a:rPr lang="zh-CN" altLang="en-US" sz="2000" b="1" dirty="0" smtClean="0">
                <a:solidFill>
                  <a:schemeClr val="tx1"/>
                </a:solidFill>
              </a:rPr>
              <a:t>点，首先访问出发点</a:t>
            </a:r>
            <a:r>
              <a:rPr lang="en-US" altLang="zh-CN" sz="2000" b="1" dirty="0" smtClean="0">
                <a:solidFill>
                  <a:schemeClr val="tx1"/>
                </a:solidFill>
              </a:rPr>
              <a:t>vi(</a:t>
            </a:r>
            <a:r>
              <a:rPr lang="zh-CN" altLang="en-US" sz="2000" b="1" dirty="0" smtClean="0">
                <a:solidFill>
                  <a:schemeClr val="tx1"/>
                </a:solidFill>
              </a:rPr>
              <a:t>并标记为已访问</a:t>
            </a:r>
            <a:r>
              <a:rPr lang="en-US" altLang="zh-CN" sz="2000" b="1" dirty="0" smtClean="0">
                <a:solidFill>
                  <a:schemeClr val="tx1"/>
                </a:solidFill>
              </a:rPr>
              <a:t>)</a:t>
            </a:r>
            <a:r>
              <a:rPr lang="zh-CN" altLang="en-US" sz="2000" b="1" dirty="0" smtClean="0">
                <a:solidFill>
                  <a:schemeClr val="tx1"/>
                </a:solidFill>
              </a:rPr>
              <a:t>；</a:t>
            </a:r>
            <a:endParaRPr lang="en-US" altLang="zh-CN" sz="2000" b="1" dirty="0" smtClean="0">
              <a:solidFill>
                <a:schemeClr val="tx1"/>
              </a:solidFill>
            </a:endParaRPr>
          </a:p>
          <a:p>
            <a:pPr lvl="1" eaLnBrk="1" hangingPunct="1">
              <a:lnSpc>
                <a:spcPct val="150000"/>
              </a:lnSpc>
              <a:buFont typeface="Wingdings" pitchFamily="2" charset="2"/>
              <a:buChar char="u"/>
            </a:pPr>
            <a:r>
              <a:rPr lang="zh-CN" altLang="en-US" sz="2000" b="1" dirty="0" smtClean="0">
                <a:solidFill>
                  <a:schemeClr val="tx1"/>
                </a:solidFill>
              </a:rPr>
              <a:t>然后依次</a:t>
            </a:r>
            <a:r>
              <a:rPr lang="zh-CN" altLang="en-US" sz="2000" b="1" dirty="0" smtClean="0">
                <a:solidFill>
                  <a:srgbClr val="FF3300"/>
                </a:solidFill>
              </a:rPr>
              <a:t>搜索</a:t>
            </a:r>
            <a:r>
              <a:rPr lang="en-US" altLang="zh-CN" sz="2000" b="1" dirty="0" smtClean="0">
                <a:solidFill>
                  <a:srgbClr val="FF3300"/>
                </a:solidFill>
              </a:rPr>
              <a:t>vi</a:t>
            </a:r>
            <a:r>
              <a:rPr lang="zh-CN" altLang="en-US" sz="2000" b="1" dirty="0" smtClean="0">
                <a:solidFill>
                  <a:schemeClr val="tx1"/>
                </a:solidFill>
              </a:rPr>
              <a:t>的每个</a:t>
            </a:r>
            <a:r>
              <a:rPr lang="zh-CN" altLang="en-US" sz="2000" b="1" dirty="0" smtClean="0">
                <a:solidFill>
                  <a:srgbClr val="FF3300"/>
                </a:solidFill>
              </a:rPr>
              <a:t>邻接点</a:t>
            </a:r>
            <a:r>
              <a:rPr lang="en-US" altLang="zh-CN" sz="2000" b="1" dirty="0" err="1" smtClean="0">
                <a:solidFill>
                  <a:srgbClr val="FF3300"/>
                </a:solidFill>
              </a:rPr>
              <a:t>vj</a:t>
            </a:r>
            <a:r>
              <a:rPr lang="zh-CN" altLang="en-US" sz="2000" b="1" dirty="0" smtClean="0">
                <a:solidFill>
                  <a:schemeClr val="tx1"/>
                </a:solidFill>
              </a:rPr>
              <a:t>，</a:t>
            </a:r>
            <a:r>
              <a:rPr lang="zh-CN" altLang="en-US" sz="2000" b="1" dirty="0" smtClean="0">
                <a:solidFill>
                  <a:srgbClr val="FF3300"/>
                </a:solidFill>
              </a:rPr>
              <a:t>若</a:t>
            </a:r>
            <a:r>
              <a:rPr lang="en-US" altLang="zh-CN" sz="2000" b="1" dirty="0" err="1" smtClean="0">
                <a:solidFill>
                  <a:srgbClr val="FF3300"/>
                </a:solidFill>
              </a:rPr>
              <a:t>vj</a:t>
            </a:r>
            <a:r>
              <a:rPr lang="zh-CN" altLang="en-US" sz="2000" b="1" dirty="0" smtClean="0">
                <a:solidFill>
                  <a:srgbClr val="FF3300"/>
                </a:solidFill>
              </a:rPr>
              <a:t>未访问过</a:t>
            </a:r>
            <a:r>
              <a:rPr lang="zh-CN" altLang="en-US" sz="2000" b="1" dirty="0" smtClean="0">
                <a:solidFill>
                  <a:schemeClr val="tx1"/>
                </a:solidFill>
              </a:rPr>
              <a:t>，则以</a:t>
            </a:r>
            <a:r>
              <a:rPr lang="en-US" altLang="zh-CN" sz="2000" b="1" dirty="0" err="1" smtClean="0">
                <a:solidFill>
                  <a:schemeClr val="tx1"/>
                </a:solidFill>
              </a:rPr>
              <a:t>vj</a:t>
            </a:r>
            <a:r>
              <a:rPr lang="zh-CN" altLang="en-US" sz="2000" b="1" dirty="0" smtClean="0">
                <a:solidFill>
                  <a:schemeClr val="tx1"/>
                </a:solidFill>
              </a:rPr>
              <a:t>为新出发点继续进行</a:t>
            </a:r>
            <a:r>
              <a:rPr lang="zh-CN" altLang="en-US" sz="2000" b="1" dirty="0" smtClean="0">
                <a:solidFill>
                  <a:srgbClr val="FF3300"/>
                </a:solidFill>
              </a:rPr>
              <a:t>深度优先搜索</a:t>
            </a:r>
            <a:r>
              <a:rPr lang="zh-CN" altLang="en-US" sz="2000" b="1" dirty="0" smtClean="0">
                <a:solidFill>
                  <a:schemeClr val="tx1"/>
                </a:solidFill>
              </a:rPr>
              <a:t>；</a:t>
            </a:r>
            <a:endParaRPr lang="en-US" altLang="zh-CN" sz="2000" b="1" dirty="0" smtClean="0">
              <a:solidFill>
                <a:schemeClr val="tx1"/>
              </a:solidFill>
            </a:endParaRPr>
          </a:p>
          <a:p>
            <a:pPr lvl="1" eaLnBrk="1" hangingPunct="1">
              <a:lnSpc>
                <a:spcPct val="150000"/>
              </a:lnSpc>
              <a:buFont typeface="Wingdings" pitchFamily="2" charset="2"/>
              <a:buChar char="u"/>
            </a:pPr>
            <a:r>
              <a:rPr lang="zh-CN" altLang="en-US" sz="2000" b="1" dirty="0" smtClean="0">
                <a:solidFill>
                  <a:schemeClr val="tx1"/>
                </a:solidFill>
              </a:rPr>
              <a:t>依此类推，直到访问完所有和</a:t>
            </a:r>
            <a:r>
              <a:rPr lang="en-US" altLang="zh-CN" sz="2000" b="1" dirty="0" smtClean="0">
                <a:solidFill>
                  <a:schemeClr val="tx1"/>
                </a:solidFill>
              </a:rPr>
              <a:t>vi</a:t>
            </a:r>
            <a:r>
              <a:rPr lang="zh-CN" altLang="en-US" sz="2000" b="1" dirty="0" smtClean="0">
                <a:solidFill>
                  <a:schemeClr val="tx1"/>
                </a:solidFill>
              </a:rPr>
              <a:t>有路径的顶点。</a:t>
            </a:r>
            <a:endParaRPr lang="en-US" altLang="zh-CN" sz="2400" dirty="0" smtClean="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66</a:t>
            </a:fld>
            <a:endParaRPr lang="en-US" altLang="zh-CN"/>
          </a:p>
        </p:txBody>
      </p:sp>
    </p:spTree>
    <p:extLst>
      <p:ext uri="{BB962C8B-B14F-4D97-AF65-F5344CB8AC3E}">
        <p14:creationId xmlns:p14="http://schemas.microsoft.com/office/powerpoint/2010/main" val="655048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5986" name="Group 2"/>
          <p:cNvGrpSpPr>
            <a:grpSpLocks/>
          </p:cNvGrpSpPr>
          <p:nvPr/>
        </p:nvGrpSpPr>
        <p:grpSpPr bwMode="auto">
          <a:xfrm>
            <a:off x="2109788" y="2406650"/>
            <a:ext cx="647700" cy="466725"/>
            <a:chOff x="2928" y="3312"/>
            <a:chExt cx="408" cy="294"/>
          </a:xfrm>
        </p:grpSpPr>
        <p:sp>
          <p:nvSpPr>
            <p:cNvPr id="425987" name="Oval 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5988" name="Text Box 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V1</a:t>
              </a:r>
            </a:p>
          </p:txBody>
        </p:sp>
      </p:grpSp>
      <p:sp>
        <p:nvSpPr>
          <p:cNvPr id="425989" name="Line 5"/>
          <p:cNvSpPr>
            <a:spLocks noChangeShapeType="1"/>
          </p:cNvSpPr>
          <p:nvPr/>
        </p:nvSpPr>
        <p:spPr bwMode="auto">
          <a:xfrm flipV="1">
            <a:off x="638175" y="3246438"/>
            <a:ext cx="482600"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0" name="Line 6"/>
          <p:cNvSpPr>
            <a:spLocks noChangeShapeType="1"/>
          </p:cNvSpPr>
          <p:nvPr/>
        </p:nvSpPr>
        <p:spPr bwMode="auto">
          <a:xfrm flipV="1">
            <a:off x="1470025" y="2652713"/>
            <a:ext cx="711200" cy="37306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1" name="Line 7"/>
          <p:cNvSpPr>
            <a:spLocks noChangeShapeType="1"/>
          </p:cNvSpPr>
          <p:nvPr/>
        </p:nvSpPr>
        <p:spPr bwMode="auto">
          <a:xfrm>
            <a:off x="1506538" y="3246438"/>
            <a:ext cx="481012"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2" name="Line 8"/>
          <p:cNvSpPr>
            <a:spLocks noChangeShapeType="1"/>
          </p:cNvSpPr>
          <p:nvPr/>
        </p:nvSpPr>
        <p:spPr bwMode="auto">
          <a:xfrm>
            <a:off x="2663825" y="2652713"/>
            <a:ext cx="819150" cy="39528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3" name="Line 9"/>
          <p:cNvSpPr>
            <a:spLocks noChangeShapeType="1"/>
          </p:cNvSpPr>
          <p:nvPr/>
        </p:nvSpPr>
        <p:spPr bwMode="auto">
          <a:xfrm>
            <a:off x="3822700" y="3295650"/>
            <a:ext cx="336550" cy="246063"/>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4" name="Line 10"/>
          <p:cNvSpPr>
            <a:spLocks noChangeShapeType="1"/>
          </p:cNvSpPr>
          <p:nvPr/>
        </p:nvSpPr>
        <p:spPr bwMode="auto">
          <a:xfrm flipV="1">
            <a:off x="3243263" y="3295650"/>
            <a:ext cx="288925" cy="296863"/>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5" name="Line 11"/>
          <p:cNvSpPr>
            <a:spLocks noChangeShapeType="1"/>
          </p:cNvSpPr>
          <p:nvPr/>
        </p:nvSpPr>
        <p:spPr bwMode="auto">
          <a:xfrm flipV="1">
            <a:off x="3340100" y="3740150"/>
            <a:ext cx="652463"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6" name="Line 12"/>
          <p:cNvSpPr>
            <a:spLocks noChangeShapeType="1"/>
          </p:cNvSpPr>
          <p:nvPr/>
        </p:nvSpPr>
        <p:spPr bwMode="auto">
          <a:xfrm flipV="1">
            <a:off x="1506538" y="3889375"/>
            <a:ext cx="530225" cy="395288"/>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5997" name="Line 13"/>
          <p:cNvSpPr>
            <a:spLocks noChangeShapeType="1"/>
          </p:cNvSpPr>
          <p:nvPr/>
        </p:nvSpPr>
        <p:spPr bwMode="auto">
          <a:xfrm>
            <a:off x="814388" y="3930650"/>
            <a:ext cx="304800" cy="228600"/>
          </a:xfrm>
          <a:prstGeom prst="line">
            <a:avLst/>
          </a:prstGeom>
          <a:noFill/>
          <a:ln w="38100" cap="rnd">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25998" name="Group 14"/>
          <p:cNvGrpSpPr>
            <a:grpSpLocks/>
          </p:cNvGrpSpPr>
          <p:nvPr/>
        </p:nvGrpSpPr>
        <p:grpSpPr bwMode="auto">
          <a:xfrm>
            <a:off x="1042988" y="4083050"/>
            <a:ext cx="647700" cy="466725"/>
            <a:chOff x="2928" y="3312"/>
            <a:chExt cx="408" cy="294"/>
          </a:xfrm>
        </p:grpSpPr>
        <p:sp>
          <p:nvSpPr>
            <p:cNvPr id="425999" name="Oval 15"/>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0" name="Text Box 1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V8</a:t>
              </a:r>
            </a:p>
          </p:txBody>
        </p:sp>
      </p:grpSp>
      <p:grpSp>
        <p:nvGrpSpPr>
          <p:cNvPr id="426001" name="Group 17"/>
          <p:cNvGrpSpPr>
            <a:grpSpLocks/>
          </p:cNvGrpSpPr>
          <p:nvPr/>
        </p:nvGrpSpPr>
        <p:grpSpPr bwMode="auto">
          <a:xfrm>
            <a:off x="3938588" y="3549650"/>
            <a:ext cx="647700" cy="466725"/>
            <a:chOff x="2928" y="3312"/>
            <a:chExt cx="408" cy="294"/>
          </a:xfrm>
        </p:grpSpPr>
        <p:sp>
          <p:nvSpPr>
            <p:cNvPr id="426002" name="Oval 18"/>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3" name="Text Box 1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V7</a:t>
              </a:r>
            </a:p>
          </p:txBody>
        </p:sp>
      </p:grpSp>
      <p:grpSp>
        <p:nvGrpSpPr>
          <p:cNvPr id="426004" name="Group 20"/>
          <p:cNvGrpSpPr>
            <a:grpSpLocks/>
          </p:cNvGrpSpPr>
          <p:nvPr/>
        </p:nvGrpSpPr>
        <p:grpSpPr bwMode="auto">
          <a:xfrm>
            <a:off x="2871788" y="3549650"/>
            <a:ext cx="647700" cy="466725"/>
            <a:chOff x="2928" y="3312"/>
            <a:chExt cx="408" cy="294"/>
          </a:xfrm>
        </p:grpSpPr>
        <p:sp>
          <p:nvSpPr>
            <p:cNvPr id="426005" name="Oval 21"/>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6" name="Text Box 2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V6</a:t>
              </a:r>
            </a:p>
          </p:txBody>
        </p:sp>
      </p:grpSp>
      <p:grpSp>
        <p:nvGrpSpPr>
          <p:cNvPr id="426007" name="Group 23"/>
          <p:cNvGrpSpPr>
            <a:grpSpLocks/>
          </p:cNvGrpSpPr>
          <p:nvPr/>
        </p:nvGrpSpPr>
        <p:grpSpPr bwMode="auto">
          <a:xfrm>
            <a:off x="1804988" y="3549650"/>
            <a:ext cx="647700" cy="466725"/>
            <a:chOff x="2928" y="3312"/>
            <a:chExt cx="408" cy="294"/>
          </a:xfrm>
        </p:grpSpPr>
        <p:sp>
          <p:nvSpPr>
            <p:cNvPr id="426008" name="Oval 24"/>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09" name="Text Box 2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V5</a:t>
              </a:r>
            </a:p>
          </p:txBody>
        </p:sp>
      </p:grpSp>
      <p:grpSp>
        <p:nvGrpSpPr>
          <p:cNvPr id="426010" name="Group 26"/>
          <p:cNvGrpSpPr>
            <a:grpSpLocks/>
          </p:cNvGrpSpPr>
          <p:nvPr/>
        </p:nvGrpSpPr>
        <p:grpSpPr bwMode="auto">
          <a:xfrm>
            <a:off x="280988" y="3549650"/>
            <a:ext cx="647700" cy="466725"/>
            <a:chOff x="2928" y="3312"/>
            <a:chExt cx="408" cy="294"/>
          </a:xfrm>
        </p:grpSpPr>
        <p:sp>
          <p:nvSpPr>
            <p:cNvPr id="426011" name="Oval 27"/>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12" name="Text Box 2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V4</a:t>
              </a:r>
            </a:p>
          </p:txBody>
        </p:sp>
      </p:grpSp>
      <p:grpSp>
        <p:nvGrpSpPr>
          <p:cNvPr id="426013" name="Group 29"/>
          <p:cNvGrpSpPr>
            <a:grpSpLocks/>
          </p:cNvGrpSpPr>
          <p:nvPr/>
        </p:nvGrpSpPr>
        <p:grpSpPr bwMode="auto">
          <a:xfrm>
            <a:off x="3328988" y="2940050"/>
            <a:ext cx="647700" cy="466725"/>
            <a:chOff x="2928" y="3312"/>
            <a:chExt cx="408" cy="294"/>
          </a:xfrm>
        </p:grpSpPr>
        <p:sp>
          <p:nvSpPr>
            <p:cNvPr id="426014" name="Oval 30"/>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15" name="Text Box 3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tx1"/>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V3</a:t>
              </a:r>
            </a:p>
          </p:txBody>
        </p:sp>
      </p:grpSp>
      <p:grpSp>
        <p:nvGrpSpPr>
          <p:cNvPr id="426016" name="Group 32"/>
          <p:cNvGrpSpPr>
            <a:grpSpLocks/>
          </p:cNvGrpSpPr>
          <p:nvPr/>
        </p:nvGrpSpPr>
        <p:grpSpPr bwMode="auto">
          <a:xfrm>
            <a:off x="1042988" y="2863850"/>
            <a:ext cx="647700" cy="466725"/>
            <a:chOff x="2928" y="3312"/>
            <a:chExt cx="408" cy="294"/>
          </a:xfrm>
        </p:grpSpPr>
        <p:sp>
          <p:nvSpPr>
            <p:cNvPr id="426017" name="Oval 3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6018" name="Text Box 3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V2</a:t>
              </a:r>
            </a:p>
          </p:txBody>
        </p:sp>
      </p:grpSp>
      <p:sp>
        <p:nvSpPr>
          <p:cNvPr id="426019" name="Line 35"/>
          <p:cNvSpPr>
            <a:spLocks noChangeShapeType="1"/>
          </p:cNvSpPr>
          <p:nvPr/>
        </p:nvSpPr>
        <p:spPr bwMode="auto">
          <a:xfrm flipH="1">
            <a:off x="1423988" y="2559050"/>
            <a:ext cx="633412" cy="3048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0" name="Line 36"/>
          <p:cNvSpPr>
            <a:spLocks noChangeShapeType="1"/>
          </p:cNvSpPr>
          <p:nvPr/>
        </p:nvSpPr>
        <p:spPr bwMode="auto">
          <a:xfrm flipH="1">
            <a:off x="509588" y="3168650"/>
            <a:ext cx="492125" cy="3048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1" name="Line 37"/>
          <p:cNvSpPr>
            <a:spLocks noChangeShapeType="1"/>
          </p:cNvSpPr>
          <p:nvPr/>
        </p:nvSpPr>
        <p:spPr bwMode="auto">
          <a:xfrm flipH="1">
            <a:off x="3176588" y="3244850"/>
            <a:ext cx="280987" cy="3048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2" name="Line 38"/>
          <p:cNvSpPr>
            <a:spLocks noChangeShapeType="1"/>
          </p:cNvSpPr>
          <p:nvPr/>
        </p:nvSpPr>
        <p:spPr bwMode="auto">
          <a:xfrm>
            <a:off x="2832100" y="2559050"/>
            <a:ext cx="703263" cy="3810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3" name="Line 39"/>
          <p:cNvSpPr>
            <a:spLocks noChangeShapeType="1"/>
          </p:cNvSpPr>
          <p:nvPr/>
        </p:nvSpPr>
        <p:spPr bwMode="auto">
          <a:xfrm>
            <a:off x="661988" y="4006850"/>
            <a:ext cx="457200" cy="38100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4" name="Line 40"/>
          <p:cNvSpPr>
            <a:spLocks noChangeShapeType="1"/>
          </p:cNvSpPr>
          <p:nvPr/>
        </p:nvSpPr>
        <p:spPr bwMode="auto">
          <a:xfrm>
            <a:off x="3405188" y="3854450"/>
            <a:ext cx="563562" cy="0"/>
          </a:xfrm>
          <a:prstGeom prst="line">
            <a:avLst/>
          </a:prstGeom>
          <a:noFill/>
          <a:ln w="28575" cap="rnd">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25" name="Oval 41"/>
          <p:cNvSpPr>
            <a:spLocks noChangeArrowheads="1"/>
          </p:cNvSpPr>
          <p:nvPr/>
        </p:nvSpPr>
        <p:spPr bwMode="auto">
          <a:xfrm>
            <a:off x="0" y="404813"/>
            <a:ext cx="1143000" cy="381000"/>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a:solidFill>
                  <a:schemeClr val="tx1"/>
                </a:solidFill>
              </a:rPr>
              <a:t>例</a:t>
            </a:r>
          </a:p>
        </p:txBody>
      </p:sp>
      <p:grpSp>
        <p:nvGrpSpPr>
          <p:cNvPr id="426026" name="Group 42"/>
          <p:cNvGrpSpPr>
            <a:grpSpLocks/>
          </p:cNvGrpSpPr>
          <p:nvPr/>
        </p:nvGrpSpPr>
        <p:grpSpPr bwMode="auto">
          <a:xfrm>
            <a:off x="2151063" y="2433638"/>
            <a:ext cx="530225" cy="406400"/>
            <a:chOff x="1344" y="2304"/>
            <a:chExt cx="334" cy="256"/>
          </a:xfrm>
        </p:grpSpPr>
        <p:sp>
          <p:nvSpPr>
            <p:cNvPr id="426027" name="Oval 43"/>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28" name="Text Box 44"/>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V1</a:t>
              </a:r>
            </a:p>
          </p:txBody>
        </p:sp>
      </p:grpSp>
      <p:grpSp>
        <p:nvGrpSpPr>
          <p:cNvPr id="426029" name="Group 45"/>
          <p:cNvGrpSpPr>
            <a:grpSpLocks/>
          </p:cNvGrpSpPr>
          <p:nvPr/>
        </p:nvGrpSpPr>
        <p:grpSpPr bwMode="auto">
          <a:xfrm>
            <a:off x="1065213" y="2886075"/>
            <a:ext cx="530225" cy="406400"/>
            <a:chOff x="1344" y="2304"/>
            <a:chExt cx="334" cy="256"/>
          </a:xfrm>
        </p:grpSpPr>
        <p:sp>
          <p:nvSpPr>
            <p:cNvPr id="426030" name="Oval 46"/>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31" name="Text Box 47"/>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V2</a:t>
              </a:r>
            </a:p>
          </p:txBody>
        </p:sp>
      </p:grpSp>
      <p:grpSp>
        <p:nvGrpSpPr>
          <p:cNvPr id="426032" name="Group 48"/>
          <p:cNvGrpSpPr>
            <a:grpSpLocks/>
          </p:cNvGrpSpPr>
          <p:nvPr/>
        </p:nvGrpSpPr>
        <p:grpSpPr bwMode="auto">
          <a:xfrm>
            <a:off x="311150" y="3573463"/>
            <a:ext cx="530225" cy="406400"/>
            <a:chOff x="1344" y="2304"/>
            <a:chExt cx="334" cy="256"/>
          </a:xfrm>
        </p:grpSpPr>
        <p:sp>
          <p:nvSpPr>
            <p:cNvPr id="426033" name="Oval 49"/>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34" name="Text Box 50"/>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V4</a:t>
              </a:r>
            </a:p>
          </p:txBody>
        </p:sp>
      </p:grpSp>
      <p:grpSp>
        <p:nvGrpSpPr>
          <p:cNvPr id="426035" name="Group 51"/>
          <p:cNvGrpSpPr>
            <a:grpSpLocks/>
          </p:cNvGrpSpPr>
          <p:nvPr/>
        </p:nvGrpSpPr>
        <p:grpSpPr bwMode="auto">
          <a:xfrm>
            <a:off x="3354388" y="2963863"/>
            <a:ext cx="530225" cy="406400"/>
            <a:chOff x="1344" y="2304"/>
            <a:chExt cx="334" cy="256"/>
          </a:xfrm>
        </p:grpSpPr>
        <p:sp>
          <p:nvSpPr>
            <p:cNvPr id="426036" name="Oval 52"/>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37" name="Text Box 53"/>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V3</a:t>
              </a:r>
            </a:p>
          </p:txBody>
        </p:sp>
      </p:grpSp>
      <p:grpSp>
        <p:nvGrpSpPr>
          <p:cNvPr id="426038" name="Group 54"/>
          <p:cNvGrpSpPr>
            <a:grpSpLocks/>
          </p:cNvGrpSpPr>
          <p:nvPr/>
        </p:nvGrpSpPr>
        <p:grpSpPr bwMode="auto">
          <a:xfrm>
            <a:off x="1071563" y="4094163"/>
            <a:ext cx="533400" cy="457200"/>
            <a:chOff x="2016" y="2400"/>
            <a:chExt cx="334" cy="256"/>
          </a:xfrm>
        </p:grpSpPr>
        <p:sp>
          <p:nvSpPr>
            <p:cNvPr id="426039" name="Oval 55"/>
            <p:cNvSpPr>
              <a:spLocks noChangeArrowheads="1"/>
            </p:cNvSpPr>
            <p:nvPr/>
          </p:nvSpPr>
          <p:spPr bwMode="auto">
            <a:xfrm>
              <a:off x="2064" y="2400"/>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0" name="Text Box 56"/>
            <p:cNvSpPr txBox="1">
              <a:spLocks noChangeArrowheads="1"/>
            </p:cNvSpPr>
            <p:nvPr/>
          </p:nvSpPr>
          <p:spPr bwMode="auto">
            <a:xfrm>
              <a:off x="2016" y="2400"/>
              <a:ext cx="334" cy="22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V8</a:t>
              </a:r>
            </a:p>
          </p:txBody>
        </p:sp>
      </p:grpSp>
      <p:grpSp>
        <p:nvGrpSpPr>
          <p:cNvPr id="426041" name="Group 57"/>
          <p:cNvGrpSpPr>
            <a:grpSpLocks/>
          </p:cNvGrpSpPr>
          <p:nvPr/>
        </p:nvGrpSpPr>
        <p:grpSpPr bwMode="auto">
          <a:xfrm>
            <a:off x="3973513" y="3565525"/>
            <a:ext cx="533400" cy="438150"/>
            <a:chOff x="1344" y="2304"/>
            <a:chExt cx="334" cy="256"/>
          </a:xfrm>
        </p:grpSpPr>
        <p:sp>
          <p:nvSpPr>
            <p:cNvPr id="426042" name="Oval 58"/>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3" name="Text Box 59"/>
            <p:cNvSpPr txBox="1">
              <a:spLocks noChangeArrowheads="1"/>
            </p:cNvSpPr>
            <p:nvPr/>
          </p:nvSpPr>
          <p:spPr bwMode="auto">
            <a:xfrm>
              <a:off x="1344" y="2304"/>
              <a:ext cx="334" cy="23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V7</a:t>
              </a:r>
            </a:p>
          </p:txBody>
        </p:sp>
      </p:grpSp>
      <p:grpSp>
        <p:nvGrpSpPr>
          <p:cNvPr id="426044" name="Group 60"/>
          <p:cNvGrpSpPr>
            <a:grpSpLocks/>
          </p:cNvGrpSpPr>
          <p:nvPr/>
        </p:nvGrpSpPr>
        <p:grpSpPr bwMode="auto">
          <a:xfrm>
            <a:off x="2906713" y="3587750"/>
            <a:ext cx="530225" cy="406400"/>
            <a:chOff x="1344" y="2304"/>
            <a:chExt cx="334" cy="256"/>
          </a:xfrm>
        </p:grpSpPr>
        <p:sp>
          <p:nvSpPr>
            <p:cNvPr id="426045" name="Oval 61"/>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6" name="Text Box 62"/>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V6</a:t>
              </a:r>
            </a:p>
          </p:txBody>
        </p:sp>
      </p:grpSp>
      <p:grpSp>
        <p:nvGrpSpPr>
          <p:cNvPr id="426047" name="Group 63"/>
          <p:cNvGrpSpPr>
            <a:grpSpLocks noChangeAspect="1"/>
          </p:cNvGrpSpPr>
          <p:nvPr/>
        </p:nvGrpSpPr>
        <p:grpSpPr bwMode="auto">
          <a:xfrm>
            <a:off x="1812925" y="3565525"/>
            <a:ext cx="565150" cy="442913"/>
            <a:chOff x="1344" y="2304"/>
            <a:chExt cx="334" cy="256"/>
          </a:xfrm>
        </p:grpSpPr>
        <p:sp>
          <p:nvSpPr>
            <p:cNvPr id="426048" name="Oval 64"/>
            <p:cNvSpPr>
              <a:spLocks noChangeAspect="1"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26049" name="Text Box 65"/>
            <p:cNvSpPr txBox="1">
              <a:spLocks noChangeAspect="1" noChangeArrowheads="1"/>
            </p:cNvSpPr>
            <p:nvPr/>
          </p:nvSpPr>
          <p:spPr bwMode="auto">
            <a:xfrm>
              <a:off x="1344" y="2304"/>
              <a:ext cx="334" cy="229"/>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V5</a:t>
              </a:r>
            </a:p>
          </p:txBody>
        </p:sp>
      </p:grpSp>
      <p:sp>
        <p:nvSpPr>
          <p:cNvPr id="426050" name="Line 66"/>
          <p:cNvSpPr>
            <a:spLocks noChangeShapeType="1"/>
          </p:cNvSpPr>
          <p:nvPr/>
        </p:nvSpPr>
        <p:spPr bwMode="auto">
          <a:xfrm flipV="1">
            <a:off x="1652588" y="4006850"/>
            <a:ext cx="45720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1" name="Rectangle 67"/>
          <p:cNvSpPr>
            <a:spLocks noChangeArrowheads="1"/>
          </p:cNvSpPr>
          <p:nvPr/>
        </p:nvSpPr>
        <p:spPr bwMode="auto">
          <a:xfrm>
            <a:off x="250825" y="981075"/>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pPr>
            <a:r>
              <a:rPr lang="en-US" altLang="zh-CN" sz="2400" b="1">
                <a:solidFill>
                  <a:schemeClr val="tx1"/>
                </a:solidFill>
              </a:rPr>
              <a:t>V1,V2,V4,V8,V5,V3,V6,V7</a:t>
            </a:r>
          </a:p>
        </p:txBody>
      </p:sp>
      <p:sp>
        <p:nvSpPr>
          <p:cNvPr id="426052" name="Rectangle 68"/>
          <p:cNvSpPr>
            <a:spLocks noChangeArrowheads="1"/>
          </p:cNvSpPr>
          <p:nvPr/>
        </p:nvSpPr>
        <p:spPr bwMode="auto">
          <a:xfrm>
            <a:off x="1476375" y="33337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solidFill>
                  <a:schemeClr val="tx1"/>
                </a:solidFill>
              </a:rPr>
              <a:t>从</a:t>
            </a:r>
            <a:r>
              <a:rPr lang="en-US" altLang="zh-CN" sz="2400" b="1">
                <a:solidFill>
                  <a:schemeClr val="tx1"/>
                </a:solidFill>
              </a:rPr>
              <a:t>V1</a:t>
            </a:r>
            <a:r>
              <a:rPr lang="zh-CN" altLang="en-US" sz="2400" b="1">
                <a:solidFill>
                  <a:schemeClr val="tx1"/>
                </a:solidFill>
              </a:rPr>
              <a:t>出发，</a:t>
            </a:r>
            <a:r>
              <a:rPr lang="en-US" altLang="zh-CN" sz="2400" b="1">
                <a:solidFill>
                  <a:schemeClr val="tx1"/>
                </a:solidFill>
              </a:rPr>
              <a:t>DFS</a:t>
            </a:r>
            <a:r>
              <a:rPr lang="zh-CN" altLang="en-US" sz="2400" b="1">
                <a:solidFill>
                  <a:schemeClr val="tx1"/>
                </a:solidFill>
              </a:rPr>
              <a:t>：</a:t>
            </a:r>
          </a:p>
        </p:txBody>
      </p:sp>
      <p:sp>
        <p:nvSpPr>
          <p:cNvPr id="426053" name="Rectangle 69"/>
          <p:cNvSpPr>
            <a:spLocks noChangeArrowheads="1"/>
          </p:cNvSpPr>
          <p:nvPr/>
        </p:nvSpPr>
        <p:spPr bwMode="auto">
          <a:xfrm>
            <a:off x="250825" y="1485900"/>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chemeClr val="tx1"/>
                </a:solidFill>
              </a:rPr>
              <a:t>V1,V2,V5,V8,V4,V3,V6,V7</a:t>
            </a:r>
          </a:p>
        </p:txBody>
      </p:sp>
      <p:sp>
        <p:nvSpPr>
          <p:cNvPr id="426054" name="Rectangle 70"/>
          <p:cNvSpPr>
            <a:spLocks noChangeArrowheads="1"/>
          </p:cNvSpPr>
          <p:nvPr/>
        </p:nvSpPr>
        <p:spPr bwMode="auto">
          <a:xfrm>
            <a:off x="180975" y="4956175"/>
            <a:ext cx="88201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buClr>
                <a:srgbClr val="FF3300"/>
              </a:buClr>
              <a:buFont typeface="Wingdings" pitchFamily="2" charset="2"/>
              <a:buChar char="Ø"/>
            </a:pPr>
            <a:r>
              <a:rPr lang="zh-CN" altLang="en-US" sz="2400" b="1" dirty="0">
                <a:solidFill>
                  <a:schemeClr val="tx1"/>
                </a:solidFill>
                <a:latin typeface="Arial" charset="0"/>
              </a:rPr>
              <a:t>尽可能先对纵深方向搜索：沿某分支搜索到尽头，回溯，再沿另一分支搜索。</a:t>
            </a:r>
            <a:endParaRPr lang="zh-CN" altLang="en-US" sz="2400" b="1" dirty="0">
              <a:solidFill>
                <a:schemeClr val="tx1"/>
              </a:solidFill>
            </a:endParaRPr>
          </a:p>
          <a:p>
            <a:pPr eaLnBrk="1" hangingPunct="1">
              <a:lnSpc>
                <a:spcPct val="110000"/>
              </a:lnSpc>
              <a:buClr>
                <a:srgbClr val="FF3300"/>
              </a:buClr>
              <a:buFont typeface="Wingdings" pitchFamily="2" charset="2"/>
              <a:buChar char="Ø"/>
            </a:pPr>
            <a:r>
              <a:rPr lang="en-US" altLang="zh-CN" sz="2400" b="1" dirty="0">
                <a:solidFill>
                  <a:schemeClr val="tx1"/>
                </a:solidFill>
              </a:rPr>
              <a:t>DFS</a:t>
            </a:r>
            <a:r>
              <a:rPr lang="zh-CN" altLang="en-US" sz="2400" b="1" dirty="0">
                <a:solidFill>
                  <a:schemeClr val="tx1"/>
                </a:solidFill>
              </a:rPr>
              <a:t>序列是否唯一？</a:t>
            </a:r>
          </a:p>
          <a:p>
            <a:pPr eaLnBrk="1" hangingPunct="1">
              <a:lnSpc>
                <a:spcPct val="110000"/>
              </a:lnSpc>
              <a:buClr>
                <a:srgbClr val="FF3300"/>
              </a:buClr>
              <a:buFont typeface="Wingdings" pitchFamily="2" charset="2"/>
              <a:buChar char="Ø"/>
            </a:pPr>
            <a:r>
              <a:rPr lang="zh-CN" altLang="en-US" sz="2400" b="1" dirty="0">
                <a:solidFill>
                  <a:schemeClr val="tx1"/>
                </a:solidFill>
                <a:latin typeface="Arial" charset="0"/>
              </a:rPr>
              <a:t>类似于树的先根遍历，可认为是树的先根遍历的推广。</a:t>
            </a:r>
          </a:p>
        </p:txBody>
      </p:sp>
      <p:graphicFrame>
        <p:nvGraphicFramePr>
          <p:cNvPr id="426055" name="Object 71"/>
          <p:cNvGraphicFramePr>
            <a:graphicFrameLocks noChangeAspect="1"/>
          </p:cNvGraphicFramePr>
          <p:nvPr/>
        </p:nvGraphicFramePr>
        <p:xfrm>
          <a:off x="5029200" y="1482725"/>
          <a:ext cx="3656013" cy="2176463"/>
        </p:xfrm>
        <a:graphic>
          <a:graphicData uri="http://schemas.openxmlformats.org/presentationml/2006/ole">
            <mc:AlternateContent xmlns:mc="http://schemas.openxmlformats.org/markup-compatibility/2006">
              <mc:Choice xmlns:v="urn:schemas-microsoft-com:vml" Requires="v">
                <p:oleObj spid="_x0000_s15375" name="Microsoft Drawing" r:id="rId4" imgW="1827213" imgH="1089025" progId="MSDraw">
                  <p:embed/>
                </p:oleObj>
              </mc:Choice>
              <mc:Fallback>
                <p:oleObj name="Microsoft Drawing" r:id="rId4" imgW="1827213" imgH="1089025" progId="MSDraw">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1482725"/>
                        <a:ext cx="3656013" cy="2176463"/>
                      </a:xfrm>
                      <a:prstGeom prst="rect">
                        <a:avLst/>
                      </a:prstGeom>
                      <a:gradFill rotWithShape="1">
                        <a:gsLst>
                          <a:gs pos="0">
                            <a:schemeClr val="hlink"/>
                          </a:gs>
                          <a:gs pos="100000">
                            <a:srgbClr val="FFFF66"/>
                          </a:gs>
                        </a:gsLst>
                        <a:lin ang="5400000" scaled="1"/>
                      </a:gradFill>
                    </p:spPr>
                  </p:pic>
                </p:oleObj>
              </mc:Fallback>
            </mc:AlternateContent>
          </a:graphicData>
        </a:graphic>
      </p:graphicFrame>
      <p:sp>
        <p:nvSpPr>
          <p:cNvPr id="426057" name="Freeform 73"/>
          <p:cNvSpPr>
            <a:spLocks/>
          </p:cNvSpPr>
          <p:nvPr/>
        </p:nvSpPr>
        <p:spPr bwMode="auto">
          <a:xfrm>
            <a:off x="0" y="2160588"/>
            <a:ext cx="2316163" cy="2633662"/>
          </a:xfrm>
          <a:custGeom>
            <a:avLst/>
            <a:gdLst>
              <a:gd name="T0" fmla="*/ 1407 w 1459"/>
              <a:gd name="T1" fmla="*/ 0 h 1659"/>
              <a:gd name="T2" fmla="*/ 927 w 1459"/>
              <a:gd name="T3" fmla="*/ 245 h 1659"/>
              <a:gd name="T4" fmla="*/ 386 w 1459"/>
              <a:gd name="T5" fmla="*/ 611 h 1659"/>
              <a:gd name="T6" fmla="*/ 76 w 1459"/>
              <a:gd name="T7" fmla="*/ 881 h 1659"/>
              <a:gd name="T8" fmla="*/ 76 w 1459"/>
              <a:gd name="T9" fmla="*/ 1198 h 1659"/>
              <a:gd name="T10" fmla="*/ 530 w 1459"/>
              <a:gd name="T11" fmla="*/ 1516 h 1659"/>
              <a:gd name="T12" fmla="*/ 847 w 1459"/>
              <a:gd name="T13" fmla="*/ 1652 h 1659"/>
              <a:gd name="T14" fmla="*/ 1120 w 1459"/>
              <a:gd name="T15" fmla="*/ 1561 h 1659"/>
              <a:gd name="T16" fmla="*/ 1459 w 1459"/>
              <a:gd name="T17" fmla="*/ 1248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9" h="1659">
                <a:moveTo>
                  <a:pt x="1407" y="0"/>
                </a:moveTo>
                <a:cubicBezTo>
                  <a:pt x="1326" y="41"/>
                  <a:pt x="1097" y="143"/>
                  <a:pt x="927" y="245"/>
                </a:cubicBezTo>
                <a:cubicBezTo>
                  <a:pt x="757" y="347"/>
                  <a:pt x="528" y="505"/>
                  <a:pt x="386" y="611"/>
                </a:cubicBezTo>
                <a:cubicBezTo>
                  <a:pt x="244" y="717"/>
                  <a:pt x="128" y="783"/>
                  <a:pt x="76" y="881"/>
                </a:cubicBezTo>
                <a:cubicBezTo>
                  <a:pt x="24" y="979"/>
                  <a:pt x="0" y="1092"/>
                  <a:pt x="76" y="1198"/>
                </a:cubicBezTo>
                <a:cubicBezTo>
                  <a:pt x="152" y="1304"/>
                  <a:pt x="402" y="1440"/>
                  <a:pt x="530" y="1516"/>
                </a:cubicBezTo>
                <a:cubicBezTo>
                  <a:pt x="658" y="1592"/>
                  <a:pt x="749" y="1645"/>
                  <a:pt x="847" y="1652"/>
                </a:cubicBezTo>
                <a:cubicBezTo>
                  <a:pt x="945" y="1659"/>
                  <a:pt x="1018" y="1628"/>
                  <a:pt x="1120" y="1561"/>
                </a:cubicBezTo>
                <a:cubicBezTo>
                  <a:pt x="1222" y="1494"/>
                  <a:pt x="1389" y="1313"/>
                  <a:pt x="1459" y="1248"/>
                </a:cubicBezTo>
              </a:path>
            </a:pathLst>
          </a:custGeom>
          <a:noFill/>
          <a:ln w="25400" cap="rnd">
            <a:solidFill>
              <a:schemeClr val="tx1"/>
            </a:solidFill>
            <a:prstDash val="sysDot"/>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8" name="Freeform 74"/>
          <p:cNvSpPr>
            <a:spLocks/>
          </p:cNvSpPr>
          <p:nvPr/>
        </p:nvSpPr>
        <p:spPr bwMode="auto">
          <a:xfrm>
            <a:off x="2689225" y="2190750"/>
            <a:ext cx="1608138" cy="2036763"/>
          </a:xfrm>
          <a:custGeom>
            <a:avLst/>
            <a:gdLst>
              <a:gd name="T0" fmla="*/ 61 w 1013"/>
              <a:gd name="T1" fmla="*/ 0 h 1283"/>
              <a:gd name="T2" fmla="*/ 481 w 1013"/>
              <a:gd name="T3" fmla="*/ 252 h 1283"/>
              <a:gd name="T4" fmla="*/ 269 w 1013"/>
              <a:gd name="T5" fmla="*/ 643 h 1283"/>
              <a:gd name="T6" fmla="*/ 55 w 1013"/>
              <a:gd name="T7" fmla="*/ 899 h 1283"/>
              <a:gd name="T8" fmla="*/ 39 w 1013"/>
              <a:gd name="T9" fmla="*/ 1145 h 1283"/>
              <a:gd name="T10" fmla="*/ 287 w 1013"/>
              <a:gd name="T11" fmla="*/ 1270 h 1283"/>
              <a:gd name="T12" fmla="*/ 1013 w 1013"/>
              <a:gd name="T13" fmla="*/ 1225 h 1283"/>
            </a:gdLst>
            <a:ahLst/>
            <a:cxnLst>
              <a:cxn ang="0">
                <a:pos x="T0" y="T1"/>
              </a:cxn>
              <a:cxn ang="0">
                <a:pos x="T2" y="T3"/>
              </a:cxn>
              <a:cxn ang="0">
                <a:pos x="T4" y="T5"/>
              </a:cxn>
              <a:cxn ang="0">
                <a:pos x="T6" y="T7"/>
              </a:cxn>
              <a:cxn ang="0">
                <a:pos x="T8" y="T9"/>
              </a:cxn>
              <a:cxn ang="0">
                <a:pos x="T10" y="T11"/>
              </a:cxn>
              <a:cxn ang="0">
                <a:pos x="T12" y="T13"/>
              </a:cxn>
            </a:cxnLst>
            <a:rect l="0" t="0" r="r" b="b"/>
            <a:pathLst>
              <a:path w="1013" h="1283">
                <a:moveTo>
                  <a:pt x="61" y="0"/>
                </a:moveTo>
                <a:cubicBezTo>
                  <a:pt x="131" y="42"/>
                  <a:pt x="446" y="145"/>
                  <a:pt x="481" y="252"/>
                </a:cubicBezTo>
                <a:cubicBezTo>
                  <a:pt x="516" y="359"/>
                  <a:pt x="340" y="535"/>
                  <a:pt x="269" y="643"/>
                </a:cubicBezTo>
                <a:cubicBezTo>
                  <a:pt x="198" y="751"/>
                  <a:pt x="93" y="815"/>
                  <a:pt x="55" y="899"/>
                </a:cubicBezTo>
                <a:cubicBezTo>
                  <a:pt x="17" y="983"/>
                  <a:pt x="0" y="1083"/>
                  <a:pt x="39" y="1145"/>
                </a:cubicBezTo>
                <a:cubicBezTo>
                  <a:pt x="78" y="1207"/>
                  <a:pt x="125" y="1257"/>
                  <a:pt x="287" y="1270"/>
                </a:cubicBezTo>
                <a:cubicBezTo>
                  <a:pt x="449" y="1283"/>
                  <a:pt x="869" y="1232"/>
                  <a:pt x="1013" y="1225"/>
                </a:cubicBezTo>
              </a:path>
            </a:pathLst>
          </a:custGeom>
          <a:noFill/>
          <a:ln w="25400" cap="rnd">
            <a:solidFill>
              <a:schemeClr val="tx1"/>
            </a:solidFill>
            <a:prstDash val="sysDot"/>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59" name="Line 75"/>
          <p:cNvSpPr>
            <a:spLocks noChangeShapeType="1"/>
          </p:cNvSpPr>
          <p:nvPr/>
        </p:nvSpPr>
        <p:spPr bwMode="auto">
          <a:xfrm flipH="1">
            <a:off x="1744663" y="4151313"/>
            <a:ext cx="406400" cy="261937"/>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0" name="Line 76"/>
          <p:cNvSpPr>
            <a:spLocks noChangeShapeType="1"/>
          </p:cNvSpPr>
          <p:nvPr/>
        </p:nvSpPr>
        <p:spPr bwMode="auto">
          <a:xfrm flipH="1" flipV="1">
            <a:off x="484188" y="4062413"/>
            <a:ext cx="508000" cy="347662"/>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1" name="Line 77"/>
          <p:cNvSpPr>
            <a:spLocks noChangeShapeType="1"/>
          </p:cNvSpPr>
          <p:nvPr/>
        </p:nvSpPr>
        <p:spPr bwMode="auto">
          <a:xfrm flipV="1">
            <a:off x="481013" y="3067050"/>
            <a:ext cx="450850" cy="276225"/>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2" name="Line 78"/>
          <p:cNvSpPr>
            <a:spLocks noChangeShapeType="1"/>
          </p:cNvSpPr>
          <p:nvPr/>
        </p:nvSpPr>
        <p:spPr bwMode="auto">
          <a:xfrm flipV="1">
            <a:off x="1416050" y="2335213"/>
            <a:ext cx="720725" cy="358775"/>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3" name="Line 79"/>
          <p:cNvSpPr>
            <a:spLocks noChangeShapeType="1"/>
          </p:cNvSpPr>
          <p:nvPr/>
        </p:nvSpPr>
        <p:spPr bwMode="auto">
          <a:xfrm flipH="1">
            <a:off x="3505200" y="3990975"/>
            <a:ext cx="504825" cy="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4" name="Line 80"/>
          <p:cNvSpPr>
            <a:spLocks noChangeShapeType="1"/>
          </p:cNvSpPr>
          <p:nvPr/>
        </p:nvSpPr>
        <p:spPr bwMode="auto">
          <a:xfrm flipV="1">
            <a:off x="3065463" y="3211513"/>
            <a:ext cx="271462" cy="2540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5" name="Line 81"/>
          <p:cNvSpPr>
            <a:spLocks noChangeShapeType="1"/>
          </p:cNvSpPr>
          <p:nvPr/>
        </p:nvSpPr>
        <p:spPr bwMode="auto">
          <a:xfrm flipH="1" flipV="1">
            <a:off x="2928938" y="2444750"/>
            <a:ext cx="720725" cy="393700"/>
          </a:xfrm>
          <a:prstGeom prst="line">
            <a:avLst/>
          </a:prstGeom>
          <a:noFill/>
          <a:ln w="25400">
            <a:solidFill>
              <a:srgbClr val="00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6066" name="Rectangle 82"/>
          <p:cNvSpPr>
            <a:spLocks noChangeArrowheads="1"/>
          </p:cNvSpPr>
          <p:nvPr/>
        </p:nvSpPr>
        <p:spPr bwMode="auto">
          <a:xfrm>
            <a:off x="4073525" y="564515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1"/>
                </a:solidFill>
              </a:rPr>
              <a:t>不唯一</a:t>
            </a:r>
          </a:p>
        </p:txBody>
      </p:sp>
    </p:spTree>
    <p:extLst>
      <p:ext uri="{BB962C8B-B14F-4D97-AF65-F5344CB8AC3E}">
        <p14:creationId xmlns:p14="http://schemas.microsoft.com/office/powerpoint/2010/main" val="2042612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26025"/>
                                        </p:tgtEl>
                                        <p:attrNameLst>
                                          <p:attrName>style.visibility</p:attrName>
                                        </p:attrNameLst>
                                      </p:cBhvr>
                                      <p:to>
                                        <p:strVal val="visible"/>
                                      </p:to>
                                    </p:set>
                                    <p:anim calcmode="lin" valueType="num">
                                      <p:cBhvr>
                                        <p:cTn id="7" dur="500" fill="hold"/>
                                        <p:tgtEl>
                                          <p:spTgt spid="426025"/>
                                        </p:tgtEl>
                                        <p:attrNameLst>
                                          <p:attrName>ppt_w</p:attrName>
                                        </p:attrNameLst>
                                      </p:cBhvr>
                                      <p:tavLst>
                                        <p:tav tm="0">
                                          <p:val>
                                            <p:fltVal val="0"/>
                                          </p:val>
                                        </p:tav>
                                        <p:tav tm="100000">
                                          <p:val>
                                            <p:strVal val="#ppt_w"/>
                                          </p:val>
                                        </p:tav>
                                      </p:tavLst>
                                    </p:anim>
                                    <p:anim calcmode="lin" valueType="num">
                                      <p:cBhvr>
                                        <p:cTn id="8" dur="500" fill="hold"/>
                                        <p:tgtEl>
                                          <p:spTgt spid="42602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26052"/>
                                        </p:tgtEl>
                                        <p:attrNameLst>
                                          <p:attrName>style.visibility</p:attrName>
                                        </p:attrNameLst>
                                      </p:cBhvr>
                                      <p:to>
                                        <p:strVal val="visible"/>
                                      </p:to>
                                    </p:set>
                                    <p:animEffect transition="in" filter="wipe(left)">
                                      <p:cBhvr>
                                        <p:cTn id="12" dur="500"/>
                                        <p:tgtEl>
                                          <p:spTgt spid="426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6026"/>
                                        </p:tgtEl>
                                        <p:attrNameLst>
                                          <p:attrName>style.visibility</p:attrName>
                                        </p:attrNameLst>
                                      </p:cBhvr>
                                      <p:to>
                                        <p:strVal val="visible"/>
                                      </p:to>
                                    </p:set>
                                    <p:animEffect transition="in" filter="dissolve">
                                      <p:cBhvr>
                                        <p:cTn id="17" dur="500"/>
                                        <p:tgtEl>
                                          <p:spTgt spid="4260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6019"/>
                                        </p:tgtEl>
                                        <p:attrNameLst>
                                          <p:attrName>style.visibility</p:attrName>
                                        </p:attrNameLst>
                                      </p:cBhvr>
                                      <p:to>
                                        <p:strVal val="visible"/>
                                      </p:to>
                                    </p:set>
                                    <p:animEffect transition="in" filter="wipe(up)">
                                      <p:cBhvr>
                                        <p:cTn id="22" dur="500"/>
                                        <p:tgtEl>
                                          <p:spTgt spid="426019"/>
                                        </p:tgtEl>
                                      </p:cBhvr>
                                    </p:animEffect>
                                  </p:childTnLst>
                                </p:cTn>
                              </p:par>
                            </p:childTnLst>
                          </p:cTn>
                        </p:par>
                        <p:par>
                          <p:cTn id="23" fill="hold" nodeType="afterGroup">
                            <p:stCondLst>
                              <p:cond delay="500"/>
                            </p:stCondLst>
                            <p:childTnLst>
                              <p:par>
                                <p:cTn id="24" presetID="9" presetClass="entr" presetSubtype="0" fill="hold" nodeType="afterEffect">
                                  <p:stCondLst>
                                    <p:cond delay="1000"/>
                                  </p:stCondLst>
                                  <p:childTnLst>
                                    <p:set>
                                      <p:cBhvr>
                                        <p:cTn id="25" dur="1" fill="hold">
                                          <p:stCondLst>
                                            <p:cond delay="0"/>
                                          </p:stCondLst>
                                        </p:cTn>
                                        <p:tgtEl>
                                          <p:spTgt spid="426029"/>
                                        </p:tgtEl>
                                        <p:attrNameLst>
                                          <p:attrName>style.visibility</p:attrName>
                                        </p:attrNameLst>
                                      </p:cBhvr>
                                      <p:to>
                                        <p:strVal val="visible"/>
                                      </p:to>
                                    </p:set>
                                    <p:animEffect transition="in" filter="dissolve">
                                      <p:cBhvr>
                                        <p:cTn id="26" dur="500"/>
                                        <p:tgtEl>
                                          <p:spTgt spid="4260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26020"/>
                                        </p:tgtEl>
                                        <p:attrNameLst>
                                          <p:attrName>style.visibility</p:attrName>
                                        </p:attrNameLst>
                                      </p:cBhvr>
                                      <p:to>
                                        <p:strVal val="visible"/>
                                      </p:to>
                                    </p:set>
                                    <p:animEffect transition="in" filter="wipe(up)">
                                      <p:cBhvr>
                                        <p:cTn id="31" dur="500"/>
                                        <p:tgtEl>
                                          <p:spTgt spid="426020"/>
                                        </p:tgtEl>
                                      </p:cBhvr>
                                    </p:animEffect>
                                  </p:childTnLst>
                                </p:cTn>
                              </p:par>
                            </p:childTnLst>
                          </p:cTn>
                        </p:par>
                        <p:par>
                          <p:cTn id="32" fill="hold" nodeType="afterGroup">
                            <p:stCondLst>
                              <p:cond delay="500"/>
                            </p:stCondLst>
                            <p:childTnLst>
                              <p:par>
                                <p:cTn id="33" presetID="9" presetClass="entr" presetSubtype="0" fill="hold" nodeType="afterEffect">
                                  <p:stCondLst>
                                    <p:cond delay="1000"/>
                                  </p:stCondLst>
                                  <p:childTnLst>
                                    <p:set>
                                      <p:cBhvr>
                                        <p:cTn id="34" dur="1" fill="hold">
                                          <p:stCondLst>
                                            <p:cond delay="0"/>
                                          </p:stCondLst>
                                        </p:cTn>
                                        <p:tgtEl>
                                          <p:spTgt spid="426032"/>
                                        </p:tgtEl>
                                        <p:attrNameLst>
                                          <p:attrName>style.visibility</p:attrName>
                                        </p:attrNameLst>
                                      </p:cBhvr>
                                      <p:to>
                                        <p:strVal val="visible"/>
                                      </p:to>
                                    </p:set>
                                    <p:animEffect transition="in" filter="dissolve">
                                      <p:cBhvr>
                                        <p:cTn id="35" dur="500"/>
                                        <p:tgtEl>
                                          <p:spTgt spid="4260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26023"/>
                                        </p:tgtEl>
                                        <p:attrNameLst>
                                          <p:attrName>style.visibility</p:attrName>
                                        </p:attrNameLst>
                                      </p:cBhvr>
                                      <p:to>
                                        <p:strVal val="visible"/>
                                      </p:to>
                                    </p:set>
                                    <p:animEffect transition="in" filter="wipe(up)">
                                      <p:cBhvr>
                                        <p:cTn id="40" dur="500"/>
                                        <p:tgtEl>
                                          <p:spTgt spid="426023"/>
                                        </p:tgtEl>
                                      </p:cBhvr>
                                    </p:animEffect>
                                  </p:childTnLst>
                                </p:cTn>
                              </p:par>
                            </p:childTnLst>
                          </p:cTn>
                        </p:par>
                        <p:par>
                          <p:cTn id="41" fill="hold" nodeType="afterGroup">
                            <p:stCondLst>
                              <p:cond delay="500"/>
                            </p:stCondLst>
                            <p:childTnLst>
                              <p:par>
                                <p:cTn id="42" presetID="9" presetClass="entr" presetSubtype="0" fill="hold" nodeType="afterEffect">
                                  <p:stCondLst>
                                    <p:cond delay="1000"/>
                                  </p:stCondLst>
                                  <p:childTnLst>
                                    <p:set>
                                      <p:cBhvr>
                                        <p:cTn id="43" dur="1" fill="hold">
                                          <p:stCondLst>
                                            <p:cond delay="0"/>
                                          </p:stCondLst>
                                        </p:cTn>
                                        <p:tgtEl>
                                          <p:spTgt spid="426038"/>
                                        </p:tgtEl>
                                        <p:attrNameLst>
                                          <p:attrName>style.visibility</p:attrName>
                                        </p:attrNameLst>
                                      </p:cBhvr>
                                      <p:to>
                                        <p:strVal val="visible"/>
                                      </p:to>
                                    </p:set>
                                    <p:animEffect transition="in" filter="dissolve">
                                      <p:cBhvr>
                                        <p:cTn id="44" dur="500"/>
                                        <p:tgtEl>
                                          <p:spTgt spid="42603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26050"/>
                                        </p:tgtEl>
                                        <p:attrNameLst>
                                          <p:attrName>style.visibility</p:attrName>
                                        </p:attrNameLst>
                                      </p:cBhvr>
                                      <p:to>
                                        <p:strVal val="visible"/>
                                      </p:to>
                                    </p:set>
                                    <p:animEffect transition="in" filter="wipe(down)">
                                      <p:cBhvr>
                                        <p:cTn id="49" dur="500"/>
                                        <p:tgtEl>
                                          <p:spTgt spid="426050"/>
                                        </p:tgtEl>
                                      </p:cBhvr>
                                    </p:animEffect>
                                  </p:childTnLst>
                                </p:cTn>
                              </p:par>
                            </p:childTnLst>
                          </p:cTn>
                        </p:par>
                        <p:par>
                          <p:cTn id="50" fill="hold" nodeType="afterGroup">
                            <p:stCondLst>
                              <p:cond delay="500"/>
                            </p:stCondLst>
                            <p:childTnLst>
                              <p:par>
                                <p:cTn id="51" presetID="9" presetClass="entr" presetSubtype="0" fill="hold" nodeType="afterEffect">
                                  <p:stCondLst>
                                    <p:cond delay="1000"/>
                                  </p:stCondLst>
                                  <p:childTnLst>
                                    <p:set>
                                      <p:cBhvr>
                                        <p:cTn id="52" dur="1" fill="hold">
                                          <p:stCondLst>
                                            <p:cond delay="0"/>
                                          </p:stCondLst>
                                        </p:cTn>
                                        <p:tgtEl>
                                          <p:spTgt spid="426047"/>
                                        </p:tgtEl>
                                        <p:attrNameLst>
                                          <p:attrName>style.visibility</p:attrName>
                                        </p:attrNameLst>
                                      </p:cBhvr>
                                      <p:to>
                                        <p:strVal val="visible"/>
                                      </p:to>
                                    </p:set>
                                    <p:animEffect transition="in" filter="dissolve">
                                      <p:cBhvr>
                                        <p:cTn id="53" dur="500"/>
                                        <p:tgtEl>
                                          <p:spTgt spid="4260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26059"/>
                                        </p:tgtEl>
                                        <p:attrNameLst>
                                          <p:attrName>style.visibility</p:attrName>
                                        </p:attrNameLst>
                                      </p:cBhvr>
                                      <p:to>
                                        <p:strVal val="visible"/>
                                      </p:to>
                                    </p:set>
                                    <p:animEffect transition="in" filter="wipe(up)">
                                      <p:cBhvr>
                                        <p:cTn id="58" dur="500"/>
                                        <p:tgtEl>
                                          <p:spTgt spid="42605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26060"/>
                                        </p:tgtEl>
                                        <p:attrNameLst>
                                          <p:attrName>style.visibility</p:attrName>
                                        </p:attrNameLst>
                                      </p:cBhvr>
                                      <p:to>
                                        <p:strVal val="visible"/>
                                      </p:to>
                                    </p:set>
                                    <p:animEffect transition="in" filter="wipe(down)">
                                      <p:cBhvr>
                                        <p:cTn id="63" dur="500"/>
                                        <p:tgtEl>
                                          <p:spTgt spid="42606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26061"/>
                                        </p:tgtEl>
                                        <p:attrNameLst>
                                          <p:attrName>style.visibility</p:attrName>
                                        </p:attrNameLst>
                                      </p:cBhvr>
                                      <p:to>
                                        <p:strVal val="visible"/>
                                      </p:to>
                                    </p:set>
                                    <p:animEffect transition="in" filter="wipe(down)">
                                      <p:cBhvr>
                                        <p:cTn id="68" dur="500"/>
                                        <p:tgtEl>
                                          <p:spTgt spid="42606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426062"/>
                                        </p:tgtEl>
                                        <p:attrNameLst>
                                          <p:attrName>style.visibility</p:attrName>
                                        </p:attrNameLst>
                                      </p:cBhvr>
                                      <p:to>
                                        <p:strVal val="visible"/>
                                      </p:to>
                                    </p:set>
                                    <p:animEffect transition="in" filter="wipe(down)">
                                      <p:cBhvr>
                                        <p:cTn id="73" dur="500"/>
                                        <p:tgtEl>
                                          <p:spTgt spid="4260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426022"/>
                                        </p:tgtEl>
                                        <p:attrNameLst>
                                          <p:attrName>style.visibility</p:attrName>
                                        </p:attrNameLst>
                                      </p:cBhvr>
                                      <p:to>
                                        <p:strVal val="visible"/>
                                      </p:to>
                                    </p:set>
                                    <p:animEffect transition="in" filter="wipe(up)">
                                      <p:cBhvr>
                                        <p:cTn id="78" dur="500"/>
                                        <p:tgtEl>
                                          <p:spTgt spid="426022"/>
                                        </p:tgtEl>
                                      </p:cBhvr>
                                    </p:animEffect>
                                  </p:childTnLst>
                                </p:cTn>
                              </p:par>
                            </p:childTnLst>
                          </p:cTn>
                        </p:par>
                        <p:par>
                          <p:cTn id="79" fill="hold" nodeType="afterGroup">
                            <p:stCondLst>
                              <p:cond delay="500"/>
                            </p:stCondLst>
                            <p:childTnLst>
                              <p:par>
                                <p:cTn id="80" presetID="9" presetClass="entr" presetSubtype="0" fill="hold" nodeType="afterEffect">
                                  <p:stCondLst>
                                    <p:cond delay="1000"/>
                                  </p:stCondLst>
                                  <p:childTnLst>
                                    <p:set>
                                      <p:cBhvr>
                                        <p:cTn id="81" dur="1" fill="hold">
                                          <p:stCondLst>
                                            <p:cond delay="0"/>
                                          </p:stCondLst>
                                        </p:cTn>
                                        <p:tgtEl>
                                          <p:spTgt spid="426035"/>
                                        </p:tgtEl>
                                        <p:attrNameLst>
                                          <p:attrName>style.visibility</p:attrName>
                                        </p:attrNameLst>
                                      </p:cBhvr>
                                      <p:to>
                                        <p:strVal val="visible"/>
                                      </p:to>
                                    </p:set>
                                    <p:animEffect transition="in" filter="dissolve">
                                      <p:cBhvr>
                                        <p:cTn id="82" dur="500"/>
                                        <p:tgtEl>
                                          <p:spTgt spid="42603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426021"/>
                                        </p:tgtEl>
                                        <p:attrNameLst>
                                          <p:attrName>style.visibility</p:attrName>
                                        </p:attrNameLst>
                                      </p:cBhvr>
                                      <p:to>
                                        <p:strVal val="visible"/>
                                      </p:to>
                                    </p:set>
                                    <p:animEffect transition="in" filter="wipe(up)">
                                      <p:cBhvr>
                                        <p:cTn id="87" dur="500"/>
                                        <p:tgtEl>
                                          <p:spTgt spid="426021"/>
                                        </p:tgtEl>
                                      </p:cBhvr>
                                    </p:animEffect>
                                  </p:childTnLst>
                                </p:cTn>
                              </p:par>
                            </p:childTnLst>
                          </p:cTn>
                        </p:par>
                        <p:par>
                          <p:cTn id="88" fill="hold" nodeType="afterGroup">
                            <p:stCondLst>
                              <p:cond delay="500"/>
                            </p:stCondLst>
                            <p:childTnLst>
                              <p:par>
                                <p:cTn id="89" presetID="9" presetClass="entr" presetSubtype="0" fill="hold" nodeType="afterEffect">
                                  <p:stCondLst>
                                    <p:cond delay="1000"/>
                                  </p:stCondLst>
                                  <p:childTnLst>
                                    <p:set>
                                      <p:cBhvr>
                                        <p:cTn id="90" dur="1" fill="hold">
                                          <p:stCondLst>
                                            <p:cond delay="0"/>
                                          </p:stCondLst>
                                        </p:cTn>
                                        <p:tgtEl>
                                          <p:spTgt spid="426044"/>
                                        </p:tgtEl>
                                        <p:attrNameLst>
                                          <p:attrName>style.visibility</p:attrName>
                                        </p:attrNameLst>
                                      </p:cBhvr>
                                      <p:to>
                                        <p:strVal val="visible"/>
                                      </p:to>
                                    </p:set>
                                    <p:animEffect transition="in" filter="dissolve">
                                      <p:cBhvr>
                                        <p:cTn id="91" dur="500"/>
                                        <p:tgtEl>
                                          <p:spTgt spid="42604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26024"/>
                                        </p:tgtEl>
                                        <p:attrNameLst>
                                          <p:attrName>style.visibility</p:attrName>
                                        </p:attrNameLst>
                                      </p:cBhvr>
                                      <p:to>
                                        <p:strVal val="visible"/>
                                      </p:to>
                                    </p:set>
                                    <p:animEffect transition="in" filter="wipe(left)">
                                      <p:cBhvr>
                                        <p:cTn id="96" dur="500"/>
                                        <p:tgtEl>
                                          <p:spTgt spid="426024"/>
                                        </p:tgtEl>
                                      </p:cBhvr>
                                    </p:animEffect>
                                  </p:childTnLst>
                                </p:cTn>
                              </p:par>
                            </p:childTnLst>
                          </p:cTn>
                        </p:par>
                        <p:par>
                          <p:cTn id="97" fill="hold" nodeType="afterGroup">
                            <p:stCondLst>
                              <p:cond delay="500"/>
                            </p:stCondLst>
                            <p:childTnLst>
                              <p:par>
                                <p:cTn id="98" presetID="9" presetClass="entr" presetSubtype="0" fill="hold" nodeType="afterEffect">
                                  <p:stCondLst>
                                    <p:cond delay="1000"/>
                                  </p:stCondLst>
                                  <p:childTnLst>
                                    <p:set>
                                      <p:cBhvr>
                                        <p:cTn id="99" dur="1" fill="hold">
                                          <p:stCondLst>
                                            <p:cond delay="0"/>
                                          </p:stCondLst>
                                        </p:cTn>
                                        <p:tgtEl>
                                          <p:spTgt spid="426041"/>
                                        </p:tgtEl>
                                        <p:attrNameLst>
                                          <p:attrName>style.visibility</p:attrName>
                                        </p:attrNameLst>
                                      </p:cBhvr>
                                      <p:to>
                                        <p:strVal val="visible"/>
                                      </p:to>
                                    </p:set>
                                    <p:animEffect transition="in" filter="dissolve">
                                      <p:cBhvr>
                                        <p:cTn id="100" dur="500"/>
                                        <p:tgtEl>
                                          <p:spTgt spid="42604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426063"/>
                                        </p:tgtEl>
                                        <p:attrNameLst>
                                          <p:attrName>style.visibility</p:attrName>
                                        </p:attrNameLst>
                                      </p:cBhvr>
                                      <p:to>
                                        <p:strVal val="visible"/>
                                      </p:to>
                                    </p:set>
                                    <p:animEffect transition="in" filter="wipe(right)">
                                      <p:cBhvr>
                                        <p:cTn id="105" dur="500"/>
                                        <p:tgtEl>
                                          <p:spTgt spid="42606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426064"/>
                                        </p:tgtEl>
                                        <p:attrNameLst>
                                          <p:attrName>style.visibility</p:attrName>
                                        </p:attrNameLst>
                                      </p:cBhvr>
                                      <p:to>
                                        <p:strVal val="visible"/>
                                      </p:to>
                                    </p:set>
                                    <p:animEffect transition="in" filter="wipe(down)">
                                      <p:cBhvr>
                                        <p:cTn id="110" dur="500"/>
                                        <p:tgtEl>
                                          <p:spTgt spid="42606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26065"/>
                                        </p:tgtEl>
                                        <p:attrNameLst>
                                          <p:attrName>style.visibility</p:attrName>
                                        </p:attrNameLst>
                                      </p:cBhvr>
                                      <p:to>
                                        <p:strVal val="visible"/>
                                      </p:to>
                                    </p:set>
                                    <p:animEffect transition="in" filter="wipe(down)">
                                      <p:cBhvr>
                                        <p:cTn id="115" dur="500"/>
                                        <p:tgtEl>
                                          <p:spTgt spid="42606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426051"/>
                                        </p:tgtEl>
                                        <p:attrNameLst>
                                          <p:attrName>style.visibility</p:attrName>
                                        </p:attrNameLst>
                                      </p:cBhvr>
                                      <p:to>
                                        <p:strVal val="visible"/>
                                      </p:to>
                                    </p:set>
                                    <p:animEffect transition="in" filter="wipe(left)">
                                      <p:cBhvr>
                                        <p:cTn id="120" dur="500"/>
                                        <p:tgtEl>
                                          <p:spTgt spid="426051"/>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9" presetClass="entr" presetSubtype="0" fill="hold" nodeType="clickEffect">
                                  <p:stCondLst>
                                    <p:cond delay="0"/>
                                  </p:stCondLst>
                                  <p:childTnLst>
                                    <p:set>
                                      <p:cBhvr>
                                        <p:cTn id="124" dur="1" fill="hold">
                                          <p:stCondLst>
                                            <p:cond delay="0"/>
                                          </p:stCondLst>
                                        </p:cTn>
                                        <p:tgtEl>
                                          <p:spTgt spid="426054">
                                            <p:txEl>
                                              <p:pRg st="0" end="0"/>
                                            </p:txEl>
                                          </p:spTgt>
                                        </p:tgtEl>
                                        <p:attrNameLst>
                                          <p:attrName>style.visibility</p:attrName>
                                        </p:attrNameLst>
                                      </p:cBhvr>
                                      <p:to>
                                        <p:strVal val="visible"/>
                                      </p:to>
                                    </p:set>
                                    <p:anim calcmode="lin" valueType="num">
                                      <p:cBhvr>
                                        <p:cTn id="125" dur="1000" fill="hold"/>
                                        <p:tgtEl>
                                          <p:spTgt spid="426054">
                                            <p:txEl>
                                              <p:pRg st="0" end="0"/>
                                            </p:txEl>
                                          </p:spTgt>
                                        </p:tgtEl>
                                        <p:attrNameLst>
                                          <p:attrName>ppt_x</p:attrName>
                                        </p:attrNameLst>
                                      </p:cBhvr>
                                      <p:tavLst>
                                        <p:tav tm="0">
                                          <p:val>
                                            <p:strVal val="#ppt_x-.2"/>
                                          </p:val>
                                        </p:tav>
                                        <p:tav tm="100000">
                                          <p:val>
                                            <p:strVal val="#ppt_x"/>
                                          </p:val>
                                        </p:tav>
                                      </p:tavLst>
                                    </p:anim>
                                    <p:anim calcmode="lin" valueType="num">
                                      <p:cBhvr>
                                        <p:cTn id="126" dur="1000" fill="hold"/>
                                        <p:tgtEl>
                                          <p:spTgt spid="42605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27" dur="1000"/>
                                        <p:tgtEl>
                                          <p:spTgt spid="426054">
                                            <p:txEl>
                                              <p:pRg st="0" end="0"/>
                                            </p:txEl>
                                          </p:spTgt>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10" fill="hold" grpId="0" nodeType="clickEffect">
                                  <p:stCondLst>
                                    <p:cond delay="0"/>
                                  </p:stCondLst>
                                  <p:childTnLst>
                                    <p:set>
                                      <p:cBhvr>
                                        <p:cTn id="131" dur="1" fill="hold">
                                          <p:stCondLst>
                                            <p:cond delay="0"/>
                                          </p:stCondLst>
                                        </p:cTn>
                                        <p:tgtEl>
                                          <p:spTgt spid="426057"/>
                                        </p:tgtEl>
                                        <p:attrNameLst>
                                          <p:attrName>style.visibility</p:attrName>
                                        </p:attrNameLst>
                                      </p:cBhvr>
                                      <p:to>
                                        <p:strVal val="visible"/>
                                      </p:to>
                                    </p:set>
                                    <p:anim calcmode="lin" valueType="num">
                                      <p:cBhvr>
                                        <p:cTn id="132" dur="500" fill="hold"/>
                                        <p:tgtEl>
                                          <p:spTgt spid="426057"/>
                                        </p:tgtEl>
                                        <p:attrNameLst>
                                          <p:attrName>ppt_w</p:attrName>
                                        </p:attrNameLst>
                                      </p:cBhvr>
                                      <p:tavLst>
                                        <p:tav tm="0">
                                          <p:val>
                                            <p:fltVal val="0"/>
                                          </p:val>
                                        </p:tav>
                                        <p:tav tm="100000">
                                          <p:val>
                                            <p:strVal val="#ppt_w"/>
                                          </p:val>
                                        </p:tav>
                                      </p:tavLst>
                                    </p:anim>
                                    <p:anim calcmode="lin" valueType="num">
                                      <p:cBhvr>
                                        <p:cTn id="133" dur="500" fill="hold"/>
                                        <p:tgtEl>
                                          <p:spTgt spid="426057"/>
                                        </p:tgtEl>
                                        <p:attrNameLst>
                                          <p:attrName>ppt_h</p:attrName>
                                        </p:attrNameLst>
                                      </p:cBhvr>
                                      <p:tavLst>
                                        <p:tav tm="0">
                                          <p:val>
                                            <p:strVal val="#ppt_h"/>
                                          </p:val>
                                        </p:tav>
                                        <p:tav tm="100000">
                                          <p:val>
                                            <p:strVal val="#ppt_h"/>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0" fill="hold" grpId="0" nodeType="clickEffect">
                                  <p:stCondLst>
                                    <p:cond delay="0"/>
                                  </p:stCondLst>
                                  <p:childTnLst>
                                    <p:set>
                                      <p:cBhvr>
                                        <p:cTn id="137" dur="1" fill="hold">
                                          <p:stCondLst>
                                            <p:cond delay="0"/>
                                          </p:stCondLst>
                                        </p:cTn>
                                        <p:tgtEl>
                                          <p:spTgt spid="426058"/>
                                        </p:tgtEl>
                                        <p:attrNameLst>
                                          <p:attrName>style.visibility</p:attrName>
                                        </p:attrNameLst>
                                      </p:cBhvr>
                                      <p:to>
                                        <p:strVal val="visible"/>
                                      </p:to>
                                    </p:set>
                                    <p:anim calcmode="lin" valueType="num">
                                      <p:cBhvr>
                                        <p:cTn id="138" dur="500" fill="hold"/>
                                        <p:tgtEl>
                                          <p:spTgt spid="426058"/>
                                        </p:tgtEl>
                                        <p:attrNameLst>
                                          <p:attrName>ppt_w</p:attrName>
                                        </p:attrNameLst>
                                      </p:cBhvr>
                                      <p:tavLst>
                                        <p:tav tm="0">
                                          <p:val>
                                            <p:fltVal val="0"/>
                                          </p:val>
                                        </p:tav>
                                        <p:tav tm="100000">
                                          <p:val>
                                            <p:strVal val="#ppt_w"/>
                                          </p:val>
                                        </p:tav>
                                      </p:tavLst>
                                    </p:anim>
                                    <p:anim calcmode="lin" valueType="num">
                                      <p:cBhvr>
                                        <p:cTn id="139" dur="500" fill="hold"/>
                                        <p:tgtEl>
                                          <p:spTgt spid="426058"/>
                                        </p:tgtEl>
                                        <p:attrNameLst>
                                          <p:attrName>ppt_h</p:attrName>
                                        </p:attrNameLst>
                                      </p:cBhvr>
                                      <p:tavLst>
                                        <p:tav tm="0">
                                          <p:val>
                                            <p:strVal val="#ppt_h"/>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9" presetClass="entr" presetSubtype="0" fill="hold" nodeType="clickEffect">
                                  <p:stCondLst>
                                    <p:cond delay="0"/>
                                  </p:stCondLst>
                                  <p:childTnLst>
                                    <p:set>
                                      <p:cBhvr>
                                        <p:cTn id="143" dur="1" fill="hold">
                                          <p:stCondLst>
                                            <p:cond delay="0"/>
                                          </p:stCondLst>
                                        </p:cTn>
                                        <p:tgtEl>
                                          <p:spTgt spid="426055"/>
                                        </p:tgtEl>
                                        <p:attrNameLst>
                                          <p:attrName>style.visibility</p:attrName>
                                        </p:attrNameLst>
                                      </p:cBhvr>
                                      <p:to>
                                        <p:strVal val="visible"/>
                                      </p:to>
                                    </p:set>
                                    <p:anim calcmode="lin" valueType="num">
                                      <p:cBhvr>
                                        <p:cTn id="144" dur="1000" fill="hold"/>
                                        <p:tgtEl>
                                          <p:spTgt spid="426055"/>
                                        </p:tgtEl>
                                        <p:attrNameLst>
                                          <p:attrName>ppt_x</p:attrName>
                                        </p:attrNameLst>
                                      </p:cBhvr>
                                      <p:tavLst>
                                        <p:tav tm="0">
                                          <p:val>
                                            <p:strVal val="#ppt_x-.2"/>
                                          </p:val>
                                        </p:tav>
                                        <p:tav tm="100000">
                                          <p:val>
                                            <p:strVal val="#ppt_x"/>
                                          </p:val>
                                        </p:tav>
                                      </p:tavLst>
                                    </p:anim>
                                    <p:anim calcmode="lin" valueType="num">
                                      <p:cBhvr>
                                        <p:cTn id="145" dur="1000" fill="hold"/>
                                        <p:tgtEl>
                                          <p:spTgt spid="426055"/>
                                        </p:tgtEl>
                                        <p:attrNameLst>
                                          <p:attrName>ppt_y</p:attrName>
                                        </p:attrNameLst>
                                      </p:cBhvr>
                                      <p:tavLst>
                                        <p:tav tm="0">
                                          <p:val>
                                            <p:strVal val="#ppt_y"/>
                                          </p:val>
                                        </p:tav>
                                        <p:tav tm="100000">
                                          <p:val>
                                            <p:strVal val="#ppt_y"/>
                                          </p:val>
                                        </p:tav>
                                      </p:tavLst>
                                    </p:anim>
                                    <p:animEffect transition="in" filter="wipe(right)" prLst="gradientSize: 0.1">
                                      <p:cBhvr>
                                        <p:cTn id="146" dur="1000"/>
                                        <p:tgtEl>
                                          <p:spTgt spid="42605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9" presetClass="entr" presetSubtype="0" fill="hold" nodeType="clickEffect">
                                  <p:stCondLst>
                                    <p:cond delay="0"/>
                                  </p:stCondLst>
                                  <p:childTnLst>
                                    <p:set>
                                      <p:cBhvr>
                                        <p:cTn id="150" dur="1" fill="hold">
                                          <p:stCondLst>
                                            <p:cond delay="0"/>
                                          </p:stCondLst>
                                        </p:cTn>
                                        <p:tgtEl>
                                          <p:spTgt spid="426054">
                                            <p:txEl>
                                              <p:pRg st="1" end="1"/>
                                            </p:txEl>
                                          </p:spTgt>
                                        </p:tgtEl>
                                        <p:attrNameLst>
                                          <p:attrName>style.visibility</p:attrName>
                                        </p:attrNameLst>
                                      </p:cBhvr>
                                      <p:to>
                                        <p:strVal val="visible"/>
                                      </p:to>
                                    </p:set>
                                    <p:anim calcmode="lin" valueType="num">
                                      <p:cBhvr>
                                        <p:cTn id="151" dur="1000" fill="hold"/>
                                        <p:tgtEl>
                                          <p:spTgt spid="426054">
                                            <p:txEl>
                                              <p:pRg st="1" end="1"/>
                                            </p:txEl>
                                          </p:spTgt>
                                        </p:tgtEl>
                                        <p:attrNameLst>
                                          <p:attrName>ppt_x</p:attrName>
                                        </p:attrNameLst>
                                      </p:cBhvr>
                                      <p:tavLst>
                                        <p:tav tm="0">
                                          <p:val>
                                            <p:strVal val="#ppt_x-.2"/>
                                          </p:val>
                                        </p:tav>
                                        <p:tav tm="100000">
                                          <p:val>
                                            <p:strVal val="#ppt_x"/>
                                          </p:val>
                                        </p:tav>
                                      </p:tavLst>
                                    </p:anim>
                                    <p:anim calcmode="lin" valueType="num">
                                      <p:cBhvr>
                                        <p:cTn id="152" dur="1000" fill="hold"/>
                                        <p:tgtEl>
                                          <p:spTgt spid="426054">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53" dur="1000"/>
                                        <p:tgtEl>
                                          <p:spTgt spid="426054">
                                            <p:txEl>
                                              <p:pRg st="1" end="1"/>
                                            </p:txEl>
                                          </p:spTgt>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426066"/>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26053"/>
                                        </p:tgtEl>
                                        <p:attrNameLst>
                                          <p:attrName>style.visibility</p:attrName>
                                        </p:attrNameLst>
                                      </p:cBhvr>
                                      <p:to>
                                        <p:strVal val="visible"/>
                                      </p:to>
                                    </p:set>
                                    <p:animEffect transition="in" filter="wipe(left)">
                                      <p:cBhvr>
                                        <p:cTn id="162" dur="500"/>
                                        <p:tgtEl>
                                          <p:spTgt spid="426053"/>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9" presetClass="entr" presetSubtype="0" fill="hold" nodeType="clickEffect">
                                  <p:stCondLst>
                                    <p:cond delay="0"/>
                                  </p:stCondLst>
                                  <p:childTnLst>
                                    <p:set>
                                      <p:cBhvr>
                                        <p:cTn id="166" dur="1" fill="hold">
                                          <p:stCondLst>
                                            <p:cond delay="0"/>
                                          </p:stCondLst>
                                        </p:cTn>
                                        <p:tgtEl>
                                          <p:spTgt spid="426054">
                                            <p:txEl>
                                              <p:pRg st="2" end="2"/>
                                            </p:txEl>
                                          </p:spTgt>
                                        </p:tgtEl>
                                        <p:attrNameLst>
                                          <p:attrName>style.visibility</p:attrName>
                                        </p:attrNameLst>
                                      </p:cBhvr>
                                      <p:to>
                                        <p:strVal val="visible"/>
                                      </p:to>
                                    </p:set>
                                    <p:anim calcmode="lin" valueType="num">
                                      <p:cBhvr>
                                        <p:cTn id="167" dur="1000" fill="hold"/>
                                        <p:tgtEl>
                                          <p:spTgt spid="426054">
                                            <p:txEl>
                                              <p:pRg st="2" end="2"/>
                                            </p:txEl>
                                          </p:spTgt>
                                        </p:tgtEl>
                                        <p:attrNameLst>
                                          <p:attrName>ppt_x</p:attrName>
                                        </p:attrNameLst>
                                      </p:cBhvr>
                                      <p:tavLst>
                                        <p:tav tm="0">
                                          <p:val>
                                            <p:strVal val="#ppt_x-.2"/>
                                          </p:val>
                                        </p:tav>
                                        <p:tav tm="100000">
                                          <p:val>
                                            <p:strVal val="#ppt_x"/>
                                          </p:val>
                                        </p:tav>
                                      </p:tavLst>
                                    </p:anim>
                                    <p:anim calcmode="lin" valueType="num">
                                      <p:cBhvr>
                                        <p:cTn id="168" dur="1000" fill="hold"/>
                                        <p:tgtEl>
                                          <p:spTgt spid="42605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9" dur="1000"/>
                                        <p:tgtEl>
                                          <p:spTgt spid="4260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19" grpId="0" animBg="1"/>
      <p:bldP spid="426020" grpId="0" animBg="1"/>
      <p:bldP spid="426021" grpId="0" animBg="1"/>
      <p:bldP spid="426022" grpId="0" animBg="1"/>
      <p:bldP spid="426023" grpId="0" animBg="1"/>
      <p:bldP spid="426024" grpId="0" animBg="1"/>
      <p:bldP spid="426025" grpId="0" animBg="1" autoUpdateAnimBg="0"/>
      <p:bldP spid="426050" grpId="0" animBg="1"/>
      <p:bldP spid="426051" grpId="0"/>
      <p:bldP spid="426052" grpId="0"/>
      <p:bldP spid="426053" grpId="0"/>
      <p:bldP spid="426057" grpId="0" animBg="1"/>
      <p:bldP spid="426058" grpId="0" animBg="1"/>
      <p:bldP spid="426059" grpId="0" animBg="1"/>
      <p:bldP spid="426060" grpId="0" animBg="1"/>
      <p:bldP spid="426061" grpId="0" animBg="1"/>
      <p:bldP spid="426062" grpId="0" animBg="1"/>
      <p:bldP spid="426063" grpId="0" animBg="1"/>
      <p:bldP spid="426064" grpId="0" animBg="1"/>
      <p:bldP spid="426065" grpId="0" animBg="1"/>
      <p:bldP spid="426066"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图的遍历</a:t>
            </a:r>
            <a:endParaRPr lang="en-US" altLang="zh-CN" dirty="0"/>
          </a:p>
          <a:p>
            <a:pPr>
              <a:lnSpc>
                <a:spcPct val="150000"/>
              </a:lnSpc>
              <a:buFont typeface="Wingdings" pitchFamily="2" charset="2"/>
              <a:buChar char="Ø"/>
            </a:pPr>
            <a:r>
              <a:rPr lang="zh-CN" altLang="en-US" sz="2400" dirty="0" smtClean="0"/>
              <a:t>广度优先遍历</a:t>
            </a:r>
            <a:endParaRPr lang="en-US" altLang="zh-CN" sz="2400" dirty="0" smtClean="0"/>
          </a:p>
          <a:p>
            <a:pPr lvl="1" eaLnBrk="1" hangingPunct="1">
              <a:lnSpc>
                <a:spcPct val="150000"/>
              </a:lnSpc>
              <a:buFont typeface="Wingdings" pitchFamily="2" charset="2"/>
              <a:buChar char="Ø"/>
            </a:pPr>
            <a:r>
              <a:rPr kumimoji="0" lang="zh-CN" altLang="en-US" sz="2000" b="1" dirty="0" smtClean="0">
                <a:solidFill>
                  <a:schemeClr val="tx1"/>
                </a:solidFill>
              </a:rPr>
              <a:t>任选一点</a:t>
            </a:r>
            <a:r>
              <a:rPr kumimoji="0" lang="en-US" altLang="zh-CN" sz="2000" b="1" dirty="0" smtClean="0">
                <a:solidFill>
                  <a:schemeClr val="tx1"/>
                </a:solidFill>
              </a:rPr>
              <a:t>vi</a:t>
            </a:r>
            <a:r>
              <a:rPr kumimoji="0" lang="zh-CN" altLang="en-US" sz="2000" b="1" dirty="0" smtClean="0">
                <a:solidFill>
                  <a:schemeClr val="tx1"/>
                </a:solidFill>
              </a:rPr>
              <a:t>为初始出发点</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首先</a:t>
            </a:r>
            <a:r>
              <a:rPr kumimoji="0" lang="zh-CN" altLang="en-US" sz="2000" b="1" dirty="0" smtClean="0">
                <a:solidFill>
                  <a:srgbClr val="FF3300"/>
                </a:solidFill>
              </a:rPr>
              <a:t>访问</a:t>
            </a:r>
            <a:r>
              <a:rPr kumimoji="0" lang="zh-CN" altLang="en-US" sz="2000" b="1" dirty="0" smtClean="0">
                <a:solidFill>
                  <a:schemeClr val="tx1"/>
                </a:solidFill>
              </a:rPr>
              <a:t>出发点</a:t>
            </a:r>
            <a:r>
              <a:rPr kumimoji="0" lang="en-US" altLang="zh-CN" sz="2000" b="1" dirty="0" smtClean="0">
                <a:solidFill>
                  <a:srgbClr val="FF3300"/>
                </a:solidFill>
              </a:rPr>
              <a:t>vi </a:t>
            </a:r>
            <a:r>
              <a:rPr kumimoji="0" lang="en-US" altLang="zh-CN" sz="2000" b="1" dirty="0" smtClean="0">
                <a:solidFill>
                  <a:schemeClr val="tx1"/>
                </a:solidFill>
              </a:rPr>
              <a:t>(</a:t>
            </a:r>
            <a:r>
              <a:rPr kumimoji="0" lang="zh-CN" altLang="en-US" sz="2000" b="1" dirty="0" smtClean="0">
                <a:solidFill>
                  <a:schemeClr val="tx1"/>
                </a:solidFill>
              </a:rPr>
              <a:t>并标记为已访问</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接着</a:t>
            </a:r>
            <a:r>
              <a:rPr kumimoji="0" lang="zh-CN" altLang="en-US" sz="2000" b="1" dirty="0" smtClean="0">
                <a:solidFill>
                  <a:srgbClr val="FF3300"/>
                </a:solidFill>
              </a:rPr>
              <a:t>依次访问</a:t>
            </a:r>
            <a:r>
              <a:rPr kumimoji="0" lang="en-US" altLang="zh-CN" sz="2000" b="1" dirty="0" smtClean="0">
                <a:solidFill>
                  <a:srgbClr val="FF3300"/>
                </a:solidFill>
              </a:rPr>
              <a:t>vi</a:t>
            </a:r>
            <a:r>
              <a:rPr kumimoji="0" lang="zh-CN" altLang="en-US" sz="2000" b="1" dirty="0" smtClean="0">
                <a:solidFill>
                  <a:srgbClr val="FF3300"/>
                </a:solidFill>
              </a:rPr>
              <a:t>的邻接点</a:t>
            </a:r>
            <a:r>
              <a:rPr kumimoji="0" lang="en-US" altLang="zh-CN" sz="2000" b="1" dirty="0" smtClean="0">
                <a:solidFill>
                  <a:schemeClr val="tx1"/>
                </a:solidFill>
              </a:rPr>
              <a:t>w1,w2,</a:t>
            </a:r>
            <a:r>
              <a:rPr kumimoji="0" lang="en-US" altLang="zh-CN" sz="2000" b="1" dirty="0" smtClean="0">
                <a:solidFill>
                  <a:schemeClr val="tx1"/>
                </a:solidFill>
                <a:latin typeface="SimSun"/>
              </a:rPr>
              <a:t>…</a:t>
            </a:r>
            <a:r>
              <a:rPr kumimoji="0" lang="en-US" altLang="zh-CN" sz="2000" b="1" dirty="0" smtClean="0">
                <a:solidFill>
                  <a:schemeClr val="tx1"/>
                </a:solidFill>
              </a:rPr>
              <a:t>,</a:t>
            </a:r>
            <a:r>
              <a:rPr kumimoji="0" lang="en-US" altLang="zh-CN" sz="2000" b="1" dirty="0" err="1" smtClean="0">
                <a:solidFill>
                  <a:schemeClr val="tx1"/>
                </a:solidFill>
              </a:rPr>
              <a:t>wt</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然后，依次访问</a:t>
            </a:r>
            <a:r>
              <a:rPr kumimoji="0" lang="zh-CN" altLang="en-US" sz="2000" b="1" dirty="0" smtClean="0">
                <a:solidFill>
                  <a:srgbClr val="FF3300"/>
                </a:solidFill>
              </a:rPr>
              <a:t>与</a:t>
            </a:r>
            <a:r>
              <a:rPr kumimoji="0" lang="en-US" altLang="zh-CN" sz="2000" b="1" dirty="0" smtClean="0">
                <a:solidFill>
                  <a:srgbClr val="FF3300"/>
                </a:solidFill>
              </a:rPr>
              <a:t>w1,w2,</a:t>
            </a:r>
            <a:r>
              <a:rPr kumimoji="0" lang="en-US" altLang="zh-CN" sz="2000" b="1" dirty="0" smtClean="0">
                <a:solidFill>
                  <a:srgbClr val="FF3300"/>
                </a:solidFill>
                <a:latin typeface="SimSun"/>
              </a:rPr>
              <a:t>…</a:t>
            </a:r>
            <a:r>
              <a:rPr kumimoji="0" lang="en-US" altLang="zh-CN" sz="2000" b="1" dirty="0" smtClean="0">
                <a:solidFill>
                  <a:srgbClr val="FF3300"/>
                </a:solidFill>
              </a:rPr>
              <a:t>,</a:t>
            </a:r>
            <a:r>
              <a:rPr kumimoji="0" lang="en-US" altLang="zh-CN" sz="2000" b="1" dirty="0" err="1" smtClean="0">
                <a:solidFill>
                  <a:srgbClr val="FF3300"/>
                </a:solidFill>
              </a:rPr>
              <a:t>wt</a:t>
            </a:r>
            <a:r>
              <a:rPr kumimoji="0" lang="zh-CN" altLang="en-US" sz="2000" b="1" dirty="0" smtClean="0">
                <a:solidFill>
                  <a:srgbClr val="FF3300"/>
                </a:solidFill>
              </a:rPr>
              <a:t>邻接的所有未访问</a:t>
            </a:r>
            <a:r>
              <a:rPr kumimoji="0" lang="zh-CN" altLang="en-US" sz="2000" b="1" dirty="0" smtClean="0">
                <a:solidFill>
                  <a:schemeClr val="tx1"/>
                </a:solidFill>
              </a:rPr>
              <a:t>过的顶点</a:t>
            </a:r>
            <a:r>
              <a:rPr kumimoji="0" lang="en-US" altLang="zh-CN" sz="2000" b="1" dirty="0" smtClean="0">
                <a:solidFill>
                  <a:schemeClr val="tx1"/>
                </a:solidFill>
              </a:rPr>
              <a:t>;</a:t>
            </a:r>
          </a:p>
          <a:p>
            <a:pPr lvl="1" eaLnBrk="1" hangingPunct="1">
              <a:lnSpc>
                <a:spcPct val="150000"/>
              </a:lnSpc>
              <a:buFont typeface="Wingdings" pitchFamily="2" charset="2"/>
              <a:buChar char="Ø"/>
            </a:pPr>
            <a:r>
              <a:rPr kumimoji="0" lang="zh-CN" altLang="en-US" sz="2000" b="1" dirty="0" smtClean="0">
                <a:solidFill>
                  <a:schemeClr val="tx1"/>
                </a:solidFill>
              </a:rPr>
              <a:t>依此类推，直到访问完所有和</a:t>
            </a:r>
            <a:r>
              <a:rPr kumimoji="0" lang="en-US" altLang="zh-CN" sz="2000" b="1" dirty="0" smtClean="0">
                <a:solidFill>
                  <a:schemeClr val="tx1"/>
                </a:solidFill>
              </a:rPr>
              <a:t>vi</a:t>
            </a:r>
            <a:r>
              <a:rPr kumimoji="0" lang="zh-CN" altLang="en-US" sz="2000" b="1" dirty="0" smtClean="0">
                <a:solidFill>
                  <a:schemeClr val="tx1"/>
                </a:solidFill>
              </a:rPr>
              <a:t>有路径的顶点。 </a:t>
            </a:r>
          </a:p>
          <a:p>
            <a:pPr>
              <a:lnSpc>
                <a:spcPct val="150000"/>
              </a:lnSpc>
              <a:buFont typeface="Wingdings" pitchFamily="2" charset="2"/>
              <a:buChar char="Ø"/>
            </a:pPr>
            <a:endParaRPr lang="zh-CN" altLang="en-US" sz="2400" dirty="0" smtClean="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68</a:t>
            </a:fld>
            <a:endParaRPr lang="en-US" altLang="zh-CN"/>
          </a:p>
        </p:txBody>
      </p:sp>
    </p:spTree>
    <p:extLst>
      <p:ext uri="{BB962C8B-B14F-4D97-AF65-F5344CB8AC3E}">
        <p14:creationId xmlns:p14="http://schemas.microsoft.com/office/powerpoint/2010/main" val="320908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32130" name="Group 2"/>
          <p:cNvGrpSpPr>
            <a:grpSpLocks/>
          </p:cNvGrpSpPr>
          <p:nvPr/>
        </p:nvGrpSpPr>
        <p:grpSpPr bwMode="auto">
          <a:xfrm>
            <a:off x="2192338" y="2413000"/>
            <a:ext cx="647700" cy="466725"/>
            <a:chOff x="2928" y="3312"/>
            <a:chExt cx="408" cy="294"/>
          </a:xfrm>
        </p:grpSpPr>
        <p:sp>
          <p:nvSpPr>
            <p:cNvPr id="432131" name="Oval 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32" name="Text Box 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V1</a:t>
              </a:r>
            </a:p>
          </p:txBody>
        </p:sp>
      </p:grpSp>
      <p:sp>
        <p:nvSpPr>
          <p:cNvPr id="432133" name="Line 5"/>
          <p:cNvSpPr>
            <a:spLocks noChangeShapeType="1"/>
          </p:cNvSpPr>
          <p:nvPr/>
        </p:nvSpPr>
        <p:spPr bwMode="auto">
          <a:xfrm flipV="1">
            <a:off x="744538" y="3235325"/>
            <a:ext cx="482600"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4" name="Line 6"/>
          <p:cNvSpPr>
            <a:spLocks noChangeShapeType="1"/>
          </p:cNvSpPr>
          <p:nvPr/>
        </p:nvSpPr>
        <p:spPr bwMode="auto">
          <a:xfrm flipV="1">
            <a:off x="1576388" y="2641600"/>
            <a:ext cx="711200" cy="373063"/>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5" name="Line 7"/>
          <p:cNvSpPr>
            <a:spLocks noChangeShapeType="1"/>
          </p:cNvSpPr>
          <p:nvPr/>
        </p:nvSpPr>
        <p:spPr bwMode="auto">
          <a:xfrm>
            <a:off x="1612900" y="3235325"/>
            <a:ext cx="481013" cy="346075"/>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6" name="Line 8"/>
          <p:cNvSpPr>
            <a:spLocks noChangeShapeType="1"/>
          </p:cNvSpPr>
          <p:nvPr/>
        </p:nvSpPr>
        <p:spPr bwMode="auto">
          <a:xfrm>
            <a:off x="2770188" y="2641600"/>
            <a:ext cx="819150" cy="395288"/>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7" name="Line 9"/>
          <p:cNvSpPr>
            <a:spLocks noChangeShapeType="1"/>
          </p:cNvSpPr>
          <p:nvPr/>
        </p:nvSpPr>
        <p:spPr bwMode="auto">
          <a:xfrm>
            <a:off x="3929063" y="3284538"/>
            <a:ext cx="336550" cy="24606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8" name="Line 10"/>
          <p:cNvSpPr>
            <a:spLocks noChangeShapeType="1"/>
          </p:cNvSpPr>
          <p:nvPr/>
        </p:nvSpPr>
        <p:spPr bwMode="auto">
          <a:xfrm flipV="1">
            <a:off x="3349625" y="3284538"/>
            <a:ext cx="288925" cy="296862"/>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39" name="Line 11"/>
          <p:cNvSpPr>
            <a:spLocks noChangeShapeType="1"/>
          </p:cNvSpPr>
          <p:nvPr/>
        </p:nvSpPr>
        <p:spPr bwMode="auto">
          <a:xfrm flipV="1">
            <a:off x="3446463" y="3729038"/>
            <a:ext cx="652462"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0" name="Line 12"/>
          <p:cNvSpPr>
            <a:spLocks noChangeShapeType="1"/>
          </p:cNvSpPr>
          <p:nvPr/>
        </p:nvSpPr>
        <p:spPr bwMode="auto">
          <a:xfrm flipV="1">
            <a:off x="1612900" y="3878263"/>
            <a:ext cx="530225" cy="395287"/>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41" name="Line 13"/>
          <p:cNvSpPr>
            <a:spLocks noChangeShapeType="1"/>
          </p:cNvSpPr>
          <p:nvPr/>
        </p:nvSpPr>
        <p:spPr bwMode="auto">
          <a:xfrm>
            <a:off x="820738" y="3937000"/>
            <a:ext cx="457200" cy="304800"/>
          </a:xfrm>
          <a:prstGeom prst="line">
            <a:avLst/>
          </a:prstGeom>
          <a:noFill/>
          <a:ln w="38100" cap="rnd">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2142" name="Group 14"/>
          <p:cNvGrpSpPr>
            <a:grpSpLocks/>
          </p:cNvGrpSpPr>
          <p:nvPr/>
        </p:nvGrpSpPr>
        <p:grpSpPr bwMode="auto">
          <a:xfrm>
            <a:off x="1125538" y="4089400"/>
            <a:ext cx="647700" cy="466725"/>
            <a:chOff x="2928" y="3312"/>
            <a:chExt cx="408" cy="294"/>
          </a:xfrm>
        </p:grpSpPr>
        <p:sp>
          <p:nvSpPr>
            <p:cNvPr id="432143" name="Oval 15"/>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4" name="Text Box 16"/>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V8</a:t>
              </a:r>
            </a:p>
          </p:txBody>
        </p:sp>
      </p:grpSp>
      <p:grpSp>
        <p:nvGrpSpPr>
          <p:cNvPr id="432145" name="Group 17"/>
          <p:cNvGrpSpPr>
            <a:grpSpLocks/>
          </p:cNvGrpSpPr>
          <p:nvPr/>
        </p:nvGrpSpPr>
        <p:grpSpPr bwMode="auto">
          <a:xfrm>
            <a:off x="4021138" y="3556000"/>
            <a:ext cx="647700" cy="466725"/>
            <a:chOff x="2928" y="3312"/>
            <a:chExt cx="408" cy="294"/>
          </a:xfrm>
        </p:grpSpPr>
        <p:sp>
          <p:nvSpPr>
            <p:cNvPr id="432146" name="Oval 18"/>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7" name="Text Box 19"/>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V7</a:t>
              </a:r>
            </a:p>
          </p:txBody>
        </p:sp>
      </p:grpSp>
      <p:grpSp>
        <p:nvGrpSpPr>
          <p:cNvPr id="432148" name="Group 20"/>
          <p:cNvGrpSpPr>
            <a:grpSpLocks/>
          </p:cNvGrpSpPr>
          <p:nvPr/>
        </p:nvGrpSpPr>
        <p:grpSpPr bwMode="auto">
          <a:xfrm>
            <a:off x="2954338" y="3556000"/>
            <a:ext cx="647700" cy="466725"/>
            <a:chOff x="2928" y="3312"/>
            <a:chExt cx="408" cy="294"/>
          </a:xfrm>
        </p:grpSpPr>
        <p:sp>
          <p:nvSpPr>
            <p:cNvPr id="432149" name="Oval 21"/>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0" name="Text Box 22"/>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V6</a:t>
              </a:r>
            </a:p>
          </p:txBody>
        </p:sp>
      </p:grpSp>
      <p:grpSp>
        <p:nvGrpSpPr>
          <p:cNvPr id="432151" name="Group 23"/>
          <p:cNvGrpSpPr>
            <a:grpSpLocks/>
          </p:cNvGrpSpPr>
          <p:nvPr/>
        </p:nvGrpSpPr>
        <p:grpSpPr bwMode="auto">
          <a:xfrm>
            <a:off x="1887538" y="3556000"/>
            <a:ext cx="647700" cy="466725"/>
            <a:chOff x="2928" y="3312"/>
            <a:chExt cx="408" cy="294"/>
          </a:xfrm>
        </p:grpSpPr>
        <p:sp>
          <p:nvSpPr>
            <p:cNvPr id="432152" name="Oval 24"/>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3" name="Text Box 25"/>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V5</a:t>
              </a:r>
            </a:p>
          </p:txBody>
        </p:sp>
      </p:grpSp>
      <p:grpSp>
        <p:nvGrpSpPr>
          <p:cNvPr id="432154" name="Group 26"/>
          <p:cNvGrpSpPr>
            <a:grpSpLocks/>
          </p:cNvGrpSpPr>
          <p:nvPr/>
        </p:nvGrpSpPr>
        <p:grpSpPr bwMode="auto">
          <a:xfrm>
            <a:off x="363538" y="3556000"/>
            <a:ext cx="647700" cy="466725"/>
            <a:chOff x="2928" y="3312"/>
            <a:chExt cx="408" cy="294"/>
          </a:xfrm>
        </p:grpSpPr>
        <p:sp>
          <p:nvSpPr>
            <p:cNvPr id="432155" name="Oval 27"/>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6" name="Text Box 28"/>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V4</a:t>
              </a:r>
            </a:p>
          </p:txBody>
        </p:sp>
      </p:grpSp>
      <p:grpSp>
        <p:nvGrpSpPr>
          <p:cNvPr id="432157" name="Group 29"/>
          <p:cNvGrpSpPr>
            <a:grpSpLocks/>
          </p:cNvGrpSpPr>
          <p:nvPr/>
        </p:nvGrpSpPr>
        <p:grpSpPr bwMode="auto">
          <a:xfrm>
            <a:off x="3411538" y="2946400"/>
            <a:ext cx="647700" cy="466725"/>
            <a:chOff x="2928" y="3312"/>
            <a:chExt cx="408" cy="294"/>
          </a:xfrm>
        </p:grpSpPr>
        <p:sp>
          <p:nvSpPr>
            <p:cNvPr id="432158" name="Oval 30"/>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9" name="Text Box 31"/>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V3</a:t>
              </a:r>
            </a:p>
          </p:txBody>
        </p:sp>
      </p:grpSp>
      <p:grpSp>
        <p:nvGrpSpPr>
          <p:cNvPr id="432160" name="Group 32"/>
          <p:cNvGrpSpPr>
            <a:grpSpLocks/>
          </p:cNvGrpSpPr>
          <p:nvPr/>
        </p:nvGrpSpPr>
        <p:grpSpPr bwMode="auto">
          <a:xfrm>
            <a:off x="1125538" y="2870200"/>
            <a:ext cx="647700" cy="466725"/>
            <a:chOff x="2928" y="3312"/>
            <a:chExt cx="408" cy="294"/>
          </a:xfrm>
        </p:grpSpPr>
        <p:sp>
          <p:nvSpPr>
            <p:cNvPr id="432161" name="Oval 33"/>
            <p:cNvSpPr>
              <a:spLocks noChangeArrowheads="1"/>
            </p:cNvSpPr>
            <p:nvPr/>
          </p:nvSpPr>
          <p:spPr bwMode="auto">
            <a:xfrm>
              <a:off x="2976" y="3312"/>
              <a:ext cx="295" cy="294"/>
            </a:xfrm>
            <a:prstGeom prst="ellipse">
              <a:avLst/>
            </a:prstGeom>
            <a:solidFill>
              <a:srgbClr val="FFFFCC"/>
            </a:solidFill>
            <a:ln w="285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62" name="Text Box 34"/>
            <p:cNvSpPr txBox="1">
              <a:spLocks noChangeArrowheads="1"/>
            </p:cNvSpPr>
            <p:nvPr/>
          </p:nvSpPr>
          <p:spPr bwMode="auto">
            <a:xfrm>
              <a:off x="2928" y="3312"/>
              <a:ext cx="408" cy="288"/>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000" b="1">
                  <a:solidFill>
                    <a:schemeClr val="accent2"/>
                  </a:solidFill>
                  <a:latin typeface="黑体" pitchFamily="2" charset="-122"/>
                  <a:ea typeface="黑体" pitchFamily="2" charset="-122"/>
                </a:rPr>
                <a:t> </a:t>
              </a:r>
              <a:r>
                <a:rPr kumimoji="0" lang="en-US" altLang="zh-CN" sz="2400" b="1">
                  <a:solidFill>
                    <a:schemeClr val="accent2"/>
                  </a:solidFill>
                  <a:latin typeface="黑体" pitchFamily="2" charset="-122"/>
                  <a:ea typeface="黑体" pitchFamily="2" charset="-122"/>
                </a:rPr>
                <a:t>V2</a:t>
              </a:r>
            </a:p>
          </p:txBody>
        </p:sp>
      </p:grpSp>
      <p:sp>
        <p:nvSpPr>
          <p:cNvPr id="432163" name="Line 35"/>
          <p:cNvSpPr>
            <a:spLocks noChangeShapeType="1"/>
          </p:cNvSpPr>
          <p:nvPr/>
        </p:nvSpPr>
        <p:spPr bwMode="auto">
          <a:xfrm flipH="1">
            <a:off x="1619250" y="2565400"/>
            <a:ext cx="538163" cy="287338"/>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4" name="Line 36"/>
          <p:cNvSpPr>
            <a:spLocks noChangeShapeType="1"/>
          </p:cNvSpPr>
          <p:nvPr/>
        </p:nvSpPr>
        <p:spPr bwMode="auto">
          <a:xfrm flipH="1">
            <a:off x="3203575" y="3284538"/>
            <a:ext cx="215900" cy="2159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5" name="Line 37"/>
          <p:cNvSpPr>
            <a:spLocks noChangeShapeType="1"/>
          </p:cNvSpPr>
          <p:nvPr/>
        </p:nvSpPr>
        <p:spPr bwMode="auto">
          <a:xfrm flipH="1">
            <a:off x="668338" y="3179763"/>
            <a:ext cx="457200" cy="3048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6" name="Line 38"/>
          <p:cNvSpPr>
            <a:spLocks noChangeShapeType="1"/>
          </p:cNvSpPr>
          <p:nvPr/>
        </p:nvSpPr>
        <p:spPr bwMode="auto">
          <a:xfrm>
            <a:off x="2838450" y="2565400"/>
            <a:ext cx="685800" cy="3048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7" name="Line 39"/>
          <p:cNvSpPr>
            <a:spLocks noChangeShapeType="1"/>
          </p:cNvSpPr>
          <p:nvPr/>
        </p:nvSpPr>
        <p:spPr bwMode="auto">
          <a:xfrm>
            <a:off x="4057650" y="3175000"/>
            <a:ext cx="352425" cy="304800"/>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8" name="Line 40"/>
          <p:cNvSpPr>
            <a:spLocks noChangeShapeType="1"/>
          </p:cNvSpPr>
          <p:nvPr/>
        </p:nvSpPr>
        <p:spPr bwMode="auto">
          <a:xfrm>
            <a:off x="1735138" y="3179763"/>
            <a:ext cx="460375" cy="320675"/>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169" name="Line 41"/>
          <p:cNvSpPr>
            <a:spLocks noChangeShapeType="1"/>
          </p:cNvSpPr>
          <p:nvPr/>
        </p:nvSpPr>
        <p:spPr bwMode="auto">
          <a:xfrm>
            <a:off x="744538" y="4089400"/>
            <a:ext cx="371475" cy="276225"/>
          </a:xfrm>
          <a:prstGeom prst="line">
            <a:avLst/>
          </a:prstGeom>
          <a:noFill/>
          <a:ln w="28575"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2170" name="Group 42"/>
          <p:cNvGrpSpPr>
            <a:grpSpLocks/>
          </p:cNvGrpSpPr>
          <p:nvPr/>
        </p:nvGrpSpPr>
        <p:grpSpPr bwMode="auto">
          <a:xfrm>
            <a:off x="2178050" y="2420938"/>
            <a:ext cx="601663" cy="457200"/>
            <a:chOff x="1344" y="2304"/>
            <a:chExt cx="334" cy="256"/>
          </a:xfrm>
        </p:grpSpPr>
        <p:sp>
          <p:nvSpPr>
            <p:cNvPr id="432171" name="Oval 43"/>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72" name="Text Box 44"/>
            <p:cNvSpPr txBox="1">
              <a:spLocks noChangeArrowheads="1"/>
            </p:cNvSpPr>
            <p:nvPr/>
          </p:nvSpPr>
          <p:spPr bwMode="auto">
            <a:xfrm>
              <a:off x="1344" y="2304"/>
              <a:ext cx="334" cy="222"/>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a:solidFill>
                    <a:schemeClr val="tx1"/>
                  </a:solidFill>
                  <a:latin typeface="黑体" pitchFamily="2" charset="-122"/>
                  <a:ea typeface="黑体" pitchFamily="2" charset="-122"/>
                </a:rPr>
                <a:t> V1</a:t>
              </a:r>
            </a:p>
          </p:txBody>
        </p:sp>
      </p:grpSp>
      <p:grpSp>
        <p:nvGrpSpPr>
          <p:cNvPr id="432173" name="Group 45"/>
          <p:cNvGrpSpPr>
            <a:grpSpLocks/>
          </p:cNvGrpSpPr>
          <p:nvPr/>
        </p:nvGrpSpPr>
        <p:grpSpPr bwMode="auto">
          <a:xfrm>
            <a:off x="1160463" y="2897188"/>
            <a:ext cx="530225" cy="406400"/>
            <a:chOff x="1344" y="2304"/>
            <a:chExt cx="334" cy="256"/>
          </a:xfrm>
        </p:grpSpPr>
        <p:sp>
          <p:nvSpPr>
            <p:cNvPr id="432174" name="Oval 46"/>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75" name="Text Box 47"/>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V2</a:t>
              </a:r>
            </a:p>
          </p:txBody>
        </p:sp>
      </p:grpSp>
      <p:grpSp>
        <p:nvGrpSpPr>
          <p:cNvPr id="432176" name="Group 48"/>
          <p:cNvGrpSpPr>
            <a:grpSpLocks/>
          </p:cNvGrpSpPr>
          <p:nvPr/>
        </p:nvGrpSpPr>
        <p:grpSpPr bwMode="auto">
          <a:xfrm>
            <a:off x="388938" y="3587750"/>
            <a:ext cx="530225" cy="406400"/>
            <a:chOff x="1344" y="2304"/>
            <a:chExt cx="334" cy="256"/>
          </a:xfrm>
        </p:grpSpPr>
        <p:sp>
          <p:nvSpPr>
            <p:cNvPr id="432177" name="Oval 49"/>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78" name="Text Box 50"/>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V4</a:t>
              </a:r>
            </a:p>
          </p:txBody>
        </p:sp>
      </p:grpSp>
      <p:grpSp>
        <p:nvGrpSpPr>
          <p:cNvPr id="432179" name="Group 51"/>
          <p:cNvGrpSpPr>
            <a:grpSpLocks/>
          </p:cNvGrpSpPr>
          <p:nvPr/>
        </p:nvGrpSpPr>
        <p:grpSpPr bwMode="auto">
          <a:xfrm>
            <a:off x="3444875" y="2957513"/>
            <a:ext cx="530225" cy="406400"/>
            <a:chOff x="1344" y="2304"/>
            <a:chExt cx="334" cy="256"/>
          </a:xfrm>
        </p:grpSpPr>
        <p:sp>
          <p:nvSpPr>
            <p:cNvPr id="432180" name="Oval 52"/>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81" name="Text Box 53"/>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V3</a:t>
              </a:r>
            </a:p>
          </p:txBody>
        </p:sp>
      </p:grpSp>
      <p:grpSp>
        <p:nvGrpSpPr>
          <p:cNvPr id="432182" name="Group 54"/>
          <p:cNvGrpSpPr>
            <a:grpSpLocks/>
          </p:cNvGrpSpPr>
          <p:nvPr/>
        </p:nvGrpSpPr>
        <p:grpSpPr bwMode="auto">
          <a:xfrm>
            <a:off x="1155700" y="4127500"/>
            <a:ext cx="530225" cy="406400"/>
            <a:chOff x="1344" y="2304"/>
            <a:chExt cx="334" cy="256"/>
          </a:xfrm>
        </p:grpSpPr>
        <p:sp>
          <p:nvSpPr>
            <p:cNvPr id="432183" name="Oval 55"/>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84" name="Text Box 56"/>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V8</a:t>
              </a:r>
            </a:p>
          </p:txBody>
        </p:sp>
      </p:grpSp>
      <p:grpSp>
        <p:nvGrpSpPr>
          <p:cNvPr id="432185" name="Group 57"/>
          <p:cNvGrpSpPr>
            <a:grpSpLocks/>
          </p:cNvGrpSpPr>
          <p:nvPr/>
        </p:nvGrpSpPr>
        <p:grpSpPr bwMode="auto">
          <a:xfrm>
            <a:off x="4032250" y="3581400"/>
            <a:ext cx="530225" cy="406400"/>
            <a:chOff x="1344" y="2304"/>
            <a:chExt cx="334" cy="256"/>
          </a:xfrm>
        </p:grpSpPr>
        <p:sp>
          <p:nvSpPr>
            <p:cNvPr id="432186" name="Oval 58"/>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87" name="Text Box 59"/>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V7</a:t>
              </a:r>
            </a:p>
          </p:txBody>
        </p:sp>
      </p:grpSp>
      <p:grpSp>
        <p:nvGrpSpPr>
          <p:cNvPr id="432188" name="Group 60"/>
          <p:cNvGrpSpPr>
            <a:grpSpLocks/>
          </p:cNvGrpSpPr>
          <p:nvPr/>
        </p:nvGrpSpPr>
        <p:grpSpPr bwMode="auto">
          <a:xfrm>
            <a:off x="2976563" y="3570288"/>
            <a:ext cx="530225" cy="406400"/>
            <a:chOff x="1344" y="2304"/>
            <a:chExt cx="334" cy="256"/>
          </a:xfrm>
        </p:grpSpPr>
        <p:sp>
          <p:nvSpPr>
            <p:cNvPr id="432189" name="Oval 61"/>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90" name="Text Box 62"/>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V6</a:t>
              </a:r>
            </a:p>
          </p:txBody>
        </p:sp>
      </p:grpSp>
      <p:grpSp>
        <p:nvGrpSpPr>
          <p:cNvPr id="432191" name="Group 63"/>
          <p:cNvGrpSpPr>
            <a:grpSpLocks/>
          </p:cNvGrpSpPr>
          <p:nvPr/>
        </p:nvGrpSpPr>
        <p:grpSpPr bwMode="auto">
          <a:xfrm>
            <a:off x="1914525" y="3584575"/>
            <a:ext cx="530225" cy="406400"/>
            <a:chOff x="1344" y="2304"/>
            <a:chExt cx="334" cy="256"/>
          </a:xfrm>
        </p:grpSpPr>
        <p:sp>
          <p:nvSpPr>
            <p:cNvPr id="432192" name="Oval 64"/>
            <p:cNvSpPr>
              <a:spLocks noChangeArrowheads="1"/>
            </p:cNvSpPr>
            <p:nvPr/>
          </p:nvSpPr>
          <p:spPr bwMode="auto">
            <a:xfrm>
              <a:off x="1392" y="2304"/>
              <a:ext cx="256" cy="256"/>
            </a:xfrm>
            <a:prstGeom prst="ellipse">
              <a:avLst/>
            </a:prstGeom>
            <a:solidFill>
              <a:srgbClr val="FFCC00"/>
            </a:solidFill>
            <a:ln w="12700" cap="rnd">
              <a:solidFill>
                <a:srgbClr val="FF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50000"/>
                </a:spcBef>
              </a:pPr>
              <a:endParaRPr lang="zh-CN" altLang="zh-CN" sz="2400" b="1">
                <a:solidFill>
                  <a:srgbClr val="FF9933"/>
                </a:solidFill>
              </a:endParaRPr>
            </a:p>
          </p:txBody>
        </p:sp>
        <p:sp>
          <p:nvSpPr>
            <p:cNvPr id="432193" name="Text Box 65"/>
            <p:cNvSpPr txBox="1">
              <a:spLocks noChangeArrowheads="1"/>
            </p:cNvSpPr>
            <p:nvPr/>
          </p:nvSpPr>
          <p:spPr bwMode="auto">
            <a:xfrm>
              <a:off x="1344" y="2304"/>
              <a:ext cx="334" cy="25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12700" cap="rnd">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1200" b="1">
                  <a:solidFill>
                    <a:schemeClr val="tx1"/>
                  </a:solidFill>
                  <a:latin typeface="黑体" pitchFamily="2" charset="-122"/>
                  <a:ea typeface="黑体" pitchFamily="2" charset="-122"/>
                </a:rPr>
                <a:t> </a:t>
              </a:r>
              <a:r>
                <a:rPr kumimoji="0" lang="en-US" altLang="zh-CN" b="1">
                  <a:solidFill>
                    <a:schemeClr val="tx1"/>
                  </a:solidFill>
                  <a:latin typeface="黑体" pitchFamily="2" charset="-122"/>
                  <a:ea typeface="黑体" pitchFamily="2" charset="-122"/>
                </a:rPr>
                <a:t>V5</a:t>
              </a:r>
            </a:p>
          </p:txBody>
        </p:sp>
      </p:grpSp>
      <p:sp>
        <p:nvSpPr>
          <p:cNvPr id="432194" name="Oval 66"/>
          <p:cNvSpPr>
            <a:spLocks noChangeArrowheads="1"/>
          </p:cNvSpPr>
          <p:nvPr/>
        </p:nvSpPr>
        <p:spPr bwMode="auto">
          <a:xfrm>
            <a:off x="179388" y="404813"/>
            <a:ext cx="1143000" cy="381000"/>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a:solidFill>
                  <a:schemeClr val="tx1"/>
                </a:solidFill>
              </a:rPr>
              <a:t>例</a:t>
            </a:r>
          </a:p>
        </p:txBody>
      </p:sp>
      <p:sp>
        <p:nvSpPr>
          <p:cNvPr id="432195" name="Rectangle 67"/>
          <p:cNvSpPr>
            <a:spLocks noChangeArrowheads="1"/>
          </p:cNvSpPr>
          <p:nvPr/>
        </p:nvSpPr>
        <p:spPr bwMode="auto">
          <a:xfrm>
            <a:off x="1547813" y="404813"/>
            <a:ext cx="234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b="1">
                <a:solidFill>
                  <a:schemeClr val="tx1"/>
                </a:solidFill>
              </a:rPr>
              <a:t>从</a:t>
            </a:r>
            <a:r>
              <a:rPr lang="en-US" altLang="zh-CN" sz="2400" b="1">
                <a:solidFill>
                  <a:schemeClr val="tx1"/>
                </a:solidFill>
              </a:rPr>
              <a:t>V1</a:t>
            </a:r>
            <a:r>
              <a:rPr lang="zh-CN" altLang="en-US" sz="2400" b="1">
                <a:solidFill>
                  <a:schemeClr val="tx1"/>
                </a:solidFill>
              </a:rPr>
              <a:t>出发，</a:t>
            </a:r>
            <a:r>
              <a:rPr lang="en-US" altLang="zh-CN" sz="2400" b="1">
                <a:solidFill>
                  <a:schemeClr val="tx1"/>
                </a:solidFill>
              </a:rPr>
              <a:t>BFS</a:t>
            </a:r>
          </a:p>
        </p:txBody>
      </p:sp>
      <p:sp>
        <p:nvSpPr>
          <p:cNvPr id="432196" name="Rectangle 68"/>
          <p:cNvSpPr>
            <a:spLocks noChangeArrowheads="1"/>
          </p:cNvSpPr>
          <p:nvPr/>
        </p:nvSpPr>
        <p:spPr bwMode="auto">
          <a:xfrm>
            <a:off x="395288" y="1054100"/>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chemeClr val="tx1"/>
                </a:solidFill>
              </a:rPr>
              <a:t>V1,V2,V3,V4,V5,V6,V7,V8</a:t>
            </a:r>
          </a:p>
        </p:txBody>
      </p:sp>
      <p:sp>
        <p:nvSpPr>
          <p:cNvPr id="432197" name="Rectangle 69"/>
          <p:cNvSpPr>
            <a:spLocks noChangeArrowheads="1"/>
          </p:cNvSpPr>
          <p:nvPr/>
        </p:nvSpPr>
        <p:spPr bwMode="auto">
          <a:xfrm>
            <a:off x="252413" y="5116513"/>
            <a:ext cx="864076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buClr>
                <a:srgbClr val="FF3300"/>
              </a:buClr>
              <a:buFont typeface="Wingdings" pitchFamily="2" charset="2"/>
              <a:buChar char="Ø"/>
            </a:pPr>
            <a:r>
              <a:rPr lang="zh-CN" altLang="en-US" sz="2400" b="1">
                <a:solidFill>
                  <a:schemeClr val="tx1"/>
                </a:solidFill>
                <a:latin typeface="Arial" charset="0"/>
              </a:rPr>
              <a:t>尽可能先横向搜索：从出发点开始，“一层一层”地进行搜索。</a:t>
            </a:r>
            <a:r>
              <a:rPr lang="zh-CN" altLang="en-US" sz="2400">
                <a:solidFill>
                  <a:schemeClr val="tx1"/>
                </a:solidFill>
                <a:latin typeface="Arial" charset="0"/>
              </a:rPr>
              <a:t> </a:t>
            </a:r>
            <a:endParaRPr lang="zh-CN" altLang="en-US" sz="2400" b="1">
              <a:solidFill>
                <a:schemeClr val="tx1"/>
              </a:solidFill>
            </a:endParaRPr>
          </a:p>
          <a:p>
            <a:pPr eaLnBrk="1" hangingPunct="1">
              <a:lnSpc>
                <a:spcPct val="110000"/>
              </a:lnSpc>
              <a:buClr>
                <a:srgbClr val="FF3300"/>
              </a:buClr>
              <a:buFont typeface="Wingdings" pitchFamily="2" charset="2"/>
              <a:buChar char="Ø"/>
            </a:pPr>
            <a:r>
              <a:rPr lang="en-US" altLang="zh-CN" sz="2400" b="1">
                <a:solidFill>
                  <a:schemeClr val="tx1"/>
                </a:solidFill>
              </a:rPr>
              <a:t>BFS</a:t>
            </a:r>
            <a:r>
              <a:rPr lang="zh-CN" altLang="en-US" sz="2400" b="1">
                <a:solidFill>
                  <a:schemeClr val="tx1"/>
                </a:solidFill>
              </a:rPr>
              <a:t>序列是否唯一？</a:t>
            </a:r>
          </a:p>
          <a:p>
            <a:pPr eaLnBrk="1" hangingPunct="1">
              <a:lnSpc>
                <a:spcPct val="110000"/>
              </a:lnSpc>
              <a:buClr>
                <a:srgbClr val="FF3300"/>
              </a:buClr>
              <a:buFont typeface="Wingdings" pitchFamily="2" charset="2"/>
              <a:buChar char="Ø"/>
            </a:pPr>
            <a:r>
              <a:rPr lang="zh-CN" altLang="en-US" sz="2400" b="1">
                <a:solidFill>
                  <a:schemeClr val="tx1"/>
                </a:solidFill>
                <a:latin typeface="Arial" charset="0"/>
              </a:rPr>
              <a:t>类似于树的层次遍历，可认为是树的层次遍历的推广。</a:t>
            </a:r>
          </a:p>
        </p:txBody>
      </p:sp>
      <p:sp>
        <p:nvSpPr>
          <p:cNvPr id="432198" name="Rectangle 70"/>
          <p:cNvSpPr>
            <a:spLocks noChangeArrowheads="1"/>
          </p:cNvSpPr>
          <p:nvPr/>
        </p:nvSpPr>
        <p:spPr bwMode="auto">
          <a:xfrm>
            <a:off x="395288" y="1531938"/>
            <a:ext cx="3702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chemeClr val="tx1"/>
                </a:solidFill>
              </a:rPr>
              <a:t>V1,V3,V2,V7,V6,V5,V4,V8</a:t>
            </a:r>
          </a:p>
        </p:txBody>
      </p:sp>
      <p:sp>
        <p:nvSpPr>
          <p:cNvPr id="432225" name="Freeform 97"/>
          <p:cNvSpPr>
            <a:spLocks/>
          </p:cNvSpPr>
          <p:nvPr/>
        </p:nvSpPr>
        <p:spPr bwMode="auto">
          <a:xfrm>
            <a:off x="1524000" y="2397125"/>
            <a:ext cx="1884363" cy="685800"/>
          </a:xfrm>
          <a:custGeom>
            <a:avLst/>
            <a:gdLst>
              <a:gd name="T0" fmla="*/ 0 w 1187"/>
              <a:gd name="T1" fmla="*/ 0 h 432"/>
              <a:gd name="T2" fmla="*/ 196 w 1187"/>
              <a:gd name="T3" fmla="*/ 242 h 432"/>
              <a:gd name="T4" fmla="*/ 550 w 1187"/>
              <a:gd name="T5" fmla="*/ 419 h 432"/>
              <a:gd name="T6" fmla="*/ 977 w 1187"/>
              <a:gd name="T7" fmla="*/ 323 h 432"/>
              <a:gd name="T8" fmla="*/ 1187 w 1187"/>
              <a:gd name="T9" fmla="*/ 61 h 432"/>
            </a:gdLst>
            <a:ahLst/>
            <a:cxnLst>
              <a:cxn ang="0">
                <a:pos x="T0" y="T1"/>
              </a:cxn>
              <a:cxn ang="0">
                <a:pos x="T2" y="T3"/>
              </a:cxn>
              <a:cxn ang="0">
                <a:pos x="T4" y="T5"/>
              </a:cxn>
              <a:cxn ang="0">
                <a:pos x="T6" y="T7"/>
              </a:cxn>
              <a:cxn ang="0">
                <a:pos x="T8" y="T9"/>
              </a:cxn>
            </a:cxnLst>
            <a:rect l="0" t="0" r="r" b="b"/>
            <a:pathLst>
              <a:path w="1187" h="432">
                <a:moveTo>
                  <a:pt x="0" y="0"/>
                </a:moveTo>
                <a:cubicBezTo>
                  <a:pt x="31" y="40"/>
                  <a:pt x="104" y="172"/>
                  <a:pt x="196" y="242"/>
                </a:cubicBezTo>
                <a:cubicBezTo>
                  <a:pt x="288" y="312"/>
                  <a:pt x="420" y="406"/>
                  <a:pt x="550" y="419"/>
                </a:cubicBezTo>
                <a:cubicBezTo>
                  <a:pt x="680" y="432"/>
                  <a:pt x="871" y="383"/>
                  <a:pt x="977" y="323"/>
                </a:cubicBezTo>
                <a:cubicBezTo>
                  <a:pt x="1083" y="263"/>
                  <a:pt x="1143" y="116"/>
                  <a:pt x="1187" y="61"/>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6" name="Freeform 98"/>
          <p:cNvSpPr>
            <a:spLocks/>
          </p:cNvSpPr>
          <p:nvPr/>
        </p:nvSpPr>
        <p:spPr bwMode="auto">
          <a:xfrm>
            <a:off x="250825" y="2924175"/>
            <a:ext cx="4500563" cy="639763"/>
          </a:xfrm>
          <a:custGeom>
            <a:avLst/>
            <a:gdLst>
              <a:gd name="T0" fmla="*/ 0 w 2835"/>
              <a:gd name="T1" fmla="*/ 0 h 403"/>
              <a:gd name="T2" fmla="*/ 409 w 2835"/>
              <a:gd name="T3" fmla="*/ 318 h 403"/>
              <a:gd name="T4" fmla="*/ 863 w 2835"/>
              <a:gd name="T5" fmla="*/ 401 h 403"/>
              <a:gd name="T6" fmla="*/ 1326 w 2835"/>
              <a:gd name="T7" fmla="*/ 305 h 403"/>
              <a:gd name="T8" fmla="*/ 2042 w 2835"/>
              <a:gd name="T9" fmla="*/ 363 h 403"/>
              <a:gd name="T10" fmla="*/ 2586 w 2835"/>
              <a:gd name="T11" fmla="*/ 273 h 403"/>
              <a:gd name="T12" fmla="*/ 2835 w 2835"/>
              <a:gd name="T13" fmla="*/ 87 h 403"/>
            </a:gdLst>
            <a:ahLst/>
            <a:cxnLst>
              <a:cxn ang="0">
                <a:pos x="T0" y="T1"/>
              </a:cxn>
              <a:cxn ang="0">
                <a:pos x="T2" y="T3"/>
              </a:cxn>
              <a:cxn ang="0">
                <a:pos x="T4" y="T5"/>
              </a:cxn>
              <a:cxn ang="0">
                <a:pos x="T6" y="T7"/>
              </a:cxn>
              <a:cxn ang="0">
                <a:pos x="T8" y="T9"/>
              </a:cxn>
              <a:cxn ang="0">
                <a:pos x="T10" y="T11"/>
              </a:cxn>
              <a:cxn ang="0">
                <a:pos x="T12" y="T13"/>
              </a:cxn>
            </a:cxnLst>
            <a:rect l="0" t="0" r="r" b="b"/>
            <a:pathLst>
              <a:path w="2835" h="403">
                <a:moveTo>
                  <a:pt x="0" y="0"/>
                </a:moveTo>
                <a:cubicBezTo>
                  <a:pt x="132" y="125"/>
                  <a:pt x="265" y="251"/>
                  <a:pt x="409" y="318"/>
                </a:cubicBezTo>
                <a:cubicBezTo>
                  <a:pt x="553" y="385"/>
                  <a:pt x="710" y="403"/>
                  <a:pt x="863" y="401"/>
                </a:cubicBezTo>
                <a:cubicBezTo>
                  <a:pt x="1016" y="399"/>
                  <a:pt x="1130" y="311"/>
                  <a:pt x="1326" y="305"/>
                </a:cubicBezTo>
                <a:cubicBezTo>
                  <a:pt x="1522" y="299"/>
                  <a:pt x="1832" y="368"/>
                  <a:pt x="2042" y="363"/>
                </a:cubicBezTo>
                <a:cubicBezTo>
                  <a:pt x="2252" y="358"/>
                  <a:pt x="2454" y="319"/>
                  <a:pt x="2586" y="273"/>
                </a:cubicBezTo>
                <a:cubicBezTo>
                  <a:pt x="2718" y="227"/>
                  <a:pt x="2783" y="126"/>
                  <a:pt x="2835" y="87"/>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7" name="Freeform 99"/>
          <p:cNvSpPr>
            <a:spLocks/>
          </p:cNvSpPr>
          <p:nvPr/>
        </p:nvSpPr>
        <p:spPr bwMode="auto">
          <a:xfrm>
            <a:off x="34925" y="3933825"/>
            <a:ext cx="4897438" cy="379413"/>
          </a:xfrm>
          <a:custGeom>
            <a:avLst/>
            <a:gdLst>
              <a:gd name="T0" fmla="*/ 0 w 3085"/>
              <a:gd name="T1" fmla="*/ 45 h 239"/>
              <a:gd name="T2" fmla="*/ 363 w 3085"/>
              <a:gd name="T3" fmla="*/ 181 h 239"/>
              <a:gd name="T4" fmla="*/ 771 w 3085"/>
              <a:gd name="T5" fmla="*/ 45 h 239"/>
              <a:gd name="T6" fmla="*/ 1089 w 3085"/>
              <a:gd name="T7" fmla="*/ 45 h 239"/>
              <a:gd name="T8" fmla="*/ 1497 w 3085"/>
              <a:gd name="T9" fmla="*/ 181 h 239"/>
              <a:gd name="T10" fmla="*/ 2186 w 3085"/>
              <a:gd name="T11" fmla="*/ 175 h 239"/>
              <a:gd name="T12" fmla="*/ 2814 w 3085"/>
              <a:gd name="T13" fmla="*/ 210 h 239"/>
              <a:gd name="T14" fmla="*/ 3085 w 3085"/>
              <a:gd name="T15" fmla="*/ 0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5" h="239">
                <a:moveTo>
                  <a:pt x="0" y="45"/>
                </a:moveTo>
                <a:cubicBezTo>
                  <a:pt x="117" y="113"/>
                  <a:pt x="235" y="181"/>
                  <a:pt x="363" y="181"/>
                </a:cubicBezTo>
                <a:cubicBezTo>
                  <a:pt x="491" y="181"/>
                  <a:pt x="650" y="68"/>
                  <a:pt x="771" y="45"/>
                </a:cubicBezTo>
                <a:cubicBezTo>
                  <a:pt x="892" y="22"/>
                  <a:pt x="968" y="22"/>
                  <a:pt x="1089" y="45"/>
                </a:cubicBezTo>
                <a:cubicBezTo>
                  <a:pt x="1210" y="68"/>
                  <a:pt x="1314" y="159"/>
                  <a:pt x="1497" y="181"/>
                </a:cubicBezTo>
                <a:cubicBezTo>
                  <a:pt x="1680" y="203"/>
                  <a:pt x="1967" y="170"/>
                  <a:pt x="2186" y="175"/>
                </a:cubicBezTo>
                <a:cubicBezTo>
                  <a:pt x="2405" y="180"/>
                  <a:pt x="2664" y="239"/>
                  <a:pt x="2814" y="210"/>
                </a:cubicBezTo>
                <a:cubicBezTo>
                  <a:pt x="2964" y="181"/>
                  <a:pt x="3029" y="44"/>
                  <a:pt x="3085" y="0"/>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8" name="Freeform 100"/>
          <p:cNvSpPr>
            <a:spLocks/>
          </p:cNvSpPr>
          <p:nvPr/>
        </p:nvSpPr>
        <p:spPr bwMode="auto">
          <a:xfrm>
            <a:off x="457200" y="4516438"/>
            <a:ext cx="1870075" cy="315912"/>
          </a:xfrm>
          <a:custGeom>
            <a:avLst/>
            <a:gdLst>
              <a:gd name="T0" fmla="*/ 0 w 1178"/>
              <a:gd name="T1" fmla="*/ 0 h 199"/>
              <a:gd name="T2" fmla="*/ 192 w 1178"/>
              <a:gd name="T3" fmla="*/ 52 h 199"/>
              <a:gd name="T4" fmla="*/ 436 w 1178"/>
              <a:gd name="T5" fmla="*/ 166 h 199"/>
              <a:gd name="T6" fmla="*/ 751 w 1178"/>
              <a:gd name="T7" fmla="*/ 183 h 199"/>
              <a:gd name="T8" fmla="*/ 969 w 1178"/>
              <a:gd name="T9" fmla="*/ 70 h 199"/>
              <a:gd name="T10" fmla="*/ 1178 w 1178"/>
              <a:gd name="T11" fmla="*/ 9 h 199"/>
            </a:gdLst>
            <a:ahLst/>
            <a:cxnLst>
              <a:cxn ang="0">
                <a:pos x="T0" y="T1"/>
              </a:cxn>
              <a:cxn ang="0">
                <a:pos x="T2" y="T3"/>
              </a:cxn>
              <a:cxn ang="0">
                <a:pos x="T4" y="T5"/>
              </a:cxn>
              <a:cxn ang="0">
                <a:pos x="T6" y="T7"/>
              </a:cxn>
              <a:cxn ang="0">
                <a:pos x="T8" y="T9"/>
              </a:cxn>
              <a:cxn ang="0">
                <a:pos x="T10" y="T11"/>
              </a:cxn>
            </a:cxnLst>
            <a:rect l="0" t="0" r="r" b="b"/>
            <a:pathLst>
              <a:path w="1178" h="199">
                <a:moveTo>
                  <a:pt x="0" y="0"/>
                </a:moveTo>
                <a:cubicBezTo>
                  <a:pt x="32" y="9"/>
                  <a:pt x="119" y="24"/>
                  <a:pt x="192" y="52"/>
                </a:cubicBezTo>
                <a:cubicBezTo>
                  <a:pt x="265" y="80"/>
                  <a:pt x="343" y="144"/>
                  <a:pt x="436" y="166"/>
                </a:cubicBezTo>
                <a:cubicBezTo>
                  <a:pt x="529" y="188"/>
                  <a:pt x="662" y="199"/>
                  <a:pt x="751" y="183"/>
                </a:cubicBezTo>
                <a:cubicBezTo>
                  <a:pt x="840" y="167"/>
                  <a:pt x="898" y="99"/>
                  <a:pt x="969" y="70"/>
                </a:cubicBezTo>
                <a:cubicBezTo>
                  <a:pt x="1040" y="41"/>
                  <a:pt x="1135" y="22"/>
                  <a:pt x="1178" y="9"/>
                </a:cubicBezTo>
              </a:path>
            </a:pathLst>
          </a:custGeom>
          <a:noFill/>
          <a:ln w="1905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2229" name="Rectangle 101"/>
          <p:cNvSpPr>
            <a:spLocks noChangeArrowheads="1"/>
          </p:cNvSpPr>
          <p:nvPr/>
        </p:nvSpPr>
        <p:spPr bwMode="auto">
          <a:xfrm>
            <a:off x="3268663" y="550862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1"/>
                </a:solidFill>
              </a:rPr>
              <a:t>不唯一</a:t>
            </a:r>
          </a:p>
        </p:txBody>
      </p:sp>
    </p:spTree>
    <p:extLst>
      <p:ext uri="{BB962C8B-B14F-4D97-AF65-F5344CB8AC3E}">
        <p14:creationId xmlns:p14="http://schemas.microsoft.com/office/powerpoint/2010/main" val="1940192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32194"/>
                                        </p:tgtEl>
                                        <p:attrNameLst>
                                          <p:attrName>style.visibility</p:attrName>
                                        </p:attrNameLst>
                                      </p:cBhvr>
                                      <p:to>
                                        <p:strVal val="visible"/>
                                      </p:to>
                                    </p:set>
                                    <p:anim calcmode="lin" valueType="num">
                                      <p:cBhvr>
                                        <p:cTn id="7" dur="500" fill="hold"/>
                                        <p:tgtEl>
                                          <p:spTgt spid="432194"/>
                                        </p:tgtEl>
                                        <p:attrNameLst>
                                          <p:attrName>ppt_w</p:attrName>
                                        </p:attrNameLst>
                                      </p:cBhvr>
                                      <p:tavLst>
                                        <p:tav tm="0">
                                          <p:val>
                                            <p:fltVal val="0"/>
                                          </p:val>
                                        </p:tav>
                                        <p:tav tm="100000">
                                          <p:val>
                                            <p:strVal val="#ppt_w"/>
                                          </p:val>
                                        </p:tav>
                                      </p:tavLst>
                                    </p:anim>
                                    <p:anim calcmode="lin" valueType="num">
                                      <p:cBhvr>
                                        <p:cTn id="8" dur="500" fill="hold"/>
                                        <p:tgtEl>
                                          <p:spTgt spid="43219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32195"/>
                                        </p:tgtEl>
                                        <p:attrNameLst>
                                          <p:attrName>style.visibility</p:attrName>
                                        </p:attrNameLst>
                                      </p:cBhvr>
                                      <p:to>
                                        <p:strVal val="visible"/>
                                      </p:to>
                                    </p:set>
                                    <p:animEffect transition="in" filter="wipe(left)">
                                      <p:cBhvr>
                                        <p:cTn id="12" dur="500"/>
                                        <p:tgtEl>
                                          <p:spTgt spid="432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32170"/>
                                        </p:tgtEl>
                                        <p:attrNameLst>
                                          <p:attrName>style.visibility</p:attrName>
                                        </p:attrNameLst>
                                      </p:cBhvr>
                                      <p:to>
                                        <p:strVal val="visible"/>
                                      </p:to>
                                    </p:set>
                                    <p:animEffect transition="in" filter="dissolve">
                                      <p:cBhvr>
                                        <p:cTn id="17" dur="500"/>
                                        <p:tgtEl>
                                          <p:spTgt spid="432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2163"/>
                                        </p:tgtEl>
                                        <p:attrNameLst>
                                          <p:attrName>style.visibility</p:attrName>
                                        </p:attrNameLst>
                                      </p:cBhvr>
                                      <p:to>
                                        <p:strVal val="visible"/>
                                      </p:to>
                                    </p:set>
                                    <p:animEffect transition="in" filter="wipe(up)">
                                      <p:cBhvr>
                                        <p:cTn id="22" dur="500"/>
                                        <p:tgtEl>
                                          <p:spTgt spid="432163"/>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432173"/>
                                        </p:tgtEl>
                                        <p:attrNameLst>
                                          <p:attrName>style.visibility</p:attrName>
                                        </p:attrNameLst>
                                      </p:cBhvr>
                                      <p:to>
                                        <p:strVal val="visible"/>
                                      </p:to>
                                    </p:set>
                                    <p:animEffect transition="in" filter="dissolve">
                                      <p:cBhvr>
                                        <p:cTn id="26" dur="500"/>
                                        <p:tgtEl>
                                          <p:spTgt spid="4321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2166"/>
                                        </p:tgtEl>
                                        <p:attrNameLst>
                                          <p:attrName>style.visibility</p:attrName>
                                        </p:attrNameLst>
                                      </p:cBhvr>
                                      <p:to>
                                        <p:strVal val="visible"/>
                                      </p:to>
                                    </p:set>
                                    <p:animEffect transition="in" filter="wipe(up)">
                                      <p:cBhvr>
                                        <p:cTn id="31" dur="500"/>
                                        <p:tgtEl>
                                          <p:spTgt spid="432166"/>
                                        </p:tgtEl>
                                      </p:cBhvr>
                                    </p:animEffect>
                                  </p:childTnLst>
                                </p:cTn>
                              </p:par>
                            </p:childTnLst>
                          </p:cTn>
                        </p:par>
                        <p:par>
                          <p:cTn id="32" fill="hold" nodeType="afterGroup">
                            <p:stCondLst>
                              <p:cond delay="500"/>
                            </p:stCondLst>
                            <p:childTnLst>
                              <p:par>
                                <p:cTn id="33" presetID="9" presetClass="entr" presetSubtype="0" fill="hold" nodeType="afterEffect">
                                  <p:stCondLst>
                                    <p:cond delay="0"/>
                                  </p:stCondLst>
                                  <p:childTnLst>
                                    <p:set>
                                      <p:cBhvr>
                                        <p:cTn id="34" dur="1" fill="hold">
                                          <p:stCondLst>
                                            <p:cond delay="0"/>
                                          </p:stCondLst>
                                        </p:cTn>
                                        <p:tgtEl>
                                          <p:spTgt spid="432179"/>
                                        </p:tgtEl>
                                        <p:attrNameLst>
                                          <p:attrName>style.visibility</p:attrName>
                                        </p:attrNameLst>
                                      </p:cBhvr>
                                      <p:to>
                                        <p:strVal val="visible"/>
                                      </p:to>
                                    </p:set>
                                    <p:animEffect transition="in" filter="dissolve">
                                      <p:cBhvr>
                                        <p:cTn id="35" dur="500"/>
                                        <p:tgtEl>
                                          <p:spTgt spid="43217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2165"/>
                                        </p:tgtEl>
                                        <p:attrNameLst>
                                          <p:attrName>style.visibility</p:attrName>
                                        </p:attrNameLst>
                                      </p:cBhvr>
                                      <p:to>
                                        <p:strVal val="visible"/>
                                      </p:to>
                                    </p:set>
                                    <p:animEffect transition="in" filter="wipe(up)">
                                      <p:cBhvr>
                                        <p:cTn id="40" dur="500"/>
                                        <p:tgtEl>
                                          <p:spTgt spid="432165"/>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432176"/>
                                        </p:tgtEl>
                                        <p:attrNameLst>
                                          <p:attrName>style.visibility</p:attrName>
                                        </p:attrNameLst>
                                      </p:cBhvr>
                                      <p:to>
                                        <p:strVal val="visible"/>
                                      </p:to>
                                    </p:set>
                                    <p:animEffect transition="in" filter="dissolve">
                                      <p:cBhvr>
                                        <p:cTn id="44" dur="500"/>
                                        <p:tgtEl>
                                          <p:spTgt spid="43217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32168"/>
                                        </p:tgtEl>
                                        <p:attrNameLst>
                                          <p:attrName>style.visibility</p:attrName>
                                        </p:attrNameLst>
                                      </p:cBhvr>
                                      <p:to>
                                        <p:strVal val="visible"/>
                                      </p:to>
                                    </p:set>
                                    <p:animEffect transition="in" filter="wipe(up)">
                                      <p:cBhvr>
                                        <p:cTn id="49" dur="500"/>
                                        <p:tgtEl>
                                          <p:spTgt spid="432168"/>
                                        </p:tgtEl>
                                      </p:cBhvr>
                                    </p:animEffect>
                                  </p:childTnLst>
                                </p:cTn>
                              </p:par>
                            </p:childTnLst>
                          </p:cTn>
                        </p:par>
                        <p:par>
                          <p:cTn id="50" fill="hold" nodeType="afterGroup">
                            <p:stCondLst>
                              <p:cond delay="500"/>
                            </p:stCondLst>
                            <p:childTnLst>
                              <p:par>
                                <p:cTn id="51" presetID="9" presetClass="entr" presetSubtype="0" fill="hold" nodeType="afterEffect">
                                  <p:stCondLst>
                                    <p:cond delay="1000"/>
                                  </p:stCondLst>
                                  <p:childTnLst>
                                    <p:set>
                                      <p:cBhvr>
                                        <p:cTn id="52" dur="1" fill="hold">
                                          <p:stCondLst>
                                            <p:cond delay="0"/>
                                          </p:stCondLst>
                                        </p:cTn>
                                        <p:tgtEl>
                                          <p:spTgt spid="432191"/>
                                        </p:tgtEl>
                                        <p:attrNameLst>
                                          <p:attrName>style.visibility</p:attrName>
                                        </p:attrNameLst>
                                      </p:cBhvr>
                                      <p:to>
                                        <p:strVal val="visible"/>
                                      </p:to>
                                    </p:set>
                                    <p:animEffect transition="in" filter="dissolve">
                                      <p:cBhvr>
                                        <p:cTn id="53" dur="500"/>
                                        <p:tgtEl>
                                          <p:spTgt spid="43219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32164"/>
                                        </p:tgtEl>
                                        <p:attrNameLst>
                                          <p:attrName>style.visibility</p:attrName>
                                        </p:attrNameLst>
                                      </p:cBhvr>
                                      <p:to>
                                        <p:strVal val="visible"/>
                                      </p:to>
                                    </p:set>
                                    <p:animEffect transition="in" filter="wipe(up)">
                                      <p:cBhvr>
                                        <p:cTn id="58" dur="500"/>
                                        <p:tgtEl>
                                          <p:spTgt spid="432164"/>
                                        </p:tgtEl>
                                      </p:cBhvr>
                                    </p:animEffect>
                                  </p:childTnLst>
                                </p:cTn>
                              </p:par>
                            </p:childTnLst>
                          </p:cTn>
                        </p:par>
                        <p:par>
                          <p:cTn id="59" fill="hold" nodeType="afterGroup">
                            <p:stCondLst>
                              <p:cond delay="500"/>
                            </p:stCondLst>
                            <p:childTnLst>
                              <p:par>
                                <p:cTn id="60" presetID="9" presetClass="entr" presetSubtype="0" fill="hold" nodeType="afterEffect">
                                  <p:stCondLst>
                                    <p:cond delay="1000"/>
                                  </p:stCondLst>
                                  <p:childTnLst>
                                    <p:set>
                                      <p:cBhvr>
                                        <p:cTn id="61" dur="1" fill="hold">
                                          <p:stCondLst>
                                            <p:cond delay="0"/>
                                          </p:stCondLst>
                                        </p:cTn>
                                        <p:tgtEl>
                                          <p:spTgt spid="432188"/>
                                        </p:tgtEl>
                                        <p:attrNameLst>
                                          <p:attrName>style.visibility</p:attrName>
                                        </p:attrNameLst>
                                      </p:cBhvr>
                                      <p:to>
                                        <p:strVal val="visible"/>
                                      </p:to>
                                    </p:set>
                                    <p:animEffect transition="in" filter="dissolve">
                                      <p:cBhvr>
                                        <p:cTn id="62" dur="500"/>
                                        <p:tgtEl>
                                          <p:spTgt spid="4321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32167"/>
                                        </p:tgtEl>
                                        <p:attrNameLst>
                                          <p:attrName>style.visibility</p:attrName>
                                        </p:attrNameLst>
                                      </p:cBhvr>
                                      <p:to>
                                        <p:strVal val="visible"/>
                                      </p:to>
                                    </p:set>
                                    <p:animEffect transition="in" filter="wipe(up)">
                                      <p:cBhvr>
                                        <p:cTn id="67" dur="500"/>
                                        <p:tgtEl>
                                          <p:spTgt spid="432167"/>
                                        </p:tgtEl>
                                      </p:cBhvr>
                                    </p:animEffect>
                                  </p:childTnLst>
                                </p:cTn>
                              </p:par>
                            </p:childTnLst>
                          </p:cTn>
                        </p:par>
                        <p:par>
                          <p:cTn id="68" fill="hold" nodeType="afterGroup">
                            <p:stCondLst>
                              <p:cond delay="500"/>
                            </p:stCondLst>
                            <p:childTnLst>
                              <p:par>
                                <p:cTn id="69" presetID="9" presetClass="entr" presetSubtype="0" fill="hold" nodeType="afterEffect">
                                  <p:stCondLst>
                                    <p:cond delay="1000"/>
                                  </p:stCondLst>
                                  <p:childTnLst>
                                    <p:set>
                                      <p:cBhvr>
                                        <p:cTn id="70" dur="1" fill="hold">
                                          <p:stCondLst>
                                            <p:cond delay="0"/>
                                          </p:stCondLst>
                                        </p:cTn>
                                        <p:tgtEl>
                                          <p:spTgt spid="432185"/>
                                        </p:tgtEl>
                                        <p:attrNameLst>
                                          <p:attrName>style.visibility</p:attrName>
                                        </p:attrNameLst>
                                      </p:cBhvr>
                                      <p:to>
                                        <p:strVal val="visible"/>
                                      </p:to>
                                    </p:set>
                                    <p:animEffect transition="in" filter="dissolve">
                                      <p:cBhvr>
                                        <p:cTn id="71" dur="500"/>
                                        <p:tgtEl>
                                          <p:spTgt spid="43218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432169"/>
                                        </p:tgtEl>
                                        <p:attrNameLst>
                                          <p:attrName>style.visibility</p:attrName>
                                        </p:attrNameLst>
                                      </p:cBhvr>
                                      <p:to>
                                        <p:strVal val="visible"/>
                                      </p:to>
                                    </p:set>
                                    <p:animEffect transition="in" filter="wipe(up)">
                                      <p:cBhvr>
                                        <p:cTn id="76" dur="500"/>
                                        <p:tgtEl>
                                          <p:spTgt spid="432169"/>
                                        </p:tgtEl>
                                      </p:cBhvr>
                                    </p:animEffect>
                                  </p:childTnLst>
                                </p:cTn>
                              </p:par>
                            </p:childTnLst>
                          </p:cTn>
                        </p:par>
                        <p:par>
                          <p:cTn id="77" fill="hold" nodeType="afterGroup">
                            <p:stCondLst>
                              <p:cond delay="500"/>
                            </p:stCondLst>
                            <p:childTnLst>
                              <p:par>
                                <p:cTn id="78" presetID="9" presetClass="entr" presetSubtype="0" fill="hold" nodeType="afterEffect">
                                  <p:stCondLst>
                                    <p:cond delay="0"/>
                                  </p:stCondLst>
                                  <p:childTnLst>
                                    <p:set>
                                      <p:cBhvr>
                                        <p:cTn id="79" dur="1" fill="hold">
                                          <p:stCondLst>
                                            <p:cond delay="0"/>
                                          </p:stCondLst>
                                        </p:cTn>
                                        <p:tgtEl>
                                          <p:spTgt spid="432182"/>
                                        </p:tgtEl>
                                        <p:attrNameLst>
                                          <p:attrName>style.visibility</p:attrName>
                                        </p:attrNameLst>
                                      </p:cBhvr>
                                      <p:to>
                                        <p:strVal val="visible"/>
                                      </p:to>
                                    </p:set>
                                    <p:animEffect transition="in" filter="dissolve">
                                      <p:cBhvr>
                                        <p:cTn id="80" dur="500"/>
                                        <p:tgtEl>
                                          <p:spTgt spid="43218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32196"/>
                                        </p:tgtEl>
                                        <p:attrNameLst>
                                          <p:attrName>style.visibility</p:attrName>
                                        </p:attrNameLst>
                                      </p:cBhvr>
                                      <p:to>
                                        <p:strVal val="visible"/>
                                      </p:to>
                                    </p:set>
                                    <p:animEffect transition="in" filter="wipe(left)">
                                      <p:cBhvr>
                                        <p:cTn id="85" dur="500"/>
                                        <p:tgtEl>
                                          <p:spTgt spid="43219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9" presetClass="entr" presetSubtype="0" fill="hold" nodeType="clickEffect">
                                  <p:stCondLst>
                                    <p:cond delay="0"/>
                                  </p:stCondLst>
                                  <p:childTnLst>
                                    <p:set>
                                      <p:cBhvr>
                                        <p:cTn id="89" dur="1" fill="hold">
                                          <p:stCondLst>
                                            <p:cond delay="0"/>
                                          </p:stCondLst>
                                        </p:cTn>
                                        <p:tgtEl>
                                          <p:spTgt spid="432197">
                                            <p:txEl>
                                              <p:pRg st="0" end="0"/>
                                            </p:txEl>
                                          </p:spTgt>
                                        </p:tgtEl>
                                        <p:attrNameLst>
                                          <p:attrName>style.visibility</p:attrName>
                                        </p:attrNameLst>
                                      </p:cBhvr>
                                      <p:to>
                                        <p:strVal val="visible"/>
                                      </p:to>
                                    </p:set>
                                    <p:anim calcmode="lin" valueType="num">
                                      <p:cBhvr>
                                        <p:cTn id="90" dur="1000" fill="hold"/>
                                        <p:tgtEl>
                                          <p:spTgt spid="432197">
                                            <p:txEl>
                                              <p:pRg st="0" end="0"/>
                                            </p:txEl>
                                          </p:spTgt>
                                        </p:tgtEl>
                                        <p:attrNameLst>
                                          <p:attrName>ppt_x</p:attrName>
                                        </p:attrNameLst>
                                      </p:cBhvr>
                                      <p:tavLst>
                                        <p:tav tm="0">
                                          <p:val>
                                            <p:strVal val="#ppt_x-.2"/>
                                          </p:val>
                                        </p:tav>
                                        <p:tav tm="100000">
                                          <p:val>
                                            <p:strVal val="#ppt_x"/>
                                          </p:val>
                                        </p:tav>
                                      </p:tavLst>
                                    </p:anim>
                                    <p:anim calcmode="lin" valueType="num">
                                      <p:cBhvr>
                                        <p:cTn id="91" dur="1000" fill="hold"/>
                                        <p:tgtEl>
                                          <p:spTgt spid="43219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2" dur="1000"/>
                                        <p:tgtEl>
                                          <p:spTgt spid="432197">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432225"/>
                                        </p:tgtEl>
                                        <p:attrNameLst>
                                          <p:attrName>style.visibility</p:attrName>
                                        </p:attrNameLst>
                                      </p:cBhvr>
                                      <p:to>
                                        <p:strVal val="visible"/>
                                      </p:to>
                                    </p:set>
                                    <p:anim calcmode="lin" valueType="num">
                                      <p:cBhvr>
                                        <p:cTn id="97" dur="500" fill="hold"/>
                                        <p:tgtEl>
                                          <p:spTgt spid="432225"/>
                                        </p:tgtEl>
                                        <p:attrNameLst>
                                          <p:attrName>ppt_w</p:attrName>
                                        </p:attrNameLst>
                                      </p:cBhvr>
                                      <p:tavLst>
                                        <p:tav tm="0">
                                          <p:val>
                                            <p:fltVal val="0"/>
                                          </p:val>
                                        </p:tav>
                                        <p:tav tm="100000">
                                          <p:val>
                                            <p:strVal val="#ppt_w"/>
                                          </p:val>
                                        </p:tav>
                                      </p:tavLst>
                                    </p:anim>
                                    <p:anim calcmode="lin" valueType="num">
                                      <p:cBhvr>
                                        <p:cTn id="98" dur="500" fill="hold"/>
                                        <p:tgtEl>
                                          <p:spTgt spid="432225"/>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432226"/>
                                        </p:tgtEl>
                                        <p:attrNameLst>
                                          <p:attrName>style.visibility</p:attrName>
                                        </p:attrNameLst>
                                      </p:cBhvr>
                                      <p:to>
                                        <p:strVal val="visible"/>
                                      </p:to>
                                    </p:set>
                                    <p:anim calcmode="lin" valueType="num">
                                      <p:cBhvr>
                                        <p:cTn id="103" dur="500" fill="hold"/>
                                        <p:tgtEl>
                                          <p:spTgt spid="432226"/>
                                        </p:tgtEl>
                                        <p:attrNameLst>
                                          <p:attrName>ppt_w</p:attrName>
                                        </p:attrNameLst>
                                      </p:cBhvr>
                                      <p:tavLst>
                                        <p:tav tm="0">
                                          <p:val>
                                            <p:fltVal val="0"/>
                                          </p:val>
                                        </p:tav>
                                        <p:tav tm="100000">
                                          <p:val>
                                            <p:strVal val="#ppt_w"/>
                                          </p:val>
                                        </p:tav>
                                      </p:tavLst>
                                    </p:anim>
                                    <p:anim calcmode="lin" valueType="num">
                                      <p:cBhvr>
                                        <p:cTn id="104" dur="500" fill="hold"/>
                                        <p:tgtEl>
                                          <p:spTgt spid="432226"/>
                                        </p:tgtEl>
                                        <p:attrNameLst>
                                          <p:attrName>ppt_h</p:attrName>
                                        </p:attrNameLst>
                                      </p:cBhvr>
                                      <p:tavLst>
                                        <p:tav tm="0">
                                          <p:val>
                                            <p:strVal val="#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432227"/>
                                        </p:tgtEl>
                                        <p:attrNameLst>
                                          <p:attrName>style.visibility</p:attrName>
                                        </p:attrNameLst>
                                      </p:cBhvr>
                                      <p:to>
                                        <p:strVal val="visible"/>
                                      </p:to>
                                    </p:set>
                                    <p:anim calcmode="lin" valueType="num">
                                      <p:cBhvr>
                                        <p:cTn id="109" dur="500" fill="hold"/>
                                        <p:tgtEl>
                                          <p:spTgt spid="432227"/>
                                        </p:tgtEl>
                                        <p:attrNameLst>
                                          <p:attrName>ppt_w</p:attrName>
                                        </p:attrNameLst>
                                      </p:cBhvr>
                                      <p:tavLst>
                                        <p:tav tm="0">
                                          <p:val>
                                            <p:fltVal val="0"/>
                                          </p:val>
                                        </p:tav>
                                        <p:tav tm="100000">
                                          <p:val>
                                            <p:strVal val="#ppt_w"/>
                                          </p:val>
                                        </p:tav>
                                      </p:tavLst>
                                    </p:anim>
                                    <p:anim calcmode="lin" valueType="num">
                                      <p:cBhvr>
                                        <p:cTn id="110" dur="500" fill="hold"/>
                                        <p:tgtEl>
                                          <p:spTgt spid="432227"/>
                                        </p:tgtEl>
                                        <p:attrNameLst>
                                          <p:attrName>ppt_h</p:attrName>
                                        </p:attrNameLst>
                                      </p:cBhvr>
                                      <p:tavLst>
                                        <p:tav tm="0">
                                          <p:val>
                                            <p:strVal val="#ppt_h"/>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10" fill="hold" grpId="0" nodeType="clickEffect">
                                  <p:stCondLst>
                                    <p:cond delay="0"/>
                                  </p:stCondLst>
                                  <p:childTnLst>
                                    <p:set>
                                      <p:cBhvr>
                                        <p:cTn id="114" dur="1" fill="hold">
                                          <p:stCondLst>
                                            <p:cond delay="0"/>
                                          </p:stCondLst>
                                        </p:cTn>
                                        <p:tgtEl>
                                          <p:spTgt spid="432228"/>
                                        </p:tgtEl>
                                        <p:attrNameLst>
                                          <p:attrName>style.visibility</p:attrName>
                                        </p:attrNameLst>
                                      </p:cBhvr>
                                      <p:to>
                                        <p:strVal val="visible"/>
                                      </p:to>
                                    </p:set>
                                    <p:anim calcmode="lin" valueType="num">
                                      <p:cBhvr>
                                        <p:cTn id="115" dur="500" fill="hold"/>
                                        <p:tgtEl>
                                          <p:spTgt spid="432228"/>
                                        </p:tgtEl>
                                        <p:attrNameLst>
                                          <p:attrName>ppt_w</p:attrName>
                                        </p:attrNameLst>
                                      </p:cBhvr>
                                      <p:tavLst>
                                        <p:tav tm="0">
                                          <p:val>
                                            <p:fltVal val="0"/>
                                          </p:val>
                                        </p:tav>
                                        <p:tav tm="100000">
                                          <p:val>
                                            <p:strVal val="#ppt_w"/>
                                          </p:val>
                                        </p:tav>
                                      </p:tavLst>
                                    </p:anim>
                                    <p:anim calcmode="lin" valueType="num">
                                      <p:cBhvr>
                                        <p:cTn id="116" dur="500" fill="hold"/>
                                        <p:tgtEl>
                                          <p:spTgt spid="432228"/>
                                        </p:tgtEl>
                                        <p:attrNameLst>
                                          <p:attrName>ppt_h</p:attrName>
                                        </p:attrNameLst>
                                      </p:cBhvr>
                                      <p:tavLst>
                                        <p:tav tm="0">
                                          <p:val>
                                            <p:strVal val="#ppt_h"/>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9" presetClass="entr" presetSubtype="0" fill="hold" nodeType="clickEffect">
                                  <p:stCondLst>
                                    <p:cond delay="0"/>
                                  </p:stCondLst>
                                  <p:childTnLst>
                                    <p:set>
                                      <p:cBhvr>
                                        <p:cTn id="120" dur="1" fill="hold">
                                          <p:stCondLst>
                                            <p:cond delay="0"/>
                                          </p:stCondLst>
                                        </p:cTn>
                                        <p:tgtEl>
                                          <p:spTgt spid="432197">
                                            <p:txEl>
                                              <p:pRg st="1" end="1"/>
                                            </p:txEl>
                                          </p:spTgt>
                                        </p:tgtEl>
                                        <p:attrNameLst>
                                          <p:attrName>style.visibility</p:attrName>
                                        </p:attrNameLst>
                                      </p:cBhvr>
                                      <p:to>
                                        <p:strVal val="visible"/>
                                      </p:to>
                                    </p:set>
                                    <p:anim calcmode="lin" valueType="num">
                                      <p:cBhvr>
                                        <p:cTn id="121" dur="1000" fill="hold"/>
                                        <p:tgtEl>
                                          <p:spTgt spid="432197">
                                            <p:txEl>
                                              <p:pRg st="1" end="1"/>
                                            </p:txEl>
                                          </p:spTgt>
                                        </p:tgtEl>
                                        <p:attrNameLst>
                                          <p:attrName>ppt_x</p:attrName>
                                        </p:attrNameLst>
                                      </p:cBhvr>
                                      <p:tavLst>
                                        <p:tav tm="0">
                                          <p:val>
                                            <p:strVal val="#ppt_x-.2"/>
                                          </p:val>
                                        </p:tav>
                                        <p:tav tm="100000">
                                          <p:val>
                                            <p:strVal val="#ppt_x"/>
                                          </p:val>
                                        </p:tav>
                                      </p:tavLst>
                                    </p:anim>
                                    <p:anim calcmode="lin" valueType="num">
                                      <p:cBhvr>
                                        <p:cTn id="122" dur="1000" fill="hold"/>
                                        <p:tgtEl>
                                          <p:spTgt spid="43219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23" dur="1000"/>
                                        <p:tgtEl>
                                          <p:spTgt spid="432197">
                                            <p:txEl>
                                              <p:pRg st="1" end="1"/>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32229"/>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32198"/>
                                        </p:tgtEl>
                                        <p:attrNameLst>
                                          <p:attrName>style.visibility</p:attrName>
                                        </p:attrNameLst>
                                      </p:cBhvr>
                                      <p:to>
                                        <p:strVal val="visible"/>
                                      </p:to>
                                    </p:set>
                                    <p:animEffect transition="in" filter="wipe(left)">
                                      <p:cBhvr>
                                        <p:cTn id="132" dur="500"/>
                                        <p:tgtEl>
                                          <p:spTgt spid="432198"/>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9" presetClass="entr" presetSubtype="0" fill="hold" nodeType="clickEffect">
                                  <p:stCondLst>
                                    <p:cond delay="0"/>
                                  </p:stCondLst>
                                  <p:childTnLst>
                                    <p:set>
                                      <p:cBhvr>
                                        <p:cTn id="136" dur="1" fill="hold">
                                          <p:stCondLst>
                                            <p:cond delay="0"/>
                                          </p:stCondLst>
                                        </p:cTn>
                                        <p:tgtEl>
                                          <p:spTgt spid="432197">
                                            <p:txEl>
                                              <p:pRg st="2" end="2"/>
                                            </p:txEl>
                                          </p:spTgt>
                                        </p:tgtEl>
                                        <p:attrNameLst>
                                          <p:attrName>style.visibility</p:attrName>
                                        </p:attrNameLst>
                                      </p:cBhvr>
                                      <p:to>
                                        <p:strVal val="visible"/>
                                      </p:to>
                                    </p:set>
                                    <p:anim calcmode="lin" valueType="num">
                                      <p:cBhvr>
                                        <p:cTn id="137" dur="1000" fill="hold"/>
                                        <p:tgtEl>
                                          <p:spTgt spid="432197">
                                            <p:txEl>
                                              <p:pRg st="2" end="2"/>
                                            </p:txEl>
                                          </p:spTgt>
                                        </p:tgtEl>
                                        <p:attrNameLst>
                                          <p:attrName>ppt_x</p:attrName>
                                        </p:attrNameLst>
                                      </p:cBhvr>
                                      <p:tavLst>
                                        <p:tav tm="0">
                                          <p:val>
                                            <p:strVal val="#ppt_x-.2"/>
                                          </p:val>
                                        </p:tav>
                                        <p:tav tm="100000">
                                          <p:val>
                                            <p:strVal val="#ppt_x"/>
                                          </p:val>
                                        </p:tav>
                                      </p:tavLst>
                                    </p:anim>
                                    <p:anim calcmode="lin" valueType="num">
                                      <p:cBhvr>
                                        <p:cTn id="138" dur="1000" fill="hold"/>
                                        <p:tgtEl>
                                          <p:spTgt spid="43219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39" dur="1000"/>
                                        <p:tgtEl>
                                          <p:spTgt spid="4321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63" grpId="0" animBg="1"/>
      <p:bldP spid="432164" grpId="0" animBg="1"/>
      <p:bldP spid="432165" grpId="0" animBg="1"/>
      <p:bldP spid="432166" grpId="0" animBg="1"/>
      <p:bldP spid="432167" grpId="0" animBg="1"/>
      <p:bldP spid="432168" grpId="0" animBg="1"/>
      <p:bldP spid="432169" grpId="0" animBg="1"/>
      <p:bldP spid="432194" grpId="0" animBg="1" autoUpdateAnimBg="0"/>
      <p:bldP spid="432195" grpId="0"/>
      <p:bldP spid="432196" grpId="0"/>
      <p:bldP spid="432198" grpId="0"/>
      <p:bldP spid="432225" grpId="0" animBg="1"/>
      <p:bldP spid="432226" grpId="0" animBg="1"/>
      <p:bldP spid="432227" grpId="0" animBg="1"/>
      <p:bldP spid="432228" grpId="0" animBg="1"/>
      <p:bldP spid="4322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152400" y="1219200"/>
            <a:ext cx="8991600" cy="4879975"/>
          </a:xfrm>
        </p:spPr>
        <p:txBody>
          <a:bodyPr/>
          <a:lstStyle/>
          <a:p>
            <a:pPr>
              <a:lnSpc>
                <a:spcPct val="150000"/>
              </a:lnSpc>
            </a:pPr>
            <a:r>
              <a:rPr lang="zh-CN" altLang="en-US" sz="2800" dirty="0" smtClean="0"/>
              <a:t>线性表的插入和删除运算</a:t>
            </a:r>
            <a:endParaRPr lang="en-US" altLang="zh-CN" sz="2800" dirty="0" smtClean="0"/>
          </a:p>
          <a:p>
            <a:pPr marL="0" indent="0">
              <a:lnSpc>
                <a:spcPct val="150000"/>
              </a:lnSpc>
              <a:buNone/>
            </a:pPr>
            <a:r>
              <a:rPr lang="en-US" altLang="zh-CN" sz="2800" dirty="0" smtClean="0"/>
              <a:t>1.</a:t>
            </a:r>
            <a:r>
              <a:rPr lang="zh-CN" altLang="en-US" sz="2800" dirty="0" smtClean="0"/>
              <a:t>基于顺序结构的删除运算：</a:t>
            </a:r>
            <a:endParaRPr lang="en-US" altLang="zh-CN" sz="2800" dirty="0" smtClean="0"/>
          </a:p>
          <a:p>
            <a:pPr marL="0" lvl="0" indent="0">
              <a:lnSpc>
                <a:spcPct val="150000"/>
              </a:lnSpc>
              <a:buNone/>
            </a:pPr>
            <a:r>
              <a:rPr lang="zh-CN" altLang="en-US" sz="2400" dirty="0" smtClean="0"/>
              <a:t>（</a:t>
            </a:r>
            <a:r>
              <a:rPr lang="en-US" altLang="zh-CN" sz="2400" dirty="0" smtClean="0"/>
              <a:t>1</a:t>
            </a:r>
            <a:r>
              <a:rPr lang="zh-CN" altLang="en-US" sz="2400" dirty="0" smtClean="0"/>
              <a:t>）</a:t>
            </a:r>
            <a:r>
              <a:rPr lang="zh-CN" altLang="zh-CN" sz="2400" dirty="0" smtClean="0">
                <a:solidFill>
                  <a:srgbClr val="FF0000"/>
                </a:solidFill>
              </a:rPr>
              <a:t>检查</a:t>
            </a:r>
            <a:r>
              <a:rPr lang="zh-CN" altLang="zh-CN" sz="2400" dirty="0" smtClean="0"/>
              <a:t>删除要求的有关参数的合理性；</a:t>
            </a:r>
            <a:endParaRPr lang="zh-CN" altLang="zh-CN" sz="2400" b="1" dirty="0" smtClean="0"/>
          </a:p>
          <a:p>
            <a:pPr marL="0" lvl="0" indent="0">
              <a:lnSpc>
                <a:spcPct val="150000"/>
              </a:lnSpc>
              <a:buNone/>
            </a:pPr>
            <a:r>
              <a:rPr lang="zh-CN" altLang="en-US" sz="2400" dirty="0" smtClean="0"/>
              <a:t>（</a:t>
            </a:r>
            <a:r>
              <a:rPr lang="en-US" altLang="zh-CN" sz="2400" dirty="0" smtClean="0"/>
              <a:t>2</a:t>
            </a:r>
            <a:r>
              <a:rPr lang="zh-CN" altLang="en-US" sz="2400" dirty="0" smtClean="0"/>
              <a:t>）</a:t>
            </a:r>
            <a:r>
              <a:rPr lang="zh-CN" altLang="zh-CN" sz="2400" dirty="0" smtClean="0"/>
              <a:t>把原来第</a:t>
            </a:r>
            <a:r>
              <a:rPr lang="en-US" altLang="zh-CN" sz="2400" dirty="0" smtClean="0"/>
              <a:t>i+1</a:t>
            </a:r>
            <a:r>
              <a:rPr lang="zh-CN" altLang="zh-CN" sz="2400" dirty="0" smtClean="0"/>
              <a:t>个表元至第</a:t>
            </a:r>
            <a:r>
              <a:rPr lang="en-US" altLang="zh-CN" sz="2400" dirty="0" smtClean="0"/>
              <a:t>n-1</a:t>
            </a:r>
            <a:r>
              <a:rPr lang="zh-CN" altLang="zh-CN" sz="2400" dirty="0" smtClean="0"/>
              <a:t>个结点依次</a:t>
            </a:r>
            <a:r>
              <a:rPr lang="zh-CN" altLang="zh-CN" sz="2400" dirty="0">
                <a:solidFill>
                  <a:srgbClr val="FF0000"/>
                </a:solidFill>
              </a:rPr>
              <a:t>向前移</a:t>
            </a:r>
            <a:r>
              <a:rPr lang="zh-CN" altLang="zh-CN" sz="2400" dirty="0" smtClean="0"/>
              <a:t>一个数组元素位置；</a:t>
            </a:r>
            <a:endParaRPr lang="zh-CN" altLang="zh-CN" sz="2400" b="1" dirty="0" smtClean="0"/>
          </a:p>
          <a:p>
            <a:pPr marL="0" lvl="0" indent="0">
              <a:lnSpc>
                <a:spcPct val="150000"/>
              </a:lnSpc>
              <a:buNone/>
            </a:pPr>
            <a:r>
              <a:rPr lang="zh-CN" altLang="en-US" sz="2400" dirty="0" smtClean="0"/>
              <a:t>（</a:t>
            </a:r>
            <a:r>
              <a:rPr lang="en-US" altLang="zh-CN" sz="2400" dirty="0" smtClean="0"/>
              <a:t>3</a:t>
            </a:r>
            <a:r>
              <a:rPr lang="zh-CN" altLang="en-US" sz="2400" dirty="0" smtClean="0"/>
              <a:t>）</a:t>
            </a:r>
            <a:r>
              <a:rPr lang="zh-CN" altLang="zh-CN" sz="2400" dirty="0">
                <a:solidFill>
                  <a:srgbClr val="FF0000"/>
                </a:solidFill>
              </a:rPr>
              <a:t>修改</a:t>
            </a:r>
            <a:r>
              <a:rPr lang="zh-CN" altLang="zh-CN" sz="2400" dirty="0" smtClean="0"/>
              <a:t>线性表元素的个数。</a:t>
            </a:r>
            <a:endParaRPr lang="zh-CN" altLang="zh-CN" sz="2400" b="1" dirty="0" smtClean="0"/>
          </a:p>
          <a:p>
            <a:pPr marL="0" indent="0">
              <a:lnSpc>
                <a:spcPct val="150000"/>
              </a:lnSpc>
              <a:buNone/>
            </a:pPr>
            <a:r>
              <a:rPr lang="zh-CN" altLang="en-US" sz="2400" dirty="0">
                <a:solidFill>
                  <a:srgbClr val="FF0000"/>
                </a:solidFill>
              </a:rPr>
              <a:t>复杂度分析</a:t>
            </a:r>
            <a:r>
              <a:rPr lang="zh-CN" altLang="en-US" sz="2400" dirty="0"/>
              <a:t>：</a:t>
            </a:r>
            <a:r>
              <a:rPr lang="zh-CN" altLang="zh-CN" sz="2400" dirty="0" smtClean="0"/>
              <a:t>在具有</a:t>
            </a:r>
            <a:r>
              <a:rPr lang="en-US" altLang="zh-CN" sz="2400" dirty="0" smtClean="0"/>
              <a:t>n</a:t>
            </a:r>
            <a:r>
              <a:rPr lang="zh-CN" altLang="zh-CN" sz="2400" dirty="0" smtClean="0"/>
              <a:t>个结点的线性表中删除新结点，其时间主要花费在移动结点的循环上，若删除任一位置的概率相等，则在顺序存储性表中删除一个结点，平均移动次数为（</a:t>
            </a:r>
            <a:r>
              <a:rPr lang="en-US" altLang="zh-CN" sz="2400" dirty="0" smtClean="0"/>
              <a:t>n</a:t>
            </a:r>
            <a:r>
              <a:rPr lang="zh-CN" altLang="zh-CN" sz="2400" dirty="0" smtClean="0"/>
              <a:t>－</a:t>
            </a:r>
            <a:r>
              <a:rPr lang="en-US" altLang="zh-CN" sz="2400" dirty="0" smtClean="0"/>
              <a:t>1</a:t>
            </a:r>
            <a:r>
              <a:rPr lang="zh-CN" altLang="zh-CN" sz="2400" dirty="0" smtClean="0"/>
              <a:t>）／</a:t>
            </a:r>
            <a:r>
              <a:rPr lang="en-US" altLang="zh-CN" sz="2400" dirty="0" smtClean="0"/>
              <a:t>2</a:t>
            </a:r>
            <a:r>
              <a:rPr lang="zh-CN" altLang="zh-CN" sz="2400" dirty="0" smtClean="0"/>
              <a:t>。</a:t>
            </a:r>
            <a:endParaRPr lang="en-US" altLang="zh-CN" sz="2400" dirty="0" smtClean="0"/>
          </a:p>
          <a:p>
            <a:pPr marL="0" indent="0">
              <a:lnSpc>
                <a:spcPct val="150000"/>
              </a:lnSpc>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7</a:t>
            </a:fld>
            <a:endParaRPr lang="en-US" altLang="zh-CN"/>
          </a:p>
        </p:txBody>
      </p:sp>
    </p:spTree>
    <p:extLst>
      <p:ext uri="{BB962C8B-B14F-4D97-AF65-F5344CB8AC3E}">
        <p14:creationId xmlns:p14="http://schemas.microsoft.com/office/powerpoint/2010/main" val="10530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生成树：</a:t>
            </a:r>
            <a:r>
              <a:rPr lang="zh-CN" altLang="zh-CN" sz="2400" dirty="0" smtClean="0"/>
              <a:t>如果</a:t>
            </a:r>
            <a:r>
              <a:rPr lang="zh-CN" altLang="zh-CN" sz="2400" dirty="0"/>
              <a:t>连通图</a:t>
            </a:r>
            <a:r>
              <a:rPr lang="en-US" altLang="zh-CN" sz="2400" dirty="0"/>
              <a:t>G</a:t>
            </a:r>
            <a:r>
              <a:rPr lang="zh-CN" altLang="zh-CN" sz="2400" dirty="0"/>
              <a:t>的一个子图是一棵包含</a:t>
            </a:r>
            <a:r>
              <a:rPr lang="en-US" altLang="zh-CN" sz="2400" dirty="0"/>
              <a:t>G</a:t>
            </a:r>
            <a:r>
              <a:rPr lang="zh-CN" altLang="zh-CN" sz="2400" dirty="0"/>
              <a:t>的所有顶点的树，则该子图称为</a:t>
            </a:r>
            <a:r>
              <a:rPr lang="en-US" altLang="zh-CN" sz="2400" dirty="0"/>
              <a:t>G</a:t>
            </a:r>
            <a:r>
              <a:rPr lang="zh-CN" altLang="zh-CN" sz="2400" dirty="0"/>
              <a:t>的生成树。生成树是连通图的包含图中的所有顶点的极小连通子图。值得注意的是，图的生成树并不唯一。从不同的顶点出发进行遍历，可以得到不同的生成树。</a:t>
            </a:r>
          </a:p>
          <a:p>
            <a:pPr>
              <a:lnSpc>
                <a:spcPct val="150000"/>
              </a:lnSpc>
            </a:pPr>
            <a:r>
              <a:rPr lang="zh-CN" altLang="en-US" sz="2400" dirty="0" smtClean="0"/>
              <a:t>最小生成树：</a:t>
            </a:r>
            <a:r>
              <a:rPr lang="zh-CN" altLang="zh-CN" sz="2400" dirty="0" smtClean="0"/>
              <a:t>含有</a:t>
            </a:r>
            <a:r>
              <a:rPr lang="en-US" altLang="zh-CN" sz="2400" dirty="0"/>
              <a:t>n</a:t>
            </a:r>
            <a:r>
              <a:rPr lang="zh-CN" altLang="zh-CN" sz="2400" dirty="0"/>
              <a:t>个顶点的连通图的生成树有</a:t>
            </a:r>
            <a:r>
              <a:rPr lang="en-US" altLang="zh-CN" sz="2400" dirty="0"/>
              <a:t>n</a:t>
            </a:r>
            <a:r>
              <a:rPr lang="zh-CN" altLang="zh-CN" sz="2400" dirty="0"/>
              <a:t>个顶点和</a:t>
            </a:r>
            <a:r>
              <a:rPr lang="en-US" altLang="zh-CN" sz="2400" dirty="0"/>
              <a:t>n-1</a:t>
            </a:r>
            <a:r>
              <a:rPr lang="zh-CN" altLang="zh-CN" sz="2400" dirty="0"/>
              <a:t>条边。对一个带权的图（网），在一棵生成树中，各条边的权值之和称为这棵生成树的代价。其中代价最小的生成树称为最小代价生成树</a:t>
            </a:r>
            <a:r>
              <a:rPr lang="en-US" altLang="zh-CN" sz="2400" dirty="0"/>
              <a:t>(</a:t>
            </a:r>
            <a:r>
              <a:rPr lang="zh-CN" altLang="zh-CN" sz="2400" dirty="0"/>
              <a:t>简称最小生成树</a:t>
            </a:r>
            <a:r>
              <a:rPr lang="en-US" altLang="zh-CN" sz="2400" dirty="0"/>
              <a:t>)</a:t>
            </a:r>
            <a:r>
              <a:rPr lang="zh-CN" altLang="zh-CN" sz="2400" dirty="0"/>
              <a:t>。</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70</a:t>
            </a:fld>
            <a:endParaRPr lang="en-US" altLang="zh-CN"/>
          </a:p>
        </p:txBody>
      </p:sp>
    </p:spTree>
    <p:extLst>
      <p:ext uri="{BB962C8B-B14F-4D97-AF65-F5344CB8AC3E}">
        <p14:creationId xmlns:p14="http://schemas.microsoft.com/office/powerpoint/2010/main" val="167695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普里姆算法</a:t>
            </a:r>
            <a:endParaRPr lang="zh-CN" altLang="en-US" dirty="0"/>
          </a:p>
        </p:txBody>
      </p:sp>
      <p:sp>
        <p:nvSpPr>
          <p:cNvPr id="3" name="内容占位符 2"/>
          <p:cNvSpPr>
            <a:spLocks noGrp="1"/>
          </p:cNvSpPr>
          <p:nvPr>
            <p:ph idx="1"/>
          </p:nvPr>
        </p:nvSpPr>
        <p:spPr>
          <a:xfrm>
            <a:off x="228600" y="1219200"/>
            <a:ext cx="8610600" cy="4879975"/>
          </a:xfrm>
        </p:spPr>
        <p:txBody>
          <a:bodyPr/>
          <a:lstStyle/>
          <a:p>
            <a:pPr>
              <a:lnSpc>
                <a:spcPct val="150000"/>
              </a:lnSpc>
            </a:pPr>
            <a:r>
              <a:rPr lang="zh-CN" altLang="zh-CN" sz="2400" dirty="0" smtClean="0"/>
              <a:t>算法</a:t>
            </a:r>
            <a:r>
              <a:rPr lang="zh-CN" altLang="zh-CN" sz="2400" dirty="0"/>
              <a:t>从</a:t>
            </a:r>
            <a:r>
              <a:rPr lang="en-US" altLang="zh-CN" sz="2400" dirty="0"/>
              <a:t>U</a:t>
            </a:r>
            <a:r>
              <a:rPr lang="zh-CN" altLang="zh-CN" sz="2400" dirty="0"/>
              <a:t>＝</a:t>
            </a:r>
            <a:r>
              <a:rPr lang="en-US" altLang="zh-CN" sz="2400" dirty="0"/>
              <a:t>{u</a:t>
            </a:r>
            <a:r>
              <a:rPr lang="en-US" altLang="zh-CN" sz="2400" baseline="-25000" dirty="0"/>
              <a:t>0</a:t>
            </a:r>
            <a:r>
              <a:rPr lang="en-US" altLang="zh-CN" sz="2400" dirty="0"/>
              <a:t>}( u</a:t>
            </a:r>
            <a:r>
              <a:rPr lang="en-US" altLang="zh-CN" sz="2400" baseline="-25000" dirty="0"/>
              <a:t>0</a:t>
            </a:r>
            <a:r>
              <a:rPr lang="zh-CN" altLang="zh-CN" sz="2400" dirty="0"/>
              <a:t>€</a:t>
            </a:r>
            <a:r>
              <a:rPr lang="en-US" altLang="zh-CN" sz="2400" dirty="0"/>
              <a:t>V),TE={}</a:t>
            </a:r>
            <a:r>
              <a:rPr lang="zh-CN" altLang="zh-CN" sz="2400" dirty="0"/>
              <a:t>开始，重复执行下述操作：在所有</a:t>
            </a:r>
            <a:r>
              <a:rPr lang="en-US" altLang="zh-CN" sz="2400" dirty="0"/>
              <a:t>u</a:t>
            </a:r>
            <a:r>
              <a:rPr lang="zh-CN" altLang="zh-CN" sz="2400" dirty="0"/>
              <a:t>€</a:t>
            </a:r>
            <a:r>
              <a:rPr lang="en-US" altLang="zh-CN" sz="2400" dirty="0"/>
              <a:t>U</a:t>
            </a:r>
            <a:r>
              <a:rPr lang="zh-CN" altLang="zh-CN" sz="2400" dirty="0"/>
              <a:t>，</a:t>
            </a:r>
            <a:r>
              <a:rPr lang="en-US" altLang="zh-CN" sz="2400" dirty="0"/>
              <a:t>v</a:t>
            </a:r>
            <a:r>
              <a:rPr lang="zh-CN" altLang="zh-CN" sz="2400" dirty="0"/>
              <a:t>€</a:t>
            </a:r>
            <a:r>
              <a:rPr lang="en-US" altLang="zh-CN" sz="2400" dirty="0"/>
              <a:t>V</a:t>
            </a:r>
            <a:r>
              <a:rPr lang="zh-CN" altLang="zh-CN" sz="2400" dirty="0"/>
              <a:t>－</a:t>
            </a:r>
            <a:r>
              <a:rPr lang="en-US" altLang="zh-CN" sz="2400" dirty="0"/>
              <a:t>U</a:t>
            </a:r>
            <a:r>
              <a:rPr lang="zh-CN" altLang="zh-CN" sz="2400" dirty="0"/>
              <a:t>的边（</a:t>
            </a:r>
            <a:r>
              <a:rPr lang="en-US" altLang="zh-CN" sz="2400" dirty="0"/>
              <a:t>u</a:t>
            </a:r>
            <a:r>
              <a:rPr lang="zh-CN" altLang="zh-CN" sz="2400" dirty="0"/>
              <a:t>，</a:t>
            </a:r>
            <a:r>
              <a:rPr lang="en-US" altLang="zh-CN" sz="2400" dirty="0"/>
              <a:t>v</a:t>
            </a:r>
            <a:r>
              <a:rPr lang="zh-CN" altLang="zh-CN" sz="2400" dirty="0"/>
              <a:t>）€</a:t>
            </a:r>
            <a:r>
              <a:rPr lang="en-US" altLang="zh-CN" sz="2400" dirty="0"/>
              <a:t>E</a:t>
            </a:r>
            <a:r>
              <a:rPr lang="zh-CN" altLang="zh-CN" sz="2400" dirty="0"/>
              <a:t>中找一条代价最小的边（</a:t>
            </a:r>
            <a:r>
              <a:rPr lang="en-US" altLang="zh-CN" sz="2400" dirty="0"/>
              <a:t>u</a:t>
            </a:r>
            <a:r>
              <a:rPr lang="en-US" altLang="zh-CN" sz="2400" baseline="-25000" dirty="0"/>
              <a:t>0</a:t>
            </a:r>
            <a:r>
              <a:rPr lang="zh-CN" altLang="zh-CN" sz="2400" baseline="-25000" dirty="0"/>
              <a:t>，</a:t>
            </a:r>
            <a:r>
              <a:rPr lang="en-US" altLang="zh-CN" sz="2400" dirty="0"/>
              <a:t>v</a:t>
            </a:r>
            <a:r>
              <a:rPr lang="en-US" altLang="zh-CN" sz="2400" baseline="-25000" dirty="0"/>
              <a:t>0</a:t>
            </a:r>
            <a:r>
              <a:rPr lang="zh-CN" altLang="zh-CN" sz="2400" dirty="0"/>
              <a:t>）并入集合</a:t>
            </a:r>
            <a:r>
              <a:rPr lang="en-US" altLang="zh-CN" sz="2400" dirty="0"/>
              <a:t>TE</a:t>
            </a:r>
            <a:r>
              <a:rPr lang="zh-CN" altLang="zh-CN" sz="2400" dirty="0"/>
              <a:t>，同时</a:t>
            </a:r>
            <a:r>
              <a:rPr lang="en-US" altLang="zh-CN" sz="2400" dirty="0"/>
              <a:t>v</a:t>
            </a:r>
            <a:r>
              <a:rPr lang="en-US" altLang="zh-CN" sz="2400" baseline="-25000" dirty="0"/>
              <a:t>0</a:t>
            </a:r>
            <a:r>
              <a:rPr lang="zh-CN" altLang="zh-CN" sz="2400" dirty="0"/>
              <a:t>并入</a:t>
            </a:r>
            <a:r>
              <a:rPr lang="en-US" altLang="zh-CN" sz="2400" dirty="0"/>
              <a:t>U,</a:t>
            </a:r>
            <a:r>
              <a:rPr lang="zh-CN" altLang="zh-CN" sz="2400" dirty="0"/>
              <a:t>直至</a:t>
            </a:r>
            <a:r>
              <a:rPr lang="en-US" altLang="zh-CN" sz="2400" dirty="0"/>
              <a:t>U</a:t>
            </a:r>
            <a:r>
              <a:rPr lang="zh-CN" altLang="zh-CN" sz="2400" dirty="0"/>
              <a:t>＝</a:t>
            </a:r>
            <a:r>
              <a:rPr lang="en-US" altLang="zh-CN" sz="2400" dirty="0"/>
              <a:t>V</a:t>
            </a:r>
            <a:r>
              <a:rPr lang="zh-CN" altLang="zh-CN" sz="2400" dirty="0"/>
              <a:t>为止。此时</a:t>
            </a:r>
            <a:r>
              <a:rPr lang="en-US" altLang="zh-CN" sz="2400" dirty="0"/>
              <a:t>TE</a:t>
            </a:r>
            <a:r>
              <a:rPr lang="zh-CN" altLang="zh-CN" sz="2400" dirty="0"/>
              <a:t>中必有</a:t>
            </a:r>
            <a:r>
              <a:rPr lang="en-US" altLang="zh-CN" sz="2400" dirty="0"/>
              <a:t>n-1</a:t>
            </a:r>
            <a:r>
              <a:rPr lang="zh-CN" altLang="zh-CN" sz="2400" dirty="0"/>
              <a:t>条边，则</a:t>
            </a:r>
            <a:r>
              <a:rPr lang="en-US" altLang="zh-CN" sz="2400" dirty="0"/>
              <a:t>T</a:t>
            </a:r>
            <a:r>
              <a:rPr lang="zh-CN" altLang="zh-CN" sz="2400" dirty="0"/>
              <a:t>＝（</a:t>
            </a:r>
            <a:r>
              <a:rPr lang="en-US" altLang="zh-CN" sz="2400" dirty="0"/>
              <a:t>V</a:t>
            </a:r>
            <a:r>
              <a:rPr lang="zh-CN" altLang="zh-CN" sz="2400" dirty="0"/>
              <a:t>，</a:t>
            </a:r>
            <a:r>
              <a:rPr lang="en-US" altLang="zh-CN" sz="2400" dirty="0"/>
              <a:t>{TE}</a:t>
            </a:r>
            <a:r>
              <a:rPr lang="zh-CN" altLang="zh-CN" sz="2400" dirty="0"/>
              <a:t>）为</a:t>
            </a:r>
            <a:r>
              <a:rPr lang="en-US" altLang="zh-CN" sz="2400" dirty="0"/>
              <a:t>N</a:t>
            </a:r>
            <a:r>
              <a:rPr lang="zh-CN" altLang="zh-CN" sz="2400" dirty="0"/>
              <a:t>的最小生成树。</a:t>
            </a:r>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71</a:t>
            </a:fld>
            <a:endParaRPr lang="en-US" altLang="zh-CN"/>
          </a:p>
        </p:txBody>
      </p:sp>
      <p:pic>
        <p:nvPicPr>
          <p:cNvPr id="62466" name="Picture 2" descr="普里母算法"/>
          <p:cNvPicPr>
            <a:picLocks noChangeAspect="1" noChangeArrowheads="1"/>
          </p:cNvPicPr>
          <p:nvPr/>
        </p:nvPicPr>
        <p:blipFill>
          <a:blip r:embed="rId2" cstate="print">
            <a:lum contrast="60000"/>
            <a:extLst>
              <a:ext uri="{28A0092B-C50C-407E-A947-70E740481C1C}">
                <a14:useLocalDpi xmlns:a14="http://schemas.microsoft.com/office/drawing/2010/main" val="0"/>
              </a:ext>
            </a:extLst>
          </a:blip>
          <a:srcRect/>
          <a:stretch>
            <a:fillRect/>
          </a:stretch>
        </p:blipFill>
        <p:spPr bwMode="auto">
          <a:xfrm>
            <a:off x="1828800" y="3352800"/>
            <a:ext cx="4343400" cy="30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5148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克鲁斯卡尔算法</a:t>
            </a:r>
            <a:endParaRPr lang="zh-CN" altLang="en-US" dirty="0"/>
          </a:p>
        </p:txBody>
      </p:sp>
      <p:sp>
        <p:nvSpPr>
          <p:cNvPr id="3" name="内容占位符 2"/>
          <p:cNvSpPr>
            <a:spLocks noGrp="1"/>
          </p:cNvSpPr>
          <p:nvPr>
            <p:ph idx="1"/>
          </p:nvPr>
        </p:nvSpPr>
        <p:spPr>
          <a:xfrm>
            <a:off x="152400" y="1419225"/>
            <a:ext cx="8534400" cy="4879975"/>
          </a:xfrm>
        </p:spPr>
        <p:txBody>
          <a:bodyPr/>
          <a:lstStyle/>
          <a:p>
            <a:pPr>
              <a:lnSpc>
                <a:spcPct val="150000"/>
              </a:lnSpc>
            </a:pPr>
            <a:r>
              <a:rPr lang="zh-CN" altLang="zh-CN" sz="2000" dirty="0"/>
              <a:t>设</a:t>
            </a:r>
            <a:r>
              <a:rPr lang="en-US" altLang="zh-CN" sz="2000" dirty="0"/>
              <a:t>T</a:t>
            </a:r>
            <a:r>
              <a:rPr lang="zh-CN" altLang="zh-CN" sz="2000" dirty="0"/>
              <a:t>的初始状态只有</a:t>
            </a:r>
            <a:r>
              <a:rPr lang="en-US" altLang="zh-CN" sz="2000" dirty="0"/>
              <a:t>n</a:t>
            </a:r>
            <a:r>
              <a:rPr lang="zh-CN" altLang="zh-CN" sz="2000" dirty="0"/>
              <a:t>个顶点而无边的森林</a:t>
            </a:r>
            <a:r>
              <a:rPr lang="en-US" altLang="zh-CN" sz="2000" dirty="0"/>
              <a:t>T</a:t>
            </a:r>
            <a:r>
              <a:rPr lang="zh-CN" altLang="zh-CN" sz="2000" dirty="0"/>
              <a:t>＝（</a:t>
            </a:r>
            <a:r>
              <a:rPr lang="en-US" altLang="zh-CN" sz="2000" dirty="0"/>
              <a:t>V</a:t>
            </a:r>
            <a:r>
              <a:rPr lang="zh-CN" altLang="zh-CN" sz="2000" dirty="0"/>
              <a:t>，</a:t>
            </a:r>
            <a:r>
              <a:rPr lang="zh-CN" altLang="zh-CN" sz="2000" i="1" dirty="0"/>
              <a:t>Ф</a:t>
            </a:r>
            <a:r>
              <a:rPr lang="en-US" altLang="zh-CN" sz="2000" dirty="0"/>
              <a:t>),</a:t>
            </a:r>
            <a:r>
              <a:rPr lang="zh-CN" altLang="zh-CN" sz="2000" dirty="0"/>
              <a:t>按边长递增的顺序选择</a:t>
            </a:r>
            <a:r>
              <a:rPr lang="en-US" altLang="zh-CN" sz="2000" dirty="0"/>
              <a:t>E</a:t>
            </a:r>
            <a:r>
              <a:rPr lang="zh-CN" altLang="zh-CN" sz="2000" dirty="0"/>
              <a:t>中</a:t>
            </a:r>
            <a:r>
              <a:rPr lang="en-US" altLang="zh-CN" sz="2000" dirty="0"/>
              <a:t>n-1</a:t>
            </a:r>
            <a:r>
              <a:rPr lang="zh-CN" altLang="zh-CN" sz="2000" dirty="0"/>
              <a:t>安全边（</a:t>
            </a:r>
            <a:r>
              <a:rPr lang="en-US" altLang="zh-CN" sz="2000" dirty="0"/>
              <a:t>u</a:t>
            </a:r>
            <a:r>
              <a:rPr lang="zh-CN" altLang="zh-CN" sz="2000" dirty="0"/>
              <a:t>，</a:t>
            </a:r>
            <a:r>
              <a:rPr lang="en-US" altLang="zh-CN" sz="2000" dirty="0"/>
              <a:t>v</a:t>
            </a:r>
            <a:r>
              <a:rPr lang="zh-CN" altLang="zh-CN" sz="2000" dirty="0"/>
              <a:t>）并加入</a:t>
            </a:r>
            <a:r>
              <a:rPr lang="en-US" altLang="zh-CN" sz="2000" dirty="0"/>
              <a:t>T</a:t>
            </a:r>
            <a:r>
              <a:rPr lang="zh-CN" altLang="zh-CN" sz="2000" dirty="0"/>
              <a:t>，生成最小生成树。所谓安全边是指两个端点分别是森林</a:t>
            </a:r>
            <a:r>
              <a:rPr lang="en-US" altLang="zh-CN" sz="2000" dirty="0"/>
              <a:t>T</a:t>
            </a:r>
            <a:r>
              <a:rPr lang="zh-CN" altLang="zh-CN" sz="2000" dirty="0"/>
              <a:t>里两棵树中的顶点的边。加入安全边，可将森林中的两棵树连成一棵更大的树，因为每一次添加到</a:t>
            </a:r>
            <a:r>
              <a:rPr lang="en-US" altLang="zh-CN" sz="2000" dirty="0"/>
              <a:t>T</a:t>
            </a:r>
            <a:r>
              <a:rPr lang="zh-CN" altLang="zh-CN" sz="2000" dirty="0"/>
              <a:t>中的边均是当前权值最小的安全边，</a:t>
            </a:r>
            <a:r>
              <a:rPr lang="en-US" altLang="zh-CN" sz="2000" dirty="0"/>
              <a:t>MST</a:t>
            </a:r>
            <a:r>
              <a:rPr lang="zh-CN" altLang="zh-CN" sz="2000" dirty="0"/>
              <a:t>性质也能保证最终的</a:t>
            </a:r>
            <a:r>
              <a:rPr lang="en-US" altLang="zh-CN" sz="2000" dirty="0"/>
              <a:t>T </a:t>
            </a:r>
            <a:r>
              <a:rPr lang="zh-CN" altLang="zh-CN" sz="2000" dirty="0"/>
              <a:t>是一棵最小生成树。</a:t>
            </a: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72</a:t>
            </a:fld>
            <a:endParaRPr lang="en-US" altLang="zh-CN"/>
          </a:p>
        </p:txBody>
      </p:sp>
      <p:pic>
        <p:nvPicPr>
          <p:cNvPr id="63490" name="Picture 2" descr="普里母算法"/>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r="71004" b="56639"/>
          <a:stretch>
            <a:fillRect/>
          </a:stretch>
        </p:blipFill>
        <p:spPr bwMode="auto">
          <a:xfrm>
            <a:off x="304800" y="3733800"/>
            <a:ext cx="15748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descr="克鲁斯算法"/>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2819400" y="3679898"/>
            <a:ext cx="4495800" cy="312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476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4</a:t>
            </a:r>
            <a:r>
              <a:rPr lang="zh-CN" altLang="en-US" dirty="0" smtClean="0"/>
              <a:t>拓扑排序</a:t>
            </a:r>
            <a:endParaRPr lang="zh-CN" altLang="en-US" dirty="0"/>
          </a:p>
        </p:txBody>
      </p:sp>
      <p:sp>
        <p:nvSpPr>
          <p:cNvPr id="3" name="内容占位符 2"/>
          <p:cNvSpPr>
            <a:spLocks noGrp="1"/>
          </p:cNvSpPr>
          <p:nvPr>
            <p:ph idx="1"/>
          </p:nvPr>
        </p:nvSpPr>
        <p:spPr>
          <a:xfrm>
            <a:off x="0" y="1419225"/>
            <a:ext cx="9296400" cy="4879975"/>
          </a:xfrm>
        </p:spPr>
        <p:txBody>
          <a:bodyPr/>
          <a:lstStyle/>
          <a:p>
            <a:pPr>
              <a:lnSpc>
                <a:spcPct val="150000"/>
              </a:lnSpc>
            </a:pPr>
            <a:r>
              <a:rPr lang="zh-CN" altLang="zh-CN" sz="2400" dirty="0" smtClean="0"/>
              <a:t>对</a:t>
            </a:r>
            <a:r>
              <a:rPr lang="zh-CN" altLang="zh-CN" sz="2400" dirty="0"/>
              <a:t>一个有向无环图</a:t>
            </a:r>
            <a:r>
              <a:rPr lang="en-US" altLang="zh-CN" sz="2400" dirty="0"/>
              <a:t>G</a:t>
            </a:r>
            <a:r>
              <a:rPr lang="zh-CN" altLang="zh-CN" sz="2400" dirty="0"/>
              <a:t>进行</a:t>
            </a:r>
            <a:r>
              <a:rPr lang="zh-CN" altLang="zh-CN" sz="2400" dirty="0">
                <a:solidFill>
                  <a:srgbClr val="FF0000"/>
                </a:solidFill>
              </a:rPr>
              <a:t>拓扑排序</a:t>
            </a:r>
            <a:r>
              <a:rPr lang="zh-CN" altLang="zh-CN" sz="2400" dirty="0"/>
              <a:t>，是将</a:t>
            </a:r>
            <a:r>
              <a:rPr lang="en-US" altLang="zh-CN" sz="2400" dirty="0"/>
              <a:t>G</a:t>
            </a:r>
            <a:r>
              <a:rPr lang="zh-CN" altLang="zh-CN" sz="2400" dirty="0"/>
              <a:t>中所有顶点</a:t>
            </a:r>
            <a:r>
              <a:rPr lang="zh-CN" altLang="zh-CN" sz="2400" dirty="0">
                <a:solidFill>
                  <a:srgbClr val="FF0000"/>
                </a:solidFill>
              </a:rPr>
              <a:t>排成一个线性序列</a:t>
            </a:r>
            <a:r>
              <a:rPr lang="zh-CN" altLang="zh-CN" sz="2400" dirty="0"/>
              <a:t>，使得图中</a:t>
            </a:r>
            <a:r>
              <a:rPr lang="zh-CN" altLang="zh-CN" sz="2400" dirty="0">
                <a:solidFill>
                  <a:srgbClr val="FF0000"/>
                </a:solidFill>
              </a:rPr>
              <a:t>任意一对顶点</a:t>
            </a:r>
            <a:r>
              <a:rPr lang="en-US" altLang="zh-CN" sz="2400" dirty="0">
                <a:solidFill>
                  <a:srgbClr val="FF0000"/>
                </a:solidFill>
              </a:rPr>
              <a:t>u</a:t>
            </a:r>
            <a:r>
              <a:rPr lang="zh-CN" altLang="zh-CN" sz="2400" dirty="0">
                <a:solidFill>
                  <a:srgbClr val="FF0000"/>
                </a:solidFill>
              </a:rPr>
              <a:t>和</a:t>
            </a:r>
            <a:r>
              <a:rPr lang="en-US" altLang="zh-CN" sz="2400" dirty="0">
                <a:solidFill>
                  <a:srgbClr val="FF0000"/>
                </a:solidFill>
              </a:rPr>
              <a:t>v</a:t>
            </a:r>
            <a:r>
              <a:rPr lang="zh-CN" altLang="zh-CN" sz="2400" dirty="0"/>
              <a:t>，若</a:t>
            </a:r>
            <a:r>
              <a:rPr lang="en-US" altLang="zh-CN" sz="2400" dirty="0">
                <a:solidFill>
                  <a:srgbClr val="FF0000"/>
                </a:solidFill>
              </a:rPr>
              <a:t>&lt;u</a:t>
            </a:r>
            <a:r>
              <a:rPr lang="zh-CN" altLang="zh-CN" sz="2400" dirty="0">
                <a:solidFill>
                  <a:srgbClr val="FF0000"/>
                </a:solidFill>
              </a:rPr>
              <a:t>，</a:t>
            </a:r>
            <a:r>
              <a:rPr lang="en-US" altLang="zh-CN" sz="2400" dirty="0">
                <a:solidFill>
                  <a:srgbClr val="FF0000"/>
                </a:solidFill>
              </a:rPr>
              <a:t>v&gt;</a:t>
            </a:r>
            <a:r>
              <a:rPr lang="zh-CN" altLang="zh-CN" sz="2400" dirty="0">
                <a:solidFill>
                  <a:srgbClr val="FF0000"/>
                </a:solidFill>
              </a:rPr>
              <a:t>∈</a:t>
            </a:r>
            <a:r>
              <a:rPr lang="en-US" altLang="zh-CN" sz="2400" dirty="0">
                <a:solidFill>
                  <a:srgbClr val="FF0000"/>
                </a:solidFill>
              </a:rPr>
              <a:t>E(G)</a:t>
            </a:r>
            <a:r>
              <a:rPr lang="zh-CN" altLang="zh-CN" sz="2400" dirty="0"/>
              <a:t>，则</a:t>
            </a:r>
            <a:r>
              <a:rPr lang="en-US" altLang="zh-CN" sz="2400" dirty="0">
                <a:solidFill>
                  <a:srgbClr val="FF0000"/>
                </a:solidFill>
              </a:rPr>
              <a:t>u</a:t>
            </a:r>
            <a:r>
              <a:rPr lang="zh-CN" altLang="zh-CN" sz="2400" dirty="0">
                <a:solidFill>
                  <a:srgbClr val="FF0000"/>
                </a:solidFill>
              </a:rPr>
              <a:t>在线性序列中出现在</a:t>
            </a:r>
            <a:r>
              <a:rPr lang="en-US" altLang="zh-CN" sz="2400" dirty="0">
                <a:solidFill>
                  <a:srgbClr val="FF0000"/>
                </a:solidFill>
              </a:rPr>
              <a:t>v</a:t>
            </a:r>
            <a:r>
              <a:rPr lang="zh-CN" altLang="zh-CN" sz="2400" dirty="0">
                <a:solidFill>
                  <a:srgbClr val="FF0000"/>
                </a:solidFill>
              </a:rPr>
              <a:t>之前</a:t>
            </a:r>
            <a:r>
              <a:rPr lang="zh-CN" altLang="zh-CN" sz="2400" dirty="0"/>
              <a:t>。这样的线性序列称为满足拓扑次序的序列，简称拓扑序列。</a:t>
            </a:r>
          </a:p>
          <a:p>
            <a:pPr>
              <a:lnSpc>
                <a:spcPct val="150000"/>
              </a:lnSpc>
            </a:pPr>
            <a:r>
              <a:rPr lang="zh-CN" altLang="zh-CN" sz="2000" dirty="0" smtClean="0"/>
              <a:t>注意：</a:t>
            </a:r>
            <a:endParaRPr lang="zh-CN" altLang="zh-CN" sz="2000" dirty="0"/>
          </a:p>
          <a:p>
            <a:pPr lvl="0">
              <a:lnSpc>
                <a:spcPct val="150000"/>
              </a:lnSpc>
            </a:pPr>
            <a:r>
              <a:rPr lang="zh-CN" altLang="zh-CN" sz="2000" dirty="0"/>
              <a:t>若将图中顶点按拓扑次序排成一行，则图中所有的有向边均是从左指向右的。</a:t>
            </a:r>
          </a:p>
          <a:p>
            <a:pPr>
              <a:lnSpc>
                <a:spcPct val="150000"/>
              </a:lnSpc>
            </a:pPr>
            <a:r>
              <a:rPr lang="zh-CN" altLang="zh-CN" sz="2000" dirty="0"/>
              <a:t>一个有向无环图可能有</a:t>
            </a:r>
            <a:r>
              <a:rPr lang="zh-CN" altLang="zh-CN" sz="2000" dirty="0">
                <a:solidFill>
                  <a:srgbClr val="FF0000"/>
                </a:solidFill>
              </a:rPr>
              <a:t>多个拓扑序列</a:t>
            </a:r>
            <a:r>
              <a:rPr lang="zh-CN" altLang="zh-CN" sz="2000" dirty="0"/>
              <a:t>。</a:t>
            </a:r>
          </a:p>
          <a:p>
            <a:pPr lvl="0">
              <a:lnSpc>
                <a:spcPct val="150000"/>
              </a:lnSpc>
            </a:pPr>
            <a:r>
              <a:rPr lang="zh-CN" altLang="zh-CN" sz="2000" dirty="0" smtClean="0"/>
              <a:t>若</a:t>
            </a:r>
            <a:r>
              <a:rPr lang="zh-CN" altLang="zh-CN" sz="2000" dirty="0"/>
              <a:t>图中</a:t>
            </a:r>
            <a:r>
              <a:rPr lang="zh-CN" altLang="zh-CN" sz="2000" dirty="0">
                <a:solidFill>
                  <a:srgbClr val="FF0000"/>
                </a:solidFill>
              </a:rPr>
              <a:t>存在有向环，则不可能使顶点满足拓扑</a:t>
            </a:r>
            <a:r>
              <a:rPr lang="zh-CN" altLang="zh-CN" sz="2000" dirty="0"/>
              <a:t>次序。</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73</a:t>
            </a:fld>
            <a:endParaRPr lang="en-US" altLang="zh-CN"/>
          </a:p>
        </p:txBody>
      </p:sp>
      <p:pic>
        <p:nvPicPr>
          <p:cNvPr id="64514" name="Picture 2" descr="拓扑排序1"/>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5461000" y="4724399"/>
            <a:ext cx="3657600"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1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5</a:t>
            </a:r>
            <a:endParaRPr lang="zh-CN" altLang="en-US" dirty="0"/>
          </a:p>
        </p:txBody>
      </p:sp>
      <p:sp>
        <p:nvSpPr>
          <p:cNvPr id="3" name="内容占位符 2"/>
          <p:cNvSpPr>
            <a:spLocks noGrp="1"/>
          </p:cNvSpPr>
          <p:nvPr>
            <p:ph idx="1"/>
          </p:nvPr>
        </p:nvSpPr>
        <p:spPr>
          <a:xfrm>
            <a:off x="457200" y="1295400"/>
            <a:ext cx="8229600" cy="4879975"/>
          </a:xfrm>
        </p:spPr>
        <p:txBody>
          <a:bodyPr/>
          <a:lstStyle/>
          <a:p>
            <a:pPr>
              <a:lnSpc>
                <a:spcPct val="150000"/>
              </a:lnSpc>
            </a:pPr>
            <a:r>
              <a:rPr lang="zh-CN" altLang="en-US" sz="2400" dirty="0" smtClean="0"/>
              <a:t>最短路径：</a:t>
            </a:r>
            <a:r>
              <a:rPr lang="zh-CN" altLang="zh-CN" sz="2400" dirty="0" smtClean="0"/>
              <a:t>带</a:t>
            </a:r>
            <a:r>
              <a:rPr lang="zh-CN" altLang="zh-CN" sz="2400" dirty="0"/>
              <a:t>权图的最短路径问题即求两个顶点间长度最短的路径。其中路径长度不是指路径上边数的总和，而是指路径上各边的权值总和。路径长度的的具体含义取决于边上权值所代表的意义。</a:t>
            </a:r>
          </a:p>
          <a:p>
            <a:pPr>
              <a:lnSpc>
                <a:spcPct val="150000"/>
              </a:lnSpc>
            </a:pPr>
            <a:r>
              <a:rPr lang="en-US" altLang="zh-CN" sz="2400" dirty="0"/>
              <a:t>1</a:t>
            </a:r>
            <a:r>
              <a:rPr lang="zh-CN" altLang="zh-CN" sz="2400" dirty="0"/>
              <a:t>．单源最短路径</a:t>
            </a:r>
          </a:p>
          <a:p>
            <a:pPr>
              <a:lnSpc>
                <a:spcPct val="150000"/>
              </a:lnSpc>
            </a:pPr>
            <a:r>
              <a:rPr lang="zh-CN" altLang="zh-CN" sz="2400" dirty="0"/>
              <a:t>已知有向带权图</a:t>
            </a:r>
            <a:r>
              <a:rPr lang="en-US" altLang="zh-CN" sz="2400" dirty="0"/>
              <a:t>(</a:t>
            </a:r>
            <a:r>
              <a:rPr lang="zh-CN" altLang="zh-CN" sz="2400" dirty="0"/>
              <a:t>简称有向网</a:t>
            </a:r>
            <a:r>
              <a:rPr lang="en-US" altLang="zh-CN" sz="2400" dirty="0"/>
              <a:t>)G=(V</a:t>
            </a:r>
            <a:r>
              <a:rPr lang="zh-CN" altLang="zh-CN" sz="2400" dirty="0"/>
              <a:t>，</a:t>
            </a:r>
            <a:r>
              <a:rPr lang="en-US" altLang="zh-CN" sz="2400" dirty="0"/>
              <a:t>E)</a:t>
            </a:r>
            <a:r>
              <a:rPr lang="zh-CN" altLang="zh-CN" sz="2400" dirty="0"/>
              <a:t>，找出从某个源点</a:t>
            </a:r>
            <a:r>
              <a:rPr lang="en-US" altLang="zh-CN" sz="2400" dirty="0"/>
              <a:t>s</a:t>
            </a:r>
            <a:r>
              <a:rPr lang="zh-CN" altLang="zh-CN" sz="2400" dirty="0"/>
              <a:t>∈</a:t>
            </a:r>
            <a:r>
              <a:rPr lang="en-US" altLang="zh-CN" sz="2400" dirty="0"/>
              <a:t>V</a:t>
            </a:r>
            <a:r>
              <a:rPr lang="zh-CN" altLang="zh-CN" sz="2400" dirty="0"/>
              <a:t>到</a:t>
            </a:r>
            <a:r>
              <a:rPr lang="en-US" altLang="zh-CN" sz="2400" dirty="0"/>
              <a:t>V</a:t>
            </a:r>
            <a:r>
              <a:rPr lang="zh-CN" altLang="zh-CN" sz="2400" dirty="0"/>
              <a:t>中其余各顶点的最短路径，称为单源最短路径。</a:t>
            </a:r>
          </a:p>
          <a:p>
            <a:pPr>
              <a:lnSpc>
                <a:spcPct val="150000"/>
              </a:lnSpc>
            </a:pPr>
            <a:r>
              <a:rPr lang="zh-CN" altLang="zh-CN" sz="2400" dirty="0"/>
              <a:t>求单源最短路径主要使用迪杰斯特拉</a:t>
            </a:r>
            <a:r>
              <a:rPr lang="en-US" altLang="zh-CN" sz="2400" dirty="0"/>
              <a:t>(</a:t>
            </a:r>
            <a:r>
              <a:rPr lang="en-US" altLang="zh-CN" sz="2400" dirty="0" err="1"/>
              <a:t>Dijkstra</a:t>
            </a:r>
            <a:r>
              <a:rPr lang="en-US" altLang="zh-CN" sz="2400" dirty="0"/>
              <a:t>)</a:t>
            </a:r>
            <a:r>
              <a:rPr lang="zh-CN" altLang="zh-CN" sz="2400" dirty="0"/>
              <a:t>提出的一种按路径长度递增产生各顶点最短路径的算法。</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74</a:t>
            </a:fld>
            <a:endParaRPr lang="en-US" altLang="zh-CN"/>
          </a:p>
        </p:txBody>
      </p:sp>
    </p:spTree>
    <p:extLst>
      <p:ext uri="{BB962C8B-B14F-4D97-AF65-F5344CB8AC3E}">
        <p14:creationId xmlns:p14="http://schemas.microsoft.com/office/powerpoint/2010/main" val="148791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a:t>
            </a:r>
            <a:r>
              <a:rPr lang="zh-CN" altLang="en-US" dirty="0" smtClean="0"/>
              <a:t>图</a:t>
            </a:r>
            <a:r>
              <a:rPr lang="en-US" altLang="zh-CN" dirty="0" smtClean="0"/>
              <a:t>——</a:t>
            </a:r>
            <a:r>
              <a:rPr lang="zh-CN" altLang="en-US" dirty="0" smtClean="0"/>
              <a:t>知识点</a:t>
            </a:r>
            <a:r>
              <a:rPr lang="en-US" altLang="zh-CN" dirty="0" smtClean="0"/>
              <a:t>5</a:t>
            </a: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75</a:t>
            </a:fld>
            <a:endParaRPr lang="en-US" altLang="zh-CN"/>
          </a:p>
        </p:txBody>
      </p:sp>
      <p:pic>
        <p:nvPicPr>
          <p:cNvPr id="65538" name="Picture 2" descr="单源最短路径"/>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1066800" y="1600200"/>
            <a:ext cx="6629400" cy="46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873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200000"/>
              </a:lnSpc>
            </a:pPr>
            <a:r>
              <a:rPr lang="zh-CN" altLang="zh-CN" sz="2400" dirty="0"/>
              <a:t>拓扑排序是指有向图中的所有顶点排成一个线性序列的过程，若在有向图中从顶点</a:t>
            </a:r>
            <a:r>
              <a:rPr lang="en-US" altLang="zh-CN" sz="2400" dirty="0"/>
              <a:t>v</a:t>
            </a:r>
            <a:r>
              <a:rPr lang="en-US" altLang="zh-CN" sz="2400" baseline="-25000" dirty="0"/>
              <a:t>i</a:t>
            </a:r>
            <a:r>
              <a:rPr lang="zh-CN" altLang="zh-CN" sz="2400" dirty="0"/>
              <a:t>到</a:t>
            </a:r>
            <a:r>
              <a:rPr lang="en-US" altLang="zh-CN" sz="2400" dirty="0" err="1"/>
              <a:t>v</a:t>
            </a:r>
            <a:r>
              <a:rPr lang="en-US" altLang="zh-CN" sz="2400" baseline="-25000" dirty="0" err="1"/>
              <a:t>j</a:t>
            </a:r>
            <a:r>
              <a:rPr lang="zh-CN" altLang="zh-CN" sz="2400" dirty="0"/>
              <a:t>有一条路径，则在该线性序列中，顶点</a:t>
            </a:r>
            <a:r>
              <a:rPr lang="en-US" altLang="zh-CN" sz="2400" dirty="0"/>
              <a:t>v</a:t>
            </a:r>
            <a:r>
              <a:rPr lang="en-US" altLang="zh-CN" sz="2400" baseline="-25000" dirty="0"/>
              <a:t>i</a:t>
            </a:r>
            <a:r>
              <a:rPr lang="zh-CN" altLang="zh-CN" sz="2400" dirty="0"/>
              <a:t>必然在顶点</a:t>
            </a:r>
            <a:r>
              <a:rPr lang="en-US" altLang="zh-CN" sz="2400" dirty="0" err="1"/>
              <a:t>v</a:t>
            </a:r>
            <a:r>
              <a:rPr lang="en-US" altLang="zh-CN" sz="2400" baseline="-25000" dirty="0" err="1"/>
              <a:t>j</a:t>
            </a:r>
            <a:r>
              <a:rPr lang="zh-CN" altLang="zh-CN" sz="2400" dirty="0"/>
              <a:t>之前。因此，若不能得到全部顶点的拓扑排序序列，则说明该有向图一定</a:t>
            </a:r>
            <a:r>
              <a:rPr lang="zh-CN" altLang="zh-CN" sz="2400" u="sng" dirty="0"/>
              <a:t> （</a:t>
            </a:r>
            <a:r>
              <a:rPr lang="en-US" altLang="zh-CN" sz="2400" u="sng" dirty="0"/>
              <a:t>57</a:t>
            </a:r>
            <a:r>
              <a:rPr lang="zh-CN" altLang="zh-CN" sz="2400" u="sng" dirty="0"/>
              <a:t>） </a:t>
            </a:r>
            <a:r>
              <a:rPr lang="zh-CN" altLang="zh-CN" sz="2400" dirty="0"/>
              <a:t>。</a:t>
            </a:r>
          </a:p>
          <a:p>
            <a:pPr>
              <a:lnSpc>
                <a:spcPct val="200000"/>
              </a:lnSpc>
            </a:pPr>
            <a:r>
              <a:rPr lang="zh-CN" altLang="zh-CN" sz="2400" dirty="0"/>
              <a:t>（</a:t>
            </a:r>
            <a:r>
              <a:rPr lang="en-US" altLang="zh-CN" sz="2400" dirty="0"/>
              <a:t>57</a:t>
            </a:r>
            <a:r>
              <a:rPr lang="zh-CN" altLang="zh-CN" sz="2400" dirty="0"/>
              <a:t>）</a:t>
            </a:r>
            <a:r>
              <a:rPr lang="en-US" altLang="zh-CN" sz="2400" dirty="0"/>
              <a:t>A. </a:t>
            </a:r>
            <a:r>
              <a:rPr lang="zh-CN" altLang="zh-CN" sz="2400" dirty="0"/>
              <a:t>包含回路</a:t>
            </a:r>
            <a:r>
              <a:rPr lang="en-US" altLang="zh-CN" sz="2400" dirty="0"/>
              <a:t>       B. </a:t>
            </a:r>
            <a:r>
              <a:rPr lang="zh-CN" altLang="zh-CN" sz="2400" dirty="0"/>
              <a:t>是强连通图</a:t>
            </a:r>
            <a:r>
              <a:rPr lang="en-US" altLang="zh-CN" sz="2400" dirty="0"/>
              <a:t>     </a:t>
            </a:r>
            <a:endParaRPr lang="en-US" altLang="zh-CN" sz="2400" dirty="0" smtClean="0"/>
          </a:p>
          <a:p>
            <a:pPr>
              <a:lnSpc>
                <a:spcPct val="200000"/>
              </a:lnSpc>
            </a:pPr>
            <a:r>
              <a:rPr lang="en-US" altLang="zh-CN" sz="2400" dirty="0" smtClean="0"/>
              <a:t>C</a:t>
            </a:r>
            <a:r>
              <a:rPr lang="en-US" altLang="zh-CN" sz="2400" dirty="0"/>
              <a:t>. </a:t>
            </a:r>
            <a:r>
              <a:rPr lang="zh-CN" altLang="zh-CN" sz="2400" dirty="0"/>
              <a:t>是完全图</a:t>
            </a:r>
            <a:r>
              <a:rPr lang="en-US" altLang="zh-CN" sz="2400" dirty="0"/>
              <a:t>		D. </a:t>
            </a:r>
            <a:r>
              <a:rPr lang="zh-CN" altLang="zh-CN" sz="2400" dirty="0"/>
              <a:t>是有向树</a:t>
            </a:r>
          </a:p>
          <a:p>
            <a:pPr>
              <a:lnSpc>
                <a:spcPct val="20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76</a:t>
            </a:fld>
            <a:endParaRPr lang="en-US" altLang="zh-CN"/>
          </a:p>
        </p:txBody>
      </p:sp>
    </p:spTree>
    <p:extLst>
      <p:ext uri="{BB962C8B-B14F-4D97-AF65-F5344CB8AC3E}">
        <p14:creationId xmlns:p14="http://schemas.microsoft.com/office/powerpoint/2010/main" val="20687569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295400"/>
            <a:ext cx="8534400" cy="4879975"/>
          </a:xfrm>
        </p:spPr>
        <p:txBody>
          <a:bodyPr/>
          <a:lstStyle/>
          <a:p>
            <a:pPr>
              <a:lnSpc>
                <a:spcPct val="150000"/>
              </a:lnSpc>
            </a:pPr>
            <a:r>
              <a:rPr lang="x-none" altLang="zh-CN" sz="2400" dirty="0"/>
              <a:t>拓扑排序是将有向图中所有顶点排成一个线性序列的过程，并且该序列满足：若在AOV网中从顶点v</a:t>
            </a:r>
            <a:r>
              <a:rPr lang="x-none" altLang="zh-CN" sz="2400" baseline="-25000" dirty="0"/>
              <a:t>i</a:t>
            </a:r>
            <a:r>
              <a:rPr lang="x-none" altLang="zh-CN" sz="2400" dirty="0"/>
              <a:t>到v</a:t>
            </a:r>
            <a:r>
              <a:rPr lang="x-none" altLang="zh-CN" sz="2400" baseline="-25000" dirty="0"/>
              <a:t>j</a:t>
            </a:r>
            <a:r>
              <a:rPr lang="x-none" altLang="zh-CN" sz="2400" dirty="0"/>
              <a:t>有一条路径，则顶点v</a:t>
            </a:r>
            <a:r>
              <a:rPr lang="x-none" altLang="zh-CN" sz="2400" baseline="-25000" dirty="0"/>
              <a:t>i</a:t>
            </a:r>
            <a:r>
              <a:rPr lang="x-none" altLang="zh-CN" sz="2400" dirty="0"/>
              <a:t>必然在顶点v</a:t>
            </a:r>
            <a:r>
              <a:rPr lang="x-none" altLang="zh-CN" sz="2400" baseline="-25000" dirty="0"/>
              <a:t>j</a:t>
            </a:r>
            <a:r>
              <a:rPr lang="x-none" altLang="zh-CN" sz="2400" dirty="0"/>
              <a:t>之前。对于下面所示的有向图，</a:t>
            </a:r>
            <a:r>
              <a:rPr lang="x-none" altLang="zh-CN" sz="2400" u="sng" dirty="0"/>
              <a:t> (60) </a:t>
            </a:r>
            <a:r>
              <a:rPr lang="x-none" altLang="zh-CN" sz="2400" dirty="0"/>
              <a:t>是其拓扑序列</a:t>
            </a:r>
            <a:r>
              <a:rPr lang="x-none" altLang="zh-CN" sz="2400" dirty="0" smtClean="0"/>
              <a:t>。</a:t>
            </a:r>
            <a:endParaRPr lang="en-US" altLang="zh-CN" sz="2400" dirty="0" smtClean="0"/>
          </a:p>
          <a:p>
            <a:pPr>
              <a:lnSpc>
                <a:spcPct val="150000"/>
              </a:lnSpc>
            </a:pPr>
            <a:endParaRPr lang="en-US" altLang="zh-CN" sz="2400" dirty="0"/>
          </a:p>
          <a:p>
            <a:pPr>
              <a:lnSpc>
                <a:spcPct val="150000"/>
              </a:lnSpc>
            </a:pPr>
            <a:endParaRPr lang="zh-CN" altLang="zh-CN" sz="2400" dirty="0"/>
          </a:p>
          <a:p>
            <a:pPr>
              <a:lnSpc>
                <a:spcPct val="150000"/>
              </a:lnSpc>
            </a:pPr>
            <a:r>
              <a:rPr lang="x-none" altLang="zh-CN" sz="2400" dirty="0"/>
              <a:t>(60) A．1234576                   </a:t>
            </a:r>
            <a:r>
              <a:rPr lang="en-US" altLang="zh-CN" sz="2400" dirty="0" smtClean="0"/>
              <a:t>	</a:t>
            </a:r>
            <a:r>
              <a:rPr lang="x-none" altLang="zh-CN" sz="2400" dirty="0" smtClean="0"/>
              <a:t>B．1235467              </a:t>
            </a:r>
            <a:endParaRPr lang="en-US" altLang="zh-CN" sz="2400" dirty="0" smtClean="0"/>
          </a:p>
          <a:p>
            <a:pPr>
              <a:lnSpc>
                <a:spcPct val="150000"/>
              </a:lnSpc>
            </a:pPr>
            <a:r>
              <a:rPr lang="x-none" altLang="zh-CN" sz="2400" dirty="0" smtClean="0"/>
              <a:t>C．2135476               </a:t>
            </a:r>
            <a:r>
              <a:rPr lang="en-US" altLang="zh-CN" sz="2400" dirty="0" smtClean="0"/>
              <a:t>		</a:t>
            </a:r>
            <a:r>
              <a:rPr lang="x-none" altLang="zh-CN" sz="2400" dirty="0" smtClean="0"/>
              <a:t>D．2134567</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77</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43148682"/>
              </p:ext>
            </p:extLst>
          </p:nvPr>
        </p:nvGraphicFramePr>
        <p:xfrm>
          <a:off x="2887579" y="3048000"/>
          <a:ext cx="4042610" cy="1828800"/>
        </p:xfrm>
        <a:graphic>
          <a:graphicData uri="http://schemas.openxmlformats.org/presentationml/2006/ole">
            <mc:AlternateContent xmlns:mc="http://schemas.openxmlformats.org/markup-compatibility/2006">
              <mc:Choice xmlns:v="urn:schemas-microsoft-com:vml" Requires="v">
                <p:oleObj spid="_x0000_s4139" r:id="rId4" imgW="1997093" imgH="903690" progId="Visio.Drawing.11">
                  <p:embed/>
                </p:oleObj>
              </mc:Choice>
              <mc:Fallback>
                <p:oleObj r:id="rId4" imgW="1997093" imgH="90369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79" y="3048000"/>
                        <a:ext cx="4042610" cy="1828800"/>
                      </a:xfrm>
                      <a:prstGeom prst="rect">
                        <a:avLst/>
                      </a:prstGeom>
                      <a:noFill/>
                    </p:spPr>
                  </p:pic>
                </p:oleObj>
              </mc:Fallback>
            </mc:AlternateContent>
          </a:graphicData>
        </a:graphic>
      </p:graphicFrame>
    </p:spTree>
    <p:extLst>
      <p:ext uri="{BB962C8B-B14F-4D97-AF65-F5344CB8AC3E}">
        <p14:creationId xmlns:p14="http://schemas.microsoft.com/office/powerpoint/2010/main" val="39783828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sz="2400" dirty="0"/>
              <a:t>拓扑排序是无环有向图中所有顶点的一个线性序列，图中</a:t>
            </a:r>
            <a:r>
              <a:rPr lang="zh-CN" altLang="zh-CN" sz="2400" dirty="0" smtClean="0"/>
              <a:t>任</a:t>
            </a:r>
            <a:r>
              <a:rPr lang="zh-CN" altLang="zh-CN" sz="2400" dirty="0"/>
              <a:t>意路径中的各个顶点图的拓扑序列中保持先后关系，</a:t>
            </a:r>
            <a:r>
              <a:rPr lang="zh-CN" altLang="zh-CN" sz="2400" u="sng" dirty="0"/>
              <a:t>（</a:t>
            </a:r>
            <a:r>
              <a:rPr lang="en-US" altLang="zh-CN" sz="2400" u="sng" dirty="0"/>
              <a:t>52</a:t>
            </a:r>
            <a:r>
              <a:rPr lang="zh-CN" altLang="zh-CN" sz="2400" u="sng" dirty="0"/>
              <a:t>）</a:t>
            </a:r>
            <a:r>
              <a:rPr lang="zh-CN" altLang="zh-CN" sz="2400" dirty="0"/>
              <a:t>为图所示有向图的一个拓扑序列</a:t>
            </a:r>
            <a:r>
              <a:rPr lang="zh-CN" altLang="zh-CN" sz="2400" dirty="0" smtClean="0"/>
              <a:t>。</a:t>
            </a:r>
            <a:endParaRPr lang="en-US" altLang="zh-CN" sz="2400" dirty="0" smtClean="0"/>
          </a:p>
          <a:p>
            <a:pPr>
              <a:lnSpc>
                <a:spcPct val="150000"/>
              </a:lnSpc>
            </a:pPr>
            <a:endParaRPr lang="en-US" altLang="zh-CN" sz="2400" dirty="0"/>
          </a:p>
          <a:p>
            <a:pPr>
              <a:lnSpc>
                <a:spcPct val="150000"/>
              </a:lnSpc>
            </a:pPr>
            <a:endParaRPr lang="en-US" altLang="zh-CN" sz="2400" dirty="0" smtClean="0"/>
          </a:p>
          <a:p>
            <a:pPr>
              <a:lnSpc>
                <a:spcPct val="150000"/>
              </a:lnSpc>
            </a:pPr>
            <a:endParaRPr lang="en-US" altLang="zh-CN" sz="2400" dirty="0"/>
          </a:p>
          <a:p>
            <a:pPr>
              <a:lnSpc>
                <a:spcPct val="150000"/>
              </a:lnSpc>
            </a:pPr>
            <a:endParaRPr lang="zh-CN" altLang="zh-CN" sz="2400" dirty="0"/>
          </a:p>
          <a:p>
            <a:pPr>
              <a:lnSpc>
                <a:spcPct val="150000"/>
              </a:lnSpc>
            </a:pPr>
            <a:r>
              <a:rPr lang="en-US" altLang="zh-CN" sz="2400" dirty="0"/>
              <a:t>(52)A.1234567    B.1526374   C.5126347    D.5123764</a:t>
            </a:r>
            <a:endParaRPr lang="zh-CN" altLang="zh-CN" sz="2400" dirty="0"/>
          </a:p>
          <a:p>
            <a:pPr>
              <a:lnSpc>
                <a:spcPct val="150000"/>
              </a:lnSpc>
            </a:pPr>
            <a:r>
              <a:rPr lang="en-US" altLang="zh-CN" sz="2400" dirty="0"/>
              <a:t/>
            </a:r>
            <a:br>
              <a:rPr lang="en-US" altLang="zh-CN" sz="2400" dirty="0"/>
            </a:br>
            <a:endParaRPr lang="zh-CN" altLang="en-US" sz="1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78</a:t>
            </a:fld>
            <a:endParaRPr lang="en-US" altLang="zh-CN"/>
          </a:p>
        </p:txBody>
      </p:sp>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76600"/>
            <a:ext cx="604759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047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8.6</a:t>
            </a:r>
            <a:r>
              <a:rPr lang="zh-CN" altLang="en-US" dirty="0" smtClean="0"/>
              <a:t>排序</a:t>
            </a:r>
            <a:r>
              <a:rPr lang="en-US" altLang="zh-CN" dirty="0" smtClean="0"/>
              <a:t>——</a:t>
            </a:r>
            <a:r>
              <a:rPr lang="zh-CN" altLang="en-US" dirty="0" smtClean="0"/>
              <a:t>知识点</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smtClean="0"/>
              <a:t>简单排序</a:t>
            </a:r>
            <a:endParaRPr lang="en-US" altLang="zh-CN" dirty="0" smtClean="0"/>
          </a:p>
          <a:p>
            <a:pPr>
              <a:buFont typeface="Wingdings" pitchFamily="2" charset="2"/>
              <a:buChar char="Ø"/>
            </a:pPr>
            <a:r>
              <a:rPr lang="zh-CN" altLang="en-US" dirty="0" smtClean="0"/>
              <a:t>直接插入排序</a:t>
            </a:r>
            <a:endParaRPr lang="en-US" altLang="zh-CN" dirty="0" smtClean="0"/>
          </a:p>
          <a:p>
            <a:pPr>
              <a:buFont typeface="Wingdings" pitchFamily="2" charset="2"/>
              <a:buChar char="Ø"/>
            </a:pPr>
            <a:r>
              <a:rPr lang="zh-CN" altLang="en-US" dirty="0" smtClean="0"/>
              <a:t>冒泡排序</a:t>
            </a:r>
            <a:endParaRPr lang="en-US" altLang="zh-CN" dirty="0" smtClean="0"/>
          </a:p>
          <a:p>
            <a:pPr>
              <a:buFont typeface="Wingdings" pitchFamily="2" charset="2"/>
              <a:buChar char="Ø"/>
            </a:pPr>
            <a:r>
              <a:rPr lang="zh-CN" altLang="en-US" dirty="0"/>
              <a:t>简单</a:t>
            </a:r>
            <a:r>
              <a:rPr lang="zh-CN" altLang="en-US" dirty="0" smtClean="0"/>
              <a:t>选择排序</a:t>
            </a:r>
            <a:endParaRPr lang="en-US" altLang="zh-CN" dirty="0" smtClean="0"/>
          </a:p>
          <a:p>
            <a:r>
              <a:rPr lang="zh-CN" altLang="en-US" dirty="0" smtClean="0"/>
              <a:t>希尔排序</a:t>
            </a:r>
            <a:endParaRPr lang="en-US" altLang="zh-CN" dirty="0" smtClean="0"/>
          </a:p>
          <a:p>
            <a:r>
              <a:rPr lang="zh-CN" altLang="en-US" dirty="0"/>
              <a:t>快速</a:t>
            </a:r>
            <a:r>
              <a:rPr lang="zh-CN" altLang="en-US" dirty="0" smtClean="0"/>
              <a:t>排序</a:t>
            </a:r>
            <a:endParaRPr lang="en-US" altLang="zh-CN" dirty="0" smtClean="0"/>
          </a:p>
          <a:p>
            <a:r>
              <a:rPr lang="zh-CN" altLang="en-US" dirty="0"/>
              <a:t>堆</a:t>
            </a:r>
            <a:r>
              <a:rPr lang="zh-CN" altLang="en-US" dirty="0" smtClean="0"/>
              <a:t>排序</a:t>
            </a:r>
            <a:endParaRPr lang="en-US" altLang="zh-CN" dirty="0" smtClean="0"/>
          </a:p>
          <a:p>
            <a:r>
              <a:rPr lang="zh-CN" altLang="en-US" dirty="0"/>
              <a:t>归并排序</a:t>
            </a:r>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79</a:t>
            </a:fld>
            <a:endParaRPr lang="en-US" altLang="zh-CN"/>
          </a:p>
        </p:txBody>
      </p:sp>
    </p:spTree>
    <p:extLst>
      <p:ext uri="{BB962C8B-B14F-4D97-AF65-F5344CB8AC3E}">
        <p14:creationId xmlns:p14="http://schemas.microsoft.com/office/powerpoint/2010/main" val="217714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2</a:t>
            </a:r>
            <a:endParaRPr lang="zh-CN" altLang="en-US" dirty="0"/>
          </a:p>
        </p:txBody>
      </p:sp>
      <p:sp>
        <p:nvSpPr>
          <p:cNvPr id="3" name="内容占位符 2"/>
          <p:cNvSpPr>
            <a:spLocks noGrp="1"/>
          </p:cNvSpPr>
          <p:nvPr>
            <p:ph idx="1"/>
          </p:nvPr>
        </p:nvSpPr>
        <p:spPr>
          <a:xfrm>
            <a:off x="152400" y="1419225"/>
            <a:ext cx="8991600" cy="4879975"/>
          </a:xfrm>
        </p:spPr>
        <p:txBody>
          <a:bodyPr/>
          <a:lstStyle/>
          <a:p>
            <a:pPr>
              <a:lnSpc>
                <a:spcPct val="150000"/>
              </a:lnSpc>
            </a:pPr>
            <a:r>
              <a:rPr lang="zh-CN" altLang="zh-CN" dirty="0" smtClean="0"/>
              <a:t>链</a:t>
            </a:r>
            <a:r>
              <a:rPr lang="zh-CN" altLang="en-US" dirty="0" smtClean="0"/>
              <a:t>表</a:t>
            </a:r>
            <a:r>
              <a:rPr lang="en-US" altLang="zh-CN" sz="2800" dirty="0" smtClean="0"/>
              <a:t>:   </a:t>
            </a:r>
            <a:r>
              <a:rPr lang="zh-CN" altLang="zh-CN" sz="2800" dirty="0" smtClean="0">
                <a:solidFill>
                  <a:srgbClr val="FF0000"/>
                </a:solidFill>
              </a:rPr>
              <a:t>用</a:t>
            </a:r>
            <a:r>
              <a:rPr lang="zh-CN" altLang="en-US" sz="2800" dirty="0" smtClean="0">
                <a:solidFill>
                  <a:srgbClr val="FF0000"/>
                </a:solidFill>
              </a:rPr>
              <a:t>结点来存储</a:t>
            </a:r>
            <a:r>
              <a:rPr lang="zh-CN" altLang="en-US" sz="2800" dirty="0" smtClean="0"/>
              <a:t>数据元素，</a:t>
            </a:r>
            <a:r>
              <a:rPr lang="zh-CN" altLang="en-US" sz="2800" dirty="0" smtClean="0">
                <a:solidFill>
                  <a:srgbClr val="FF0000"/>
                </a:solidFill>
              </a:rPr>
              <a:t>结点的地址</a:t>
            </a:r>
            <a:r>
              <a:rPr lang="zh-CN" altLang="en-US" sz="2800" dirty="0" smtClean="0"/>
              <a:t>可以是连续的，也</a:t>
            </a:r>
            <a:r>
              <a:rPr lang="zh-CN" altLang="en-US" sz="2800" dirty="0" smtClean="0">
                <a:solidFill>
                  <a:srgbClr val="FF0000"/>
                </a:solidFill>
              </a:rPr>
              <a:t>可以不连续</a:t>
            </a:r>
            <a:r>
              <a:rPr lang="zh-CN" altLang="en-US" sz="2800" dirty="0" smtClean="0"/>
              <a:t>，因此存储数据元素的同时必须</a:t>
            </a:r>
            <a:r>
              <a:rPr lang="zh-CN" altLang="en-US" sz="2800" dirty="0" smtClean="0">
                <a:solidFill>
                  <a:srgbClr val="FF0000"/>
                </a:solidFill>
              </a:rPr>
              <a:t>存储元素之间的逻辑关系</a:t>
            </a:r>
            <a:r>
              <a:rPr lang="zh-CN" altLang="zh-CN" sz="2800" dirty="0" smtClean="0">
                <a:solidFill>
                  <a:srgbClr val="FF0000"/>
                </a:solidFill>
              </a:rPr>
              <a:t> </a:t>
            </a:r>
            <a:r>
              <a:rPr lang="zh-CN" altLang="zh-CN" sz="2800" dirty="0" smtClean="0"/>
              <a:t>。</a:t>
            </a:r>
            <a:endParaRPr lang="zh-CN" altLang="zh-CN" sz="2800" dirty="0"/>
          </a:p>
          <a:p>
            <a:pPr lvl="0">
              <a:lnSpc>
                <a:spcPct val="150000"/>
              </a:lnSpc>
            </a:pPr>
            <a:r>
              <a:rPr lang="zh-CN" altLang="zh-CN" dirty="0"/>
              <a:t>优点</a:t>
            </a:r>
            <a:r>
              <a:rPr lang="zh-CN" altLang="zh-CN" dirty="0" smtClean="0"/>
              <a:t>：</a:t>
            </a:r>
            <a:r>
              <a:rPr lang="zh-CN" altLang="en-US" sz="2800" dirty="0">
                <a:solidFill>
                  <a:srgbClr val="FF0000"/>
                </a:solidFill>
              </a:rPr>
              <a:t>方便</a:t>
            </a:r>
            <a:r>
              <a:rPr lang="zh-CN" altLang="zh-CN" sz="2800" dirty="0">
                <a:solidFill>
                  <a:srgbClr val="FF0000"/>
                </a:solidFill>
              </a:rPr>
              <a:t>线</a:t>
            </a:r>
            <a:r>
              <a:rPr lang="zh-CN" altLang="zh-CN" sz="2800" dirty="0" smtClean="0">
                <a:solidFill>
                  <a:srgbClr val="FF0000"/>
                </a:solidFill>
              </a:rPr>
              <a:t>性表</a:t>
            </a:r>
            <a:r>
              <a:rPr lang="zh-CN" altLang="zh-CN" sz="2800" dirty="0">
                <a:solidFill>
                  <a:srgbClr val="FF0000"/>
                </a:solidFill>
              </a:rPr>
              <a:t>的插入和</a:t>
            </a:r>
            <a:r>
              <a:rPr lang="zh-CN" altLang="zh-CN" sz="2800" dirty="0" smtClean="0">
                <a:solidFill>
                  <a:srgbClr val="FF0000"/>
                </a:solidFill>
              </a:rPr>
              <a:t>删除</a:t>
            </a:r>
            <a:r>
              <a:rPr lang="zh-CN" altLang="zh-CN" sz="2800" dirty="0" smtClean="0"/>
              <a:t>，</a:t>
            </a:r>
            <a:r>
              <a:rPr lang="zh-CN" altLang="zh-CN" sz="2800" dirty="0"/>
              <a:t>只要改变链表有关结点的后继指针就能完成插入或删除的</a:t>
            </a:r>
            <a:r>
              <a:rPr lang="zh-CN" altLang="zh-CN" sz="2800" dirty="0" smtClean="0"/>
              <a:t>操作。</a:t>
            </a:r>
            <a:endParaRPr lang="zh-CN" altLang="zh-CN" sz="2800" b="1" dirty="0"/>
          </a:p>
          <a:p>
            <a:pPr lvl="0">
              <a:lnSpc>
                <a:spcPct val="150000"/>
              </a:lnSpc>
            </a:pPr>
            <a:r>
              <a:rPr lang="zh-CN" altLang="zh-CN" dirty="0"/>
              <a:t>缺点：</a:t>
            </a:r>
            <a:r>
              <a:rPr lang="zh-CN" altLang="zh-CN" sz="2800" dirty="0"/>
              <a:t>每个结点增加了一个后继指针成分，</a:t>
            </a:r>
            <a:r>
              <a:rPr lang="zh-CN" altLang="zh-CN" sz="2800" dirty="0" smtClean="0"/>
              <a:t>要</a:t>
            </a:r>
            <a:r>
              <a:rPr lang="zh-CN" altLang="en-US" sz="2800" dirty="0" smtClean="0">
                <a:solidFill>
                  <a:srgbClr val="FF0000"/>
                </a:solidFill>
              </a:rPr>
              <a:t>花</a:t>
            </a:r>
            <a:r>
              <a:rPr lang="zh-CN" altLang="zh-CN" sz="2800" dirty="0" smtClean="0">
                <a:solidFill>
                  <a:srgbClr val="FF0000"/>
                </a:solidFill>
              </a:rPr>
              <a:t>费</a:t>
            </a:r>
            <a:r>
              <a:rPr lang="zh-CN" altLang="zh-CN" sz="2800" dirty="0">
                <a:solidFill>
                  <a:srgbClr val="FF0000"/>
                </a:solidFill>
              </a:rPr>
              <a:t>更多的存储空间</a:t>
            </a:r>
            <a:r>
              <a:rPr lang="zh-CN" altLang="zh-CN" sz="2800" dirty="0"/>
              <a:t>；</a:t>
            </a:r>
            <a:r>
              <a:rPr lang="zh-CN" altLang="zh-CN" sz="2800" dirty="0">
                <a:solidFill>
                  <a:srgbClr val="FF0000"/>
                </a:solidFill>
              </a:rPr>
              <a:t>不方便随机访问</a:t>
            </a:r>
            <a:r>
              <a:rPr lang="zh-CN" altLang="zh-CN" sz="2800" dirty="0"/>
              <a:t>线性表的任一结点。</a:t>
            </a:r>
            <a:endParaRPr lang="zh-CN" altLang="zh-CN" sz="2800" b="1" dirty="0"/>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8</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790032921"/>
              </p:ext>
            </p:extLst>
          </p:nvPr>
        </p:nvGraphicFramePr>
        <p:xfrm>
          <a:off x="5867400" y="2895600"/>
          <a:ext cx="2819400" cy="533400"/>
        </p:xfrm>
        <a:graphic>
          <a:graphicData uri="http://schemas.openxmlformats.org/drawingml/2006/table">
            <a:tbl>
              <a:tblPr firstRow="1" bandRow="1">
                <a:tableStyleId>{5C22544A-7EE6-4342-B048-85BDC9FD1C3A}</a:tableStyleId>
              </a:tblPr>
              <a:tblGrid>
                <a:gridCol w="1409700"/>
                <a:gridCol w="1409700"/>
              </a:tblGrid>
              <a:tr h="533400">
                <a:tc>
                  <a:txBody>
                    <a:bodyPr/>
                    <a:lstStyle/>
                    <a:p>
                      <a:pPr algn="ctr"/>
                      <a:r>
                        <a:rPr lang="zh-CN" altLang="en-US" sz="2400" dirty="0" smtClean="0">
                          <a:solidFill>
                            <a:srgbClr val="FF0000"/>
                          </a:solidFill>
                        </a:rPr>
                        <a:t>数据域</a:t>
                      </a:r>
                      <a:endParaRPr lang="zh-CN" altLang="en-US" sz="2400" dirty="0">
                        <a:solidFill>
                          <a:srgbClr val="FF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2400" dirty="0" smtClean="0">
                          <a:solidFill>
                            <a:srgbClr val="FF0000"/>
                          </a:solidFill>
                        </a:rPr>
                        <a:t>指针域</a:t>
                      </a:r>
                      <a:endParaRPr lang="zh-CN" altLang="en-US" sz="2400" dirty="0">
                        <a:solidFill>
                          <a:srgbClr val="FF0000"/>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4987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731838" y="271463"/>
            <a:ext cx="7772400" cy="825500"/>
          </a:xfrm>
        </p:spPr>
        <p:txBody>
          <a:bodyPr/>
          <a:lstStyle/>
          <a:p>
            <a:r>
              <a:rPr lang="zh-CN" altLang="en-US" smtClean="0"/>
              <a:t>练  习</a:t>
            </a:r>
          </a:p>
        </p:txBody>
      </p:sp>
      <p:sp>
        <p:nvSpPr>
          <p:cNvPr id="544771" name="Rectangle 3"/>
          <p:cNvSpPr>
            <a:spLocks noGrp="1" noChangeArrowheads="1"/>
          </p:cNvSpPr>
          <p:nvPr>
            <p:ph type="body" idx="1"/>
          </p:nvPr>
        </p:nvSpPr>
        <p:spPr>
          <a:xfrm>
            <a:off x="368300" y="1219200"/>
            <a:ext cx="8501063" cy="5594350"/>
          </a:xfrm>
        </p:spPr>
        <p:txBody>
          <a:bodyPr/>
          <a:lstStyle/>
          <a:p>
            <a:pPr>
              <a:buFontTx/>
              <a:buNone/>
            </a:pPr>
            <a:r>
              <a:rPr lang="zh-CN" altLang="en-US" smtClean="0"/>
              <a:t>      对</a:t>
            </a:r>
            <a:r>
              <a:rPr lang="en-US" altLang="zh-CN" smtClean="0"/>
              <a:t>[23,14,5,25,7,34,8,10]</a:t>
            </a:r>
            <a:r>
              <a:rPr lang="zh-CN" altLang="en-US" smtClean="0"/>
              <a:t>进行</a:t>
            </a:r>
            <a:r>
              <a:rPr lang="zh-CN" altLang="en-US" smtClean="0">
                <a:solidFill>
                  <a:srgbClr val="FF0000"/>
                </a:solidFill>
              </a:rPr>
              <a:t>直接插入排序</a:t>
            </a:r>
            <a:r>
              <a:rPr lang="zh-CN" altLang="en-US" smtClean="0"/>
              <a:t>，写出每次插入后的结果。</a:t>
            </a:r>
          </a:p>
          <a:p>
            <a:pPr>
              <a:buFontTx/>
              <a:buNone/>
            </a:pPr>
            <a:r>
              <a:rPr lang="en-US" altLang="zh-CN" smtClean="0"/>
              <a:t>1. [23]14,5,25,7,34,8,10;</a:t>
            </a:r>
          </a:p>
          <a:p>
            <a:pPr>
              <a:buFontTx/>
              <a:buNone/>
            </a:pPr>
            <a:r>
              <a:rPr lang="en-US" altLang="zh-CN" smtClean="0"/>
              <a:t>2. [14,23]5,25,7,34,8,10;</a:t>
            </a:r>
          </a:p>
          <a:p>
            <a:pPr>
              <a:buFontTx/>
              <a:buNone/>
            </a:pPr>
            <a:r>
              <a:rPr lang="en-US" altLang="zh-CN" smtClean="0"/>
              <a:t>3. [5,14,23]25,7,34,8,10;</a:t>
            </a:r>
          </a:p>
          <a:p>
            <a:pPr>
              <a:buFontTx/>
              <a:buNone/>
            </a:pPr>
            <a:r>
              <a:rPr lang="en-US" altLang="zh-CN" smtClean="0"/>
              <a:t>4. [5,14,23,25]7,34,8,10;</a:t>
            </a:r>
          </a:p>
          <a:p>
            <a:pPr>
              <a:buFontTx/>
              <a:buNone/>
            </a:pPr>
            <a:r>
              <a:rPr lang="en-US" altLang="zh-CN" smtClean="0"/>
              <a:t>5. [5, 7,14,23,25]34,8,10;</a:t>
            </a:r>
          </a:p>
          <a:p>
            <a:pPr>
              <a:buFontTx/>
              <a:buNone/>
            </a:pPr>
            <a:r>
              <a:rPr lang="en-US" altLang="zh-CN" smtClean="0"/>
              <a:t>6. [5, 7,14,23,25 ,34] 8,10;</a:t>
            </a:r>
          </a:p>
          <a:p>
            <a:pPr>
              <a:buFontTx/>
              <a:buNone/>
            </a:pPr>
            <a:r>
              <a:rPr lang="en-US" altLang="zh-CN" smtClean="0"/>
              <a:t>7. [5, 7, 8,14,23,25 ,34]10;</a:t>
            </a:r>
          </a:p>
          <a:p>
            <a:pPr>
              <a:buFont typeface="Wingdings" pitchFamily="2" charset="2"/>
              <a:buNone/>
            </a:pPr>
            <a:r>
              <a:rPr lang="en-US" altLang="zh-CN" smtClean="0"/>
              <a:t>8. [5, 7, 8,10</a:t>
            </a:r>
            <a:r>
              <a:rPr lang="zh-CN" altLang="en-US" smtClean="0"/>
              <a:t>，</a:t>
            </a:r>
            <a:r>
              <a:rPr lang="en-US" altLang="zh-CN" smtClean="0"/>
              <a:t>14,23,25 ,34];</a:t>
            </a:r>
          </a:p>
          <a:p>
            <a:pPr>
              <a:buFontTx/>
              <a:buNone/>
            </a:pPr>
            <a:endParaRPr lang="en-US" altLang="zh-CN" smtClean="0"/>
          </a:p>
        </p:txBody>
      </p:sp>
    </p:spTree>
    <p:extLst>
      <p:ext uri="{BB962C8B-B14F-4D97-AF65-F5344CB8AC3E}">
        <p14:creationId xmlns:p14="http://schemas.microsoft.com/office/powerpoint/2010/main" val="505744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2" dur="500"/>
                                        <p:tgtEl>
                                          <p:spTgt spid="544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44771">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4771">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44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731838" y="271463"/>
            <a:ext cx="7772400" cy="825500"/>
          </a:xfrm>
        </p:spPr>
        <p:txBody>
          <a:bodyPr/>
          <a:lstStyle/>
          <a:p>
            <a:r>
              <a:rPr lang="zh-CN" altLang="en-US" smtClean="0"/>
              <a:t>练  习</a:t>
            </a:r>
          </a:p>
        </p:txBody>
      </p:sp>
      <p:sp>
        <p:nvSpPr>
          <p:cNvPr id="544771" name="Rectangle 3"/>
          <p:cNvSpPr>
            <a:spLocks noGrp="1" noChangeArrowheads="1"/>
          </p:cNvSpPr>
          <p:nvPr>
            <p:ph type="body" idx="1"/>
          </p:nvPr>
        </p:nvSpPr>
        <p:spPr>
          <a:xfrm>
            <a:off x="368300" y="1196975"/>
            <a:ext cx="8775700" cy="5405438"/>
          </a:xfrm>
        </p:spPr>
        <p:txBody>
          <a:bodyPr/>
          <a:lstStyle/>
          <a:p>
            <a:pPr>
              <a:buFontTx/>
              <a:buNone/>
            </a:pPr>
            <a:r>
              <a:rPr lang="zh-CN" altLang="en-US" smtClean="0"/>
              <a:t>      对</a:t>
            </a:r>
            <a:r>
              <a:rPr lang="en-US" altLang="zh-CN" smtClean="0"/>
              <a:t>[23,14,5,25,7,34,8,10]</a:t>
            </a:r>
            <a:r>
              <a:rPr lang="zh-CN" altLang="en-US" smtClean="0"/>
              <a:t>进行</a:t>
            </a:r>
            <a:r>
              <a:rPr lang="zh-CN" altLang="en-US" smtClean="0">
                <a:solidFill>
                  <a:srgbClr val="FF0000"/>
                </a:solidFill>
              </a:rPr>
              <a:t>冒泡排序</a:t>
            </a:r>
            <a:r>
              <a:rPr lang="zh-CN" altLang="en-US" smtClean="0"/>
              <a:t>，写出每趟冒泡排序（下沉法）后的结果。</a:t>
            </a:r>
          </a:p>
          <a:p>
            <a:pPr>
              <a:buFontTx/>
              <a:buNone/>
            </a:pPr>
            <a:r>
              <a:rPr lang="en-US" altLang="zh-CN" smtClean="0"/>
              <a:t>1. 14,5,23,7,25,8,10[34];</a:t>
            </a:r>
          </a:p>
          <a:p>
            <a:pPr>
              <a:buFontTx/>
              <a:buNone/>
            </a:pPr>
            <a:r>
              <a:rPr lang="en-US" altLang="zh-CN" smtClean="0"/>
              <a:t>2. 5,14,7,23,8,10[25,34];</a:t>
            </a:r>
          </a:p>
          <a:p>
            <a:pPr>
              <a:buFontTx/>
              <a:buNone/>
            </a:pPr>
            <a:r>
              <a:rPr lang="en-US" altLang="zh-CN" smtClean="0"/>
              <a:t>3. 5,7,14,8,10[23, 25,34];</a:t>
            </a:r>
          </a:p>
          <a:p>
            <a:pPr>
              <a:buFontTx/>
              <a:buNone/>
            </a:pPr>
            <a:r>
              <a:rPr lang="en-US" altLang="zh-CN" smtClean="0"/>
              <a:t>4. 5,7,8,10[14,23, 25,34];</a:t>
            </a:r>
          </a:p>
          <a:p>
            <a:pPr>
              <a:buFontTx/>
              <a:buNone/>
            </a:pPr>
            <a:r>
              <a:rPr lang="en-US" altLang="zh-CN" smtClean="0"/>
              <a:t>5. 5,7,8,10[14,23, 25,34];</a:t>
            </a:r>
          </a:p>
        </p:txBody>
      </p:sp>
    </p:spTree>
    <p:extLst>
      <p:ext uri="{BB962C8B-B14F-4D97-AF65-F5344CB8AC3E}">
        <p14:creationId xmlns:p14="http://schemas.microsoft.com/office/powerpoint/2010/main" val="1652840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2" dur="500"/>
                                        <p:tgtEl>
                                          <p:spTgt spid="544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477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682625" y="334963"/>
            <a:ext cx="7772400" cy="825500"/>
          </a:xfrm>
        </p:spPr>
        <p:txBody>
          <a:bodyPr/>
          <a:lstStyle/>
          <a:p>
            <a:r>
              <a:rPr lang="zh-CN" altLang="en-US" smtClean="0"/>
              <a:t>练  习</a:t>
            </a:r>
          </a:p>
        </p:txBody>
      </p:sp>
      <p:sp>
        <p:nvSpPr>
          <p:cNvPr id="539651" name="Rectangle 3"/>
          <p:cNvSpPr>
            <a:spLocks noGrp="1" noChangeArrowheads="1"/>
          </p:cNvSpPr>
          <p:nvPr>
            <p:ph type="body" idx="1"/>
          </p:nvPr>
        </p:nvSpPr>
        <p:spPr>
          <a:xfrm>
            <a:off x="323850" y="1350962"/>
            <a:ext cx="8501063" cy="6192838"/>
          </a:xfrm>
        </p:spPr>
        <p:txBody>
          <a:bodyPr/>
          <a:lstStyle/>
          <a:p>
            <a:pPr marL="609600" indent="-609600">
              <a:buFontTx/>
              <a:buNone/>
            </a:pPr>
            <a:r>
              <a:rPr lang="zh-CN" altLang="en-US" sz="2800" dirty="0" smtClean="0"/>
              <a:t>     对</a:t>
            </a:r>
            <a:r>
              <a:rPr lang="en-US" altLang="zh-CN" sz="2800" dirty="0" smtClean="0"/>
              <a:t>[23,14,5,25,7,34,8,10]</a:t>
            </a:r>
            <a:r>
              <a:rPr lang="zh-CN" altLang="en-US" sz="2800" dirty="0" smtClean="0"/>
              <a:t>进行</a:t>
            </a:r>
            <a:r>
              <a:rPr lang="zh-CN" altLang="en-US" sz="2800" dirty="0">
                <a:solidFill>
                  <a:srgbClr val="FF0000"/>
                </a:solidFill>
              </a:rPr>
              <a:t>简单选</a:t>
            </a:r>
            <a:r>
              <a:rPr lang="zh-CN" altLang="en-US" sz="2800" dirty="0" smtClean="0">
                <a:solidFill>
                  <a:srgbClr val="FF0000"/>
                </a:solidFill>
              </a:rPr>
              <a:t>择排序</a:t>
            </a:r>
            <a:r>
              <a:rPr lang="zh-CN" altLang="en-US" sz="2800" dirty="0" smtClean="0"/>
              <a:t>，写出每趟排序后的结果。</a:t>
            </a:r>
          </a:p>
          <a:p>
            <a:pPr marL="609600" indent="-609600">
              <a:buFontTx/>
              <a:buAutoNum type="arabicPeriod"/>
            </a:pPr>
            <a:r>
              <a:rPr lang="en-US" altLang="zh-CN" sz="2800" dirty="0" smtClean="0"/>
              <a:t>[5]14,23,25,7,34,8,10</a:t>
            </a:r>
            <a:r>
              <a:rPr lang="zh-CN" altLang="en-US" sz="2800" dirty="0" smtClean="0"/>
              <a:t>；</a:t>
            </a:r>
          </a:p>
          <a:p>
            <a:pPr marL="609600" indent="-609600">
              <a:buFontTx/>
              <a:buAutoNum type="arabicPeriod"/>
            </a:pPr>
            <a:r>
              <a:rPr lang="en-US" altLang="zh-CN" sz="2800" dirty="0" smtClean="0"/>
              <a:t>[5,7 ]23,25,14,34,8,10</a:t>
            </a:r>
            <a:r>
              <a:rPr lang="zh-CN" altLang="en-US" sz="2800" dirty="0" smtClean="0"/>
              <a:t>；</a:t>
            </a:r>
          </a:p>
          <a:p>
            <a:pPr marL="609600" indent="-609600">
              <a:buFontTx/>
              <a:buAutoNum type="arabicPeriod"/>
            </a:pPr>
            <a:r>
              <a:rPr lang="en-US" altLang="zh-CN" sz="2800" dirty="0" smtClean="0"/>
              <a:t>[5,7,8 ] 25,14,34,23,10</a:t>
            </a:r>
            <a:r>
              <a:rPr lang="zh-CN" altLang="en-US" sz="2800" dirty="0" smtClean="0"/>
              <a:t>；</a:t>
            </a:r>
          </a:p>
          <a:p>
            <a:pPr marL="609600" indent="-609600">
              <a:buFontTx/>
              <a:buAutoNum type="arabicPeriod"/>
            </a:pPr>
            <a:r>
              <a:rPr lang="en-US" altLang="zh-CN" sz="2800" dirty="0" smtClean="0"/>
              <a:t>[5,7,8,10 ]14,34,23,25</a:t>
            </a:r>
            <a:r>
              <a:rPr lang="zh-CN" altLang="en-US" sz="2800" dirty="0" smtClean="0"/>
              <a:t>；</a:t>
            </a:r>
          </a:p>
          <a:p>
            <a:pPr marL="609600" indent="-609600">
              <a:buFontTx/>
              <a:buAutoNum type="arabicPeriod"/>
            </a:pPr>
            <a:r>
              <a:rPr lang="en-US" altLang="zh-CN" sz="2800" dirty="0" smtClean="0"/>
              <a:t>[5,7,8,10 ,14]34,23,25</a:t>
            </a:r>
            <a:r>
              <a:rPr lang="zh-CN" altLang="en-US" sz="2800" dirty="0" smtClean="0"/>
              <a:t>；</a:t>
            </a:r>
          </a:p>
          <a:p>
            <a:pPr marL="609600" indent="-609600">
              <a:buFontTx/>
              <a:buAutoNum type="arabicPeriod"/>
            </a:pPr>
            <a:r>
              <a:rPr lang="en-US" altLang="zh-CN" sz="2800" dirty="0" smtClean="0"/>
              <a:t>[5,7,8,10 ,14, 23]34,25</a:t>
            </a:r>
            <a:r>
              <a:rPr lang="zh-CN" altLang="en-US" sz="2800" dirty="0" smtClean="0"/>
              <a:t>；</a:t>
            </a:r>
          </a:p>
          <a:p>
            <a:pPr marL="609600" indent="-609600">
              <a:buFontTx/>
              <a:buAutoNum type="arabicPeriod"/>
            </a:pPr>
            <a:r>
              <a:rPr lang="en-US" altLang="zh-CN" sz="2800" dirty="0" smtClean="0"/>
              <a:t>[5,7,8,10 ,14,23,25]34</a:t>
            </a:r>
            <a:r>
              <a:rPr lang="zh-CN" altLang="en-US" sz="2800" dirty="0" smtClean="0"/>
              <a:t>；</a:t>
            </a:r>
            <a:endParaRPr lang="en-US" altLang="zh-CN" sz="2800" dirty="0" smtClean="0"/>
          </a:p>
          <a:p>
            <a:pPr marL="609600" indent="-609600">
              <a:buFontTx/>
              <a:buAutoNum type="arabicPeriod"/>
            </a:pPr>
            <a:r>
              <a:rPr lang="en-US" altLang="zh-CN" sz="2800" dirty="0" smtClean="0"/>
              <a:t>[5,7,8,10 ,14,23,25,34]</a:t>
            </a:r>
            <a:endParaRPr lang="zh-CN" altLang="en-US" sz="2800" dirty="0" smtClean="0"/>
          </a:p>
          <a:p>
            <a:pPr marL="609600" indent="-609600">
              <a:buFontTx/>
              <a:buAutoNum type="arabicPeriod"/>
            </a:pPr>
            <a:endParaRPr lang="zh-CN" altLang="en-US" sz="2800" dirty="0" smtClean="0"/>
          </a:p>
        </p:txBody>
      </p:sp>
    </p:spTree>
    <p:extLst>
      <p:ext uri="{BB962C8B-B14F-4D97-AF65-F5344CB8AC3E}">
        <p14:creationId xmlns:p14="http://schemas.microsoft.com/office/powerpoint/2010/main" val="352234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animEffect transition="in" filter="blinds(horizontal)">
                                      <p:cBhvr>
                                        <p:cTn id="7" dur="500"/>
                                        <p:tgtEl>
                                          <p:spTgt spid="539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39651">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39651">
                                            <p:txEl>
                                              <p:pRg st="6" end="6"/>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39651">
                                            <p:txEl>
                                              <p:pRg st="7" end="7"/>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539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731838" y="271463"/>
            <a:ext cx="7772400" cy="825500"/>
          </a:xfrm>
        </p:spPr>
        <p:txBody>
          <a:bodyPr/>
          <a:lstStyle/>
          <a:p>
            <a:r>
              <a:rPr lang="zh-CN" altLang="en-US" smtClean="0"/>
              <a:t>练  习</a:t>
            </a:r>
          </a:p>
        </p:txBody>
      </p:sp>
      <p:sp>
        <p:nvSpPr>
          <p:cNvPr id="544771" name="Rectangle 3"/>
          <p:cNvSpPr>
            <a:spLocks noGrp="1" noChangeArrowheads="1"/>
          </p:cNvSpPr>
          <p:nvPr>
            <p:ph type="body" idx="1"/>
          </p:nvPr>
        </p:nvSpPr>
        <p:spPr>
          <a:xfrm>
            <a:off x="368300" y="1263650"/>
            <a:ext cx="8501063" cy="5405438"/>
          </a:xfrm>
        </p:spPr>
        <p:txBody>
          <a:bodyPr/>
          <a:lstStyle/>
          <a:p>
            <a:pPr>
              <a:buFontTx/>
              <a:buNone/>
              <a:defRPr/>
            </a:pPr>
            <a:r>
              <a:rPr lang="zh-CN" altLang="en-US" dirty="0" smtClean="0"/>
              <a:t>      对</a:t>
            </a:r>
            <a:r>
              <a:rPr lang="en-US" altLang="zh-CN" dirty="0"/>
              <a:t>[23,14,5,25,7,34,8,10]</a:t>
            </a:r>
            <a:r>
              <a:rPr lang="zh-CN" altLang="en-US" dirty="0" smtClean="0"/>
              <a:t>进行</a:t>
            </a:r>
            <a:r>
              <a:rPr lang="zh-CN" altLang="en-US" dirty="0">
                <a:solidFill>
                  <a:srgbClr val="FF0000"/>
                </a:solidFill>
              </a:rPr>
              <a:t>希尔</a:t>
            </a:r>
            <a:r>
              <a:rPr lang="zh-CN" altLang="en-US" dirty="0" smtClean="0">
                <a:solidFill>
                  <a:srgbClr val="FF0000"/>
                </a:solidFill>
              </a:rPr>
              <a:t>排序</a:t>
            </a:r>
            <a:r>
              <a:rPr lang="zh-CN" altLang="en-US" dirty="0" smtClean="0"/>
              <a:t>（</a:t>
            </a:r>
            <a:r>
              <a:rPr lang="en-US" altLang="zh-CN" dirty="0" smtClean="0"/>
              <a:t>d=5,3,1</a:t>
            </a:r>
            <a:r>
              <a:rPr lang="zh-CN" altLang="en-US" dirty="0" smtClean="0"/>
              <a:t>），</a:t>
            </a:r>
            <a:r>
              <a:rPr lang="zh-CN" altLang="en-US" dirty="0"/>
              <a:t>写出每次插入后的结果。</a:t>
            </a:r>
          </a:p>
          <a:p>
            <a:pPr>
              <a:buFontTx/>
              <a:buNone/>
              <a:defRPr/>
            </a:pPr>
            <a:r>
              <a:rPr lang="en-US" altLang="zh-CN" dirty="0">
                <a:solidFill>
                  <a:srgbClr val="FF0000"/>
                </a:solidFill>
              </a:rPr>
              <a:t>23</a:t>
            </a:r>
            <a:r>
              <a:rPr lang="en-US" altLang="zh-CN" dirty="0"/>
              <a:t>,</a:t>
            </a:r>
            <a:r>
              <a:rPr lang="en-US" altLang="zh-CN" dirty="0">
                <a:solidFill>
                  <a:schemeClr val="tx2"/>
                </a:solidFill>
              </a:rPr>
              <a:t>14</a:t>
            </a:r>
            <a:r>
              <a:rPr lang="en-US" altLang="zh-CN" dirty="0"/>
              <a:t>,</a:t>
            </a:r>
            <a:r>
              <a:rPr lang="en-US" altLang="zh-CN" dirty="0">
                <a:solidFill>
                  <a:schemeClr val="accent1">
                    <a:lumMod val="75000"/>
                  </a:schemeClr>
                </a:solidFill>
              </a:rPr>
              <a:t>5</a:t>
            </a:r>
            <a:r>
              <a:rPr lang="en-US" altLang="zh-CN" dirty="0"/>
              <a:t>,</a:t>
            </a:r>
            <a:r>
              <a:rPr lang="en-US" altLang="zh-CN" dirty="0">
                <a:solidFill>
                  <a:srgbClr val="00B0F0"/>
                </a:solidFill>
              </a:rPr>
              <a:t>25</a:t>
            </a:r>
            <a:r>
              <a:rPr lang="en-US" altLang="zh-CN" dirty="0"/>
              <a:t>,</a:t>
            </a:r>
            <a:r>
              <a:rPr lang="en-US" altLang="zh-CN" dirty="0">
                <a:solidFill>
                  <a:srgbClr val="FFC000"/>
                </a:solidFill>
              </a:rPr>
              <a:t>7</a:t>
            </a:r>
            <a:r>
              <a:rPr lang="en-US" altLang="zh-CN" dirty="0"/>
              <a:t>,</a:t>
            </a:r>
            <a:r>
              <a:rPr lang="en-US" altLang="zh-CN" dirty="0">
                <a:solidFill>
                  <a:srgbClr val="FF0000"/>
                </a:solidFill>
              </a:rPr>
              <a:t>34</a:t>
            </a:r>
            <a:r>
              <a:rPr lang="en-US" altLang="zh-CN" dirty="0"/>
              <a:t>,</a:t>
            </a:r>
            <a:r>
              <a:rPr lang="en-US" altLang="zh-CN" dirty="0">
                <a:solidFill>
                  <a:schemeClr val="tx2"/>
                </a:solidFill>
              </a:rPr>
              <a:t>8</a:t>
            </a:r>
            <a:r>
              <a:rPr lang="en-US" altLang="zh-CN" dirty="0"/>
              <a:t>,</a:t>
            </a:r>
            <a:r>
              <a:rPr lang="en-US" altLang="zh-CN" dirty="0">
                <a:solidFill>
                  <a:schemeClr val="accent1">
                    <a:lumMod val="75000"/>
                  </a:schemeClr>
                </a:solidFill>
              </a:rPr>
              <a:t>10</a:t>
            </a:r>
            <a:endParaRPr lang="en-US" altLang="zh-CN" dirty="0" smtClean="0">
              <a:solidFill>
                <a:schemeClr val="accent1">
                  <a:lumMod val="75000"/>
                </a:schemeClr>
              </a:solidFill>
            </a:endParaRPr>
          </a:p>
          <a:p>
            <a:pPr>
              <a:buFontTx/>
              <a:buNone/>
              <a:defRPr/>
            </a:pPr>
            <a:r>
              <a:rPr lang="en-US" altLang="zh-CN" dirty="0" smtClean="0"/>
              <a:t>1.d=5 </a:t>
            </a:r>
          </a:p>
          <a:p>
            <a:pPr>
              <a:buFontTx/>
              <a:buNone/>
              <a:defRPr/>
            </a:pPr>
            <a:r>
              <a:rPr lang="en-US" altLang="zh-CN" dirty="0" smtClean="0">
                <a:solidFill>
                  <a:srgbClr val="FF0000"/>
                </a:solidFill>
              </a:rPr>
              <a:t>23</a:t>
            </a:r>
            <a:r>
              <a:rPr lang="en-US" altLang="zh-CN" dirty="0" smtClean="0"/>
              <a:t>,</a:t>
            </a:r>
            <a:r>
              <a:rPr lang="en-US" altLang="zh-CN" dirty="0" smtClean="0">
                <a:solidFill>
                  <a:schemeClr val="tx2"/>
                </a:solidFill>
              </a:rPr>
              <a:t>8</a:t>
            </a:r>
            <a:r>
              <a:rPr lang="en-US" altLang="zh-CN" dirty="0" smtClean="0"/>
              <a:t>,</a:t>
            </a:r>
            <a:r>
              <a:rPr lang="en-US" altLang="zh-CN" dirty="0" smtClean="0">
                <a:solidFill>
                  <a:schemeClr val="accent1">
                    <a:lumMod val="75000"/>
                  </a:schemeClr>
                </a:solidFill>
              </a:rPr>
              <a:t>5</a:t>
            </a:r>
            <a:r>
              <a:rPr lang="en-US" altLang="zh-CN" dirty="0" smtClean="0"/>
              <a:t>,</a:t>
            </a:r>
            <a:r>
              <a:rPr lang="en-US" altLang="zh-CN" dirty="0">
                <a:solidFill>
                  <a:srgbClr val="FF0000"/>
                </a:solidFill>
              </a:rPr>
              <a:t>25</a:t>
            </a:r>
            <a:r>
              <a:rPr lang="en-US" altLang="zh-CN" dirty="0" smtClean="0"/>
              <a:t>,</a:t>
            </a:r>
            <a:r>
              <a:rPr lang="en-US" altLang="zh-CN" dirty="0">
                <a:solidFill>
                  <a:schemeClr val="tx2"/>
                </a:solidFill>
              </a:rPr>
              <a:t>7</a:t>
            </a:r>
            <a:r>
              <a:rPr lang="en-US" altLang="zh-CN" dirty="0" smtClean="0"/>
              <a:t>,</a:t>
            </a:r>
            <a:r>
              <a:rPr lang="en-US" altLang="zh-CN" dirty="0">
                <a:solidFill>
                  <a:schemeClr val="accent1">
                    <a:lumMod val="75000"/>
                  </a:schemeClr>
                </a:solidFill>
              </a:rPr>
              <a:t>34</a:t>
            </a:r>
            <a:r>
              <a:rPr lang="en-US" altLang="zh-CN" dirty="0" smtClean="0"/>
              <a:t>,</a:t>
            </a:r>
            <a:r>
              <a:rPr lang="en-US" altLang="zh-CN" dirty="0">
                <a:solidFill>
                  <a:srgbClr val="FF0000"/>
                </a:solidFill>
              </a:rPr>
              <a:t>14</a:t>
            </a:r>
            <a:r>
              <a:rPr lang="en-US" altLang="zh-CN" dirty="0" smtClean="0"/>
              <a:t>,</a:t>
            </a:r>
            <a:r>
              <a:rPr lang="en-US" altLang="zh-CN" dirty="0">
                <a:solidFill>
                  <a:schemeClr val="tx2"/>
                </a:solidFill>
              </a:rPr>
              <a:t>10</a:t>
            </a:r>
            <a:r>
              <a:rPr lang="en-US" altLang="zh-CN" dirty="0" smtClean="0"/>
              <a:t>;</a:t>
            </a:r>
            <a:endParaRPr lang="en-US" altLang="zh-CN" dirty="0"/>
          </a:p>
          <a:p>
            <a:pPr>
              <a:buFontTx/>
              <a:buNone/>
              <a:defRPr/>
            </a:pPr>
            <a:r>
              <a:rPr lang="en-US" altLang="zh-CN" dirty="0" smtClean="0"/>
              <a:t>2.</a:t>
            </a:r>
            <a:r>
              <a:rPr lang="en-US" altLang="zh-CN" dirty="0"/>
              <a:t> </a:t>
            </a:r>
            <a:r>
              <a:rPr lang="en-US" altLang="zh-CN" dirty="0" smtClean="0"/>
              <a:t>d=3</a:t>
            </a:r>
          </a:p>
          <a:p>
            <a:pPr>
              <a:buFont typeface="Wingdings" pitchFamily="2" charset="2"/>
              <a:buNone/>
              <a:defRPr/>
            </a:pPr>
            <a:r>
              <a:rPr lang="en-US" altLang="zh-CN" dirty="0" smtClean="0">
                <a:solidFill>
                  <a:schemeClr val="tx2"/>
                </a:solidFill>
              </a:rPr>
              <a:t>14,7,5,23,8,34,25,10</a:t>
            </a:r>
            <a:r>
              <a:rPr lang="en-US" altLang="zh-CN" dirty="0">
                <a:solidFill>
                  <a:schemeClr val="tx2"/>
                </a:solidFill>
              </a:rPr>
              <a:t>;</a:t>
            </a:r>
          </a:p>
          <a:p>
            <a:pPr>
              <a:buFontTx/>
              <a:buNone/>
              <a:defRPr/>
            </a:pPr>
            <a:r>
              <a:rPr lang="en-US" altLang="zh-CN" dirty="0" smtClean="0"/>
              <a:t>3.d=1</a:t>
            </a:r>
          </a:p>
          <a:p>
            <a:pPr>
              <a:buFontTx/>
              <a:buNone/>
              <a:defRPr/>
            </a:pPr>
            <a:r>
              <a:rPr lang="en-US" altLang="zh-CN" dirty="0" smtClean="0">
                <a:solidFill>
                  <a:srgbClr val="FF0000"/>
                </a:solidFill>
              </a:rPr>
              <a:t>5,7,8,10,14,23,25,34</a:t>
            </a:r>
            <a:endParaRPr lang="en-US" altLang="zh-CN" dirty="0">
              <a:solidFill>
                <a:srgbClr val="FF0000"/>
              </a:solidFill>
            </a:endParaRPr>
          </a:p>
        </p:txBody>
      </p:sp>
    </p:spTree>
    <p:extLst>
      <p:ext uri="{BB962C8B-B14F-4D97-AF65-F5344CB8AC3E}">
        <p14:creationId xmlns:p14="http://schemas.microsoft.com/office/powerpoint/2010/main" val="3517615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fade">
                                      <p:cBhvr>
                                        <p:cTn id="7" dur="1000"/>
                                        <p:tgtEl>
                                          <p:spTgt spid="544771">
                                            <p:txEl>
                                              <p:pRg st="1" end="1"/>
                                            </p:txEl>
                                          </p:spTgt>
                                        </p:tgtEl>
                                      </p:cBhvr>
                                    </p:animEffect>
                                    <p:anim calcmode="lin" valueType="num">
                                      <p:cBhvr>
                                        <p:cTn id="8" dur="1000" fill="hold"/>
                                        <p:tgtEl>
                                          <p:spTgt spid="5447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447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44771">
                                            <p:txEl>
                                              <p:pRg st="2" end="2"/>
                                            </p:txEl>
                                          </p:spTgt>
                                        </p:tgtEl>
                                        <p:attrNameLst>
                                          <p:attrName>style.visibility</p:attrName>
                                        </p:attrNameLst>
                                      </p:cBhvr>
                                      <p:to>
                                        <p:strVal val="visible"/>
                                      </p:to>
                                    </p:set>
                                    <p:animEffect transition="in" filter="blinds(horizontal)">
                                      <p:cBhvr>
                                        <p:cTn id="14" dur="500"/>
                                        <p:tgtEl>
                                          <p:spTgt spid="544771">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544771">
                                            <p:txEl>
                                              <p:pRg st="3" end="3"/>
                                            </p:txEl>
                                          </p:spTgt>
                                        </p:tgtEl>
                                        <p:attrNameLst>
                                          <p:attrName>style.visibility</p:attrName>
                                        </p:attrNameLst>
                                      </p:cBhvr>
                                      <p:to>
                                        <p:strVal val="visible"/>
                                      </p:to>
                                    </p:set>
                                    <p:animEffect transition="in" filter="blinds(horizontal)">
                                      <p:cBhvr>
                                        <p:cTn id="19" dur="500"/>
                                        <p:tgtEl>
                                          <p:spTgt spid="54477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544771">
                                            <p:txEl>
                                              <p:pRg st="4" end="4"/>
                                            </p:txEl>
                                          </p:spTgt>
                                        </p:tgtEl>
                                        <p:attrNameLst>
                                          <p:attrName>style.visibility</p:attrName>
                                        </p:attrNameLst>
                                      </p:cBhvr>
                                      <p:to>
                                        <p:strVal val="visible"/>
                                      </p:to>
                                    </p:set>
                                    <p:animEffect transition="in" filter="blinds(horizontal)">
                                      <p:cBhvr>
                                        <p:cTn id="24" dur="500"/>
                                        <p:tgtEl>
                                          <p:spTgt spid="54477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44771">
                                            <p:txEl>
                                              <p:pRg st="5" end="5"/>
                                            </p:txEl>
                                          </p:spTgt>
                                        </p:tgtEl>
                                        <p:attrNameLst>
                                          <p:attrName>style.visibility</p:attrName>
                                        </p:attrNameLst>
                                      </p:cBhvr>
                                      <p:to>
                                        <p:strVal val="visible"/>
                                      </p:to>
                                    </p:set>
                                    <p:animEffect transition="in" filter="blinds(horizontal)">
                                      <p:cBhvr>
                                        <p:cTn id="29" dur="500"/>
                                        <p:tgtEl>
                                          <p:spTgt spid="54477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44771">
                                            <p:txEl>
                                              <p:pRg st="6" end="6"/>
                                            </p:txEl>
                                          </p:spTgt>
                                        </p:tgtEl>
                                        <p:attrNameLst>
                                          <p:attrName>style.visibility</p:attrName>
                                        </p:attrNameLst>
                                      </p:cBhvr>
                                      <p:to>
                                        <p:strVal val="visible"/>
                                      </p:to>
                                    </p:set>
                                    <p:animEffect transition="in" filter="blinds(horizontal)">
                                      <p:cBhvr>
                                        <p:cTn id="34" dur="500"/>
                                        <p:tgtEl>
                                          <p:spTgt spid="54477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44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115888"/>
            <a:ext cx="7793037" cy="1055687"/>
          </a:xfrm>
        </p:spPr>
        <p:txBody>
          <a:bodyPr/>
          <a:lstStyle/>
          <a:p>
            <a:r>
              <a:rPr lang="zh-CN" altLang="en-US" smtClean="0"/>
              <a:t>练  习</a:t>
            </a:r>
          </a:p>
        </p:txBody>
      </p:sp>
      <p:sp>
        <p:nvSpPr>
          <p:cNvPr id="541699" name="Rectangle 3"/>
          <p:cNvSpPr>
            <a:spLocks noGrp="1" noChangeArrowheads="1"/>
          </p:cNvSpPr>
          <p:nvPr>
            <p:ph type="body" idx="1"/>
          </p:nvPr>
        </p:nvSpPr>
        <p:spPr>
          <a:xfrm>
            <a:off x="242888" y="1052513"/>
            <a:ext cx="8501062" cy="5405437"/>
          </a:xfrm>
        </p:spPr>
        <p:txBody>
          <a:bodyPr/>
          <a:lstStyle/>
          <a:p>
            <a:pPr>
              <a:lnSpc>
                <a:spcPct val="150000"/>
              </a:lnSpc>
              <a:buFontTx/>
              <a:buNone/>
            </a:pPr>
            <a:r>
              <a:rPr lang="zh-CN" altLang="en-US" smtClean="0"/>
              <a:t>     对</a:t>
            </a:r>
            <a:r>
              <a:rPr lang="en-US" altLang="zh-CN" smtClean="0"/>
              <a:t>[23,14,5,25,7,34,8,10]</a:t>
            </a:r>
            <a:r>
              <a:rPr lang="zh-CN" altLang="en-US" smtClean="0"/>
              <a:t>进行</a:t>
            </a:r>
            <a:r>
              <a:rPr lang="zh-CN" altLang="en-US" smtClean="0">
                <a:solidFill>
                  <a:srgbClr val="FF0000"/>
                </a:solidFill>
              </a:rPr>
              <a:t>快速排序</a:t>
            </a:r>
            <a:r>
              <a:rPr lang="zh-CN" altLang="en-US" smtClean="0"/>
              <a:t>，写出将</a:t>
            </a:r>
            <a:r>
              <a:rPr lang="en-US" altLang="zh-CN" smtClean="0"/>
              <a:t>23</a:t>
            </a:r>
            <a:r>
              <a:rPr lang="zh-CN" altLang="en-US" smtClean="0"/>
              <a:t>作为基准进行划分的过程。</a:t>
            </a:r>
          </a:p>
          <a:p>
            <a:pPr>
              <a:buFontTx/>
              <a:buNone/>
            </a:pPr>
            <a:r>
              <a:rPr lang="en-US" altLang="zh-CN" smtClean="0"/>
              <a:t>1.pivot=R[0];</a:t>
            </a:r>
          </a:p>
          <a:p>
            <a:pPr>
              <a:buFontTx/>
              <a:buNone/>
            </a:pPr>
            <a:r>
              <a:rPr lang="en-US" altLang="zh-CN" smtClean="0"/>
              <a:t>2. [10,14,5,25,7,34,8,</a:t>
            </a:r>
            <a:r>
              <a:rPr lang="en-US" altLang="zh-CN" u="sng" smtClean="0"/>
              <a:t>   </a:t>
            </a:r>
            <a:r>
              <a:rPr lang="en-US" altLang="zh-CN" smtClean="0"/>
              <a:t>]</a:t>
            </a:r>
          </a:p>
          <a:p>
            <a:pPr>
              <a:buFontTx/>
              <a:buNone/>
            </a:pPr>
            <a:r>
              <a:rPr lang="en-US" altLang="zh-CN" smtClean="0"/>
              <a:t>3. [10,14,5,</a:t>
            </a:r>
            <a:r>
              <a:rPr lang="en-US" altLang="zh-CN" u="sng" smtClean="0"/>
              <a:t>   </a:t>
            </a:r>
            <a:r>
              <a:rPr lang="en-US" altLang="zh-CN" smtClean="0"/>
              <a:t>,7,34,8,25]</a:t>
            </a:r>
            <a:r>
              <a:rPr lang="zh-CN" altLang="en-US" smtClean="0"/>
              <a:t>； </a:t>
            </a:r>
          </a:p>
          <a:p>
            <a:pPr>
              <a:buFontTx/>
              <a:buNone/>
            </a:pPr>
            <a:r>
              <a:rPr lang="en-US" altLang="zh-CN" smtClean="0"/>
              <a:t>4. [10,14,5, 8 ,7,34,</a:t>
            </a:r>
            <a:r>
              <a:rPr lang="en-US" altLang="zh-CN" u="sng" smtClean="0"/>
              <a:t>   </a:t>
            </a:r>
            <a:r>
              <a:rPr lang="en-US" altLang="zh-CN" smtClean="0"/>
              <a:t>,25]</a:t>
            </a:r>
            <a:r>
              <a:rPr lang="zh-CN" altLang="en-US" smtClean="0"/>
              <a:t>；</a:t>
            </a:r>
          </a:p>
          <a:p>
            <a:pPr>
              <a:buFontTx/>
              <a:buNone/>
            </a:pPr>
            <a:r>
              <a:rPr lang="en-US" altLang="zh-CN" smtClean="0"/>
              <a:t>5. [10,14,5, 8 ,7,</a:t>
            </a:r>
            <a:r>
              <a:rPr lang="en-US" altLang="zh-CN" u="sng" smtClean="0"/>
              <a:t>   </a:t>
            </a:r>
            <a:r>
              <a:rPr lang="en-US" altLang="zh-CN" smtClean="0"/>
              <a:t>, 34,25]</a:t>
            </a:r>
            <a:r>
              <a:rPr lang="zh-CN" altLang="en-US" smtClean="0"/>
              <a:t>；</a:t>
            </a:r>
          </a:p>
          <a:p>
            <a:pPr>
              <a:buFontTx/>
              <a:buNone/>
            </a:pPr>
            <a:r>
              <a:rPr lang="en-US" altLang="zh-CN" smtClean="0"/>
              <a:t>6. [10,14,5, 8 ,7,</a:t>
            </a:r>
            <a:r>
              <a:rPr lang="en-US" altLang="zh-CN" smtClean="0">
                <a:solidFill>
                  <a:srgbClr val="FF3300"/>
                </a:solidFill>
              </a:rPr>
              <a:t>23</a:t>
            </a:r>
            <a:r>
              <a:rPr lang="en-US" altLang="zh-CN" smtClean="0"/>
              <a:t>, 34,25]</a:t>
            </a:r>
            <a:r>
              <a:rPr lang="zh-CN" altLang="en-US" smtClean="0"/>
              <a:t>；</a:t>
            </a:r>
          </a:p>
        </p:txBody>
      </p:sp>
    </p:spTree>
    <p:extLst>
      <p:ext uri="{BB962C8B-B14F-4D97-AF65-F5344CB8AC3E}">
        <p14:creationId xmlns:p14="http://schemas.microsoft.com/office/powerpoint/2010/main" val="2556912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1699">
                                            <p:txEl>
                                              <p:pRg st="1" end="1"/>
                                            </p:txEl>
                                          </p:spTgt>
                                        </p:tgtEl>
                                        <p:attrNameLst>
                                          <p:attrName>style.visibility</p:attrName>
                                        </p:attrNameLst>
                                      </p:cBhvr>
                                      <p:to>
                                        <p:strVal val="visible"/>
                                      </p:to>
                                    </p:set>
                                    <p:animEffect transition="in" filter="blinds(horizontal)">
                                      <p:cBhvr>
                                        <p:cTn id="7" dur="500"/>
                                        <p:tgtEl>
                                          <p:spTgt spid="5416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12" dur="500"/>
                                        <p:tgtEl>
                                          <p:spTgt spid="5416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1699">
                                            <p:txEl>
                                              <p:pRg st="3" end="3"/>
                                            </p:txEl>
                                          </p:spTgt>
                                        </p:tgtEl>
                                        <p:attrNameLst>
                                          <p:attrName>style.visibility</p:attrName>
                                        </p:attrNameLst>
                                      </p:cBhvr>
                                      <p:to>
                                        <p:strVal val="visible"/>
                                      </p:to>
                                    </p:set>
                                    <p:animEffect transition="in" filter="blinds(horizontal)">
                                      <p:cBhvr>
                                        <p:cTn id="17" dur="500"/>
                                        <p:tgtEl>
                                          <p:spTgt spid="5416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1699">
                                            <p:txEl>
                                              <p:pRg st="4" end="4"/>
                                            </p:txEl>
                                          </p:spTgt>
                                        </p:tgtEl>
                                        <p:attrNameLst>
                                          <p:attrName>style.visibility</p:attrName>
                                        </p:attrNameLst>
                                      </p:cBhvr>
                                      <p:to>
                                        <p:strVal val="visible"/>
                                      </p:to>
                                    </p:set>
                                    <p:animEffect transition="in" filter="blinds(horizontal)">
                                      <p:cBhvr>
                                        <p:cTn id="22" dur="500"/>
                                        <p:tgtEl>
                                          <p:spTgt spid="5416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1699">
                                            <p:txEl>
                                              <p:pRg st="5" end="5"/>
                                            </p:txEl>
                                          </p:spTgt>
                                        </p:tgtEl>
                                        <p:attrNameLst>
                                          <p:attrName>style.visibility</p:attrName>
                                        </p:attrNameLst>
                                      </p:cBhvr>
                                      <p:to>
                                        <p:strVal val="visible"/>
                                      </p:to>
                                    </p:set>
                                    <p:animEffect transition="in" filter="blinds(horizontal)">
                                      <p:cBhvr>
                                        <p:cTn id="27" dur="500"/>
                                        <p:tgtEl>
                                          <p:spTgt spid="5416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1699">
                                            <p:txEl>
                                              <p:pRg st="6" end="6"/>
                                            </p:txEl>
                                          </p:spTgt>
                                        </p:tgtEl>
                                        <p:attrNameLst>
                                          <p:attrName>style.visibility</p:attrName>
                                        </p:attrNameLst>
                                      </p:cBhvr>
                                      <p:to>
                                        <p:strVal val="visible"/>
                                      </p:to>
                                    </p:set>
                                    <p:animEffect transition="in" filter="blinds(horizontal)">
                                      <p:cBhvr>
                                        <p:cTn id="32" dur="500"/>
                                        <p:tgtEl>
                                          <p:spTgt spid="541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2625" y="334963"/>
            <a:ext cx="7772400" cy="825500"/>
          </a:xfrm>
        </p:spPr>
        <p:txBody>
          <a:bodyPr/>
          <a:lstStyle/>
          <a:p>
            <a:r>
              <a:rPr lang="zh-CN" altLang="en-US" smtClean="0"/>
              <a:t>练  习</a:t>
            </a:r>
          </a:p>
        </p:txBody>
      </p:sp>
      <p:sp>
        <p:nvSpPr>
          <p:cNvPr id="539651" name="Rectangle 3"/>
          <p:cNvSpPr>
            <a:spLocks noGrp="1" noChangeArrowheads="1"/>
          </p:cNvSpPr>
          <p:nvPr>
            <p:ph type="body" idx="1"/>
          </p:nvPr>
        </p:nvSpPr>
        <p:spPr>
          <a:xfrm>
            <a:off x="230188" y="1052513"/>
            <a:ext cx="8501062" cy="5405437"/>
          </a:xfrm>
        </p:spPr>
        <p:txBody>
          <a:bodyPr/>
          <a:lstStyle/>
          <a:p>
            <a:pPr marL="609600" indent="-609600">
              <a:lnSpc>
                <a:spcPct val="150000"/>
              </a:lnSpc>
              <a:buFontTx/>
              <a:buNone/>
            </a:pPr>
            <a:r>
              <a:rPr lang="zh-CN" altLang="en-US" smtClean="0"/>
              <a:t>     对</a:t>
            </a:r>
            <a:r>
              <a:rPr lang="en-US" altLang="zh-CN" smtClean="0"/>
              <a:t>[23,14,5,25,7,34,8,10]</a:t>
            </a:r>
            <a:r>
              <a:rPr lang="zh-CN" altLang="en-US" smtClean="0"/>
              <a:t>进行</a:t>
            </a:r>
            <a:r>
              <a:rPr lang="zh-CN" altLang="en-US" smtClean="0">
                <a:solidFill>
                  <a:srgbClr val="FF0000"/>
                </a:solidFill>
              </a:rPr>
              <a:t>归并排序</a:t>
            </a:r>
            <a:r>
              <a:rPr lang="zh-CN" altLang="en-US" smtClean="0"/>
              <a:t>，写出每趟归并排序后的结果。</a:t>
            </a:r>
          </a:p>
          <a:p>
            <a:pPr marL="609600" indent="-609600">
              <a:buFontTx/>
              <a:buAutoNum type="arabicPeriod"/>
            </a:pPr>
            <a:r>
              <a:rPr lang="en-US" altLang="zh-CN" smtClean="0"/>
              <a:t>[23][14][5][25][7][34][8][10]</a:t>
            </a:r>
          </a:p>
          <a:p>
            <a:pPr marL="609600" indent="-609600">
              <a:buFontTx/>
              <a:buAutoNum type="arabicPeriod"/>
            </a:pPr>
            <a:r>
              <a:rPr lang="en-US" altLang="zh-CN" smtClean="0"/>
              <a:t>[14,23 ][5,25][7,34][8,10]</a:t>
            </a:r>
            <a:endParaRPr lang="zh-CN" altLang="en-US" smtClean="0"/>
          </a:p>
          <a:p>
            <a:pPr marL="609600" indent="-609600">
              <a:buFontTx/>
              <a:buAutoNum type="arabicPeriod"/>
            </a:pPr>
            <a:r>
              <a:rPr lang="en-US" altLang="zh-CN" smtClean="0"/>
              <a:t>[5,14,23,25] [7,8,10,34]</a:t>
            </a:r>
            <a:r>
              <a:rPr lang="zh-CN" altLang="en-US" smtClean="0"/>
              <a:t>；</a:t>
            </a:r>
          </a:p>
          <a:p>
            <a:pPr marL="609600" indent="-609600">
              <a:buFontTx/>
              <a:buAutoNum type="arabicPeriod"/>
            </a:pPr>
            <a:r>
              <a:rPr lang="en-US" altLang="zh-CN" smtClean="0"/>
              <a:t>[5,7,8,10 ,14,23,25]34</a:t>
            </a:r>
            <a:r>
              <a:rPr lang="zh-CN" altLang="en-US" smtClean="0"/>
              <a:t>；</a:t>
            </a:r>
          </a:p>
        </p:txBody>
      </p:sp>
    </p:spTree>
    <p:extLst>
      <p:ext uri="{BB962C8B-B14F-4D97-AF65-F5344CB8AC3E}">
        <p14:creationId xmlns:p14="http://schemas.microsoft.com/office/powerpoint/2010/main" val="1401884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9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9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9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0978" name="Object 2"/>
          <p:cNvGraphicFramePr>
            <a:graphicFrameLocks noGrp="1" noChangeAspect="1"/>
          </p:cNvGraphicFramePr>
          <p:nvPr>
            <p:ph/>
            <p:extLst>
              <p:ext uri="{D42A27DB-BD31-4B8C-83A1-F6EECF244321}">
                <p14:modId xmlns:p14="http://schemas.microsoft.com/office/powerpoint/2010/main" val="1480208712"/>
              </p:ext>
            </p:extLst>
          </p:nvPr>
        </p:nvGraphicFramePr>
        <p:xfrm>
          <a:off x="76200" y="1766888"/>
          <a:ext cx="9207500" cy="4568825"/>
        </p:xfrm>
        <a:graphic>
          <a:graphicData uri="http://schemas.openxmlformats.org/presentationml/2006/ole">
            <mc:AlternateContent xmlns:mc="http://schemas.openxmlformats.org/markup-compatibility/2006">
              <mc:Choice xmlns:v="urn:schemas-microsoft-com:vml" Requires="v">
                <p:oleObj spid="_x0000_s16398" name="Document" r:id="rId3" imgW="4439946" imgH="2202665" progId="Word.Document.8">
                  <p:embed/>
                </p:oleObj>
              </mc:Choice>
              <mc:Fallback>
                <p:oleObj name="Document" r:id="rId3" imgW="4439946" imgH="2202665" progId="Word.Document.8">
                  <p:embed/>
                  <p:pic>
                    <p:nvPicPr>
                      <p:cNvPr id="0" name=""/>
                      <p:cNvPicPr>
                        <a:picLocks noChangeAspect="1" noChangeArrowheads="1"/>
                      </p:cNvPicPr>
                      <p:nvPr/>
                    </p:nvPicPr>
                    <p:blipFill>
                      <a:blip r:embed="rId4"/>
                      <a:srcRect/>
                      <a:stretch>
                        <a:fillRect/>
                      </a:stretch>
                    </p:blipFill>
                    <p:spPr bwMode="auto">
                      <a:xfrm>
                        <a:off x="76200" y="1766888"/>
                        <a:ext cx="9207500" cy="456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0979" name="Rectangle 3"/>
          <p:cNvSpPr>
            <a:spLocks noChangeArrowheads="1"/>
          </p:cNvSpPr>
          <p:nvPr/>
        </p:nvSpPr>
        <p:spPr bwMode="auto">
          <a:xfrm>
            <a:off x="654050" y="803276"/>
            <a:ext cx="7742238"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eaLnBrk="1" hangingPunct="1"/>
            <a:r>
              <a:rPr lang="zh-CN" altLang="en-US" sz="3600" dirty="0" smtClean="0">
                <a:solidFill>
                  <a:schemeClr val="bg1"/>
                </a:solidFill>
                <a:ea typeface="黑体" pitchFamily="2" charset="-122"/>
              </a:rPr>
              <a:t>内</a:t>
            </a:r>
            <a:r>
              <a:rPr lang="zh-CN" altLang="en-US" sz="3600" dirty="0">
                <a:solidFill>
                  <a:schemeClr val="bg1"/>
                </a:solidFill>
                <a:ea typeface="黑体" pitchFamily="2" charset="-122"/>
              </a:rPr>
              <a:t>排序的比较和选择</a:t>
            </a:r>
          </a:p>
        </p:txBody>
      </p:sp>
    </p:spTree>
    <p:extLst>
      <p:ext uri="{BB962C8B-B14F-4D97-AF65-F5344CB8AC3E}">
        <p14:creationId xmlns:p14="http://schemas.microsoft.com/office/powerpoint/2010/main" val="1193414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510978"/>
                                        </p:tgtEl>
                                        <p:attrNameLst>
                                          <p:attrName>style.visibility</p:attrName>
                                        </p:attrNameLst>
                                      </p:cBhvr>
                                      <p:to>
                                        <p:strVal val="visible"/>
                                      </p:to>
                                    </p:set>
                                    <p:anim calcmode="lin" valueType="num">
                                      <p:cBhvr>
                                        <p:cTn id="7" dur="1000" fill="hold"/>
                                        <p:tgtEl>
                                          <p:spTgt spid="510978"/>
                                        </p:tgtEl>
                                        <p:attrNameLst>
                                          <p:attrName>ppt_x</p:attrName>
                                        </p:attrNameLst>
                                      </p:cBhvr>
                                      <p:tavLst>
                                        <p:tav tm="0">
                                          <p:val>
                                            <p:strVal val="#ppt_x-.2"/>
                                          </p:val>
                                        </p:tav>
                                        <p:tav tm="100000">
                                          <p:val>
                                            <p:strVal val="#ppt_x"/>
                                          </p:val>
                                        </p:tav>
                                      </p:tavLst>
                                    </p:anim>
                                    <p:anim calcmode="lin" valueType="num">
                                      <p:cBhvr>
                                        <p:cTn id="8" dur="1000" fill="hold"/>
                                        <p:tgtEl>
                                          <p:spTgt spid="510978"/>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zh-CN" dirty="0"/>
              <a:t>对以下四个序列用直接插入排序方法由小到大进行排序时，元素比较次数最少的是</a:t>
            </a:r>
            <a:r>
              <a:rPr lang="zh-CN" altLang="zh-CN" u="sng" dirty="0"/>
              <a:t> （</a:t>
            </a:r>
            <a:r>
              <a:rPr lang="en-US" altLang="zh-CN" u="sng" dirty="0"/>
              <a:t>61</a:t>
            </a:r>
            <a:r>
              <a:rPr lang="zh-CN" altLang="zh-CN" u="sng" dirty="0"/>
              <a:t>）</a:t>
            </a:r>
            <a:r>
              <a:rPr lang="zh-CN" altLang="zh-CN" dirty="0"/>
              <a:t>。</a:t>
            </a:r>
          </a:p>
          <a:p>
            <a:r>
              <a:rPr lang="zh-CN" altLang="zh-CN" dirty="0"/>
              <a:t>（</a:t>
            </a:r>
            <a:r>
              <a:rPr lang="en-US" altLang="zh-CN" dirty="0"/>
              <a:t>61</a:t>
            </a:r>
            <a:r>
              <a:rPr lang="zh-CN" altLang="zh-CN" dirty="0"/>
              <a:t>）</a:t>
            </a:r>
            <a:r>
              <a:rPr lang="en-US" altLang="zh-CN" dirty="0"/>
              <a:t>A.89</a:t>
            </a:r>
            <a:r>
              <a:rPr lang="zh-CN" altLang="zh-CN" dirty="0"/>
              <a:t>，</a:t>
            </a:r>
            <a:r>
              <a:rPr lang="en-US" altLang="zh-CN" dirty="0"/>
              <a:t>27</a:t>
            </a:r>
            <a:r>
              <a:rPr lang="zh-CN" altLang="zh-CN" dirty="0"/>
              <a:t>，</a:t>
            </a:r>
            <a:r>
              <a:rPr lang="en-US" altLang="zh-CN" dirty="0"/>
              <a:t>35</a:t>
            </a:r>
            <a:r>
              <a:rPr lang="zh-CN" altLang="zh-CN" dirty="0"/>
              <a:t>，</a:t>
            </a:r>
            <a:r>
              <a:rPr lang="en-US" altLang="zh-CN" dirty="0"/>
              <a:t>78</a:t>
            </a:r>
            <a:r>
              <a:rPr lang="zh-CN" altLang="zh-CN" dirty="0"/>
              <a:t>，</a:t>
            </a:r>
            <a:r>
              <a:rPr lang="en-US" altLang="zh-CN" dirty="0"/>
              <a:t>41</a:t>
            </a:r>
            <a:r>
              <a:rPr lang="zh-CN" altLang="zh-CN" dirty="0"/>
              <a:t>，</a:t>
            </a:r>
            <a:r>
              <a:rPr lang="en-US" altLang="zh-CN" dirty="0"/>
              <a:t>15   </a:t>
            </a:r>
            <a:endParaRPr lang="en-US" altLang="zh-CN" dirty="0" smtClean="0"/>
          </a:p>
          <a:p>
            <a:r>
              <a:rPr lang="en-US" altLang="zh-CN" dirty="0" smtClean="0"/>
              <a:t>B.27</a:t>
            </a:r>
            <a:r>
              <a:rPr lang="zh-CN" altLang="zh-CN" dirty="0"/>
              <a:t>，</a:t>
            </a:r>
            <a:r>
              <a:rPr lang="en-US" altLang="zh-CN" dirty="0"/>
              <a:t>35</a:t>
            </a:r>
            <a:r>
              <a:rPr lang="zh-CN" altLang="zh-CN" dirty="0"/>
              <a:t>，</a:t>
            </a:r>
            <a:r>
              <a:rPr lang="en-US" altLang="zh-CN" dirty="0"/>
              <a:t>41</a:t>
            </a:r>
            <a:r>
              <a:rPr lang="zh-CN" altLang="zh-CN" dirty="0"/>
              <a:t>，</a:t>
            </a:r>
            <a:r>
              <a:rPr lang="en-US" altLang="zh-CN" dirty="0"/>
              <a:t>16</a:t>
            </a:r>
            <a:r>
              <a:rPr lang="zh-CN" altLang="zh-CN" dirty="0"/>
              <a:t>，</a:t>
            </a:r>
            <a:r>
              <a:rPr lang="en-US" altLang="zh-CN" dirty="0"/>
              <a:t>89</a:t>
            </a:r>
            <a:r>
              <a:rPr lang="zh-CN" altLang="zh-CN" dirty="0"/>
              <a:t>，</a:t>
            </a:r>
            <a:r>
              <a:rPr lang="en-US" altLang="zh-CN" dirty="0"/>
              <a:t>70</a:t>
            </a:r>
            <a:endParaRPr lang="zh-CN" altLang="zh-CN" dirty="0"/>
          </a:p>
          <a:p>
            <a:r>
              <a:rPr lang="en-US" altLang="zh-CN" dirty="0" smtClean="0"/>
              <a:t>C.15</a:t>
            </a:r>
            <a:r>
              <a:rPr lang="zh-CN" altLang="zh-CN" dirty="0"/>
              <a:t>，</a:t>
            </a:r>
            <a:r>
              <a:rPr lang="en-US" altLang="zh-CN" dirty="0"/>
              <a:t>27</a:t>
            </a:r>
            <a:r>
              <a:rPr lang="zh-CN" altLang="zh-CN" dirty="0"/>
              <a:t>，</a:t>
            </a:r>
            <a:r>
              <a:rPr lang="en-US" altLang="zh-CN" dirty="0"/>
              <a:t>46</a:t>
            </a:r>
            <a:r>
              <a:rPr lang="zh-CN" altLang="zh-CN" dirty="0"/>
              <a:t>，</a:t>
            </a:r>
            <a:r>
              <a:rPr lang="en-US" altLang="zh-CN" dirty="0"/>
              <a:t>40</a:t>
            </a:r>
            <a:r>
              <a:rPr lang="zh-CN" altLang="zh-CN" dirty="0"/>
              <a:t>，</a:t>
            </a:r>
            <a:r>
              <a:rPr lang="en-US" altLang="zh-CN" dirty="0"/>
              <a:t>64</a:t>
            </a:r>
            <a:r>
              <a:rPr lang="zh-CN" altLang="zh-CN" dirty="0"/>
              <a:t>，</a:t>
            </a:r>
            <a:r>
              <a:rPr lang="en-US" altLang="zh-CN" dirty="0"/>
              <a:t>85   </a:t>
            </a:r>
            <a:endParaRPr lang="en-US" altLang="zh-CN" dirty="0" smtClean="0"/>
          </a:p>
          <a:p>
            <a:r>
              <a:rPr lang="en-US" altLang="zh-CN" dirty="0" smtClean="0"/>
              <a:t>D.90</a:t>
            </a:r>
            <a:r>
              <a:rPr lang="zh-CN" altLang="zh-CN" dirty="0"/>
              <a:t>，</a:t>
            </a:r>
            <a:r>
              <a:rPr lang="en-US" altLang="zh-CN" dirty="0"/>
              <a:t>80</a:t>
            </a:r>
            <a:r>
              <a:rPr lang="zh-CN" altLang="zh-CN" dirty="0"/>
              <a:t>，</a:t>
            </a:r>
            <a:r>
              <a:rPr lang="en-US" altLang="zh-CN" dirty="0"/>
              <a:t>45</a:t>
            </a:r>
            <a:r>
              <a:rPr lang="zh-CN" altLang="zh-CN" dirty="0"/>
              <a:t>，</a:t>
            </a:r>
            <a:r>
              <a:rPr lang="en-US" altLang="zh-CN" dirty="0"/>
              <a:t>38</a:t>
            </a:r>
            <a:r>
              <a:rPr lang="zh-CN" altLang="zh-CN" dirty="0"/>
              <a:t>，</a:t>
            </a:r>
            <a:r>
              <a:rPr lang="en-US" altLang="zh-CN" dirty="0"/>
              <a:t>30</a:t>
            </a:r>
            <a:r>
              <a:rPr lang="zh-CN" altLang="zh-CN" dirty="0"/>
              <a:t>，</a:t>
            </a:r>
            <a:r>
              <a:rPr lang="en-US" altLang="zh-CN" dirty="0"/>
              <a:t>25</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87</a:t>
            </a:fld>
            <a:endParaRPr lang="en-US" altLang="zh-CN"/>
          </a:p>
        </p:txBody>
      </p:sp>
    </p:spTree>
    <p:extLst>
      <p:ext uri="{BB962C8B-B14F-4D97-AF65-F5344CB8AC3E}">
        <p14:creationId xmlns:p14="http://schemas.microsoft.com/office/powerpoint/2010/main" val="40775318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228600" y="1419225"/>
            <a:ext cx="8458200" cy="4981575"/>
          </a:xfrm>
        </p:spPr>
        <p:txBody>
          <a:bodyPr/>
          <a:lstStyle/>
          <a:p>
            <a:pPr>
              <a:lnSpc>
                <a:spcPct val="150000"/>
              </a:lnSpc>
            </a:pPr>
            <a:r>
              <a:rPr lang="zh-CN" altLang="zh-CN" sz="2000" dirty="0"/>
              <a:t>以下关于快速排序算法的描述中，错误的是</a:t>
            </a:r>
            <a:r>
              <a:rPr lang="zh-CN" altLang="zh-CN" sz="2000" u="sng" dirty="0"/>
              <a:t>（</a:t>
            </a:r>
            <a:r>
              <a:rPr lang="en-US" altLang="zh-CN" sz="2000" u="sng" dirty="0"/>
              <a:t>64</a:t>
            </a:r>
            <a:r>
              <a:rPr lang="zh-CN" altLang="zh-CN" sz="2000" u="sng" dirty="0"/>
              <a:t>）</a:t>
            </a:r>
            <a:r>
              <a:rPr lang="zh-CN" altLang="zh-CN" sz="2000" dirty="0"/>
              <a:t>。在快速排序过程中，需要设立基准元素并划分序列来进行排序。若序列由元素</a:t>
            </a:r>
            <a:r>
              <a:rPr lang="en-US" altLang="zh-CN" sz="2000" dirty="0"/>
              <a:t>{12,25,30,45,52,67,85}</a:t>
            </a:r>
            <a:r>
              <a:rPr lang="zh-CN" altLang="zh-CN" sz="2000" dirty="0"/>
              <a:t>构成，则初始排列为</a:t>
            </a:r>
            <a:r>
              <a:rPr lang="zh-CN" altLang="zh-CN" sz="2000" u="sng" dirty="0"/>
              <a:t>（</a:t>
            </a:r>
            <a:r>
              <a:rPr lang="en-US" altLang="zh-CN" sz="2000" u="sng" dirty="0"/>
              <a:t>65</a:t>
            </a:r>
            <a:r>
              <a:rPr lang="zh-CN" altLang="zh-CN" sz="2000" u="sng" dirty="0"/>
              <a:t>）</a:t>
            </a:r>
            <a:r>
              <a:rPr lang="zh-CN" altLang="zh-CN" sz="2000" dirty="0"/>
              <a:t>时，排序效率最高（令序列的第一个元素为基准元素）。</a:t>
            </a:r>
          </a:p>
          <a:p>
            <a:pPr>
              <a:lnSpc>
                <a:spcPct val="150000"/>
              </a:lnSpc>
            </a:pPr>
            <a:r>
              <a:rPr lang="zh-CN" altLang="zh-CN" sz="2000" dirty="0"/>
              <a:t>（</a:t>
            </a:r>
            <a:r>
              <a:rPr lang="en-US" altLang="zh-CN" sz="2000" dirty="0"/>
              <a:t>64</a:t>
            </a:r>
            <a:r>
              <a:rPr lang="zh-CN" altLang="zh-CN" sz="2000" dirty="0"/>
              <a:t>）</a:t>
            </a:r>
            <a:r>
              <a:rPr lang="en-US" altLang="zh-CN" sz="2000" dirty="0"/>
              <a:t>A.</a:t>
            </a:r>
            <a:r>
              <a:rPr lang="zh-CN" altLang="zh-CN" sz="2000" dirty="0"/>
              <a:t>快速排序算法是不稳定的排序算法</a:t>
            </a:r>
            <a:r>
              <a:rPr lang="en-US" altLang="zh-CN" sz="2000" dirty="0"/>
              <a:t>   </a:t>
            </a:r>
            <a:endParaRPr lang="en-US" altLang="zh-CN" sz="2000" dirty="0" smtClean="0"/>
          </a:p>
          <a:p>
            <a:pPr>
              <a:lnSpc>
                <a:spcPct val="150000"/>
              </a:lnSpc>
            </a:pPr>
            <a:r>
              <a:rPr lang="en-US" altLang="zh-CN" sz="2000" dirty="0" smtClean="0"/>
              <a:t>B</a:t>
            </a:r>
            <a:r>
              <a:rPr lang="en-US" altLang="zh-CN" sz="2000" dirty="0"/>
              <a:t>.</a:t>
            </a:r>
            <a:r>
              <a:rPr lang="zh-CN" altLang="zh-CN" sz="2000" dirty="0"/>
              <a:t>快速排序算法在最坏情况下的时间复杂度为</a:t>
            </a:r>
            <a:r>
              <a:rPr lang="en-US" altLang="zh-CN" sz="2000" dirty="0"/>
              <a:t>O(</a:t>
            </a:r>
            <a:r>
              <a:rPr lang="en-US" altLang="zh-CN" sz="2000" dirty="0" err="1"/>
              <a:t>nlgn</a:t>
            </a:r>
            <a:r>
              <a:rPr lang="en-US" altLang="zh-CN" sz="2000" dirty="0"/>
              <a:t>)</a:t>
            </a:r>
            <a:endParaRPr lang="zh-CN" altLang="zh-CN" sz="2000" dirty="0"/>
          </a:p>
          <a:p>
            <a:pPr>
              <a:lnSpc>
                <a:spcPct val="150000"/>
              </a:lnSpc>
            </a:pPr>
            <a:r>
              <a:rPr lang="en-US" altLang="zh-CN" sz="2000" dirty="0"/>
              <a:t>C.</a:t>
            </a:r>
            <a:r>
              <a:rPr lang="zh-CN" altLang="zh-CN" sz="2000" dirty="0"/>
              <a:t>快速排序算法是一种分治算法</a:t>
            </a:r>
            <a:r>
              <a:rPr lang="en-US" altLang="zh-CN" sz="2000" dirty="0"/>
              <a:t>       </a:t>
            </a:r>
            <a:endParaRPr lang="en-US" altLang="zh-CN" sz="2000" dirty="0" smtClean="0"/>
          </a:p>
          <a:p>
            <a:pPr>
              <a:lnSpc>
                <a:spcPct val="150000"/>
              </a:lnSpc>
            </a:pPr>
            <a:r>
              <a:rPr lang="en-US" altLang="zh-CN" sz="2000" dirty="0" smtClean="0"/>
              <a:t>D</a:t>
            </a:r>
            <a:r>
              <a:rPr lang="en-US" altLang="zh-CN" sz="2000" dirty="0"/>
              <a:t>. </a:t>
            </a:r>
            <a:r>
              <a:rPr lang="zh-CN" altLang="zh-CN" sz="2000" dirty="0"/>
              <a:t>当输入数据基本有序时，快速排序算法具有最坏情况下的时间复杂度</a:t>
            </a:r>
          </a:p>
          <a:p>
            <a:pPr>
              <a:lnSpc>
                <a:spcPct val="150000"/>
              </a:lnSpc>
            </a:pPr>
            <a:r>
              <a:rPr lang="zh-CN" altLang="zh-CN" sz="2000" dirty="0"/>
              <a:t>（</a:t>
            </a:r>
            <a:r>
              <a:rPr lang="en-US" altLang="zh-CN" sz="2000" dirty="0"/>
              <a:t>65</a:t>
            </a:r>
            <a:r>
              <a:rPr lang="zh-CN" altLang="zh-CN" sz="2000" dirty="0"/>
              <a:t>）</a:t>
            </a:r>
            <a:r>
              <a:rPr lang="en-US" altLang="zh-CN" sz="2000" dirty="0"/>
              <a:t>A. 45,12,30,25,67,52,85    </a:t>
            </a:r>
            <a:r>
              <a:rPr lang="en-US" altLang="zh-CN" sz="2000" dirty="0" smtClean="0"/>
              <a:t>	B.85,67,52,45,30,25,12  </a:t>
            </a:r>
          </a:p>
          <a:p>
            <a:pPr>
              <a:lnSpc>
                <a:spcPct val="150000"/>
              </a:lnSpc>
            </a:pPr>
            <a:r>
              <a:rPr lang="en-US" altLang="zh-CN" sz="2000" dirty="0" smtClean="0"/>
              <a:t>C</a:t>
            </a:r>
            <a:r>
              <a:rPr lang="en-US" altLang="zh-CN" sz="2000" dirty="0"/>
              <a:t>. 12,25,30,45,52,67,85    </a:t>
            </a:r>
            <a:r>
              <a:rPr lang="en-US" altLang="zh-CN" sz="2000" dirty="0" smtClean="0"/>
              <a:t>		D</a:t>
            </a:r>
            <a:r>
              <a:rPr lang="en-US" altLang="zh-CN" sz="2000" dirty="0"/>
              <a:t>. 45,12,25,30,85,67,52</a:t>
            </a:r>
            <a:endParaRPr lang="zh-CN" altLang="zh-CN" sz="2000" dirty="0"/>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88</a:t>
            </a:fld>
            <a:endParaRPr lang="en-US" altLang="zh-CN"/>
          </a:p>
        </p:txBody>
      </p:sp>
    </p:spTree>
    <p:extLst>
      <p:ext uri="{BB962C8B-B14F-4D97-AF65-F5344CB8AC3E}">
        <p14:creationId xmlns:p14="http://schemas.microsoft.com/office/powerpoint/2010/main" val="3458788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6200" y="1419225"/>
            <a:ext cx="9067800" cy="4879975"/>
          </a:xfrm>
        </p:spPr>
        <p:txBody>
          <a:bodyPr/>
          <a:lstStyle/>
          <a:p>
            <a:pPr marL="0" indent="0">
              <a:buNone/>
            </a:pPr>
            <a:r>
              <a:rPr lang="x-none" altLang="zh-CN" sz="2000" dirty="0"/>
              <a:t>给定n个整数构成的数组护｛a</a:t>
            </a:r>
            <a:r>
              <a:rPr lang="x-none" altLang="zh-CN" sz="2000" baseline="-25000" dirty="0"/>
              <a:t>1</a:t>
            </a:r>
            <a:r>
              <a:rPr lang="x-none" altLang="zh-CN" sz="2000" dirty="0"/>
              <a:t>,a</a:t>
            </a:r>
            <a:r>
              <a:rPr lang="x-none" altLang="zh-CN" sz="2000" baseline="-25000" dirty="0"/>
              <a:t>2</a:t>
            </a:r>
            <a:r>
              <a:rPr lang="x-none" altLang="zh-CN" sz="2000" dirty="0"/>
              <a:t>，…，a</a:t>
            </a:r>
            <a:r>
              <a:rPr lang="x-none" altLang="zh-CN" sz="2000" baseline="-25000" dirty="0"/>
              <a:t>n</a:t>
            </a:r>
            <a:r>
              <a:rPr lang="x-none" altLang="zh-CN" sz="2000" dirty="0"/>
              <a:t>｝和整数x，判断A中是否存在两个元素a</a:t>
            </a:r>
            <a:r>
              <a:rPr lang="x-none" altLang="zh-CN" sz="2000" baseline="-25000" dirty="0"/>
              <a:t>i</a:t>
            </a:r>
            <a:r>
              <a:rPr lang="x-none" altLang="zh-CN" sz="2000" dirty="0"/>
              <a:t>和a</a:t>
            </a:r>
            <a:r>
              <a:rPr lang="x-none" altLang="zh-CN" sz="2000" baseline="-25000" dirty="0"/>
              <a:t>j</a:t>
            </a:r>
            <a:r>
              <a:rPr lang="x-none" altLang="zh-CN" sz="2000" dirty="0"/>
              <a:t>，使得a</a:t>
            </a:r>
            <a:r>
              <a:rPr lang="x-none" altLang="zh-CN" sz="2000" baseline="-25000" dirty="0"/>
              <a:t>i</a:t>
            </a:r>
            <a:r>
              <a:rPr lang="x-none" altLang="zh-CN" sz="2000" dirty="0"/>
              <a:t>+a</a:t>
            </a:r>
            <a:r>
              <a:rPr lang="x-none" altLang="zh-CN" sz="2000" baseline="-25000" dirty="0"/>
              <a:t>j</a:t>
            </a:r>
            <a:r>
              <a:rPr lang="x-none" altLang="zh-CN" sz="2000" dirty="0"/>
              <a:t>=x</a:t>
            </a:r>
            <a:r>
              <a:rPr lang="x-none" altLang="zh-CN" sz="2000" dirty="0" smtClean="0"/>
              <a:t>。</a:t>
            </a:r>
            <a:r>
              <a:rPr lang="en-US" altLang="zh-CN" sz="2000" dirty="0" smtClean="0"/>
              <a:t>  </a:t>
            </a:r>
            <a:r>
              <a:rPr lang="x-none" altLang="zh-CN" sz="2000" dirty="0" smtClean="0"/>
              <a:t>为了求解该问题</a:t>
            </a:r>
            <a:r>
              <a:rPr lang="x-none" altLang="zh-CN" sz="2000" dirty="0"/>
              <a:t>，首先用归并排序算法对数组A进行从小到大排序；然后判断是否存在a</a:t>
            </a:r>
            <a:r>
              <a:rPr lang="x-none" altLang="zh-CN" sz="2000" baseline="-25000" dirty="0"/>
              <a:t>i</a:t>
            </a:r>
            <a:r>
              <a:rPr lang="x-none" altLang="zh-CN" sz="2000" dirty="0"/>
              <a:t>十a</a:t>
            </a:r>
            <a:r>
              <a:rPr lang="x-none" altLang="zh-CN" sz="2000" baseline="-25000" dirty="0"/>
              <a:t>j</a:t>
            </a:r>
            <a:r>
              <a:rPr lang="x-none" altLang="zh-CN" sz="2000" dirty="0"/>
              <a:t>=x,具体的方法如下列伪代码所示。则求解该问题时排序算法应用了</a:t>
            </a:r>
            <a:r>
              <a:rPr lang="x-none" altLang="zh-CN" sz="2000" u="sng" dirty="0"/>
              <a:t> (62) </a:t>
            </a:r>
            <a:r>
              <a:rPr lang="x-none" altLang="zh-CN" sz="2000" dirty="0"/>
              <a:t>算法设计策略，整个算法的时间复杂度为</a:t>
            </a:r>
            <a:r>
              <a:rPr lang="x-none" altLang="zh-CN" sz="2000" u="sng" dirty="0"/>
              <a:t>(63) </a:t>
            </a:r>
            <a:r>
              <a:rPr lang="x-none" altLang="zh-CN" sz="2000" dirty="0"/>
              <a:t>。</a:t>
            </a:r>
            <a:endParaRPr lang="zh-CN" altLang="zh-CN" sz="2000" dirty="0"/>
          </a:p>
          <a:p>
            <a:pPr>
              <a:lnSpc>
                <a:spcPct val="100000"/>
              </a:lnSpc>
            </a:pPr>
            <a:r>
              <a:rPr lang="en-US" altLang="zh-CN" sz="1800" dirty="0"/>
              <a:t>…</a:t>
            </a:r>
            <a:endParaRPr lang="zh-CN" altLang="zh-CN" sz="1800" dirty="0"/>
          </a:p>
          <a:p>
            <a:pPr>
              <a:lnSpc>
                <a:spcPct val="100000"/>
              </a:lnSpc>
            </a:pPr>
            <a:r>
              <a:rPr lang="en-US" altLang="zh-CN" sz="1800" dirty="0"/>
              <a:t> i=1</a:t>
            </a:r>
            <a:r>
              <a:rPr lang="x-none" altLang="zh-CN" sz="1800" dirty="0"/>
              <a:t>；</a:t>
            </a:r>
            <a:r>
              <a:rPr lang="en-US" altLang="zh-CN" sz="1800" dirty="0"/>
              <a:t>j=n</a:t>
            </a:r>
            <a:endParaRPr lang="zh-CN" altLang="zh-CN" sz="1800" dirty="0"/>
          </a:p>
          <a:p>
            <a:pPr>
              <a:lnSpc>
                <a:spcPct val="100000"/>
              </a:lnSpc>
            </a:pPr>
            <a:r>
              <a:rPr lang="en-US" altLang="zh-CN" sz="1800" dirty="0"/>
              <a:t> while i&lt;j</a:t>
            </a:r>
            <a:endParaRPr lang="zh-CN" altLang="zh-CN" sz="1800" dirty="0"/>
          </a:p>
          <a:p>
            <a:pPr>
              <a:lnSpc>
                <a:spcPct val="100000"/>
              </a:lnSpc>
            </a:pPr>
            <a:r>
              <a:rPr lang="en-US" altLang="zh-CN" sz="1800" dirty="0"/>
              <a:t>      if </a:t>
            </a:r>
            <a:r>
              <a:rPr lang="en-US" altLang="zh-CN" sz="1800" dirty="0" err="1"/>
              <a:t>a</a:t>
            </a:r>
            <a:r>
              <a:rPr lang="en-US" altLang="zh-CN" sz="1800" baseline="-25000" dirty="0" err="1"/>
              <a:t>i</a:t>
            </a:r>
            <a:r>
              <a:rPr lang="en-US" altLang="zh-CN" sz="1800" dirty="0" err="1"/>
              <a:t>+a</a:t>
            </a:r>
            <a:r>
              <a:rPr lang="en-US" altLang="zh-CN" sz="1800" baseline="-25000" dirty="0" err="1"/>
              <a:t>j</a:t>
            </a:r>
            <a:r>
              <a:rPr lang="en-US" altLang="zh-CN" sz="1800" dirty="0"/>
              <a:t>=x  return true</a:t>
            </a:r>
            <a:endParaRPr lang="zh-CN" altLang="zh-CN" sz="1800" dirty="0"/>
          </a:p>
          <a:p>
            <a:pPr>
              <a:lnSpc>
                <a:spcPct val="100000"/>
              </a:lnSpc>
            </a:pPr>
            <a:r>
              <a:rPr lang="en-US" altLang="zh-CN" sz="1800" dirty="0"/>
              <a:t>      else if </a:t>
            </a:r>
            <a:r>
              <a:rPr lang="en-US" altLang="zh-CN" sz="1800" dirty="0" err="1" smtClean="0"/>
              <a:t>a</a:t>
            </a:r>
            <a:r>
              <a:rPr lang="en-US" altLang="zh-CN" sz="1800" baseline="-25000" dirty="0" err="1" smtClean="0"/>
              <a:t>i</a:t>
            </a:r>
            <a:r>
              <a:rPr lang="en-US" altLang="zh-CN" sz="1800" dirty="0" err="1" smtClean="0"/>
              <a:t>+a</a:t>
            </a:r>
            <a:r>
              <a:rPr lang="en-US" altLang="zh-CN" sz="1800" baseline="-25000" dirty="0" err="1" smtClean="0"/>
              <a:t>j</a:t>
            </a:r>
            <a:r>
              <a:rPr lang="en-US" altLang="zh-CN" sz="1800" dirty="0" smtClean="0"/>
              <a:t>&gt;x            </a:t>
            </a:r>
            <a:r>
              <a:rPr lang="en-US" altLang="zh-CN" sz="1800" dirty="0"/>
              <a:t>j--</a:t>
            </a:r>
            <a:r>
              <a:rPr lang="x-none" altLang="zh-CN" sz="1800" dirty="0"/>
              <a:t>；</a:t>
            </a:r>
            <a:endParaRPr lang="zh-CN" altLang="zh-CN" sz="1800" dirty="0"/>
          </a:p>
          <a:p>
            <a:pPr>
              <a:lnSpc>
                <a:spcPct val="100000"/>
              </a:lnSpc>
            </a:pPr>
            <a:r>
              <a:rPr lang="en-US" altLang="zh-CN" sz="1800" dirty="0"/>
              <a:t>      else </a:t>
            </a:r>
            <a:r>
              <a:rPr lang="en-US" altLang="zh-CN" sz="1800" dirty="0" smtClean="0"/>
              <a:t>            </a:t>
            </a:r>
            <a:r>
              <a:rPr lang="en-US" altLang="zh-CN" sz="1800" dirty="0"/>
              <a:t>i++</a:t>
            </a:r>
            <a:r>
              <a:rPr lang="x-none" altLang="zh-CN" sz="1800" dirty="0"/>
              <a:t>；</a:t>
            </a:r>
            <a:endParaRPr lang="zh-CN" altLang="zh-CN" sz="1800" dirty="0"/>
          </a:p>
          <a:p>
            <a:pPr>
              <a:lnSpc>
                <a:spcPct val="100000"/>
              </a:lnSpc>
            </a:pPr>
            <a:r>
              <a:rPr lang="en-US" altLang="zh-CN" sz="1800" dirty="0"/>
              <a:t>return false</a:t>
            </a:r>
            <a:r>
              <a:rPr lang="x-none" altLang="zh-CN" sz="1800" dirty="0" smtClean="0"/>
              <a:t>；</a:t>
            </a:r>
            <a:r>
              <a:rPr lang="en-US" altLang="zh-CN" sz="1800" dirty="0" smtClean="0"/>
              <a:t>…</a:t>
            </a:r>
            <a:endParaRPr lang="zh-CN" altLang="zh-CN" sz="1800" dirty="0"/>
          </a:p>
          <a:p>
            <a:r>
              <a:rPr lang="x-none" altLang="zh-CN" sz="2000" dirty="0" smtClean="0"/>
              <a:t>(</a:t>
            </a:r>
            <a:r>
              <a:rPr lang="x-none" altLang="zh-CN" sz="2000" dirty="0"/>
              <a:t>62) A.分治               B.贪心                 C.动态规划                     D.回溯</a:t>
            </a:r>
            <a:endParaRPr lang="zh-CN" altLang="zh-CN" sz="2000" dirty="0"/>
          </a:p>
          <a:p>
            <a:r>
              <a:rPr lang="x-none" altLang="zh-CN" sz="2000" dirty="0"/>
              <a:t>(63) A.0(n)               B.0(nlgn)              C.O(n</a:t>
            </a:r>
            <a:r>
              <a:rPr lang="x-none" altLang="zh-CN" sz="2000" baseline="30000" dirty="0"/>
              <a:t>2</a:t>
            </a:r>
            <a:r>
              <a:rPr lang="x-none" altLang="zh-CN" sz="2000" dirty="0"/>
              <a:t>)                         D.O(nlg</a:t>
            </a:r>
            <a:r>
              <a:rPr lang="x-none" altLang="zh-CN" sz="2000" baseline="30000" dirty="0"/>
              <a:t>2</a:t>
            </a:r>
            <a:r>
              <a:rPr lang="x-none" altLang="zh-CN" sz="2000" dirty="0"/>
              <a:t>n)</a:t>
            </a:r>
            <a:endParaRPr lang="zh-CN"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89</a:t>
            </a:fld>
            <a:endParaRPr lang="en-US" altLang="zh-CN"/>
          </a:p>
        </p:txBody>
      </p:sp>
    </p:spTree>
    <p:extLst>
      <p:ext uri="{BB962C8B-B14F-4D97-AF65-F5344CB8AC3E}">
        <p14:creationId xmlns:p14="http://schemas.microsoft.com/office/powerpoint/2010/main" val="335459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线性结构</a:t>
            </a:r>
            <a:r>
              <a:rPr lang="en-US" altLang="zh-CN" dirty="0" smtClean="0"/>
              <a:t>——</a:t>
            </a:r>
            <a:r>
              <a:rPr lang="zh-CN" altLang="en-US" dirty="0" smtClean="0"/>
              <a:t>知识点</a:t>
            </a:r>
            <a:r>
              <a:rPr lang="en-US" altLang="zh-CN" dirty="0" smtClean="0"/>
              <a:t>3</a:t>
            </a:r>
            <a:endParaRPr lang="zh-CN" altLang="en-US" dirty="0"/>
          </a:p>
        </p:txBody>
      </p:sp>
      <p:sp>
        <p:nvSpPr>
          <p:cNvPr id="3" name="内容占位符 2"/>
          <p:cNvSpPr>
            <a:spLocks noGrp="1"/>
          </p:cNvSpPr>
          <p:nvPr>
            <p:ph idx="1"/>
          </p:nvPr>
        </p:nvSpPr>
        <p:spPr>
          <a:xfrm>
            <a:off x="228600" y="1419225"/>
            <a:ext cx="8458200" cy="4879975"/>
          </a:xfrm>
        </p:spPr>
        <p:txBody>
          <a:bodyPr/>
          <a:lstStyle/>
          <a:p>
            <a:pPr>
              <a:lnSpc>
                <a:spcPct val="150000"/>
              </a:lnSpc>
            </a:pPr>
            <a:r>
              <a:rPr lang="en-US" altLang="zh-CN" sz="2800" dirty="0" smtClean="0"/>
              <a:t>2.</a:t>
            </a:r>
            <a:r>
              <a:rPr lang="zh-CN" altLang="en-US" sz="2800" dirty="0" smtClean="0"/>
              <a:t>基于链式结构的插入运算（单链表）</a:t>
            </a:r>
          </a:p>
          <a:p>
            <a:pPr lvl="0">
              <a:lnSpc>
                <a:spcPct val="150000"/>
              </a:lnSpc>
            </a:pPr>
            <a:r>
              <a:rPr lang="zh-CN" altLang="zh-CN" sz="2400" dirty="0" smtClean="0"/>
              <a:t>链式</a:t>
            </a:r>
            <a:r>
              <a:rPr lang="zh-CN" altLang="zh-CN" sz="2400" dirty="0"/>
              <a:t>存储的情况下 在链接存储线性表中插入一个键值为</a:t>
            </a:r>
            <a:r>
              <a:rPr lang="en-US" altLang="zh-CN" sz="2400" dirty="0"/>
              <a:t>x</a:t>
            </a:r>
            <a:r>
              <a:rPr lang="zh-CN" altLang="zh-CN" sz="2400" dirty="0"/>
              <a:t>的新结点，分</a:t>
            </a:r>
            <a:r>
              <a:rPr lang="zh-CN" altLang="zh-CN" sz="2400" dirty="0" smtClean="0"/>
              <a:t>以下</a:t>
            </a:r>
            <a:r>
              <a:rPr lang="en-US" altLang="zh-CN" sz="2400" dirty="0" smtClean="0"/>
              <a:t>4</a:t>
            </a:r>
            <a:r>
              <a:rPr lang="zh-CN" altLang="zh-CN" sz="2400" dirty="0" smtClean="0"/>
              <a:t>种</a:t>
            </a:r>
            <a:r>
              <a:rPr lang="zh-CN" altLang="zh-CN" sz="2400" dirty="0"/>
              <a:t>情况：</a:t>
            </a:r>
            <a:endParaRPr lang="zh-CN" altLang="zh-CN" sz="2400" b="1" dirty="0"/>
          </a:p>
          <a:p>
            <a:pPr marL="0" lvl="0" indent="0">
              <a:lnSpc>
                <a:spcPct val="150000"/>
              </a:lnSpc>
              <a:buNone/>
            </a:pPr>
            <a:r>
              <a:rPr lang="zh-CN" altLang="en-US" sz="2400" dirty="0" smtClean="0">
                <a:solidFill>
                  <a:schemeClr val="accent6">
                    <a:lumMod val="50000"/>
                  </a:schemeClr>
                </a:solidFill>
              </a:rPr>
              <a:t>（</a:t>
            </a:r>
            <a:r>
              <a:rPr lang="en-US" altLang="zh-CN" sz="2400" dirty="0" smtClean="0">
                <a:solidFill>
                  <a:srgbClr val="B41C7E"/>
                </a:solidFill>
              </a:rPr>
              <a:t>1</a:t>
            </a:r>
            <a:r>
              <a:rPr lang="zh-CN" altLang="en-US" sz="2400" dirty="0" smtClean="0">
                <a:solidFill>
                  <a:srgbClr val="B41C7E"/>
                </a:solidFill>
              </a:rPr>
              <a:t>）</a:t>
            </a:r>
            <a:r>
              <a:rPr lang="zh-CN" altLang="zh-CN" sz="2400" dirty="0" smtClean="0">
                <a:solidFill>
                  <a:srgbClr val="B41C7E"/>
                </a:solidFill>
              </a:rPr>
              <a:t>在</a:t>
            </a:r>
            <a:r>
              <a:rPr lang="zh-CN" altLang="zh-CN" sz="2400" dirty="0">
                <a:solidFill>
                  <a:srgbClr val="B41C7E"/>
                </a:solidFill>
              </a:rPr>
              <a:t>某指针</a:t>
            </a:r>
            <a:r>
              <a:rPr lang="en-US" altLang="zh-CN" sz="2400" dirty="0">
                <a:solidFill>
                  <a:srgbClr val="B41C7E"/>
                </a:solidFill>
              </a:rPr>
              <a:t>p</a:t>
            </a:r>
            <a:r>
              <a:rPr lang="zh-CN" altLang="zh-CN" sz="2400" dirty="0">
                <a:solidFill>
                  <a:srgbClr val="B41C7E"/>
                </a:solidFill>
              </a:rPr>
              <a:t>所指结点之后插入；</a:t>
            </a:r>
            <a:endParaRPr lang="zh-CN" altLang="zh-CN" sz="2400" b="1" dirty="0">
              <a:solidFill>
                <a:srgbClr val="B41C7E"/>
              </a:solidFill>
            </a:endParaRPr>
          </a:p>
          <a:p>
            <a:pPr marL="0" lvl="0" indent="0">
              <a:lnSpc>
                <a:spcPct val="150000"/>
              </a:lnSpc>
              <a:buNone/>
            </a:pPr>
            <a:r>
              <a:rPr lang="zh-CN" altLang="en-US" sz="2400" dirty="0" smtClean="0">
                <a:solidFill>
                  <a:srgbClr val="B41C7E"/>
                </a:solidFill>
              </a:rPr>
              <a:t>（</a:t>
            </a:r>
            <a:r>
              <a:rPr lang="en-US" altLang="zh-CN" sz="2400" dirty="0" smtClean="0">
                <a:solidFill>
                  <a:srgbClr val="B41C7E"/>
                </a:solidFill>
              </a:rPr>
              <a:t>2</a:t>
            </a:r>
            <a:r>
              <a:rPr lang="zh-CN" altLang="en-US" sz="2400" dirty="0" smtClean="0">
                <a:solidFill>
                  <a:srgbClr val="B41C7E"/>
                </a:solidFill>
              </a:rPr>
              <a:t>）</a:t>
            </a:r>
            <a:r>
              <a:rPr lang="zh-CN" altLang="zh-CN" sz="2400" dirty="0" smtClean="0">
                <a:solidFill>
                  <a:srgbClr val="B41C7E"/>
                </a:solidFill>
              </a:rPr>
              <a:t>插</a:t>
            </a:r>
            <a:r>
              <a:rPr lang="zh-CN" altLang="zh-CN" sz="2400" dirty="0">
                <a:solidFill>
                  <a:srgbClr val="B41C7E"/>
                </a:solidFill>
              </a:rPr>
              <a:t>在首结点之前，使待插入结点成为新的首结点；</a:t>
            </a:r>
            <a:endParaRPr lang="zh-CN" altLang="zh-CN" sz="2400" b="1" dirty="0">
              <a:solidFill>
                <a:srgbClr val="B41C7E"/>
              </a:solidFill>
            </a:endParaRPr>
          </a:p>
          <a:p>
            <a:pPr marL="0" lvl="0" indent="0">
              <a:lnSpc>
                <a:spcPct val="150000"/>
              </a:lnSpc>
              <a:buNone/>
            </a:pPr>
            <a:r>
              <a:rPr lang="zh-CN" altLang="en-US" sz="2400" dirty="0" smtClean="0">
                <a:solidFill>
                  <a:srgbClr val="B41C7E"/>
                </a:solidFill>
              </a:rPr>
              <a:t>（</a:t>
            </a:r>
            <a:r>
              <a:rPr lang="en-US" altLang="zh-CN" sz="2400" dirty="0" smtClean="0">
                <a:solidFill>
                  <a:srgbClr val="B41C7E"/>
                </a:solidFill>
              </a:rPr>
              <a:t>3</a:t>
            </a:r>
            <a:r>
              <a:rPr lang="zh-CN" altLang="en-US" sz="2400" dirty="0" smtClean="0">
                <a:solidFill>
                  <a:srgbClr val="B41C7E"/>
                </a:solidFill>
              </a:rPr>
              <a:t>）</a:t>
            </a:r>
            <a:r>
              <a:rPr lang="zh-CN" altLang="zh-CN" sz="2400" dirty="0" smtClean="0">
                <a:solidFill>
                  <a:srgbClr val="B41C7E"/>
                </a:solidFill>
              </a:rPr>
              <a:t>接</a:t>
            </a:r>
            <a:r>
              <a:rPr lang="zh-CN" altLang="zh-CN" sz="2400" dirty="0">
                <a:solidFill>
                  <a:srgbClr val="B41C7E"/>
                </a:solidFill>
              </a:rPr>
              <a:t>在线性表的末尾；</a:t>
            </a:r>
            <a:endParaRPr lang="zh-CN" altLang="zh-CN" sz="2400" b="1" dirty="0">
              <a:solidFill>
                <a:srgbClr val="B41C7E"/>
              </a:solidFill>
            </a:endParaRPr>
          </a:p>
          <a:p>
            <a:pPr marL="0" lvl="0" indent="0">
              <a:lnSpc>
                <a:spcPct val="150000"/>
              </a:lnSpc>
              <a:buNone/>
            </a:pPr>
            <a:r>
              <a:rPr lang="zh-CN" altLang="en-US" sz="2400" dirty="0" smtClean="0">
                <a:solidFill>
                  <a:srgbClr val="B41C7E"/>
                </a:solidFill>
              </a:rPr>
              <a:t>（</a:t>
            </a:r>
            <a:r>
              <a:rPr lang="en-US" altLang="zh-CN" sz="2400" dirty="0" smtClean="0">
                <a:solidFill>
                  <a:srgbClr val="B41C7E"/>
                </a:solidFill>
              </a:rPr>
              <a:t>4</a:t>
            </a:r>
            <a:r>
              <a:rPr lang="zh-CN" altLang="en-US" sz="2400" dirty="0" smtClean="0">
                <a:solidFill>
                  <a:srgbClr val="B41C7E"/>
                </a:solidFill>
              </a:rPr>
              <a:t>）</a:t>
            </a:r>
            <a:r>
              <a:rPr lang="zh-CN" altLang="zh-CN" sz="2400" dirty="0" smtClean="0">
                <a:solidFill>
                  <a:srgbClr val="B41C7E"/>
                </a:solidFill>
              </a:rPr>
              <a:t>在</a:t>
            </a:r>
            <a:r>
              <a:rPr lang="zh-CN" altLang="zh-CN" sz="2400" dirty="0">
                <a:solidFill>
                  <a:srgbClr val="B41C7E"/>
                </a:solidFill>
              </a:rPr>
              <a:t>有序链表中插入，使新的线性表仍然有序。</a:t>
            </a:r>
            <a:endParaRPr lang="zh-CN" altLang="zh-CN" sz="2400" b="1" dirty="0">
              <a:solidFill>
                <a:srgbClr val="B41C7E"/>
              </a:solidFill>
            </a:endParaRPr>
          </a:p>
          <a:p>
            <a:pPr>
              <a:lnSpc>
                <a:spcPct val="150000"/>
              </a:lnSpc>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9</a:t>
            </a:fld>
            <a:endParaRPr lang="en-US" altLang="zh-CN"/>
          </a:p>
        </p:txBody>
      </p:sp>
    </p:spTree>
    <p:extLst>
      <p:ext uri="{BB962C8B-B14F-4D97-AF65-F5344CB8AC3E}">
        <p14:creationId xmlns:p14="http://schemas.microsoft.com/office/powerpoint/2010/main" val="29697636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a:xfrm>
            <a:off x="228600" y="1295400"/>
            <a:ext cx="8610600" cy="4879975"/>
          </a:xfrm>
        </p:spPr>
        <p:txBody>
          <a:bodyPr/>
          <a:lstStyle/>
          <a:p>
            <a:pPr>
              <a:lnSpc>
                <a:spcPct val="150000"/>
              </a:lnSpc>
            </a:pPr>
            <a:r>
              <a:rPr lang="x-none" altLang="zh-CN" sz="2800" dirty="0"/>
              <a:t>将数组{1，1，2，4，7，5}从小到大排序，若采用</a:t>
            </a:r>
            <a:r>
              <a:rPr lang="x-none" altLang="zh-CN" sz="2800" u="sng" dirty="0"/>
              <a:t> (62) </a:t>
            </a:r>
            <a:r>
              <a:rPr lang="x-none" altLang="zh-CN" sz="2800" dirty="0"/>
              <a:t>排序算法，则元素之间需要进行的比较次数最少，共需要进行</a:t>
            </a:r>
            <a:r>
              <a:rPr lang="x-none" altLang="zh-CN" sz="2800" u="sng" dirty="0"/>
              <a:t>(63)</a:t>
            </a:r>
            <a:r>
              <a:rPr lang="x-none" altLang="zh-CN" sz="2800" dirty="0"/>
              <a:t>次元素之间的比较。</a:t>
            </a:r>
            <a:endParaRPr lang="zh-CN" altLang="zh-CN" sz="2800" dirty="0"/>
          </a:p>
          <a:p>
            <a:pPr>
              <a:lnSpc>
                <a:spcPct val="150000"/>
              </a:lnSpc>
            </a:pPr>
            <a:r>
              <a:rPr lang="x-none" altLang="zh-CN" sz="2800" dirty="0"/>
              <a:t>(62) A．直接插入        </a:t>
            </a:r>
            <a:r>
              <a:rPr lang="x-none" altLang="zh-CN" sz="2800" dirty="0" smtClean="0"/>
              <a:t>    </a:t>
            </a:r>
            <a:r>
              <a:rPr lang="x-none" altLang="zh-CN" sz="2800" dirty="0"/>
              <a:t>B．归并   </a:t>
            </a:r>
            <a:r>
              <a:rPr lang="x-none" altLang="zh-CN" sz="2800" dirty="0" smtClean="0"/>
              <a:t>       C</a:t>
            </a:r>
            <a:r>
              <a:rPr lang="x-none" altLang="zh-CN" sz="2800" dirty="0"/>
              <a:t>．堆           </a:t>
            </a:r>
            <a:r>
              <a:rPr lang="x-none" altLang="zh-CN" sz="2800" dirty="0" smtClean="0"/>
              <a:t>   </a:t>
            </a:r>
            <a:r>
              <a:rPr lang="x-none" altLang="zh-CN" sz="2800" dirty="0"/>
              <a:t>D．快速</a:t>
            </a:r>
            <a:endParaRPr lang="zh-CN" altLang="zh-CN" sz="2800" dirty="0"/>
          </a:p>
          <a:p>
            <a:pPr>
              <a:lnSpc>
                <a:spcPct val="150000"/>
              </a:lnSpc>
            </a:pPr>
            <a:r>
              <a:rPr lang="x-none" altLang="zh-CN" sz="2800" dirty="0"/>
              <a:t>(63) A．5             </a:t>
            </a:r>
            <a:r>
              <a:rPr lang="x-none" altLang="zh-CN" sz="2800" dirty="0" smtClean="0"/>
              <a:t>B．6             </a:t>
            </a:r>
            <a:r>
              <a:rPr lang="x-none" altLang="zh-CN" sz="2800" dirty="0"/>
              <a:t>C．7       </a:t>
            </a:r>
            <a:r>
              <a:rPr lang="x-none" altLang="zh-CN" sz="2800" dirty="0" smtClean="0"/>
              <a:t>         </a:t>
            </a:r>
            <a:r>
              <a:rPr lang="x-none" altLang="zh-CN" sz="2800" dirty="0"/>
              <a:t>D．8</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90</a:t>
            </a:fld>
            <a:endParaRPr lang="en-US" altLang="zh-CN"/>
          </a:p>
        </p:txBody>
      </p:sp>
    </p:spTree>
    <p:extLst>
      <p:ext uri="{BB962C8B-B14F-4D97-AF65-F5344CB8AC3E}">
        <p14:creationId xmlns:p14="http://schemas.microsoft.com/office/powerpoint/2010/main" val="21468312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152400" y="1371600"/>
            <a:ext cx="8534400" cy="4879975"/>
          </a:xfrm>
        </p:spPr>
        <p:txBody>
          <a:bodyPr/>
          <a:lstStyle/>
          <a:p>
            <a:pPr marL="0" indent="0">
              <a:lnSpc>
                <a:spcPct val="150000"/>
              </a:lnSpc>
              <a:buNone/>
            </a:pPr>
            <a:r>
              <a:rPr lang="en-US" altLang="zh-CN" sz="2800" dirty="0" smtClean="0"/>
              <a:t>1.</a:t>
            </a:r>
            <a:r>
              <a:rPr lang="zh-CN" altLang="zh-CN" sz="2800" dirty="0" smtClean="0"/>
              <a:t>快速</a:t>
            </a:r>
            <a:r>
              <a:rPr lang="zh-CN" altLang="zh-CN" sz="2800" dirty="0"/>
              <a:t>排序算法采用的设计方法是</a:t>
            </a:r>
            <a:r>
              <a:rPr lang="en-US" altLang="zh-CN" sz="2800" dirty="0"/>
              <a:t>__(12)__</a:t>
            </a:r>
            <a:r>
              <a:rPr lang="zh-CN" altLang="zh-CN" sz="2800" dirty="0"/>
              <a:t>。</a:t>
            </a:r>
          </a:p>
          <a:p>
            <a:pPr>
              <a:lnSpc>
                <a:spcPct val="150000"/>
              </a:lnSpc>
            </a:pPr>
            <a:r>
              <a:rPr lang="en-US" altLang="zh-CN" sz="2800" dirty="0"/>
              <a:t>(12) A. </a:t>
            </a:r>
            <a:r>
              <a:rPr lang="zh-CN" altLang="zh-CN" sz="2800" dirty="0"/>
              <a:t>动态规划法</a:t>
            </a:r>
            <a:r>
              <a:rPr lang="en-US" altLang="zh-CN" sz="2800" dirty="0"/>
              <a:t> (Dynamic Programming)  B. </a:t>
            </a:r>
            <a:r>
              <a:rPr lang="zh-CN" altLang="zh-CN" sz="2800" dirty="0"/>
              <a:t>分治法</a:t>
            </a:r>
            <a:r>
              <a:rPr lang="en-US" altLang="zh-CN" sz="2800" dirty="0"/>
              <a:t> (Divide and Conquer)</a:t>
            </a:r>
            <a:endParaRPr lang="zh-CN" altLang="zh-CN" sz="2800" dirty="0"/>
          </a:p>
          <a:p>
            <a:pPr>
              <a:lnSpc>
                <a:spcPct val="150000"/>
              </a:lnSpc>
            </a:pPr>
            <a:r>
              <a:rPr lang="en-US" altLang="zh-CN" sz="2800" dirty="0"/>
              <a:t>C. </a:t>
            </a:r>
            <a:r>
              <a:rPr lang="zh-CN" altLang="zh-CN" sz="2800" dirty="0"/>
              <a:t>回溯法</a:t>
            </a:r>
            <a:r>
              <a:rPr lang="en-US" altLang="zh-CN" sz="2800" dirty="0"/>
              <a:t> (Backtracking)   D. </a:t>
            </a:r>
            <a:r>
              <a:rPr lang="zh-CN" altLang="zh-CN" sz="2800" dirty="0"/>
              <a:t>分枝定界法</a:t>
            </a:r>
            <a:r>
              <a:rPr lang="en-US" altLang="zh-CN" sz="2800" dirty="0"/>
              <a:t> (Branch and Bound</a:t>
            </a:r>
            <a:r>
              <a:rPr lang="en-US" altLang="zh-CN" sz="2800" dirty="0" smtClean="0"/>
              <a:t>)</a:t>
            </a:r>
          </a:p>
          <a:p>
            <a:pPr marL="0" indent="0">
              <a:lnSpc>
                <a:spcPct val="150000"/>
              </a:lnSpc>
              <a:buNone/>
            </a:pPr>
            <a:r>
              <a:rPr lang="en-US" altLang="zh-CN" sz="2800" dirty="0" smtClean="0"/>
              <a:t>2.</a:t>
            </a:r>
            <a:r>
              <a:rPr lang="zh-CN" altLang="zh-CN" sz="2800" dirty="0" smtClean="0"/>
              <a:t>若</a:t>
            </a:r>
            <a:r>
              <a:rPr lang="zh-CN" altLang="zh-CN" sz="2800" dirty="0"/>
              <a:t>排序前后关键字相同的两个元素相对位置不变，则称该排序方法是稳定的。</a:t>
            </a:r>
            <a:r>
              <a:rPr lang="en-US" altLang="zh-CN" sz="2800" dirty="0"/>
              <a:t>___(47)__</a:t>
            </a:r>
            <a:r>
              <a:rPr lang="zh-CN" altLang="zh-CN" sz="2800" dirty="0"/>
              <a:t>排序是稳定的。</a:t>
            </a:r>
          </a:p>
          <a:p>
            <a:pPr>
              <a:lnSpc>
                <a:spcPct val="150000"/>
              </a:lnSpc>
            </a:pPr>
            <a:r>
              <a:rPr lang="en-US" altLang="zh-CN" sz="2800" dirty="0" smtClean="0"/>
              <a:t>(</a:t>
            </a:r>
            <a:r>
              <a:rPr lang="en-US" altLang="zh-CN" sz="2800" dirty="0"/>
              <a:t>47)A.</a:t>
            </a:r>
            <a:r>
              <a:rPr lang="zh-CN" altLang="zh-CN" sz="2800" dirty="0"/>
              <a:t>归并</a:t>
            </a:r>
            <a:r>
              <a:rPr lang="en-US" altLang="zh-CN" sz="2800" dirty="0"/>
              <a:t> B.</a:t>
            </a:r>
            <a:r>
              <a:rPr lang="zh-CN" altLang="zh-CN" sz="2800" dirty="0"/>
              <a:t>快速</a:t>
            </a:r>
            <a:r>
              <a:rPr lang="en-US" altLang="zh-CN" sz="2800" dirty="0"/>
              <a:t> C.</a:t>
            </a:r>
            <a:r>
              <a:rPr lang="zh-CN" altLang="zh-CN" sz="2800" dirty="0"/>
              <a:t>希尔</a:t>
            </a:r>
            <a:r>
              <a:rPr lang="en-US" altLang="zh-CN" sz="2800" dirty="0"/>
              <a:t> D.</a:t>
            </a:r>
            <a:r>
              <a:rPr lang="zh-CN" altLang="zh-CN" sz="2800" dirty="0"/>
              <a:t>堆</a:t>
            </a:r>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91</a:t>
            </a:fld>
            <a:endParaRPr lang="en-US" altLang="zh-CN"/>
          </a:p>
        </p:txBody>
      </p:sp>
    </p:spTree>
    <p:extLst>
      <p:ext uri="{BB962C8B-B14F-4D97-AF65-F5344CB8AC3E}">
        <p14:creationId xmlns:p14="http://schemas.microsoft.com/office/powerpoint/2010/main" val="21171812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76200" y="1419225"/>
            <a:ext cx="9067800" cy="4879975"/>
          </a:xfrm>
        </p:spPr>
        <p:txBody>
          <a:bodyPr/>
          <a:lstStyle/>
          <a:p>
            <a:pPr marL="0" indent="0">
              <a:lnSpc>
                <a:spcPct val="150000"/>
              </a:lnSpc>
              <a:buNone/>
            </a:pPr>
            <a:r>
              <a:rPr lang="en-US" altLang="zh-CN" sz="2400" u="sng" dirty="0" smtClean="0"/>
              <a:t>1.(60</a:t>
            </a:r>
            <a:r>
              <a:rPr lang="en-US" altLang="zh-CN" sz="2400" u="sng" dirty="0"/>
              <a:t>)</a:t>
            </a:r>
            <a:r>
              <a:rPr lang="zh-CN" altLang="zh-CN" sz="2400" dirty="0"/>
              <a:t>在其最好情况下的算法时间复杂度为</a:t>
            </a:r>
            <a:r>
              <a:rPr lang="en-US" altLang="zh-CN" sz="2400" dirty="0"/>
              <a:t>0</a:t>
            </a:r>
            <a:r>
              <a:rPr lang="zh-CN" altLang="zh-CN" sz="2400" dirty="0"/>
              <a:t>（</a:t>
            </a:r>
            <a:r>
              <a:rPr lang="en-US" altLang="zh-CN" sz="2400" dirty="0"/>
              <a:t>n</a:t>
            </a:r>
            <a:r>
              <a:rPr lang="zh-CN" altLang="zh-CN" sz="2400" dirty="0"/>
              <a:t>）。</a:t>
            </a:r>
          </a:p>
          <a:p>
            <a:pPr lvl="0">
              <a:lnSpc>
                <a:spcPct val="150000"/>
              </a:lnSpc>
            </a:pPr>
            <a:r>
              <a:rPr lang="en-US" altLang="zh-CN" sz="2400" dirty="0"/>
              <a:t>A</a:t>
            </a:r>
            <a:r>
              <a:rPr lang="zh-CN" altLang="zh-CN" sz="2400" dirty="0"/>
              <a:t>．插入排序</a:t>
            </a:r>
            <a:r>
              <a:rPr lang="en-US" altLang="zh-CN" sz="2400" dirty="0"/>
              <a:t>  B.</a:t>
            </a:r>
            <a:r>
              <a:rPr lang="zh-CN" altLang="zh-CN" sz="2400" dirty="0"/>
              <a:t>归并排序</a:t>
            </a:r>
            <a:r>
              <a:rPr lang="en-US" altLang="zh-CN" sz="2400" dirty="0"/>
              <a:t>      C</a:t>
            </a:r>
            <a:r>
              <a:rPr lang="zh-CN" altLang="zh-CN" sz="2400" dirty="0"/>
              <a:t>．快速排序</a:t>
            </a:r>
            <a:r>
              <a:rPr lang="en-US" altLang="zh-CN" sz="2400" dirty="0"/>
              <a:t>  D.</a:t>
            </a:r>
            <a:r>
              <a:rPr lang="zh-CN" altLang="zh-CN" sz="2400" dirty="0"/>
              <a:t>堆排序</a:t>
            </a:r>
          </a:p>
          <a:p>
            <a:pPr marL="0" indent="0">
              <a:lnSpc>
                <a:spcPct val="150000"/>
              </a:lnSpc>
              <a:buNone/>
            </a:pPr>
            <a:r>
              <a:rPr lang="en-US" altLang="zh-CN" sz="2400" dirty="0" smtClean="0"/>
              <a:t>2.</a:t>
            </a:r>
            <a:r>
              <a:rPr lang="zh-CN" altLang="zh-CN" sz="2400" dirty="0"/>
              <a:t>在最好和最坏情况下的时间复杂度均为</a:t>
            </a:r>
            <a:r>
              <a:rPr lang="en-US" altLang="zh-CN" sz="2400" dirty="0"/>
              <a:t>O</a:t>
            </a:r>
            <a:r>
              <a:rPr lang="zh-CN" altLang="zh-CN" sz="2400" dirty="0"/>
              <a:t>（</a:t>
            </a:r>
            <a:r>
              <a:rPr lang="en-US" altLang="zh-CN" sz="2400" dirty="0" err="1"/>
              <a:t>nlogn</a:t>
            </a:r>
            <a:r>
              <a:rPr lang="zh-CN" altLang="zh-CN" sz="2400" dirty="0"/>
              <a:t>）且稳定的排序方法是</a:t>
            </a:r>
            <a:r>
              <a:rPr lang="en-US" altLang="zh-CN" sz="2400" dirty="0"/>
              <a:t>__________.</a:t>
            </a:r>
            <a:endParaRPr lang="zh-CN" altLang="zh-CN" sz="2400" dirty="0"/>
          </a:p>
          <a:p>
            <a:pPr>
              <a:lnSpc>
                <a:spcPct val="150000"/>
              </a:lnSpc>
            </a:pPr>
            <a:r>
              <a:rPr lang="en-US" altLang="zh-CN" sz="2400" dirty="0"/>
              <a:t>(51) A.</a:t>
            </a:r>
            <a:r>
              <a:rPr lang="zh-CN" altLang="zh-CN" sz="2400" dirty="0"/>
              <a:t>基数排序</a:t>
            </a:r>
            <a:r>
              <a:rPr lang="en-US" altLang="zh-CN" sz="2400" dirty="0"/>
              <a:t>    B.</a:t>
            </a:r>
            <a:r>
              <a:rPr lang="zh-CN" altLang="zh-CN" sz="2400" dirty="0"/>
              <a:t>快速排序</a:t>
            </a:r>
            <a:r>
              <a:rPr lang="en-US" altLang="zh-CN" sz="2400" dirty="0"/>
              <a:t>   C.</a:t>
            </a:r>
            <a:r>
              <a:rPr lang="zh-CN" altLang="zh-CN" sz="2400" dirty="0"/>
              <a:t>堆排序</a:t>
            </a:r>
            <a:r>
              <a:rPr lang="en-US" altLang="zh-CN" sz="2400" dirty="0"/>
              <a:t>      D.</a:t>
            </a:r>
            <a:r>
              <a:rPr lang="zh-CN" altLang="zh-CN" sz="2400" dirty="0"/>
              <a:t>归并排序</a:t>
            </a:r>
          </a:p>
          <a:p>
            <a:pPr>
              <a:lnSpc>
                <a:spcPct val="150000"/>
              </a:lnSpc>
            </a:pPr>
            <a:r>
              <a:rPr lang="en-US" altLang="zh-CN" sz="2400" dirty="0" smtClean="0"/>
              <a:t>3.</a:t>
            </a:r>
            <a:r>
              <a:rPr lang="zh-CN" altLang="zh-CN" sz="2400" dirty="0"/>
              <a:t>堆是一种数据结构，</a:t>
            </a:r>
            <a:r>
              <a:rPr lang="en-US" altLang="zh-CN" sz="2400" u="sng" dirty="0"/>
              <a:t>_(34)_</a:t>
            </a:r>
            <a:r>
              <a:rPr lang="zh-CN" altLang="zh-CN" sz="2400" dirty="0"/>
              <a:t>是</a:t>
            </a:r>
            <a:r>
              <a:rPr lang="zh-CN" altLang="zh-CN" sz="2400" dirty="0" smtClean="0"/>
              <a:t>堆。</a:t>
            </a:r>
            <a:r>
              <a:rPr lang="en-US" altLang="zh-CN" sz="2400" dirty="0" smtClean="0"/>
              <a:t/>
            </a:r>
            <a:br>
              <a:rPr lang="en-US" altLang="zh-CN" sz="2400" dirty="0" smtClean="0"/>
            </a:br>
            <a:r>
              <a:rPr lang="en-US" altLang="zh-CN" sz="2400" dirty="0" smtClean="0"/>
              <a:t> </a:t>
            </a:r>
            <a:r>
              <a:rPr lang="en-US" altLang="zh-CN" sz="2400" dirty="0"/>
              <a:t>A</a:t>
            </a:r>
            <a:r>
              <a:rPr lang="zh-CN" altLang="zh-CN" sz="2400" dirty="0"/>
              <a:t>．</a:t>
            </a:r>
            <a:r>
              <a:rPr lang="en-US" altLang="zh-CN" sz="2400" dirty="0"/>
              <a:t>(10,50,80,30,60,20,15,18) </a:t>
            </a:r>
            <a:r>
              <a:rPr lang="en-US" altLang="zh-CN" sz="2400" dirty="0" smtClean="0"/>
              <a:t>B</a:t>
            </a:r>
            <a:r>
              <a:rPr lang="zh-CN" altLang="zh-CN" sz="2400" dirty="0"/>
              <a:t>．</a:t>
            </a:r>
            <a:r>
              <a:rPr lang="en-US" altLang="zh-CN" sz="2400" dirty="0"/>
              <a:t>(10,18,15,20,50,80,30,60</a:t>
            </a:r>
            <a:r>
              <a:rPr lang="en-US" altLang="zh-CN" sz="2400" dirty="0" smtClean="0"/>
              <a:t>) </a:t>
            </a:r>
          </a:p>
          <a:p>
            <a:pPr>
              <a:lnSpc>
                <a:spcPct val="150000"/>
              </a:lnSpc>
            </a:pPr>
            <a:r>
              <a:rPr lang="en-US" altLang="zh-CN" sz="2400" dirty="0" smtClean="0"/>
              <a:t>C</a:t>
            </a:r>
            <a:r>
              <a:rPr lang="zh-CN" altLang="zh-CN" sz="2400" dirty="0" smtClean="0"/>
              <a:t>．</a:t>
            </a:r>
            <a:r>
              <a:rPr lang="en-US" altLang="zh-CN" sz="2400" dirty="0" smtClean="0"/>
              <a:t>(10,15,18,50,80,30,60,20</a:t>
            </a:r>
            <a:r>
              <a:rPr lang="en-US" altLang="zh-CN" sz="2400" dirty="0"/>
              <a:t>) </a:t>
            </a:r>
            <a:r>
              <a:rPr lang="en-US" altLang="zh-CN" sz="2400" dirty="0" smtClean="0"/>
              <a:t>    D</a:t>
            </a:r>
            <a:r>
              <a:rPr lang="en-US" altLang="zh-CN" sz="2400" dirty="0"/>
              <a:t>.(10,30,60,20,15,18,50,80)</a:t>
            </a:r>
            <a:endParaRPr lang="zh-CN" altLang="zh-CN" sz="2400" dirty="0"/>
          </a:p>
          <a:p>
            <a:pPr>
              <a:lnSpc>
                <a:spcPct val="150000"/>
              </a:lnSpc>
            </a:pPr>
            <a:r>
              <a:rPr lang="en-US" altLang="zh-CN" sz="2400" dirty="0"/>
              <a:t/>
            </a:r>
            <a:br>
              <a:rPr lang="en-US" altLang="zh-CN" sz="2400" dirty="0"/>
            </a:b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92</a:t>
            </a:fld>
            <a:endParaRPr lang="en-US" altLang="zh-CN" dirty="0"/>
          </a:p>
        </p:txBody>
      </p:sp>
    </p:spTree>
    <p:extLst>
      <p:ext uri="{BB962C8B-B14F-4D97-AF65-F5344CB8AC3E}">
        <p14:creationId xmlns:p14="http://schemas.microsoft.com/office/powerpoint/2010/main" val="6578874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0" y="1419225"/>
            <a:ext cx="9296400" cy="4879975"/>
          </a:xfrm>
        </p:spPr>
        <p:txBody>
          <a:bodyPr/>
          <a:lstStyle/>
          <a:p>
            <a:r>
              <a:rPr lang="zh-CN" altLang="zh-CN" dirty="0"/>
              <a:t>递增序列</a:t>
            </a:r>
            <a:r>
              <a:rPr lang="en-US" altLang="zh-CN" dirty="0"/>
              <a:t>A( a1,a2</a:t>
            </a:r>
            <a:r>
              <a:rPr lang="zh-CN" altLang="zh-CN" dirty="0"/>
              <a:t>，…，</a:t>
            </a:r>
            <a:r>
              <a:rPr lang="en-US" altLang="zh-CN" dirty="0"/>
              <a:t>an)</a:t>
            </a:r>
            <a:r>
              <a:rPr lang="zh-CN" altLang="zh-CN" dirty="0"/>
              <a:t>和</a:t>
            </a:r>
            <a:r>
              <a:rPr lang="en-US" altLang="zh-CN" dirty="0"/>
              <a:t>B( bl,b2</a:t>
            </a:r>
            <a:r>
              <a:rPr lang="zh-CN" altLang="zh-CN" dirty="0"/>
              <a:t>，…，</a:t>
            </a:r>
            <a:r>
              <a:rPr lang="en-US" altLang="zh-CN" dirty="0" err="1"/>
              <a:t>bn</a:t>
            </a:r>
            <a:r>
              <a:rPr lang="en-US" altLang="zh-CN" dirty="0"/>
              <a:t>)</a:t>
            </a:r>
            <a:r>
              <a:rPr lang="zh-CN" altLang="zh-CN" dirty="0"/>
              <a:t>的元素互不相同，若需将它们合并为一个长度为</a:t>
            </a:r>
            <a:r>
              <a:rPr lang="en-US" altLang="zh-CN" dirty="0"/>
              <a:t>2n</a:t>
            </a:r>
            <a:r>
              <a:rPr lang="zh-CN" altLang="zh-CN" dirty="0"/>
              <a:t>的递增序列，则当最终的排列结果为</a:t>
            </a:r>
            <a:r>
              <a:rPr lang="en-US" altLang="zh-CN" dirty="0"/>
              <a:t> (61) </a:t>
            </a:r>
            <a:r>
              <a:rPr lang="zh-CN" altLang="zh-CN" dirty="0"/>
              <a:t>时，归并过程中元素的比较次数最多。</a:t>
            </a:r>
          </a:p>
          <a:p>
            <a:r>
              <a:rPr lang="en-US" altLang="zh-CN" dirty="0"/>
              <a:t>(61)A.a1,a2,…,an,b1,b2,…,</a:t>
            </a:r>
            <a:r>
              <a:rPr lang="en-US" altLang="zh-CN" dirty="0" err="1"/>
              <a:t>bn</a:t>
            </a:r>
            <a:r>
              <a:rPr lang="en-US" altLang="zh-CN" dirty="0"/>
              <a:t>         </a:t>
            </a:r>
            <a:endParaRPr lang="en-US" altLang="zh-CN" dirty="0" smtClean="0"/>
          </a:p>
          <a:p>
            <a:r>
              <a:rPr lang="en-US" altLang="zh-CN" dirty="0" smtClean="0"/>
              <a:t>B.b1,b2</a:t>
            </a:r>
            <a:r>
              <a:rPr lang="en-US" altLang="zh-CN" dirty="0"/>
              <a:t>,…,</a:t>
            </a:r>
            <a:r>
              <a:rPr lang="en-US" altLang="zh-CN" dirty="0" err="1"/>
              <a:t>bn</a:t>
            </a:r>
            <a:r>
              <a:rPr lang="en-US" altLang="zh-CN" dirty="0"/>
              <a:t>, a1,a2,…,an</a:t>
            </a:r>
            <a:endParaRPr lang="zh-CN" altLang="zh-CN" dirty="0"/>
          </a:p>
          <a:p>
            <a:r>
              <a:rPr lang="en-US" altLang="zh-CN" dirty="0"/>
              <a:t>C.a1,b1,a2,b2,…,</a:t>
            </a:r>
            <a:r>
              <a:rPr lang="en-US" altLang="zh-CN" dirty="0" err="1"/>
              <a:t>ai,bi</a:t>
            </a:r>
            <a:r>
              <a:rPr lang="en-US" altLang="zh-CN" dirty="0"/>
              <a:t>,…,</a:t>
            </a:r>
            <a:r>
              <a:rPr lang="en-US" altLang="zh-CN" dirty="0" err="1"/>
              <a:t>an,bn</a:t>
            </a:r>
            <a:r>
              <a:rPr lang="en-US" altLang="zh-CN" dirty="0"/>
              <a:t>   D.al,a2,…,</a:t>
            </a:r>
            <a:r>
              <a:rPr lang="en-US" altLang="zh-CN" dirty="0" err="1"/>
              <a:t>ai</a:t>
            </a:r>
            <a:r>
              <a:rPr lang="en-US" altLang="zh-CN" dirty="0"/>
              <a:t>/2,bl,b2,…,bi/2,ai/2+l,ai/2+2,…,</a:t>
            </a:r>
            <a:r>
              <a:rPr lang="en-US" altLang="zh-CN" dirty="0" err="1"/>
              <a:t>an,bi</a:t>
            </a:r>
            <a:r>
              <a:rPr lang="en-US" altLang="zh-CN" dirty="0"/>
              <a:t>/2+1,bi/2+2,…,</a:t>
            </a:r>
            <a:r>
              <a:rPr lang="en-US" altLang="zh-CN" dirty="0" err="1"/>
              <a:t>bn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93</a:t>
            </a:fld>
            <a:endParaRPr lang="en-US" altLang="zh-CN"/>
          </a:p>
        </p:txBody>
      </p:sp>
    </p:spTree>
    <p:extLst>
      <p:ext uri="{BB962C8B-B14F-4D97-AF65-F5344CB8AC3E}">
        <p14:creationId xmlns:p14="http://schemas.microsoft.com/office/powerpoint/2010/main" val="250177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a:xfrm>
            <a:off x="457200" y="1419225"/>
            <a:ext cx="8534400" cy="4879975"/>
          </a:xfrm>
        </p:spPr>
        <p:txBody>
          <a:bodyPr/>
          <a:lstStyle/>
          <a:p>
            <a:pPr>
              <a:lnSpc>
                <a:spcPct val="200000"/>
              </a:lnSpc>
            </a:pPr>
            <a:r>
              <a:rPr lang="zh-CN" altLang="zh-CN" dirty="0"/>
              <a:t>用插入排序和归并排序算法对数组</a:t>
            </a:r>
            <a:r>
              <a:rPr lang="en-US" altLang="zh-CN" dirty="0"/>
              <a:t>&lt;3,1,4,1,5,9,6,5&gt;</a:t>
            </a:r>
            <a:r>
              <a:rPr lang="zh-CN" altLang="zh-CN" dirty="0"/>
              <a:t>进行从小到大排序，则分别需要进行</a:t>
            </a:r>
            <a:r>
              <a:rPr lang="zh-CN" altLang="zh-CN" u="sng" dirty="0"/>
              <a:t> （</a:t>
            </a:r>
            <a:r>
              <a:rPr lang="en-US" altLang="zh-CN" u="sng" dirty="0"/>
              <a:t>65</a:t>
            </a:r>
            <a:r>
              <a:rPr lang="zh-CN" altLang="zh-CN" u="sng" dirty="0"/>
              <a:t>） </a:t>
            </a:r>
            <a:r>
              <a:rPr lang="zh-CN" altLang="zh-CN" dirty="0"/>
              <a:t>次数组元素之间的比较。</a:t>
            </a:r>
          </a:p>
          <a:p>
            <a:pPr>
              <a:lnSpc>
                <a:spcPct val="200000"/>
              </a:lnSpc>
            </a:pPr>
            <a:r>
              <a:rPr lang="zh-CN" altLang="zh-CN" dirty="0"/>
              <a:t>（</a:t>
            </a:r>
            <a:r>
              <a:rPr lang="en-US" altLang="zh-CN" dirty="0"/>
              <a:t>65</a:t>
            </a:r>
            <a:r>
              <a:rPr lang="zh-CN" altLang="zh-CN" dirty="0"/>
              <a:t>）</a:t>
            </a:r>
            <a:r>
              <a:rPr lang="en-US" altLang="zh-CN" dirty="0"/>
              <a:t>A. 12,14		B. 10,14			          C. 12,16			     D. 10,16</a:t>
            </a:r>
            <a:endParaRPr lang="zh-CN" altLang="zh-CN" dirty="0"/>
          </a:p>
          <a:p>
            <a:pPr>
              <a:lnSpc>
                <a:spcPct val="200000"/>
              </a:lnSpc>
            </a:pPr>
            <a:endParaRPr lang="zh-CN" altLang="en-US"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94</a:t>
            </a:fld>
            <a:endParaRPr lang="en-US" altLang="zh-CN"/>
          </a:p>
        </p:txBody>
      </p:sp>
    </p:spTree>
    <p:extLst>
      <p:ext uri="{BB962C8B-B14F-4D97-AF65-F5344CB8AC3E}">
        <p14:creationId xmlns:p14="http://schemas.microsoft.com/office/powerpoint/2010/main" val="204338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smtClean="0"/>
              <a:t>查找</a:t>
            </a:r>
            <a:r>
              <a:rPr lang="en-US" altLang="zh-CN" dirty="0" smtClean="0"/>
              <a:t>——</a:t>
            </a:r>
            <a:r>
              <a:rPr lang="zh-CN" altLang="en-US" dirty="0" smtClean="0"/>
              <a:t>知识点</a:t>
            </a:r>
            <a:r>
              <a:rPr lang="en-US" altLang="zh-CN" dirty="0" smtClean="0"/>
              <a:t>1</a:t>
            </a:r>
            <a:endParaRPr lang="zh-CN" altLang="en-US" dirty="0"/>
          </a:p>
        </p:txBody>
      </p:sp>
      <p:sp>
        <p:nvSpPr>
          <p:cNvPr id="3" name="内容占位符 2"/>
          <p:cNvSpPr>
            <a:spLocks noGrp="1"/>
          </p:cNvSpPr>
          <p:nvPr>
            <p:ph idx="1"/>
          </p:nvPr>
        </p:nvSpPr>
        <p:spPr>
          <a:xfrm>
            <a:off x="457200" y="1382939"/>
            <a:ext cx="8229600" cy="5438775"/>
          </a:xfrm>
        </p:spPr>
        <p:txBody>
          <a:bodyPr/>
          <a:lstStyle/>
          <a:p>
            <a:pPr>
              <a:lnSpc>
                <a:spcPct val="150000"/>
              </a:lnSpc>
            </a:pPr>
            <a:r>
              <a:rPr lang="zh-CN" altLang="zh-CN" sz="2400" dirty="0" smtClean="0"/>
              <a:t>查找</a:t>
            </a:r>
            <a:r>
              <a:rPr lang="zh-CN" altLang="zh-CN" sz="2400" dirty="0"/>
              <a:t>运算的主要操作是关键字的比较，所以通常把查找过程中对关键字需要执行的平均比较次数（也称为平均查找长度）作为衡量一个查找算法优劣的标准。平均查找长度为</a:t>
            </a:r>
            <a:r>
              <a:rPr lang="en-US" altLang="zh-CN" sz="2400" dirty="0"/>
              <a:t>ASL</a:t>
            </a:r>
            <a:r>
              <a:rPr lang="zh-CN" altLang="zh-CN" sz="2400" dirty="0"/>
              <a:t>定义为：</a:t>
            </a:r>
            <a:r>
              <a:rPr lang="en-US" altLang="zh-CN" sz="2400" dirty="0"/>
              <a:t>ASL= </a:t>
            </a:r>
            <a:endParaRPr lang="zh-CN" altLang="zh-CN" sz="2400" dirty="0"/>
          </a:p>
          <a:p>
            <a:pPr>
              <a:lnSpc>
                <a:spcPct val="150000"/>
              </a:lnSpc>
            </a:pPr>
            <a:r>
              <a:rPr lang="zh-CN" altLang="zh-CN" sz="2400" dirty="0"/>
              <a:t>其中</a:t>
            </a:r>
            <a:r>
              <a:rPr lang="en-US" altLang="zh-CN" sz="2400" dirty="0"/>
              <a:t>n</a:t>
            </a:r>
            <a:r>
              <a:rPr lang="zh-CN" altLang="zh-CN" sz="2400" dirty="0"/>
              <a:t>是结点的个数，</a:t>
            </a:r>
            <a:r>
              <a:rPr lang="en-US" altLang="zh-CN" sz="2400" i="1" dirty="0"/>
              <a:t>p</a:t>
            </a:r>
            <a:r>
              <a:rPr lang="en-US" altLang="zh-CN" sz="2400" i="1" baseline="-25000" dirty="0"/>
              <a:t>i</a:t>
            </a:r>
            <a:r>
              <a:rPr lang="zh-CN" altLang="zh-CN" sz="2400" dirty="0"/>
              <a:t>是查找第</a:t>
            </a:r>
            <a:r>
              <a:rPr lang="en-US" altLang="zh-CN" sz="2400" dirty="0" err="1"/>
              <a:t>i</a:t>
            </a:r>
            <a:r>
              <a:rPr lang="zh-CN" altLang="zh-CN" sz="2400" dirty="0"/>
              <a:t>个结点的概率。若不特别声明，认为每个结点的查找概率相等，即</a:t>
            </a:r>
            <a:r>
              <a:rPr lang="en-US" altLang="zh-CN" sz="2400" i="1" dirty="0"/>
              <a:t>p</a:t>
            </a:r>
            <a:r>
              <a:rPr lang="en-US" altLang="zh-CN" sz="2400" i="1" baseline="-25000" dirty="0"/>
              <a:t>1</a:t>
            </a:r>
            <a:r>
              <a:rPr lang="zh-CN" altLang="zh-CN" sz="2400" i="1" baseline="-25000" dirty="0"/>
              <a:t>＝</a:t>
            </a:r>
            <a:r>
              <a:rPr lang="en-US" altLang="zh-CN" sz="2400" i="1" dirty="0"/>
              <a:t>p</a:t>
            </a:r>
            <a:r>
              <a:rPr lang="en-US" altLang="zh-CN" sz="2400" i="1" baseline="-25000" dirty="0"/>
              <a:t>2</a:t>
            </a:r>
            <a:r>
              <a:rPr lang="zh-CN" altLang="zh-CN" sz="2400" i="1" baseline="-25000" dirty="0"/>
              <a:t>＝……</a:t>
            </a:r>
            <a:r>
              <a:rPr lang="en-US" altLang="zh-CN" sz="2400" i="1" dirty="0" err="1"/>
              <a:t>p</a:t>
            </a:r>
            <a:r>
              <a:rPr lang="en-US" altLang="zh-CN" sz="2400" i="1" baseline="-25000" dirty="0" err="1"/>
              <a:t>n</a:t>
            </a:r>
            <a:r>
              <a:rPr lang="zh-CN" altLang="zh-CN" sz="2400" i="1" baseline="-25000" dirty="0"/>
              <a:t>＝</a:t>
            </a:r>
            <a:r>
              <a:rPr lang="en-US" altLang="zh-CN" sz="2400" dirty="0"/>
              <a:t>1/n</a:t>
            </a:r>
            <a:r>
              <a:rPr lang="zh-CN" altLang="zh-CN" sz="2400" dirty="0"/>
              <a:t>。；</a:t>
            </a:r>
            <a:r>
              <a:rPr lang="en-US" altLang="zh-CN" sz="2400" i="1" dirty="0"/>
              <a:t>c</a:t>
            </a:r>
            <a:r>
              <a:rPr lang="en-US" altLang="zh-CN" sz="2400" i="1" baseline="-25000" dirty="0"/>
              <a:t>i</a:t>
            </a:r>
            <a:r>
              <a:rPr lang="zh-CN" altLang="zh-CN" sz="2400" dirty="0"/>
              <a:t>是找到第</a:t>
            </a:r>
            <a:r>
              <a:rPr lang="en-US" altLang="zh-CN" sz="2400" dirty="0" err="1"/>
              <a:t>i</a:t>
            </a:r>
            <a:r>
              <a:rPr lang="zh-CN" altLang="zh-CN" sz="2400" dirty="0"/>
              <a:t>个结点所需进行的比较次数。</a:t>
            </a:r>
          </a:p>
          <a:p>
            <a:pPr>
              <a:lnSpc>
                <a:spcPct val="150000"/>
              </a:lnSpc>
            </a:pPr>
            <a:r>
              <a:rPr lang="zh-CN" altLang="zh-CN" sz="2400" dirty="0"/>
              <a:t>若每个结点的查找概率相等，即</a:t>
            </a:r>
            <a:r>
              <a:rPr lang="en-US" altLang="zh-CN" sz="2400" i="1" dirty="0"/>
              <a:t>p</a:t>
            </a:r>
            <a:r>
              <a:rPr lang="en-US" altLang="zh-CN" sz="2400" i="1" baseline="-25000" dirty="0"/>
              <a:t>1</a:t>
            </a:r>
            <a:r>
              <a:rPr lang="zh-CN" altLang="zh-CN" sz="2400" i="1" baseline="-25000" dirty="0"/>
              <a:t>＝</a:t>
            </a:r>
            <a:r>
              <a:rPr lang="en-US" altLang="zh-CN" sz="2400" i="1" dirty="0"/>
              <a:t>p</a:t>
            </a:r>
            <a:r>
              <a:rPr lang="en-US" altLang="zh-CN" sz="2400" i="1" baseline="-25000" dirty="0"/>
              <a:t>2</a:t>
            </a:r>
            <a:r>
              <a:rPr lang="zh-CN" altLang="zh-CN" sz="2400" i="1" baseline="-25000" dirty="0"/>
              <a:t>＝……</a:t>
            </a:r>
            <a:r>
              <a:rPr lang="en-US" altLang="zh-CN" sz="2400" i="1" dirty="0" err="1"/>
              <a:t>p</a:t>
            </a:r>
            <a:r>
              <a:rPr lang="en-US" altLang="zh-CN" sz="2400" i="1" baseline="-25000" dirty="0" err="1"/>
              <a:t>n</a:t>
            </a:r>
            <a:r>
              <a:rPr lang="zh-CN" altLang="zh-CN" sz="2400" i="1" baseline="-25000" dirty="0"/>
              <a:t>＝</a:t>
            </a:r>
            <a:r>
              <a:rPr lang="en-US" altLang="zh-CN" sz="2400" dirty="0"/>
              <a:t>1/n</a:t>
            </a:r>
            <a:r>
              <a:rPr lang="zh-CN" altLang="zh-CN" sz="2400" dirty="0"/>
              <a:t>，则</a:t>
            </a:r>
            <a:r>
              <a:rPr lang="en-US" altLang="zh-CN" sz="2400" dirty="0"/>
              <a:t>ASL= </a:t>
            </a:r>
            <a:r>
              <a:rPr lang="en-US" altLang="zh-CN" sz="2400" dirty="0" smtClean="0"/>
              <a:t>	     = </a:t>
            </a:r>
            <a:r>
              <a:rPr lang="en-US" altLang="zh-CN" sz="2400" dirty="0"/>
              <a:t>(c</a:t>
            </a:r>
            <a:r>
              <a:rPr lang="en-US" altLang="zh-CN" sz="2400" baseline="-25000" dirty="0"/>
              <a:t>1</a:t>
            </a:r>
            <a:r>
              <a:rPr lang="en-US" altLang="zh-CN" sz="2400" dirty="0"/>
              <a:t>+c</a:t>
            </a:r>
            <a:r>
              <a:rPr lang="en-US" altLang="zh-CN" sz="2400" baseline="-25000" dirty="0"/>
              <a:t>2</a:t>
            </a:r>
            <a:r>
              <a:rPr lang="en-US" altLang="zh-CN" sz="2400" dirty="0"/>
              <a:t>+c</a:t>
            </a:r>
            <a:r>
              <a:rPr lang="en-US" altLang="zh-CN" sz="2400" baseline="-25000" dirty="0"/>
              <a:t>3</a:t>
            </a:r>
            <a:r>
              <a:rPr lang="en-US" altLang="zh-CN" sz="2400" dirty="0"/>
              <a:t>+…+</a:t>
            </a:r>
            <a:r>
              <a:rPr lang="en-US" altLang="zh-CN" sz="2400" dirty="0" err="1"/>
              <a:t>c</a:t>
            </a:r>
            <a:r>
              <a:rPr lang="en-US" altLang="zh-CN" sz="2400" baseline="-25000" dirty="0" err="1"/>
              <a:t>n</a:t>
            </a:r>
            <a:r>
              <a:rPr lang="en-US" altLang="zh-CN" sz="2400" dirty="0"/>
              <a:t>)</a:t>
            </a:r>
            <a:endParaRPr lang="zh-CN" altLang="zh-CN" sz="2400" dirty="0"/>
          </a:p>
          <a:p>
            <a:pPr>
              <a:lnSpc>
                <a:spcPct val="150000"/>
              </a:lnSpc>
            </a:pPr>
            <a:endParaRPr lang="zh-CN" altLang="en-US" sz="2400" dirty="0"/>
          </a:p>
        </p:txBody>
      </p:sp>
      <p:sp>
        <p:nvSpPr>
          <p:cNvPr id="4" name="灯片编号占位符 3"/>
          <p:cNvSpPr>
            <a:spLocks noGrp="1"/>
          </p:cNvSpPr>
          <p:nvPr>
            <p:ph type="sldNum" sz="quarter" idx="12"/>
          </p:nvPr>
        </p:nvSpPr>
        <p:spPr/>
        <p:txBody>
          <a:bodyPr/>
          <a:lstStyle/>
          <a:p>
            <a:pPr>
              <a:defRPr/>
            </a:pPr>
            <a:fld id="{D4B7D168-A1F6-4E28-A414-D151BDCAD1A3}" type="slidenum">
              <a:rPr lang="en-US" altLang="zh-CN" smtClean="0"/>
              <a:pPr>
                <a:defRPr/>
              </a:pPr>
              <a:t>95</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045847345"/>
              </p:ext>
            </p:extLst>
          </p:nvPr>
        </p:nvGraphicFramePr>
        <p:xfrm>
          <a:off x="3809999" y="2971800"/>
          <a:ext cx="1303867" cy="838200"/>
        </p:xfrm>
        <a:graphic>
          <a:graphicData uri="http://schemas.openxmlformats.org/presentationml/2006/ole">
            <mc:AlternateContent xmlns:mc="http://schemas.openxmlformats.org/markup-compatibility/2006">
              <mc:Choice xmlns:v="urn:schemas-microsoft-com:vml" Requires="v">
                <p:oleObj spid="_x0000_s5205" r:id="rId4" imgW="457200" imgH="431800" progId="Equation.DSMT4">
                  <p:embed/>
                </p:oleObj>
              </mc:Choice>
              <mc:Fallback>
                <p:oleObj r:id="rId4" imgW="4572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9" y="2971800"/>
                        <a:ext cx="1303867" cy="8382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01547404"/>
              </p:ext>
            </p:extLst>
          </p:nvPr>
        </p:nvGraphicFramePr>
        <p:xfrm>
          <a:off x="1676400" y="5867400"/>
          <a:ext cx="1029789" cy="838200"/>
        </p:xfrm>
        <a:graphic>
          <a:graphicData uri="http://schemas.openxmlformats.org/presentationml/2006/ole">
            <mc:AlternateContent xmlns:mc="http://schemas.openxmlformats.org/markup-compatibility/2006">
              <mc:Choice xmlns:v="urn:schemas-microsoft-com:vml" Requires="v">
                <p:oleObj spid="_x0000_s5206" r:id="rId6" imgW="457200" imgH="431800" progId="Equation.DSMT4">
                  <p:embed/>
                </p:oleObj>
              </mc:Choice>
              <mc:Fallback>
                <p:oleObj r:id="rId6" imgW="4572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867400"/>
                        <a:ext cx="1029789" cy="838200"/>
                      </a:xfrm>
                      <a:prstGeom prst="rect">
                        <a:avLst/>
                      </a:prstGeom>
                      <a:noFill/>
                    </p:spPr>
                  </p:pic>
                </p:oleObj>
              </mc:Fallback>
            </mc:AlternateContent>
          </a:graphicData>
        </a:graphic>
      </p:graphicFrame>
    </p:spTree>
    <p:extLst>
      <p:ext uri="{BB962C8B-B14F-4D97-AF65-F5344CB8AC3E}">
        <p14:creationId xmlns:p14="http://schemas.microsoft.com/office/powerpoint/2010/main" val="258328038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419225"/>
            <a:ext cx="8534400" cy="4879975"/>
          </a:xfrm>
        </p:spPr>
        <p:txBody>
          <a:bodyPr/>
          <a:lstStyle/>
          <a:p>
            <a:pPr>
              <a:lnSpc>
                <a:spcPct val="125000"/>
              </a:lnSpc>
            </a:pPr>
            <a:r>
              <a:rPr lang="zh-CN" altLang="en-US" sz="2400" dirty="0" smtClean="0"/>
              <a:t>顺序查找</a:t>
            </a:r>
            <a:endParaRPr lang="en-US" altLang="zh-CN" sz="2400" dirty="0" smtClean="0"/>
          </a:p>
          <a:p>
            <a:pPr>
              <a:lnSpc>
                <a:spcPct val="125000"/>
              </a:lnSpc>
            </a:pPr>
            <a:r>
              <a:rPr lang="zh-CN" altLang="zh-CN" sz="2400" dirty="0">
                <a:solidFill>
                  <a:srgbClr val="FF0000"/>
                </a:solidFill>
              </a:rPr>
              <a:t>顺序查找的基本思想是</a:t>
            </a:r>
            <a:r>
              <a:rPr lang="zh-CN" altLang="zh-CN" sz="2400" dirty="0"/>
              <a:t>：从表的</a:t>
            </a:r>
            <a:r>
              <a:rPr lang="zh-CN" altLang="zh-CN" sz="2400" dirty="0">
                <a:solidFill>
                  <a:srgbClr val="FF0000"/>
                </a:solidFill>
              </a:rPr>
              <a:t>一端开始</a:t>
            </a:r>
            <a:r>
              <a:rPr lang="zh-CN" altLang="zh-CN" sz="2400" dirty="0"/>
              <a:t>，顺序扫描线性表，依次将扫描到的结点关键字</a:t>
            </a:r>
            <a:r>
              <a:rPr lang="zh-CN" altLang="zh-CN" sz="2400" dirty="0">
                <a:solidFill>
                  <a:srgbClr val="FF0000"/>
                </a:solidFill>
              </a:rPr>
              <a:t>和给定值</a:t>
            </a:r>
            <a:r>
              <a:rPr lang="en-US" altLang="zh-CN" sz="2400" dirty="0">
                <a:solidFill>
                  <a:srgbClr val="FF0000"/>
                </a:solidFill>
              </a:rPr>
              <a:t>k</a:t>
            </a:r>
            <a:r>
              <a:rPr lang="zh-CN" altLang="zh-CN" sz="2400" dirty="0">
                <a:solidFill>
                  <a:srgbClr val="FF0000"/>
                </a:solidFill>
              </a:rPr>
              <a:t>相比较</a:t>
            </a:r>
            <a:r>
              <a:rPr lang="zh-CN" altLang="zh-CN" sz="2400" dirty="0"/>
              <a:t>。若当前扫描到的结点关键字和</a:t>
            </a:r>
            <a:r>
              <a:rPr lang="en-US" altLang="zh-CN" sz="2400" dirty="0">
                <a:solidFill>
                  <a:srgbClr val="FF0000"/>
                </a:solidFill>
              </a:rPr>
              <a:t>k</a:t>
            </a:r>
            <a:r>
              <a:rPr lang="zh-CN" altLang="zh-CN" sz="2400" dirty="0">
                <a:solidFill>
                  <a:srgbClr val="FF0000"/>
                </a:solidFill>
              </a:rPr>
              <a:t>相等，则查找成功</a:t>
            </a:r>
            <a:r>
              <a:rPr lang="zh-CN" altLang="zh-CN" sz="2400" dirty="0"/>
              <a:t>；若</a:t>
            </a:r>
            <a:r>
              <a:rPr lang="zh-CN" altLang="zh-CN" sz="2400" dirty="0">
                <a:solidFill>
                  <a:srgbClr val="FF0000"/>
                </a:solidFill>
              </a:rPr>
              <a:t>扫描结束后，仍未找到关键字等于</a:t>
            </a:r>
            <a:r>
              <a:rPr lang="en-US" altLang="zh-CN" sz="2400" dirty="0">
                <a:solidFill>
                  <a:srgbClr val="FF0000"/>
                </a:solidFill>
              </a:rPr>
              <a:t>k</a:t>
            </a:r>
            <a:r>
              <a:rPr lang="zh-CN" altLang="zh-CN" sz="2400" dirty="0">
                <a:solidFill>
                  <a:srgbClr val="FF0000"/>
                </a:solidFill>
              </a:rPr>
              <a:t>的结点，则查找失败</a:t>
            </a:r>
            <a:r>
              <a:rPr lang="zh-CN" altLang="zh-CN" sz="2400" dirty="0"/>
              <a:t>。顺序查找方法既适用于线性表的顺序存储结构，也适用于线性表的链式存储结构。</a:t>
            </a:r>
          </a:p>
          <a:p>
            <a:pPr>
              <a:lnSpc>
                <a:spcPct val="125000"/>
              </a:lnSpc>
            </a:pPr>
            <a:r>
              <a:rPr lang="zh-CN" altLang="zh-CN" sz="2400" dirty="0"/>
              <a:t>在等概率的情况下，平均查找长度为</a:t>
            </a:r>
            <a:r>
              <a:rPr lang="en-US" altLang="zh-CN" sz="2400" dirty="0">
                <a:solidFill>
                  <a:srgbClr val="FF0000"/>
                </a:solidFill>
              </a:rPr>
              <a:t>(n+1)/2</a:t>
            </a:r>
            <a:r>
              <a:rPr lang="en-US" altLang="zh-CN" sz="2400" dirty="0" smtClean="0"/>
              <a:t>,</a:t>
            </a:r>
            <a:r>
              <a:rPr lang="zh-CN" altLang="zh-CN" sz="2400" dirty="0" smtClean="0"/>
              <a:t>即查找成功时的平均比较次数约为表长的一半。若</a:t>
            </a:r>
            <a:r>
              <a:rPr lang="en-US" altLang="zh-CN" sz="2400" dirty="0"/>
              <a:t>k</a:t>
            </a:r>
            <a:r>
              <a:rPr lang="zh-CN" altLang="zh-CN" sz="2400" dirty="0"/>
              <a:t>值不在表中，则需要进行</a:t>
            </a:r>
            <a:r>
              <a:rPr lang="en-US" altLang="zh-CN" sz="2400" dirty="0"/>
              <a:t>n+1</a:t>
            </a:r>
            <a:r>
              <a:rPr lang="zh-CN" altLang="zh-CN" sz="2400" dirty="0"/>
              <a:t>次比较之后才能确定查找失败。</a:t>
            </a:r>
          </a:p>
          <a:p>
            <a:pPr>
              <a:lnSpc>
                <a:spcPct val="125000"/>
              </a:lnSpc>
            </a:pPr>
            <a:endParaRPr lang="zh-CN" altLang="en-US" sz="24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96</a:t>
            </a:fld>
            <a:endParaRPr lang="en-US" altLang="zh-CN"/>
          </a:p>
        </p:txBody>
      </p:sp>
      <p:sp>
        <p:nvSpPr>
          <p:cNvPr id="5" name="标题 1"/>
          <p:cNvSpPr>
            <a:spLocks noGrp="1"/>
          </p:cNvSpPr>
          <p:nvPr>
            <p:ph type="title"/>
          </p:nvPr>
        </p:nvSpPr>
        <p:spPr/>
        <p:txBody>
          <a:bodyPr/>
          <a:lstStyle/>
          <a:p>
            <a:r>
              <a:rPr lang="en-US" altLang="zh-CN" dirty="0" smtClean="0"/>
              <a:t>8.5 </a:t>
            </a:r>
            <a:r>
              <a:rPr lang="zh-CN" altLang="en-US" dirty="0" smtClean="0"/>
              <a:t>查找</a:t>
            </a:r>
            <a:r>
              <a:rPr lang="en-US" altLang="zh-CN" dirty="0" smtClean="0"/>
              <a:t>——</a:t>
            </a:r>
            <a:r>
              <a:rPr lang="zh-CN" altLang="en-US" dirty="0" smtClean="0"/>
              <a:t>知识点</a:t>
            </a:r>
            <a:r>
              <a:rPr lang="en-US" altLang="zh-CN" dirty="0" smtClean="0"/>
              <a:t>2</a:t>
            </a:r>
            <a:endParaRPr lang="zh-CN" altLang="en-US" dirty="0"/>
          </a:p>
        </p:txBody>
      </p:sp>
    </p:spTree>
    <p:extLst>
      <p:ext uri="{BB962C8B-B14F-4D97-AF65-F5344CB8AC3E}">
        <p14:creationId xmlns:p14="http://schemas.microsoft.com/office/powerpoint/2010/main" val="42136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pPr>
              <a:lnSpc>
                <a:spcPct val="150000"/>
              </a:lnSpc>
            </a:pPr>
            <a:r>
              <a:rPr lang="zh-CN" altLang="zh-CN" sz="2800" dirty="0"/>
              <a:t>对</a:t>
            </a:r>
            <a:r>
              <a:rPr lang="en-US" altLang="zh-CN" sz="2800" dirty="0"/>
              <a:t>n</a:t>
            </a:r>
            <a:r>
              <a:rPr lang="zh-CN" altLang="zh-CN" sz="2800" dirty="0"/>
              <a:t>个元素的有序表</a:t>
            </a:r>
            <a:r>
              <a:rPr lang="en-US" altLang="zh-CN" sz="2800" dirty="0"/>
              <a:t>A[1..n]</a:t>
            </a:r>
            <a:r>
              <a:rPr lang="zh-CN" altLang="zh-CN" sz="2800" dirty="0"/>
              <a:t>进行顺序查找，其成功查找的平均查找长度（即在查找表中找到指定关键码的元素时，所进行比较的表中元素个数的期望值）为</a:t>
            </a:r>
            <a:r>
              <a:rPr lang="zh-CN" altLang="zh-CN" sz="2800" u="sng" dirty="0"/>
              <a:t> （</a:t>
            </a:r>
            <a:r>
              <a:rPr lang="en-US" altLang="zh-CN" sz="2800" u="sng" dirty="0"/>
              <a:t>58</a:t>
            </a:r>
            <a:r>
              <a:rPr lang="zh-CN" altLang="zh-CN" sz="2800" u="sng" dirty="0"/>
              <a:t>） </a:t>
            </a:r>
            <a:r>
              <a:rPr lang="zh-CN" altLang="zh-CN" sz="2800" dirty="0"/>
              <a:t>。</a:t>
            </a:r>
          </a:p>
          <a:p>
            <a:pPr>
              <a:lnSpc>
                <a:spcPct val="150000"/>
              </a:lnSpc>
            </a:pPr>
            <a:r>
              <a:rPr lang="zh-CN" altLang="zh-CN" sz="2800" dirty="0"/>
              <a:t>（</a:t>
            </a:r>
            <a:r>
              <a:rPr lang="en-US" altLang="zh-CN" sz="2800" dirty="0"/>
              <a:t>58</a:t>
            </a:r>
            <a:r>
              <a:rPr lang="zh-CN" altLang="zh-CN" sz="2800" dirty="0"/>
              <a:t>）</a:t>
            </a:r>
            <a:r>
              <a:rPr lang="en-US" altLang="zh-CN" sz="2800" dirty="0"/>
              <a:t>A. n			B. (n+1)/2				C. log</a:t>
            </a:r>
            <a:r>
              <a:rPr lang="en-US" altLang="zh-CN" sz="2800" baseline="-25000" dirty="0"/>
              <a:t>2</a:t>
            </a:r>
            <a:r>
              <a:rPr lang="en-US" altLang="zh-CN" sz="2800" dirty="0"/>
              <a:t>n				D. n</a:t>
            </a:r>
            <a:r>
              <a:rPr lang="en-US" altLang="zh-CN" sz="2800" baseline="30000" dirty="0"/>
              <a:t>2</a:t>
            </a:r>
            <a:endParaRPr lang="zh-CN" altLang="zh-CN" sz="2800" dirty="0"/>
          </a:p>
          <a:p>
            <a:pPr>
              <a:lnSpc>
                <a:spcPct val="150000"/>
              </a:lnSpc>
            </a:pPr>
            <a:endParaRPr lang="zh-CN" altLang="en-US" sz="28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97</a:t>
            </a:fld>
            <a:endParaRPr lang="en-US" altLang="zh-CN"/>
          </a:p>
        </p:txBody>
      </p:sp>
    </p:spTree>
    <p:extLst>
      <p:ext uri="{BB962C8B-B14F-4D97-AF65-F5344CB8AC3E}">
        <p14:creationId xmlns:p14="http://schemas.microsoft.com/office/powerpoint/2010/main" val="31655595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9225"/>
            <a:ext cx="8534400" cy="4879975"/>
          </a:xfrm>
        </p:spPr>
        <p:txBody>
          <a:bodyPr/>
          <a:lstStyle/>
          <a:p>
            <a:pPr>
              <a:lnSpc>
                <a:spcPct val="200000"/>
              </a:lnSpc>
            </a:pPr>
            <a:r>
              <a:rPr lang="zh-CN" altLang="zh-CN" dirty="0"/>
              <a:t>二分法查找又称折半查找，它是一种效率较高的查找方法。二分法查找要求线性表是有序表，即表中结点按关键字有序。二分查找算法只适合于顺序存储的线性结构。</a:t>
            </a:r>
          </a:p>
          <a:p>
            <a:pPr marL="0" indent="0">
              <a:lnSpc>
                <a:spcPct val="200000"/>
              </a:lnSpc>
              <a:buNone/>
            </a:pPr>
            <a:endParaRPr lang="zh-CN" altLang="en-US"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98</a:t>
            </a:fld>
            <a:endParaRPr lang="en-US" altLang="zh-CN"/>
          </a:p>
        </p:txBody>
      </p:sp>
      <p:sp>
        <p:nvSpPr>
          <p:cNvPr id="5" name="标题 1"/>
          <p:cNvSpPr>
            <a:spLocks noGrp="1"/>
          </p:cNvSpPr>
          <p:nvPr>
            <p:ph type="title"/>
          </p:nvPr>
        </p:nvSpPr>
        <p:spPr/>
        <p:txBody>
          <a:bodyPr/>
          <a:lstStyle/>
          <a:p>
            <a:r>
              <a:rPr lang="en-US" altLang="zh-CN" dirty="0" smtClean="0"/>
              <a:t>8.5 </a:t>
            </a:r>
            <a:r>
              <a:rPr lang="zh-CN" altLang="en-US" dirty="0" smtClean="0"/>
              <a:t>查找</a:t>
            </a:r>
            <a:r>
              <a:rPr lang="en-US" altLang="zh-CN" dirty="0" smtClean="0"/>
              <a:t>——</a:t>
            </a:r>
            <a:r>
              <a:rPr lang="zh-CN" altLang="en-US" dirty="0" smtClean="0"/>
              <a:t>知识点</a:t>
            </a:r>
            <a:r>
              <a:rPr lang="en-US" altLang="zh-CN" dirty="0" smtClean="0"/>
              <a:t>3</a:t>
            </a:r>
            <a:endParaRPr lang="zh-CN" altLang="en-US" dirty="0"/>
          </a:p>
        </p:txBody>
      </p:sp>
    </p:spTree>
    <p:extLst>
      <p:ext uri="{BB962C8B-B14F-4D97-AF65-F5344CB8AC3E}">
        <p14:creationId xmlns:p14="http://schemas.microsoft.com/office/powerpoint/2010/main" val="30584331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折半查找的思想</a:t>
            </a:r>
            <a:endParaRPr lang="zh-CN" altLang="en-US" dirty="0"/>
          </a:p>
        </p:txBody>
      </p:sp>
      <p:sp>
        <p:nvSpPr>
          <p:cNvPr id="3" name="内容占位符 2"/>
          <p:cNvSpPr>
            <a:spLocks noGrp="1"/>
          </p:cNvSpPr>
          <p:nvPr>
            <p:ph idx="1"/>
          </p:nvPr>
        </p:nvSpPr>
        <p:spPr>
          <a:xfrm>
            <a:off x="0" y="1419225"/>
            <a:ext cx="9144000" cy="4879975"/>
          </a:xfrm>
        </p:spPr>
        <p:txBody>
          <a:bodyPr/>
          <a:lstStyle/>
          <a:p>
            <a:pPr>
              <a:lnSpc>
                <a:spcPct val="150000"/>
              </a:lnSpc>
            </a:pPr>
            <a:r>
              <a:rPr lang="zh-CN" altLang="zh-CN" sz="2000" dirty="0" smtClean="0"/>
              <a:t>（</a:t>
            </a:r>
            <a:r>
              <a:rPr lang="en-US" altLang="zh-CN" sz="2000" dirty="0"/>
              <a:t>1</a:t>
            </a:r>
            <a:r>
              <a:rPr lang="zh-CN" altLang="zh-CN" sz="2000" dirty="0"/>
              <a:t>）确定该区间的中点位置</a:t>
            </a:r>
            <a:r>
              <a:rPr lang="zh-CN" altLang="zh-CN" sz="2000" dirty="0" smtClean="0"/>
              <a:t>；</a:t>
            </a:r>
            <a:r>
              <a:rPr lang="en-US" altLang="zh-CN" sz="2000" dirty="0" smtClean="0"/>
              <a:t>mid= 			;</a:t>
            </a:r>
            <a:endParaRPr lang="zh-CN" altLang="zh-CN" sz="2000" dirty="0"/>
          </a:p>
          <a:p>
            <a:pPr>
              <a:lnSpc>
                <a:spcPct val="150000"/>
              </a:lnSpc>
            </a:pPr>
            <a:r>
              <a:rPr lang="zh-CN" altLang="zh-CN" sz="2000" dirty="0"/>
              <a:t>（</a:t>
            </a:r>
            <a:r>
              <a:rPr lang="en-US" altLang="zh-CN" sz="2000" dirty="0"/>
              <a:t>2</a:t>
            </a:r>
            <a:r>
              <a:rPr lang="zh-CN" altLang="zh-CN" sz="2000" dirty="0"/>
              <a:t>）将待查的</a:t>
            </a:r>
            <a:r>
              <a:rPr lang="en-US" altLang="zh-CN" sz="2000" dirty="0"/>
              <a:t>k</a:t>
            </a:r>
            <a:r>
              <a:rPr lang="zh-CN" altLang="zh-CN" sz="2000" dirty="0"/>
              <a:t>值与</a:t>
            </a:r>
            <a:r>
              <a:rPr lang="en-US" altLang="zh-CN" sz="2000" dirty="0"/>
              <a:t>R[mid].key</a:t>
            </a:r>
            <a:r>
              <a:rPr lang="zh-CN" altLang="zh-CN" sz="2000" dirty="0"/>
              <a:t>比较，若相等，则查找成功并返回此位置，否则须确定新的查找区间，继续二分查找，具体方法如下：</a:t>
            </a:r>
          </a:p>
          <a:p>
            <a:pPr lvl="0">
              <a:lnSpc>
                <a:spcPct val="150000"/>
              </a:lnSpc>
            </a:pPr>
            <a:r>
              <a:rPr lang="zh-CN" altLang="zh-CN" sz="2000" dirty="0"/>
              <a:t>若</a:t>
            </a:r>
            <a:r>
              <a:rPr lang="en-US" altLang="zh-CN" sz="2000" dirty="0"/>
              <a:t>R[mid].key&gt;k,</a:t>
            </a:r>
            <a:r>
              <a:rPr lang="zh-CN" altLang="zh-CN" sz="2000" dirty="0"/>
              <a:t>则由表的有序性可知</a:t>
            </a:r>
            <a:r>
              <a:rPr lang="en-US" altLang="zh-CN" sz="2000" dirty="0"/>
              <a:t>R[mid</a:t>
            </a:r>
            <a:r>
              <a:rPr lang="zh-CN" altLang="zh-CN" sz="2000" dirty="0"/>
              <a:t>…</a:t>
            </a:r>
            <a:r>
              <a:rPr lang="en-US" altLang="zh-CN" sz="2000" dirty="0"/>
              <a:t>n].key</a:t>
            </a:r>
            <a:r>
              <a:rPr lang="zh-CN" altLang="zh-CN" sz="2000" dirty="0"/>
              <a:t>均大于</a:t>
            </a:r>
            <a:r>
              <a:rPr lang="en-US" altLang="zh-CN" sz="2000" dirty="0"/>
              <a:t>k</a:t>
            </a:r>
            <a:r>
              <a:rPr lang="zh-CN" altLang="zh-CN" sz="2000" dirty="0"/>
              <a:t>，因此若表中存在关键字等于</a:t>
            </a:r>
            <a:r>
              <a:rPr lang="en-US" altLang="zh-CN" sz="2000" dirty="0"/>
              <a:t>k</a:t>
            </a:r>
            <a:r>
              <a:rPr lang="zh-CN" altLang="zh-CN" sz="2000" dirty="0"/>
              <a:t>的结点，则该结点必定是在位置</a:t>
            </a:r>
            <a:r>
              <a:rPr lang="en-US" altLang="zh-CN" sz="2000" dirty="0"/>
              <a:t>mid</a:t>
            </a:r>
            <a:r>
              <a:rPr lang="zh-CN" altLang="zh-CN" sz="2000" dirty="0"/>
              <a:t>左边的子表</a:t>
            </a:r>
            <a:r>
              <a:rPr lang="en-US" altLang="zh-CN" sz="2000" dirty="0"/>
              <a:t>R[low,</a:t>
            </a:r>
            <a:r>
              <a:rPr lang="zh-CN" altLang="zh-CN" sz="2000" dirty="0"/>
              <a:t>…</a:t>
            </a:r>
            <a:r>
              <a:rPr lang="en-US" altLang="zh-CN" sz="2000" dirty="0"/>
              <a:t>.mid-1]</a:t>
            </a:r>
            <a:r>
              <a:rPr lang="zh-CN" altLang="zh-CN" sz="2000" dirty="0"/>
              <a:t>中。因此，新的查找区间是左子表</a:t>
            </a:r>
            <a:r>
              <a:rPr lang="en-US" altLang="zh-CN" sz="2000" dirty="0"/>
              <a:t>R[low,</a:t>
            </a:r>
            <a:r>
              <a:rPr lang="zh-CN" altLang="zh-CN" sz="2000" dirty="0"/>
              <a:t>…</a:t>
            </a:r>
            <a:r>
              <a:rPr lang="en-US" altLang="zh-CN" sz="2000" dirty="0"/>
              <a:t>high]</a:t>
            </a:r>
            <a:r>
              <a:rPr lang="zh-CN" altLang="zh-CN" sz="2000" dirty="0"/>
              <a:t>，其中</a:t>
            </a:r>
            <a:r>
              <a:rPr lang="en-US" altLang="zh-CN" sz="2000" dirty="0"/>
              <a:t>high</a:t>
            </a:r>
            <a:r>
              <a:rPr lang="zh-CN" altLang="zh-CN" sz="2000" dirty="0"/>
              <a:t>＝</a:t>
            </a:r>
            <a:r>
              <a:rPr lang="en-US" altLang="zh-CN" sz="2000" dirty="0"/>
              <a:t>mid</a:t>
            </a:r>
            <a:r>
              <a:rPr lang="zh-CN" altLang="zh-CN" sz="2000" dirty="0"/>
              <a:t>－</a:t>
            </a:r>
            <a:r>
              <a:rPr lang="en-US" altLang="zh-CN" sz="2000" dirty="0"/>
              <a:t>1</a:t>
            </a:r>
            <a:r>
              <a:rPr lang="zh-CN" altLang="zh-CN" sz="2000" dirty="0"/>
              <a:t>。</a:t>
            </a:r>
          </a:p>
          <a:p>
            <a:pPr lvl="0">
              <a:lnSpc>
                <a:spcPct val="150000"/>
              </a:lnSpc>
            </a:pPr>
            <a:r>
              <a:rPr lang="zh-CN" altLang="zh-CN" sz="2000" dirty="0"/>
              <a:t>若</a:t>
            </a:r>
            <a:r>
              <a:rPr lang="en-US" altLang="zh-CN" sz="2000" dirty="0"/>
              <a:t>R[mid].key&lt;k</a:t>
            </a:r>
            <a:r>
              <a:rPr lang="zh-CN" altLang="zh-CN" sz="2000" dirty="0"/>
              <a:t>，则要查找的</a:t>
            </a:r>
            <a:r>
              <a:rPr lang="en-US" altLang="zh-CN" sz="2000" dirty="0"/>
              <a:t>k</a:t>
            </a:r>
            <a:r>
              <a:rPr lang="zh-CN" altLang="zh-CN" sz="2000" dirty="0"/>
              <a:t>必在</a:t>
            </a:r>
            <a:r>
              <a:rPr lang="en-US" altLang="zh-CN" sz="2000" dirty="0"/>
              <a:t>mid</a:t>
            </a:r>
            <a:r>
              <a:rPr lang="zh-CN" altLang="zh-CN" sz="2000" dirty="0"/>
              <a:t>的右子表</a:t>
            </a:r>
            <a:r>
              <a:rPr lang="en-US" altLang="zh-CN" sz="2000" dirty="0"/>
              <a:t>R[mid+1,</a:t>
            </a:r>
            <a:r>
              <a:rPr lang="zh-CN" altLang="zh-CN" sz="2000" dirty="0"/>
              <a:t>…</a:t>
            </a:r>
            <a:r>
              <a:rPr lang="en-US" altLang="zh-CN" sz="2000" dirty="0"/>
              <a:t>,high]</a:t>
            </a:r>
            <a:r>
              <a:rPr lang="zh-CN" altLang="zh-CN" sz="2000" dirty="0"/>
              <a:t>中，即新的查找区间是右子表</a:t>
            </a:r>
            <a:r>
              <a:rPr lang="en-US" altLang="zh-CN" sz="2000" dirty="0"/>
              <a:t>R[low,</a:t>
            </a:r>
            <a:r>
              <a:rPr lang="zh-CN" altLang="zh-CN" sz="2000" dirty="0"/>
              <a:t>…</a:t>
            </a:r>
            <a:r>
              <a:rPr lang="en-US" altLang="zh-CN" sz="2000" dirty="0"/>
              <a:t>,high]</a:t>
            </a:r>
            <a:r>
              <a:rPr lang="zh-CN" altLang="zh-CN" sz="2000" dirty="0"/>
              <a:t>，其中</a:t>
            </a:r>
            <a:r>
              <a:rPr lang="en-US" altLang="zh-CN" sz="2000" dirty="0"/>
              <a:t>low=mid+1</a:t>
            </a:r>
            <a:r>
              <a:rPr lang="zh-CN" altLang="zh-CN" sz="2000" dirty="0"/>
              <a:t>。</a:t>
            </a:r>
          </a:p>
          <a:p>
            <a:pPr lvl="0">
              <a:lnSpc>
                <a:spcPct val="150000"/>
              </a:lnSpc>
            </a:pPr>
            <a:r>
              <a:rPr lang="zh-CN" altLang="zh-CN" sz="2000" dirty="0"/>
              <a:t>若</a:t>
            </a:r>
            <a:r>
              <a:rPr lang="en-US" altLang="zh-CN" sz="2000" dirty="0"/>
              <a:t>R[mid].key=k</a:t>
            </a:r>
            <a:r>
              <a:rPr lang="zh-CN" altLang="zh-CN" sz="2000" dirty="0"/>
              <a:t>，则查找成功，算法结束。</a:t>
            </a:r>
          </a:p>
          <a:p>
            <a:pPr>
              <a:lnSpc>
                <a:spcPct val="150000"/>
              </a:lnSpc>
            </a:pPr>
            <a:r>
              <a:rPr lang="zh-CN" altLang="zh-CN" sz="2000" dirty="0"/>
              <a:t>（</a:t>
            </a:r>
            <a:r>
              <a:rPr lang="en-US" altLang="zh-CN" sz="2000" dirty="0"/>
              <a:t>3</a:t>
            </a:r>
            <a:r>
              <a:rPr lang="zh-CN" altLang="zh-CN" sz="2000" dirty="0"/>
              <a:t>）下一次查找是针对新的查找区间进行，重复步骤（</a:t>
            </a:r>
            <a:r>
              <a:rPr lang="en-US" altLang="zh-CN" sz="2000" dirty="0"/>
              <a:t>1</a:t>
            </a:r>
            <a:r>
              <a:rPr lang="zh-CN" altLang="zh-CN" sz="2000" dirty="0"/>
              <a:t>）（</a:t>
            </a:r>
            <a:r>
              <a:rPr lang="en-US" altLang="zh-CN" sz="2000" dirty="0"/>
              <a:t>2</a:t>
            </a:r>
            <a:r>
              <a:rPr lang="zh-CN" altLang="zh-CN" sz="2000" dirty="0"/>
              <a:t>）。</a:t>
            </a:r>
          </a:p>
          <a:p>
            <a:pPr>
              <a:lnSpc>
                <a:spcPct val="150000"/>
              </a:lnSpc>
            </a:pPr>
            <a:endParaRPr lang="zh-CN" altLang="en-US" sz="2000" dirty="0"/>
          </a:p>
        </p:txBody>
      </p:sp>
      <p:sp>
        <p:nvSpPr>
          <p:cNvPr id="4" name="灯片编号占位符 3"/>
          <p:cNvSpPr>
            <a:spLocks noGrp="1"/>
          </p:cNvSpPr>
          <p:nvPr>
            <p:ph type="sldNum" sz="quarter" idx="12"/>
          </p:nvPr>
        </p:nvSpPr>
        <p:spPr/>
        <p:txBody>
          <a:bodyPr/>
          <a:lstStyle/>
          <a:p>
            <a:pPr>
              <a:defRPr/>
            </a:pPr>
            <a:fld id="{1A4AB6C2-0D5C-4B50-BB5C-3C674A1E929B}" type="slidenum">
              <a:rPr lang="en-US" altLang="zh-CN" smtClean="0"/>
              <a:pPr>
                <a:defRPr/>
              </a:pPr>
              <a:t>99</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41822900"/>
              </p:ext>
            </p:extLst>
          </p:nvPr>
        </p:nvGraphicFramePr>
        <p:xfrm>
          <a:off x="4419600" y="1511969"/>
          <a:ext cx="2057400" cy="469231"/>
        </p:xfrm>
        <a:graphic>
          <a:graphicData uri="http://schemas.openxmlformats.org/presentationml/2006/ole">
            <mc:AlternateContent xmlns:mc="http://schemas.openxmlformats.org/markup-compatibility/2006">
              <mc:Choice xmlns:v="urn:schemas-microsoft-com:vml" Requires="v">
                <p:oleObj spid="_x0000_s6187" name="公式" r:id="rId4" imgW="1016000" imgH="228600" progId="Equation.3">
                  <p:embed/>
                </p:oleObj>
              </mc:Choice>
              <mc:Fallback>
                <p:oleObj name="公式" r:id="rId4" imgW="10160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511969"/>
                        <a:ext cx="2057400" cy="469231"/>
                      </a:xfrm>
                      <a:prstGeom prst="rect">
                        <a:avLst/>
                      </a:prstGeom>
                      <a:noFill/>
                    </p:spPr>
                  </p:pic>
                </p:oleObj>
              </mc:Fallback>
            </mc:AlternateContent>
          </a:graphicData>
        </a:graphic>
      </p:graphicFrame>
    </p:spTree>
    <p:extLst>
      <p:ext uri="{BB962C8B-B14F-4D97-AF65-F5344CB8AC3E}">
        <p14:creationId xmlns:p14="http://schemas.microsoft.com/office/powerpoint/2010/main" val="9821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顶级ppt模版1</Template>
  <TotalTime>3837</TotalTime>
  <Words>8195</Words>
  <Application>Microsoft Office PowerPoint</Application>
  <PresentationFormat>全屏显示(4:3)</PresentationFormat>
  <Paragraphs>920</Paragraphs>
  <Slides>105</Slides>
  <Notes>55</Notes>
  <HiddenSlides>17</HiddenSlides>
  <MMClips>0</MMClips>
  <ScaleCrop>false</ScaleCrop>
  <HeadingPairs>
    <vt:vector size="6" baseType="variant">
      <vt:variant>
        <vt:lpstr>主题</vt:lpstr>
      </vt:variant>
      <vt:variant>
        <vt:i4>3</vt:i4>
      </vt:variant>
      <vt:variant>
        <vt:lpstr>嵌入 OLE 服务器</vt:lpstr>
      </vt:variant>
      <vt:variant>
        <vt:i4>5</vt:i4>
      </vt:variant>
      <vt:variant>
        <vt:lpstr>幻灯片标题</vt:lpstr>
      </vt:variant>
      <vt:variant>
        <vt:i4>105</vt:i4>
      </vt:variant>
    </vt:vector>
  </HeadingPairs>
  <TitlesOfParts>
    <vt:vector size="113" baseType="lpstr">
      <vt:lpstr>sample</vt:lpstr>
      <vt:lpstr>Office 主题​​</vt:lpstr>
      <vt:lpstr>1_Office 主题​​</vt:lpstr>
      <vt:lpstr>公式</vt:lpstr>
      <vt:lpstr>Visio.Drawing.11</vt:lpstr>
      <vt:lpstr>Microsoft Drawing</vt:lpstr>
      <vt:lpstr>Document</vt:lpstr>
      <vt:lpstr>Equation.DSMT4</vt:lpstr>
      <vt:lpstr>软件工程师培训</vt:lpstr>
      <vt:lpstr>数据结构上午科目</vt:lpstr>
      <vt:lpstr>高频考点</vt:lpstr>
      <vt:lpstr>8.1 线性结构——知识点1</vt:lpstr>
      <vt:lpstr>8.1 线性结构——知识点2</vt:lpstr>
      <vt:lpstr>8.1 线性结构——知识点3</vt:lpstr>
      <vt:lpstr>8.1 线性结构——知识点3</vt:lpstr>
      <vt:lpstr>8.1 线性结构——知识点2</vt:lpstr>
      <vt:lpstr>8.1 线性结构——知识点3</vt:lpstr>
      <vt:lpstr>8.1 线性结构——知识点3</vt:lpstr>
      <vt:lpstr>线性表练习</vt:lpstr>
      <vt:lpstr>练习</vt:lpstr>
      <vt:lpstr>8.1 线性结构——知识点2</vt:lpstr>
      <vt:lpstr>8.1 线性结构——知识点2</vt:lpstr>
      <vt:lpstr>练习</vt:lpstr>
      <vt:lpstr>8.1 线性结构——知识点4</vt:lpstr>
      <vt:lpstr>8.1 线性结构——知识点4</vt:lpstr>
      <vt:lpstr>8.1 线性结构——知识点4</vt:lpstr>
      <vt:lpstr>8.1 线性结构——知识点4</vt:lpstr>
      <vt:lpstr>8.1 线性结构——知识点4</vt:lpstr>
      <vt:lpstr>PowerPoint 演示文稿</vt:lpstr>
      <vt:lpstr>栈练习</vt:lpstr>
      <vt:lpstr>队列</vt:lpstr>
      <vt:lpstr>练习</vt:lpstr>
      <vt:lpstr>练习</vt:lpstr>
      <vt:lpstr>练习</vt:lpstr>
      <vt:lpstr>串</vt:lpstr>
      <vt:lpstr>练习</vt:lpstr>
      <vt:lpstr>8.2 数组、矩阵和广义表——知识点1</vt:lpstr>
      <vt:lpstr>练习</vt:lpstr>
      <vt:lpstr>8.2 数组、矩阵和广义表——知识点2</vt:lpstr>
      <vt:lpstr>练习</vt:lpstr>
      <vt:lpstr>8.2 数组、矩阵和广义表——知识点3</vt:lpstr>
      <vt:lpstr>练习</vt:lpstr>
      <vt:lpstr>练习</vt:lpstr>
      <vt:lpstr>8.3树——知识点1</vt:lpstr>
      <vt:lpstr>练习</vt:lpstr>
      <vt:lpstr>练习</vt:lpstr>
      <vt:lpstr>练习</vt:lpstr>
      <vt:lpstr>8.3树——知识点1</vt:lpstr>
      <vt:lpstr>8.3树——知识点1</vt:lpstr>
      <vt:lpstr>练习</vt:lpstr>
      <vt:lpstr>练习</vt:lpstr>
      <vt:lpstr>8.3树——知识点2</vt:lpstr>
      <vt:lpstr>练习</vt:lpstr>
      <vt:lpstr>练习</vt:lpstr>
      <vt:lpstr>练习</vt:lpstr>
      <vt:lpstr>8.3树——知识点3 最优二叉树</vt:lpstr>
      <vt:lpstr>PowerPoint 演示文稿</vt:lpstr>
      <vt:lpstr>PowerPoint 演示文稿</vt:lpstr>
      <vt:lpstr>练习</vt:lpstr>
      <vt:lpstr>8.3树——知识点4</vt:lpstr>
      <vt:lpstr>PowerPoint 演示文稿</vt:lpstr>
      <vt:lpstr>PowerPoint 演示文稿</vt:lpstr>
      <vt:lpstr>PowerPoint 演示文稿</vt:lpstr>
      <vt:lpstr>PowerPoint 演示文稿</vt:lpstr>
      <vt:lpstr>练习</vt:lpstr>
      <vt:lpstr>练  习</vt:lpstr>
      <vt:lpstr>8.4图——知识点1</vt:lpstr>
      <vt:lpstr>邻接矩阵表示</vt:lpstr>
      <vt:lpstr>练习</vt:lpstr>
      <vt:lpstr>练习</vt:lpstr>
      <vt:lpstr>6.2.2  邻接表表示</vt:lpstr>
      <vt:lpstr>练习</vt:lpstr>
      <vt:lpstr>练习</vt:lpstr>
      <vt:lpstr>8.4图——知识点2</vt:lpstr>
      <vt:lpstr>PowerPoint 演示文稿</vt:lpstr>
      <vt:lpstr>8.4图——知识点2</vt:lpstr>
      <vt:lpstr>PowerPoint 演示文稿</vt:lpstr>
      <vt:lpstr>8.4图——知识点3</vt:lpstr>
      <vt:lpstr>普里姆算法</vt:lpstr>
      <vt:lpstr>克鲁斯卡尔算法</vt:lpstr>
      <vt:lpstr>8.4图——知识点4拓扑排序</vt:lpstr>
      <vt:lpstr>8.4图——知识点5</vt:lpstr>
      <vt:lpstr>8.4图——知识点5</vt:lpstr>
      <vt:lpstr>练习</vt:lpstr>
      <vt:lpstr>练习</vt:lpstr>
      <vt:lpstr>练习</vt:lpstr>
      <vt:lpstr>8.6排序——知识点1</vt:lpstr>
      <vt:lpstr>练  习</vt:lpstr>
      <vt:lpstr>练  习</vt:lpstr>
      <vt:lpstr>练  习</vt:lpstr>
      <vt:lpstr>练  习</vt:lpstr>
      <vt:lpstr>练  习</vt:lpstr>
      <vt:lpstr>练  习</vt:lpstr>
      <vt:lpstr>PowerPoint 演示文稿</vt:lpstr>
      <vt:lpstr>练习</vt:lpstr>
      <vt:lpstr>练习</vt:lpstr>
      <vt:lpstr>练习</vt:lpstr>
      <vt:lpstr>练习</vt:lpstr>
      <vt:lpstr>练习</vt:lpstr>
      <vt:lpstr>练习</vt:lpstr>
      <vt:lpstr>练习</vt:lpstr>
      <vt:lpstr>练习</vt:lpstr>
      <vt:lpstr>8.5 查找——知识点1</vt:lpstr>
      <vt:lpstr>8.5 查找——知识点2</vt:lpstr>
      <vt:lpstr>练习</vt:lpstr>
      <vt:lpstr>8.5 查找——知识点3</vt:lpstr>
      <vt:lpstr>折半查找的思想</vt:lpstr>
      <vt:lpstr>练习</vt:lpstr>
      <vt:lpstr>练习</vt:lpstr>
      <vt:lpstr>练习</vt:lpstr>
      <vt:lpstr>8.5 查找——知识点4</vt:lpstr>
      <vt:lpstr>练习</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dc:creator>
  <cp:lastModifiedBy>Ruby</cp:lastModifiedBy>
  <cp:revision>299</cp:revision>
  <cp:lastPrinted>2014-05-04T08:21:02Z</cp:lastPrinted>
  <dcterms:created xsi:type="dcterms:W3CDTF">1601-01-01T00:00:00Z</dcterms:created>
  <dcterms:modified xsi:type="dcterms:W3CDTF">2017-03-25T13:43:29Z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