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142949" y="648146"/>
            <a:ext cx="8245475" cy="580519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ea"/>
              </a:rPr>
              <a:t>  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例</a:t>
            </a:r>
            <a:r>
              <a:rPr lang="en-US" altLang="zh-CN" sz="2400" dirty="0" smtClean="0">
                <a:latin typeface="+mn-ea"/>
              </a:rPr>
              <a:t>2.2</a:t>
            </a:r>
            <a:r>
              <a:rPr lang="zh-CN" altLang="zh-CN" sz="2400" dirty="0" smtClean="0">
                <a:latin typeface="+mn-ea"/>
              </a:rPr>
              <a:t>中，把投资改为</a:t>
            </a:r>
            <a:r>
              <a:rPr lang="en-US" altLang="zh-CN" sz="2400" dirty="0" smtClean="0">
                <a:latin typeface="+mn-ea"/>
              </a:rPr>
              <a:t>6000</a:t>
            </a:r>
            <a:r>
              <a:rPr lang="zh-CN" altLang="zh-CN" sz="2400" dirty="0" smtClean="0">
                <a:latin typeface="+mn-ea"/>
              </a:rPr>
              <a:t>元，每年节约金额改为</a:t>
            </a:r>
            <a:r>
              <a:rPr lang="en-US" altLang="zh-CN" sz="2400" dirty="0" smtClean="0">
                <a:latin typeface="+mn-ea"/>
              </a:rPr>
              <a:t>2000</a:t>
            </a:r>
            <a:r>
              <a:rPr lang="zh-CN" altLang="zh-CN" sz="2400" dirty="0" smtClean="0">
                <a:latin typeface="+mn-ea"/>
              </a:rPr>
              <a:t>元，年利率为</a:t>
            </a:r>
            <a:r>
              <a:rPr lang="en-US" altLang="zh-CN" sz="2400" dirty="0" smtClean="0">
                <a:latin typeface="+mn-ea"/>
              </a:rPr>
              <a:t>6%</a:t>
            </a:r>
            <a:r>
              <a:rPr lang="zh-CN" altLang="zh-CN" sz="2400" dirty="0" smtClean="0">
                <a:latin typeface="+mn-ea"/>
              </a:rPr>
              <a:t>，试计算投资回收期和纯收入。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400" dirty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400" dirty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400" dirty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投资回收期：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3+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6000-5367.42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/1612.90=3.39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（年）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+mn-ea"/>
              </a:rPr>
              <a:t>纯收入：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/>
              </a:rPr>
              <a:t>8518.78-6000=2518.78</a:t>
            </a:r>
            <a:r>
              <a:rPr lang="zh-CN" altLang="en-US" sz="2400" kern="100" dirty="0" smtClean="0">
                <a:solidFill>
                  <a:srgbClr val="FF0000"/>
                </a:solidFill>
                <a:latin typeface="+mn-ea"/>
                <a:cs typeface="Times New Roman"/>
              </a:rPr>
              <a:t>（元）</a:t>
            </a:r>
            <a:endParaRPr lang="zh-CN" altLang="zh-CN" sz="2400" kern="100" dirty="0">
              <a:solidFill>
                <a:srgbClr val="FF0000"/>
              </a:solidFill>
              <a:latin typeface="+mn-ea"/>
              <a:cs typeface="Times New Roman"/>
            </a:endParaRPr>
          </a:p>
          <a:p>
            <a:pPr>
              <a:buFont typeface="Wingdings" pitchFamily="2" charset="2"/>
              <a:buNone/>
              <a:defRPr/>
            </a:pPr>
            <a:endParaRPr lang="zh-CN" altLang="zh-CN" sz="2400" dirty="0" smtClean="0">
              <a:latin typeface="+mn-ea"/>
            </a:endParaRPr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Arial" charset="0"/>
                <a:ea typeface="宋体" charset="-122"/>
              </a:defRPr>
            </a:lvl1pPr>
            <a:lvl2pPr>
              <a:defRPr sz="2800" b="1">
                <a:solidFill>
                  <a:srgbClr val="006600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1409335-BA2F-44F1-89BB-288D21191B17}" type="datetime2">
              <a:rPr lang="zh-CN" altLang="en-US" sz="1400" b="0" smtClean="0">
                <a:solidFill>
                  <a:schemeClr val="tx1"/>
                </a:solidFill>
              </a:rPr>
              <a:pPr/>
              <a:t>2016年3月15日</a:t>
            </a:fld>
            <a:endParaRPr lang="en-US" altLang="zh-CN" sz="1400" b="0" smtClean="0">
              <a:solidFill>
                <a:schemeClr val="tx1"/>
              </a:solidFill>
            </a:endParaRPr>
          </a:p>
        </p:txBody>
      </p:sp>
      <p:sp>
        <p:nvSpPr>
          <p:cNvPr id="36869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Arial" charset="0"/>
                <a:ea typeface="宋体" charset="-122"/>
              </a:defRPr>
            </a:lvl1pPr>
            <a:lvl2pPr>
              <a:defRPr sz="2800" b="1">
                <a:solidFill>
                  <a:srgbClr val="006600"/>
                </a:solidFill>
                <a:latin typeface="Arial" charset="0"/>
                <a:ea typeface="宋体" charset="-122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1400" b="0" smtClean="0">
                <a:solidFill>
                  <a:schemeClr val="tx1"/>
                </a:solidFill>
              </a:rPr>
              <a:t>第</a:t>
            </a:r>
            <a:fld id="{8E011781-57F8-43CB-B3D4-9F9E8248FBD9}" type="slidenum">
              <a:rPr lang="zh-CN" altLang="en-US" sz="1400" b="0" smtClean="0">
                <a:solidFill>
                  <a:schemeClr val="tx1"/>
                </a:solidFill>
              </a:rPr>
              <a:pPr/>
              <a:t>1</a:t>
            </a:fld>
            <a:r>
              <a:rPr lang="zh-CN" altLang="en-US" sz="1400" b="0" smtClean="0">
                <a:solidFill>
                  <a:schemeClr val="tx1"/>
                </a:solidFill>
              </a:rPr>
              <a:t>页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58454"/>
              </p:ext>
            </p:extLst>
          </p:nvPr>
        </p:nvGraphicFramePr>
        <p:xfrm>
          <a:off x="611560" y="1542678"/>
          <a:ext cx="7500937" cy="195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667"/>
                <a:gridCol w="1633867"/>
                <a:gridCol w="1262534"/>
                <a:gridCol w="1633867"/>
                <a:gridCol w="2228002"/>
              </a:tblGrid>
              <a:tr h="42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年</a:t>
                      </a:r>
                    </a:p>
                  </a:txBody>
                  <a:tcPr marL="68580" marR="68580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将来值（元）</a:t>
                      </a:r>
                    </a:p>
                  </a:txBody>
                  <a:tcPr marL="68580" marR="68580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1+n*I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现在值（元）</a:t>
                      </a:r>
                    </a:p>
                  </a:txBody>
                  <a:tcPr marL="68580" marR="68580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累计的现在值（元）</a:t>
                      </a:r>
                    </a:p>
                  </a:txBody>
                  <a:tcPr marL="68580" marR="68580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02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2000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2000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2000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2000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2000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1.06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1.12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1.18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1.24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1.30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1886.79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1785.71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1694.92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1612.90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1538.46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1886.79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3672.5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5367.42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6980.32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ea"/>
                          <a:ea typeface="+mn-ea"/>
                          <a:cs typeface="Times New Roman"/>
                        </a:rPr>
                        <a:t>8518.78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19872" y="778477"/>
            <a:ext cx="1584175" cy="778315"/>
            <a:chOff x="1396382" y="1700807"/>
            <a:chExt cx="1519434" cy="792089"/>
          </a:xfrm>
          <a:solidFill>
            <a:schemeClr val="bg1"/>
          </a:solidFill>
        </p:grpSpPr>
        <p:sp>
          <p:nvSpPr>
            <p:cNvPr id="6" name="流程图: 延期 5"/>
            <p:cNvSpPr/>
            <p:nvPr/>
          </p:nvSpPr>
          <p:spPr>
            <a:xfrm>
              <a:off x="1619672" y="1700807"/>
              <a:ext cx="1296144" cy="792089"/>
            </a:xfrm>
            <a:prstGeom prst="flowChartDelay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输入旅客信息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rot="2339519">
              <a:off x="1396382" y="1790604"/>
              <a:ext cx="502273" cy="612495"/>
            </a:xfrm>
            <a:prstGeom prst="rt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流程图: 过程 9"/>
          <p:cNvSpPr/>
          <p:nvPr/>
        </p:nvSpPr>
        <p:spPr>
          <a:xfrm>
            <a:off x="3346279" y="2060848"/>
            <a:ext cx="1656184" cy="5040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订票程序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5796136" y="1988840"/>
            <a:ext cx="1008112" cy="57606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AutoShape 16"/>
          <p:cNvSpPr>
            <a:spLocks noGrp="1" noChangeArrowheads="1"/>
          </p:cNvSpPr>
          <p:nvPr>
            <p:ph idx="1"/>
          </p:nvPr>
        </p:nvSpPr>
        <p:spPr bwMode="auto">
          <a:xfrm>
            <a:off x="3479951" y="2996952"/>
            <a:ext cx="1450504" cy="648072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取票通知和账单</a:t>
            </a:r>
            <a:endParaRPr lang="zh-CN" altLang="zh-CN" sz="18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endCxn id="10" idx="0"/>
          </p:cNvCxnSpPr>
          <p:nvPr/>
        </p:nvCxnSpPr>
        <p:spPr>
          <a:xfrm>
            <a:off x="4174371" y="1566272"/>
            <a:ext cx="0" cy="4945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138367" y="2564904"/>
            <a:ext cx="14369" cy="5040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002463" y="2204864"/>
            <a:ext cx="792088" cy="0"/>
          </a:xfrm>
          <a:prstGeom prst="straightConnector1">
            <a:avLst/>
          </a:prstGeom>
          <a:ln w="25400">
            <a:headEnd type="arrow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过程 31"/>
          <p:cNvSpPr/>
          <p:nvPr/>
        </p:nvSpPr>
        <p:spPr>
          <a:xfrm>
            <a:off x="3288856" y="4077072"/>
            <a:ext cx="1787200" cy="5040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验证、收费</a:t>
            </a:r>
            <a:r>
              <a:rPr lang="zh-CN" altLang="en-US" dirty="0" smtClean="0">
                <a:solidFill>
                  <a:schemeClr val="tx1"/>
                </a:solidFill>
              </a:rPr>
              <a:t>程序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流程图: 磁盘 32"/>
          <p:cNvSpPr/>
          <p:nvPr/>
        </p:nvSpPr>
        <p:spPr>
          <a:xfrm>
            <a:off x="5868144" y="4118985"/>
            <a:ext cx="1008112" cy="57606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074471" y="4335009"/>
            <a:ext cx="792088" cy="0"/>
          </a:xfrm>
          <a:prstGeom prst="straightConnector1">
            <a:avLst/>
          </a:prstGeom>
          <a:ln w="25400">
            <a:headEnd type="arrow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90767" y="3573016"/>
            <a:ext cx="14369" cy="5040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16"/>
          <p:cNvSpPr txBox="1">
            <a:spLocks noChangeArrowheads="1"/>
          </p:cNvSpPr>
          <p:nvPr/>
        </p:nvSpPr>
        <p:spPr bwMode="auto">
          <a:xfrm>
            <a:off x="3491880" y="5003332"/>
            <a:ext cx="1584176" cy="648072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打印机票</a:t>
            </a:r>
            <a:endParaRPr lang="zh-CN" altLang="zh-CN" sz="18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4283968" y="4571284"/>
            <a:ext cx="14369" cy="5040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2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115</Words>
  <Application>Microsoft Office PowerPoint</Application>
  <PresentationFormat>全屏显示(4:3)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flwang</dc:creator>
  <cp:lastModifiedBy>wfl</cp:lastModifiedBy>
  <cp:revision>7</cp:revision>
  <dcterms:created xsi:type="dcterms:W3CDTF">2016-03-03T02:43:04Z</dcterms:created>
  <dcterms:modified xsi:type="dcterms:W3CDTF">2016-03-15T02:01:32Z</dcterms:modified>
</cp:coreProperties>
</file>