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6"/>
  </p:notesMasterIdLst>
  <p:sldIdLst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896E2C-8189-4590-89EB-FA977C5C80EA}" type="datetimeFigureOut">
              <a:rPr lang="en-US" smtClean="0"/>
              <a:t>17/06/2022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35A020-630D-499D-96F8-3A38FC499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98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35A020-630D-499D-96F8-3A38FC4994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3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C660-7864-40F9-87DD-656AAF719073}" type="datetimeFigureOut">
              <a:rPr lang="en-US" smtClean="0"/>
              <a:t>17/06/2022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B569-AEDA-47FB-AC9C-B6BCF3496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7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C660-7864-40F9-87DD-656AAF719073}" type="datetimeFigureOut">
              <a:rPr lang="en-US" smtClean="0"/>
              <a:t>17/06/2022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B569-AEDA-47FB-AC9C-B6BCF3496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30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C660-7864-40F9-87DD-656AAF719073}" type="datetimeFigureOut">
              <a:rPr lang="en-US" smtClean="0"/>
              <a:t>17/06/2022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B569-AEDA-47FB-AC9C-B6BCF3496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89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C660-7864-40F9-87DD-656AAF719073}" type="datetimeFigureOut">
              <a:rPr lang="en-US" smtClean="0"/>
              <a:t>17/06/2022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B569-AEDA-47FB-AC9C-B6BCF3496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46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C660-7864-40F9-87DD-656AAF719073}" type="datetimeFigureOut">
              <a:rPr lang="en-US" smtClean="0"/>
              <a:t>17/06/2022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B569-AEDA-47FB-AC9C-B6BCF3496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16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C660-7864-40F9-87DD-656AAF719073}" type="datetimeFigureOut">
              <a:rPr lang="en-US" smtClean="0"/>
              <a:t>17/06/2022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B569-AEDA-47FB-AC9C-B6BCF3496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63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C660-7864-40F9-87DD-656AAF719073}" type="datetimeFigureOut">
              <a:rPr lang="en-US" smtClean="0"/>
              <a:t>17/06/2022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B569-AEDA-47FB-AC9C-B6BCF3496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36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C660-7864-40F9-87DD-656AAF719073}" type="datetimeFigureOut">
              <a:rPr lang="en-US" smtClean="0"/>
              <a:t>17/06/2022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B569-AEDA-47FB-AC9C-B6BCF3496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0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C660-7864-40F9-87DD-656AAF719073}" type="datetimeFigureOut">
              <a:rPr lang="en-US" smtClean="0"/>
              <a:t>17/06/2022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B569-AEDA-47FB-AC9C-B6BCF3496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68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C660-7864-40F9-87DD-656AAF719073}" type="datetimeFigureOut">
              <a:rPr lang="en-US" smtClean="0"/>
              <a:t>17/06/2022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B569-AEDA-47FB-AC9C-B6BCF3496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17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C660-7864-40F9-87DD-656AAF719073}" type="datetimeFigureOut">
              <a:rPr lang="en-US" smtClean="0"/>
              <a:t>17/06/2022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B569-AEDA-47FB-AC9C-B6BCF3496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13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2C660-7864-40F9-87DD-656AAF719073}" type="datetimeFigureOut">
              <a:rPr lang="en-US" smtClean="0"/>
              <a:t>17/06/2022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2B569-AEDA-47FB-AC9C-B6BCF3496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06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44428"/>
            <a:ext cx="11239951" cy="1540557"/>
          </a:xfrm>
          <a:prstGeom prst="rect">
            <a:avLst/>
          </a:prstGeom>
          <a:solidFill>
            <a:schemeClr val="bg2"/>
          </a:solidFill>
          <a:ln cmpd="sng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901274"/>
            <a:ext cx="11554578" cy="49578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0229" y="319314"/>
            <a:ext cx="13643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694" y="41358"/>
            <a:ext cx="1219200" cy="2322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/>
                </a:solidFill>
              </a:rPr>
              <a:t>WI  number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780801" y="1125241"/>
            <a:ext cx="1328649" cy="24714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/>
                </a:solidFill>
              </a:rPr>
              <a:t>Card Application date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15097" y="529661"/>
            <a:ext cx="1219200" cy="2322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2"/>
                </a:solidFill>
              </a:rPr>
              <a:t>Product Type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694" y="514382"/>
            <a:ext cx="1219200" cy="2322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/>
                </a:solidFill>
              </a:rPr>
              <a:t>CIF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99" y="1155503"/>
            <a:ext cx="1219200" cy="2322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/>
                </a:solidFill>
              </a:rPr>
              <a:t>Applied Card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815097" y="1117476"/>
            <a:ext cx="1219200" cy="2654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2"/>
                </a:solidFill>
              </a:rPr>
              <a:t>EFMS</a:t>
            </a:r>
            <a:r>
              <a:rPr lang="en-US" sz="1000" dirty="0">
                <a:solidFill>
                  <a:schemeClr val="accent1"/>
                </a:solidFill>
              </a:rPr>
              <a:t> </a:t>
            </a:r>
            <a:r>
              <a:rPr lang="en-US" sz="1000" dirty="0">
                <a:solidFill>
                  <a:schemeClr val="tx2"/>
                </a:solidFill>
              </a:rPr>
              <a:t>Status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53769" y="527042"/>
            <a:ext cx="1219200" cy="2322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/>
                </a:solidFill>
              </a:rPr>
              <a:t>Customer Name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01328" y="523728"/>
            <a:ext cx="1276631" cy="2229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/>
                </a:solidFill>
              </a:rPr>
              <a:t>Nationality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26092" y="1152421"/>
            <a:ext cx="1222467" cy="2383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/>
                </a:solidFill>
              </a:rPr>
              <a:t>Declared Income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710107" y="521770"/>
            <a:ext cx="1219200" cy="2322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/>
                </a:solidFill>
              </a:rPr>
              <a:t>Age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040211" y="2252251"/>
            <a:ext cx="1219200" cy="2322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/>
                </a:solidFill>
              </a:rPr>
              <a:t>Designation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003633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44206" y="2250859"/>
            <a:ext cx="1219200" cy="21123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2"/>
                </a:solidFill>
              </a:rPr>
              <a:t>Employer Name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980885" y="2257283"/>
            <a:ext cx="1219200" cy="21123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2"/>
                </a:solidFill>
              </a:rPr>
              <a:t>Employment Type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520180" y="2246786"/>
            <a:ext cx="1219200" cy="2322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/>
                </a:solidFill>
              </a:rPr>
              <a:t>Date of Joining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9691" y="1901273"/>
            <a:ext cx="2161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Employment Details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04181" y="2922707"/>
            <a:ext cx="297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Banking, Income, DBR Details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449339" y="4013633"/>
            <a:ext cx="1219200" cy="2322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/>
                </a:solidFill>
              </a:rPr>
              <a:t>Net Salary  Month 1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52424" y="4387620"/>
            <a:ext cx="1293327" cy="2269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/>
                </a:solidFill>
              </a:rPr>
              <a:t>Salary Date Month 1 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893031" y="4016885"/>
            <a:ext cx="1363878" cy="25514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/>
                </a:solidFill>
              </a:rPr>
              <a:t>Net </a:t>
            </a:r>
            <a:r>
              <a:rPr lang="en-US" sz="1000" dirty="0">
                <a:solidFill>
                  <a:schemeClr val="tx2"/>
                </a:solidFill>
              </a:rPr>
              <a:t>Salary Month </a:t>
            </a:r>
            <a:r>
              <a:rPr lang="en-US" sz="1000" dirty="0" smtClean="0">
                <a:solidFill>
                  <a:schemeClr val="tx2"/>
                </a:solidFill>
              </a:rPr>
              <a:t>2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458164" y="4427939"/>
            <a:ext cx="1361793" cy="25481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/>
                </a:solidFill>
              </a:rPr>
              <a:t>Salary </a:t>
            </a:r>
            <a:r>
              <a:rPr lang="en-US" sz="1000" dirty="0">
                <a:solidFill>
                  <a:schemeClr val="tx2"/>
                </a:solidFill>
              </a:rPr>
              <a:t>Date Month </a:t>
            </a:r>
            <a:r>
              <a:rPr lang="en-US" sz="1000" dirty="0" smtClean="0">
                <a:solidFill>
                  <a:schemeClr val="tx2"/>
                </a:solidFill>
              </a:rPr>
              <a:t>2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42103" y="4806334"/>
            <a:ext cx="1385949" cy="25240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/>
                </a:solidFill>
              </a:rPr>
              <a:t> Income at Rule engine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992685" y="4806333"/>
            <a:ext cx="1932333" cy="25240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/>
                </a:solidFill>
              </a:rPr>
              <a:t>Override income from </a:t>
            </a:r>
            <a:r>
              <a:rPr lang="en-US" sz="1000" dirty="0" err="1" smtClean="0">
                <a:solidFill>
                  <a:schemeClr val="tx2"/>
                </a:solidFill>
              </a:rPr>
              <a:t>Dectech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4154688" y="4798195"/>
            <a:ext cx="1582527" cy="25006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/>
                </a:solidFill>
              </a:rPr>
              <a:t>Income considered by UW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8223995" y="2252251"/>
            <a:ext cx="1406378" cy="21847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/>
                </a:solidFill>
              </a:rPr>
              <a:t>Company Status CC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596154" y="2261931"/>
            <a:ext cx="1219200" cy="2322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2"/>
                </a:solidFill>
              </a:rPr>
              <a:t>Employer </a:t>
            </a:r>
            <a:r>
              <a:rPr lang="en-US" sz="1000" dirty="0" smtClean="0">
                <a:solidFill>
                  <a:schemeClr val="tx2"/>
                </a:solidFill>
              </a:rPr>
              <a:t>Code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6" name="GTBClassificationH1106739705"/>
          <p:cNvSpPr txBox="1"/>
          <p:nvPr/>
        </p:nvSpPr>
        <p:spPr>
          <a:xfrm>
            <a:off x="0" y="0"/>
            <a:ext cx="12192000" cy="295275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txBody>
          <a:bodyPr vert="horz" wrap="none" rtlCol="0" anchor="t">
            <a:noAutofit/>
          </a:bodyPr>
          <a:lstStyle/>
          <a:p>
            <a:pPr algn="ctr"/>
            <a:r>
              <a:rPr lang="en-US" sz="1000" b="1" smtClean="0">
                <a:solidFill>
                  <a:srgbClr val="000000">
                    <a:alpha val="70000"/>
                  </a:srgbClr>
                </a:solidFill>
                <a:latin typeface="verdana" panose="020B0604030504040204" pitchFamily="34" charset="0"/>
              </a:rPr>
              <a:t>Classification:</a:t>
            </a:r>
            <a:r>
              <a:rPr lang="en-US" sz="1000" smtClean="0">
                <a:solidFill>
                  <a:srgbClr val="000000">
                    <a:alpha val="70000"/>
                  </a:srgbClr>
                </a:solidFill>
                <a:latin typeface="verdana" panose="020B0604030504040204" pitchFamily="34" charset="0"/>
              </a:rPr>
              <a:t> </a:t>
            </a:r>
            <a:r>
              <a:rPr lang="en-US" sz="1000" b="1" smtClean="0">
                <a:solidFill>
                  <a:srgbClr val="FF0000">
                    <a:alpha val="70000"/>
                  </a:srgbClr>
                </a:solidFill>
                <a:latin typeface="verdana" panose="020B0604030504040204" pitchFamily="34" charset="0"/>
              </a:rPr>
              <a:t>RAKBANK-Public</a:t>
            </a:r>
            <a:endParaRPr lang="en-US" sz="1000" b="1">
              <a:solidFill>
                <a:srgbClr val="FF0000">
                  <a:alpha val="70000"/>
                </a:srgbClr>
              </a:solidFill>
              <a:latin typeface="verdana" panose="020B0604030504040204" pitchFamily="34" charset="0"/>
            </a:endParaRPr>
          </a:p>
        </p:txBody>
      </p:sp>
      <p:sp>
        <p:nvSpPr>
          <p:cNvPr id="15" name="GTBClassificationF1725737166"/>
          <p:cNvSpPr txBox="1"/>
          <p:nvPr/>
        </p:nvSpPr>
        <p:spPr>
          <a:xfrm>
            <a:off x="0" y="6562725"/>
            <a:ext cx="12192000" cy="295275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txBody>
          <a:bodyPr vert="horz" wrap="none" rtlCol="0" anchor="b">
            <a:noAutofit/>
          </a:bodyPr>
          <a:lstStyle/>
          <a:p>
            <a:pPr algn="ctr"/>
            <a:r>
              <a:rPr lang="en-US" sz="1000" b="1" dirty="0" smtClean="0">
                <a:solidFill>
                  <a:srgbClr val="000000">
                    <a:alpha val="70000"/>
                  </a:srgbClr>
                </a:solidFill>
                <a:latin typeface="verdana" panose="020B0604030504040204" pitchFamily="34" charset="0"/>
              </a:rPr>
              <a:t>Classification:</a:t>
            </a:r>
            <a:r>
              <a:rPr lang="en-US" sz="1000" dirty="0" smtClean="0">
                <a:solidFill>
                  <a:srgbClr val="000000">
                    <a:alpha val="70000"/>
                  </a:srgbClr>
                </a:solidFill>
                <a:latin typeface="verdana" panose="020B0604030504040204" pitchFamily="34" charset="0"/>
              </a:rPr>
              <a:t> </a:t>
            </a:r>
            <a:r>
              <a:rPr lang="en-US" sz="1000" b="1" dirty="0" smtClean="0">
                <a:solidFill>
                  <a:srgbClr val="FF0000">
                    <a:alpha val="70000"/>
                  </a:srgbClr>
                </a:solidFill>
                <a:latin typeface="verdana" panose="020B0604030504040204" pitchFamily="34" charset="0"/>
              </a:rPr>
              <a:t>RAKBANK-Public</a:t>
            </a:r>
            <a:endParaRPr lang="en-US" sz="1000" b="1" dirty="0">
              <a:solidFill>
                <a:srgbClr val="FF0000">
                  <a:alpha val="70000"/>
                </a:srgbClr>
              </a:solidFill>
              <a:latin typeface="verdana" panose="020B0604030504040204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918382" y="2234810"/>
            <a:ext cx="1406378" cy="21847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/>
                </a:solidFill>
              </a:rPr>
              <a:t>Company Status PL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895073" y="4411289"/>
            <a:ext cx="1413770" cy="24624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/>
                </a:solidFill>
              </a:rPr>
              <a:t>Salary </a:t>
            </a:r>
            <a:r>
              <a:rPr lang="en-US" sz="1000" dirty="0">
                <a:solidFill>
                  <a:schemeClr val="tx2"/>
                </a:solidFill>
              </a:rPr>
              <a:t>Date Month </a:t>
            </a:r>
            <a:r>
              <a:rPr lang="en-US" sz="1000" dirty="0" smtClean="0">
                <a:solidFill>
                  <a:schemeClr val="tx2"/>
                </a:solidFill>
              </a:rPr>
              <a:t>2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3467606" y="4009542"/>
            <a:ext cx="1391857" cy="2263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/>
                </a:solidFill>
              </a:rPr>
              <a:t>Net </a:t>
            </a:r>
            <a:r>
              <a:rPr lang="en-US" sz="1000" dirty="0">
                <a:solidFill>
                  <a:schemeClr val="tx2"/>
                </a:solidFill>
              </a:rPr>
              <a:t>Salary Month </a:t>
            </a:r>
            <a:r>
              <a:rPr lang="en-US" sz="1000" dirty="0" smtClean="0">
                <a:solidFill>
                  <a:schemeClr val="tx2"/>
                </a:solidFill>
              </a:rPr>
              <a:t>2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3744403" y="1152421"/>
            <a:ext cx="1245829" cy="2322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2"/>
                </a:solidFill>
              </a:rPr>
              <a:t>IPA limit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710107" y="1152420"/>
            <a:ext cx="1245829" cy="2322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2"/>
                </a:solidFill>
              </a:rPr>
              <a:t>Firco</a:t>
            </a:r>
            <a:r>
              <a:rPr lang="en-US" sz="1000" dirty="0">
                <a:solidFill>
                  <a:schemeClr val="tx2"/>
                </a:solidFill>
              </a:rPr>
              <a:t> Status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016497" y="2605150"/>
            <a:ext cx="1406378" cy="218479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/>
                </a:solidFill>
              </a:rPr>
              <a:t>CC ALOC remarks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521944" y="2604167"/>
            <a:ext cx="1406378" cy="218479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/>
                </a:solidFill>
              </a:rPr>
              <a:t>PL ALOC remarks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293753" y="5230929"/>
            <a:ext cx="1722608" cy="25027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2"/>
                </a:solidFill>
              </a:rPr>
              <a:t>Final </a:t>
            </a:r>
            <a:r>
              <a:rPr lang="en-US" sz="1000" dirty="0" smtClean="0">
                <a:solidFill>
                  <a:schemeClr val="tx2"/>
                </a:solidFill>
              </a:rPr>
              <a:t>DBR based on liability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54244" y="3315809"/>
            <a:ext cx="1209162" cy="2162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2"/>
                </a:solidFill>
              </a:rPr>
              <a:t>Bank Name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46502" y="2619964"/>
            <a:ext cx="1475694" cy="2021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/>
                </a:solidFill>
              </a:rPr>
              <a:t>Employer category PL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184880" y="5239902"/>
            <a:ext cx="1349167" cy="26716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/>
                </a:solidFill>
              </a:rPr>
              <a:t>Final Limit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99691" y="6214322"/>
            <a:ext cx="1442738" cy="2496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/>
                </a:solidFill>
              </a:rPr>
              <a:t>Deviation Description: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959676" y="5793882"/>
            <a:ext cx="1349167" cy="26716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/>
                </a:solidFill>
              </a:rPr>
              <a:t>Delegation Authority: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60673" y="5808123"/>
            <a:ext cx="1442738" cy="26627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2"/>
                </a:solidFill>
              </a:rPr>
              <a:t>Dectech</a:t>
            </a:r>
            <a:r>
              <a:rPr lang="en-US" sz="1000" dirty="0" smtClean="0">
                <a:solidFill>
                  <a:schemeClr val="tx2"/>
                </a:solidFill>
              </a:rPr>
              <a:t> Decision: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60673" y="6547970"/>
            <a:ext cx="1463983" cy="26716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/>
                </a:solidFill>
              </a:rPr>
              <a:t>Underwriting Decision: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60673" y="5462854"/>
            <a:ext cx="297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Decision</a:t>
            </a:r>
            <a:endParaRPr lang="en-US" dirty="0"/>
          </a:p>
        </p:txBody>
      </p:sp>
      <p:sp>
        <p:nvSpPr>
          <p:cNvPr id="98" name="Rectangle 97"/>
          <p:cNvSpPr/>
          <p:nvPr/>
        </p:nvSpPr>
        <p:spPr>
          <a:xfrm>
            <a:off x="1994181" y="6521269"/>
            <a:ext cx="1463983" cy="27308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/>
                </a:solidFill>
              </a:rPr>
              <a:t>Decline reason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652902" y="6537516"/>
            <a:ext cx="1463983" cy="26716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/>
                </a:solidFill>
              </a:rPr>
              <a:t>Remarks: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3407304" y="5789402"/>
            <a:ext cx="1349167" cy="26716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/>
                </a:solidFill>
              </a:rPr>
              <a:t>Non STP Reason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714723" y="5248346"/>
            <a:ext cx="1860759" cy="25027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/>
                </a:solidFill>
              </a:rPr>
              <a:t>DBR with lifestyle expenses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55315" y="5124795"/>
            <a:ext cx="293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Policy Checks:</a:t>
            </a:r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5917703" y="4790805"/>
            <a:ext cx="1582527" cy="25006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/>
                </a:solidFill>
              </a:rPr>
              <a:t>Save</a:t>
            </a:r>
            <a:endParaRPr lang="en-US" sz="1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08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64722" y="840259"/>
            <a:ext cx="11248678" cy="608909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716" y="3442227"/>
            <a:ext cx="1083460" cy="23222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/>
                </a:solidFill>
              </a:rPr>
              <a:t>Type of Contract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83630" y="3439342"/>
            <a:ext cx="862213" cy="24969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/>
                </a:solidFill>
              </a:rPr>
              <a:t>Provider No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58516" y="3430608"/>
            <a:ext cx="1349167" cy="26716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/>
                </a:solidFill>
              </a:rPr>
              <a:t>Credit Limit/Loan Amount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491079" y="3401620"/>
            <a:ext cx="866386" cy="3003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/>
                </a:solidFill>
              </a:rPr>
              <a:t>EMI for loans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468988" y="3422475"/>
            <a:ext cx="1173016" cy="32205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2"/>
                </a:solidFill>
              </a:rPr>
              <a:t>Contract Level Worst Status/Date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729260" y="3430608"/>
            <a:ext cx="1349167" cy="26716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2"/>
                </a:solidFill>
              </a:rPr>
              <a:t>DPD </a:t>
            </a:r>
            <a:r>
              <a:rPr lang="en-US" sz="1000" dirty="0" smtClean="0">
                <a:solidFill>
                  <a:schemeClr val="tx2"/>
                </a:solidFill>
              </a:rPr>
              <a:t>in </a:t>
            </a:r>
            <a:r>
              <a:rPr lang="en-US" sz="1000" dirty="0">
                <a:solidFill>
                  <a:schemeClr val="tx2"/>
                </a:solidFill>
              </a:rPr>
              <a:t>C</a:t>
            </a:r>
            <a:r>
              <a:rPr lang="en-US" sz="1000" dirty="0" smtClean="0">
                <a:solidFill>
                  <a:schemeClr val="tx2"/>
                </a:solidFill>
              </a:rPr>
              <a:t>urrent month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9377" y="1392648"/>
            <a:ext cx="1219200" cy="23222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2"/>
                </a:solidFill>
              </a:rPr>
              <a:t>AECB score</a:t>
            </a:r>
            <a:endParaRPr lang="en-US" sz="1000" b="1" u="sng" dirty="0">
              <a:solidFill>
                <a:schemeClr val="tx2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558561" y="1392647"/>
            <a:ext cx="1219200" cy="23222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/>
                </a:solidFill>
              </a:rPr>
              <a:t>Score Range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568267" y="1394727"/>
            <a:ext cx="1678832" cy="20272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/>
                </a:solidFill>
              </a:rPr>
              <a:t>Bureau reference Number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97263" y="1392646"/>
            <a:ext cx="1678832" cy="23222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/>
                </a:solidFill>
              </a:rPr>
              <a:t>Re-Fetch AECB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227677" y="1361453"/>
            <a:ext cx="1678832" cy="23222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/>
                </a:solidFill>
              </a:rPr>
              <a:t>View AECB report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134683" y="3422197"/>
            <a:ext cx="862213" cy="24969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/>
                </a:solidFill>
              </a:rPr>
              <a:t>Phase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4239" y="891853"/>
            <a:ext cx="3778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AECB Exposure</a:t>
            </a:r>
          </a:p>
          <a:p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-48932" y="3963802"/>
            <a:ext cx="7310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Liability Addition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1330" y="4307974"/>
            <a:ext cx="1083460" cy="23222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/>
                </a:solidFill>
              </a:rPr>
              <a:t>Type of Contract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-1" y="524713"/>
            <a:ext cx="11248678" cy="33207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-1" y="3970629"/>
            <a:ext cx="11248678" cy="6876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1129788" y="4302534"/>
            <a:ext cx="1349167" cy="23766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/>
                </a:solidFill>
              </a:rPr>
              <a:t>Credit Limit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562351" y="4299424"/>
            <a:ext cx="1045144" cy="2407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/>
                </a:solidFill>
              </a:rPr>
              <a:t>Amount for DBR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-8824" y="4790938"/>
            <a:ext cx="11248678" cy="6876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23297" y="4775390"/>
            <a:ext cx="7310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AECB pipelines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48992" y="5132695"/>
            <a:ext cx="1083460" cy="23222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/>
                </a:solidFill>
              </a:rPr>
              <a:t>Type of Contract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219200" y="5117967"/>
            <a:ext cx="862213" cy="24969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/>
                </a:solidFill>
              </a:rPr>
              <a:t>Provider No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168161" y="5105080"/>
            <a:ext cx="862213" cy="24969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/>
                </a:solidFill>
              </a:rPr>
              <a:t>Phase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117122" y="5096453"/>
            <a:ext cx="1209932" cy="27621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/>
                </a:solidFill>
              </a:rPr>
              <a:t>Finance Amount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461941" y="5115993"/>
            <a:ext cx="1349167" cy="26716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/>
                </a:solidFill>
              </a:rPr>
              <a:t>Request Date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-22888" y="2656718"/>
            <a:ext cx="40812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Customer Level Summary:</a:t>
            </a:r>
            <a:endParaRPr lang="en-US" sz="1200" dirty="0"/>
          </a:p>
        </p:txBody>
      </p:sp>
      <p:sp>
        <p:nvSpPr>
          <p:cNvPr id="102" name="Rectangle 101"/>
          <p:cNvSpPr/>
          <p:nvPr/>
        </p:nvSpPr>
        <p:spPr>
          <a:xfrm>
            <a:off x="1762459" y="2662650"/>
            <a:ext cx="1614737" cy="26716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2"/>
                </a:solidFill>
              </a:rPr>
              <a:t>Worst Status/Date 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3454304" y="2662650"/>
            <a:ext cx="1219200" cy="26716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/>
                </a:solidFill>
              </a:rPr>
              <a:t>External Charge Off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759355" y="2662650"/>
            <a:ext cx="1219200" cy="26716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/>
                </a:solidFill>
              </a:rPr>
              <a:t>AECB history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6089513" y="2662651"/>
            <a:ext cx="2402206" cy="2665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/>
                </a:solidFill>
              </a:rPr>
              <a:t># </a:t>
            </a:r>
            <a:r>
              <a:rPr lang="en-US" sz="1000" dirty="0" err="1" smtClean="0">
                <a:solidFill>
                  <a:schemeClr val="tx2"/>
                </a:solidFill>
              </a:rPr>
              <a:t>Cheque</a:t>
            </a:r>
            <a:r>
              <a:rPr lang="en-US" sz="1000" dirty="0" smtClean="0">
                <a:solidFill>
                  <a:schemeClr val="tx2"/>
                </a:solidFill>
              </a:rPr>
              <a:t>/DDS return in last 3 months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-22889" y="3068452"/>
            <a:ext cx="40812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Contract Level Details</a:t>
            </a:r>
            <a:endParaRPr lang="en-US" sz="1200" dirty="0"/>
          </a:p>
        </p:txBody>
      </p:sp>
      <p:sp>
        <p:nvSpPr>
          <p:cNvPr id="122" name="Rectangle 121"/>
          <p:cNvSpPr/>
          <p:nvPr/>
        </p:nvSpPr>
        <p:spPr>
          <a:xfrm>
            <a:off x="-10989" y="5680764"/>
            <a:ext cx="11248678" cy="6876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-22889" y="5635664"/>
            <a:ext cx="7310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Addition of </a:t>
            </a:r>
            <a:r>
              <a:rPr lang="en-US" dirty="0" err="1" smtClean="0"/>
              <a:t>Cheque</a:t>
            </a:r>
            <a:r>
              <a:rPr lang="en-US" dirty="0" smtClean="0"/>
              <a:t> and DDS Returns:</a:t>
            </a:r>
            <a:endParaRPr lang="en-US" dirty="0"/>
          </a:p>
        </p:txBody>
      </p:sp>
      <p:sp>
        <p:nvSpPr>
          <p:cNvPr id="125" name="Rectangle 124"/>
          <p:cNvSpPr/>
          <p:nvPr/>
        </p:nvSpPr>
        <p:spPr>
          <a:xfrm>
            <a:off x="46328" y="5977203"/>
            <a:ext cx="1083460" cy="23222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/>
                </a:solidFill>
              </a:rPr>
              <a:t>Return Type: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1183630" y="5979873"/>
            <a:ext cx="1083460" cy="23222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/>
                </a:solidFill>
              </a:rPr>
              <a:t>Return Date: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487690" y="5960794"/>
            <a:ext cx="1083460" cy="23222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/>
                </a:solidFill>
              </a:rPr>
              <a:t>Amount: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714211" y="4296672"/>
            <a:ext cx="1045144" cy="2407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/>
                </a:solidFill>
              </a:rPr>
              <a:t>Delete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720625" y="5948107"/>
            <a:ext cx="1045144" cy="2407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/>
                </a:solidFill>
              </a:rPr>
              <a:t>Delete</a:t>
            </a:r>
            <a:endParaRPr lang="en-US" sz="1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89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0989" y="0"/>
            <a:ext cx="11248678" cy="682231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10989" y="0"/>
            <a:ext cx="3107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Supplementary Card Details: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630509" y="386773"/>
            <a:ext cx="1219200" cy="2322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503" y="385381"/>
            <a:ext cx="1536679" cy="2281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31565" y="391805"/>
            <a:ext cx="1465318" cy="2217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110478" y="381308"/>
            <a:ext cx="1219200" cy="2322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14293" y="386773"/>
            <a:ext cx="1406378" cy="21847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186452" y="396453"/>
            <a:ext cx="1219200" cy="2322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508680" y="369332"/>
            <a:ext cx="1406378" cy="21847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-4163" y="782128"/>
            <a:ext cx="3107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OV: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-4163" y="2835425"/>
            <a:ext cx="3107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Final Limit Increase: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83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GTBClassification>
  <attrValue xml:space="preserve">RAKBANK-Public</attrValue>
  <customPropName>RAKBANK Classification</customPropName>
  <timestamp>3/31/2022 8:00:26 AM</timestamp>
  <userName>WATANI_RAK\sspatrao</userName>
  <computerName>RBDT3143.rakbank.co.ae</computerName>
  <guid>{11006a11-cbb9-4a81-8417-8040b7b317af}</guid>
  <hdr>
    <align>center</align>
    <r>
      <fontName>verdana</fontName>
      <fontColor>000000</fontColor>
      <fontSize>10</fontSize>
      <b/>
      <text xml:space="preserve">Classification:</text>
    </r>
    <r>
      <fontName>verdana</fontName>
      <fontColor>000000</fontColor>
      <fontSize>10</fontSize>
      <text xml:space="preserve"> </text>
    </r>
    <r>
      <fontName>verdana</fontName>
      <fontColor>FF0000</fontColor>
      <fontSize>10</fontSize>
      <b/>
      <text xml:space="preserve">RAKBANK-Public</text>
    </r>
  </hdr>
  <ftr>
    <align>center</align>
    <r>
      <fontName>verdana</fontName>
      <fontColor>000000</fontColor>
      <fontSize>10</fontSize>
      <b/>
      <text xml:space="preserve">Classification:</text>
    </r>
    <r>
      <fontName>verdana</fontName>
      <fontColor>000000</fontColor>
      <fontSize>10</fontSize>
      <text xml:space="preserve"> </text>
    </r>
    <r>
      <fontName>verdana</fontName>
      <fontColor>FF0000</fontColor>
      <fontSize>10</fontSize>
      <b/>
      <text xml:space="preserve">RAKBANK-Public</text>
    </r>
  </ftr>
</GTBClassification>
</file>

<file path=customXml/itemProps1.xml><?xml version="1.0" encoding="utf-8"?>
<ds:datastoreItem xmlns:ds="http://schemas.openxmlformats.org/officeDocument/2006/customXml" ds:itemID="{050D4DFC-359D-4DD4-9C6E-191D7034FC58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9443</TotalTime>
  <Words>241</Words>
  <Application>Microsoft Office PowerPoint</Application>
  <PresentationFormat>Widescreen</PresentationFormat>
  <Paragraphs>88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</vt:vector>
  </TitlesOfParts>
  <Company>RAKBANK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Simi Sandra Patrao</dc:creator>
  <cp:lastModifiedBy>Deepak Kumar</cp:lastModifiedBy>
  <cp:revision>71</cp:revision>
  <dcterms:created xsi:type="dcterms:W3CDTF">2022-03-29T07:21:01Z</dcterms:created>
  <dcterms:modified xsi:type="dcterms:W3CDTF">2022-06-17T10:24:45Z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AKBANK Classification">
    <vt:lpwstr>RAKBANK-Public</vt:lpwstr>
  </property>
  <property fmtid="{D5CDD505-2E9C-101B-9397-08002B2CF9AE}" pid="3" name="ClassifiedBy">
    <vt:lpwstr>WATANI_RAK\sspatrao</vt:lpwstr>
  </property>
  <property fmtid="{D5CDD505-2E9C-101B-9397-08002B2CF9AE}" pid="4" name="ClassificationHost">
    <vt:lpwstr>RBDT3143.rakbank.co.ae</vt:lpwstr>
  </property>
  <property fmtid="{D5CDD505-2E9C-101B-9397-08002B2CF9AE}" pid="5" name="ClassificationDate">
    <vt:lpwstr>3/31/2022 8:00:26 AM</vt:lpwstr>
  </property>
  <property fmtid="{D5CDD505-2E9C-101B-9397-08002B2CF9AE}" pid="6" name="ClassificationGUID">
    <vt:lpwstr>{11006a11-cbb9-4a81-8417-8040b7b317af}</vt:lpwstr>
  </property>
</Properties>
</file>