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80" r:id="rId3"/>
    <p:sldId id="273" r:id="rId4"/>
    <p:sldId id="285" r:id="rId5"/>
    <p:sldId id="286" r:id="rId6"/>
    <p:sldId id="290" r:id="rId7"/>
    <p:sldId id="288" r:id="rId8"/>
    <p:sldId id="267" r:id="rId9"/>
    <p:sldId id="289" r:id="rId10"/>
    <p:sldId id="291" r:id="rId11"/>
    <p:sldId id="287" r:id="rId12"/>
    <p:sldId id="258" r:id="rId13"/>
    <p:sldId id="266" r:id="rId14"/>
    <p:sldId id="283" r:id="rId15"/>
    <p:sldId id="265" r:id="rId16"/>
    <p:sldId id="263" r:id="rId17"/>
    <p:sldId id="264" r:id="rId18"/>
    <p:sldId id="271" r:id="rId19"/>
    <p:sldId id="261" r:id="rId20"/>
    <p:sldId id="269" r:id="rId21"/>
    <p:sldId id="284" r:id="rId22"/>
    <p:sldId id="268" r:id="rId23"/>
    <p:sldId id="275" r:id="rId24"/>
    <p:sldId id="270" r:id="rId25"/>
    <p:sldId id="262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90" autoAdjust="0"/>
  </p:normalViewPr>
  <p:slideViewPr>
    <p:cSldViewPr snapToGrid="0">
      <p:cViewPr>
        <p:scale>
          <a:sx n="150" d="100"/>
          <a:sy n="150" d="100"/>
        </p:scale>
        <p:origin x="-1182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E8662-8C7B-4769-A8DE-FB3FAA2545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B947B1-9830-4647-93E9-45A8F0BA7724}">
      <dgm:prSet phldrT="[文本]"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902205E0-A61D-484E-AAED-FC51206569C4}" type="parTrans" cxnId="{18CD72E6-7436-4B64-BECA-0D600BD2E3BC}">
      <dgm:prSet/>
      <dgm:spPr/>
      <dgm:t>
        <a:bodyPr/>
        <a:lstStyle/>
        <a:p>
          <a:endParaRPr lang="zh-CN" altLang="en-US"/>
        </a:p>
      </dgm:t>
    </dgm:pt>
    <dgm:pt modelId="{6F6F9A65-C172-4BAE-90D8-9C35D7363355}" type="sibTrans" cxnId="{18CD72E6-7436-4B64-BECA-0D600BD2E3BC}">
      <dgm:prSet/>
      <dgm:spPr/>
      <dgm:t>
        <a:bodyPr/>
        <a:lstStyle/>
        <a:p>
          <a:endParaRPr lang="zh-CN" altLang="en-US"/>
        </a:p>
      </dgm:t>
    </dgm:pt>
    <dgm:pt modelId="{45F33AE8-EC5D-4BE1-98F6-0B40C1D7230D}">
      <dgm:prSet phldrT="[文本]"/>
      <dgm:spPr/>
      <dgm:t>
        <a:bodyPr/>
        <a:lstStyle/>
        <a:p>
          <a:r>
            <a:rPr lang="zh-CN" altLang="en-US" dirty="0" smtClean="0"/>
            <a:t>库存</a:t>
          </a:r>
          <a:endParaRPr lang="zh-CN" altLang="en-US" dirty="0"/>
        </a:p>
      </dgm:t>
    </dgm:pt>
    <dgm:pt modelId="{26559867-A2A0-40A4-BA78-45A519EE33EF}" type="parTrans" cxnId="{49DA78C1-DC4A-4CEE-A1CD-19AB9D2413D3}">
      <dgm:prSet/>
      <dgm:spPr/>
      <dgm:t>
        <a:bodyPr/>
        <a:lstStyle/>
        <a:p>
          <a:endParaRPr lang="zh-CN" altLang="en-US"/>
        </a:p>
      </dgm:t>
    </dgm:pt>
    <dgm:pt modelId="{321E27F8-F1C9-486C-993B-FC6C826C4135}" type="sibTrans" cxnId="{49DA78C1-DC4A-4CEE-A1CD-19AB9D2413D3}">
      <dgm:prSet/>
      <dgm:spPr/>
      <dgm:t>
        <a:bodyPr/>
        <a:lstStyle/>
        <a:p>
          <a:endParaRPr lang="zh-CN" altLang="en-US"/>
        </a:p>
      </dgm:t>
    </dgm:pt>
    <dgm:pt modelId="{9E6BCE6C-7128-4F6D-9607-922DEB4BC977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8D5B4E8A-0A8B-48E4-84E9-2BB1188776D8}" type="parTrans" cxnId="{CB0FB960-4D54-4EFF-B0EF-744C5A913F6E}">
      <dgm:prSet/>
      <dgm:spPr/>
      <dgm:t>
        <a:bodyPr/>
        <a:lstStyle/>
        <a:p>
          <a:endParaRPr lang="zh-CN" altLang="en-US"/>
        </a:p>
      </dgm:t>
    </dgm:pt>
    <dgm:pt modelId="{2717047B-566A-4DA8-93C6-AAD1D4F95F20}" type="sibTrans" cxnId="{CB0FB960-4D54-4EFF-B0EF-744C5A913F6E}">
      <dgm:prSet/>
      <dgm:spPr/>
      <dgm:t>
        <a:bodyPr/>
        <a:lstStyle/>
        <a:p>
          <a:endParaRPr lang="zh-CN" altLang="en-US"/>
        </a:p>
      </dgm:t>
    </dgm:pt>
    <dgm:pt modelId="{033C5FBC-B8E4-4583-81ED-DC9881674D69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C6C7DD57-C9B4-435E-8AE5-C95033F27A89}" type="parTrans" cxnId="{4410D057-E86B-4428-8352-8FA75CA6E219}">
      <dgm:prSet/>
      <dgm:spPr/>
      <dgm:t>
        <a:bodyPr/>
        <a:lstStyle/>
        <a:p>
          <a:endParaRPr lang="zh-CN" altLang="en-US"/>
        </a:p>
      </dgm:t>
    </dgm:pt>
    <dgm:pt modelId="{C5D21F05-9CA7-45A1-8716-5D66B954915B}" type="sibTrans" cxnId="{4410D057-E86B-4428-8352-8FA75CA6E219}">
      <dgm:prSet/>
      <dgm:spPr/>
      <dgm:t>
        <a:bodyPr/>
        <a:lstStyle/>
        <a:p>
          <a:endParaRPr lang="zh-CN" altLang="en-US"/>
        </a:p>
      </dgm:t>
    </dgm:pt>
    <dgm:pt modelId="{16DE71C6-EDCB-4DE6-BC1B-7DE141A465A2}" type="pres">
      <dgm:prSet presAssocID="{874E8662-8C7B-4769-A8DE-FB3FAA254551}" presName="compositeShape" presStyleCnt="0">
        <dgm:presLayoutVars>
          <dgm:chMax val="7"/>
          <dgm:dir/>
          <dgm:resizeHandles val="exact"/>
        </dgm:presLayoutVars>
      </dgm:prSet>
      <dgm:spPr/>
    </dgm:pt>
    <dgm:pt modelId="{3BCD99B6-A167-4A69-AF74-5F3D6030A78D}" type="pres">
      <dgm:prSet presAssocID="{99B947B1-9830-4647-93E9-45A8F0BA7724}" presName="circ1" presStyleLbl="vennNode1" presStyleIdx="0" presStyleCnt="4" custScaleX="74058" custScaleY="123900"/>
      <dgm:spPr/>
      <dgm:t>
        <a:bodyPr/>
        <a:lstStyle/>
        <a:p>
          <a:endParaRPr lang="zh-CN" altLang="en-US"/>
        </a:p>
      </dgm:t>
    </dgm:pt>
    <dgm:pt modelId="{AE2B95E5-C272-44D2-A58A-70AEC0AD7A9B}" type="pres">
      <dgm:prSet presAssocID="{99B947B1-9830-4647-93E9-45A8F0BA772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DD7B9-3658-4793-9EFE-7D4767B7594C}" type="pres">
      <dgm:prSet presAssocID="{45F33AE8-EC5D-4BE1-98F6-0B40C1D7230D}" presName="circ2" presStyleLbl="vennNode1" presStyleIdx="1" presStyleCnt="4" custScaleX="144308" custScaleY="76449"/>
      <dgm:spPr/>
      <dgm:t>
        <a:bodyPr/>
        <a:lstStyle/>
        <a:p>
          <a:endParaRPr lang="zh-CN" altLang="en-US"/>
        </a:p>
      </dgm:t>
    </dgm:pt>
    <dgm:pt modelId="{FA1D2B66-3271-4B62-8EF5-C41F183526A2}" type="pres">
      <dgm:prSet presAssocID="{45F33AE8-EC5D-4BE1-98F6-0B40C1D723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D9F1E-B793-4244-BD28-39D2188CC810}" type="pres">
      <dgm:prSet presAssocID="{033C5FBC-B8E4-4583-81ED-DC9881674D69}" presName="circ3" presStyleLbl="vennNode1" presStyleIdx="2" presStyleCnt="4" custScaleX="78908" custScaleY="132951"/>
      <dgm:spPr/>
      <dgm:t>
        <a:bodyPr/>
        <a:lstStyle/>
        <a:p>
          <a:endParaRPr lang="zh-CN" altLang="en-US"/>
        </a:p>
      </dgm:t>
    </dgm:pt>
    <dgm:pt modelId="{C5C47C59-0260-4AE2-BC41-57F1503015DC}" type="pres">
      <dgm:prSet presAssocID="{033C5FBC-B8E4-4583-81ED-DC9881674D6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E71B4-1E62-43E8-B4C9-70D00C53E494}" type="pres">
      <dgm:prSet presAssocID="{9E6BCE6C-7128-4F6D-9607-922DEB4BC977}" presName="circ4" presStyleLbl="vennNode1" presStyleIdx="3" presStyleCnt="4" custScaleX="139756" custScaleY="68063" custLinFactNeighborX="404" custLinFactNeighborY="76"/>
      <dgm:spPr/>
      <dgm:t>
        <a:bodyPr/>
        <a:lstStyle/>
        <a:p>
          <a:endParaRPr lang="zh-CN" altLang="en-US"/>
        </a:p>
      </dgm:t>
    </dgm:pt>
    <dgm:pt modelId="{181F1860-B72A-4D1D-9ED9-F10BC19ACC4C}" type="pres">
      <dgm:prSet presAssocID="{9E6BCE6C-7128-4F6D-9607-922DEB4BC97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91DA3C-B806-4ADE-ADF2-3BFB95464EEB}" type="presOf" srcId="{874E8662-8C7B-4769-A8DE-FB3FAA254551}" destId="{16DE71C6-EDCB-4DE6-BC1B-7DE141A465A2}" srcOrd="0" destOrd="0" presId="urn:microsoft.com/office/officeart/2005/8/layout/venn1"/>
    <dgm:cxn modelId="{74748125-B3A7-4F17-A55A-B52A5A632D3C}" type="presOf" srcId="{9E6BCE6C-7128-4F6D-9607-922DEB4BC977}" destId="{705E71B4-1E62-43E8-B4C9-70D00C53E494}" srcOrd="0" destOrd="0" presId="urn:microsoft.com/office/officeart/2005/8/layout/venn1"/>
    <dgm:cxn modelId="{E6C7A6B2-08DC-4FBC-B46B-9EE4E401A1B7}" type="presOf" srcId="{033C5FBC-B8E4-4583-81ED-DC9881674D69}" destId="{B43D9F1E-B793-4244-BD28-39D2188CC810}" srcOrd="0" destOrd="0" presId="urn:microsoft.com/office/officeart/2005/8/layout/venn1"/>
    <dgm:cxn modelId="{2BB66452-1CE0-41C5-B4BF-062F0C404CBD}" type="presOf" srcId="{033C5FBC-B8E4-4583-81ED-DC9881674D69}" destId="{C5C47C59-0260-4AE2-BC41-57F1503015DC}" srcOrd="1" destOrd="0" presId="urn:microsoft.com/office/officeart/2005/8/layout/venn1"/>
    <dgm:cxn modelId="{4410D057-E86B-4428-8352-8FA75CA6E219}" srcId="{874E8662-8C7B-4769-A8DE-FB3FAA254551}" destId="{033C5FBC-B8E4-4583-81ED-DC9881674D69}" srcOrd="2" destOrd="0" parTransId="{C6C7DD57-C9B4-435E-8AE5-C95033F27A89}" sibTransId="{C5D21F05-9CA7-45A1-8716-5D66B954915B}"/>
    <dgm:cxn modelId="{CB0FB960-4D54-4EFF-B0EF-744C5A913F6E}" srcId="{874E8662-8C7B-4769-A8DE-FB3FAA254551}" destId="{9E6BCE6C-7128-4F6D-9607-922DEB4BC977}" srcOrd="3" destOrd="0" parTransId="{8D5B4E8A-0A8B-48E4-84E9-2BB1188776D8}" sibTransId="{2717047B-566A-4DA8-93C6-AAD1D4F95F20}"/>
    <dgm:cxn modelId="{33F3EB63-06F9-4ECB-9D47-332C72605340}" type="presOf" srcId="{99B947B1-9830-4647-93E9-45A8F0BA7724}" destId="{3BCD99B6-A167-4A69-AF74-5F3D6030A78D}" srcOrd="0" destOrd="0" presId="urn:microsoft.com/office/officeart/2005/8/layout/venn1"/>
    <dgm:cxn modelId="{541D0BAD-8833-40A5-8A77-FF68E134D872}" type="presOf" srcId="{45F33AE8-EC5D-4BE1-98F6-0B40C1D7230D}" destId="{ACEDD7B9-3658-4793-9EFE-7D4767B7594C}" srcOrd="0" destOrd="0" presId="urn:microsoft.com/office/officeart/2005/8/layout/venn1"/>
    <dgm:cxn modelId="{49DA78C1-DC4A-4CEE-A1CD-19AB9D2413D3}" srcId="{874E8662-8C7B-4769-A8DE-FB3FAA254551}" destId="{45F33AE8-EC5D-4BE1-98F6-0B40C1D7230D}" srcOrd="1" destOrd="0" parTransId="{26559867-A2A0-40A4-BA78-45A519EE33EF}" sibTransId="{321E27F8-F1C9-486C-993B-FC6C826C4135}"/>
    <dgm:cxn modelId="{18CD72E6-7436-4B64-BECA-0D600BD2E3BC}" srcId="{874E8662-8C7B-4769-A8DE-FB3FAA254551}" destId="{99B947B1-9830-4647-93E9-45A8F0BA7724}" srcOrd="0" destOrd="0" parTransId="{902205E0-A61D-484E-AAED-FC51206569C4}" sibTransId="{6F6F9A65-C172-4BAE-90D8-9C35D7363355}"/>
    <dgm:cxn modelId="{C2688CC8-F460-4FD8-9561-F86CA4B4041F}" type="presOf" srcId="{99B947B1-9830-4647-93E9-45A8F0BA7724}" destId="{AE2B95E5-C272-44D2-A58A-70AEC0AD7A9B}" srcOrd="1" destOrd="0" presId="urn:microsoft.com/office/officeart/2005/8/layout/venn1"/>
    <dgm:cxn modelId="{5F4D5A68-F2C1-45B9-ACAC-5465728CFC05}" type="presOf" srcId="{9E6BCE6C-7128-4F6D-9607-922DEB4BC977}" destId="{181F1860-B72A-4D1D-9ED9-F10BC19ACC4C}" srcOrd="1" destOrd="0" presId="urn:microsoft.com/office/officeart/2005/8/layout/venn1"/>
    <dgm:cxn modelId="{D0576FCA-3C17-4471-B0C3-7277FD62241D}" type="presOf" srcId="{45F33AE8-EC5D-4BE1-98F6-0B40C1D7230D}" destId="{FA1D2B66-3271-4B62-8EF5-C41F183526A2}" srcOrd="1" destOrd="0" presId="urn:microsoft.com/office/officeart/2005/8/layout/venn1"/>
    <dgm:cxn modelId="{F7413714-BA8B-4391-BAE7-D176300FD644}" type="presParOf" srcId="{16DE71C6-EDCB-4DE6-BC1B-7DE141A465A2}" destId="{3BCD99B6-A167-4A69-AF74-5F3D6030A78D}" srcOrd="0" destOrd="0" presId="urn:microsoft.com/office/officeart/2005/8/layout/venn1"/>
    <dgm:cxn modelId="{29858E24-35F7-4502-8EBC-BA9F8D795C4F}" type="presParOf" srcId="{16DE71C6-EDCB-4DE6-BC1B-7DE141A465A2}" destId="{AE2B95E5-C272-44D2-A58A-70AEC0AD7A9B}" srcOrd="1" destOrd="0" presId="urn:microsoft.com/office/officeart/2005/8/layout/venn1"/>
    <dgm:cxn modelId="{B289970D-AE8F-4D04-B0BA-3FADBA9C4162}" type="presParOf" srcId="{16DE71C6-EDCB-4DE6-BC1B-7DE141A465A2}" destId="{ACEDD7B9-3658-4793-9EFE-7D4767B7594C}" srcOrd="2" destOrd="0" presId="urn:microsoft.com/office/officeart/2005/8/layout/venn1"/>
    <dgm:cxn modelId="{AD157216-1F4B-41D2-A6B3-788E364576A8}" type="presParOf" srcId="{16DE71C6-EDCB-4DE6-BC1B-7DE141A465A2}" destId="{FA1D2B66-3271-4B62-8EF5-C41F183526A2}" srcOrd="3" destOrd="0" presId="urn:microsoft.com/office/officeart/2005/8/layout/venn1"/>
    <dgm:cxn modelId="{298ACDC2-6551-4487-B076-C383B5BD9478}" type="presParOf" srcId="{16DE71C6-EDCB-4DE6-BC1B-7DE141A465A2}" destId="{B43D9F1E-B793-4244-BD28-39D2188CC810}" srcOrd="4" destOrd="0" presId="urn:microsoft.com/office/officeart/2005/8/layout/venn1"/>
    <dgm:cxn modelId="{D7180D27-CB50-4DB4-BEF7-1437700B38CC}" type="presParOf" srcId="{16DE71C6-EDCB-4DE6-BC1B-7DE141A465A2}" destId="{C5C47C59-0260-4AE2-BC41-57F1503015DC}" srcOrd="5" destOrd="0" presId="urn:microsoft.com/office/officeart/2005/8/layout/venn1"/>
    <dgm:cxn modelId="{35554AE4-2650-4ABE-980F-B07C70FCCBCB}" type="presParOf" srcId="{16DE71C6-EDCB-4DE6-BC1B-7DE141A465A2}" destId="{705E71B4-1E62-43E8-B4C9-70D00C53E494}" srcOrd="6" destOrd="0" presId="urn:microsoft.com/office/officeart/2005/8/layout/venn1"/>
    <dgm:cxn modelId="{A4E863DC-8A2B-41E6-A1AA-EE09BC51230F}" type="presParOf" srcId="{16DE71C6-EDCB-4DE6-BC1B-7DE141A465A2}" destId="{181F1860-B72A-4D1D-9ED9-F10BC19ACC4C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D99B6-A167-4A69-AF74-5F3D6030A78D}">
      <dsp:nvSpPr>
        <dsp:cNvPr id="0" name=""/>
        <dsp:cNvSpPr/>
      </dsp:nvSpPr>
      <dsp:spPr>
        <a:xfrm>
          <a:off x="2296687" y="-348480"/>
          <a:ext cx="2099958" cy="35132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商品</a:t>
          </a:r>
          <a:endParaRPr lang="zh-CN" altLang="en-US" sz="6000" kern="1200" dirty="0"/>
        </a:p>
      </dsp:txBody>
      <dsp:txXfrm>
        <a:off x="2538990" y="124457"/>
        <a:ext cx="1615352" cy="1114783"/>
      </dsp:txXfrm>
    </dsp:sp>
    <dsp:sp modelId="{ACEDD7B9-3658-4793-9EFE-7D4767B7594C}">
      <dsp:nvSpPr>
        <dsp:cNvPr id="0" name=""/>
        <dsp:cNvSpPr/>
      </dsp:nvSpPr>
      <dsp:spPr>
        <a:xfrm>
          <a:off x="2554887" y="1578459"/>
          <a:ext cx="4091939" cy="21677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库存</a:t>
          </a:r>
          <a:endParaRPr lang="zh-CN" altLang="en-US" sz="6000" kern="1200" dirty="0"/>
        </a:p>
      </dsp:txBody>
      <dsp:txXfrm>
        <a:off x="4758238" y="1828585"/>
        <a:ext cx="1573822" cy="1667505"/>
      </dsp:txXfrm>
    </dsp:sp>
    <dsp:sp modelId="{B43D9F1E-B793-4244-BD28-39D2188CC810}">
      <dsp:nvSpPr>
        <dsp:cNvPr id="0" name=""/>
        <dsp:cNvSpPr/>
      </dsp:nvSpPr>
      <dsp:spPr>
        <a:xfrm>
          <a:off x="2227925" y="2031575"/>
          <a:ext cx="2237483" cy="37699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订单</a:t>
          </a:r>
          <a:endParaRPr lang="zh-CN" altLang="en-US" sz="6000" kern="1200" dirty="0"/>
        </a:p>
      </dsp:txBody>
      <dsp:txXfrm>
        <a:off x="2486096" y="4097773"/>
        <a:ext cx="1721140" cy="1196219"/>
      </dsp:txXfrm>
    </dsp:sp>
    <dsp:sp modelId="{705E71B4-1E62-43E8-B4C9-70D00C53E494}">
      <dsp:nvSpPr>
        <dsp:cNvPr id="0" name=""/>
        <dsp:cNvSpPr/>
      </dsp:nvSpPr>
      <dsp:spPr>
        <a:xfrm>
          <a:off x="122500" y="1699509"/>
          <a:ext cx="3962864" cy="19299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用户</a:t>
          </a:r>
          <a:endParaRPr lang="zh-CN" altLang="en-US" sz="6000" kern="1200" dirty="0"/>
        </a:p>
      </dsp:txBody>
      <dsp:txXfrm>
        <a:off x="427336" y="1922197"/>
        <a:ext cx="1524178" cy="148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28A55-D6BA-4BD0-AD3C-AA0E88ABE69C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4EE0-B3B0-42BE-95FB-A782F4DB4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1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04EE0-B3B0-42BE-95FB-A782F4DB42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9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3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0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9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9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B89F-5449-4CDB-ADB1-91EE6FC83B72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dea.cn/detail/index?itemid=1000000000100511222478" TargetMode="External"/><Relationship Id="rId2" Type="http://schemas.openxmlformats.org/officeDocument/2006/relationships/hyperlink" Target="https://www.midea.cn/10000/1000000000100511222478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216000" cy="6858000"/>
          </a:xfrm>
          <a:prstGeom prst="rect">
            <a:avLst/>
          </a:prstGeom>
          <a:solidFill>
            <a:srgbClr val="296DA9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10325" y="6049049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2020-12-22</a:t>
            </a:r>
            <a:endParaRPr kumimoji="1" lang="zh-CN" altLang="en-US" sz="1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9464" y="237545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6000" dirty="0">
                <a:solidFill>
                  <a:schemeClr val="bg1"/>
                </a:solidFill>
              </a:rPr>
              <a:t>分销</a:t>
            </a:r>
            <a:r>
              <a:rPr lang="zh-CN" altLang="en-US" sz="6000" dirty="0" smtClean="0">
                <a:solidFill>
                  <a:schemeClr val="bg1"/>
                </a:solidFill>
              </a:rPr>
              <a:t>库存系统</a:t>
            </a:r>
            <a:endParaRPr kumimoji="1" lang="zh-CN" altLang="en-US" sz="5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0016" y="3460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李显坤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</a:t>
            </a:r>
            <a:r>
              <a:rPr lang="zh-CN" altLang="en-US" dirty="0" smtClean="0"/>
              <a:t>商记录生成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91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7"/>
          <p:cNvSpPr/>
          <p:nvPr/>
        </p:nvSpPr>
        <p:spPr>
          <a:xfrm>
            <a:off x="281899" y="32637"/>
            <a:ext cx="2192908" cy="52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</a:rPr>
              <a:t>相关表结构介绍</a:t>
            </a:r>
            <a:endParaRPr sz="2400" b="1" dirty="0">
              <a:solidFill>
                <a:srgbClr val="0070C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Shape 218"/>
          <p:cNvSpPr/>
          <p:nvPr/>
        </p:nvSpPr>
        <p:spPr>
          <a:xfrm>
            <a:off x="68380" y="127203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8280" y="975361"/>
            <a:ext cx="11162072" cy="38265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卖家</a:t>
            </a:r>
            <a:r>
              <a:rPr lang="en-US" altLang="zh-CN" dirty="0" smtClean="0"/>
              <a:t>seller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ao_seller</a:t>
            </a:r>
            <a:r>
              <a:rPr lang="zh-CN" altLang="en-US" dirty="0" smtClean="0"/>
              <a:t>服务管理卖家信息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89103" y="267217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67074" y="390794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89103" y="390794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67074" y="267217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311371" y="3027285"/>
            <a:ext cx="1055703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3311371" y="3045041"/>
            <a:ext cx="1055703" cy="12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11371" y="3294944"/>
            <a:ext cx="1055703" cy="99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</p:cNvCxnSpPr>
          <p:nvPr/>
        </p:nvCxnSpPr>
        <p:spPr>
          <a:xfrm>
            <a:off x="3311371" y="4271045"/>
            <a:ext cx="1055703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71047" y="2654423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err="1" smtClean="0"/>
              <a:t>saler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71047" y="3888420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err="1" smtClean="0"/>
              <a:t>saler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18" idx="1"/>
          </p:cNvCxnSpPr>
          <p:nvPr/>
        </p:nvCxnSpPr>
        <p:spPr>
          <a:xfrm flipV="1">
            <a:off x="6096000" y="3027285"/>
            <a:ext cx="1575047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21" idx="1"/>
          </p:cNvCxnSpPr>
          <p:nvPr/>
        </p:nvCxnSpPr>
        <p:spPr>
          <a:xfrm>
            <a:off x="6089342" y="3045041"/>
            <a:ext cx="1581705" cy="12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</p:cNvCxnSpPr>
          <p:nvPr/>
        </p:nvCxnSpPr>
        <p:spPr>
          <a:xfrm flipV="1">
            <a:off x="6089342" y="3294944"/>
            <a:ext cx="1581705" cy="9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</p:cNvCxnSpPr>
          <p:nvPr/>
        </p:nvCxnSpPr>
        <p:spPr>
          <a:xfrm>
            <a:off x="6089342" y="4271045"/>
            <a:ext cx="1581705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27464" y="2503503"/>
            <a:ext cx="5477522" cy="2432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27533" y="5426027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微信登录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6200000">
            <a:off x="3591578" y="5043928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379855" y="2503503"/>
            <a:ext cx="2299854" cy="243248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780057" y="5419018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微信企业号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 rot="16200000">
            <a:off x="8287197" y="5060979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卖家</a:t>
            </a:r>
            <a:r>
              <a:rPr lang="en-US" altLang="zh-CN" dirty="0" smtClean="0"/>
              <a:t>seller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https://fenxiao.midea.com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3746"/>
            <a:ext cx="9030960" cy="435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73" y="1387914"/>
            <a:ext cx="3658945" cy="27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2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5943366" y="2473144"/>
            <a:ext cx="1577355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>
                <a:solidFill>
                  <a:schemeClr val="accent3"/>
                </a:solidFill>
              </a:rPr>
              <a:t>电商核心</a:t>
            </a:r>
            <a:r>
              <a:rPr lang="zh-CN" altLang="en-US" sz="2000" dirty="0" smtClean="0">
                <a:solidFill>
                  <a:schemeClr val="accent3"/>
                </a:solidFill>
              </a:rPr>
              <a:t>模块</a:t>
            </a:r>
            <a:endParaRPr lang="en-US" altLang="zh-CN" sz="2000" dirty="0">
              <a:solidFill>
                <a:schemeClr val="accent3"/>
              </a:solidFill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5288026" y="2532240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21" name="Shape 207"/>
          <p:cNvSpPr/>
          <p:nvPr/>
        </p:nvSpPr>
        <p:spPr>
          <a:xfrm>
            <a:off x="5770766" y="4292764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22" name="Shape 208"/>
          <p:cNvSpPr/>
          <p:nvPr/>
        </p:nvSpPr>
        <p:spPr>
          <a:xfrm>
            <a:off x="5943366" y="3044644"/>
            <a:ext cx="2415544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000" dirty="0" smtClean="0">
                <a:solidFill>
                  <a:schemeClr val="accent3"/>
                </a:solidFill>
              </a:rPr>
              <a:t>SPU&amp;SKU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名词解释</a:t>
            </a:r>
            <a:endParaRPr lang="en-US" altLang="zh-CN" sz="2000" dirty="0">
              <a:solidFill>
                <a:schemeClr val="accent3"/>
              </a:solidFill>
            </a:endParaRPr>
          </a:p>
        </p:txBody>
      </p:sp>
      <p:sp>
        <p:nvSpPr>
          <p:cNvPr id="23" name="Shape 209"/>
          <p:cNvSpPr/>
          <p:nvPr/>
        </p:nvSpPr>
        <p:spPr>
          <a:xfrm>
            <a:off x="5288026" y="3103740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24" name="Shape 210"/>
          <p:cNvSpPr/>
          <p:nvPr/>
        </p:nvSpPr>
        <p:spPr>
          <a:xfrm>
            <a:off x="5770766" y="2583456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hape 211"/>
          <p:cNvSpPr/>
          <p:nvPr/>
        </p:nvSpPr>
        <p:spPr>
          <a:xfrm>
            <a:off x="5943366" y="3616144"/>
            <a:ext cx="1197444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>
                <a:solidFill>
                  <a:schemeClr val="accent3"/>
                </a:solidFill>
              </a:rPr>
              <a:t>卖家</a:t>
            </a:r>
            <a:r>
              <a:rPr lang="en-US" altLang="zh-CN" sz="2000" dirty="0" smtClean="0">
                <a:solidFill>
                  <a:schemeClr val="accent3"/>
                </a:solidFill>
              </a:rPr>
              <a:t>seller</a:t>
            </a:r>
            <a:endParaRPr lang="en-US" altLang="zh-CN" sz="2000" dirty="0">
              <a:solidFill>
                <a:schemeClr val="accent3"/>
              </a:solidFill>
            </a:endParaRPr>
          </a:p>
        </p:txBody>
      </p:sp>
      <p:sp>
        <p:nvSpPr>
          <p:cNvPr id="26" name="Shape 212"/>
          <p:cNvSpPr/>
          <p:nvPr/>
        </p:nvSpPr>
        <p:spPr>
          <a:xfrm>
            <a:off x="5288026" y="3675240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27" name="Shape 213"/>
          <p:cNvSpPr/>
          <p:nvPr/>
        </p:nvSpPr>
        <p:spPr>
          <a:xfrm>
            <a:off x="5770766" y="3153225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hape 217"/>
          <p:cNvSpPr/>
          <p:nvPr/>
        </p:nvSpPr>
        <p:spPr>
          <a:xfrm>
            <a:off x="2010115" y="154618"/>
            <a:ext cx="65402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32" name="Shape 218"/>
          <p:cNvSpPr/>
          <p:nvPr/>
        </p:nvSpPr>
        <p:spPr>
          <a:xfrm>
            <a:off x="1796596" y="281821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13" name="Shape 211"/>
          <p:cNvSpPr/>
          <p:nvPr/>
        </p:nvSpPr>
        <p:spPr>
          <a:xfrm>
            <a:off x="5966462" y="4184183"/>
            <a:ext cx="1577355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>
                <a:solidFill>
                  <a:schemeClr val="accent5"/>
                </a:solidFill>
              </a:rPr>
              <a:t>分销商品</a:t>
            </a:r>
            <a:r>
              <a:rPr lang="zh-CN" altLang="en-US" sz="2000" dirty="0" smtClean="0">
                <a:solidFill>
                  <a:schemeClr val="accent5"/>
                </a:solidFill>
              </a:rPr>
              <a:t>关系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14" name="Shape 212"/>
          <p:cNvSpPr/>
          <p:nvPr/>
        </p:nvSpPr>
        <p:spPr>
          <a:xfrm>
            <a:off x="5311122" y="4243279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chemeClr val="accent5"/>
                </a:solidFill>
              </a:rPr>
              <a:t>0</a:t>
            </a:r>
            <a:r>
              <a:rPr lang="en-US" sz="2250" b="1" dirty="0" smtClean="0">
                <a:solidFill>
                  <a:schemeClr val="accent5"/>
                </a:solidFill>
              </a:rPr>
              <a:t>4</a:t>
            </a:r>
            <a:endParaRPr sz="2250" b="1" dirty="0">
              <a:solidFill>
                <a:schemeClr val="accent5"/>
              </a:solidFill>
            </a:endParaRPr>
          </a:p>
        </p:txBody>
      </p:sp>
      <p:sp>
        <p:nvSpPr>
          <p:cNvPr id="15" name="Shape 213"/>
          <p:cNvSpPr/>
          <p:nvPr/>
        </p:nvSpPr>
        <p:spPr>
          <a:xfrm>
            <a:off x="5770766" y="3724725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hape 211"/>
          <p:cNvSpPr/>
          <p:nvPr/>
        </p:nvSpPr>
        <p:spPr>
          <a:xfrm>
            <a:off x="5966462" y="4747245"/>
            <a:ext cx="1320874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3"/>
                </a:solidFill>
              </a:rPr>
              <a:t>商品详情页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7" name="Shape 212"/>
          <p:cNvSpPr/>
          <p:nvPr/>
        </p:nvSpPr>
        <p:spPr>
          <a:xfrm>
            <a:off x="5311122" y="4806341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chemeClr val="accent3"/>
                </a:solidFill>
              </a:rPr>
              <a:t>0</a:t>
            </a:r>
            <a:r>
              <a:rPr lang="en-US" sz="2250" b="1" dirty="0">
                <a:solidFill>
                  <a:schemeClr val="accent3"/>
                </a:solidFill>
              </a:rPr>
              <a:t>5</a:t>
            </a:r>
            <a:endParaRPr sz="2250" b="1" dirty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5792173" y="4855825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分销商品关系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221014" y="2225962"/>
            <a:ext cx="1930400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71631" y="3631839"/>
            <a:ext cx="2429165" cy="130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SKU</a:t>
            </a:r>
            <a:br>
              <a:rPr lang="en-US" altLang="zh-CN" dirty="0" smtClean="0"/>
            </a:br>
            <a:r>
              <a:rPr lang="en-US" altLang="zh-CN" dirty="0" err="1" smtClean="0"/>
              <a:t>supplier_sku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 err="1" smtClean="0"/>
              <a:t>supplier+spu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33329" y="2225962"/>
            <a:ext cx="1930400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1958" y="3631839"/>
            <a:ext cx="2653143" cy="130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SKU</a:t>
            </a:r>
            <a:br>
              <a:rPr lang="en-US" altLang="zh-CN" dirty="0" smtClean="0"/>
            </a:br>
            <a:r>
              <a:rPr lang="en-US" altLang="zh-CN" dirty="0" err="1" smtClean="0"/>
              <a:t>distributor_sku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(distributor + </a:t>
            </a:r>
            <a:r>
              <a:rPr lang="en-US" altLang="zh-CN" dirty="0" err="1" smtClean="0"/>
              <a:t>supplier_sku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127" y="3631838"/>
            <a:ext cx="1409700" cy="124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SPU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</p:cNvCxnSpPr>
          <p:nvPr/>
        </p:nvCxnSpPr>
        <p:spPr>
          <a:xfrm flipH="1">
            <a:off x="5186213" y="2964871"/>
            <a:ext cx="1" cy="66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>
            <a:off x="8998529" y="2964871"/>
            <a:ext cx="1" cy="66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99127" y="2272142"/>
            <a:ext cx="1409700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214255" y="2225962"/>
            <a:ext cx="0" cy="374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91" y="1157215"/>
            <a:ext cx="5920509" cy="3700319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9731"/>
            <a:ext cx="5773119" cy="3213821"/>
          </a:xfrm>
        </p:spPr>
      </p:pic>
    </p:spTree>
    <p:extLst>
      <p:ext uri="{BB962C8B-B14F-4D97-AF65-F5344CB8AC3E}">
        <p14:creationId xmlns:p14="http://schemas.microsoft.com/office/powerpoint/2010/main" val="12926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线下供货商库存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ao_supplier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只有一个仓库：库存</a:t>
            </a:r>
            <a:r>
              <a:rPr lang="zh-CN" altLang="en-US" dirty="0"/>
              <a:t>直接</a:t>
            </a:r>
            <a:r>
              <a:rPr lang="zh-CN" altLang="en-US" dirty="0" smtClean="0"/>
              <a:t>记在</a:t>
            </a:r>
            <a:r>
              <a:rPr lang="en-US" altLang="zh-CN" dirty="0" err="1" smtClean="0"/>
              <a:t>supplier_sku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可售区域：每个供货商只有一个仓库，一份配送覆盖区域</a:t>
            </a:r>
            <a:endParaRPr lang="en-US" altLang="zh-CN" dirty="0"/>
          </a:p>
          <a:p>
            <a:r>
              <a:rPr lang="zh-CN" altLang="en-US" dirty="0" smtClean="0"/>
              <a:t>线上供货商库存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ao_fxarea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多个仓库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支持配置虚拟仓（全国仓）：供货商</a:t>
            </a:r>
            <a:r>
              <a:rPr lang="en-US" altLang="zh-CN" dirty="0" smtClean="0"/>
              <a:t>+</a:t>
            </a:r>
            <a:r>
              <a:rPr lang="zh-CN" altLang="en-US" dirty="0" smtClean="0"/>
              <a:t>品类列表，</a:t>
            </a:r>
            <a:r>
              <a:rPr lang="zh-CN" altLang="en-US" dirty="0"/>
              <a:t>在</a:t>
            </a:r>
            <a:r>
              <a:rPr lang="en-US" altLang="zh-CN" dirty="0" err="1" smtClean="0"/>
              <a:t>ao_fxarea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对接</a:t>
            </a:r>
            <a:r>
              <a:rPr lang="en-US" altLang="zh-CN" dirty="0" smtClean="0"/>
              <a:t>ECM</a:t>
            </a:r>
            <a:r>
              <a:rPr lang="zh-CN" altLang="en-US" dirty="0" smtClean="0"/>
              <a:t>，自动同步后端的库存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70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预扣</a:t>
            </a:r>
            <a:r>
              <a:rPr lang="en-US" altLang="zh-CN" dirty="0" smtClean="0"/>
              <a:t>: </a:t>
            </a:r>
            <a:r>
              <a:rPr lang="zh-CN" altLang="en-US" dirty="0" smtClean="0"/>
              <a:t>购买服务在下单前会预扣</a:t>
            </a:r>
            <a:endParaRPr lang="en-US" altLang="zh-CN" dirty="0" smtClean="0"/>
          </a:p>
          <a:p>
            <a:r>
              <a:rPr lang="zh-CN" altLang="en-US" dirty="0" smtClean="0"/>
              <a:t>实扣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用户支付后，</a:t>
            </a:r>
            <a:r>
              <a:rPr lang="en-US" altLang="zh-CN" dirty="0" err="1" smtClean="0"/>
              <a:t>daemon_buy</a:t>
            </a:r>
            <a:r>
              <a:rPr lang="zh-CN" altLang="en-US" dirty="0" smtClean="0"/>
              <a:t>会实扣</a:t>
            </a:r>
            <a:endParaRPr lang="en-US" altLang="zh-CN" dirty="0" smtClean="0"/>
          </a:p>
          <a:p>
            <a:r>
              <a:rPr lang="zh-CN" altLang="en-US" dirty="0" smtClean="0"/>
              <a:t>回退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下单失败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订单支付前取消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经销商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服务：</a:t>
            </a:r>
            <a:r>
              <a:rPr lang="en-US" altLang="zh-CN" dirty="0" err="1" smtClean="0"/>
              <a:t>ao_distributor</a:t>
            </a:r>
            <a:r>
              <a:rPr lang="en-US" altLang="zh-CN" dirty="0"/>
              <a:t>, </a:t>
            </a:r>
            <a:r>
              <a:rPr lang="en-US" altLang="zh-CN" dirty="0" err="1"/>
              <a:t>ao_management</a:t>
            </a:r>
            <a:endParaRPr lang="en-US" altLang="zh-CN" dirty="0" smtClean="0"/>
          </a:p>
          <a:p>
            <a:r>
              <a:rPr lang="zh-CN" altLang="en-US" dirty="0" smtClean="0"/>
              <a:t>选品：选择销售哪些供货商的货</a:t>
            </a:r>
            <a:endParaRPr lang="en-US" altLang="zh-CN" dirty="0" smtClean="0"/>
          </a:p>
          <a:p>
            <a:r>
              <a:rPr lang="zh-CN" altLang="en-US" dirty="0" smtClean="0"/>
              <a:t>营销：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优惠券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活动：限时优惠、预售、秒杀、团购、拼团、满赠换购、</a:t>
            </a:r>
            <a:r>
              <a:rPr lang="en-US" altLang="zh-CN" dirty="0" smtClean="0"/>
              <a:t>Pro</a:t>
            </a:r>
            <a:r>
              <a:rPr lang="zh-CN" altLang="en-US" dirty="0" smtClean="0"/>
              <a:t>价、内部员工价、微砍价、套装活动</a:t>
            </a:r>
            <a:endParaRPr lang="en-US" altLang="zh-CN" dirty="0" smtClean="0"/>
          </a:p>
          <a:p>
            <a:r>
              <a:rPr lang="zh-CN" altLang="en-US" dirty="0" smtClean="0"/>
              <a:t>商品池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ao_skupool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店铺首页装修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ao_fx_shop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设置分佣比</a:t>
            </a:r>
            <a:endParaRPr lang="en-US" altLang="zh-CN" dirty="0" smtClean="0"/>
          </a:p>
          <a:p>
            <a:r>
              <a:rPr lang="zh-CN" altLang="en-US" dirty="0" smtClean="0"/>
              <a:t>回复用户评价</a:t>
            </a:r>
            <a:r>
              <a:rPr lang="en-US" altLang="zh-CN" dirty="0"/>
              <a:t>(</a:t>
            </a:r>
            <a:r>
              <a:rPr lang="en-US" altLang="zh-CN" dirty="0" err="1"/>
              <a:t>ao_comment_management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736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4617486" y="1494981"/>
            <a:ext cx="2859757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库存相关概念及名词解释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3962146" y="1581264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>
                <a:solidFill>
                  <a:srgbClr val="0070C0"/>
                </a:solidFill>
              </a:rPr>
              <a:t>01</a:t>
            </a:r>
          </a:p>
        </p:txBody>
      </p:sp>
      <p:sp>
        <p:nvSpPr>
          <p:cNvPr id="21" name="Shape 207"/>
          <p:cNvSpPr/>
          <p:nvPr/>
        </p:nvSpPr>
        <p:spPr>
          <a:xfrm>
            <a:off x="4443197" y="1630748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31" name="Shape 217"/>
          <p:cNvSpPr/>
          <p:nvPr/>
        </p:nvSpPr>
        <p:spPr>
          <a:xfrm>
            <a:off x="2010115" y="154618"/>
            <a:ext cx="65402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32" name="Shape 218"/>
          <p:cNvSpPr/>
          <p:nvPr/>
        </p:nvSpPr>
        <p:spPr>
          <a:xfrm>
            <a:off x="1796596" y="281821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60" name="Shape 205"/>
          <p:cNvSpPr/>
          <p:nvPr/>
        </p:nvSpPr>
        <p:spPr>
          <a:xfrm>
            <a:off x="4617486" y="1995118"/>
            <a:ext cx="157735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供求关系说明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1" name="Shape 206"/>
          <p:cNvSpPr/>
          <p:nvPr/>
        </p:nvSpPr>
        <p:spPr>
          <a:xfrm>
            <a:off x="3962146" y="2081401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2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2" name="Shape 207"/>
          <p:cNvSpPr/>
          <p:nvPr/>
        </p:nvSpPr>
        <p:spPr>
          <a:xfrm>
            <a:off x="4443197" y="2130885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3" name="Shape 205"/>
          <p:cNvSpPr/>
          <p:nvPr/>
        </p:nvSpPr>
        <p:spPr>
          <a:xfrm>
            <a:off x="4617486" y="2491085"/>
            <a:ext cx="183383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4" name="Shape 206"/>
          <p:cNvSpPr/>
          <p:nvPr/>
        </p:nvSpPr>
        <p:spPr>
          <a:xfrm>
            <a:off x="3962146" y="2577368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3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5" name="Shape 207"/>
          <p:cNvSpPr/>
          <p:nvPr/>
        </p:nvSpPr>
        <p:spPr>
          <a:xfrm>
            <a:off x="4443197" y="2626852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6" name="Shape 205"/>
          <p:cNvSpPr/>
          <p:nvPr/>
        </p:nvSpPr>
        <p:spPr>
          <a:xfrm>
            <a:off x="4617486" y="2991222"/>
            <a:ext cx="157735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库存扣除流程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7" name="Shape 206"/>
          <p:cNvSpPr/>
          <p:nvPr/>
        </p:nvSpPr>
        <p:spPr>
          <a:xfrm>
            <a:off x="3962146" y="3077505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4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8" name="Shape 207"/>
          <p:cNvSpPr/>
          <p:nvPr/>
        </p:nvSpPr>
        <p:spPr>
          <a:xfrm>
            <a:off x="4443197" y="312698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9" name="Shape 205"/>
          <p:cNvSpPr/>
          <p:nvPr/>
        </p:nvSpPr>
        <p:spPr>
          <a:xfrm>
            <a:off x="4617486" y="3435202"/>
            <a:ext cx="157735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库存查询流程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0" name="Shape 206"/>
          <p:cNvSpPr/>
          <p:nvPr/>
        </p:nvSpPr>
        <p:spPr>
          <a:xfrm>
            <a:off x="3962146" y="3521485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5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1" name="Shape 207"/>
          <p:cNvSpPr/>
          <p:nvPr/>
        </p:nvSpPr>
        <p:spPr>
          <a:xfrm>
            <a:off x="4443197" y="357096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72" name="Shape 205"/>
          <p:cNvSpPr/>
          <p:nvPr/>
        </p:nvSpPr>
        <p:spPr>
          <a:xfrm>
            <a:off x="4617486" y="3935339"/>
            <a:ext cx="2909899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分销库存同步</a:t>
            </a:r>
            <a:r>
              <a:rPr lang="en-US" altLang="zh-CN" sz="2000" dirty="0" smtClean="0">
                <a:solidFill>
                  <a:schemeClr val="accent5"/>
                </a:solidFill>
              </a:rPr>
              <a:t>TC</a:t>
            </a:r>
            <a:r>
              <a:rPr lang="zh-CN" altLang="en-US" sz="2000" dirty="0" smtClean="0">
                <a:solidFill>
                  <a:schemeClr val="accent5"/>
                </a:solidFill>
              </a:rPr>
              <a:t>库存流程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3" name="Shape 206"/>
          <p:cNvSpPr/>
          <p:nvPr/>
        </p:nvSpPr>
        <p:spPr>
          <a:xfrm>
            <a:off x="3962146" y="4021622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6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4" name="Shape 207"/>
          <p:cNvSpPr/>
          <p:nvPr/>
        </p:nvSpPr>
        <p:spPr>
          <a:xfrm>
            <a:off x="4443197" y="4071106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75" name="Shape 205"/>
          <p:cNvSpPr/>
          <p:nvPr/>
        </p:nvSpPr>
        <p:spPr>
          <a:xfrm>
            <a:off x="4617486" y="4458493"/>
            <a:ext cx="650819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000" dirty="0" smtClean="0">
                <a:solidFill>
                  <a:schemeClr val="accent5"/>
                </a:solidFill>
              </a:rPr>
              <a:t>Q&amp;A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6" name="Shape 206"/>
          <p:cNvSpPr/>
          <p:nvPr/>
        </p:nvSpPr>
        <p:spPr>
          <a:xfrm>
            <a:off x="3962146" y="4517589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7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7" name="Shape 207"/>
          <p:cNvSpPr/>
          <p:nvPr/>
        </p:nvSpPr>
        <p:spPr>
          <a:xfrm>
            <a:off x="4443197" y="4567073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ao_distributor</a:t>
            </a:r>
            <a:r>
              <a:rPr lang="zh-CN" altLang="en-US" dirty="0" smtClean="0"/>
              <a:t>：拉取商品信息、聚合经销商大部分活动，然后统一计算价格，所有需要取商品价格的场景都要调</a:t>
            </a:r>
            <a:r>
              <a:rPr lang="en-US" altLang="zh-CN" dirty="0" err="1" smtClean="0"/>
              <a:t>ao_distributor</a:t>
            </a:r>
            <a:r>
              <a:rPr lang="zh-CN" altLang="en-US" dirty="0" smtClean="0"/>
              <a:t>获取价格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7445" y="3214248"/>
            <a:ext cx="1579419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r>
              <a:rPr lang="en-US" altLang="zh-CN" dirty="0" err="1" smtClean="0"/>
              <a:t>o_itemdetail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6708" y="3214248"/>
            <a:ext cx="1579419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ao_skupool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72917" y="3214245"/>
            <a:ext cx="1317335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ao_cart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5447" y="3214246"/>
            <a:ext cx="1771072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ao_item_search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90306" y="3214244"/>
            <a:ext cx="1374486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ao_buy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05374" y="4507339"/>
            <a:ext cx="367260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ao_distributor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11556" y="5846615"/>
            <a:ext cx="1468581" cy="51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ao_supplier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62288" y="5846612"/>
            <a:ext cx="1925781" cy="51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ao_item_activty_r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2965" y="5846612"/>
            <a:ext cx="1435100" cy="51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ao_act_gift_r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77981" y="5846614"/>
            <a:ext cx="1158013" cy="51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ao_pic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236356" y="5846613"/>
            <a:ext cx="1228436" cy="51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ao_seller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0" idx="0"/>
          </p:cNvCxnSpPr>
          <p:nvPr/>
        </p:nvCxnSpPr>
        <p:spPr>
          <a:xfrm flipH="1">
            <a:off x="2045847" y="5144648"/>
            <a:ext cx="2045854" cy="70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1" idx="0"/>
          </p:cNvCxnSpPr>
          <p:nvPr/>
        </p:nvCxnSpPr>
        <p:spPr>
          <a:xfrm flipH="1">
            <a:off x="4125179" y="5144646"/>
            <a:ext cx="512618" cy="7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2" idx="0"/>
          </p:cNvCxnSpPr>
          <p:nvPr/>
        </p:nvCxnSpPr>
        <p:spPr>
          <a:xfrm>
            <a:off x="5641678" y="5144648"/>
            <a:ext cx="618837" cy="70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7095537" y="5144648"/>
            <a:ext cx="961451" cy="7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4" idx="0"/>
          </p:cNvCxnSpPr>
          <p:nvPr/>
        </p:nvCxnSpPr>
        <p:spPr>
          <a:xfrm>
            <a:off x="7278246" y="5144648"/>
            <a:ext cx="2572328" cy="70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</p:cNvCxnSpPr>
          <p:nvPr/>
        </p:nvCxnSpPr>
        <p:spPr>
          <a:xfrm>
            <a:off x="2270983" y="3805373"/>
            <a:ext cx="1950027" cy="7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</p:cNvCxnSpPr>
          <p:nvPr/>
        </p:nvCxnSpPr>
        <p:spPr>
          <a:xfrm>
            <a:off x="4207155" y="3805375"/>
            <a:ext cx="789709" cy="70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0"/>
          </p:cNvCxnSpPr>
          <p:nvPr/>
        </p:nvCxnSpPr>
        <p:spPr>
          <a:xfrm flipH="1">
            <a:off x="5641678" y="3805371"/>
            <a:ext cx="501648" cy="70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047500" y="3805371"/>
            <a:ext cx="2006601" cy="70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2"/>
          </p:cNvCxnSpPr>
          <p:nvPr/>
        </p:nvCxnSpPr>
        <p:spPr>
          <a:xfrm flipH="1">
            <a:off x="7076779" y="3805371"/>
            <a:ext cx="2700770" cy="70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8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5943366" y="2473144"/>
            <a:ext cx="1577355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>
                <a:solidFill>
                  <a:schemeClr val="accent3"/>
                </a:solidFill>
              </a:rPr>
              <a:t>电商核心</a:t>
            </a:r>
            <a:r>
              <a:rPr lang="zh-CN" altLang="en-US" sz="2000" dirty="0" smtClean="0">
                <a:solidFill>
                  <a:schemeClr val="accent3"/>
                </a:solidFill>
              </a:rPr>
              <a:t>模块</a:t>
            </a:r>
            <a:endParaRPr lang="en-US" altLang="zh-CN" sz="2000" dirty="0">
              <a:solidFill>
                <a:schemeClr val="accent3"/>
              </a:solidFill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5288026" y="2532240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21" name="Shape 207"/>
          <p:cNvSpPr/>
          <p:nvPr/>
        </p:nvSpPr>
        <p:spPr>
          <a:xfrm>
            <a:off x="5770766" y="4855826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22" name="Shape 208"/>
          <p:cNvSpPr/>
          <p:nvPr/>
        </p:nvSpPr>
        <p:spPr>
          <a:xfrm>
            <a:off x="5943366" y="3044644"/>
            <a:ext cx="2415544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000" dirty="0" smtClean="0">
                <a:solidFill>
                  <a:schemeClr val="accent3"/>
                </a:solidFill>
              </a:rPr>
              <a:t>SPU&amp;SKU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名词解释</a:t>
            </a:r>
            <a:endParaRPr lang="en-US" altLang="zh-CN" sz="2000" dirty="0">
              <a:solidFill>
                <a:schemeClr val="accent3"/>
              </a:solidFill>
            </a:endParaRPr>
          </a:p>
        </p:txBody>
      </p:sp>
      <p:sp>
        <p:nvSpPr>
          <p:cNvPr id="23" name="Shape 209"/>
          <p:cNvSpPr/>
          <p:nvPr/>
        </p:nvSpPr>
        <p:spPr>
          <a:xfrm>
            <a:off x="5288026" y="3103740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24" name="Shape 210"/>
          <p:cNvSpPr/>
          <p:nvPr/>
        </p:nvSpPr>
        <p:spPr>
          <a:xfrm>
            <a:off x="5770766" y="2583456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hape 211"/>
          <p:cNvSpPr/>
          <p:nvPr/>
        </p:nvSpPr>
        <p:spPr>
          <a:xfrm>
            <a:off x="5943366" y="3616144"/>
            <a:ext cx="1197444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>
                <a:solidFill>
                  <a:schemeClr val="accent3"/>
                </a:solidFill>
              </a:rPr>
              <a:t>卖家</a:t>
            </a:r>
            <a:r>
              <a:rPr lang="en-US" altLang="zh-CN" sz="2000" dirty="0" smtClean="0">
                <a:solidFill>
                  <a:schemeClr val="accent3"/>
                </a:solidFill>
              </a:rPr>
              <a:t>seller</a:t>
            </a:r>
            <a:endParaRPr lang="en-US" altLang="zh-CN" sz="2000" dirty="0">
              <a:solidFill>
                <a:schemeClr val="accent3"/>
              </a:solidFill>
            </a:endParaRPr>
          </a:p>
        </p:txBody>
      </p:sp>
      <p:sp>
        <p:nvSpPr>
          <p:cNvPr id="26" name="Shape 212"/>
          <p:cNvSpPr/>
          <p:nvPr/>
        </p:nvSpPr>
        <p:spPr>
          <a:xfrm>
            <a:off x="5288026" y="3675240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27" name="Shape 213"/>
          <p:cNvSpPr/>
          <p:nvPr/>
        </p:nvSpPr>
        <p:spPr>
          <a:xfrm>
            <a:off x="5770766" y="3153225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hape 217"/>
          <p:cNvSpPr/>
          <p:nvPr/>
        </p:nvSpPr>
        <p:spPr>
          <a:xfrm>
            <a:off x="2010115" y="154618"/>
            <a:ext cx="65402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32" name="Shape 218"/>
          <p:cNvSpPr/>
          <p:nvPr/>
        </p:nvSpPr>
        <p:spPr>
          <a:xfrm>
            <a:off x="1796596" y="281821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13" name="Shape 211"/>
          <p:cNvSpPr/>
          <p:nvPr/>
        </p:nvSpPr>
        <p:spPr>
          <a:xfrm>
            <a:off x="5966462" y="4184183"/>
            <a:ext cx="1577355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>
                <a:solidFill>
                  <a:schemeClr val="accent3"/>
                </a:solidFill>
              </a:rPr>
              <a:t>分销商品</a:t>
            </a:r>
            <a:r>
              <a:rPr lang="zh-CN" altLang="en-US" sz="2000" dirty="0" smtClean="0">
                <a:solidFill>
                  <a:schemeClr val="accent3"/>
                </a:solidFill>
              </a:rPr>
              <a:t>关系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4" name="Shape 212"/>
          <p:cNvSpPr/>
          <p:nvPr/>
        </p:nvSpPr>
        <p:spPr>
          <a:xfrm>
            <a:off x="5311122" y="4243279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chemeClr val="accent3"/>
                </a:solidFill>
              </a:rPr>
              <a:t>0</a:t>
            </a:r>
            <a:r>
              <a:rPr lang="en-US" sz="2250" b="1" dirty="0" smtClean="0">
                <a:solidFill>
                  <a:schemeClr val="accent3"/>
                </a:solidFill>
              </a:rPr>
              <a:t>4</a:t>
            </a:r>
            <a:endParaRPr sz="2250" b="1" dirty="0">
              <a:solidFill>
                <a:schemeClr val="accent3"/>
              </a:solidFill>
            </a:endParaRPr>
          </a:p>
        </p:txBody>
      </p:sp>
      <p:sp>
        <p:nvSpPr>
          <p:cNvPr id="15" name="Shape 213"/>
          <p:cNvSpPr/>
          <p:nvPr/>
        </p:nvSpPr>
        <p:spPr>
          <a:xfrm>
            <a:off x="5770766" y="3724725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hape 211"/>
          <p:cNvSpPr/>
          <p:nvPr/>
        </p:nvSpPr>
        <p:spPr>
          <a:xfrm>
            <a:off x="5966462" y="4747245"/>
            <a:ext cx="1320874" cy="44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商品详情页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17" name="Shape 212"/>
          <p:cNvSpPr/>
          <p:nvPr/>
        </p:nvSpPr>
        <p:spPr>
          <a:xfrm>
            <a:off x="5311122" y="4806341"/>
            <a:ext cx="3590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b="1" dirty="0" smtClean="0">
                <a:solidFill>
                  <a:schemeClr val="accent5"/>
                </a:solidFill>
              </a:rPr>
              <a:t>0</a:t>
            </a:r>
            <a:r>
              <a:rPr lang="en-US" sz="2250" b="1" dirty="0">
                <a:solidFill>
                  <a:schemeClr val="accent5"/>
                </a:solidFill>
              </a:rPr>
              <a:t>5</a:t>
            </a:r>
            <a:endParaRPr sz="2250" b="1" dirty="0">
              <a:solidFill>
                <a:schemeClr val="accent5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5767001" y="4296225"/>
            <a:ext cx="1905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商品详情页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ao_itemdetail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ao_itemabout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2410230"/>
            <a:ext cx="6675582" cy="40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5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商详优选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需求：同一个产品</a:t>
            </a:r>
            <a:r>
              <a:rPr lang="en-US" altLang="zh-CN" dirty="0" smtClean="0"/>
              <a:t>(SPU)</a:t>
            </a:r>
            <a:r>
              <a:rPr lang="zh-CN" altLang="en-US" dirty="0" smtClean="0"/>
              <a:t>选择一个最优的</a:t>
            </a:r>
            <a:r>
              <a:rPr lang="en-US" altLang="zh-CN" dirty="0" err="1" smtClean="0"/>
              <a:t>DistributorSku</a:t>
            </a:r>
            <a:endParaRPr lang="en-US" altLang="zh-CN" dirty="0" smtClean="0"/>
          </a:p>
          <a:p>
            <a:r>
              <a:rPr lang="zh-CN" altLang="en-US" dirty="0" smtClean="0"/>
              <a:t>规则：上架、有库存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可配送有库存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、自营优先、价格最低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47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商详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www.midea.cn/10000/1000000000100511222478.html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www.midea.cn/detail/index?itemid=1000000000100511222478</a:t>
            </a:r>
            <a:endParaRPr lang="en-US" altLang="zh-CN" dirty="0" smtClean="0"/>
          </a:p>
          <a:p>
            <a:r>
              <a:rPr lang="en-US" altLang="zh-CN" dirty="0" err="1" smtClean="0"/>
              <a:t>fxid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itemid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1000000000100511222478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33773" y="3856182"/>
            <a:ext cx="246610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222478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149273" y="3856182"/>
            <a:ext cx="246610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0100511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164773" y="3856182"/>
            <a:ext cx="246610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0000000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855519" y="3856182"/>
            <a:ext cx="92709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10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2235200" y="5283200"/>
            <a:ext cx="2216727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73963" y="5283199"/>
            <a:ext cx="2216727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58463" y="5283198"/>
            <a:ext cx="2216727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distributor_sku_id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0136" y="5283198"/>
            <a:ext cx="92248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1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用户与商品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购物车</a:t>
            </a:r>
            <a:endParaRPr lang="en-US" altLang="zh-CN" dirty="0" smtClean="0"/>
          </a:p>
          <a:p>
            <a:r>
              <a:rPr lang="zh-CN" altLang="en-US" dirty="0" smtClean="0"/>
              <a:t>收藏夹</a:t>
            </a:r>
            <a:endParaRPr lang="en-US" altLang="zh-CN" dirty="0" smtClean="0"/>
          </a:p>
          <a:p>
            <a:r>
              <a:rPr lang="zh-CN" altLang="en-US" dirty="0" smtClean="0"/>
              <a:t>积分</a:t>
            </a:r>
            <a:endParaRPr lang="en-US" altLang="zh-CN" dirty="0" smtClean="0"/>
          </a:p>
          <a:p>
            <a:r>
              <a:rPr lang="zh-CN" altLang="en-US" dirty="0"/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8298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296D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13862" y="2702163"/>
            <a:ext cx="29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56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Thanks.</a:t>
            </a:r>
            <a:endParaRPr kumimoji="1" lang="zh-CN" altLang="en-US" sz="5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6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93865"/>
              </p:ext>
            </p:extLst>
          </p:nvPr>
        </p:nvGraphicFramePr>
        <p:xfrm>
          <a:off x="5434129" y="883792"/>
          <a:ext cx="6757871" cy="54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23407" y="2057791"/>
            <a:ext cx="27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商品：销售出去的东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99984" y="2734055"/>
            <a:ext cx="184607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用户：消费者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9983" y="3366727"/>
            <a:ext cx="30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用户买了什么东西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6832" y="3999400"/>
            <a:ext cx="280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：集团卖的东西集合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Shape 218"/>
          <p:cNvSpPr/>
          <p:nvPr/>
        </p:nvSpPr>
        <p:spPr>
          <a:xfrm>
            <a:off x="68380" y="127203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552" y="1548384"/>
            <a:ext cx="11207496" cy="332403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SPU 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Standard </a:t>
            </a:r>
            <a:r>
              <a:rPr lang="en-US" altLang="zh-CN" sz="2400" dirty="0">
                <a:latin typeface="+mn-ea"/>
              </a:rPr>
              <a:t>Product Unit </a:t>
            </a:r>
            <a:r>
              <a:rPr lang="zh-CN" altLang="en-US" sz="2400" dirty="0">
                <a:latin typeface="+mn-ea"/>
              </a:rPr>
              <a:t>（标准产品</a:t>
            </a:r>
            <a:r>
              <a:rPr lang="zh-CN" altLang="en-US" sz="2400" dirty="0" smtClean="0">
                <a:latin typeface="+mn-ea"/>
              </a:rPr>
              <a:t>单位），属性</a:t>
            </a:r>
            <a:r>
              <a:rPr lang="zh-CN" altLang="en-US" sz="2400" dirty="0">
                <a:latin typeface="+mn-ea"/>
              </a:rPr>
              <a:t>值、特性相同的商品就可以称为一个</a:t>
            </a:r>
            <a:r>
              <a:rPr lang="en-US" altLang="zh-CN" sz="2400" dirty="0">
                <a:latin typeface="+mn-ea"/>
              </a:rPr>
              <a:t>SPU</a:t>
            </a:r>
          </a:p>
          <a:p>
            <a:r>
              <a:rPr lang="en-US" altLang="zh-CN" sz="2400" dirty="0" smtClean="0">
                <a:latin typeface="+mn-ea"/>
              </a:rPr>
              <a:t>SKU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Stock Keeping Unit</a:t>
            </a:r>
            <a:r>
              <a:rPr lang="zh-CN" altLang="en-US" sz="2400" dirty="0" smtClean="0">
                <a:latin typeface="+mn-ea"/>
              </a:rPr>
              <a:t>（库存量单位），电</a:t>
            </a:r>
            <a:r>
              <a:rPr lang="zh-CN" altLang="en-US" sz="2400" dirty="0">
                <a:latin typeface="+mn-ea"/>
              </a:rPr>
              <a:t>商引申为一款商品，也可以理解为由</a:t>
            </a:r>
            <a:r>
              <a:rPr lang="en-US" altLang="zh-CN" sz="2400" dirty="0" err="1">
                <a:latin typeface="+mn-ea"/>
              </a:rPr>
              <a:t>Seller+SPU</a:t>
            </a:r>
            <a:r>
              <a:rPr lang="zh-CN" altLang="en-US" sz="2400" dirty="0">
                <a:latin typeface="+mn-ea"/>
              </a:rPr>
              <a:t>组成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SupplierSku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供货</a:t>
            </a:r>
            <a:r>
              <a:rPr lang="zh-CN" altLang="en-US" sz="2400" dirty="0">
                <a:latin typeface="+mn-ea"/>
              </a:rPr>
              <a:t>商上架了</a:t>
            </a:r>
            <a:r>
              <a:rPr lang="en-US" altLang="zh-CN" sz="2400" dirty="0">
                <a:latin typeface="+mn-ea"/>
              </a:rPr>
              <a:t>SPU</a:t>
            </a:r>
            <a:r>
              <a:rPr lang="zh-CN" altLang="en-US" sz="2400" dirty="0">
                <a:latin typeface="+mn-ea"/>
              </a:rPr>
              <a:t>就会生成一个</a:t>
            </a:r>
            <a:r>
              <a:rPr lang="en-US" altLang="zh-CN" sz="2400" dirty="0" err="1" smtClean="0">
                <a:latin typeface="+mn-ea"/>
              </a:rPr>
              <a:t>SupplierSku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DistributorSku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经销商</a:t>
            </a:r>
            <a:r>
              <a:rPr lang="zh-CN" altLang="en-US" sz="2400" dirty="0">
                <a:latin typeface="+mn-ea"/>
              </a:rPr>
              <a:t>上架了供货商的</a:t>
            </a:r>
            <a:r>
              <a:rPr lang="en-US" altLang="zh-CN" sz="2400" dirty="0">
                <a:latin typeface="+mn-ea"/>
              </a:rPr>
              <a:t>SKU</a:t>
            </a:r>
            <a:r>
              <a:rPr lang="zh-CN" altLang="en-US" sz="2400" dirty="0">
                <a:latin typeface="+mn-ea"/>
              </a:rPr>
              <a:t>就会生成一个</a:t>
            </a:r>
            <a:r>
              <a:rPr lang="en-US" altLang="zh-CN" sz="2400" dirty="0" err="1" smtClean="0">
                <a:latin typeface="+mn-ea"/>
              </a:rPr>
              <a:t>DistributorSKU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TC</a:t>
            </a:r>
            <a:r>
              <a:rPr lang="zh-CN" altLang="en-US" sz="2400" dirty="0" smtClean="0">
                <a:latin typeface="+mn-ea"/>
              </a:rPr>
              <a:t>库存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集团维护了一套自己的库存系统，分销库存管理需要与之</a:t>
            </a:r>
            <a:r>
              <a:rPr lang="zh-CN" altLang="en-US" sz="2400" dirty="0" smtClean="0">
                <a:latin typeface="+mn-ea"/>
              </a:rPr>
              <a:t>对接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951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08" y="1487424"/>
            <a:ext cx="9650423" cy="428987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供货</a:t>
            </a:r>
            <a:r>
              <a:rPr lang="zh-CN" altLang="en-US" sz="1800" dirty="0" smtClean="0"/>
              <a:t>商（</a:t>
            </a:r>
            <a:r>
              <a:rPr lang="en-US" altLang="zh-CN" sz="1800" dirty="0" err="1" smtClean="0"/>
              <a:t>supplierId</a:t>
            </a:r>
            <a:r>
              <a:rPr lang="zh-CN" altLang="en-US" sz="1800" dirty="0" smtClean="0"/>
              <a:t>）、</a:t>
            </a:r>
            <a:r>
              <a:rPr lang="zh-CN" altLang="en-US" sz="1800" dirty="0"/>
              <a:t>分销</a:t>
            </a:r>
            <a:r>
              <a:rPr lang="zh-CN" altLang="en-US" sz="1800" dirty="0" smtClean="0"/>
              <a:t>商（</a:t>
            </a:r>
            <a:r>
              <a:rPr lang="en-US" altLang="zh-CN" sz="1800" dirty="0" err="1" smtClean="0"/>
              <a:t>distibutorId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、分销员（</a:t>
            </a:r>
            <a:r>
              <a:rPr lang="en-US" altLang="zh-CN" sz="1800" dirty="0" err="1" smtClean="0"/>
              <a:t>t_seller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f_seller_type</a:t>
            </a:r>
            <a:r>
              <a:rPr lang="zh-CN" altLang="en-US" sz="1800" dirty="0" smtClean="0"/>
              <a:t>字段区分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433655" y="232558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1626" y="356135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3655" y="356135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1626" y="232558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155923" y="2680695"/>
            <a:ext cx="1055703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155923" y="2698451"/>
            <a:ext cx="1055703" cy="12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155923" y="2948354"/>
            <a:ext cx="1055703" cy="99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3155923" y="3924455"/>
            <a:ext cx="1055703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5599" y="2307833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dis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15599" y="3541830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err="1" smtClean="0"/>
              <a:t>saler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5940552" y="2680695"/>
            <a:ext cx="1575047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3" idx="1"/>
          </p:cNvCxnSpPr>
          <p:nvPr/>
        </p:nvCxnSpPr>
        <p:spPr>
          <a:xfrm>
            <a:off x="5933894" y="2698451"/>
            <a:ext cx="1581705" cy="12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</p:cNvCxnSpPr>
          <p:nvPr/>
        </p:nvCxnSpPr>
        <p:spPr>
          <a:xfrm flipV="1">
            <a:off x="5933894" y="2948354"/>
            <a:ext cx="1581705" cy="9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5933894" y="3924455"/>
            <a:ext cx="1581705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2016" y="2156913"/>
            <a:ext cx="5477522" cy="2432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72085" y="5079437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微信登录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16200000">
            <a:off x="3436130" y="4697338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24407" y="2156913"/>
            <a:ext cx="2299854" cy="243248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24609" y="5072428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微信企业号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6200000">
            <a:off x="8131749" y="4714389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供求关系说明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26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2494705" y="996400"/>
            <a:ext cx="1378583" cy="25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t_seller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卖家信息表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1839365" y="1047450"/>
            <a:ext cx="11702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00" b="1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1" name="Shape 207"/>
          <p:cNvSpPr/>
          <p:nvPr/>
        </p:nvSpPr>
        <p:spPr>
          <a:xfrm>
            <a:off x="2320416" y="1008448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0" name="Shape 205"/>
          <p:cNvSpPr/>
          <p:nvPr/>
        </p:nvSpPr>
        <p:spPr>
          <a:xfrm>
            <a:off x="2494705" y="1476692"/>
            <a:ext cx="1942840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t_supplier_sku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供货商商品表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1" name="Shape 206"/>
          <p:cNvSpPr/>
          <p:nvPr/>
        </p:nvSpPr>
        <p:spPr>
          <a:xfrm>
            <a:off x="1839365" y="1547587"/>
            <a:ext cx="11702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2" name="Shape 207"/>
          <p:cNvSpPr/>
          <p:nvPr/>
        </p:nvSpPr>
        <p:spPr>
          <a:xfrm>
            <a:off x="2320416" y="1508585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3" name="Shape 205"/>
          <p:cNvSpPr/>
          <p:nvPr/>
        </p:nvSpPr>
        <p:spPr>
          <a:xfrm>
            <a:off x="2494705" y="2000508"/>
            <a:ext cx="5447264" cy="2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t_supplier_distributor</a:t>
            </a:r>
            <a:r>
              <a:rPr lang="en-US" altLang="zh-CN" sz="1100" dirty="0" smtClean="0">
                <a:solidFill>
                  <a:schemeClr val="accent5"/>
                </a:solidFill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供货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商和经销商关系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4" name="Shape 206"/>
          <p:cNvSpPr/>
          <p:nvPr/>
        </p:nvSpPr>
        <p:spPr>
          <a:xfrm>
            <a:off x="1839365" y="2043554"/>
            <a:ext cx="11702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5" name="Shape 207"/>
          <p:cNvSpPr/>
          <p:nvPr/>
        </p:nvSpPr>
        <p:spPr>
          <a:xfrm>
            <a:off x="2320416" y="2004552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Shape 205"/>
          <p:cNvSpPr/>
          <p:nvPr/>
        </p:nvSpPr>
        <p:spPr>
          <a:xfrm>
            <a:off x="2494705" y="2472796"/>
            <a:ext cx="257762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t_store_supplierskuid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线上商品信息表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7" name="Shape 206"/>
          <p:cNvSpPr/>
          <p:nvPr/>
        </p:nvSpPr>
        <p:spPr>
          <a:xfrm>
            <a:off x="1839365" y="2543691"/>
            <a:ext cx="11702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8" name="Shape 207"/>
          <p:cNvSpPr/>
          <p:nvPr/>
        </p:nvSpPr>
        <p:spPr>
          <a:xfrm>
            <a:off x="2320416" y="250468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Shape 205"/>
          <p:cNvSpPr/>
          <p:nvPr/>
        </p:nvSpPr>
        <p:spPr>
          <a:xfrm>
            <a:off x="2494705" y="2916776"/>
            <a:ext cx="1942840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t_shop_store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仓库地域</a:t>
            </a:r>
            <a:r>
              <a:rPr lang="zh-CN" altLang="en-US" sz="1100" b="1" dirty="0" smtClean="0">
                <a:solidFill>
                  <a:schemeClr val="accent5"/>
                </a:solidFill>
                <a:latin typeface="+mj-ea"/>
                <a:ea typeface="+mj-ea"/>
              </a:rPr>
              <a:t>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70" name="Shape 206"/>
          <p:cNvSpPr/>
          <p:nvPr/>
        </p:nvSpPr>
        <p:spPr>
          <a:xfrm>
            <a:off x="1839365" y="2987671"/>
            <a:ext cx="11702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1" name="Shape 207"/>
          <p:cNvSpPr/>
          <p:nvPr/>
        </p:nvSpPr>
        <p:spPr>
          <a:xfrm>
            <a:off x="2320416" y="294866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2" name="Shape 205"/>
          <p:cNvSpPr/>
          <p:nvPr/>
        </p:nvSpPr>
        <p:spPr>
          <a:xfrm>
            <a:off x="2494705" y="3416913"/>
            <a:ext cx="3000821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t_supplier_store_relation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供应商仓库信息表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73" name="Shape 206"/>
          <p:cNvSpPr/>
          <p:nvPr/>
        </p:nvSpPr>
        <p:spPr>
          <a:xfrm>
            <a:off x="1839365" y="3487808"/>
            <a:ext cx="11702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4" name="Shape 207"/>
          <p:cNvSpPr/>
          <p:nvPr/>
        </p:nvSpPr>
        <p:spPr>
          <a:xfrm>
            <a:off x="2320416" y="3448806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5" name="Shape 217"/>
          <p:cNvSpPr/>
          <p:nvPr/>
        </p:nvSpPr>
        <p:spPr>
          <a:xfrm>
            <a:off x="290575" y="59696"/>
            <a:ext cx="2204130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26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27" name="Shape 205"/>
          <p:cNvSpPr/>
          <p:nvPr/>
        </p:nvSpPr>
        <p:spPr>
          <a:xfrm>
            <a:off x="2494705" y="3860750"/>
            <a:ext cx="215443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100" b="1" dirty="0" err="1" smtClean="0">
                <a:solidFill>
                  <a:schemeClr val="accent5"/>
                </a:solidFill>
                <a:latin typeface="+mj-ea"/>
                <a:ea typeface="+mj-ea"/>
              </a:rPr>
              <a:t>t_distributor</a:t>
            </a:r>
            <a:r>
              <a:rPr lang="en-US" altLang="zh-CN" sz="1100" b="1" dirty="0" smtClean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 smtClean="0">
                <a:solidFill>
                  <a:schemeClr val="accent5"/>
                </a:solidFill>
                <a:latin typeface="+mj-ea"/>
                <a:ea typeface="+mj-ea"/>
              </a:rPr>
              <a:t>分销商商品信息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8" name="Shape 206"/>
          <p:cNvSpPr/>
          <p:nvPr/>
        </p:nvSpPr>
        <p:spPr>
          <a:xfrm>
            <a:off x="1839365" y="3931645"/>
            <a:ext cx="11702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9"/>
                    <a:lumOff val="-71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100" b="1" dirty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9" name="Shape 207"/>
          <p:cNvSpPr/>
          <p:nvPr/>
        </p:nvSpPr>
        <p:spPr>
          <a:xfrm>
            <a:off x="2320416" y="3892643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05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59696"/>
            <a:ext cx="2204130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7" y="475566"/>
            <a:ext cx="9610725" cy="63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0800" y="1181100"/>
            <a:ext cx="3200400" cy="4905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供货商上下架商品展示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0800" y="1825625"/>
            <a:ext cx="7850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库存扣除流程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504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693</Words>
  <Application>Microsoft Office PowerPoint</Application>
  <PresentationFormat>宽屏</PresentationFormat>
  <Paragraphs>165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供货商上下架商品展示</vt:lpstr>
      <vt:lpstr>PowerPoint 演示文稿</vt:lpstr>
      <vt:lpstr>供应商记录生成</vt:lpstr>
      <vt:lpstr>PowerPoint 演示文稿</vt:lpstr>
      <vt:lpstr>卖家seller</vt:lpstr>
      <vt:lpstr>卖家seller</vt:lpstr>
      <vt:lpstr>PowerPoint 演示文稿</vt:lpstr>
      <vt:lpstr>分销商品关系</vt:lpstr>
      <vt:lpstr>设价</vt:lpstr>
      <vt:lpstr>库存</vt:lpstr>
      <vt:lpstr>库存</vt:lpstr>
      <vt:lpstr>经销商</vt:lpstr>
      <vt:lpstr>批价</vt:lpstr>
      <vt:lpstr>PowerPoint 演示文稿</vt:lpstr>
      <vt:lpstr>商品详情页(商详)</vt:lpstr>
      <vt:lpstr>商详优选</vt:lpstr>
      <vt:lpstr>商详URL解析</vt:lpstr>
      <vt:lpstr>用户与商品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分销平台商品系统简介</dc:title>
  <dc:creator>miger</dc:creator>
  <cp:lastModifiedBy>Midea</cp:lastModifiedBy>
  <cp:revision>149</cp:revision>
  <dcterms:created xsi:type="dcterms:W3CDTF">2019-09-03T15:14:06Z</dcterms:created>
  <dcterms:modified xsi:type="dcterms:W3CDTF">2020-12-25T14:25:55Z</dcterms:modified>
</cp:coreProperties>
</file>