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8" r:id="rId3"/>
    <p:sldId id="280" r:id="rId4"/>
    <p:sldId id="273" r:id="rId5"/>
    <p:sldId id="285" r:id="rId6"/>
    <p:sldId id="271" r:id="rId7"/>
    <p:sldId id="264" r:id="rId8"/>
    <p:sldId id="286" r:id="rId9"/>
    <p:sldId id="266" r:id="rId10"/>
    <p:sldId id="267" r:id="rId11"/>
    <p:sldId id="290" r:id="rId13"/>
    <p:sldId id="288" r:id="rId14"/>
    <p:sldId id="289" r:id="rId15"/>
    <p:sldId id="311" r:id="rId16"/>
    <p:sldId id="312" r:id="rId17"/>
    <p:sldId id="287" r:id="rId18"/>
    <p:sldId id="313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90" autoAdjust="0"/>
  </p:normalViewPr>
  <p:slideViewPr>
    <p:cSldViewPr snapToGrid="0">
      <p:cViewPr>
        <p:scale>
          <a:sx n="150" d="100"/>
          <a:sy n="150" d="100"/>
        </p:scale>
        <p:origin x="-1182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E8662-8C7B-4769-A8DE-FB3FAA2545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B947B1-9830-4647-93E9-45A8F0BA7724}">
      <dgm:prSet phldrT="[文本]"/>
      <dgm:spPr/>
      <dgm:t>
        <a:bodyPr/>
        <a:lstStyle/>
        <a:p>
          <a:r>
            <a:rPr lang="zh-CN" altLang="en-US" dirty="0" smtClean="0"/>
            <a:t>商品</a:t>
          </a:r>
          <a:endParaRPr lang="zh-CN" altLang="en-US" dirty="0"/>
        </a:p>
      </dgm:t>
    </dgm:pt>
    <dgm:pt modelId="{902205E0-A61D-484E-AAED-FC51206569C4}" cxnId="{18CD72E6-7436-4B64-BECA-0D600BD2E3BC}" type="parTrans">
      <dgm:prSet/>
      <dgm:spPr/>
      <dgm:t>
        <a:bodyPr/>
        <a:lstStyle/>
        <a:p>
          <a:endParaRPr lang="zh-CN" altLang="en-US"/>
        </a:p>
      </dgm:t>
    </dgm:pt>
    <dgm:pt modelId="{6F6F9A65-C172-4BAE-90D8-9C35D7363355}" cxnId="{18CD72E6-7436-4B64-BECA-0D600BD2E3BC}" type="sibTrans">
      <dgm:prSet/>
      <dgm:spPr/>
      <dgm:t>
        <a:bodyPr/>
        <a:lstStyle/>
        <a:p>
          <a:endParaRPr lang="zh-CN" altLang="en-US"/>
        </a:p>
      </dgm:t>
    </dgm:pt>
    <dgm:pt modelId="{45F33AE8-EC5D-4BE1-98F6-0B40C1D7230D}">
      <dgm:prSet phldrT="[文本]"/>
      <dgm:spPr/>
      <dgm:t>
        <a:bodyPr/>
        <a:lstStyle/>
        <a:p>
          <a:r>
            <a:rPr lang="zh-CN" altLang="en-US" dirty="0" smtClean="0"/>
            <a:t>库存</a:t>
          </a:r>
          <a:endParaRPr lang="zh-CN" altLang="en-US" dirty="0"/>
        </a:p>
      </dgm:t>
    </dgm:pt>
    <dgm:pt modelId="{26559867-A2A0-40A4-BA78-45A519EE33EF}" cxnId="{49DA78C1-DC4A-4CEE-A1CD-19AB9D2413D3}" type="parTrans">
      <dgm:prSet/>
      <dgm:spPr/>
      <dgm:t>
        <a:bodyPr/>
        <a:lstStyle/>
        <a:p>
          <a:endParaRPr lang="zh-CN" altLang="en-US"/>
        </a:p>
      </dgm:t>
    </dgm:pt>
    <dgm:pt modelId="{321E27F8-F1C9-486C-993B-FC6C826C4135}" cxnId="{49DA78C1-DC4A-4CEE-A1CD-19AB9D2413D3}" type="sibTrans">
      <dgm:prSet/>
      <dgm:spPr/>
      <dgm:t>
        <a:bodyPr/>
        <a:lstStyle/>
        <a:p>
          <a:endParaRPr lang="zh-CN" altLang="en-US"/>
        </a:p>
      </dgm:t>
    </dgm:pt>
    <dgm:pt modelId="{9E6BCE6C-7128-4F6D-9607-922DEB4BC977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8D5B4E8A-0A8B-48E4-84E9-2BB1188776D8}" cxnId="{CB0FB960-4D54-4EFF-B0EF-744C5A913F6E}" type="parTrans">
      <dgm:prSet/>
      <dgm:spPr/>
      <dgm:t>
        <a:bodyPr/>
        <a:lstStyle/>
        <a:p>
          <a:endParaRPr lang="zh-CN" altLang="en-US"/>
        </a:p>
      </dgm:t>
    </dgm:pt>
    <dgm:pt modelId="{2717047B-566A-4DA8-93C6-AAD1D4F95F20}" cxnId="{CB0FB960-4D54-4EFF-B0EF-744C5A913F6E}" type="sibTrans">
      <dgm:prSet/>
      <dgm:spPr/>
      <dgm:t>
        <a:bodyPr/>
        <a:lstStyle/>
        <a:p>
          <a:endParaRPr lang="zh-CN" altLang="en-US"/>
        </a:p>
      </dgm:t>
    </dgm:pt>
    <dgm:pt modelId="{033C5FBC-B8E4-4583-81ED-DC9881674D69}">
      <dgm:prSet phldrT="[文本]"/>
      <dgm:spPr/>
      <dgm:t>
        <a:bodyPr/>
        <a:lstStyle/>
        <a:p>
          <a:r>
            <a:rPr lang="zh-CN" altLang="en-US" dirty="0" smtClean="0"/>
            <a:t>订单</a:t>
          </a:r>
          <a:endParaRPr lang="zh-CN" altLang="en-US" dirty="0"/>
        </a:p>
      </dgm:t>
    </dgm:pt>
    <dgm:pt modelId="{C6C7DD57-C9B4-435E-8AE5-C95033F27A89}" cxnId="{4410D057-E86B-4428-8352-8FA75CA6E219}" type="parTrans">
      <dgm:prSet/>
      <dgm:spPr/>
      <dgm:t>
        <a:bodyPr/>
        <a:lstStyle/>
        <a:p>
          <a:endParaRPr lang="zh-CN" altLang="en-US"/>
        </a:p>
      </dgm:t>
    </dgm:pt>
    <dgm:pt modelId="{C5D21F05-9CA7-45A1-8716-5D66B954915B}" cxnId="{4410D057-E86B-4428-8352-8FA75CA6E219}" type="sibTrans">
      <dgm:prSet/>
      <dgm:spPr/>
      <dgm:t>
        <a:bodyPr/>
        <a:lstStyle/>
        <a:p>
          <a:endParaRPr lang="zh-CN" altLang="en-US"/>
        </a:p>
      </dgm:t>
    </dgm:pt>
    <dgm:pt modelId="{16DE71C6-EDCB-4DE6-BC1B-7DE141A465A2}" type="pres">
      <dgm:prSet presAssocID="{874E8662-8C7B-4769-A8DE-FB3FAA254551}" presName="compositeShape" presStyleCnt="0">
        <dgm:presLayoutVars>
          <dgm:chMax val="7"/>
          <dgm:dir/>
          <dgm:resizeHandles val="exact"/>
        </dgm:presLayoutVars>
      </dgm:prSet>
      <dgm:spPr/>
    </dgm:pt>
    <dgm:pt modelId="{3BCD99B6-A167-4A69-AF74-5F3D6030A78D}" type="pres">
      <dgm:prSet presAssocID="{99B947B1-9830-4647-93E9-45A8F0BA7724}" presName="circ1" presStyleLbl="vennNode1" presStyleIdx="0" presStyleCnt="4" custScaleX="74058" custScaleY="123900"/>
      <dgm:spPr/>
      <dgm:t>
        <a:bodyPr/>
        <a:lstStyle/>
        <a:p>
          <a:endParaRPr lang="zh-CN" altLang="en-US"/>
        </a:p>
      </dgm:t>
    </dgm:pt>
    <dgm:pt modelId="{AE2B95E5-C272-44D2-A58A-70AEC0AD7A9B}" type="pres">
      <dgm:prSet presAssocID="{99B947B1-9830-4647-93E9-45A8F0BA772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DD7B9-3658-4793-9EFE-7D4767B7594C}" type="pres">
      <dgm:prSet presAssocID="{45F33AE8-EC5D-4BE1-98F6-0B40C1D7230D}" presName="circ2" presStyleLbl="vennNode1" presStyleIdx="1" presStyleCnt="4" custScaleX="144308" custScaleY="76449"/>
      <dgm:spPr/>
      <dgm:t>
        <a:bodyPr/>
        <a:lstStyle/>
        <a:p>
          <a:endParaRPr lang="zh-CN" altLang="en-US"/>
        </a:p>
      </dgm:t>
    </dgm:pt>
    <dgm:pt modelId="{FA1D2B66-3271-4B62-8EF5-C41F183526A2}" type="pres">
      <dgm:prSet presAssocID="{45F33AE8-EC5D-4BE1-98F6-0B40C1D7230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3D9F1E-B793-4244-BD28-39D2188CC810}" type="pres">
      <dgm:prSet presAssocID="{033C5FBC-B8E4-4583-81ED-DC9881674D69}" presName="circ3" presStyleLbl="vennNode1" presStyleIdx="2" presStyleCnt="4" custScaleX="78908" custScaleY="132951"/>
      <dgm:spPr/>
      <dgm:t>
        <a:bodyPr/>
        <a:lstStyle/>
        <a:p>
          <a:endParaRPr lang="zh-CN" altLang="en-US"/>
        </a:p>
      </dgm:t>
    </dgm:pt>
    <dgm:pt modelId="{C5C47C59-0260-4AE2-BC41-57F1503015DC}" type="pres">
      <dgm:prSet presAssocID="{033C5FBC-B8E4-4583-81ED-DC9881674D6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E71B4-1E62-43E8-B4C9-70D00C53E494}" type="pres">
      <dgm:prSet presAssocID="{9E6BCE6C-7128-4F6D-9607-922DEB4BC977}" presName="circ4" presStyleLbl="vennNode1" presStyleIdx="3" presStyleCnt="4" custScaleX="139756" custScaleY="68063" custLinFactNeighborX="404" custLinFactNeighborY="76"/>
      <dgm:spPr/>
      <dgm:t>
        <a:bodyPr/>
        <a:lstStyle/>
        <a:p>
          <a:endParaRPr lang="zh-CN" altLang="en-US"/>
        </a:p>
      </dgm:t>
    </dgm:pt>
    <dgm:pt modelId="{181F1860-B72A-4D1D-9ED9-F10BC19ACC4C}" type="pres">
      <dgm:prSet presAssocID="{9E6BCE6C-7128-4F6D-9607-922DEB4BC97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91DA3C-B806-4ADE-ADF2-3BFB95464EEB}" type="presOf" srcId="{874E8662-8C7B-4769-A8DE-FB3FAA254551}" destId="{16DE71C6-EDCB-4DE6-BC1B-7DE141A465A2}" srcOrd="0" destOrd="0" presId="urn:microsoft.com/office/officeart/2005/8/layout/venn1"/>
    <dgm:cxn modelId="{74748125-B3A7-4F17-A55A-B52A5A632D3C}" type="presOf" srcId="{9E6BCE6C-7128-4F6D-9607-922DEB4BC977}" destId="{705E71B4-1E62-43E8-B4C9-70D00C53E494}" srcOrd="0" destOrd="0" presId="urn:microsoft.com/office/officeart/2005/8/layout/venn1"/>
    <dgm:cxn modelId="{E6C7A6B2-08DC-4FBC-B46B-9EE4E401A1B7}" type="presOf" srcId="{033C5FBC-B8E4-4583-81ED-DC9881674D69}" destId="{B43D9F1E-B793-4244-BD28-39D2188CC810}" srcOrd="0" destOrd="0" presId="urn:microsoft.com/office/officeart/2005/8/layout/venn1"/>
    <dgm:cxn modelId="{2BB66452-1CE0-41C5-B4BF-062F0C404CBD}" type="presOf" srcId="{033C5FBC-B8E4-4583-81ED-DC9881674D69}" destId="{C5C47C59-0260-4AE2-BC41-57F1503015DC}" srcOrd="1" destOrd="0" presId="urn:microsoft.com/office/officeart/2005/8/layout/venn1"/>
    <dgm:cxn modelId="{4410D057-E86B-4428-8352-8FA75CA6E219}" srcId="{874E8662-8C7B-4769-A8DE-FB3FAA254551}" destId="{033C5FBC-B8E4-4583-81ED-DC9881674D69}" srcOrd="2" destOrd="0" parTransId="{C6C7DD57-C9B4-435E-8AE5-C95033F27A89}" sibTransId="{C5D21F05-9CA7-45A1-8716-5D66B954915B}"/>
    <dgm:cxn modelId="{CB0FB960-4D54-4EFF-B0EF-744C5A913F6E}" srcId="{874E8662-8C7B-4769-A8DE-FB3FAA254551}" destId="{9E6BCE6C-7128-4F6D-9607-922DEB4BC977}" srcOrd="3" destOrd="0" parTransId="{8D5B4E8A-0A8B-48E4-84E9-2BB1188776D8}" sibTransId="{2717047B-566A-4DA8-93C6-AAD1D4F95F20}"/>
    <dgm:cxn modelId="{33F3EB63-06F9-4ECB-9D47-332C72605340}" type="presOf" srcId="{99B947B1-9830-4647-93E9-45A8F0BA7724}" destId="{3BCD99B6-A167-4A69-AF74-5F3D6030A78D}" srcOrd="0" destOrd="0" presId="urn:microsoft.com/office/officeart/2005/8/layout/venn1"/>
    <dgm:cxn modelId="{541D0BAD-8833-40A5-8A77-FF68E134D872}" type="presOf" srcId="{45F33AE8-EC5D-4BE1-98F6-0B40C1D7230D}" destId="{ACEDD7B9-3658-4793-9EFE-7D4767B7594C}" srcOrd="0" destOrd="0" presId="urn:microsoft.com/office/officeart/2005/8/layout/venn1"/>
    <dgm:cxn modelId="{49DA78C1-DC4A-4CEE-A1CD-19AB9D2413D3}" srcId="{874E8662-8C7B-4769-A8DE-FB3FAA254551}" destId="{45F33AE8-EC5D-4BE1-98F6-0B40C1D7230D}" srcOrd="1" destOrd="0" parTransId="{26559867-A2A0-40A4-BA78-45A519EE33EF}" sibTransId="{321E27F8-F1C9-486C-993B-FC6C826C4135}"/>
    <dgm:cxn modelId="{18CD72E6-7436-4B64-BECA-0D600BD2E3BC}" srcId="{874E8662-8C7B-4769-A8DE-FB3FAA254551}" destId="{99B947B1-9830-4647-93E9-45A8F0BA7724}" srcOrd="0" destOrd="0" parTransId="{902205E0-A61D-484E-AAED-FC51206569C4}" sibTransId="{6F6F9A65-C172-4BAE-90D8-9C35D7363355}"/>
    <dgm:cxn modelId="{C2688CC8-F460-4FD8-9561-F86CA4B4041F}" type="presOf" srcId="{99B947B1-9830-4647-93E9-45A8F0BA7724}" destId="{AE2B95E5-C272-44D2-A58A-70AEC0AD7A9B}" srcOrd="1" destOrd="0" presId="urn:microsoft.com/office/officeart/2005/8/layout/venn1"/>
    <dgm:cxn modelId="{5F4D5A68-F2C1-45B9-ACAC-5465728CFC05}" type="presOf" srcId="{9E6BCE6C-7128-4F6D-9607-922DEB4BC977}" destId="{181F1860-B72A-4D1D-9ED9-F10BC19ACC4C}" srcOrd="1" destOrd="0" presId="urn:microsoft.com/office/officeart/2005/8/layout/venn1"/>
    <dgm:cxn modelId="{D0576FCA-3C17-4471-B0C3-7277FD62241D}" type="presOf" srcId="{45F33AE8-EC5D-4BE1-98F6-0B40C1D7230D}" destId="{FA1D2B66-3271-4B62-8EF5-C41F183526A2}" srcOrd="1" destOrd="0" presId="urn:microsoft.com/office/officeart/2005/8/layout/venn1"/>
    <dgm:cxn modelId="{F7413714-BA8B-4391-BAE7-D176300FD644}" type="presParOf" srcId="{16DE71C6-EDCB-4DE6-BC1B-7DE141A465A2}" destId="{3BCD99B6-A167-4A69-AF74-5F3D6030A78D}" srcOrd="0" destOrd="0" presId="urn:microsoft.com/office/officeart/2005/8/layout/venn1"/>
    <dgm:cxn modelId="{29858E24-35F7-4502-8EBC-BA9F8D795C4F}" type="presParOf" srcId="{16DE71C6-EDCB-4DE6-BC1B-7DE141A465A2}" destId="{AE2B95E5-C272-44D2-A58A-70AEC0AD7A9B}" srcOrd="1" destOrd="0" presId="urn:microsoft.com/office/officeart/2005/8/layout/venn1"/>
    <dgm:cxn modelId="{B289970D-AE8F-4D04-B0BA-3FADBA9C4162}" type="presParOf" srcId="{16DE71C6-EDCB-4DE6-BC1B-7DE141A465A2}" destId="{ACEDD7B9-3658-4793-9EFE-7D4767B7594C}" srcOrd="2" destOrd="0" presId="urn:microsoft.com/office/officeart/2005/8/layout/venn1"/>
    <dgm:cxn modelId="{AD157216-1F4B-41D2-A6B3-788E364576A8}" type="presParOf" srcId="{16DE71C6-EDCB-4DE6-BC1B-7DE141A465A2}" destId="{FA1D2B66-3271-4B62-8EF5-C41F183526A2}" srcOrd="3" destOrd="0" presId="urn:microsoft.com/office/officeart/2005/8/layout/venn1"/>
    <dgm:cxn modelId="{298ACDC2-6551-4487-B076-C383B5BD9478}" type="presParOf" srcId="{16DE71C6-EDCB-4DE6-BC1B-7DE141A465A2}" destId="{B43D9F1E-B793-4244-BD28-39D2188CC810}" srcOrd="4" destOrd="0" presId="urn:microsoft.com/office/officeart/2005/8/layout/venn1"/>
    <dgm:cxn modelId="{D7180D27-CB50-4DB4-BEF7-1437700B38CC}" type="presParOf" srcId="{16DE71C6-EDCB-4DE6-BC1B-7DE141A465A2}" destId="{C5C47C59-0260-4AE2-BC41-57F1503015DC}" srcOrd="5" destOrd="0" presId="urn:microsoft.com/office/officeart/2005/8/layout/venn1"/>
    <dgm:cxn modelId="{35554AE4-2650-4ABE-980F-B07C70FCCBCB}" type="presParOf" srcId="{16DE71C6-EDCB-4DE6-BC1B-7DE141A465A2}" destId="{705E71B4-1E62-43E8-B4C9-70D00C53E494}" srcOrd="6" destOrd="0" presId="urn:microsoft.com/office/officeart/2005/8/layout/venn1"/>
    <dgm:cxn modelId="{A4E863DC-8A2B-41E6-A1AA-EE09BC51230F}" type="presParOf" srcId="{16DE71C6-EDCB-4DE6-BC1B-7DE141A465A2}" destId="{181F1860-B72A-4D1D-9ED9-F10BC19ACC4C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D99B6-A167-4A69-AF74-5F3D6030A78D}">
      <dsp:nvSpPr>
        <dsp:cNvPr id="0" name=""/>
        <dsp:cNvSpPr/>
      </dsp:nvSpPr>
      <dsp:spPr>
        <a:xfrm>
          <a:off x="2296687" y="-348480"/>
          <a:ext cx="2099958" cy="35132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商品</a:t>
          </a:r>
          <a:endParaRPr lang="zh-CN" altLang="en-US" sz="6000" kern="1200" dirty="0"/>
        </a:p>
      </dsp:txBody>
      <dsp:txXfrm>
        <a:off x="2538990" y="124457"/>
        <a:ext cx="1615352" cy="1114783"/>
      </dsp:txXfrm>
    </dsp:sp>
    <dsp:sp modelId="{ACEDD7B9-3658-4793-9EFE-7D4767B7594C}">
      <dsp:nvSpPr>
        <dsp:cNvPr id="0" name=""/>
        <dsp:cNvSpPr/>
      </dsp:nvSpPr>
      <dsp:spPr>
        <a:xfrm>
          <a:off x="2554887" y="1578459"/>
          <a:ext cx="4091939" cy="21677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库存</a:t>
          </a:r>
          <a:endParaRPr lang="zh-CN" altLang="en-US" sz="6000" kern="1200" dirty="0"/>
        </a:p>
      </dsp:txBody>
      <dsp:txXfrm>
        <a:off x="4758238" y="1828585"/>
        <a:ext cx="1573822" cy="1667505"/>
      </dsp:txXfrm>
    </dsp:sp>
    <dsp:sp modelId="{B43D9F1E-B793-4244-BD28-39D2188CC810}">
      <dsp:nvSpPr>
        <dsp:cNvPr id="0" name=""/>
        <dsp:cNvSpPr/>
      </dsp:nvSpPr>
      <dsp:spPr>
        <a:xfrm>
          <a:off x="2227925" y="2031575"/>
          <a:ext cx="2237483" cy="37699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订单</a:t>
          </a:r>
          <a:endParaRPr lang="zh-CN" altLang="en-US" sz="6000" kern="1200" dirty="0"/>
        </a:p>
      </dsp:txBody>
      <dsp:txXfrm>
        <a:off x="2486096" y="4097773"/>
        <a:ext cx="1721140" cy="1196219"/>
      </dsp:txXfrm>
    </dsp:sp>
    <dsp:sp modelId="{705E71B4-1E62-43E8-B4C9-70D00C53E494}">
      <dsp:nvSpPr>
        <dsp:cNvPr id="0" name=""/>
        <dsp:cNvSpPr/>
      </dsp:nvSpPr>
      <dsp:spPr>
        <a:xfrm>
          <a:off x="122500" y="1699509"/>
          <a:ext cx="3962864" cy="19299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用户</a:t>
          </a:r>
          <a:endParaRPr lang="zh-CN" altLang="en-US" sz="6000" kern="1200" dirty="0"/>
        </a:p>
      </dsp:txBody>
      <dsp:txXfrm>
        <a:off x="427336" y="1922197"/>
        <a:ext cx="1524178" cy="1484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28A55-D6BA-4BD0-AD3C-AA0E88ABE6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04EE0-B3B0-42BE-95FB-A782F4DB42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04EE0-B3B0-42BE-95FB-A782F4DB42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421"/>
            <a:ext cx="12192000" cy="93898"/>
          </a:xfrm>
          <a:prstGeom prst="rect">
            <a:avLst/>
          </a:prstGeom>
          <a:solidFill>
            <a:srgbClr val="029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1156614" y="235130"/>
            <a:ext cx="768085" cy="2711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421"/>
            <a:ext cx="12192000" cy="93898"/>
          </a:xfrm>
          <a:prstGeom prst="rect">
            <a:avLst/>
          </a:prstGeom>
          <a:solidFill>
            <a:srgbClr val="029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1156614" y="235130"/>
            <a:ext cx="768085" cy="2711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B89F-5449-4CDB-ADB1-91EE6FC83B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9AA0-8A77-4427-A94E-967988280ED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421"/>
            <a:ext cx="12192000" cy="93898"/>
          </a:xfrm>
          <a:prstGeom prst="rect">
            <a:avLst/>
          </a:prstGeom>
          <a:solidFill>
            <a:srgbClr val="029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email"/>
          <a:stretch>
            <a:fillRect/>
          </a:stretch>
        </p:blipFill>
        <p:spPr>
          <a:xfrm>
            <a:off x="11156614" y="235130"/>
            <a:ext cx="768085" cy="2711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12216000" cy="6858000"/>
          </a:xfrm>
          <a:prstGeom prst="rect">
            <a:avLst/>
          </a:prstGeom>
          <a:solidFill>
            <a:srgbClr val="296DA9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10325" y="6049049"/>
            <a:ext cx="899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2020-12-22</a:t>
            </a:r>
            <a:endParaRPr kumimoji="1"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9464" y="2375459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6000" dirty="0">
                <a:solidFill>
                  <a:schemeClr val="bg1"/>
                </a:solidFill>
              </a:rPr>
              <a:t>分销</a:t>
            </a:r>
            <a:r>
              <a:rPr lang="zh-CN" altLang="en-US" sz="6000" dirty="0" smtClean="0">
                <a:solidFill>
                  <a:schemeClr val="bg1"/>
                </a:solidFill>
              </a:rPr>
              <a:t>库存系统</a:t>
            </a:r>
            <a:endParaRPr kumimoji="1" lang="zh-CN" altLang="en-US" sz="5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0016" y="34605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李显坤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205"/>
          <p:cNvSpPr/>
          <p:nvPr/>
        </p:nvSpPr>
        <p:spPr>
          <a:xfrm>
            <a:off x="4061250" y="1479000"/>
            <a:ext cx="1378583" cy="252698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t_seller</a:t>
            </a:r>
            <a:r>
              <a:rPr lang="en-US" altLang="zh-CN" sz="11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卖家信息表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0" name="Shape 206"/>
          <p:cNvSpPr/>
          <p:nvPr/>
        </p:nvSpPr>
        <p:spPr>
          <a:xfrm>
            <a:off x="3405910" y="1530050"/>
            <a:ext cx="117020" cy="207749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100" b="1" dirty="0" smtClean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1" name="Shape 207"/>
          <p:cNvSpPr/>
          <p:nvPr/>
        </p:nvSpPr>
        <p:spPr>
          <a:xfrm>
            <a:off x="3886961" y="1491048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0" name="Shape 205"/>
          <p:cNvSpPr/>
          <p:nvPr/>
        </p:nvSpPr>
        <p:spPr>
          <a:xfrm>
            <a:off x="4061250" y="1959292"/>
            <a:ext cx="1942840" cy="292388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t_supplier_sku</a:t>
            </a:r>
            <a:r>
              <a:rPr lang="en-US" altLang="zh-CN" sz="11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供货商商品表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61" name="Shape 206"/>
          <p:cNvSpPr/>
          <p:nvPr/>
        </p:nvSpPr>
        <p:spPr>
          <a:xfrm>
            <a:off x="3405910" y="2030187"/>
            <a:ext cx="117020" cy="207749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2" name="Shape 207"/>
          <p:cNvSpPr/>
          <p:nvPr/>
        </p:nvSpPr>
        <p:spPr>
          <a:xfrm>
            <a:off x="3886961" y="1991185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3" name="Shape 205"/>
          <p:cNvSpPr/>
          <p:nvPr/>
        </p:nvSpPr>
        <p:spPr>
          <a:xfrm>
            <a:off x="4061250" y="2483108"/>
            <a:ext cx="5447264" cy="260649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t_supplier_distributor</a:t>
            </a:r>
            <a:r>
              <a:rPr lang="en-US" altLang="zh-CN" sz="1100" dirty="0" smtClean="0">
                <a:solidFill>
                  <a:schemeClr val="accent5"/>
                </a:solidFill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供货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商和经销商关系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64" name="Shape 206"/>
          <p:cNvSpPr/>
          <p:nvPr/>
        </p:nvSpPr>
        <p:spPr>
          <a:xfrm>
            <a:off x="3405910" y="2526154"/>
            <a:ext cx="117020" cy="207749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5" name="Shape 207"/>
          <p:cNvSpPr/>
          <p:nvPr/>
        </p:nvSpPr>
        <p:spPr>
          <a:xfrm>
            <a:off x="3886961" y="2487152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6" name="Shape 205"/>
          <p:cNvSpPr/>
          <p:nvPr/>
        </p:nvSpPr>
        <p:spPr>
          <a:xfrm>
            <a:off x="4061250" y="2955396"/>
            <a:ext cx="2577629" cy="292388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t_store_supplierskuid</a:t>
            </a:r>
            <a:r>
              <a:rPr lang="en-US" altLang="zh-CN" sz="11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线上商品信息表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67" name="Shape 206"/>
          <p:cNvSpPr/>
          <p:nvPr/>
        </p:nvSpPr>
        <p:spPr>
          <a:xfrm>
            <a:off x="3405910" y="3026291"/>
            <a:ext cx="117020" cy="207749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4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8" name="Shape 207"/>
          <p:cNvSpPr/>
          <p:nvPr/>
        </p:nvSpPr>
        <p:spPr>
          <a:xfrm>
            <a:off x="3886961" y="298728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9" name="Shape 205"/>
          <p:cNvSpPr/>
          <p:nvPr/>
        </p:nvSpPr>
        <p:spPr>
          <a:xfrm>
            <a:off x="4061250" y="3399376"/>
            <a:ext cx="1942840" cy="292388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t_shop_store</a:t>
            </a:r>
            <a:r>
              <a:rPr lang="en-US" altLang="zh-CN" sz="11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仓库地域</a:t>
            </a:r>
            <a:r>
              <a:rPr lang="zh-CN" altLang="en-US" sz="1100" b="1" dirty="0" smtClean="0">
                <a:solidFill>
                  <a:schemeClr val="accent5"/>
                </a:solidFill>
                <a:latin typeface="+mj-ea"/>
                <a:ea typeface="+mj-ea"/>
              </a:rPr>
              <a:t>信息表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70" name="Shape 206"/>
          <p:cNvSpPr/>
          <p:nvPr/>
        </p:nvSpPr>
        <p:spPr>
          <a:xfrm>
            <a:off x="3405910" y="3470271"/>
            <a:ext cx="117020" cy="207749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5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1" name="Shape 207"/>
          <p:cNvSpPr/>
          <p:nvPr/>
        </p:nvSpPr>
        <p:spPr>
          <a:xfrm>
            <a:off x="3886961" y="343126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2" name="Shape 205"/>
          <p:cNvSpPr/>
          <p:nvPr/>
        </p:nvSpPr>
        <p:spPr>
          <a:xfrm>
            <a:off x="4061250" y="3899513"/>
            <a:ext cx="3000821" cy="292388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100" b="1" dirty="0" err="1">
                <a:solidFill>
                  <a:schemeClr val="accent5"/>
                </a:solidFill>
                <a:latin typeface="+mj-ea"/>
                <a:ea typeface="+mj-ea"/>
              </a:rPr>
              <a:t>t_supplier_store_relation</a:t>
            </a:r>
            <a:r>
              <a:rPr lang="en-US" altLang="zh-CN" sz="1100" b="1" dirty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供应商仓库信息表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73" name="Shape 206"/>
          <p:cNvSpPr/>
          <p:nvPr/>
        </p:nvSpPr>
        <p:spPr>
          <a:xfrm>
            <a:off x="3405910" y="3970408"/>
            <a:ext cx="117020" cy="207749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4" name="Shape 207"/>
          <p:cNvSpPr/>
          <p:nvPr/>
        </p:nvSpPr>
        <p:spPr>
          <a:xfrm>
            <a:off x="3886961" y="3931406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5" name="Shape 217"/>
          <p:cNvSpPr/>
          <p:nvPr/>
        </p:nvSpPr>
        <p:spPr>
          <a:xfrm>
            <a:off x="290575" y="59696"/>
            <a:ext cx="2204130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相关表结构介绍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26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sp>
        <p:nvSpPr>
          <p:cNvPr id="27" name="Shape 205"/>
          <p:cNvSpPr/>
          <p:nvPr/>
        </p:nvSpPr>
        <p:spPr>
          <a:xfrm>
            <a:off x="4061250" y="4343350"/>
            <a:ext cx="2154436" cy="292388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1100" b="1" dirty="0" err="1" smtClean="0">
                <a:solidFill>
                  <a:schemeClr val="accent5"/>
                </a:solidFill>
                <a:latin typeface="+mj-ea"/>
                <a:ea typeface="+mj-ea"/>
              </a:rPr>
              <a:t>t_distributor</a:t>
            </a:r>
            <a:r>
              <a:rPr lang="en-US" altLang="zh-CN" sz="1100" b="1" dirty="0" smtClean="0">
                <a:solidFill>
                  <a:schemeClr val="accent5"/>
                </a:solidFill>
                <a:latin typeface="+mj-ea"/>
                <a:ea typeface="+mj-ea"/>
              </a:rPr>
              <a:t> </a:t>
            </a:r>
            <a:r>
              <a:rPr lang="zh-CN" altLang="en-US" sz="1100" b="1" dirty="0" smtClean="0">
                <a:solidFill>
                  <a:schemeClr val="accent5"/>
                </a:solidFill>
                <a:latin typeface="+mj-ea"/>
                <a:ea typeface="+mj-ea"/>
              </a:rPr>
              <a:t>分销商商品信息</a:t>
            </a:r>
            <a:r>
              <a:rPr lang="zh-CN" altLang="en-US" sz="1100" b="1" dirty="0">
                <a:solidFill>
                  <a:schemeClr val="accent5"/>
                </a:solidFill>
                <a:latin typeface="+mj-ea"/>
                <a:ea typeface="+mj-ea"/>
              </a:rPr>
              <a:t>表</a:t>
            </a:r>
            <a:endParaRPr lang="en-US" altLang="zh-CN" sz="11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8" name="Shape 206"/>
          <p:cNvSpPr/>
          <p:nvPr/>
        </p:nvSpPr>
        <p:spPr>
          <a:xfrm>
            <a:off x="3405910" y="4414245"/>
            <a:ext cx="117020" cy="207749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1100" b="1" dirty="0">
                <a:solidFill>
                  <a:srgbClr val="0070C0"/>
                </a:solidFill>
                <a:latin typeface="+mj-ea"/>
                <a:ea typeface="+mj-ea"/>
              </a:rPr>
              <a:t>7</a:t>
            </a:r>
            <a:endParaRPr sz="11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9" name="Shape 207"/>
          <p:cNvSpPr/>
          <p:nvPr/>
        </p:nvSpPr>
        <p:spPr>
          <a:xfrm>
            <a:off x="3886961" y="4375243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1100" b="1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7"/>
          <p:cNvSpPr/>
          <p:nvPr/>
        </p:nvSpPr>
        <p:spPr>
          <a:xfrm>
            <a:off x="290575" y="59696"/>
            <a:ext cx="2204130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相关表结构介绍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87" y="475566"/>
            <a:ext cx="9610725" cy="6303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7"/>
          <p:cNvSpPr/>
          <p:nvPr/>
        </p:nvSpPr>
        <p:spPr>
          <a:xfrm>
            <a:off x="290575" y="60081"/>
            <a:ext cx="1866900" cy="40703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库存预</a:t>
            </a:r>
            <a:r>
              <a:rPr lang="zh-CN" altLang="en-US" sz="2400" dirty="0">
                <a:solidFill>
                  <a:schemeClr val="accent5"/>
                </a:solidFill>
              </a:rPr>
              <a:t>扣流程</a:t>
            </a:r>
            <a:endParaRPr lang="en-US" altLang="zh-CN" sz="2400" dirty="0">
              <a:solidFill>
                <a:schemeClr val="accent5"/>
              </a:solidFill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3" name="图片 2" descr="代驾取消下单流程时序图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467360"/>
            <a:ext cx="9912985" cy="7839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7"/>
          <p:cNvSpPr/>
          <p:nvPr/>
        </p:nvSpPr>
        <p:spPr>
          <a:xfrm>
            <a:off x="290575" y="60081"/>
            <a:ext cx="1866900" cy="40703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库存扣除</a:t>
            </a:r>
            <a:r>
              <a:rPr lang="zh-CN" altLang="en-US" sz="2400" dirty="0">
                <a:solidFill>
                  <a:schemeClr val="accent5"/>
                </a:solidFill>
              </a:rPr>
              <a:t>流程</a:t>
            </a:r>
            <a:endParaRPr lang="en-US" altLang="zh-CN" sz="2400" dirty="0">
              <a:solidFill>
                <a:schemeClr val="accent5"/>
              </a:solidFill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2" name="图片 1" descr="库存扣除时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400050"/>
            <a:ext cx="10058400" cy="72047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7"/>
          <p:cNvSpPr/>
          <p:nvPr/>
        </p:nvSpPr>
        <p:spPr>
          <a:xfrm>
            <a:off x="290575" y="60081"/>
            <a:ext cx="1866900" cy="40703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库存查询流程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sp>
        <p:nvSpPr>
          <p:cNvPr id="5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3" name="图片 2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030" y="60325"/>
            <a:ext cx="7158990" cy="6719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17"/>
          <p:cNvSpPr/>
          <p:nvPr/>
        </p:nvSpPr>
        <p:spPr>
          <a:xfrm>
            <a:off x="281899" y="325"/>
            <a:ext cx="2860040" cy="59182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分销库存同步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Shape 218"/>
          <p:cNvSpPr/>
          <p:nvPr/>
        </p:nvSpPr>
        <p:spPr>
          <a:xfrm>
            <a:off x="68380" y="127203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pic>
        <p:nvPicPr>
          <p:cNvPr id="2" name="图片 1" descr="美的分销库存同步TC库存流程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8725" y="81280"/>
            <a:ext cx="4013835" cy="669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296DA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20626" y="2702163"/>
            <a:ext cx="215074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5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Q&amp;A.</a:t>
            </a:r>
            <a:endParaRPr kumimoji="1" lang="zh-CN" altLang="en-US" sz="5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296DA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13862" y="2702163"/>
            <a:ext cx="2964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5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Thanks.</a:t>
            </a:r>
            <a:endParaRPr kumimoji="1" lang="zh-CN" altLang="en-US" sz="5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205"/>
          <p:cNvSpPr/>
          <p:nvPr/>
        </p:nvSpPr>
        <p:spPr>
          <a:xfrm>
            <a:off x="4617486" y="1494981"/>
            <a:ext cx="2859757" cy="5001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库存相关概念及名词解释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20" name="Shape 206"/>
          <p:cNvSpPr/>
          <p:nvPr/>
        </p:nvSpPr>
        <p:spPr>
          <a:xfrm>
            <a:off x="3962146" y="1581264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>
                <a:solidFill>
                  <a:srgbClr val="0070C0"/>
                </a:solidFill>
              </a:rPr>
              <a:t>01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21" name="Shape 207"/>
          <p:cNvSpPr/>
          <p:nvPr/>
        </p:nvSpPr>
        <p:spPr>
          <a:xfrm>
            <a:off x="4443197" y="1630748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31" name="Shape 217"/>
          <p:cNvSpPr/>
          <p:nvPr/>
        </p:nvSpPr>
        <p:spPr>
          <a:xfrm>
            <a:off x="2010115" y="154618"/>
            <a:ext cx="654025" cy="59247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Shape 218"/>
          <p:cNvSpPr/>
          <p:nvPr/>
        </p:nvSpPr>
        <p:spPr>
          <a:xfrm>
            <a:off x="1796596" y="281821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  <p:sp>
        <p:nvSpPr>
          <p:cNvPr id="60" name="Shape 205"/>
          <p:cNvSpPr/>
          <p:nvPr/>
        </p:nvSpPr>
        <p:spPr>
          <a:xfrm>
            <a:off x="4617486" y="1995118"/>
            <a:ext cx="1577355" cy="5001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供求关系说明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61" name="Shape 206"/>
          <p:cNvSpPr/>
          <p:nvPr/>
        </p:nvSpPr>
        <p:spPr>
          <a:xfrm>
            <a:off x="3962146" y="2081401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2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62" name="Shape 207"/>
          <p:cNvSpPr/>
          <p:nvPr/>
        </p:nvSpPr>
        <p:spPr>
          <a:xfrm>
            <a:off x="4443197" y="2130885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63" name="Shape 205"/>
          <p:cNvSpPr/>
          <p:nvPr/>
        </p:nvSpPr>
        <p:spPr>
          <a:xfrm>
            <a:off x="4617486" y="2491085"/>
            <a:ext cx="1833835" cy="5001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相关表结构介绍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64" name="Shape 206"/>
          <p:cNvSpPr/>
          <p:nvPr/>
        </p:nvSpPr>
        <p:spPr>
          <a:xfrm>
            <a:off x="3962146" y="2577368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3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65" name="Shape 207"/>
          <p:cNvSpPr/>
          <p:nvPr/>
        </p:nvSpPr>
        <p:spPr>
          <a:xfrm>
            <a:off x="4443197" y="2626852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66" name="Shape 205"/>
          <p:cNvSpPr/>
          <p:nvPr/>
        </p:nvSpPr>
        <p:spPr>
          <a:xfrm>
            <a:off x="4617486" y="2991418"/>
            <a:ext cx="2178685" cy="49974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库存预扣</a:t>
            </a:r>
            <a:r>
              <a:rPr lang="en-US" altLang="zh-CN" sz="2000" dirty="0" smtClean="0">
                <a:solidFill>
                  <a:schemeClr val="accent5"/>
                </a:solidFill>
              </a:rPr>
              <a:t>/</a:t>
            </a:r>
            <a:r>
              <a:rPr lang="zh-CN" altLang="en-US" sz="2000" dirty="0" smtClean="0">
                <a:solidFill>
                  <a:schemeClr val="accent5"/>
                </a:solidFill>
              </a:rPr>
              <a:t>扣除流程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67" name="Shape 206"/>
          <p:cNvSpPr/>
          <p:nvPr/>
        </p:nvSpPr>
        <p:spPr>
          <a:xfrm>
            <a:off x="3962146" y="3077505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4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68" name="Shape 207"/>
          <p:cNvSpPr/>
          <p:nvPr/>
        </p:nvSpPr>
        <p:spPr>
          <a:xfrm>
            <a:off x="4443197" y="312698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69" name="Shape 205"/>
          <p:cNvSpPr/>
          <p:nvPr/>
        </p:nvSpPr>
        <p:spPr>
          <a:xfrm>
            <a:off x="4617486" y="3435202"/>
            <a:ext cx="1577355" cy="5001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库存查询流程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70" name="Shape 206"/>
          <p:cNvSpPr/>
          <p:nvPr/>
        </p:nvSpPr>
        <p:spPr>
          <a:xfrm>
            <a:off x="3962146" y="3521485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5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71" name="Shape 207"/>
          <p:cNvSpPr/>
          <p:nvPr/>
        </p:nvSpPr>
        <p:spPr>
          <a:xfrm>
            <a:off x="4443197" y="3570969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72" name="Shape 205"/>
          <p:cNvSpPr/>
          <p:nvPr/>
        </p:nvSpPr>
        <p:spPr>
          <a:xfrm>
            <a:off x="4617486" y="3935339"/>
            <a:ext cx="2909899" cy="50013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sz="2000" dirty="0" smtClean="0">
                <a:solidFill>
                  <a:schemeClr val="accent5"/>
                </a:solidFill>
              </a:rPr>
              <a:t>分销库存同步</a:t>
            </a:r>
            <a:r>
              <a:rPr lang="en-US" altLang="zh-CN" sz="2000" dirty="0" smtClean="0">
                <a:solidFill>
                  <a:schemeClr val="accent5"/>
                </a:solidFill>
              </a:rPr>
              <a:t>TC</a:t>
            </a:r>
            <a:r>
              <a:rPr lang="zh-CN" altLang="en-US" sz="2000" dirty="0" smtClean="0">
                <a:solidFill>
                  <a:schemeClr val="accent5"/>
                </a:solidFill>
              </a:rPr>
              <a:t>库存流程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73" name="Shape 206"/>
          <p:cNvSpPr/>
          <p:nvPr/>
        </p:nvSpPr>
        <p:spPr>
          <a:xfrm>
            <a:off x="3962146" y="4021622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6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74" name="Shape 207"/>
          <p:cNvSpPr/>
          <p:nvPr/>
        </p:nvSpPr>
        <p:spPr>
          <a:xfrm>
            <a:off x="4443197" y="4071106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  <p:sp>
        <p:nvSpPr>
          <p:cNvPr id="75" name="Shape 205"/>
          <p:cNvSpPr/>
          <p:nvPr/>
        </p:nvSpPr>
        <p:spPr>
          <a:xfrm>
            <a:off x="4617486" y="4458493"/>
            <a:ext cx="650819" cy="44576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2000" dirty="0" smtClean="0">
                <a:solidFill>
                  <a:schemeClr val="accent5"/>
                </a:solidFill>
              </a:rPr>
              <a:t>Q&amp;A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76" name="Shape 206"/>
          <p:cNvSpPr/>
          <p:nvPr/>
        </p:nvSpPr>
        <p:spPr>
          <a:xfrm>
            <a:off x="3962146" y="4517589"/>
            <a:ext cx="359073" cy="38472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6000">
                <a:solidFill>
                  <a:schemeClr val="accent6">
                    <a:hueOff val="-12921703"/>
                    <a:satOff val="-11098"/>
                    <a:lumOff val="-7126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2250" b="1" dirty="0" smtClean="0">
                <a:solidFill>
                  <a:srgbClr val="0070C0"/>
                </a:solidFill>
              </a:rPr>
              <a:t>0</a:t>
            </a:r>
            <a:r>
              <a:rPr lang="en-US" sz="2250" b="1" dirty="0" smtClean="0">
                <a:solidFill>
                  <a:srgbClr val="0070C0"/>
                </a:solidFill>
              </a:rPr>
              <a:t>7</a:t>
            </a:r>
            <a:endParaRPr sz="2250" b="1" dirty="0">
              <a:solidFill>
                <a:srgbClr val="0070C0"/>
              </a:solidFill>
            </a:endParaRPr>
          </a:p>
        </p:txBody>
      </p:sp>
      <p:sp>
        <p:nvSpPr>
          <p:cNvPr id="77" name="Shape 207"/>
          <p:cNvSpPr/>
          <p:nvPr/>
        </p:nvSpPr>
        <p:spPr>
          <a:xfrm>
            <a:off x="4443197" y="4567073"/>
            <a:ext cx="19050" cy="28575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endParaRPr sz="675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434129" y="883792"/>
          <a:ext cx="6757871" cy="54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23407" y="2057791"/>
            <a:ext cx="27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商品：销售出去的东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西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9984" y="2734055"/>
            <a:ext cx="184607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用户：消费者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9983" y="3366727"/>
            <a:ext cx="30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订单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用户买了什么东西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6832" y="3999400"/>
            <a:ext cx="280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库存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：集团卖的东西集合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Shape 217"/>
          <p:cNvSpPr/>
          <p:nvPr/>
        </p:nvSpPr>
        <p:spPr>
          <a:xfrm>
            <a:off x="281899" y="0"/>
            <a:ext cx="3424014" cy="59247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库存相关概念及名称解释</a:t>
            </a:r>
            <a:endParaRPr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Shape 218"/>
          <p:cNvSpPr/>
          <p:nvPr/>
        </p:nvSpPr>
        <p:spPr>
          <a:xfrm>
            <a:off x="68380" y="127203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552" y="1548384"/>
            <a:ext cx="11207496" cy="332403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SPU 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Standard </a:t>
            </a:r>
            <a:r>
              <a:rPr lang="en-US" altLang="zh-CN" sz="2400" dirty="0">
                <a:latin typeface="+mn-ea"/>
              </a:rPr>
              <a:t>Product Unit </a:t>
            </a:r>
            <a:r>
              <a:rPr lang="zh-CN" altLang="en-US" sz="2400" dirty="0">
                <a:latin typeface="+mn-ea"/>
              </a:rPr>
              <a:t>（标准产品</a:t>
            </a:r>
            <a:r>
              <a:rPr lang="zh-CN" altLang="en-US" sz="2400" dirty="0" smtClean="0">
                <a:latin typeface="+mn-ea"/>
              </a:rPr>
              <a:t>单位），属性</a:t>
            </a:r>
            <a:r>
              <a:rPr lang="zh-CN" altLang="en-US" sz="2400" dirty="0">
                <a:latin typeface="+mn-ea"/>
              </a:rPr>
              <a:t>值、特性相同的商品就可以称为一个</a:t>
            </a:r>
            <a:r>
              <a:rPr lang="en-US" altLang="zh-CN" sz="2400" dirty="0">
                <a:latin typeface="+mn-ea"/>
              </a:rPr>
              <a:t>SPU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SKU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Stock Keeping Unit</a:t>
            </a:r>
            <a:r>
              <a:rPr lang="zh-CN" altLang="en-US" sz="2400" dirty="0" smtClean="0">
                <a:latin typeface="+mn-ea"/>
              </a:rPr>
              <a:t>（库存量单位），电</a:t>
            </a:r>
            <a:r>
              <a:rPr lang="zh-CN" altLang="en-US" sz="2400" dirty="0">
                <a:latin typeface="+mn-ea"/>
              </a:rPr>
              <a:t>商引申为一款商品，也可以理解为由</a:t>
            </a:r>
            <a:r>
              <a:rPr lang="en-US" altLang="zh-CN" sz="2400" dirty="0" err="1">
                <a:latin typeface="+mn-ea"/>
              </a:rPr>
              <a:t>Seller+SPU</a:t>
            </a:r>
            <a:r>
              <a:rPr lang="zh-CN" altLang="en-US" sz="2400" dirty="0">
                <a:latin typeface="+mn-ea"/>
              </a:rPr>
              <a:t>组成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SupplierSku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供货</a:t>
            </a:r>
            <a:r>
              <a:rPr lang="zh-CN" altLang="en-US" sz="2400" dirty="0">
                <a:latin typeface="+mn-ea"/>
              </a:rPr>
              <a:t>商上架了</a:t>
            </a:r>
            <a:r>
              <a:rPr lang="en-US" altLang="zh-CN" sz="2400" dirty="0">
                <a:latin typeface="+mn-ea"/>
              </a:rPr>
              <a:t>SPU</a:t>
            </a:r>
            <a:r>
              <a:rPr lang="zh-CN" altLang="en-US" sz="2400" dirty="0">
                <a:latin typeface="+mn-ea"/>
              </a:rPr>
              <a:t>就会生成一个</a:t>
            </a:r>
            <a:r>
              <a:rPr lang="en-US" altLang="zh-CN" sz="2400" dirty="0" err="1" smtClean="0">
                <a:latin typeface="+mn-ea"/>
              </a:rPr>
              <a:t>SupplierSku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DistributorSku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经销商</a:t>
            </a:r>
            <a:r>
              <a:rPr lang="zh-CN" altLang="en-US" sz="2400" dirty="0">
                <a:latin typeface="+mn-ea"/>
              </a:rPr>
              <a:t>上架了供货商的</a:t>
            </a:r>
            <a:r>
              <a:rPr lang="en-US" altLang="zh-CN" sz="2400" dirty="0">
                <a:latin typeface="+mn-ea"/>
              </a:rPr>
              <a:t>SKU</a:t>
            </a:r>
            <a:r>
              <a:rPr lang="zh-CN" altLang="en-US" sz="2400" dirty="0">
                <a:latin typeface="+mn-ea"/>
              </a:rPr>
              <a:t>就会生成一个</a:t>
            </a:r>
            <a:r>
              <a:rPr lang="en-US" altLang="zh-CN" sz="2400" dirty="0" err="1" smtClean="0">
                <a:latin typeface="+mn-ea"/>
              </a:rPr>
              <a:t>DistributorSKU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  <a:sym typeface="+mn-ea"/>
              </a:rPr>
              <a:t>ECM(TC)</a:t>
            </a:r>
            <a:r>
              <a:rPr lang="en-US" altLang="zh-CN" sz="2400" dirty="0" err="1" smtClean="0">
                <a:latin typeface="+mn-ea"/>
              </a:rPr>
              <a:t>库</a:t>
            </a:r>
            <a:r>
              <a:rPr lang="zh-CN" altLang="en-US" sz="2400" dirty="0" smtClean="0">
                <a:latin typeface="+mn-ea"/>
              </a:rPr>
              <a:t>存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 smtClean="0">
                <a:latin typeface="+mn-ea"/>
              </a:rPr>
              <a:t>集团维护了一套自己的库存系统，分销库存管理需要与之</a:t>
            </a:r>
            <a:r>
              <a:rPr lang="zh-CN" altLang="en-US" sz="2400" dirty="0" smtClean="0">
                <a:latin typeface="+mn-ea"/>
              </a:rPr>
              <a:t>对接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Shape 217"/>
          <p:cNvSpPr/>
          <p:nvPr/>
        </p:nvSpPr>
        <p:spPr>
          <a:xfrm>
            <a:off x="281899" y="0"/>
            <a:ext cx="3424014" cy="59247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库存相关概念及名称解释</a:t>
            </a:r>
            <a:endParaRPr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预扣</a:t>
            </a:r>
            <a:r>
              <a:rPr lang="en-US" altLang="zh-CN" dirty="0" smtClean="0"/>
              <a:t>: </a:t>
            </a:r>
            <a:r>
              <a:rPr lang="zh-CN" altLang="en-US" dirty="0" smtClean="0"/>
              <a:t>购买服务在下单前会预扣</a:t>
            </a:r>
            <a:endParaRPr lang="en-US" altLang="zh-CN" dirty="0" smtClean="0"/>
          </a:p>
          <a:p>
            <a:r>
              <a:rPr lang="zh-CN" altLang="en-US" dirty="0" smtClean="0"/>
              <a:t>实扣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用户支付后，</a:t>
            </a:r>
            <a:r>
              <a:rPr lang="en-US" altLang="zh-CN" dirty="0" err="1" smtClean="0"/>
              <a:t>daemon_buy</a:t>
            </a:r>
            <a:r>
              <a:rPr lang="zh-CN" altLang="en-US" dirty="0" smtClean="0"/>
              <a:t>会实扣</a:t>
            </a:r>
            <a:endParaRPr lang="en-US" altLang="zh-CN" dirty="0" smtClean="0"/>
          </a:p>
          <a:p>
            <a:r>
              <a:rPr lang="zh-CN" altLang="en-US" dirty="0" smtClean="0"/>
              <a:t>回退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下单失败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订单支付前取消</a:t>
            </a:r>
            <a:endParaRPr lang="zh-CN" altLang="en-US" dirty="0"/>
          </a:p>
        </p:txBody>
      </p:sp>
      <p:sp>
        <p:nvSpPr>
          <p:cNvPr id="4" name="Shape 217"/>
          <p:cNvSpPr/>
          <p:nvPr/>
        </p:nvSpPr>
        <p:spPr>
          <a:xfrm>
            <a:off x="281899" y="0"/>
            <a:ext cx="3424014" cy="59247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库存相关概念及名称解释</a:t>
            </a:r>
            <a:endParaRPr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线下供货商库存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ao_supplier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只有一个仓库：库存</a:t>
            </a:r>
            <a:r>
              <a:rPr lang="zh-CN" altLang="en-US" dirty="0"/>
              <a:t>直接</a:t>
            </a:r>
            <a:r>
              <a:rPr lang="zh-CN" altLang="en-US" dirty="0" smtClean="0"/>
              <a:t>记在</a:t>
            </a:r>
            <a:r>
              <a:rPr lang="en-US" altLang="zh-CN" dirty="0" err="1" smtClean="0"/>
              <a:t>supplier_sku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可售区域：每个供货商只有一个仓库，一份配送覆盖区域</a:t>
            </a:r>
            <a:endParaRPr lang="en-US" altLang="zh-CN" dirty="0"/>
          </a:p>
          <a:p>
            <a:r>
              <a:rPr lang="zh-CN" altLang="en-US" dirty="0" smtClean="0"/>
              <a:t>线上供货商库存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ao_fxarea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多个仓库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支持配置虚拟仓（全国仓）：供货商</a:t>
            </a:r>
            <a:r>
              <a:rPr lang="en-US" altLang="zh-CN" dirty="0" smtClean="0"/>
              <a:t>+</a:t>
            </a:r>
            <a:r>
              <a:rPr lang="zh-CN" altLang="en-US" dirty="0" smtClean="0"/>
              <a:t>品类列表，</a:t>
            </a:r>
            <a:r>
              <a:rPr lang="zh-CN" altLang="en-US" dirty="0"/>
              <a:t>在</a:t>
            </a:r>
            <a:r>
              <a:rPr lang="en-US" altLang="zh-CN" dirty="0" err="1" smtClean="0"/>
              <a:t>ao_fxarea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对接</a:t>
            </a:r>
            <a:r>
              <a:rPr lang="en-US" altLang="zh-CN" dirty="0" smtClean="0"/>
              <a:t>ECM</a:t>
            </a:r>
            <a:r>
              <a:rPr lang="zh-CN" altLang="en-US" dirty="0" smtClean="0"/>
              <a:t>，自动同步后端的库存</a:t>
            </a:r>
            <a:endParaRPr lang="en-US" altLang="zh-CN" dirty="0" smtClean="0"/>
          </a:p>
        </p:txBody>
      </p:sp>
      <p:sp>
        <p:nvSpPr>
          <p:cNvPr id="4" name="Shape 217"/>
          <p:cNvSpPr/>
          <p:nvPr/>
        </p:nvSpPr>
        <p:spPr>
          <a:xfrm>
            <a:off x="281899" y="0"/>
            <a:ext cx="3424014" cy="59247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库存相关概念及名称解释</a:t>
            </a:r>
            <a:endParaRPr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008" y="1487424"/>
            <a:ext cx="9650423" cy="428987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供货</a:t>
            </a:r>
            <a:r>
              <a:rPr lang="zh-CN" altLang="en-US" sz="1800" dirty="0" smtClean="0"/>
              <a:t>商（</a:t>
            </a:r>
            <a:r>
              <a:rPr lang="en-US" altLang="zh-CN" sz="1800" dirty="0" err="1" smtClean="0"/>
              <a:t>supplierId</a:t>
            </a:r>
            <a:r>
              <a:rPr lang="zh-CN" altLang="en-US" sz="1800" dirty="0" smtClean="0"/>
              <a:t>）、</a:t>
            </a:r>
            <a:r>
              <a:rPr lang="zh-CN" altLang="en-US" sz="1800" dirty="0"/>
              <a:t>分销</a:t>
            </a:r>
            <a:r>
              <a:rPr lang="zh-CN" altLang="en-US" sz="1800" dirty="0" smtClean="0"/>
              <a:t>商（</a:t>
            </a:r>
            <a:r>
              <a:rPr lang="en-US" altLang="zh-CN" sz="1800" dirty="0" err="1" smtClean="0"/>
              <a:t>distibutorId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、分销员（</a:t>
            </a:r>
            <a:r>
              <a:rPr lang="en-US" altLang="zh-CN" sz="1800" dirty="0" err="1" smtClean="0"/>
              <a:t>t_seller</a:t>
            </a:r>
            <a:r>
              <a:rPr lang="zh-CN" altLang="en-US" sz="1800" dirty="0" smtClean="0"/>
              <a:t>中</a:t>
            </a:r>
            <a:r>
              <a:rPr lang="en-US" altLang="zh-CN" sz="1800" dirty="0" err="1" smtClean="0"/>
              <a:t>f_seller_type</a:t>
            </a:r>
            <a:r>
              <a:rPr lang="zh-CN" altLang="en-US" sz="1800" dirty="0" smtClean="0"/>
              <a:t>字段区分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433655" y="2325589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供货商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11626" y="3561356"/>
            <a:ext cx="1722268" cy="72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经销商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distributor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33655" y="3561356"/>
            <a:ext cx="1722268" cy="72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供货商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supplier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1626" y="2325589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经销商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distributor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3155923" y="2680695"/>
            <a:ext cx="1055703" cy="1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3155923" y="2698451"/>
            <a:ext cx="1055703" cy="122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155923" y="2948354"/>
            <a:ext cx="1055703" cy="99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3155923" y="3924455"/>
            <a:ext cx="1055703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15599" y="2307833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dis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15599" y="3541830"/>
            <a:ext cx="17222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err="1" smtClean="0"/>
              <a:t>saler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5940552" y="2680695"/>
            <a:ext cx="1575047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13" idx="1"/>
          </p:cNvCxnSpPr>
          <p:nvPr/>
        </p:nvCxnSpPr>
        <p:spPr>
          <a:xfrm>
            <a:off x="5933894" y="2698451"/>
            <a:ext cx="1581705" cy="121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</p:cNvCxnSpPr>
          <p:nvPr/>
        </p:nvCxnSpPr>
        <p:spPr>
          <a:xfrm flipV="1">
            <a:off x="5933894" y="2948354"/>
            <a:ext cx="1581705" cy="97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5933894" y="3924455"/>
            <a:ext cx="1581705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72016" y="2156913"/>
            <a:ext cx="5477522" cy="2432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72085" y="5079437"/>
            <a:ext cx="1613258" cy="697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操作员</a:t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微信登录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16200000">
            <a:off x="3436130" y="4697338"/>
            <a:ext cx="485169" cy="25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224407" y="2156913"/>
            <a:ext cx="2299854" cy="243248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24609" y="5072428"/>
            <a:ext cx="1613258" cy="697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分销员</a:t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微信企业号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 rot="16200000">
            <a:off x="8131749" y="4714389"/>
            <a:ext cx="485169" cy="25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Shape 217"/>
          <p:cNvSpPr/>
          <p:nvPr/>
        </p:nvSpPr>
        <p:spPr>
          <a:xfrm>
            <a:off x="290575" y="59696"/>
            <a:ext cx="1885131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供求关系说明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26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785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https://fenxiao.midea.com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" y="1044056"/>
            <a:ext cx="9030960" cy="4357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73" y="1387914"/>
            <a:ext cx="3658945" cy="27315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7490" y="475615"/>
            <a:ext cx="3200400" cy="490538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供货商上下架商品展示</a:t>
            </a:r>
            <a:endParaRPr lang="zh-CN" altLang="en-US" sz="1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7755" y="836930"/>
            <a:ext cx="9632315" cy="5340350"/>
          </a:xfrm>
          <a:prstGeom prst="rect">
            <a:avLst/>
          </a:prstGeom>
        </p:spPr>
      </p:pic>
      <p:sp>
        <p:nvSpPr>
          <p:cNvPr id="3" name="Shape 217"/>
          <p:cNvSpPr/>
          <p:nvPr/>
        </p:nvSpPr>
        <p:spPr>
          <a:xfrm>
            <a:off x="290575" y="59696"/>
            <a:ext cx="1885131" cy="407804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供求关系说明</a:t>
            </a:r>
            <a:endParaRPr lang="en-US" altLang="zh-CN" sz="2400" b="1" dirty="0">
              <a:solidFill>
                <a:schemeClr val="accent5"/>
              </a:solidFill>
            </a:endParaRPr>
          </a:p>
        </p:txBody>
      </p:sp>
      <p:sp>
        <p:nvSpPr>
          <p:cNvPr id="4" name="Shape 218"/>
          <p:cNvSpPr/>
          <p:nvPr/>
        </p:nvSpPr>
        <p:spPr>
          <a:xfrm>
            <a:off x="77056" y="94566"/>
            <a:ext cx="47625" cy="38100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 lim="400000"/>
          </a:ln>
        </p:spPr>
        <p:txBody>
          <a:bodyPr lIns="19050" tIns="19050" rIns="19050" bIns="19050" anchor="ctr"/>
          <a:lstStyle/>
          <a:p>
            <a:pPr defTabSz="862330">
              <a:defRPr sz="4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725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演示</Application>
  <PresentationFormat>宽屏</PresentationFormat>
  <Paragraphs>143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</vt:lpstr>
      <vt:lpstr>Calibri</vt:lpstr>
      <vt:lpstr>Arial Unicode MS</vt:lpstr>
      <vt:lpstr>Calibri Light</vt:lpstr>
      <vt:lpstr>等线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库存</vt:lpstr>
      <vt:lpstr>库存</vt:lpstr>
      <vt:lpstr>PowerPoint 演示文稿</vt:lpstr>
      <vt:lpstr>卖家seller</vt:lpstr>
      <vt:lpstr>供货商上下架商品展示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分销平台商品系统简介</dc:title>
  <dc:creator>miger</dc:creator>
  <cp:lastModifiedBy>XiankunLi</cp:lastModifiedBy>
  <cp:revision>156</cp:revision>
  <dcterms:created xsi:type="dcterms:W3CDTF">2019-09-03T15:14:00Z</dcterms:created>
  <dcterms:modified xsi:type="dcterms:W3CDTF">2020-12-26T09:53:49Z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