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d7f2c47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d7f2c47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d7f2c47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d7f2c47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d7f2c47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d7f2c47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d7f2c47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d7f2c47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d7f2c47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d7f2c47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d7f2c47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d7f2c47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d7f2c47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d7f2c47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d7f2c47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d7f2c47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d7f2c477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d7f2c47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d7f2c47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d7f2c47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e5d9e7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2e5d9e7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d7f2c47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d7f2c47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d7f2c477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d7f2c477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d7f2c47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d7f2c47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d7f2c477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d7f2c477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d7f2c47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d7f2c47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d7f2c477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d7f2c477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2e5d9e72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2e5d9e72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7f2c4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d7f2c4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2e5d9e72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2e5d9e72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2e5d9e72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2e5d9e72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e5d9e729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e5d9e729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2e5d9e729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2e5d9e729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2e5d9e7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2e5d9e7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d7f2c47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d7f2c47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xkondix/aiSandbox-JAVA-SPIR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tform.openai.com/api-key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langchain4j.dev/tutorials/rag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langchain4j.dev/tutorials/rag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tavily.com/sign-in" TargetMode="External"/><Relationship Id="rId4" Type="http://schemas.openxmlformats.org/officeDocument/2006/relationships/hyperlink" Target="https://github.com/langchain4j/langchain4j-examples/blob/main/rag-examples/src/main/java/_3_advanced/_08_Advanced_RAG_Web_Search_Example.java" TargetMode="External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langchain4j/langchain4j-examples/blob/main/rag-examples/src/main/java/_3_advanced/_10_Advanced_RAG_SQL_Database_Retreiver_Example.jav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langchain4j/langchain4j-examples/tree/main/mcp-example/src/main/java/dev/langchain4j/example/mc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langchain4j.dev/tutorials/model-parameter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1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LangChain4j with Spring Boot</a:t>
            </a:r>
            <a:endParaRPr/>
          </a:p>
        </p:txBody>
      </p:sp>
      <p:sp>
        <p:nvSpPr>
          <p:cNvPr descr="xkondix AI Sandbox" id="129" name="Google Shape;129;p13"/>
          <p:cNvSpPr txBox="1"/>
          <p:nvPr>
            <p:ph idx="1" type="subTitle"/>
          </p:nvPr>
        </p:nvSpPr>
        <p:spPr>
          <a:xfrm>
            <a:off x="5006550" y="2896375"/>
            <a:ext cx="3831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Author: Konrad Kowalczyk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Repository: </a:t>
            </a:r>
            <a:r>
              <a:rPr lang="pl" u="sng">
                <a:solidFill>
                  <a:schemeClr val="hlink"/>
                </a:solidFill>
                <a:hlinkClick r:id="rId3"/>
              </a:rPr>
              <a:t>xkondix AI Sandbox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Local (gemma3)</a:t>
            </a:r>
            <a:endParaRPr sz="16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25" y="2070400"/>
            <a:ext cx="45148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Local (Ilama 3.1) </a:t>
            </a:r>
            <a:endParaRPr sz="16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25" y="1982075"/>
            <a:ext cx="4352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API OpenAI chat GPT</a:t>
            </a:r>
            <a:endParaRPr sz="1600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2051500"/>
            <a:ext cx="32790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Using ChatGPT in your application requires an OpenAI API key and specifying the desired model (like gpt-4) when making requests to the API.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Link to create a key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GPT key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875" y="2001675"/>
            <a:ext cx="3135825" cy="25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869" y="3541844"/>
            <a:ext cx="2262350" cy="10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Chat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48" y="1800198"/>
            <a:ext cx="5673700" cy="2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Chat with memory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263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Before (AiServices)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Temporary Memory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Permanent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Memory (redis)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AiServices</a:t>
            </a:r>
            <a:endParaRPr sz="1600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Services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LangChain4j provide a declarative interface to interact with LLMs.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Models, hiding the complexity behind simple, annotated methods.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supports features such as: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emory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700" y="2482900"/>
            <a:ext cx="2067250" cy="7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713" y="3377600"/>
            <a:ext cx="41243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Temporary memory</a:t>
            </a:r>
            <a:endParaRPr sz="1600"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2005450"/>
            <a:ext cx="277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There are two common approaches for temporary memory: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with user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without user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475" y="1980900"/>
            <a:ext cx="462536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Permanent</a:t>
            </a:r>
            <a:r>
              <a:rPr lang="pl" sz="1600"/>
              <a:t> Memory (redis)</a:t>
            </a:r>
            <a:endParaRPr sz="16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638225"/>
            <a:ext cx="3686400" cy="20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Redis is an in-memory data store that we can use to persist chat memory across sessions.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Before using it, we need to configure the Redis database and integrate it with our application (as shown in the setup screenshots).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046" y="3342500"/>
            <a:ext cx="2510125" cy="13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925" y="1800200"/>
            <a:ext cx="3337050" cy="28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Retrieval-Augmented Generation (RAG)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 is a technique that improves language models by retrieving relevant external information to generate more accurate and context-aware responses.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Search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Retrieval-Augmented Generation (RAG)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994550" y="4268350"/>
            <a:ext cx="24348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https://docs.langchain4j.dev/tutorials/rag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345" y="1511625"/>
            <a:ext cx="4494449" cy="27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resentation Plan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LLMs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with memory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(Function Calling)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Context Protocol (</a:t>
            </a: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951" y="1073275"/>
            <a:ext cx="2243625" cy="33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Retrieval-Augmented Generation (RAG)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4333675" y="3720225"/>
            <a:ext cx="25473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pl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https://docs.langchain4j.dev/tutorials/rag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75" y="1625100"/>
            <a:ext cx="6556974" cy="2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Documents Search</a:t>
            </a:r>
            <a:endParaRPr sz="1600"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The provided configuration in the project is adapted specifically for document-based RAG. It uses Chroma v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ector storage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and embedding model to process and retrieve relevant text segments from uploaded files.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Source: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Local documents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PDF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Texts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625" y="2670175"/>
            <a:ext cx="4638350" cy="3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225" y="3115697"/>
            <a:ext cx="3509150" cy="1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Web Search</a:t>
            </a:r>
            <a:endParaRPr sz="1600"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794600" y="1800200"/>
            <a:ext cx="71514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Before you start, you need to create an account at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Tavily platform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to obtain an API key.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You can also choose a different web search engine, but this one is recommended.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 Search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875" y="2861700"/>
            <a:ext cx="5359199" cy="1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Database Search</a:t>
            </a:r>
            <a:endParaRPr sz="1600"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Before you start, you need create connection to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Database Search Example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Tools (function calling)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19150" y="1990725"/>
            <a:ext cx="327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Tools let an LLM indicate when it needs to use an external function or API by requesting a specific tool call with arguments instead of answering directly.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This means that we can provide a function written in JAVA with an appropriate description that will be called to get the answer, such as the add method as in the example.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25" y="3150150"/>
            <a:ext cx="3813750" cy="128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25" y="2079125"/>
            <a:ext cx="3813750" cy="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Context Protocol (MCP)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Model Context Protocol (MCP) is a standard that allows LLM to communicate with external MCP-compliant servers that provide and execute tools via HTTP or stdio protocols.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LangChain4j supports MCP, allowing clients to connect to these servers, download available tools and use them during AI interactions, enabling seamless integration of external functions into AI workflows.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pl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MCP Example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l" sz="1800">
                <a:latin typeface="Lato"/>
                <a:ea typeface="Lato"/>
                <a:cs typeface="Lato"/>
                <a:sym typeface="Lato"/>
              </a:rPr>
              <a:t>Questions?</a:t>
            </a:r>
            <a:br>
              <a:rPr lang="pl" sz="1800">
                <a:latin typeface="Lato"/>
                <a:ea typeface="Lato"/>
                <a:cs typeface="Lato"/>
                <a:sym typeface="Lato"/>
              </a:rPr>
            </a:br>
            <a:r>
              <a:rPr lang="pl" sz="1800">
                <a:latin typeface="Lato"/>
                <a:ea typeface="Lato"/>
                <a:cs typeface="Lato"/>
                <a:sym typeface="Lato"/>
              </a:rPr>
              <a:t>Thanks for your time</a:t>
            </a:r>
            <a:r>
              <a:rPr b="0" lang="pl" sz="1800">
                <a:latin typeface="Lato"/>
                <a:ea typeface="Lato"/>
                <a:cs typeface="Lato"/>
                <a:sym typeface="Lato"/>
              </a:rPr>
              <a:t>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01" y="845599"/>
            <a:ext cx="2437125" cy="36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 (LLM)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advanced AI model trained on massive amounts of text data to understand and generate human-like language.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answer questions, write code, summarize documents, translate languages, and much more.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basic unit of text (like a word or part of a word) that language models use to process and generate responses.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purpose of this presentation and project is to demonstrate how you can easily integrate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Boot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LangChain4j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l">
                <a:latin typeface="Lato"/>
                <a:ea typeface="Lato"/>
                <a:cs typeface="Lato"/>
                <a:sym typeface="Lato"/>
              </a:rPr>
              <a:t>Configuration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Setup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LangChain4j dependencies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l" sz="1600">
                <a:latin typeface="Lato"/>
                <a:ea typeface="Lato"/>
                <a:cs typeface="Lato"/>
                <a:sym typeface="Lato"/>
              </a:rPr>
              <a:t>Project Setup</a:t>
            </a:r>
            <a:endParaRPr sz="16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Spring Boot 3.5.3 (with LangChain4j)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JAVA 21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Ollama for local LLMs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Redis for memory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ChromaDB for vector store</a:t>
            </a:r>
            <a:br>
              <a:rPr lang="pl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LangChain4j dependencies</a:t>
            </a:r>
            <a:endParaRPr sz="16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 dependencies (more in project):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 &amp; langchain4j-core (core)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langchain4j-open-ai (gpt api)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langchain4j-ollama (local LLMs)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langchain4j-embeddings (models converting text -&gt; vectors)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langchain4j-embeddings-all-minilm-l6-v2-q (model used in project)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langchain4j-chroma (chromaDB used as a vector database in the project)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langchain4j-redis (used as a permanent chat memory in the project)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Docker compose</a:t>
            </a:r>
            <a:endParaRPr sz="16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2825" y="1688325"/>
            <a:ext cx="30678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Arial"/>
                <a:ea typeface="Arial"/>
                <a:cs typeface="Arial"/>
                <a:sym typeface="Arial"/>
              </a:rPr>
              <a:t>Steps required to download LLMs: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Courier New"/>
              <a:buAutoNum type="arabicPeriod"/>
            </a:pPr>
            <a:r>
              <a:rPr b="1" lang="pl" sz="9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docker compose up -d</a:t>
            </a:r>
            <a:endParaRPr b="1" sz="9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Courier New"/>
              <a:buAutoNum type="arabicPeriod"/>
            </a:pPr>
            <a:r>
              <a:rPr b="1" lang="pl" sz="9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docker exec -it ollama bash</a:t>
            </a:r>
            <a:endParaRPr b="1" sz="9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Courier New"/>
              <a:buAutoNum type="arabicPeriod"/>
            </a:pPr>
            <a:r>
              <a:rPr b="1" lang="pl" sz="9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ollama pull gemma3:4b </a:t>
            </a:r>
            <a:endParaRPr b="1" sz="9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Courier New"/>
              <a:buAutoNum type="arabicPeriod"/>
            </a:pPr>
            <a:r>
              <a:rPr b="1" lang="pl" sz="9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ollama pull llama3.1:8b</a:t>
            </a:r>
            <a:endParaRPr b="1" sz="9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4" y="3318699"/>
            <a:ext cx="347588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75" y="1575275"/>
            <a:ext cx="2618975" cy="2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Integration with LLMs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Modal 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Parameters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Local (gemma3 &amp; llama3.1)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API (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OpenAI chat GPT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Model Parameters</a:t>
            </a:r>
            <a:endParaRPr sz="1600"/>
          </a:p>
        </p:txBody>
      </p:sp>
      <p:sp>
        <p:nvSpPr>
          <p:cNvPr descr="documentation&#10;" id="180" name="Google Shape;180;p21"/>
          <p:cNvSpPr txBox="1"/>
          <p:nvPr>
            <p:ph idx="1" type="body"/>
          </p:nvPr>
        </p:nvSpPr>
        <p:spPr>
          <a:xfrm>
            <a:off x="819150" y="1985825"/>
            <a:ext cx="310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1C1E21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modelName</a:t>
            </a:r>
            <a:r>
              <a:rPr lang="pl"/>
              <a:t> </a:t>
            </a:r>
            <a:r>
              <a:rPr lang="pl"/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 of the model (e.g. gemma3:4b).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1C1E21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pl"/>
              <a:t> </a:t>
            </a: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(0–2)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= more random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= more deterministic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1C1E21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maxTokens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maximum number of tokens that can be generated in the chat completion.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here </a:t>
            </a:r>
            <a:r>
              <a:rPr lang="p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575" y="2158725"/>
            <a:ext cx="4095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