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1" r:id="rId6"/>
    <p:sldId id="268" r:id="rId7"/>
    <p:sldId id="257" r:id="rId8"/>
    <p:sldId id="258" r:id="rId9"/>
    <p:sldId id="266" r:id="rId10"/>
    <p:sldId id="269" r:id="rId11"/>
    <p:sldId id="259" r:id="rId12"/>
    <p:sldId id="263" r:id="rId13"/>
    <p:sldId id="271" r:id="rId14"/>
    <p:sldId id="270" r:id="rId15"/>
    <p:sldId id="272" r:id="rId16"/>
    <p:sldId id="265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zi" initials="Z" lastIdx="1" clrIdx="0">
    <p:extLst>
      <p:ext uri="{19B8F6BF-5375-455C-9EA6-DF929625EA0E}">
        <p15:presenceInfo xmlns:p15="http://schemas.microsoft.com/office/powerpoint/2012/main" userId="Zuz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2B4"/>
    <a:srgbClr val="FFE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CEB83-93F8-6B7A-1C22-BA007E137D9F}" v="585" dt="2023-02-10T16:01:04.876"/>
    <p1510:client id="{985B7C02-4B84-98EA-AF53-CBA2E1D64123}" v="5" dt="2023-02-01T07:37:05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1T20:07:57.498" idx="1">
    <p:pos x="10" y="10"/>
    <p:text>update doplní set
union spraví nový set
.union a pod. berie hocijakú iterable, operátory | berú len sety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67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11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06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98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80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43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264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499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723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098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12D2E-85A6-4263-8E59-1648FEE0BE61}" type="datetimeFigureOut">
              <a:rPr lang="sk-SK" smtClean="0"/>
              <a:t>13. 2. 2023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61BB-B550-4B37-9FDE-236453386A2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476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.hws.edu/eck/cs225/s03/code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82570"/>
          </a:xfrm>
          <a:noFill/>
        </p:spPr>
        <p:txBody>
          <a:bodyPr anchor="ctr"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VEĽMI UŽITOČNÉ DÁTOVÉ ŠTRUKTÚRY, PO KTORÝCH STE TÚŽILI, ALE EŠTE O TOM NEVIETE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567767" y="6334780"/>
            <a:ext cx="305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Zuzana </a:t>
            </a:r>
            <a:r>
              <a:rPr lang="sk-SK" sz="1400" dirty="0" err="1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Reiffersová</a:t>
            </a:r>
            <a:endParaRPr lang="sk-SK" sz="1400" dirty="0">
              <a:solidFill>
                <a:schemeClr val="bg1">
                  <a:lumMod val="7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sk-SK" sz="1400" dirty="0">
                <a:solidFill>
                  <a:schemeClr val="bg1">
                    <a:lumMod val="7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Oktáva A</a:t>
            </a:r>
          </a:p>
        </p:txBody>
      </p:sp>
    </p:spTree>
    <p:extLst>
      <p:ext uri="{BB962C8B-B14F-4D97-AF65-F5344CB8AC3E}">
        <p14:creationId xmlns:p14="http://schemas.microsoft.com/office/powerpoint/2010/main" val="236263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AKO VYTVORIŤ SLOVNÍK?</a:t>
            </a:r>
          </a:p>
        </p:txBody>
      </p:sp>
      <p:pic>
        <p:nvPicPr>
          <p:cNvPr id="8" name="Zástupný objekt pre obsah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9" t="1874" r="60662" b="76015"/>
          <a:stretch/>
        </p:blipFill>
        <p:spPr>
          <a:xfrm>
            <a:off x="838200" y="2544797"/>
            <a:ext cx="5949102" cy="1899138"/>
          </a:xfrm>
          <a:prstGeom prst="rect">
            <a:avLst/>
          </a:prstGeom>
        </p:spPr>
      </p:pic>
      <p:pic>
        <p:nvPicPr>
          <p:cNvPr id="9" name="Zástupný objekt pre obsah 7"/>
          <p:cNvPicPr>
            <a:picLocks noChangeAspect="1"/>
          </p:cNvPicPr>
          <p:nvPr/>
        </p:nvPicPr>
        <p:blipFill rotWithShape="1">
          <a:blip r:embed="rId2"/>
          <a:srcRect l="1166" t="30719" r="76239" b="29854"/>
          <a:stretch/>
        </p:blipFill>
        <p:spPr>
          <a:xfrm>
            <a:off x="7435781" y="2544797"/>
            <a:ext cx="3315957" cy="3186764"/>
          </a:xfrm>
          <a:prstGeom prst="rect">
            <a:avLst/>
          </a:prstGeom>
        </p:spPr>
      </p:pic>
      <p:grpSp>
        <p:nvGrpSpPr>
          <p:cNvPr id="7" name="Skupina 6"/>
          <p:cNvGrpSpPr/>
          <p:nvPr/>
        </p:nvGrpSpPr>
        <p:grpSpPr>
          <a:xfrm>
            <a:off x="2370666" y="2982667"/>
            <a:ext cx="3293534" cy="553998"/>
            <a:chOff x="2370666" y="2982667"/>
            <a:chExt cx="3293534" cy="553998"/>
          </a:xfrm>
        </p:grpSpPr>
        <p:sp>
          <p:nvSpPr>
            <p:cNvPr id="4" name="Obdĺžnik 3"/>
            <p:cNvSpPr/>
            <p:nvPr/>
          </p:nvSpPr>
          <p:spPr>
            <a:xfrm>
              <a:off x="2438400" y="3039533"/>
              <a:ext cx="3225800" cy="440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2370666" y="2982667"/>
              <a:ext cx="33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0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55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4382B4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ČO S TÝM VIEME ROBIŤ?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4095541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len(d)</a:t>
            </a:r>
          </a:p>
          <a:p>
            <a:pPr marL="0" indent="0">
              <a:buNone/>
            </a:pP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d.pop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key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del d[</a:t>
            </a: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key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</a:p>
          <a:p>
            <a:pPr marL="0" indent="0">
              <a:buNone/>
            </a:pP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d.clear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  <a:p>
            <a:pPr marL="0" indent="0">
              <a:buNone/>
            </a:pP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d.get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key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návratová hodnota)</a:t>
            </a:r>
          </a:p>
          <a:p>
            <a:pPr marL="0" indent="0">
              <a:buNone/>
            </a:pP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d.keys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  <a:p>
            <a:pPr marL="0" indent="0">
              <a:buNone/>
            </a:pP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d.values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  <a:p>
            <a:pPr marL="0" indent="0">
              <a:buNone/>
            </a:pP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d.items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617028" y="1825625"/>
            <a:ext cx="62199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for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kľúč in slovník: ...  </a:t>
            </a:r>
            <a:r>
              <a:rPr lang="sk-SK" sz="2000" dirty="0">
                <a:solidFill>
                  <a:schemeClr val="bg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# alebo </a:t>
            </a:r>
            <a:r>
              <a:rPr lang="sk-SK" sz="2000" b="1" dirty="0" err="1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slovnik.keys</a:t>
            </a:r>
            <a:r>
              <a:rPr lang="sk-SK" sz="20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prechádzanie všetkých kľúčov</a:t>
            </a:r>
          </a:p>
          <a:p>
            <a:endParaRPr lang="sk-SK" sz="2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sk-SK" sz="2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for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kľúč in </a:t>
            </a:r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sorted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(slovník): ... </a:t>
            </a:r>
          </a:p>
          <a:p>
            <a:pPr marL="622300" indent="-2857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sk-SK" sz="2000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prechádzanie všetkých kľúčov slovníka v utriedenom poradí </a:t>
            </a:r>
          </a:p>
          <a:p>
            <a:endParaRPr lang="sk-SK" sz="2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sk-SK" sz="2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for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kľúč in </a:t>
            </a:r>
            <a:r>
              <a:rPr lang="sk-SK" sz="2000" b="1" dirty="0" err="1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slovník.values</a:t>
            </a:r>
            <a:r>
              <a:rPr lang="sk-SK" sz="20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... </a:t>
            </a:r>
          </a:p>
          <a:p>
            <a:pPr marL="622300" indent="-2857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sk-SK" sz="2000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prechádzanie všetkých hodnôt </a:t>
            </a:r>
          </a:p>
          <a:p>
            <a:endParaRPr lang="sk-SK" sz="2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sk-SK" sz="20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sk-SK" sz="20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for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kľúč, hodnota in </a:t>
            </a:r>
            <a:r>
              <a:rPr lang="sk-SK" sz="2000" b="1" dirty="0" err="1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slovník.items</a:t>
            </a:r>
            <a:r>
              <a:rPr lang="sk-SK" sz="20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 ... </a:t>
            </a:r>
          </a:p>
          <a:p>
            <a:pPr marL="622300" indent="-2857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sk-SK" sz="2000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prechádzanie všetkých dvojíc </a:t>
            </a:r>
            <a:r>
              <a:rPr lang="sk-SK" sz="2000" dirty="0" err="1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kľúč:hodnota</a:t>
            </a:r>
            <a:r>
              <a:rPr lang="sk-SK" sz="2000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39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6967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ÚLOHA NA PRECVIČENIE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idx="1"/>
          </p:nvPr>
        </p:nvSpPr>
        <p:spPr>
          <a:xfrm>
            <a:off x="2279720" y="1954511"/>
            <a:ext cx="763256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Analyzujte text uložený vo vstupnom reťazci pomocou slovníka. Vypíšte:</a:t>
            </a:r>
          </a:p>
          <a:p>
            <a:pPr marL="0" indent="0" algn="ctr">
              <a:buNone/>
            </a:pPr>
            <a:endParaRPr lang="sk-SK" sz="24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808037" indent="-457200">
              <a:buFont typeface="+mj-lt"/>
              <a:buAutoNum type="arabicPeriod"/>
            </a:pP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počet rôznych znakov v texte</a:t>
            </a:r>
          </a:p>
          <a:p>
            <a:pPr marL="808037" indent="-457200">
              <a:buFont typeface="+mj-lt"/>
              <a:buAutoNum type="arabicPeriod"/>
            </a:pP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postupnosť rôznych znakov textu usporiadanú podľa abecedy</a:t>
            </a:r>
          </a:p>
          <a:p>
            <a:pPr marL="808037" indent="-457200">
              <a:buFont typeface="+mj-lt"/>
              <a:buAutoNum type="arabicPeriod"/>
            </a:pPr>
            <a:r>
              <a:rPr lang="sk-SK" sz="2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počet výskytov zadaného znaku</a:t>
            </a:r>
          </a:p>
        </p:txBody>
      </p:sp>
    </p:spTree>
    <p:extLst>
      <p:ext uri="{BB962C8B-B14F-4D97-AF65-F5344CB8AC3E}">
        <p14:creationId xmlns:p14="http://schemas.microsoft.com/office/powerpoint/2010/main" val="29734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3868BB-7CB6-AB5B-4E94-D88ABD81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FFE66D"/>
                </a:solidFill>
                <a:latin typeface="Gulim"/>
                <a:ea typeface="Gulim"/>
              </a:rPr>
              <a:t>SETY </a:t>
            </a:r>
            <a:r>
              <a:rPr lang="sk-SK" dirty="0">
                <a:solidFill>
                  <a:srgbClr val="FFE66D"/>
                </a:solidFill>
                <a:latin typeface="Gulim"/>
                <a:ea typeface="Gulim"/>
              </a:rPr>
              <a:t>&amp;</a:t>
            </a:r>
            <a:r>
              <a:rPr lang="sk-SK" b="1" dirty="0">
                <a:solidFill>
                  <a:srgbClr val="FFE66D"/>
                </a:solidFill>
                <a:latin typeface="Gulim"/>
                <a:ea typeface="Gulim"/>
              </a:rPr>
              <a:t> SLOVNÍKY</a:t>
            </a:r>
          </a:p>
          <a:p>
            <a:endParaRPr lang="sk-SK" dirty="0">
              <a:cs typeface="Calibri Ligh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00DC6F-364F-6453-836A-11D966410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sk-SK" b="1" dirty="0">
                <a:solidFill>
                  <a:srgbClr val="4382B4"/>
                </a:solidFill>
                <a:latin typeface="Gulim"/>
                <a:ea typeface="Gulim"/>
              </a:rPr>
              <a:t>PART II. - ĎALŠIE CVIČENIA,</a:t>
            </a:r>
            <a:endParaRPr lang="sk-SK" dirty="0">
              <a:solidFill>
                <a:srgbClr val="898989"/>
              </a:solidFill>
              <a:latin typeface="Calibri" panose="020F0502020204030204"/>
              <a:ea typeface="Gulim"/>
              <a:cs typeface="+mn-lt"/>
            </a:endParaRPr>
          </a:p>
          <a:p>
            <a:pPr algn="ctr"/>
            <a:r>
              <a:rPr lang="sk-SK" b="1" dirty="0">
                <a:solidFill>
                  <a:srgbClr val="4382B4"/>
                </a:solidFill>
                <a:latin typeface="Gulim"/>
                <a:ea typeface="Gulim"/>
                <a:cs typeface="Calibri"/>
              </a:rPr>
              <a:t>LEBO OPAKOVANIE JE MATKOU MÚDROSTI</a:t>
            </a:r>
          </a:p>
          <a:p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1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FB8365-A982-8EFC-4D7C-6928C049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FFE66D"/>
                </a:solidFill>
                <a:latin typeface="Gulim"/>
                <a:ea typeface="Gulim"/>
              </a:rPr>
              <a:t>TASK 1</a:t>
            </a:r>
            <a:endParaRPr lang="sk-SK" b="1" dirty="0">
              <a:solidFill>
                <a:srgbClr val="FFE66D"/>
              </a:solidFill>
              <a:latin typeface="Gulim"/>
              <a:ea typeface="Gulim"/>
              <a:cs typeface="+mj-l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16507A-E3B3-5853-31BF-31907528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sk-SK" sz="2400" dirty="0">
                <a:solidFill>
                  <a:schemeClr val="bg1"/>
                </a:solidFill>
                <a:latin typeface="Gulim"/>
                <a:ea typeface="+mn-lt"/>
                <a:cs typeface="+mn-lt"/>
              </a:rPr>
              <a:t>Pre ľubovoľné číslo vykonajte nasledujúcu operáciu.</a:t>
            </a:r>
            <a:endParaRPr lang="sk-SK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sk-SK" sz="24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Z čísla vyberte tie číslice, ktoré sa v ňom vyskytujú len raz. Z nich zostavte najväčšie možné číslo.</a:t>
            </a:r>
          </a:p>
          <a:p>
            <a:pPr marL="0" indent="0" algn="just">
              <a:buNone/>
            </a:pPr>
            <a:r>
              <a:rPr lang="sk-SK" sz="24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Ak sa takéto číslo nedá vytvoriť, vypíšte reťazec: "Nedá sa."</a:t>
            </a:r>
          </a:p>
          <a:p>
            <a:pPr marL="0" indent="0" algn="just">
              <a:buNone/>
            </a:pPr>
            <a:endParaRPr lang="sk-SK" sz="2400" dirty="0">
              <a:solidFill>
                <a:schemeClr val="bg1"/>
              </a:solidFill>
              <a:latin typeface="Gulim"/>
              <a:ea typeface="Gulim"/>
              <a:cs typeface="Calibri"/>
            </a:endParaRPr>
          </a:p>
          <a:p>
            <a:pPr marL="0" indent="0" algn="ctr">
              <a:buNone/>
            </a:pPr>
            <a:r>
              <a:rPr lang="sk-SK" sz="24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Napr.</a:t>
            </a:r>
          </a:p>
          <a:p>
            <a:pPr marL="0" indent="0" algn="ctr">
              <a:buNone/>
            </a:pPr>
            <a:r>
              <a:rPr lang="sk-SK" sz="2400" dirty="0">
                <a:solidFill>
                  <a:schemeClr val="bg1"/>
                </a:solidFill>
                <a:latin typeface="Gulim"/>
                <a:ea typeface="Gulim"/>
              </a:rPr>
              <a:t>vstup : 41594583
výstup: 9831</a:t>
            </a:r>
          </a:p>
          <a:p>
            <a:pPr algn="ctr">
              <a:buNone/>
            </a:pPr>
            <a:r>
              <a:rPr lang="sk-SK" sz="24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vstup : 77</a:t>
            </a:r>
            <a:br>
              <a:rPr lang="sk-SK" sz="24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</a:br>
            <a:r>
              <a:rPr lang="sk-SK" sz="24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výstup: Nedá sa.</a:t>
            </a:r>
            <a:endParaRPr lang="sk-SK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83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D68BD1-5083-72C8-A9E9-835C324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4382B4"/>
                </a:solidFill>
                <a:cs typeface="Calibri Light"/>
              </a:rPr>
              <a:t>TASK 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6D416-02BD-AA81-CB8A-0E879C4F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sk-SK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Vytvorte si slovník, ktorý každému znaku v abecede priradí jeho ekvivalent v </a:t>
            </a:r>
            <a:r>
              <a:rPr lang="sk-SK" dirty="0">
                <a:solidFill>
                  <a:srgbClr val="4382B4"/>
                </a:solidFill>
                <a:latin typeface="Gulim"/>
                <a:ea typeface="Gulim"/>
                <a:cs typeface="Calibri"/>
              </a:rPr>
              <a:t>morzeovke</a:t>
            </a:r>
            <a:r>
              <a:rPr lang="sk-SK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. Pre zadané slovo od užívateľa potom vypíšte prepis v morzeovke</a:t>
            </a:r>
            <a:endParaRPr lang="sk-SK" dirty="0">
              <a:solidFill>
                <a:schemeClr val="bg1"/>
              </a:solidFill>
              <a:latin typeface="Calibri" panose="020F0502020204030204"/>
              <a:ea typeface="Gulim"/>
              <a:cs typeface="Calibri"/>
            </a:endParaRPr>
          </a:p>
          <a:p>
            <a:pPr marL="0" indent="0" algn="just">
              <a:buNone/>
            </a:pPr>
            <a:r>
              <a:rPr lang="sk-SK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(písmená oddeľujte lomkou /, slová dvomi lomkami //).</a:t>
            </a:r>
            <a:endParaRPr lang="sk-SK">
              <a:solidFill>
                <a:schemeClr val="bg1"/>
              </a:solidFill>
              <a:cs typeface="Calibri" panose="020F0502020204030204"/>
            </a:endParaRPr>
          </a:p>
          <a:p>
            <a:pPr marL="0" indent="0" algn="just">
              <a:buNone/>
            </a:pPr>
            <a:endParaRPr lang="sk-SK" dirty="0">
              <a:solidFill>
                <a:schemeClr val="bg1"/>
              </a:solidFill>
              <a:latin typeface="Gulim"/>
              <a:ea typeface="Gulim"/>
              <a:cs typeface="Calibri"/>
            </a:endParaRPr>
          </a:p>
          <a:p>
            <a:pPr marL="0" indent="0" algn="ctr">
              <a:buNone/>
            </a:pPr>
            <a:r>
              <a:rPr lang="sk-SK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Využite textový súbor</a:t>
            </a:r>
          </a:p>
          <a:p>
            <a:pPr marL="0" indent="0" algn="ctr">
              <a:buNone/>
            </a:pPr>
            <a:r>
              <a:rPr lang="sk-SK" i="1" dirty="0">
                <a:solidFill>
                  <a:schemeClr val="bg1"/>
                </a:solidFill>
                <a:latin typeface="Gulim"/>
                <a:ea typeface="Gulim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sk-SK" i="1" dirty="0">
                <a:solidFill>
                  <a:schemeClr val="bg1"/>
                </a:solidFill>
                <a:latin typeface="Gulim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://math.hws.edu/eck/cs225/s03/code.txt</a:t>
            </a:r>
            <a:r>
              <a:rPr lang="sk-SK" i="1" dirty="0">
                <a:solidFill>
                  <a:schemeClr val="bg1"/>
                </a:solidFill>
                <a:latin typeface="Gulim"/>
                <a:ea typeface="+mn-lt"/>
                <a:cs typeface="+mn-lt"/>
              </a:rPr>
              <a:t> </a:t>
            </a:r>
            <a:endParaRPr lang="sk-SK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sk-SK" sz="19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(resp. Vyhľadajte si na internete "</a:t>
            </a:r>
            <a:r>
              <a:rPr lang="sk-SK" sz="1900" dirty="0" err="1">
                <a:solidFill>
                  <a:schemeClr val="bg1"/>
                </a:solidFill>
                <a:latin typeface="Gulim"/>
                <a:ea typeface="Gulim"/>
                <a:cs typeface="Calibri"/>
              </a:rPr>
              <a:t>morse</a:t>
            </a:r>
            <a:r>
              <a:rPr lang="sk-SK" sz="19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 </a:t>
            </a:r>
            <a:r>
              <a:rPr lang="sk-SK" sz="1900" dirty="0" err="1">
                <a:solidFill>
                  <a:schemeClr val="bg1"/>
                </a:solidFill>
                <a:latin typeface="Gulim"/>
                <a:ea typeface="Gulim"/>
                <a:cs typeface="Calibri"/>
              </a:rPr>
              <a:t>code</a:t>
            </a:r>
            <a:r>
              <a:rPr lang="sk-SK" sz="19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 </a:t>
            </a:r>
            <a:r>
              <a:rPr lang="sk-SK" sz="1900" dirty="0" err="1">
                <a:solidFill>
                  <a:schemeClr val="bg1"/>
                </a:solidFill>
                <a:latin typeface="Gulim"/>
                <a:ea typeface="Gulim"/>
                <a:cs typeface="Calibri"/>
              </a:rPr>
              <a:t>txt</a:t>
            </a:r>
            <a:r>
              <a:rPr lang="sk-SK" sz="1900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")</a:t>
            </a:r>
            <a:endParaRPr lang="sk-SK" sz="1900" i="1" dirty="0">
              <a:solidFill>
                <a:schemeClr val="bg1"/>
              </a:solidFill>
              <a:latin typeface="Gulim"/>
              <a:ea typeface="Gulim"/>
              <a:cs typeface="Calibri"/>
            </a:endParaRPr>
          </a:p>
          <a:p>
            <a:pPr marL="0" indent="0" algn="ctr">
              <a:buNone/>
            </a:pPr>
            <a:endParaRPr lang="sk-SK" i="1" dirty="0">
              <a:solidFill>
                <a:schemeClr val="bg1"/>
              </a:solidFill>
              <a:latin typeface="Calibri"/>
              <a:ea typeface="Gulim"/>
              <a:cs typeface="Calibri"/>
            </a:endParaRPr>
          </a:p>
          <a:p>
            <a:pPr marL="0" indent="0" algn="ctr">
              <a:buNone/>
            </a:pPr>
            <a:r>
              <a:rPr lang="sk-SK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Vstup: "ahoj"</a:t>
            </a:r>
            <a:endParaRPr lang="sk-SK" i="1" dirty="0">
              <a:solidFill>
                <a:schemeClr val="bg1"/>
              </a:solidFill>
              <a:latin typeface="Gulim"/>
              <a:ea typeface="Gulim"/>
              <a:cs typeface="Calibri"/>
            </a:endParaRPr>
          </a:p>
          <a:p>
            <a:pPr marL="0" indent="0" algn="ctr">
              <a:buNone/>
            </a:pPr>
            <a:r>
              <a:rPr lang="sk-SK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Výstup: "</a:t>
            </a:r>
            <a:r>
              <a:rPr lang="sk-SK" dirty="0">
                <a:solidFill>
                  <a:schemeClr val="bg1"/>
                </a:solidFill>
                <a:ea typeface="+mn-lt"/>
                <a:cs typeface="+mn-lt"/>
              </a:rPr>
              <a:t>.-/..../---/.---</a:t>
            </a:r>
            <a:r>
              <a:rPr lang="sk-SK" dirty="0">
                <a:solidFill>
                  <a:schemeClr val="bg1"/>
                </a:solidFill>
                <a:latin typeface="Gulim"/>
                <a:ea typeface="Gulim"/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3998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ĎALŠIE EPICKOSTI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>
                <a:latin typeface="Gulim" panose="020B0600000101010101" pitchFamily="34" charset="-127"/>
                <a:ea typeface="Gulim" panose="020B0600000101010101" pitchFamily="34" charset="-127"/>
              </a:rPr>
              <a:t>Map</a:t>
            </a:r>
            <a:r>
              <a:rPr lang="sk-SK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sk-SK" dirty="0" err="1">
                <a:latin typeface="Gulim" panose="020B0600000101010101" pitchFamily="34" charset="-127"/>
                <a:ea typeface="Gulim" panose="020B0600000101010101" pitchFamily="34" charset="-127"/>
              </a:rPr>
              <a:t>zip</a:t>
            </a:r>
            <a:r>
              <a:rPr lang="sk-SK" dirty="0">
                <a:latin typeface="Gulim" panose="020B0600000101010101" pitchFamily="34" charset="-127"/>
                <a:ea typeface="Gulim" panose="020B0600000101010101" pitchFamily="34" charset="-127"/>
              </a:rPr>
              <a:t>, filter, </a:t>
            </a:r>
            <a:r>
              <a:rPr lang="sk-SK" dirty="0" err="1">
                <a:latin typeface="Gulim" panose="020B0600000101010101" pitchFamily="34" charset="-127"/>
                <a:ea typeface="Gulim" panose="020B0600000101010101" pitchFamily="34" charset="-127"/>
              </a:rPr>
              <a:t>lambda</a:t>
            </a:r>
            <a:r>
              <a:rPr lang="sk-SK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sk-SK" dirty="0" err="1">
                <a:latin typeface="Gulim" panose="020B0600000101010101" pitchFamily="34" charset="-127"/>
                <a:ea typeface="Gulim" panose="020B0600000101010101" pitchFamily="34" charset="-127"/>
              </a:rPr>
              <a:t>rekurzia</a:t>
            </a:r>
            <a:r>
              <a:rPr lang="sk-SK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sk-SK" dirty="0" err="1">
                <a:latin typeface="Gulim" panose="020B0600000101010101" pitchFamily="34" charset="-127"/>
                <a:ea typeface="Gulim" panose="020B0600000101010101" pitchFamily="34" charset="-127"/>
              </a:rPr>
              <a:t>try-except</a:t>
            </a:r>
            <a:endParaRPr lang="sk-SK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83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831850" y="1327901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sk-SK" sz="14400" b="1" dirty="0">
                <a:solidFill>
                  <a:srgbClr val="4382B4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SETY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>
          <a:xfrm>
            <a:off x="831850" y="426791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sk-SK" sz="50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(MNOŽINY)</a:t>
            </a:r>
            <a:endParaRPr lang="sk-SK" sz="5000" b="1" dirty="0">
              <a:solidFill>
                <a:srgbClr val="FFE6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4382B4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NEJAKÉ ZÁKLADNÉ CHARAKTERISTIKY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00783" y="1825625"/>
            <a:ext cx="7190433" cy="435133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Neusporiadané, </a:t>
            </a: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iterovateľné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mutable</a:t>
            </a:r>
            <a:endParaRPr lang="sk-SK" sz="24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Prvky sa neopakujú</a:t>
            </a:r>
          </a:p>
          <a:p>
            <a:pPr algn="ctr">
              <a:lnSpc>
                <a:spcPct val="150000"/>
              </a:lnSpc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Prvky musia byť </a:t>
            </a:r>
            <a:r>
              <a:rPr lang="sk-SK" sz="2400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nemenné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immutable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): </a:t>
            </a:r>
            <a:r>
              <a:rPr lang="sk-SK" sz="2400" i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reťazce, čísla, n-</a:t>
            </a:r>
            <a:r>
              <a:rPr lang="sk-SK" sz="2400" i="1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tice</a:t>
            </a:r>
            <a:r>
              <a:rPr lang="sk-SK" sz="2400" i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– nie zoznamy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614246" y="6311900"/>
            <a:ext cx="696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i="1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Ak dychtíte po ďalších vedomostiach - </a:t>
            </a:r>
            <a:r>
              <a:rPr lang="sk-SK" sz="1600" i="1" dirty="0" err="1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frozenset</a:t>
            </a:r>
            <a:endParaRPr lang="sk-SK" sz="1600" i="1" dirty="0">
              <a:solidFill>
                <a:schemeClr val="bg1">
                  <a:lumMod val="6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81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AKO VYTVORIŤ SET?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2150347"/>
            <a:ext cx="10515600" cy="4026616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 = set()</a:t>
            </a:r>
            <a:br>
              <a:rPr lang="sk-SK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sk-SK" dirty="0">
                <a:solidFill>
                  <a:srgbClr val="FF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# POZOR, nie s = {}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1700" y="3740433"/>
            <a:ext cx="5308600" cy="19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6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rgbClr val="4382B4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ČO S TÝM VIEME ROBIŤ?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1230086" y="1825625"/>
            <a:ext cx="5181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len(s)</a:t>
            </a:r>
          </a:p>
          <a:p>
            <a:pPr marL="0" indent="0">
              <a:buNone/>
            </a:pP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s.add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(element)</a:t>
            </a:r>
          </a:p>
          <a:p>
            <a:pPr marL="0" indent="0">
              <a:buNone/>
            </a:pP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s.update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other_set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marL="0" indent="0">
              <a:buNone/>
            </a:pP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s.remove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(element)</a:t>
            </a:r>
          </a:p>
          <a:p>
            <a:pPr marL="0" indent="0">
              <a:buNone/>
            </a:pP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s.discard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(element)</a:t>
            </a:r>
          </a:p>
          <a:p>
            <a:pPr marL="0" indent="0">
              <a:buNone/>
            </a:pP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s.clear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  <a:p>
            <a:pPr marL="0" indent="0">
              <a:buNone/>
            </a:pP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s.pop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5766916" y="1825625"/>
            <a:ext cx="5586884" cy="47445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s.union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  <a:p>
            <a:pPr marL="0" indent="0">
              <a:buNone/>
            </a:pP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s.intersection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  <a:p>
            <a:pPr marL="0" indent="0">
              <a:buNone/>
            </a:pP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s.issubset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</a:p>
          <a:p>
            <a:pPr marL="0" indent="0">
              <a:buNone/>
            </a:pPr>
            <a:endParaRPr lang="sk-SK" sz="240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 | b		</a:t>
            </a:r>
            <a:r>
              <a:rPr lang="sk-SK" sz="2400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zjednotenie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 &amp; b		</a:t>
            </a:r>
            <a:r>
              <a:rPr lang="sk-SK" sz="2400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prienik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 – b		</a:t>
            </a:r>
            <a:r>
              <a:rPr lang="sk-SK" sz="2400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rozdiel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 ^ b		</a:t>
            </a:r>
            <a:r>
              <a:rPr lang="sk-SK" sz="2400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symetrický rozdiel – </a:t>
            </a:r>
            <a:r>
              <a:rPr lang="sk-SK" sz="2400" dirty="0" err="1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xor</a:t>
            </a:r>
            <a:endParaRPr lang="sk-SK" sz="2400" dirty="0">
              <a:solidFill>
                <a:srgbClr val="FFE66D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 &lt; b		</a:t>
            </a:r>
            <a:r>
              <a:rPr lang="sk-SK" sz="2400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podmnožiny</a:t>
            </a:r>
          </a:p>
        </p:txBody>
      </p:sp>
    </p:spTree>
    <p:extLst>
      <p:ext uri="{BB962C8B-B14F-4D97-AF65-F5344CB8AC3E}">
        <p14:creationId xmlns:p14="http://schemas.microsoft.com/office/powerpoint/2010/main" val="319906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7268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ÚLOHA NA PRECVIČENIE</a:t>
            </a:r>
          </a:p>
        </p:txBody>
      </p:sp>
      <p:sp>
        <p:nvSpPr>
          <p:cNvPr id="4" name="Zástupný objekt pre obsah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Napíšte funkciu </a:t>
            </a:r>
            <a:r>
              <a:rPr lang="sk-SK" sz="2400" i="1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vowel_count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b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ktorá vráti počet</a:t>
            </a:r>
            <a:b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rôznych samohlások (a, e, i , o, u, y)</a:t>
            </a:r>
            <a:b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nachádzajúcich sa vo</a:t>
            </a:r>
            <a:b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vstupnom slove.</a:t>
            </a:r>
            <a:endParaRPr lang="sk-SK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31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831850" y="1237465"/>
            <a:ext cx="10515600" cy="2852737"/>
          </a:xfrm>
        </p:spPr>
        <p:txBody>
          <a:bodyPr>
            <a:noAutofit/>
          </a:bodyPr>
          <a:lstStyle/>
          <a:p>
            <a:pPr algn="ctr"/>
            <a:r>
              <a:rPr lang="sk-SK" sz="12000" b="1" dirty="0">
                <a:solidFill>
                  <a:srgbClr val="4382B4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DICTIONARIES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idx="1"/>
          </p:nvPr>
        </p:nvSpPr>
        <p:spPr>
          <a:xfrm>
            <a:off x="831850" y="4227723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sk-SK" sz="50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(SLOVNÍKY)</a:t>
            </a:r>
            <a:endParaRPr lang="sk-SK" sz="5000" dirty="0">
              <a:solidFill>
                <a:srgbClr val="FFE6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2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4382B4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NEJAKÉ ZÁKLADNÉ CHARAKTERISTIKY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0089"/>
          </a:xfrm>
        </p:spPr>
        <p:txBody>
          <a:bodyPr>
            <a:normAutofit/>
          </a:bodyPr>
          <a:lstStyle/>
          <a:p>
            <a:pPr algn="ctr"/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Neusporiadaná, </a:t>
            </a:r>
            <a:r>
              <a:rPr lang="sk-SK" sz="240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iterovateľná</a:t>
            </a:r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množina dvojíc kľúč: hodnota</a:t>
            </a:r>
          </a:p>
          <a:p>
            <a:pPr algn="ctr"/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Prvky sa neopakujú</a:t>
            </a:r>
          </a:p>
          <a:p>
            <a:pPr algn="ctr"/>
            <a:r>
              <a:rPr lang="sk-SK" sz="2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Indexujeme cez kľúče</a:t>
            </a:r>
          </a:p>
        </p:txBody>
      </p:sp>
      <p:grpSp>
        <p:nvGrpSpPr>
          <p:cNvPr id="14" name="Skupina 13"/>
          <p:cNvGrpSpPr/>
          <p:nvPr/>
        </p:nvGrpSpPr>
        <p:grpSpPr>
          <a:xfrm>
            <a:off x="1607736" y="3617405"/>
            <a:ext cx="9194242" cy="2713055"/>
            <a:chOff x="1567543" y="3969098"/>
            <a:chExt cx="9194242" cy="2713055"/>
          </a:xfrm>
        </p:grpSpPr>
        <p:sp>
          <p:nvSpPr>
            <p:cNvPr id="5" name="BlokTextu 4"/>
            <p:cNvSpPr txBox="1"/>
            <p:nvPr/>
          </p:nvSpPr>
          <p:spPr>
            <a:xfrm>
              <a:off x="1959430" y="4643987"/>
              <a:ext cx="8802355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 = {</a:t>
              </a:r>
              <a:r>
                <a:rPr lang="en-US" sz="2400" dirty="0">
                  <a:solidFill>
                    <a:srgbClr val="4382B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'mother'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sz="2400" dirty="0">
                  <a:solidFill>
                    <a:srgbClr val="4382B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FFE6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2400" dirty="0" err="1">
                  <a:solidFill>
                    <a:srgbClr val="FFE6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matka</a:t>
              </a:r>
              <a:r>
                <a:rPr lang="en-US" sz="2400" dirty="0">
                  <a:solidFill>
                    <a:srgbClr val="FFE6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r>
                <a:rPr lang="en-US" sz="2400" dirty="0">
                  <a:solidFill>
                    <a:srgbClr val="4382B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'father'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r>
                <a:rPr lang="en-US" sz="2400" dirty="0">
                  <a:solidFill>
                    <a:srgbClr val="FFE6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2400" dirty="0" err="1">
                  <a:solidFill>
                    <a:srgbClr val="FFE6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otec</a:t>
              </a:r>
              <a:r>
                <a:rPr lang="en-US" sz="2400" dirty="0">
                  <a:solidFill>
                    <a:srgbClr val="FFE66D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r>
                <a:rPr lang="en-US" sz="2400" dirty="0">
                  <a:solidFill>
                    <a:srgbClr val="4382B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sk-SK" sz="2400" dirty="0">
                  <a:solidFill>
                    <a:schemeClr val="bg1"/>
                  </a:solidFill>
                  <a:latin typeface="Consolas"/>
                  <a:cs typeface="Consolas" panose="020B0609020204030204" pitchFamily="49" charset="0"/>
                </a:rPr>
                <a:t>d[</a:t>
              </a:r>
              <a:r>
                <a:rPr lang="sk-SK" sz="2400" dirty="0">
                  <a:solidFill>
                    <a:srgbClr val="4382B4"/>
                  </a:solidFill>
                  <a:latin typeface="Consolas"/>
                  <a:cs typeface="Consolas" panose="020B0609020204030204" pitchFamily="49" charset="0"/>
                </a:rPr>
                <a:t>'</a:t>
              </a:r>
              <a:r>
                <a:rPr lang="sk-SK" sz="2400" dirty="0" err="1">
                  <a:solidFill>
                    <a:srgbClr val="4382B4"/>
                  </a:solidFill>
                  <a:latin typeface="Consolas"/>
                  <a:cs typeface="Consolas" panose="020B0609020204030204" pitchFamily="49" charset="0"/>
                </a:rPr>
                <a:t>child</a:t>
              </a:r>
              <a:r>
                <a:rPr lang="sk-SK" sz="2400" dirty="0">
                  <a:solidFill>
                    <a:srgbClr val="4382B4"/>
                  </a:solidFill>
                  <a:latin typeface="Consolas"/>
                  <a:cs typeface="Consolas" panose="020B0609020204030204" pitchFamily="49" charset="0"/>
                </a:rPr>
                <a:t>'</a:t>
              </a:r>
              <a:r>
                <a:rPr lang="sk-SK" sz="2400" dirty="0">
                  <a:solidFill>
                    <a:schemeClr val="bg1"/>
                  </a:solidFill>
                  <a:latin typeface="Consolas"/>
                  <a:cs typeface="Consolas" panose="020B0609020204030204" pitchFamily="49" charset="0"/>
                </a:rPr>
                <a:t>]</a:t>
              </a:r>
              <a:r>
                <a:rPr lang="sk-SK" sz="2400" dirty="0">
                  <a:solidFill>
                    <a:srgbClr val="4382B4"/>
                  </a:solidFill>
                  <a:latin typeface="Consolas"/>
                  <a:cs typeface="Consolas" panose="020B0609020204030204" pitchFamily="49" charset="0"/>
                </a:rPr>
                <a:t> </a:t>
              </a:r>
              <a:r>
                <a:rPr lang="sk-SK" sz="2400" dirty="0">
                  <a:solidFill>
                    <a:schemeClr val="bg1"/>
                  </a:solidFill>
                  <a:latin typeface="Consolas"/>
                  <a:cs typeface="Consolas" panose="020B0609020204030204" pitchFamily="49" charset="0"/>
                </a:rPr>
                <a:t>=</a:t>
              </a:r>
              <a:r>
                <a:rPr lang="sk-SK" sz="2400" dirty="0">
                  <a:solidFill>
                    <a:srgbClr val="4382B4"/>
                  </a:solidFill>
                  <a:latin typeface="Consolas"/>
                  <a:cs typeface="Consolas" panose="020B0609020204030204" pitchFamily="49" charset="0"/>
                </a:rPr>
                <a:t> </a:t>
              </a:r>
              <a:r>
                <a:rPr lang="sk-SK" sz="2400" dirty="0">
                  <a:solidFill>
                    <a:srgbClr val="FFE66D"/>
                  </a:solidFill>
                  <a:latin typeface="Consolas"/>
                  <a:cs typeface="Consolas" panose="020B0609020204030204" pitchFamily="49" charset="0"/>
                </a:rPr>
                <a:t>'</a:t>
              </a:r>
              <a:r>
                <a:rPr lang="sk-SK" sz="2400" dirty="0" err="1">
                  <a:solidFill>
                    <a:srgbClr val="FFE66D"/>
                  </a:solidFill>
                  <a:latin typeface="Consolas"/>
                  <a:cs typeface="Consolas" panose="020B0609020204030204" pitchFamily="49" charset="0"/>
                </a:rPr>
                <a:t>dieta</a:t>
              </a:r>
              <a:r>
                <a:rPr lang="sk-SK" sz="2400" dirty="0">
                  <a:solidFill>
                    <a:srgbClr val="FFE66D"/>
                  </a:solidFill>
                  <a:latin typeface="Consolas"/>
                  <a:cs typeface="Consolas" panose="020B0609020204030204" pitchFamily="49" charset="0"/>
                </a:rPr>
                <a:t>'</a:t>
              </a:r>
              <a:r>
                <a:rPr lang="sk-SK" sz="2400" dirty="0">
                  <a:solidFill>
                    <a:schemeClr val="bg1"/>
                  </a:solidFill>
                  <a:latin typeface="Consolas"/>
                  <a:cs typeface="Consolas" panose="020B0609020204030204" pitchFamily="49" charset="0"/>
                </a:rPr>
                <a:t>  </a:t>
              </a:r>
              <a:r>
                <a:rPr lang="sk-SK" sz="2400" dirty="0">
                  <a:solidFill>
                    <a:srgbClr val="FF0000"/>
                  </a:solidFill>
                  <a:latin typeface="Consolas"/>
                  <a:cs typeface="Consolas" panose="020B0609020204030204" pitchFamily="49" charset="0"/>
                </a:rPr>
                <a:t># Pridávanie nového prvku</a:t>
              </a:r>
            </a:p>
            <a:p>
              <a:endParaRPr lang="sk-SK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sk-SK" sz="2400" dirty="0">
                <a:solidFill>
                  <a:srgbClr val="4382B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sk-SK" sz="24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lang="sk-SK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(d[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sk-SK" sz="24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mother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  <a:r>
                <a:rPr lang="sk-SK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])  </a:t>
              </a:r>
              <a:r>
                <a:rPr lang="sk-SK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vypísanie hodnoty prvku</a:t>
              </a:r>
              <a:endParaRPr lang="sk-SK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Skupina 11"/>
            <p:cNvGrpSpPr/>
            <p:nvPr/>
          </p:nvGrpSpPr>
          <p:grpSpPr>
            <a:xfrm>
              <a:off x="3102009" y="4182322"/>
              <a:ext cx="2761623" cy="461665"/>
              <a:chOff x="2207706" y="4151544"/>
              <a:chExt cx="2761623" cy="461665"/>
            </a:xfrm>
          </p:grpSpPr>
          <p:grpSp>
            <p:nvGrpSpPr>
              <p:cNvPr id="11" name="Skupina 10"/>
              <p:cNvGrpSpPr/>
              <p:nvPr/>
            </p:nvGrpSpPr>
            <p:grpSpPr>
              <a:xfrm>
                <a:off x="2207706" y="4151544"/>
                <a:ext cx="2761623" cy="461665"/>
                <a:chOff x="2212312" y="4151544"/>
                <a:chExt cx="2761623" cy="461665"/>
              </a:xfrm>
            </p:grpSpPr>
            <p:sp>
              <p:nvSpPr>
                <p:cNvPr id="7" name="BlokTextu 6"/>
                <p:cNvSpPr txBox="1"/>
                <p:nvPr/>
              </p:nvSpPr>
              <p:spPr>
                <a:xfrm>
                  <a:off x="3538695" y="4182322"/>
                  <a:ext cx="1435240" cy="400110"/>
                </a:xfrm>
                <a:prstGeom prst="rect">
                  <a:avLst/>
                </a:prstGeom>
                <a:solidFill>
                  <a:srgbClr val="FFE66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000" dirty="0">
                      <a:latin typeface="Gulim" panose="020B0600000101010101" pitchFamily="34" charset="-127"/>
                      <a:ea typeface="Gulim" panose="020B0600000101010101" pitchFamily="34" charset="-127"/>
                    </a:rPr>
                    <a:t>HODNOTA</a:t>
                  </a:r>
                </a:p>
              </p:txBody>
            </p:sp>
            <p:sp>
              <p:nvSpPr>
                <p:cNvPr id="10" name="BlokTextu 9"/>
                <p:cNvSpPr txBox="1"/>
                <p:nvPr/>
              </p:nvSpPr>
              <p:spPr>
                <a:xfrm>
                  <a:off x="2212312" y="4151544"/>
                  <a:ext cx="23898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sk-SK" sz="2400" b="1" dirty="0">
                      <a:solidFill>
                        <a:schemeClr val="bg1"/>
                      </a:solidFill>
                    </a:rPr>
                    <a:t>:</a:t>
                  </a:r>
                </a:p>
              </p:txBody>
            </p:sp>
          </p:grpSp>
          <p:sp>
            <p:nvSpPr>
              <p:cNvPr id="6" name="BlokTextu 5"/>
              <p:cNvSpPr txBox="1"/>
              <p:nvPr/>
            </p:nvSpPr>
            <p:spPr>
              <a:xfrm>
                <a:off x="2212312" y="4182322"/>
                <a:ext cx="1003161" cy="400110"/>
              </a:xfrm>
              <a:prstGeom prst="rect">
                <a:avLst/>
              </a:prstGeom>
              <a:solidFill>
                <a:srgbClr val="4382B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sz="2000" b="1" dirty="0">
                    <a:latin typeface="Gulim" panose="020B0600000101010101" pitchFamily="34" charset="-127"/>
                    <a:ea typeface="Gulim" panose="020B0600000101010101" pitchFamily="34" charset="-127"/>
                  </a:rPr>
                  <a:t>KĽÚČ</a:t>
                </a:r>
              </a:p>
            </p:txBody>
          </p:sp>
        </p:grpSp>
        <p:sp>
          <p:nvSpPr>
            <p:cNvPr id="13" name="Obdĺžnik 12"/>
            <p:cNvSpPr/>
            <p:nvPr/>
          </p:nvSpPr>
          <p:spPr>
            <a:xfrm>
              <a:off x="1567543" y="3969098"/>
              <a:ext cx="9194242" cy="2713055"/>
            </a:xfrm>
            <a:prstGeom prst="rect">
              <a:avLst/>
            </a:prstGeom>
            <a:noFill/>
            <a:ln w="15875">
              <a:solidFill>
                <a:srgbClr val="4382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13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rgbClr val="FFE66D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AKO VYTVORIŤ SLOVNÍK?</a:t>
            </a:r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b="5165"/>
          <a:stretch/>
        </p:blipFill>
        <p:spPr>
          <a:xfrm>
            <a:off x="694702" y="3866128"/>
            <a:ext cx="11043755" cy="1243807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4805" y="2345026"/>
            <a:ext cx="6783547" cy="127436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8318" y="5356671"/>
            <a:ext cx="5696522" cy="129015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986994" y="1529902"/>
            <a:ext cx="421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>
                <a:solidFill>
                  <a:schemeClr val="bg1"/>
                </a:solidFill>
              </a:rPr>
              <a:t>d = {}</a:t>
            </a:r>
          </a:p>
        </p:txBody>
      </p:sp>
    </p:spTree>
    <p:extLst>
      <p:ext uri="{BB962C8B-B14F-4D97-AF65-F5344CB8AC3E}">
        <p14:creationId xmlns:p14="http://schemas.microsoft.com/office/powerpoint/2010/main" val="231882007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350</Words>
  <Application>Microsoft Office PowerPoint</Application>
  <PresentationFormat>Širokouhlá</PresentationFormat>
  <Paragraphs>80</Paragraphs>
  <Slides>16</Slides>
  <Notes>0</Notes>
  <HiddenSlides>1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balíka Office</vt:lpstr>
      <vt:lpstr>VEĽMI UŽITOČNÉ DÁTOVÉ ŠTRUKTÚRY, PO KTORÝCH STE TÚŽILI, ALE EŠTE O TOM NEVIETE</vt:lpstr>
      <vt:lpstr>SETY</vt:lpstr>
      <vt:lpstr>NEJAKÉ ZÁKLADNÉ CHARAKTERISTIKY</vt:lpstr>
      <vt:lpstr>AKO VYTVORIŤ SET?</vt:lpstr>
      <vt:lpstr>ČO S TÝM VIEME ROBIŤ?</vt:lpstr>
      <vt:lpstr>ÚLOHA NA PRECVIČENIE</vt:lpstr>
      <vt:lpstr>DICTIONARIES</vt:lpstr>
      <vt:lpstr>NEJAKÉ ZÁKLADNÉ CHARAKTERISTIKY</vt:lpstr>
      <vt:lpstr>AKO VYTVORIŤ SLOVNÍK?</vt:lpstr>
      <vt:lpstr>AKO VYTVORIŤ SLOVNÍK?</vt:lpstr>
      <vt:lpstr>ČO S TÝM VIEME ROBIŤ?</vt:lpstr>
      <vt:lpstr>ÚLOHA NA PRECVIČENIE</vt:lpstr>
      <vt:lpstr>SETY &amp; SLOVNÍKY </vt:lpstr>
      <vt:lpstr>TASK 1</vt:lpstr>
      <vt:lpstr>TASK 2</vt:lpstr>
      <vt:lpstr>ĎALŠIE EPICKOSTI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Veľmi užitočné dátové štruktúry a veci, po ktorých ste túžili, ale ešte o tom neviete</dc:title>
  <dc:creator>Zuzi</dc:creator>
  <cp:lastModifiedBy>Zuzi</cp:lastModifiedBy>
  <cp:revision>168</cp:revision>
  <dcterms:created xsi:type="dcterms:W3CDTF">2023-01-20T16:53:35Z</dcterms:created>
  <dcterms:modified xsi:type="dcterms:W3CDTF">2023-02-13T08:27:13Z</dcterms:modified>
</cp:coreProperties>
</file>