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8" r:id="rId7"/>
    <p:sldId id="266" r:id="rId8"/>
    <p:sldId id="269" r:id="rId9"/>
    <p:sldId id="270" r:id="rId10"/>
    <p:sldId id="267" r:id="rId11"/>
    <p:sldId id="261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123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EECD-80EA-5CBA-F833-947F09E87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A1F27-1A90-9B57-DE9E-5A6E7FEE4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C8712-8D0D-107C-5771-85ACC079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6813-CF4B-4EB6-A1B4-9557CB05F8A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07AB-8C63-1F59-50A6-E9D26F21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8D164-4F95-AD6A-49A4-C4F60320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F1DA-AF83-4929-AADF-DEEBAF6B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4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A024-16C1-45EA-0E60-CC854CAE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D4FF6-51A3-C541-1E91-EE1648DEA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7E120-3B4C-2C79-E367-9AADE1D4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6813-CF4B-4EB6-A1B4-9557CB05F8A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CA157-769F-972D-C9D6-713AA4D3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DAE7F-9EB8-F58A-CF2C-C27C4BA2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F1DA-AF83-4929-AADF-DEEBAF6B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6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C5573-2C0E-1D1D-22BE-B7CF5380E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58522-264F-3758-48BC-16703E1C7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32679-0089-2D5D-5228-4F5B5B72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6813-CF4B-4EB6-A1B4-9557CB05F8A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256AF-0997-4CCF-8CD4-E0B920F7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2DA93-DA8F-863E-C163-52AC9CCF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F1DA-AF83-4929-AADF-DEEBAF6B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6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7508-BF3E-2BD3-5463-820BD8FE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E47C-AF86-5395-C298-100EDD8E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B39DF-EF36-D6B8-6F7C-8051A6EB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6813-CF4B-4EB6-A1B4-9557CB05F8A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9ABD-FBC2-8AF1-7016-DB8D1975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318EC-B866-42E8-8EA0-D1F99AA3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F1DA-AF83-4929-AADF-DEEBAF6B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4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A345-A52F-7AED-5648-80C017E1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1BE89-129E-C087-4EDE-6C563D3B9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78B6B-1FA3-A991-D96A-25A2DFE1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6813-CF4B-4EB6-A1B4-9557CB05F8A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0D70-CB58-0A46-C0FB-D8003E9B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03206-0A6C-894A-3F98-0B6DABFB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F1DA-AF83-4929-AADF-DEEBAF6B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4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7903-DC3A-4C8E-D7CD-6A301568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552D0-4742-6E65-A105-73A9A2B5A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80B16-B5CB-C38B-3F26-25662124C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E13D4-B98C-6A89-0BB5-5B34693B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6813-CF4B-4EB6-A1B4-9557CB05F8A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231F3-0E80-A544-9AE5-719F4223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76374-FB0F-DF8B-80C1-D5CA9976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F1DA-AF83-4929-AADF-DEEBAF6B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6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393C-F89C-F892-AD97-38CA5915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99C18-001E-810B-AF7D-E80A99B6F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0C271-1AB4-DC70-3DD4-8CAA76AE9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1FBDC-48B4-81C9-429E-64A78766E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D7D48-8976-3777-622C-9694BA21D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8D3A7-CF10-8F88-5D12-186466AE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6813-CF4B-4EB6-A1B4-9557CB05F8A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BD064-3D76-8692-D566-E1C97E4B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6B635-0304-7BAB-7DC1-FA9C260F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F1DA-AF83-4929-AADF-DEEBAF6B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A757-CD1A-FE41-3E96-EADAA3D4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0E9E8-69FD-1B51-57F9-9CB45577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6813-CF4B-4EB6-A1B4-9557CB05F8A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15F34-C4F4-A7AA-2F25-2EEB8566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F003D-199D-060A-F33C-62784A35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F1DA-AF83-4929-AADF-DEEBAF6B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1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FC9E5-4E53-15F8-9DC9-6C68C54D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6813-CF4B-4EB6-A1B4-9557CB05F8A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B4A8F-5456-707F-C58C-462816AC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CE8FD-BBAC-0829-2A6A-F9105B75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F1DA-AF83-4929-AADF-DEEBAF6B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0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E2C5-A899-2CB2-7356-B3D4670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8395-692F-BE03-B0D1-79417423C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413A6-CD72-79F8-4F2A-FF094CB16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06A5E-7779-C4F2-A3C9-0FD10BF3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6813-CF4B-4EB6-A1B4-9557CB05F8A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FEDB5-29E1-B4DA-0DBC-0EF8662D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434A4-E899-E373-7DA4-2688EBDD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F1DA-AF83-4929-AADF-DEEBAF6B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6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6297-6B5A-C061-C593-F89B01D8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EE8DE-0C46-77F8-2044-5F3956F1E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706EC-EC36-4C3F-50CF-C140A53E1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F373A-C6B9-4A80-D22B-242289D8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6813-CF4B-4EB6-A1B4-9557CB05F8A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8EF41-B8CF-5B95-1182-D2C5A52C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1B56F-16A7-588A-DFCC-5B96D556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F1DA-AF83-4929-AADF-DEEBAF6B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4CA14-F9D4-7381-2772-F6368F23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2AF0C-3CED-BB42-3416-F9920E552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D004F-07D3-CF35-06DA-FE3ED370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C6813-CF4B-4EB6-A1B4-9557CB05F8A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097DD-62B2-3D8F-547D-1C3E6B3E9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656D-92F8-7ECC-457E-99F220AA4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F1DA-AF83-4929-AADF-DEEBAF6B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4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8A289-C109-E3BA-6D6E-7A8E6B648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283" y="707132"/>
            <a:ext cx="5469129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i="1" dirty="0" err="1">
                <a:solidFill>
                  <a:schemeClr val="bg1"/>
                </a:solidFill>
              </a:rPr>
              <a:t>Theodorova</a:t>
            </a:r>
            <a:r>
              <a:rPr lang="en-US" sz="4800" b="1" i="1" dirty="0">
                <a:solidFill>
                  <a:schemeClr val="bg1"/>
                </a:solidFill>
              </a:rPr>
              <a:t> </a:t>
            </a:r>
            <a:r>
              <a:rPr lang="sk-SK" sz="4800" b="1" i="1" dirty="0">
                <a:solidFill>
                  <a:schemeClr val="bg1"/>
                </a:solidFill>
              </a:rPr>
              <a:t>špirála</a:t>
            </a:r>
            <a:endParaRPr lang="en-US" sz="4800" b="1" i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B97EC-F628-8E48-238B-3F52CD789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9283" y="3494783"/>
            <a:ext cx="5469127" cy="2201159"/>
          </a:xfrm>
        </p:spPr>
        <p:txBody>
          <a:bodyPr>
            <a:normAutofit/>
          </a:bodyPr>
          <a:lstStyle/>
          <a:p>
            <a:pPr algn="l"/>
            <a:r>
              <a:rPr lang="sk-SK" sz="2800" b="1" i="1" dirty="0">
                <a:solidFill>
                  <a:schemeClr val="bg1"/>
                </a:solidFill>
              </a:rPr>
              <a:t>Ondrej Krajčovič</a:t>
            </a:r>
            <a:endParaRPr lang="en-US" sz="2800" b="1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A23FFE-6091-FE15-6F61-88F754A56839}"/>
              </a:ext>
            </a:extLst>
          </p:cNvPr>
          <p:cNvSpPr txBox="1"/>
          <p:nvPr/>
        </p:nvSpPr>
        <p:spPr>
          <a:xfrm>
            <a:off x="10135081" y="6373475"/>
            <a:ext cx="19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solidFill>
                  <a:schemeClr val="bg1"/>
                </a:solidFill>
              </a:rPr>
              <a:t>IV.B. RPP 13</a:t>
            </a:r>
            <a:r>
              <a:rPr lang="en-US" i="1" dirty="0">
                <a:solidFill>
                  <a:schemeClr val="bg1"/>
                </a:solidFill>
              </a:rPr>
              <a:t>.2.2023</a:t>
            </a:r>
          </a:p>
        </p:txBody>
      </p:sp>
    </p:spTree>
    <p:extLst>
      <p:ext uri="{BB962C8B-B14F-4D97-AF65-F5344CB8AC3E}">
        <p14:creationId xmlns:p14="http://schemas.microsoft.com/office/powerpoint/2010/main" val="152922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65765-AF29-966E-4B41-BE8522C1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z="4800" i="1" kern="1200" dirty="0">
                <a:solidFill>
                  <a:schemeClr val="bg1"/>
                </a:solidFill>
              </a:rPr>
              <a:t>Ve</a:t>
            </a:r>
            <a:r>
              <a:rPr lang="sk-SK" sz="4800" i="1" dirty="0">
                <a:solidFill>
                  <a:schemeClr val="bg1"/>
                </a:solidFill>
              </a:rPr>
              <a:t>ľkosť vzdialenosti lBCl</a:t>
            </a:r>
            <a:endParaRPr lang="en-US" sz="4800" i="1" kern="12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5CAA5-75D9-B015-B0FD-3CDB745F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Vzdialenosť 1 je moc malá</a:t>
            </a:r>
          </a:p>
          <a:p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104A51-1CA2-20DA-8FF7-028ADB63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577" y="1487286"/>
            <a:ext cx="3543795" cy="2686425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0AAB3AA-3410-3D3A-A880-83151CF6459A}"/>
              </a:ext>
            </a:extLst>
          </p:cNvPr>
          <p:cNvSpPr txBox="1">
            <a:spLocks/>
          </p:cNvSpPr>
          <p:nvPr/>
        </p:nvSpPr>
        <p:spPr>
          <a:xfrm>
            <a:off x="767290" y="3836164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000" dirty="0">
                <a:solidFill>
                  <a:schemeClr val="bg1"/>
                </a:solidFill>
              </a:rPr>
              <a:t>Vytvoríme premennú </a:t>
            </a:r>
            <a:r>
              <a:rPr lang="sk-SK" sz="2000" i="1" dirty="0">
                <a:solidFill>
                  <a:schemeClr val="bg1"/>
                </a:solidFill>
              </a:rPr>
              <a:t>k</a:t>
            </a:r>
            <a:r>
              <a:rPr lang="sk-SK" sz="2000" dirty="0">
                <a:solidFill>
                  <a:schemeClr val="bg1"/>
                </a:solidFill>
              </a:rPr>
              <a:t> podľa ktorej budeme určovať dĺžku lBCl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E9AC6D-128D-14B7-0653-DB0CE6DF15D0}"/>
              </a:ext>
            </a:extLst>
          </p:cNvPr>
          <p:cNvSpPr txBox="1"/>
          <p:nvPr/>
        </p:nvSpPr>
        <p:spPr>
          <a:xfrm>
            <a:off x="2804817" y="120700"/>
            <a:ext cx="194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 </a:t>
            </a:r>
            <a:r>
              <a:rPr lang="en-US" dirty="0" err="1">
                <a:solidFill>
                  <a:schemeClr val="bg1"/>
                </a:solidFill>
              </a:rPr>
              <a:t>numero</a:t>
            </a:r>
            <a:r>
              <a:rPr lang="en-US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48124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65765-AF29-966E-4B41-BE8522C1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z="48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Finish</a:t>
            </a:r>
            <a:endParaRPr lang="en-US" sz="4800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5CAA5-75D9-B015-B0FD-3CDB745F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Algoritmus vložíme do cyklu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A5AB10-FD50-C330-987B-0D1CFCCBC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480" y="466082"/>
            <a:ext cx="5649113" cy="5925377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4137AA-322F-4483-D8BE-077E348683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87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8A289-C109-E3BA-6D6E-7A8E6B648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283" y="707132"/>
            <a:ext cx="8205798" cy="2387600"/>
          </a:xfrm>
        </p:spPr>
        <p:txBody>
          <a:bodyPr>
            <a:normAutofit/>
          </a:bodyPr>
          <a:lstStyle/>
          <a:p>
            <a:pPr algn="l"/>
            <a:r>
              <a:rPr lang="sk-SK" sz="48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Ďakujem za pozornosť</a:t>
            </a:r>
            <a:endParaRPr lang="en-US" sz="4800" b="1" i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B97EC-F628-8E48-238B-3F52CD789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9283" y="3494783"/>
            <a:ext cx="5469127" cy="2201159"/>
          </a:xfrm>
        </p:spPr>
        <p:txBody>
          <a:bodyPr>
            <a:normAutofit/>
          </a:bodyPr>
          <a:lstStyle/>
          <a:p>
            <a:pPr algn="l"/>
            <a:r>
              <a:rPr lang="sk-SK" sz="2800" b="1" i="1" dirty="0">
                <a:solidFill>
                  <a:schemeClr val="bg1"/>
                </a:solidFill>
              </a:rPr>
              <a:t>Ondrej Krajčovič</a:t>
            </a:r>
            <a:endParaRPr lang="en-US" sz="2800" b="1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A23FFE-6091-FE15-6F61-88F754A56839}"/>
              </a:ext>
            </a:extLst>
          </p:cNvPr>
          <p:cNvSpPr txBox="1"/>
          <p:nvPr/>
        </p:nvSpPr>
        <p:spPr>
          <a:xfrm>
            <a:off x="10135081" y="6373475"/>
            <a:ext cx="19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solidFill>
                  <a:schemeClr val="bg1"/>
                </a:solidFill>
              </a:rPr>
              <a:t>IV.B. RPP 13</a:t>
            </a:r>
            <a:r>
              <a:rPr lang="en-US" i="1" dirty="0">
                <a:solidFill>
                  <a:schemeClr val="bg1"/>
                </a:solidFill>
              </a:rPr>
              <a:t>.2.2023</a:t>
            </a:r>
          </a:p>
        </p:txBody>
      </p:sp>
    </p:spTree>
    <p:extLst>
      <p:ext uri="{BB962C8B-B14F-4D97-AF65-F5344CB8AC3E}">
        <p14:creationId xmlns:p14="http://schemas.microsoft.com/office/powerpoint/2010/main" val="160872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65765-AF29-966E-4B41-BE8522C1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0" y="1012103"/>
            <a:ext cx="5722720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Čo</a:t>
            </a:r>
            <a:r>
              <a:rPr lang="en-US" sz="48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je to </a:t>
            </a:r>
            <a:r>
              <a:rPr lang="en-US" sz="4800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Theodorova</a:t>
            </a:r>
            <a:r>
              <a:rPr lang="en-US" sz="48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špirála</a:t>
            </a:r>
            <a:r>
              <a:rPr lang="en-US" sz="48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grpSp>
        <p:nvGrpSpPr>
          <p:cNvPr id="24" name="Group 18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5CAA5-75D9-B015-B0FD-3CDB745F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Špirála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" name="Content Placeholder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189BE94F-F8FB-DFBB-C611-B34E72458F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23" y="1189596"/>
            <a:ext cx="5180597" cy="422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17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65765-AF29-966E-4B41-BE8522C1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Výskyt</a:t>
            </a:r>
            <a:endParaRPr lang="en-US" sz="4800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Content Placeholder 5" descr="A close-up of a compass&#10;&#10;Description automatically generated with low confidence">
            <a:extLst>
              <a:ext uri="{FF2B5EF4-FFF2-40B4-BE49-F238E27FC236}">
                <a16:creationId xmlns:a16="http://schemas.microsoft.com/office/drawing/2014/main" id="{06056B8F-E1BF-5F2F-48E6-6A6653F207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98" y="1538608"/>
            <a:ext cx="5040436" cy="37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1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65765-AF29-966E-4B41-BE8522C1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 err="1">
                <a:solidFill>
                  <a:schemeClr val="bg1"/>
                </a:solidFill>
              </a:rPr>
              <a:t>cyklus</a:t>
            </a:r>
            <a:endParaRPr lang="en-US" sz="4800" i="1" kern="12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5CAA5-75D9-B015-B0FD-3CDB745F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6EDDDD-3ADC-6340-F115-965544A17FE6}"/>
              </a:ext>
            </a:extLst>
          </p:cNvPr>
          <p:cNvGrpSpPr/>
          <p:nvPr/>
        </p:nvGrpSpPr>
        <p:grpSpPr>
          <a:xfrm>
            <a:off x="6660405" y="1315117"/>
            <a:ext cx="4647262" cy="5203940"/>
            <a:chOff x="6031734" y="973023"/>
            <a:chExt cx="4647262" cy="520394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EE47994-E9CB-C087-A659-2842817CA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1487" y="2212848"/>
              <a:ext cx="4192673" cy="36166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A51C90-0241-AF65-6C0D-B1DBE9598C9A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04" y="1295462"/>
              <a:ext cx="829056" cy="9173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A9920C-B565-F06D-CA0C-86E8D6D3BCFC}"/>
                </a:ext>
              </a:extLst>
            </p:cNvPr>
            <p:cNvSpPr txBox="1"/>
            <p:nvPr/>
          </p:nvSpPr>
          <p:spPr>
            <a:xfrm>
              <a:off x="6031734" y="580763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/>
                <a:t>A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CB763A-2048-5580-362B-20B8DB3D6607}"/>
                </a:ext>
              </a:extLst>
            </p:cNvPr>
            <p:cNvSpPr txBox="1"/>
            <p:nvPr/>
          </p:nvSpPr>
          <p:spPr>
            <a:xfrm>
              <a:off x="10369296" y="187044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/>
                <a:t>B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671260-2581-1F38-64D6-9A0C61C37147}"/>
                </a:ext>
              </a:extLst>
            </p:cNvPr>
            <p:cNvSpPr txBox="1"/>
            <p:nvPr/>
          </p:nvSpPr>
          <p:spPr>
            <a:xfrm>
              <a:off x="9484819" y="973023"/>
              <a:ext cx="30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C</a:t>
              </a:r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27D3D8A-8F11-9304-20D4-3394416DCA26}"/>
              </a:ext>
            </a:extLst>
          </p:cNvPr>
          <p:cNvGrpSpPr/>
          <p:nvPr/>
        </p:nvGrpSpPr>
        <p:grpSpPr>
          <a:xfrm>
            <a:off x="8660662" y="321256"/>
            <a:ext cx="2910402" cy="2547183"/>
            <a:chOff x="8660662" y="321256"/>
            <a:chExt cx="2910402" cy="254718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C7B7284-CBC2-802B-95CE-ED0F519E4314}"/>
                </a:ext>
              </a:extLst>
            </p:cNvPr>
            <p:cNvGrpSpPr/>
            <p:nvPr/>
          </p:nvGrpSpPr>
          <p:grpSpPr>
            <a:xfrm rot="841104">
              <a:off x="10491064" y="1788439"/>
              <a:ext cx="1080000" cy="1080000"/>
              <a:chOff x="8660662" y="321256"/>
              <a:chExt cx="1080000" cy="108000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4AC61B7-34A3-5058-309F-1068404ECA18}"/>
                  </a:ext>
                </a:extLst>
              </p:cNvPr>
              <p:cNvGrpSpPr/>
              <p:nvPr/>
            </p:nvGrpSpPr>
            <p:grpSpPr>
              <a:xfrm rot="11662454">
                <a:off x="8660662" y="321256"/>
                <a:ext cx="1080000" cy="1080000"/>
                <a:chOff x="5794402" y="876499"/>
                <a:chExt cx="1732005" cy="1794383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BB5C55E-E3FA-91A4-30CA-360685D3CD9D}"/>
                    </a:ext>
                  </a:extLst>
                </p:cNvPr>
                <p:cNvSpPr/>
                <p:nvPr/>
              </p:nvSpPr>
              <p:spPr>
                <a:xfrm>
                  <a:off x="5971499" y="957203"/>
                  <a:ext cx="1440000" cy="14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Partial Circle 56">
                  <a:extLst>
                    <a:ext uri="{FF2B5EF4-FFF2-40B4-BE49-F238E27FC236}">
                      <a16:creationId xmlns:a16="http://schemas.microsoft.com/office/drawing/2014/main" id="{F2844E3D-0027-14A6-DD7F-CAF2BEB0A9EC}"/>
                    </a:ext>
                  </a:extLst>
                </p:cNvPr>
                <p:cNvSpPr/>
                <p:nvPr/>
              </p:nvSpPr>
              <p:spPr>
                <a:xfrm>
                  <a:off x="5794402" y="876499"/>
                  <a:ext cx="1732005" cy="1794383"/>
                </a:xfrm>
                <a:prstGeom prst="pi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AEAA4A3-39A5-B3C2-332D-C16FE8265762}"/>
                  </a:ext>
                </a:extLst>
              </p:cNvPr>
              <p:cNvSpPr/>
              <p:nvPr/>
            </p:nvSpPr>
            <p:spPr>
              <a:xfrm>
                <a:off x="8928742" y="987924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683DEDA-6BEF-B753-167C-651AF3E4F226}"/>
                </a:ext>
              </a:extLst>
            </p:cNvPr>
            <p:cNvGrpSpPr/>
            <p:nvPr/>
          </p:nvGrpSpPr>
          <p:grpSpPr>
            <a:xfrm rot="163584">
              <a:off x="9650677" y="905400"/>
              <a:ext cx="1080000" cy="1080000"/>
              <a:chOff x="8660662" y="321256"/>
              <a:chExt cx="1080000" cy="108000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DCF1F9D-4B1C-2C9F-8F02-D8EFFD2C1BF6}"/>
                  </a:ext>
                </a:extLst>
              </p:cNvPr>
              <p:cNvGrpSpPr/>
              <p:nvPr/>
            </p:nvGrpSpPr>
            <p:grpSpPr>
              <a:xfrm rot="11662454">
                <a:off x="8660662" y="321256"/>
                <a:ext cx="1080000" cy="1080000"/>
                <a:chOff x="5794402" y="876499"/>
                <a:chExt cx="1732005" cy="1794383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C89DEC8-0E36-4CE0-6AA2-D4FC0D8F573A}"/>
                    </a:ext>
                  </a:extLst>
                </p:cNvPr>
                <p:cNvSpPr/>
                <p:nvPr/>
              </p:nvSpPr>
              <p:spPr>
                <a:xfrm>
                  <a:off x="5971499" y="957203"/>
                  <a:ext cx="1440000" cy="14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Partial Circle 51">
                  <a:extLst>
                    <a:ext uri="{FF2B5EF4-FFF2-40B4-BE49-F238E27FC236}">
                      <a16:creationId xmlns:a16="http://schemas.microsoft.com/office/drawing/2014/main" id="{30FD3568-C2AE-C049-E293-850C7C352055}"/>
                    </a:ext>
                  </a:extLst>
                </p:cNvPr>
                <p:cNvSpPr/>
                <p:nvPr/>
              </p:nvSpPr>
              <p:spPr>
                <a:xfrm>
                  <a:off x="5794402" y="876499"/>
                  <a:ext cx="1732005" cy="1794383"/>
                </a:xfrm>
                <a:prstGeom prst="pi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04754D8-C207-675B-2493-CCBBF09D813D}"/>
                  </a:ext>
                </a:extLst>
              </p:cNvPr>
              <p:cNvSpPr/>
              <p:nvPr/>
            </p:nvSpPr>
            <p:spPr>
              <a:xfrm>
                <a:off x="8928742" y="987924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B8CB60D-4937-1237-70F6-527F32CA3296}"/>
                </a:ext>
              </a:extLst>
            </p:cNvPr>
            <p:cNvGrpSpPr/>
            <p:nvPr/>
          </p:nvGrpSpPr>
          <p:grpSpPr>
            <a:xfrm>
              <a:off x="8660662" y="321256"/>
              <a:ext cx="1080000" cy="1080000"/>
              <a:chOff x="8660662" y="321256"/>
              <a:chExt cx="1080000" cy="108000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D2964C7-36F2-72D9-DBE2-E3F21CBAB3EC}"/>
                  </a:ext>
                </a:extLst>
              </p:cNvPr>
              <p:cNvGrpSpPr/>
              <p:nvPr/>
            </p:nvGrpSpPr>
            <p:grpSpPr>
              <a:xfrm rot="11662454">
                <a:off x="8660662" y="321256"/>
                <a:ext cx="1080000" cy="1080000"/>
                <a:chOff x="5794402" y="876499"/>
                <a:chExt cx="1732005" cy="1794383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632103B-B3D8-457B-CFD8-BB7B74366AB2}"/>
                    </a:ext>
                  </a:extLst>
                </p:cNvPr>
                <p:cNvSpPr/>
                <p:nvPr/>
              </p:nvSpPr>
              <p:spPr>
                <a:xfrm>
                  <a:off x="5971499" y="957203"/>
                  <a:ext cx="1440000" cy="14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Partial Circle 40">
                  <a:extLst>
                    <a:ext uri="{FF2B5EF4-FFF2-40B4-BE49-F238E27FC236}">
                      <a16:creationId xmlns:a16="http://schemas.microsoft.com/office/drawing/2014/main" id="{E4580938-2731-97D8-FCF5-9D04B072C781}"/>
                    </a:ext>
                  </a:extLst>
                </p:cNvPr>
                <p:cNvSpPr/>
                <p:nvPr/>
              </p:nvSpPr>
              <p:spPr>
                <a:xfrm>
                  <a:off x="5794402" y="876499"/>
                  <a:ext cx="1732005" cy="1794383"/>
                </a:xfrm>
                <a:prstGeom prst="pi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FAD9049-0CF3-93E4-CE30-B4D0CF3FEE5B}"/>
                  </a:ext>
                </a:extLst>
              </p:cNvPr>
              <p:cNvSpPr/>
              <p:nvPr/>
            </p:nvSpPr>
            <p:spPr>
              <a:xfrm>
                <a:off x="8928742" y="987924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6AB63B-6C56-08D6-DD94-CDD9564915B4}"/>
              </a:ext>
            </a:extLst>
          </p:cNvPr>
          <p:cNvGrpSpPr/>
          <p:nvPr/>
        </p:nvGrpSpPr>
        <p:grpSpPr>
          <a:xfrm rot="20840500">
            <a:off x="6192578" y="892590"/>
            <a:ext cx="4410035" cy="5302772"/>
            <a:chOff x="6014125" y="995211"/>
            <a:chExt cx="4410035" cy="530277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66541A-71E9-9A86-E07D-FBB5AE737060}"/>
                </a:ext>
              </a:extLst>
            </p:cNvPr>
            <p:cNvCxnSpPr>
              <a:cxnSpLocks/>
            </p:cNvCxnSpPr>
            <p:nvPr/>
          </p:nvCxnSpPr>
          <p:spPr>
            <a:xfrm rot="759500" flipV="1">
              <a:off x="6596378" y="1788284"/>
              <a:ext cx="3374673" cy="45096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353CDB1-7688-865C-3105-92120820C675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04" y="1295462"/>
              <a:ext cx="829056" cy="9173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45CF22-E18C-C7F5-3E39-34436644B473}"/>
                </a:ext>
              </a:extLst>
            </p:cNvPr>
            <p:cNvSpPr txBox="1"/>
            <p:nvPr/>
          </p:nvSpPr>
          <p:spPr>
            <a:xfrm>
              <a:off x="6014125" y="537765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0C2301-7D61-F638-380E-288353387638}"/>
                </a:ext>
              </a:extLst>
            </p:cNvPr>
            <p:cNvSpPr txBox="1"/>
            <p:nvPr/>
          </p:nvSpPr>
          <p:spPr>
            <a:xfrm rot="759500">
              <a:off x="9582328" y="995211"/>
              <a:ext cx="30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CE15DF-3412-6D6E-3E46-F49DE18D5AD7}"/>
              </a:ext>
            </a:extLst>
          </p:cNvPr>
          <p:cNvGrpSpPr/>
          <p:nvPr/>
        </p:nvGrpSpPr>
        <p:grpSpPr>
          <a:xfrm rot="20118670">
            <a:off x="5738860" y="668109"/>
            <a:ext cx="4410035" cy="5533399"/>
            <a:chOff x="6014125" y="1147959"/>
            <a:chExt cx="4410035" cy="553339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2838FFE-05F2-E112-BA95-95C5ABC29561}"/>
                </a:ext>
              </a:extLst>
            </p:cNvPr>
            <p:cNvCxnSpPr>
              <a:cxnSpLocks/>
            </p:cNvCxnSpPr>
            <p:nvPr/>
          </p:nvCxnSpPr>
          <p:spPr>
            <a:xfrm rot="1481330" flipV="1">
              <a:off x="7063299" y="1477331"/>
              <a:ext cx="2382938" cy="5204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9A7A27-23A4-F755-90F0-CE4F479C7FBB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04" y="1295462"/>
              <a:ext cx="829056" cy="9173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C8E903-33E5-3E09-09EA-E045DB20348B}"/>
                </a:ext>
              </a:extLst>
            </p:cNvPr>
            <p:cNvSpPr txBox="1"/>
            <p:nvPr/>
          </p:nvSpPr>
          <p:spPr>
            <a:xfrm>
              <a:off x="6014125" y="537765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B5556E-DA05-52FA-72C8-983C5DD5C12B}"/>
                </a:ext>
              </a:extLst>
            </p:cNvPr>
            <p:cNvSpPr txBox="1"/>
            <p:nvPr/>
          </p:nvSpPr>
          <p:spPr>
            <a:xfrm rot="1658310">
              <a:off x="9269772" y="1147959"/>
              <a:ext cx="30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FF08448-CB57-141C-BBEC-E160E71F90D0}"/>
              </a:ext>
            </a:extLst>
          </p:cNvPr>
          <p:cNvSpPr txBox="1"/>
          <p:nvPr/>
        </p:nvSpPr>
        <p:spPr>
          <a:xfrm>
            <a:off x="10681041" y="1798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472488-26BB-A16B-A9CD-F5C5920827F9}"/>
              </a:ext>
            </a:extLst>
          </p:cNvPr>
          <p:cNvSpPr txBox="1"/>
          <p:nvPr/>
        </p:nvSpPr>
        <p:spPr>
          <a:xfrm>
            <a:off x="9637198" y="101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7D2A1C-44C6-C14D-9357-5BB3E8B3B4E2}"/>
              </a:ext>
            </a:extLst>
          </p:cNvPr>
          <p:cNvSpPr txBox="1"/>
          <p:nvPr/>
        </p:nvSpPr>
        <p:spPr>
          <a:xfrm>
            <a:off x="8729943" y="42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52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65765-AF29-966E-4B41-BE8522C1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kolmica</a:t>
            </a:r>
            <a:endParaRPr lang="en-US" sz="4800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5CAA5-75D9-B015-B0FD-3CDB745F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Vytvor</a:t>
            </a:r>
            <a:r>
              <a:rPr lang="sk-SK" sz="2000" dirty="0">
                <a:solidFill>
                  <a:schemeClr val="bg1"/>
                </a:solidFill>
              </a:rPr>
              <a:t>íme vektor AB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AB = A – B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</a:rPr>
              <a:t>K nemu vytvoríme normálový vektor </a:t>
            </a:r>
            <a:r>
              <a:rPr lang="en-US" sz="2000" dirty="0">
                <a:solidFill>
                  <a:schemeClr val="bg1"/>
                </a:solidFill>
              </a:rPr>
              <a:t>AB’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404176-595B-12EC-A759-0F48188172A4}"/>
              </a:ext>
            </a:extLst>
          </p:cNvPr>
          <p:cNvCxnSpPr>
            <a:cxnSpLocks/>
          </p:cNvCxnSpPr>
          <p:nvPr/>
        </p:nvCxnSpPr>
        <p:spPr>
          <a:xfrm flipV="1">
            <a:off x="6231487" y="2212848"/>
            <a:ext cx="4192673" cy="36166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6AFD0D-B7D5-BBBE-9F41-B3E89C42DC10}"/>
              </a:ext>
            </a:extLst>
          </p:cNvPr>
          <p:cNvCxnSpPr>
            <a:cxnSpLocks/>
          </p:cNvCxnSpPr>
          <p:nvPr/>
        </p:nvCxnSpPr>
        <p:spPr>
          <a:xfrm>
            <a:off x="9595104" y="1295462"/>
            <a:ext cx="1740278" cy="1908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35E1-9A93-1C9B-FBEA-A2A855E97E97}"/>
              </a:ext>
            </a:extLst>
          </p:cNvPr>
          <p:cNvSpPr txBox="1"/>
          <p:nvPr/>
        </p:nvSpPr>
        <p:spPr>
          <a:xfrm>
            <a:off x="5947633" y="53776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BE7657-C033-E06D-9511-A1215091B474}"/>
              </a:ext>
            </a:extLst>
          </p:cNvPr>
          <p:cNvSpPr txBox="1"/>
          <p:nvPr/>
        </p:nvSpPr>
        <p:spPr>
          <a:xfrm>
            <a:off x="10369296" y="18704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26814D-0800-7CC8-8927-E436AF10300B}"/>
              </a:ext>
            </a:extLst>
          </p:cNvPr>
          <p:cNvSpPr txBox="1"/>
          <p:nvPr/>
        </p:nvSpPr>
        <p:spPr>
          <a:xfrm>
            <a:off x="9418320" y="979082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0BA08-C4EF-DDAE-C14A-7484C69F773D}"/>
              </a:ext>
            </a:extLst>
          </p:cNvPr>
          <p:cNvSpPr txBox="1"/>
          <p:nvPr/>
        </p:nvSpPr>
        <p:spPr>
          <a:xfrm>
            <a:off x="11335382" y="3204377"/>
            <a:ext cx="3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C</a:t>
            </a:r>
            <a:r>
              <a:rPr lang="en-US" dirty="0"/>
              <a:t>’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4FAEC0FD-2924-F4D2-FDE9-A250C834079E}"/>
              </a:ext>
            </a:extLst>
          </p:cNvPr>
          <p:cNvSpPr/>
          <p:nvPr/>
        </p:nvSpPr>
        <p:spPr>
          <a:xfrm rot="19029557">
            <a:off x="10917384" y="1909705"/>
            <a:ext cx="406733" cy="120000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E73E359F-E6E5-BE00-308D-F04298572BEC}"/>
              </a:ext>
            </a:extLst>
          </p:cNvPr>
          <p:cNvSpPr/>
          <p:nvPr/>
        </p:nvSpPr>
        <p:spPr>
          <a:xfrm rot="2967201">
            <a:off x="8277684" y="1502492"/>
            <a:ext cx="435616" cy="552708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125726-0C56-13DF-4CAA-6451081D7FF1}"/>
              </a:ext>
            </a:extLst>
          </p:cNvPr>
          <p:cNvSpPr txBox="1"/>
          <p:nvPr/>
        </p:nvSpPr>
        <p:spPr>
          <a:xfrm>
            <a:off x="11204929" y="2028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A2E806-EF84-A3F3-4819-F6A0BA010D80}"/>
              </a:ext>
            </a:extLst>
          </p:cNvPr>
          <p:cNvSpPr txBox="1"/>
          <p:nvPr/>
        </p:nvSpPr>
        <p:spPr>
          <a:xfrm>
            <a:off x="8495492" y="443027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lABl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F5249A-C46E-8504-D329-543930626EEA}"/>
              </a:ext>
            </a:extLst>
          </p:cNvPr>
          <p:cNvGrpSpPr/>
          <p:nvPr/>
        </p:nvGrpSpPr>
        <p:grpSpPr>
          <a:xfrm>
            <a:off x="6233178" y="2193569"/>
            <a:ext cx="4203159" cy="3631160"/>
            <a:chOff x="6233178" y="2193569"/>
            <a:chExt cx="4203159" cy="363116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03CF5E3-C625-D34A-E813-480197F38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3178" y="2208097"/>
              <a:ext cx="4192673" cy="36166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0262614-1A87-E34E-26D4-5433FEA5B183}"/>
                </a:ext>
              </a:extLst>
            </p:cNvPr>
            <p:cNvSpPr/>
            <p:nvPr/>
          </p:nvSpPr>
          <p:spPr>
            <a:xfrm rot="2637757">
              <a:off x="10329657" y="2193569"/>
              <a:ext cx="106680" cy="9551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8E9C2-877F-BD00-61AB-830B90619FCB}"/>
              </a:ext>
            </a:extLst>
          </p:cNvPr>
          <p:cNvGrpSpPr/>
          <p:nvPr/>
        </p:nvGrpSpPr>
        <p:grpSpPr>
          <a:xfrm rot="16200000">
            <a:off x="9490347" y="1281158"/>
            <a:ext cx="967284" cy="884313"/>
            <a:chOff x="9572732" y="2158875"/>
            <a:chExt cx="897231" cy="75693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53AB3BB-225F-1768-AF0C-9ACAEC21A0C7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rot="5400000" flipH="1" flipV="1">
              <a:off x="9645436" y="2135392"/>
              <a:ext cx="707711" cy="85312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DE8BDB8-CD9C-36AE-7CDF-989A36930397}"/>
                </a:ext>
              </a:extLst>
            </p:cNvPr>
            <p:cNvSpPr/>
            <p:nvPr/>
          </p:nvSpPr>
          <p:spPr>
            <a:xfrm rot="2901469">
              <a:off x="10368988" y="2156341"/>
              <a:ext cx="98442" cy="103509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16A6E3-F332-2FA8-4C82-B3E47F7AA0D2}"/>
              </a:ext>
            </a:extLst>
          </p:cNvPr>
          <p:cNvGrpSpPr/>
          <p:nvPr/>
        </p:nvGrpSpPr>
        <p:grpSpPr>
          <a:xfrm>
            <a:off x="8210513" y="4081369"/>
            <a:ext cx="442750" cy="369332"/>
            <a:chOff x="6894030" y="2773680"/>
            <a:chExt cx="44275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373437-7D09-C135-3406-6B153521E753}"/>
                </a:ext>
              </a:extLst>
            </p:cNvPr>
            <p:cNvSpPr txBox="1"/>
            <p:nvPr/>
          </p:nvSpPr>
          <p:spPr>
            <a:xfrm>
              <a:off x="6894030" y="277368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281304-6F90-ADD4-7AF1-5E91BD73682C}"/>
                </a:ext>
              </a:extLst>
            </p:cNvPr>
            <p:cNvCxnSpPr/>
            <p:nvPr/>
          </p:nvCxnSpPr>
          <p:spPr>
            <a:xfrm>
              <a:off x="6973400" y="2834640"/>
              <a:ext cx="284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35853D-EFAA-74D8-4622-16FCB2640635}"/>
              </a:ext>
            </a:extLst>
          </p:cNvPr>
          <p:cNvGrpSpPr/>
          <p:nvPr/>
        </p:nvGrpSpPr>
        <p:grpSpPr>
          <a:xfrm>
            <a:off x="9972608" y="1302620"/>
            <a:ext cx="500458" cy="369332"/>
            <a:chOff x="6894030" y="2773680"/>
            <a:chExt cx="500458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73BD9E-8F13-2891-77EE-72554BA57774}"/>
                </a:ext>
              </a:extLst>
            </p:cNvPr>
            <p:cNvSpPr txBox="1"/>
            <p:nvPr/>
          </p:nvSpPr>
          <p:spPr>
            <a:xfrm>
              <a:off x="6894030" y="2773680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AB’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98CF67A-B876-BA5B-782B-AC125ECF548D}"/>
                </a:ext>
              </a:extLst>
            </p:cNvPr>
            <p:cNvCxnSpPr/>
            <p:nvPr/>
          </p:nvCxnSpPr>
          <p:spPr>
            <a:xfrm>
              <a:off x="6973400" y="2834640"/>
              <a:ext cx="284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800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65765-AF29-966E-4B41-BE8522C1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kolmica</a:t>
            </a:r>
            <a:endParaRPr lang="en-US" sz="4800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5CAA5-75D9-B015-B0FD-3CDB745F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Vektor AB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sk-SK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môžeme označiť aj ako normálový vector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</a:t>
            </a: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AB’</a:t>
            </a:r>
            <a:r>
              <a:rPr lang="sk-SK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((-1)*AB</a:t>
            </a:r>
            <a:r>
              <a:rPr lang="en-US" sz="1800" baseline="-25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AB</a:t>
            </a:r>
            <a:r>
              <a:rPr lang="en-US" sz="1800" baseline="-25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3C231A-9DC0-ED00-E55B-BCAFD2162258}"/>
              </a:ext>
            </a:extLst>
          </p:cNvPr>
          <p:cNvSpPr txBox="1"/>
          <p:nvPr/>
        </p:nvSpPr>
        <p:spPr>
          <a:xfrm>
            <a:off x="5947633" y="53776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</a:t>
            </a:r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668904F-BF54-B8CD-227D-C59DC831215F}"/>
              </a:ext>
            </a:extLst>
          </p:cNvPr>
          <p:cNvCxnSpPr>
            <a:cxnSpLocks/>
          </p:cNvCxnSpPr>
          <p:nvPr/>
        </p:nvCxnSpPr>
        <p:spPr>
          <a:xfrm flipV="1">
            <a:off x="6231487" y="2212848"/>
            <a:ext cx="4192673" cy="36166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A323F62-A7FE-4567-C71E-29A713E541A6}"/>
              </a:ext>
            </a:extLst>
          </p:cNvPr>
          <p:cNvSpPr txBox="1"/>
          <p:nvPr/>
        </p:nvSpPr>
        <p:spPr>
          <a:xfrm>
            <a:off x="5947633" y="53776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2954D14-7618-6060-1602-0B4AC10136A4}"/>
              </a:ext>
            </a:extLst>
          </p:cNvPr>
          <p:cNvSpPr txBox="1"/>
          <p:nvPr/>
        </p:nvSpPr>
        <p:spPr>
          <a:xfrm>
            <a:off x="9978672" y="20043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B4389EB-45E7-7953-0CD1-3D60630C2EB7}"/>
              </a:ext>
            </a:extLst>
          </p:cNvPr>
          <p:cNvSpPr txBox="1"/>
          <p:nvPr/>
        </p:nvSpPr>
        <p:spPr>
          <a:xfrm>
            <a:off x="9267157" y="96530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</a:t>
            </a:r>
            <a:endParaRPr lang="en-US" dirty="0"/>
          </a:p>
        </p:txBody>
      </p: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E561F6ED-A2ED-7243-2D08-4B03EA9F04A2}"/>
              </a:ext>
            </a:extLst>
          </p:cNvPr>
          <p:cNvSpPr/>
          <p:nvPr/>
        </p:nvSpPr>
        <p:spPr>
          <a:xfrm rot="19138839">
            <a:off x="10049065" y="944684"/>
            <a:ext cx="406733" cy="125530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139ADEE-C625-C781-7619-12FD3AF70DC7}"/>
              </a:ext>
            </a:extLst>
          </p:cNvPr>
          <p:cNvCxnSpPr>
            <a:cxnSpLocks/>
            <a:stCxn id="112" idx="0"/>
            <a:endCxn id="109" idx="0"/>
          </p:cNvCxnSpPr>
          <p:nvPr/>
        </p:nvCxnSpPr>
        <p:spPr>
          <a:xfrm>
            <a:off x="9552261" y="1253771"/>
            <a:ext cx="863889" cy="9531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Right Brace 103">
            <a:extLst>
              <a:ext uri="{FF2B5EF4-FFF2-40B4-BE49-F238E27FC236}">
                <a16:creationId xmlns:a16="http://schemas.microsoft.com/office/drawing/2014/main" id="{AC03DE43-EDB4-3319-BFCB-A2423C0A3D2C}"/>
              </a:ext>
            </a:extLst>
          </p:cNvPr>
          <p:cNvSpPr/>
          <p:nvPr/>
        </p:nvSpPr>
        <p:spPr>
          <a:xfrm rot="2967201">
            <a:off x="8267429" y="1447283"/>
            <a:ext cx="435616" cy="552708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9C14CB7-BEF1-AA1A-662A-65ADC086A4E7}"/>
              </a:ext>
            </a:extLst>
          </p:cNvPr>
          <p:cNvSpPr txBox="1"/>
          <p:nvPr/>
        </p:nvSpPr>
        <p:spPr>
          <a:xfrm>
            <a:off x="10363021" y="1100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78D684C-D245-3012-8195-2E54B7F3FB68}"/>
              </a:ext>
            </a:extLst>
          </p:cNvPr>
          <p:cNvSpPr txBox="1"/>
          <p:nvPr/>
        </p:nvSpPr>
        <p:spPr>
          <a:xfrm>
            <a:off x="8495492" y="443027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lABl</a:t>
            </a:r>
            <a:endParaRPr lang="en-US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0D84F1D-69F1-AE80-B777-8DA27684BF06}"/>
              </a:ext>
            </a:extLst>
          </p:cNvPr>
          <p:cNvGrpSpPr/>
          <p:nvPr/>
        </p:nvGrpSpPr>
        <p:grpSpPr>
          <a:xfrm>
            <a:off x="6233178" y="2193569"/>
            <a:ext cx="4203159" cy="3631160"/>
            <a:chOff x="6233178" y="2193569"/>
            <a:chExt cx="4203159" cy="363116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45C677F-49D1-76DE-91AC-76931A496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3178" y="2208097"/>
              <a:ext cx="4192673" cy="36166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2C960A32-0E64-B366-18CD-96D2283322F1}"/>
                </a:ext>
              </a:extLst>
            </p:cNvPr>
            <p:cNvSpPr/>
            <p:nvPr/>
          </p:nvSpPr>
          <p:spPr>
            <a:xfrm rot="2637757">
              <a:off x="10329657" y="2193569"/>
              <a:ext cx="106680" cy="9551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88B3321-1863-E3A1-777B-B24EEA97489E}"/>
              </a:ext>
            </a:extLst>
          </p:cNvPr>
          <p:cNvGrpSpPr/>
          <p:nvPr/>
        </p:nvGrpSpPr>
        <p:grpSpPr>
          <a:xfrm rot="16200000">
            <a:off x="9490347" y="1281158"/>
            <a:ext cx="967284" cy="884313"/>
            <a:chOff x="9572732" y="2158875"/>
            <a:chExt cx="897231" cy="756932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BC33BC6-047C-5013-0DC3-90E063AD8086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 rot="5400000" flipH="1" flipV="1">
              <a:off x="9645436" y="2135392"/>
              <a:ext cx="707711" cy="85312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05933D60-3FA5-06B0-0007-5CDEAC790E2B}"/>
                </a:ext>
              </a:extLst>
            </p:cNvPr>
            <p:cNvSpPr/>
            <p:nvPr/>
          </p:nvSpPr>
          <p:spPr>
            <a:xfrm rot="2901469">
              <a:off x="10368988" y="2156341"/>
              <a:ext cx="98442" cy="103509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39E295-C7D0-D4D8-6054-8A0C51170BB8}"/>
              </a:ext>
            </a:extLst>
          </p:cNvPr>
          <p:cNvGrpSpPr/>
          <p:nvPr/>
        </p:nvGrpSpPr>
        <p:grpSpPr>
          <a:xfrm>
            <a:off x="8042487" y="3647081"/>
            <a:ext cx="442750" cy="369332"/>
            <a:chOff x="6894030" y="2773680"/>
            <a:chExt cx="442750" cy="36933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95874BD-794E-CA49-6702-0EAD87BED8C2}"/>
                </a:ext>
              </a:extLst>
            </p:cNvPr>
            <p:cNvSpPr txBox="1"/>
            <p:nvPr/>
          </p:nvSpPr>
          <p:spPr>
            <a:xfrm>
              <a:off x="6894030" y="277368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2717F34-7A0A-8FEA-64B6-376E6CB03EF1}"/>
                </a:ext>
              </a:extLst>
            </p:cNvPr>
            <p:cNvCxnSpPr/>
            <p:nvPr/>
          </p:nvCxnSpPr>
          <p:spPr>
            <a:xfrm>
              <a:off x="6973400" y="2834640"/>
              <a:ext cx="284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320A734-13CF-879C-05E8-E1A01136F9E1}"/>
              </a:ext>
            </a:extLst>
          </p:cNvPr>
          <p:cNvGrpSpPr/>
          <p:nvPr/>
        </p:nvGrpSpPr>
        <p:grpSpPr>
          <a:xfrm>
            <a:off x="9455137" y="1747092"/>
            <a:ext cx="500458" cy="369332"/>
            <a:chOff x="6894030" y="2773680"/>
            <a:chExt cx="500458" cy="36933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B4D1FAF-B309-8449-086B-7D6AD5D33BF9}"/>
                </a:ext>
              </a:extLst>
            </p:cNvPr>
            <p:cNvSpPr txBox="1"/>
            <p:nvPr/>
          </p:nvSpPr>
          <p:spPr>
            <a:xfrm>
              <a:off x="6894030" y="2773680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AB’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E1F124B1-605E-3160-273A-854646A78495}"/>
                </a:ext>
              </a:extLst>
            </p:cNvPr>
            <p:cNvCxnSpPr/>
            <p:nvPr/>
          </p:nvCxnSpPr>
          <p:spPr>
            <a:xfrm>
              <a:off x="6973400" y="2834640"/>
              <a:ext cx="284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16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4" grpId="0" animBg="1"/>
      <p:bldP spid="105" grpId="0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65765-AF29-966E-4B41-BE8522C1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>
                <a:solidFill>
                  <a:schemeClr val="bg1"/>
                </a:solidFill>
              </a:rPr>
              <a:t>D</a:t>
            </a:r>
            <a:r>
              <a:rPr lang="sk-SK" sz="4800" i="1" dirty="0">
                <a:solidFill>
                  <a:schemeClr val="bg1"/>
                </a:solidFill>
              </a:rPr>
              <a:t>ĺžka kolmice </a:t>
            </a:r>
            <a:r>
              <a:rPr lang="en-US" sz="4800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kolmica</a:t>
            </a:r>
            <a:endParaRPr lang="en-US" sz="4800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5CAA5-75D9-B015-B0FD-3CDB745F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Vektor</a:t>
            </a:r>
            <a:r>
              <a:rPr lang="en-US" sz="2000" dirty="0">
                <a:solidFill>
                  <a:schemeClr val="bg1"/>
                </a:solidFill>
              </a:rPr>
              <a:t>  AB’ m</a:t>
            </a:r>
            <a:r>
              <a:rPr lang="sk-SK" sz="2000" dirty="0">
                <a:solidFill>
                  <a:schemeClr val="bg1"/>
                </a:solidFill>
              </a:rPr>
              <a:t>á rovnakú 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sk-SK" sz="2000" dirty="0">
                <a:solidFill>
                  <a:schemeClr val="bg1"/>
                </a:solidFill>
              </a:rPr>
              <a:t>ĺžku ako </a:t>
            </a:r>
            <a:r>
              <a:rPr lang="en-US" sz="2000" dirty="0" err="1">
                <a:solidFill>
                  <a:schemeClr val="bg1"/>
                </a:solidFill>
              </a:rPr>
              <a:t>vektor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sk-SK" sz="2000" dirty="0">
                <a:solidFill>
                  <a:schemeClr val="bg1"/>
                </a:solidFill>
              </a:rPr>
              <a:t>AB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A35E1-9A93-1C9B-FBEA-A2A855E97E97}"/>
              </a:ext>
            </a:extLst>
          </p:cNvPr>
          <p:cNvSpPr txBox="1"/>
          <p:nvPr/>
        </p:nvSpPr>
        <p:spPr>
          <a:xfrm>
            <a:off x="6839552" y="63973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0BA08-C4EF-DDAE-C14A-7484C69F773D}"/>
              </a:ext>
            </a:extLst>
          </p:cNvPr>
          <p:cNvSpPr txBox="1"/>
          <p:nvPr/>
        </p:nvSpPr>
        <p:spPr>
          <a:xfrm>
            <a:off x="10675650" y="34586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F5249A-C46E-8504-D329-543930626EEA}"/>
              </a:ext>
            </a:extLst>
          </p:cNvPr>
          <p:cNvGrpSpPr/>
          <p:nvPr/>
        </p:nvGrpSpPr>
        <p:grpSpPr>
          <a:xfrm>
            <a:off x="7161787" y="3662949"/>
            <a:ext cx="3490945" cy="3008421"/>
            <a:chOff x="6233178" y="2193569"/>
            <a:chExt cx="4203159" cy="363116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03CF5E3-C625-D34A-E813-480197F38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3178" y="2208097"/>
              <a:ext cx="4192673" cy="36166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0262614-1A87-E34E-26D4-5433FEA5B183}"/>
                </a:ext>
              </a:extLst>
            </p:cNvPr>
            <p:cNvSpPr/>
            <p:nvPr/>
          </p:nvSpPr>
          <p:spPr>
            <a:xfrm rot="2637757">
              <a:off x="10329657" y="2193569"/>
              <a:ext cx="106680" cy="9551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F8E858-A6AD-2C52-729A-C4AB85BF14C3}"/>
              </a:ext>
            </a:extLst>
          </p:cNvPr>
          <p:cNvGrpSpPr/>
          <p:nvPr/>
        </p:nvGrpSpPr>
        <p:grpSpPr>
          <a:xfrm>
            <a:off x="8650109" y="2037250"/>
            <a:ext cx="500458" cy="369332"/>
            <a:chOff x="6962158" y="2778305"/>
            <a:chExt cx="500458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6A0D12-F710-DA4F-A255-47EC04EBB226}"/>
                </a:ext>
              </a:extLst>
            </p:cNvPr>
            <p:cNvSpPr txBox="1"/>
            <p:nvPr/>
          </p:nvSpPr>
          <p:spPr>
            <a:xfrm>
              <a:off x="6962158" y="2778305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AB’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524F796-C60D-F550-BD58-932CB2CC12F1}"/>
                </a:ext>
              </a:extLst>
            </p:cNvPr>
            <p:cNvCxnSpPr>
              <a:cxnSpLocks/>
            </p:cNvCxnSpPr>
            <p:nvPr/>
          </p:nvCxnSpPr>
          <p:spPr>
            <a:xfrm>
              <a:off x="6996260" y="2811780"/>
              <a:ext cx="384126" cy="8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257204-9FDA-06ED-50CD-31B2532474C4}"/>
              </a:ext>
            </a:extLst>
          </p:cNvPr>
          <p:cNvGrpSpPr/>
          <p:nvPr/>
        </p:nvGrpSpPr>
        <p:grpSpPr>
          <a:xfrm rot="16200000">
            <a:off x="7403431" y="439029"/>
            <a:ext cx="3482237" cy="3007985"/>
            <a:chOff x="6233178" y="2193569"/>
            <a:chExt cx="4203159" cy="363116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4B91E4-48CB-1416-83F0-8AD2E22C5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3178" y="2208097"/>
              <a:ext cx="4192673" cy="36166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3256147-4C67-DE1B-B079-8F54BA11E8CA}"/>
                </a:ext>
              </a:extLst>
            </p:cNvPr>
            <p:cNvSpPr/>
            <p:nvPr/>
          </p:nvSpPr>
          <p:spPr>
            <a:xfrm rot="2637757">
              <a:off x="10329657" y="2193569"/>
              <a:ext cx="106680" cy="9551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C0CAED6-75B5-59EA-C253-750E5FECC3DB}"/>
              </a:ext>
            </a:extLst>
          </p:cNvPr>
          <p:cNvSpPr txBox="1"/>
          <p:nvPr/>
        </p:nvSpPr>
        <p:spPr>
          <a:xfrm>
            <a:off x="7233537" y="2116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E3C1562F-D552-791F-F29E-12EA70D2B1B6}"/>
              </a:ext>
            </a:extLst>
          </p:cNvPr>
          <p:cNvSpPr/>
          <p:nvPr/>
        </p:nvSpPr>
        <p:spPr>
          <a:xfrm rot="2967201">
            <a:off x="8863266" y="3202643"/>
            <a:ext cx="435616" cy="445353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379776-CC59-554E-E3E3-C4270173580E}"/>
              </a:ext>
            </a:extLst>
          </p:cNvPr>
          <p:cNvSpPr txBox="1"/>
          <p:nvPr/>
        </p:nvSpPr>
        <p:spPr>
          <a:xfrm>
            <a:off x="9068337" y="5574085"/>
            <a:ext cx="64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lABl</a:t>
            </a:r>
            <a:endParaRPr lang="en-US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474F6524-AD0F-C437-FA75-233F033C44DC}"/>
              </a:ext>
            </a:extLst>
          </p:cNvPr>
          <p:cNvSpPr/>
          <p:nvPr/>
        </p:nvSpPr>
        <p:spPr>
          <a:xfrm rot="19150017">
            <a:off x="9235674" y="-497181"/>
            <a:ext cx="435616" cy="442308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C8876B-E947-45C6-BE44-5954BD56CEDE}"/>
              </a:ext>
            </a:extLst>
          </p:cNvPr>
          <p:cNvSpPr txBox="1"/>
          <p:nvPr/>
        </p:nvSpPr>
        <p:spPr>
          <a:xfrm rot="156092">
            <a:off x="9609040" y="1350860"/>
            <a:ext cx="64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lABl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98BC1B-B3A7-7E01-709E-C904D454DAEE}"/>
              </a:ext>
            </a:extLst>
          </p:cNvPr>
          <p:cNvGrpSpPr/>
          <p:nvPr/>
        </p:nvGrpSpPr>
        <p:grpSpPr>
          <a:xfrm>
            <a:off x="8462836" y="4614939"/>
            <a:ext cx="442750" cy="369332"/>
            <a:chOff x="6894030" y="2773680"/>
            <a:chExt cx="442750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B8AE0F-AE49-ECC1-8A27-CF66E0466323}"/>
                </a:ext>
              </a:extLst>
            </p:cNvPr>
            <p:cNvSpPr txBox="1"/>
            <p:nvPr/>
          </p:nvSpPr>
          <p:spPr>
            <a:xfrm>
              <a:off x="6894030" y="277368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EEBD20E-CDD8-4E96-A7A4-B31C62A850C4}"/>
                </a:ext>
              </a:extLst>
            </p:cNvPr>
            <p:cNvCxnSpPr/>
            <p:nvPr/>
          </p:nvCxnSpPr>
          <p:spPr>
            <a:xfrm>
              <a:off x="6973400" y="2834640"/>
              <a:ext cx="284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FDA217-E749-6858-97A9-A2C35AECE0A5}"/>
              </a:ext>
            </a:extLst>
          </p:cNvPr>
          <p:cNvSpPr txBox="1"/>
          <p:nvPr/>
        </p:nvSpPr>
        <p:spPr>
          <a:xfrm>
            <a:off x="2804817" y="120700"/>
            <a:ext cx="19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 </a:t>
            </a:r>
            <a:r>
              <a:rPr lang="en-US" dirty="0" err="1">
                <a:solidFill>
                  <a:schemeClr val="bg1"/>
                </a:solidFill>
              </a:rPr>
              <a:t>numero</a:t>
            </a:r>
            <a:r>
              <a:rPr lang="en-US" dirty="0">
                <a:solidFill>
                  <a:schemeClr val="bg1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69969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7" grpId="0"/>
      <p:bldP spid="38" grpId="0" animBg="1"/>
      <p:bldP spid="39" grpId="0"/>
      <p:bldP spid="40" grpId="0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65765-AF29-966E-4B41-BE8522C1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>
                <a:solidFill>
                  <a:schemeClr val="bg1"/>
                </a:solidFill>
              </a:rPr>
              <a:t>D</a:t>
            </a:r>
            <a:r>
              <a:rPr lang="sk-SK" sz="4800" i="1" dirty="0">
                <a:solidFill>
                  <a:schemeClr val="bg1"/>
                </a:solidFill>
              </a:rPr>
              <a:t>ĺžka vektora</a:t>
            </a:r>
            <a:endParaRPr lang="en-US" sz="4800" i="1" kern="12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5CAA5-75D9-B015-B0FD-3CDB745F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k*AB = (AB</a:t>
            </a:r>
            <a:r>
              <a:rPr lang="en-US" sz="1800" baseline="-25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*k, AB</a:t>
            </a:r>
            <a:r>
              <a:rPr lang="en-US" sz="1800" baseline="-25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*k)</a:t>
            </a:r>
            <a:endParaRPr lang="sk-SK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sk-SK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ásobením môžeme dĺžku vektora zväčšiť, delením zmenšiť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u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/a; a =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sk-SK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lnl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A35E1-9A93-1C9B-FBEA-A2A855E97E97}"/>
              </a:ext>
            </a:extLst>
          </p:cNvPr>
          <p:cNvSpPr txBox="1"/>
          <p:nvPr/>
        </p:nvSpPr>
        <p:spPr>
          <a:xfrm>
            <a:off x="5769252" y="59623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F5249A-C46E-8504-D329-543930626EEA}"/>
              </a:ext>
            </a:extLst>
          </p:cNvPr>
          <p:cNvGrpSpPr/>
          <p:nvPr/>
        </p:nvGrpSpPr>
        <p:grpSpPr>
          <a:xfrm>
            <a:off x="6010373" y="3050970"/>
            <a:ext cx="3490945" cy="3008421"/>
            <a:chOff x="6233178" y="2193569"/>
            <a:chExt cx="4203159" cy="363116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03CF5E3-C625-D34A-E813-480197F38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3178" y="2208097"/>
              <a:ext cx="4192673" cy="36166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0262614-1A87-E34E-26D4-5433FEA5B183}"/>
                </a:ext>
              </a:extLst>
            </p:cNvPr>
            <p:cNvSpPr/>
            <p:nvPr/>
          </p:nvSpPr>
          <p:spPr>
            <a:xfrm rot="2637757">
              <a:off x="10329657" y="2193569"/>
              <a:ext cx="106680" cy="9551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ight Brace 37">
            <a:extLst>
              <a:ext uri="{FF2B5EF4-FFF2-40B4-BE49-F238E27FC236}">
                <a16:creationId xmlns:a16="http://schemas.microsoft.com/office/drawing/2014/main" id="{E3C1562F-D552-791F-F29E-12EA70D2B1B6}"/>
              </a:ext>
            </a:extLst>
          </p:cNvPr>
          <p:cNvSpPr/>
          <p:nvPr/>
        </p:nvSpPr>
        <p:spPr>
          <a:xfrm rot="2967201">
            <a:off x="7711852" y="2590664"/>
            <a:ext cx="435616" cy="445353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379776-CC59-554E-E3E3-C4270173580E}"/>
              </a:ext>
            </a:extLst>
          </p:cNvPr>
          <p:cNvSpPr txBox="1"/>
          <p:nvPr/>
        </p:nvSpPr>
        <p:spPr>
          <a:xfrm>
            <a:off x="8188579" y="4778105"/>
            <a:ext cx="64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lABl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98BC1B-B3A7-7E01-709E-C904D454DAEE}"/>
              </a:ext>
            </a:extLst>
          </p:cNvPr>
          <p:cNvGrpSpPr/>
          <p:nvPr/>
        </p:nvGrpSpPr>
        <p:grpSpPr>
          <a:xfrm>
            <a:off x="7703016" y="5147437"/>
            <a:ext cx="442750" cy="369332"/>
            <a:chOff x="6894030" y="2773680"/>
            <a:chExt cx="442750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B8AE0F-AE49-ECC1-8A27-CF66E0466323}"/>
                </a:ext>
              </a:extLst>
            </p:cNvPr>
            <p:cNvSpPr txBox="1"/>
            <p:nvPr/>
          </p:nvSpPr>
          <p:spPr>
            <a:xfrm>
              <a:off x="6894030" y="277368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EEBD20E-CDD8-4E96-A7A4-B31C62A850C4}"/>
                </a:ext>
              </a:extLst>
            </p:cNvPr>
            <p:cNvCxnSpPr/>
            <p:nvPr/>
          </p:nvCxnSpPr>
          <p:spPr>
            <a:xfrm>
              <a:off x="6973400" y="2834640"/>
              <a:ext cx="284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61A1ED-C5DF-9E54-D529-0DFC02D77112}"/>
              </a:ext>
            </a:extLst>
          </p:cNvPr>
          <p:cNvGrpSpPr/>
          <p:nvPr/>
        </p:nvGrpSpPr>
        <p:grpSpPr>
          <a:xfrm>
            <a:off x="6025428" y="1030286"/>
            <a:ext cx="5810972" cy="5029105"/>
            <a:chOff x="6233178" y="2193569"/>
            <a:chExt cx="4203159" cy="3631160"/>
          </a:xfrm>
          <a:solidFill>
            <a:srgbClr val="0070C0"/>
          </a:solidFill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36695CB-277A-910C-AF65-F1EF62A81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3178" y="2208097"/>
              <a:ext cx="4192673" cy="3616632"/>
            </a:xfrm>
            <a:prstGeom prst="lin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93CE518F-3270-AA23-96F9-30D5FEA95093}"/>
                </a:ext>
              </a:extLst>
            </p:cNvPr>
            <p:cNvSpPr/>
            <p:nvPr/>
          </p:nvSpPr>
          <p:spPr>
            <a:xfrm rot="2637757">
              <a:off x="10329657" y="2193569"/>
              <a:ext cx="106680" cy="95517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ight Brace 7">
            <a:extLst>
              <a:ext uri="{FF2B5EF4-FFF2-40B4-BE49-F238E27FC236}">
                <a16:creationId xmlns:a16="http://schemas.microsoft.com/office/drawing/2014/main" id="{5006BDBA-D0F9-F222-11B0-51213650EC87}"/>
              </a:ext>
            </a:extLst>
          </p:cNvPr>
          <p:cNvSpPr/>
          <p:nvPr/>
        </p:nvSpPr>
        <p:spPr>
          <a:xfrm rot="13742575">
            <a:off x="8468148" y="-436486"/>
            <a:ext cx="435616" cy="755506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15AEB-DBDA-AEE2-D5D4-AA5DB2AA51E7}"/>
              </a:ext>
            </a:extLst>
          </p:cNvPr>
          <p:cNvSpPr txBox="1"/>
          <p:nvPr/>
        </p:nvSpPr>
        <p:spPr>
          <a:xfrm>
            <a:off x="7984836" y="2757336"/>
            <a:ext cx="98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lABl * k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3ADAC-2A20-5D6A-BE21-0DA85A33DEA9}"/>
              </a:ext>
            </a:extLst>
          </p:cNvPr>
          <p:cNvSpPr txBox="1"/>
          <p:nvPr/>
        </p:nvSpPr>
        <p:spPr>
          <a:xfrm>
            <a:off x="9578880" y="29490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5AD3B1-BBB6-2A34-1826-3593FAB8434D}"/>
              </a:ext>
            </a:extLst>
          </p:cNvPr>
          <p:cNvGrpSpPr/>
          <p:nvPr/>
        </p:nvGrpSpPr>
        <p:grpSpPr>
          <a:xfrm>
            <a:off x="8257861" y="2458326"/>
            <a:ext cx="437940" cy="369332"/>
            <a:chOff x="6894030" y="2773680"/>
            <a:chExt cx="437940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DE76BB-26B9-067B-A27C-6F3C24238F7E}"/>
                </a:ext>
              </a:extLst>
            </p:cNvPr>
            <p:cNvSpPr txBox="1"/>
            <p:nvPr/>
          </p:nvSpPr>
          <p:spPr>
            <a:xfrm>
              <a:off x="6894030" y="277368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sk-SK" dirty="0"/>
                <a:t>X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25DD07D-3EE9-617A-0D64-818D1198F8CC}"/>
                </a:ext>
              </a:extLst>
            </p:cNvPr>
            <p:cNvCxnSpPr/>
            <p:nvPr/>
          </p:nvCxnSpPr>
          <p:spPr>
            <a:xfrm>
              <a:off x="6973400" y="2834640"/>
              <a:ext cx="284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C47B505-EB3F-C69B-481C-0AA9D3DC1E57}"/>
              </a:ext>
            </a:extLst>
          </p:cNvPr>
          <p:cNvSpPr txBox="1"/>
          <p:nvPr/>
        </p:nvSpPr>
        <p:spPr>
          <a:xfrm>
            <a:off x="11771589" y="6468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97978B-66FF-2D79-FBD9-5D98ED6A938A}"/>
              </a:ext>
            </a:extLst>
          </p:cNvPr>
          <p:cNvSpPr txBox="1"/>
          <p:nvPr/>
        </p:nvSpPr>
        <p:spPr>
          <a:xfrm>
            <a:off x="2804817" y="120700"/>
            <a:ext cx="19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 </a:t>
            </a:r>
            <a:r>
              <a:rPr lang="en-US" dirty="0" err="1">
                <a:solidFill>
                  <a:schemeClr val="bg1"/>
                </a:solidFill>
              </a:rPr>
              <a:t>numero</a:t>
            </a:r>
            <a:r>
              <a:rPr lang="en-US" dirty="0">
                <a:solidFill>
                  <a:schemeClr val="bg1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38765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8" grpId="0" animBg="1"/>
      <p:bldP spid="39" grpId="0"/>
      <p:bldP spid="8" grpId="0" animBg="1"/>
      <p:bldP spid="12" grpId="0"/>
      <p:bldP spid="14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65765-AF29-966E-4B41-BE8522C1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Norm</a:t>
            </a:r>
            <a:r>
              <a:rPr lang="sk-SK" sz="48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álový vektor n</a:t>
            </a:r>
            <a:endParaRPr lang="en-US" sz="4800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5CAA5-75D9-B015-B0FD-3CDB745F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z="1800" dirty="0">
                <a:solidFill>
                  <a:schemeClr val="bg1"/>
                </a:solidFill>
              </a:rPr>
              <a:t>Vektorom  n možeme vyrátať súradnice bodu C</a:t>
            </a:r>
          </a:p>
          <a:p>
            <a:r>
              <a:rPr lang="sk-SK" sz="1800" dirty="0">
                <a:solidFill>
                  <a:schemeClr val="bg1"/>
                </a:solidFill>
              </a:rPr>
              <a:t>Vzdialenosť lBCl </a:t>
            </a:r>
            <a:r>
              <a:rPr lang="en-US" sz="1800" dirty="0">
                <a:solidFill>
                  <a:schemeClr val="bg1"/>
                </a:solidFill>
              </a:rPr>
              <a:t>=</a:t>
            </a:r>
            <a:r>
              <a:rPr lang="sk-SK" sz="1800" dirty="0">
                <a:solidFill>
                  <a:schemeClr val="bg1"/>
                </a:solidFill>
              </a:rPr>
              <a:t> 1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78E4767-BEFE-F754-1BE7-7D0AC12E5BD0}"/>
              </a:ext>
            </a:extLst>
          </p:cNvPr>
          <p:cNvCxnSpPr>
            <a:cxnSpLocks/>
          </p:cNvCxnSpPr>
          <p:nvPr/>
        </p:nvCxnSpPr>
        <p:spPr>
          <a:xfrm flipV="1">
            <a:off x="6231487" y="2212848"/>
            <a:ext cx="4192673" cy="36166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73C231A-9DC0-ED00-E55B-BCAFD2162258}"/>
              </a:ext>
            </a:extLst>
          </p:cNvPr>
          <p:cNvSpPr txBox="1"/>
          <p:nvPr/>
        </p:nvSpPr>
        <p:spPr>
          <a:xfrm>
            <a:off x="5947633" y="53776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251DA2-F917-0CBF-87DB-D53E8BA8E198}"/>
              </a:ext>
            </a:extLst>
          </p:cNvPr>
          <p:cNvSpPr txBox="1"/>
          <p:nvPr/>
        </p:nvSpPr>
        <p:spPr>
          <a:xfrm>
            <a:off x="9978672" y="20043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EEDDD8-36A2-AD30-E4AF-4E6BA491D277}"/>
              </a:ext>
            </a:extLst>
          </p:cNvPr>
          <p:cNvSpPr txBox="1"/>
          <p:nvPr/>
        </p:nvSpPr>
        <p:spPr>
          <a:xfrm>
            <a:off x="9267157" y="96530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</a:t>
            </a:r>
            <a:endParaRPr lang="en-US" dirty="0"/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D9AE65EA-355B-8CBE-E77A-699357FFA9F6}"/>
              </a:ext>
            </a:extLst>
          </p:cNvPr>
          <p:cNvSpPr/>
          <p:nvPr/>
        </p:nvSpPr>
        <p:spPr>
          <a:xfrm rot="19138839">
            <a:off x="10049065" y="944684"/>
            <a:ext cx="406733" cy="125530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8C8F2E-EBF6-A314-BED5-5A8C3D074A21}"/>
              </a:ext>
            </a:extLst>
          </p:cNvPr>
          <p:cNvCxnSpPr>
            <a:cxnSpLocks/>
            <a:stCxn id="65" idx="0"/>
            <a:endCxn id="62" idx="0"/>
          </p:cNvCxnSpPr>
          <p:nvPr/>
        </p:nvCxnSpPr>
        <p:spPr>
          <a:xfrm>
            <a:off x="9552261" y="1253771"/>
            <a:ext cx="863889" cy="9531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ight Brace 56">
            <a:extLst>
              <a:ext uri="{FF2B5EF4-FFF2-40B4-BE49-F238E27FC236}">
                <a16:creationId xmlns:a16="http://schemas.microsoft.com/office/drawing/2014/main" id="{9C6DA903-122B-B0FE-7DC9-DE5E791BEFA5}"/>
              </a:ext>
            </a:extLst>
          </p:cNvPr>
          <p:cNvSpPr/>
          <p:nvPr/>
        </p:nvSpPr>
        <p:spPr>
          <a:xfrm rot="2967201">
            <a:off x="8267429" y="1447283"/>
            <a:ext cx="435616" cy="552708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DE121F-E342-0B48-2D33-06021863A239}"/>
              </a:ext>
            </a:extLst>
          </p:cNvPr>
          <p:cNvSpPr txBox="1"/>
          <p:nvPr/>
        </p:nvSpPr>
        <p:spPr>
          <a:xfrm>
            <a:off x="10363021" y="1100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E56816-D825-17EB-638D-1A942A8BD525}"/>
              </a:ext>
            </a:extLst>
          </p:cNvPr>
          <p:cNvSpPr txBox="1"/>
          <p:nvPr/>
        </p:nvSpPr>
        <p:spPr>
          <a:xfrm>
            <a:off x="8495492" y="443027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lABl</a:t>
            </a:r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D20A2D-6025-B551-CA49-A8044E218E69}"/>
              </a:ext>
            </a:extLst>
          </p:cNvPr>
          <p:cNvGrpSpPr/>
          <p:nvPr/>
        </p:nvGrpSpPr>
        <p:grpSpPr>
          <a:xfrm>
            <a:off x="6233178" y="2193569"/>
            <a:ext cx="4203159" cy="3631160"/>
            <a:chOff x="6233178" y="2193569"/>
            <a:chExt cx="4203159" cy="36311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9C75FCE-FD9F-4284-283F-457BC4E73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3178" y="2208097"/>
              <a:ext cx="4192673" cy="36166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5222FBF8-6BB0-841D-931B-7A79D63EB9E8}"/>
                </a:ext>
              </a:extLst>
            </p:cNvPr>
            <p:cNvSpPr/>
            <p:nvPr/>
          </p:nvSpPr>
          <p:spPr>
            <a:xfrm rot="2637757">
              <a:off x="10329657" y="2193569"/>
              <a:ext cx="106680" cy="9551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3D05681-0CDE-7CE5-7F23-466BCD2C37BE}"/>
              </a:ext>
            </a:extLst>
          </p:cNvPr>
          <p:cNvGrpSpPr/>
          <p:nvPr/>
        </p:nvGrpSpPr>
        <p:grpSpPr>
          <a:xfrm rot="16200000">
            <a:off x="9490347" y="1281158"/>
            <a:ext cx="967284" cy="884313"/>
            <a:chOff x="9572732" y="2158875"/>
            <a:chExt cx="897231" cy="75693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030A431-2D12-92BA-2F99-2DD156A8893E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rot="5400000" flipH="1" flipV="1">
              <a:off x="9645436" y="2135392"/>
              <a:ext cx="707711" cy="85312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EDDF5BF0-3585-A286-E057-1C5CDA5F5D58}"/>
                </a:ext>
              </a:extLst>
            </p:cNvPr>
            <p:cNvSpPr/>
            <p:nvPr/>
          </p:nvSpPr>
          <p:spPr>
            <a:xfrm rot="2901469">
              <a:off x="10368988" y="2156341"/>
              <a:ext cx="98442" cy="103509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CF211B6-C6C2-7FD0-936D-27B99B53C5FD}"/>
              </a:ext>
            </a:extLst>
          </p:cNvPr>
          <p:cNvGrpSpPr/>
          <p:nvPr/>
        </p:nvGrpSpPr>
        <p:grpSpPr>
          <a:xfrm>
            <a:off x="8042487" y="3647081"/>
            <a:ext cx="442750" cy="369332"/>
            <a:chOff x="6894030" y="2773680"/>
            <a:chExt cx="442750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7C8CEBC-62AC-2BFA-3C9B-88326B7F5996}"/>
                </a:ext>
              </a:extLst>
            </p:cNvPr>
            <p:cNvSpPr txBox="1"/>
            <p:nvPr/>
          </p:nvSpPr>
          <p:spPr>
            <a:xfrm>
              <a:off x="6894030" y="277368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4F4AADF-33A0-5137-31BE-6E5B89E07C49}"/>
                </a:ext>
              </a:extLst>
            </p:cNvPr>
            <p:cNvCxnSpPr/>
            <p:nvPr/>
          </p:nvCxnSpPr>
          <p:spPr>
            <a:xfrm>
              <a:off x="6973400" y="2834640"/>
              <a:ext cx="284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74BA1CC-E373-109A-3CD6-518CF02602A4}"/>
              </a:ext>
            </a:extLst>
          </p:cNvPr>
          <p:cNvGrpSpPr/>
          <p:nvPr/>
        </p:nvGrpSpPr>
        <p:grpSpPr>
          <a:xfrm>
            <a:off x="9455137" y="1747092"/>
            <a:ext cx="500458" cy="369332"/>
            <a:chOff x="6894030" y="2773680"/>
            <a:chExt cx="500458" cy="3693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2F59A6-FB8B-A1F1-FB14-A9289ED4CE6B}"/>
                </a:ext>
              </a:extLst>
            </p:cNvPr>
            <p:cNvSpPr txBox="1"/>
            <p:nvPr/>
          </p:nvSpPr>
          <p:spPr>
            <a:xfrm>
              <a:off x="6894030" y="2773680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AB’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67F964B-52B2-E229-59A6-E44EDCEA082A}"/>
                </a:ext>
              </a:extLst>
            </p:cNvPr>
            <p:cNvCxnSpPr/>
            <p:nvPr/>
          </p:nvCxnSpPr>
          <p:spPr>
            <a:xfrm>
              <a:off x="6973400" y="2834640"/>
              <a:ext cx="284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69608D2-BF14-CA54-C786-795527C27926}"/>
              </a:ext>
            </a:extLst>
          </p:cNvPr>
          <p:cNvSpPr/>
          <p:nvPr/>
        </p:nvSpPr>
        <p:spPr>
          <a:xfrm>
            <a:off x="9445431" y="1730362"/>
            <a:ext cx="4643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0235C-21DC-CBEF-023E-E397F5086000}"/>
              </a:ext>
            </a:extLst>
          </p:cNvPr>
          <p:cNvGrpSpPr/>
          <p:nvPr/>
        </p:nvGrpSpPr>
        <p:grpSpPr>
          <a:xfrm>
            <a:off x="9513936" y="1766344"/>
            <a:ext cx="306494" cy="369332"/>
            <a:chOff x="6894030" y="2773680"/>
            <a:chExt cx="306494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3C46C0-3E64-7654-0A1F-8DAAD350D943}"/>
                </a:ext>
              </a:extLst>
            </p:cNvPr>
            <p:cNvSpPr txBox="1"/>
            <p:nvPr/>
          </p:nvSpPr>
          <p:spPr>
            <a:xfrm>
              <a:off x="6894030" y="27736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/>
                <a:t>n</a:t>
              </a:r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438B71A-3AD9-A849-CDA0-2D27235088AB}"/>
                </a:ext>
              </a:extLst>
            </p:cNvPr>
            <p:cNvCxnSpPr>
              <a:cxnSpLocks/>
            </p:cNvCxnSpPr>
            <p:nvPr/>
          </p:nvCxnSpPr>
          <p:spPr>
            <a:xfrm>
              <a:off x="6939087" y="2856783"/>
              <a:ext cx="189906" cy="3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859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/>
      <p:bldP spid="59" grpId="0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224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Theodorova špirála</vt:lpstr>
      <vt:lpstr>Čo je to Theodorova špirála?</vt:lpstr>
      <vt:lpstr>Výskyt</vt:lpstr>
      <vt:lpstr>cyklus</vt:lpstr>
      <vt:lpstr>kolmica</vt:lpstr>
      <vt:lpstr>kolmica</vt:lpstr>
      <vt:lpstr>Dĺžka kolmice kolmica</vt:lpstr>
      <vt:lpstr>Dĺžka vektora</vt:lpstr>
      <vt:lpstr>Normálový vektor n</vt:lpstr>
      <vt:lpstr>Veľkosť vzdialenosti lBCl</vt:lpstr>
      <vt:lpstr>Finish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Theodorova špirála</dc:title>
  <dc:creator>Ondrej Krajčovič</dc:creator>
  <cp:lastModifiedBy>Ondrej Krajčovič</cp:lastModifiedBy>
  <cp:revision>17</cp:revision>
  <dcterms:created xsi:type="dcterms:W3CDTF">2023-02-12T20:10:57Z</dcterms:created>
  <dcterms:modified xsi:type="dcterms:W3CDTF">2023-02-12T21:35:55Z</dcterms:modified>
</cp:coreProperties>
</file>