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8" r:id="rId3"/>
    <p:sldId id="262" r:id="rId4"/>
    <p:sldId id="263" r:id="rId5"/>
    <p:sldId id="264" r:id="rId6"/>
    <p:sldId id="265" r:id="rId7"/>
    <p:sldId id="266" r:id="rId8"/>
    <p:sldId id="267" r:id="rId9"/>
    <p:sldId id="268" r:id="rId10"/>
    <p:sldId id="269" r:id="rId11"/>
    <p:sldId id="270" r:id="rId12"/>
    <p:sldId id="271" r:id="rId13"/>
    <p:sldId id="275"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90" d="100"/>
          <a:sy n="90" d="100"/>
        </p:scale>
        <p:origin x="1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245E12C-5F7F-4697-A33D-F6F674D50585}" type="datetimeFigureOut">
              <a:rPr lang="es-CO" smtClean="0"/>
              <a:t>23/02/2022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FB0CD4E-72DF-445C-811F-36EF8BB8875E}" type="slidenum">
              <a:rPr lang="es-CO" smtClean="0"/>
              <a:t>‹Nº›</a:t>
            </a:fld>
            <a:endParaRPr lang="es-CO"/>
          </a:p>
        </p:txBody>
      </p:sp>
    </p:spTree>
    <p:extLst>
      <p:ext uri="{BB962C8B-B14F-4D97-AF65-F5344CB8AC3E}">
        <p14:creationId xmlns:p14="http://schemas.microsoft.com/office/powerpoint/2010/main" val="172459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245E12C-5F7F-4697-A33D-F6F674D50585}" type="datetimeFigureOut">
              <a:rPr lang="es-CO" smtClean="0"/>
              <a:t>23/02/2022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FB0CD4E-72DF-445C-811F-36EF8BB8875E}" type="slidenum">
              <a:rPr lang="es-CO" smtClean="0"/>
              <a:t>‹Nº›</a:t>
            </a:fld>
            <a:endParaRPr lang="es-CO"/>
          </a:p>
        </p:txBody>
      </p:sp>
    </p:spTree>
    <p:extLst>
      <p:ext uri="{BB962C8B-B14F-4D97-AF65-F5344CB8AC3E}">
        <p14:creationId xmlns:p14="http://schemas.microsoft.com/office/powerpoint/2010/main" val="3456407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245E12C-5F7F-4697-A33D-F6F674D50585}" type="datetimeFigureOut">
              <a:rPr lang="es-CO" smtClean="0"/>
              <a:t>23/02/2022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FB0CD4E-72DF-445C-811F-36EF8BB8875E}" type="slidenum">
              <a:rPr lang="es-CO" smtClean="0"/>
              <a:t>‹Nº›</a:t>
            </a:fld>
            <a:endParaRPr lang="es-CO"/>
          </a:p>
        </p:txBody>
      </p:sp>
    </p:spTree>
    <p:extLst>
      <p:ext uri="{BB962C8B-B14F-4D97-AF65-F5344CB8AC3E}">
        <p14:creationId xmlns:p14="http://schemas.microsoft.com/office/powerpoint/2010/main" val="59347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245E12C-5F7F-4697-A33D-F6F674D50585}" type="datetimeFigureOut">
              <a:rPr lang="es-CO" smtClean="0"/>
              <a:t>23/02/2022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FB0CD4E-72DF-445C-811F-36EF8BB8875E}" type="slidenum">
              <a:rPr lang="es-CO" smtClean="0"/>
              <a:t>‹Nº›</a:t>
            </a:fld>
            <a:endParaRPr lang="es-CO"/>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0037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245E12C-5F7F-4697-A33D-F6F674D50585}" type="datetimeFigureOut">
              <a:rPr lang="es-CO" smtClean="0"/>
              <a:t>23/02/2022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FB0CD4E-72DF-445C-811F-36EF8BB8875E}" type="slidenum">
              <a:rPr lang="es-CO" smtClean="0"/>
              <a:t>‹Nº›</a:t>
            </a:fld>
            <a:endParaRPr lang="es-CO"/>
          </a:p>
        </p:txBody>
      </p:sp>
    </p:spTree>
    <p:extLst>
      <p:ext uri="{BB962C8B-B14F-4D97-AF65-F5344CB8AC3E}">
        <p14:creationId xmlns:p14="http://schemas.microsoft.com/office/powerpoint/2010/main" val="89975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F245E12C-5F7F-4697-A33D-F6F674D50585}" type="datetimeFigureOut">
              <a:rPr lang="es-CO" smtClean="0"/>
              <a:t>23/02/2022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1FB0CD4E-72DF-445C-811F-36EF8BB8875E}" type="slidenum">
              <a:rPr lang="es-CO" smtClean="0"/>
              <a:t>‹Nº›</a:t>
            </a:fld>
            <a:endParaRPr lang="es-CO"/>
          </a:p>
        </p:txBody>
      </p:sp>
    </p:spTree>
    <p:extLst>
      <p:ext uri="{BB962C8B-B14F-4D97-AF65-F5344CB8AC3E}">
        <p14:creationId xmlns:p14="http://schemas.microsoft.com/office/powerpoint/2010/main" val="4080442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F245E12C-5F7F-4697-A33D-F6F674D50585}" type="datetimeFigureOut">
              <a:rPr lang="es-CO" smtClean="0"/>
              <a:t>23/02/2022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1FB0CD4E-72DF-445C-811F-36EF8BB8875E}" type="slidenum">
              <a:rPr lang="es-CO" smtClean="0"/>
              <a:t>‹Nº›</a:t>
            </a:fld>
            <a:endParaRPr lang="es-CO"/>
          </a:p>
        </p:txBody>
      </p:sp>
    </p:spTree>
    <p:extLst>
      <p:ext uri="{BB962C8B-B14F-4D97-AF65-F5344CB8AC3E}">
        <p14:creationId xmlns:p14="http://schemas.microsoft.com/office/powerpoint/2010/main" val="2222147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245E12C-5F7F-4697-A33D-F6F674D50585}" type="datetimeFigureOut">
              <a:rPr lang="es-CO" smtClean="0"/>
              <a:t>23/02/2022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FB0CD4E-72DF-445C-811F-36EF8BB8875E}" type="slidenum">
              <a:rPr lang="es-CO" smtClean="0"/>
              <a:t>‹Nº›</a:t>
            </a:fld>
            <a:endParaRPr lang="es-CO"/>
          </a:p>
        </p:txBody>
      </p:sp>
    </p:spTree>
    <p:extLst>
      <p:ext uri="{BB962C8B-B14F-4D97-AF65-F5344CB8AC3E}">
        <p14:creationId xmlns:p14="http://schemas.microsoft.com/office/powerpoint/2010/main" val="2175013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245E12C-5F7F-4697-A33D-F6F674D50585}" type="datetimeFigureOut">
              <a:rPr lang="es-CO" smtClean="0"/>
              <a:t>23/02/2022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FB0CD4E-72DF-445C-811F-36EF8BB8875E}" type="slidenum">
              <a:rPr lang="es-CO" smtClean="0"/>
              <a:t>‹Nº›</a:t>
            </a:fld>
            <a:endParaRPr lang="es-CO"/>
          </a:p>
        </p:txBody>
      </p:sp>
    </p:spTree>
    <p:extLst>
      <p:ext uri="{BB962C8B-B14F-4D97-AF65-F5344CB8AC3E}">
        <p14:creationId xmlns:p14="http://schemas.microsoft.com/office/powerpoint/2010/main" val="776723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245E12C-5F7F-4697-A33D-F6F674D50585}" type="datetimeFigureOut">
              <a:rPr lang="es-CO" smtClean="0"/>
              <a:t>23/02/2022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FB0CD4E-72DF-445C-811F-36EF8BB8875E}" type="slidenum">
              <a:rPr lang="es-CO" smtClean="0"/>
              <a:t>‹Nº›</a:t>
            </a:fld>
            <a:endParaRPr lang="es-CO"/>
          </a:p>
        </p:txBody>
      </p:sp>
    </p:spTree>
    <p:extLst>
      <p:ext uri="{BB962C8B-B14F-4D97-AF65-F5344CB8AC3E}">
        <p14:creationId xmlns:p14="http://schemas.microsoft.com/office/powerpoint/2010/main" val="194107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245E12C-5F7F-4697-A33D-F6F674D50585}" type="datetimeFigureOut">
              <a:rPr lang="es-CO" smtClean="0"/>
              <a:t>23/02/2022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FB0CD4E-72DF-445C-811F-36EF8BB8875E}" type="slidenum">
              <a:rPr lang="es-CO" smtClean="0"/>
              <a:t>‹Nº›</a:t>
            </a:fld>
            <a:endParaRPr lang="es-CO"/>
          </a:p>
        </p:txBody>
      </p:sp>
    </p:spTree>
    <p:extLst>
      <p:ext uri="{BB962C8B-B14F-4D97-AF65-F5344CB8AC3E}">
        <p14:creationId xmlns:p14="http://schemas.microsoft.com/office/powerpoint/2010/main" val="276042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245E12C-5F7F-4697-A33D-F6F674D50585}" type="datetimeFigureOut">
              <a:rPr lang="es-CO" smtClean="0"/>
              <a:t>23/02/2022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FB0CD4E-72DF-445C-811F-36EF8BB8875E}" type="slidenum">
              <a:rPr lang="es-CO" smtClean="0"/>
              <a:t>‹Nº›</a:t>
            </a:fld>
            <a:endParaRPr lang="es-CO"/>
          </a:p>
        </p:txBody>
      </p:sp>
    </p:spTree>
    <p:extLst>
      <p:ext uri="{BB962C8B-B14F-4D97-AF65-F5344CB8AC3E}">
        <p14:creationId xmlns:p14="http://schemas.microsoft.com/office/powerpoint/2010/main" val="319170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245E12C-5F7F-4697-A33D-F6F674D50585}" type="datetimeFigureOut">
              <a:rPr lang="es-CO" smtClean="0"/>
              <a:t>23/02/2022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1FB0CD4E-72DF-445C-811F-36EF8BB8875E}" type="slidenum">
              <a:rPr lang="es-CO" smtClean="0"/>
              <a:t>‹Nº›</a:t>
            </a:fld>
            <a:endParaRPr lang="es-CO"/>
          </a:p>
        </p:txBody>
      </p:sp>
    </p:spTree>
    <p:extLst>
      <p:ext uri="{BB962C8B-B14F-4D97-AF65-F5344CB8AC3E}">
        <p14:creationId xmlns:p14="http://schemas.microsoft.com/office/powerpoint/2010/main" val="2697576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245E12C-5F7F-4697-A33D-F6F674D50585}" type="datetimeFigureOut">
              <a:rPr lang="es-CO" smtClean="0"/>
              <a:t>23/02/2022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1FB0CD4E-72DF-445C-811F-36EF8BB8875E}" type="slidenum">
              <a:rPr lang="es-CO" smtClean="0"/>
              <a:t>‹Nº›</a:t>
            </a:fld>
            <a:endParaRPr lang="es-CO"/>
          </a:p>
        </p:txBody>
      </p:sp>
    </p:spTree>
    <p:extLst>
      <p:ext uri="{BB962C8B-B14F-4D97-AF65-F5344CB8AC3E}">
        <p14:creationId xmlns:p14="http://schemas.microsoft.com/office/powerpoint/2010/main" val="300239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245E12C-5F7F-4697-A33D-F6F674D50585}" type="datetimeFigureOut">
              <a:rPr lang="es-CO" smtClean="0"/>
              <a:t>23/02/2022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1FB0CD4E-72DF-445C-811F-36EF8BB8875E}" type="slidenum">
              <a:rPr lang="es-CO" smtClean="0"/>
              <a:t>‹Nº›</a:t>
            </a:fld>
            <a:endParaRPr lang="es-CO"/>
          </a:p>
        </p:txBody>
      </p:sp>
    </p:spTree>
    <p:extLst>
      <p:ext uri="{BB962C8B-B14F-4D97-AF65-F5344CB8AC3E}">
        <p14:creationId xmlns:p14="http://schemas.microsoft.com/office/powerpoint/2010/main" val="305230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245E12C-5F7F-4697-A33D-F6F674D50585}" type="datetimeFigureOut">
              <a:rPr lang="es-CO" smtClean="0"/>
              <a:t>23/02/2022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FB0CD4E-72DF-445C-811F-36EF8BB8875E}" type="slidenum">
              <a:rPr lang="es-CO" smtClean="0"/>
              <a:t>‹Nº›</a:t>
            </a:fld>
            <a:endParaRPr lang="es-CO"/>
          </a:p>
        </p:txBody>
      </p:sp>
    </p:spTree>
    <p:extLst>
      <p:ext uri="{BB962C8B-B14F-4D97-AF65-F5344CB8AC3E}">
        <p14:creationId xmlns:p14="http://schemas.microsoft.com/office/powerpoint/2010/main" val="407921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245E12C-5F7F-4697-A33D-F6F674D50585}" type="datetimeFigureOut">
              <a:rPr lang="es-CO" smtClean="0"/>
              <a:t>23/02/2022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FB0CD4E-72DF-445C-811F-36EF8BB8875E}" type="slidenum">
              <a:rPr lang="es-CO" smtClean="0"/>
              <a:t>‹Nº›</a:t>
            </a:fld>
            <a:endParaRPr lang="es-CO"/>
          </a:p>
        </p:txBody>
      </p:sp>
    </p:spTree>
    <p:extLst>
      <p:ext uri="{BB962C8B-B14F-4D97-AF65-F5344CB8AC3E}">
        <p14:creationId xmlns:p14="http://schemas.microsoft.com/office/powerpoint/2010/main" val="1273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245E12C-5F7F-4697-A33D-F6F674D50585}" type="datetimeFigureOut">
              <a:rPr lang="es-CO" smtClean="0"/>
              <a:t>23/02/2022</a:t>
            </a:fld>
            <a:endParaRPr lang="es-CO"/>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CO"/>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FB0CD4E-72DF-445C-811F-36EF8BB8875E}" type="slidenum">
              <a:rPr lang="es-CO" smtClean="0"/>
              <a:t>‹Nº›</a:t>
            </a:fld>
            <a:endParaRPr lang="es-CO"/>
          </a:p>
        </p:txBody>
      </p:sp>
    </p:spTree>
    <p:extLst>
      <p:ext uri="{BB962C8B-B14F-4D97-AF65-F5344CB8AC3E}">
        <p14:creationId xmlns:p14="http://schemas.microsoft.com/office/powerpoint/2010/main" val="3899462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204D3B3-83BD-8049-9E55-5B6A10A3ADB5}"/>
              </a:ext>
            </a:extLst>
          </p:cNvPr>
          <p:cNvSpPr txBox="1"/>
          <p:nvPr/>
        </p:nvSpPr>
        <p:spPr>
          <a:xfrm>
            <a:off x="1199745" y="4620494"/>
            <a:ext cx="6891131" cy="646331"/>
          </a:xfrm>
          <a:prstGeom prst="rect">
            <a:avLst/>
          </a:prstGeom>
          <a:noFill/>
        </p:spPr>
        <p:txBody>
          <a:bodyPr wrap="square" rtlCol="0">
            <a:spAutoFit/>
          </a:bodyPr>
          <a:lstStyle/>
          <a:p>
            <a:r>
              <a:rPr lang="es-ES" sz="3600" b="1" dirty="0">
                <a:solidFill>
                  <a:srgbClr val="FF0062"/>
                </a:solidFill>
                <a:latin typeface="Ubuntu" panose="020B0504030602030204" pitchFamily="34" charset="0"/>
              </a:rPr>
              <a:t>Historia de la Computación</a:t>
            </a:r>
            <a:endParaRPr lang="es-CO" sz="3600" b="1" dirty="0">
              <a:solidFill>
                <a:srgbClr val="FF0062"/>
              </a:solidFill>
              <a:latin typeface="Ubuntu" panose="020B0504030602030204" pitchFamily="34" charset="0"/>
            </a:endParaRPr>
          </a:p>
        </p:txBody>
      </p:sp>
    </p:spTree>
    <p:extLst>
      <p:ext uri="{BB962C8B-B14F-4D97-AF65-F5344CB8AC3E}">
        <p14:creationId xmlns:p14="http://schemas.microsoft.com/office/powerpoint/2010/main" val="296245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2542003" y="553142"/>
            <a:ext cx="6891131" cy="523220"/>
          </a:xfrm>
          <a:prstGeom prst="rect">
            <a:avLst/>
          </a:prstGeom>
          <a:noFill/>
        </p:spPr>
        <p:txBody>
          <a:bodyPr wrap="square" rtlCol="0">
            <a:spAutoFit/>
          </a:bodyPr>
          <a:lstStyle/>
          <a:p>
            <a:pPr algn="ctr"/>
            <a:r>
              <a:rPr lang="es-ES" sz="2800" b="1" dirty="0">
                <a:solidFill>
                  <a:srgbClr val="FF0062"/>
                </a:solidFill>
                <a:latin typeface="Ubuntu" panose="020B0504030602030204" pitchFamily="34" charset="0"/>
              </a:rPr>
              <a:t>Tercera Generación </a:t>
            </a:r>
            <a:r>
              <a:rPr lang="es-ES" altLang="es-419" sz="2800" b="1" dirty="0">
                <a:solidFill>
                  <a:srgbClr val="FF0062"/>
                </a:solidFill>
                <a:latin typeface="Ubuntu" panose="020B0504030602030204" pitchFamily="34" charset="0"/>
              </a:rPr>
              <a:t>(1964-1971)</a:t>
            </a:r>
            <a:endParaRPr lang="es-CO" sz="2800" b="1" dirty="0">
              <a:solidFill>
                <a:srgbClr val="FF0062"/>
              </a:solidFill>
              <a:latin typeface="Ubuntu" panose="020B0504030602030204" pitchFamily="34" charset="0"/>
            </a:endParaRPr>
          </a:p>
        </p:txBody>
      </p:sp>
      <p:sp>
        <p:nvSpPr>
          <p:cNvPr id="5" name="Marcador de contenido 2">
            <a:extLst>
              <a:ext uri="{FF2B5EF4-FFF2-40B4-BE49-F238E27FC236}">
                <a16:creationId xmlns:a16="http://schemas.microsoft.com/office/drawing/2014/main" id="{D98BDB56-6216-4D11-A553-BBC8176F0A4B}"/>
              </a:ext>
            </a:extLst>
          </p:cNvPr>
          <p:cNvSpPr txBox="1">
            <a:spLocks/>
          </p:cNvSpPr>
          <p:nvPr/>
        </p:nvSpPr>
        <p:spPr>
          <a:xfrm>
            <a:off x="1313104" y="1376315"/>
            <a:ext cx="9761296" cy="3880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s-MX" sz="2000" dirty="0"/>
              <a:t>Su fabricación electrónica esta basada en circuitos integrados. </a:t>
            </a:r>
          </a:p>
          <a:p>
            <a:pPr marL="342900" indent="-342900" algn="just">
              <a:buFont typeface="Wingdings" panose="05000000000000000000" pitchFamily="2" charset="2"/>
              <a:buChar char="Ø"/>
            </a:pPr>
            <a:r>
              <a:rPr lang="es-MX" sz="2000" dirty="0"/>
              <a:t>Su manejo es por medio de los lenguajes de control de los sistemas operativos. </a:t>
            </a:r>
          </a:p>
          <a:p>
            <a:pPr marL="342900" indent="-342900" algn="just">
              <a:buFont typeface="Wingdings" panose="05000000000000000000" pitchFamily="2" charset="2"/>
              <a:buChar char="Ø"/>
            </a:pPr>
            <a:r>
              <a:rPr lang="es-MX" sz="2000" dirty="0"/>
              <a:t>En 1964 CDC introdujo la serie 6000 con la computadora 6600 que se consideró durante algunos años como la más rápida.</a:t>
            </a:r>
          </a:p>
        </p:txBody>
      </p:sp>
      <p:pic>
        <p:nvPicPr>
          <p:cNvPr id="7" name="Picture 2" descr="http://equipo-9.wikispaces.com/file/view/ibm-pc.gif/135520491/ibm-pc.gif">
            <a:extLst>
              <a:ext uri="{FF2B5EF4-FFF2-40B4-BE49-F238E27FC236}">
                <a16:creationId xmlns:a16="http://schemas.microsoft.com/office/drawing/2014/main" id="{E87C57AB-71A7-4808-A8BA-FBAFEB076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481" y="303983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41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2558782" y="538846"/>
            <a:ext cx="6891131" cy="523220"/>
          </a:xfrm>
          <a:prstGeom prst="rect">
            <a:avLst/>
          </a:prstGeom>
          <a:noFill/>
        </p:spPr>
        <p:txBody>
          <a:bodyPr wrap="square" rtlCol="0">
            <a:spAutoFit/>
          </a:bodyPr>
          <a:lstStyle/>
          <a:p>
            <a:pPr algn="ctr"/>
            <a:r>
              <a:rPr lang="es-ES" sz="2800" b="1" dirty="0">
                <a:solidFill>
                  <a:srgbClr val="FF0062"/>
                </a:solidFill>
                <a:latin typeface="Ubuntu" panose="020B0504030602030204" pitchFamily="34" charset="0"/>
              </a:rPr>
              <a:t>Cuarta Generación </a:t>
            </a:r>
            <a:r>
              <a:rPr lang="es-ES" altLang="es-419" sz="2800" b="1" dirty="0">
                <a:solidFill>
                  <a:srgbClr val="FF0062"/>
                </a:solidFill>
                <a:latin typeface="Ubuntu" panose="020B0504030602030204" pitchFamily="34" charset="0"/>
              </a:rPr>
              <a:t>(1971-1978)</a:t>
            </a:r>
            <a:endParaRPr lang="es-CO" sz="2800" b="1" dirty="0">
              <a:solidFill>
                <a:srgbClr val="FF0062"/>
              </a:solidFill>
              <a:latin typeface="Ubuntu" panose="020B0504030602030204" pitchFamily="34" charset="0"/>
            </a:endParaRPr>
          </a:p>
        </p:txBody>
      </p:sp>
      <p:sp>
        <p:nvSpPr>
          <p:cNvPr id="5" name="Marcador de contenido 2">
            <a:extLst>
              <a:ext uri="{FF2B5EF4-FFF2-40B4-BE49-F238E27FC236}">
                <a16:creationId xmlns:a16="http://schemas.microsoft.com/office/drawing/2014/main" id="{D98BDB56-6216-4D11-A553-BBC8176F0A4B}"/>
              </a:ext>
            </a:extLst>
          </p:cNvPr>
          <p:cNvSpPr txBox="1">
            <a:spLocks/>
          </p:cNvSpPr>
          <p:nvPr/>
        </p:nvSpPr>
        <p:spPr>
          <a:xfrm>
            <a:off x="1313104" y="1376315"/>
            <a:ext cx="9761296" cy="3880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s-MX" sz="2000" dirty="0"/>
              <a:t>Aquí aparecen los microprocesadores que es un gran adelanto de la microelectrónica, son circuitos integrados de alta densidad y con una velocidad impresionante. Aquí nacen las computadoras personales que han adquirido proporciones enormes y que han influido en la sociedad en general sobre la llamada "revolución informática".</a:t>
            </a:r>
          </a:p>
          <a:p>
            <a:pPr marL="342900" indent="-342900" algn="just">
              <a:buFont typeface="Wingdings" panose="05000000000000000000" pitchFamily="2" charset="2"/>
              <a:buChar char="Ø"/>
            </a:pPr>
            <a:r>
              <a:rPr lang="es-MX" sz="2000" dirty="0"/>
              <a:t>En 1976 Steve Wozniak y Steve Jobs inventan la primera microcomputadora de uso masivo y más tarde forman la compañía conocida como la Apple que fue la segunda compañía más grande del mundo, antecedida tan solo por IBM; y esta por su parte es aún de las cinco compañías más grandes del mundo.</a:t>
            </a:r>
          </a:p>
        </p:txBody>
      </p:sp>
      <p:pic>
        <p:nvPicPr>
          <p:cNvPr id="6" name="Picture 2" descr="http://files.maquina-30.webnode.es/200000109-2297b237e1/4.JPG">
            <a:extLst>
              <a:ext uri="{FF2B5EF4-FFF2-40B4-BE49-F238E27FC236}">
                <a16:creationId xmlns:a16="http://schemas.microsoft.com/office/drawing/2014/main" id="{00FE29FD-5BEA-4AA7-8E88-9FE67ABBC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971" y="3802809"/>
            <a:ext cx="4266080" cy="225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51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2561946" y="519586"/>
            <a:ext cx="6891131" cy="523220"/>
          </a:xfrm>
          <a:prstGeom prst="rect">
            <a:avLst/>
          </a:prstGeom>
          <a:noFill/>
        </p:spPr>
        <p:txBody>
          <a:bodyPr wrap="square" rtlCol="0">
            <a:spAutoFit/>
          </a:bodyPr>
          <a:lstStyle/>
          <a:p>
            <a:pPr algn="ctr"/>
            <a:r>
              <a:rPr lang="es-ES" sz="2800" b="1" dirty="0">
                <a:solidFill>
                  <a:srgbClr val="FF0062"/>
                </a:solidFill>
                <a:latin typeface="Ubuntu" panose="020B0504030602030204" pitchFamily="34" charset="0"/>
              </a:rPr>
              <a:t>Quinta Generación </a:t>
            </a:r>
            <a:r>
              <a:rPr lang="es-ES" altLang="es-419" sz="2800" b="1" dirty="0">
                <a:solidFill>
                  <a:srgbClr val="FF0062"/>
                </a:solidFill>
                <a:latin typeface="Ubuntu" panose="020B0504030602030204" pitchFamily="34" charset="0"/>
              </a:rPr>
              <a:t>(1978-???)</a:t>
            </a:r>
            <a:endParaRPr lang="es-CO" sz="2800" b="1" dirty="0">
              <a:solidFill>
                <a:srgbClr val="FF0062"/>
              </a:solidFill>
              <a:latin typeface="Ubuntu" panose="020B0504030602030204" pitchFamily="34" charset="0"/>
            </a:endParaRPr>
          </a:p>
        </p:txBody>
      </p:sp>
      <p:sp>
        <p:nvSpPr>
          <p:cNvPr id="5" name="Marcador de contenido 2">
            <a:extLst>
              <a:ext uri="{FF2B5EF4-FFF2-40B4-BE49-F238E27FC236}">
                <a16:creationId xmlns:a16="http://schemas.microsoft.com/office/drawing/2014/main" id="{D98BDB56-6216-4D11-A553-BBC8176F0A4B}"/>
              </a:ext>
            </a:extLst>
          </p:cNvPr>
          <p:cNvSpPr txBox="1">
            <a:spLocks/>
          </p:cNvSpPr>
          <p:nvPr/>
        </p:nvSpPr>
        <p:spPr>
          <a:xfrm>
            <a:off x="1313104" y="1376315"/>
            <a:ext cx="9761296" cy="3880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s-MX" sz="2000" dirty="0"/>
              <a:t>Procesamiento en paralelo mediante arquitecturas y diseños especiales y circuitos de gran velocidad. </a:t>
            </a:r>
          </a:p>
          <a:p>
            <a:pPr marL="342900" indent="-342900" algn="just">
              <a:buFont typeface="Wingdings" panose="05000000000000000000" pitchFamily="2" charset="2"/>
              <a:buChar char="Ø"/>
            </a:pPr>
            <a:r>
              <a:rPr lang="es-MX" sz="2000" dirty="0"/>
              <a:t>Manejo de lenguaje natural y sistemas de inteligencia artificial. </a:t>
            </a:r>
          </a:p>
          <a:p>
            <a:pPr marL="342900" indent="-342900" algn="just">
              <a:buFont typeface="Wingdings" panose="05000000000000000000" pitchFamily="2" charset="2"/>
              <a:buChar char="Ø"/>
            </a:pPr>
            <a:r>
              <a:rPr lang="es-MX" sz="2000" dirty="0"/>
              <a:t>El futuro previsible de la computación es muy interesante, y se puede esperar que esta ciencia siga siendo objeto de atención prioritaria de gobiernos y de la sociedad en conjunto. </a:t>
            </a:r>
          </a:p>
        </p:txBody>
      </p:sp>
      <p:pic>
        <p:nvPicPr>
          <p:cNvPr id="7" name="Imagen 6">
            <a:extLst>
              <a:ext uri="{FF2B5EF4-FFF2-40B4-BE49-F238E27FC236}">
                <a16:creationId xmlns:a16="http://schemas.microsoft.com/office/drawing/2014/main" id="{46E01AA8-6D3A-468D-9C92-8AF0889FA9D1}"/>
              </a:ext>
            </a:extLst>
          </p:cNvPr>
          <p:cNvPicPr>
            <a:picLocks noChangeAspect="1"/>
          </p:cNvPicPr>
          <p:nvPr/>
        </p:nvPicPr>
        <p:blipFill>
          <a:blip r:embed="rId2"/>
          <a:stretch>
            <a:fillRect/>
          </a:stretch>
        </p:blipFill>
        <p:spPr>
          <a:xfrm>
            <a:off x="4491059" y="3429000"/>
            <a:ext cx="3032907" cy="2482581"/>
          </a:xfrm>
          <a:prstGeom prst="rect">
            <a:avLst/>
          </a:prstGeom>
        </p:spPr>
      </p:pic>
    </p:spTree>
    <p:extLst>
      <p:ext uri="{BB962C8B-B14F-4D97-AF65-F5344CB8AC3E}">
        <p14:creationId xmlns:p14="http://schemas.microsoft.com/office/powerpoint/2010/main" val="422219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2561946" y="519586"/>
            <a:ext cx="6891131" cy="523220"/>
          </a:xfrm>
          <a:prstGeom prst="rect">
            <a:avLst/>
          </a:prstGeom>
          <a:noFill/>
        </p:spPr>
        <p:txBody>
          <a:bodyPr wrap="square" rtlCol="0">
            <a:spAutoFit/>
          </a:bodyPr>
          <a:lstStyle/>
          <a:p>
            <a:pPr algn="ctr"/>
            <a:r>
              <a:rPr lang="es-ES" sz="2800" b="1" dirty="0">
                <a:solidFill>
                  <a:srgbClr val="FF0062"/>
                </a:solidFill>
                <a:latin typeface="Ubuntu" panose="020B0504030602030204" pitchFamily="34" charset="0"/>
              </a:rPr>
              <a:t>Partes de la Máquina </a:t>
            </a:r>
            <a:r>
              <a:rPr lang="es-ES" sz="2800" b="1" dirty="0" err="1">
                <a:solidFill>
                  <a:srgbClr val="FF0062"/>
                </a:solidFill>
                <a:latin typeface="Ubuntu" panose="020B0504030602030204" pitchFamily="34" charset="0"/>
              </a:rPr>
              <a:t>Análitica</a:t>
            </a:r>
            <a:endParaRPr lang="es-CO" sz="2800" b="1" dirty="0">
              <a:solidFill>
                <a:srgbClr val="FF0062"/>
              </a:solidFill>
              <a:latin typeface="Ubuntu" panose="020B0504030602030204" pitchFamily="34" charset="0"/>
            </a:endParaRPr>
          </a:p>
        </p:txBody>
      </p:sp>
      <p:sp>
        <p:nvSpPr>
          <p:cNvPr id="5" name="Marcador de contenido 2">
            <a:extLst>
              <a:ext uri="{FF2B5EF4-FFF2-40B4-BE49-F238E27FC236}">
                <a16:creationId xmlns:a16="http://schemas.microsoft.com/office/drawing/2014/main" id="{D98BDB56-6216-4D11-A553-BBC8176F0A4B}"/>
              </a:ext>
            </a:extLst>
          </p:cNvPr>
          <p:cNvSpPr txBox="1">
            <a:spLocks/>
          </p:cNvSpPr>
          <p:nvPr/>
        </p:nvSpPr>
        <p:spPr>
          <a:xfrm>
            <a:off x="1296326" y="1488613"/>
            <a:ext cx="9761296" cy="3880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a:lnSpc>
                <a:spcPct val="80000"/>
              </a:lnSpc>
              <a:buAutoNum type="arabicPeriod"/>
            </a:pPr>
            <a:r>
              <a:rPr lang="es-ES" altLang="es-419" sz="2800" b="1" dirty="0"/>
              <a:t>Dispositivo de entrada de la información</a:t>
            </a:r>
            <a:r>
              <a:rPr lang="es-ES" altLang="es-419" sz="2800" dirty="0"/>
              <a:t>: recibe la información a procesar y las instrucciones del programa. </a:t>
            </a:r>
          </a:p>
          <a:p>
            <a:pPr algn="just">
              <a:lnSpc>
                <a:spcPct val="80000"/>
              </a:lnSpc>
            </a:pPr>
            <a:r>
              <a:rPr lang="es-ES" altLang="es-419" sz="2800" dirty="0"/>
              <a:t>2. </a:t>
            </a:r>
            <a:r>
              <a:rPr lang="es-ES" altLang="es-419" sz="2800" b="1" dirty="0"/>
              <a:t>Unidad de almacenaje</a:t>
            </a:r>
            <a:r>
              <a:rPr lang="es-ES" altLang="es-419" sz="2800" dirty="0"/>
              <a:t>: que almacena información. </a:t>
            </a:r>
          </a:p>
          <a:p>
            <a:pPr algn="just">
              <a:lnSpc>
                <a:spcPct val="80000"/>
              </a:lnSpc>
            </a:pPr>
            <a:r>
              <a:rPr lang="es-ES" altLang="es-419" sz="2800" dirty="0"/>
              <a:t>3. </a:t>
            </a:r>
            <a:r>
              <a:rPr lang="es-ES" altLang="es-419" sz="2800" b="1" dirty="0"/>
              <a:t>Procesador</a:t>
            </a:r>
            <a:r>
              <a:rPr lang="es-ES" altLang="es-419" sz="2800" dirty="0"/>
              <a:t>: con la función de realizar operaciones lógicas y aritméticas sobre la información. </a:t>
            </a:r>
          </a:p>
          <a:p>
            <a:pPr algn="just">
              <a:lnSpc>
                <a:spcPct val="80000"/>
              </a:lnSpc>
            </a:pPr>
            <a:r>
              <a:rPr lang="es-ES" altLang="es-419" sz="2800" dirty="0"/>
              <a:t>4. </a:t>
            </a:r>
            <a:r>
              <a:rPr lang="es-ES" altLang="es-419" sz="2800" b="1" dirty="0"/>
              <a:t>Unidad de control</a:t>
            </a:r>
            <a:r>
              <a:rPr lang="es-ES" altLang="es-419" sz="2800" dirty="0"/>
              <a:t>: dirige a todas las demás unidades determinando cuándo debe leer información, que operación realizar,... </a:t>
            </a:r>
          </a:p>
          <a:p>
            <a:pPr algn="just">
              <a:lnSpc>
                <a:spcPct val="80000"/>
              </a:lnSpc>
            </a:pPr>
            <a:r>
              <a:rPr lang="es-ES" altLang="es-419" sz="2800" dirty="0"/>
              <a:t>5. </a:t>
            </a:r>
            <a:r>
              <a:rPr lang="es-ES" altLang="es-419" sz="2800" b="1" dirty="0"/>
              <a:t>Dispositivo de salida</a:t>
            </a:r>
            <a:r>
              <a:rPr lang="es-ES" altLang="es-419" sz="2800" dirty="0"/>
              <a:t>: muestra la información ya procesada. </a:t>
            </a:r>
          </a:p>
        </p:txBody>
      </p:sp>
    </p:spTree>
    <p:extLst>
      <p:ext uri="{BB962C8B-B14F-4D97-AF65-F5344CB8AC3E}">
        <p14:creationId xmlns:p14="http://schemas.microsoft.com/office/powerpoint/2010/main" val="227811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2189666" y="502808"/>
            <a:ext cx="6891131" cy="646331"/>
          </a:xfrm>
          <a:prstGeom prst="rect">
            <a:avLst/>
          </a:prstGeom>
          <a:noFill/>
        </p:spPr>
        <p:txBody>
          <a:bodyPr wrap="square" rtlCol="0">
            <a:spAutoFit/>
          </a:bodyPr>
          <a:lstStyle/>
          <a:p>
            <a:pPr algn="ctr"/>
            <a:r>
              <a:rPr lang="es-ES" sz="3600" b="1" dirty="0">
                <a:solidFill>
                  <a:srgbClr val="FF0062"/>
                </a:solidFill>
                <a:latin typeface="Ubuntu" panose="020B0504030602030204" pitchFamily="34" charset="0"/>
              </a:rPr>
              <a:t>Algoritmos</a:t>
            </a:r>
            <a:endParaRPr lang="es-CO" sz="3600" b="1" dirty="0">
              <a:solidFill>
                <a:srgbClr val="FF0062"/>
              </a:solidFill>
              <a:latin typeface="Ubuntu" panose="020B0504030602030204" pitchFamily="34" charset="0"/>
            </a:endParaRPr>
          </a:p>
        </p:txBody>
      </p:sp>
      <p:sp>
        <p:nvSpPr>
          <p:cNvPr id="5" name="Marcador de contenido 2">
            <a:extLst>
              <a:ext uri="{FF2B5EF4-FFF2-40B4-BE49-F238E27FC236}">
                <a16:creationId xmlns:a16="http://schemas.microsoft.com/office/drawing/2014/main" id="{D98BDB56-6216-4D11-A553-BBC8176F0A4B}"/>
              </a:ext>
            </a:extLst>
          </p:cNvPr>
          <p:cNvSpPr txBox="1">
            <a:spLocks/>
          </p:cNvSpPr>
          <p:nvPr/>
        </p:nvSpPr>
        <p:spPr>
          <a:xfrm>
            <a:off x="1287937" y="1753820"/>
            <a:ext cx="9761296" cy="3880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s-MX" sz="2000" dirty="0"/>
              <a:t>Tiempo secuencial. Un algoritmo funciona en tiempo discretizado –paso a paso–, definiendo así una secuencia de estados "computacionales" por cada entrada válida (la entrada son los datos que se le suministran al algoritmo antes de comenzar).</a:t>
            </a:r>
          </a:p>
          <a:p>
            <a:pPr marL="342900" indent="-342900" algn="just">
              <a:buFont typeface="Wingdings" panose="05000000000000000000" pitchFamily="2" charset="2"/>
              <a:buChar char="Ø"/>
            </a:pPr>
            <a:r>
              <a:rPr lang="es-MX" sz="2000" dirty="0"/>
              <a:t>Estado abstracto. Cada estado computacional puede ser descrito formalmente utilizando una estructura de primer orden y cada algoritmo es independiente de su implementación (los algoritmos son objetos abstractos) de manera que en un algoritmo las estructuras de primer orden son invariantes bajo isomorfismo.</a:t>
            </a:r>
          </a:p>
          <a:p>
            <a:pPr marL="342900" indent="-342900" algn="just">
              <a:buFont typeface="Wingdings" panose="05000000000000000000" pitchFamily="2" charset="2"/>
              <a:buChar char="Ø"/>
            </a:pPr>
            <a:r>
              <a:rPr lang="es-MX" sz="2000" dirty="0"/>
              <a:t>Exploración acotada. La transición de un estado al siguiente queda completamente determinada por una descripción fija y finita; es decir, entre cada estado y el siguiente solamente se puede tomar en cuenta una cantidad fija y limitada de términos del estado actual.</a:t>
            </a:r>
          </a:p>
        </p:txBody>
      </p:sp>
    </p:spTree>
    <p:extLst>
      <p:ext uri="{BB962C8B-B14F-4D97-AF65-F5344CB8AC3E}">
        <p14:creationId xmlns:p14="http://schemas.microsoft.com/office/powerpoint/2010/main" val="20208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2189666" y="502808"/>
            <a:ext cx="6891131" cy="646331"/>
          </a:xfrm>
          <a:prstGeom prst="rect">
            <a:avLst/>
          </a:prstGeom>
          <a:noFill/>
        </p:spPr>
        <p:txBody>
          <a:bodyPr wrap="square" rtlCol="0">
            <a:spAutoFit/>
          </a:bodyPr>
          <a:lstStyle/>
          <a:p>
            <a:pPr algn="ctr"/>
            <a:r>
              <a:rPr lang="es-ES" sz="3600" b="1" dirty="0">
                <a:solidFill>
                  <a:srgbClr val="FF0062"/>
                </a:solidFill>
                <a:latin typeface="Ubuntu" panose="020B0504030602030204" pitchFamily="34" charset="0"/>
              </a:rPr>
              <a:t>Medios de Expresión</a:t>
            </a:r>
            <a:endParaRPr lang="es-CO" sz="3600" b="1" dirty="0">
              <a:solidFill>
                <a:srgbClr val="FF0062"/>
              </a:solidFill>
              <a:latin typeface="Ubuntu" panose="020B0504030602030204" pitchFamily="34" charset="0"/>
            </a:endParaRPr>
          </a:p>
        </p:txBody>
      </p:sp>
      <p:sp>
        <p:nvSpPr>
          <p:cNvPr id="5" name="Marcador de contenido 2">
            <a:extLst>
              <a:ext uri="{FF2B5EF4-FFF2-40B4-BE49-F238E27FC236}">
                <a16:creationId xmlns:a16="http://schemas.microsoft.com/office/drawing/2014/main" id="{D98BDB56-6216-4D11-A553-BBC8176F0A4B}"/>
              </a:ext>
            </a:extLst>
          </p:cNvPr>
          <p:cNvSpPr txBox="1">
            <a:spLocks/>
          </p:cNvSpPr>
          <p:nvPr/>
        </p:nvSpPr>
        <p:spPr>
          <a:xfrm>
            <a:off x="1287937" y="1753820"/>
            <a:ext cx="9761296" cy="3880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2000" dirty="0"/>
              <a:t>La descripción de un algoritmo usualmente se hace en tres niveles:</a:t>
            </a:r>
          </a:p>
          <a:p>
            <a:pPr algn="just"/>
            <a:endParaRPr lang="es-MX" sz="2000" dirty="0"/>
          </a:p>
          <a:p>
            <a:pPr marL="342900" indent="-342900" algn="just">
              <a:buFont typeface="Wingdings" panose="05000000000000000000" pitchFamily="2" charset="2"/>
              <a:buChar char="Ø"/>
            </a:pPr>
            <a:r>
              <a:rPr lang="es-MX" sz="2000" b="1" dirty="0"/>
              <a:t>Descripción de alto nivel</a:t>
            </a:r>
            <a:r>
              <a:rPr lang="es-MX" sz="2000" dirty="0"/>
              <a:t>. Se establece el problema, se selecciona un modelo matemático y se explica el algoritmo de manera verbal, posiblemente con ilustraciones y omitiendo detalles.</a:t>
            </a:r>
          </a:p>
          <a:p>
            <a:pPr marL="342900" indent="-342900" algn="just">
              <a:buFont typeface="Wingdings" panose="05000000000000000000" pitchFamily="2" charset="2"/>
              <a:buChar char="Ø"/>
            </a:pPr>
            <a:r>
              <a:rPr lang="es-MX" sz="2000" b="1" dirty="0"/>
              <a:t>Descripción formal</a:t>
            </a:r>
            <a:r>
              <a:rPr lang="es-MX" sz="2000" dirty="0"/>
              <a:t>. Se usa pseudocódigo para describir la secuencia de pasos que encuentran la solución.</a:t>
            </a:r>
          </a:p>
          <a:p>
            <a:pPr marL="342900" indent="-342900" algn="just">
              <a:buFont typeface="Wingdings" panose="05000000000000000000" pitchFamily="2" charset="2"/>
              <a:buChar char="Ø"/>
            </a:pPr>
            <a:r>
              <a:rPr lang="es-MX" sz="2000" b="1" dirty="0"/>
              <a:t>Implementación</a:t>
            </a:r>
            <a:r>
              <a:rPr lang="es-MX" sz="2000" dirty="0"/>
              <a:t>. Se muestra el algoritmo expresado en un lenguaje de programación específico o algún objeto capaz de llevar a cabo instrucciones.</a:t>
            </a:r>
          </a:p>
        </p:txBody>
      </p:sp>
    </p:spTree>
    <p:extLst>
      <p:ext uri="{BB962C8B-B14F-4D97-AF65-F5344CB8AC3E}">
        <p14:creationId xmlns:p14="http://schemas.microsoft.com/office/powerpoint/2010/main" val="162183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down)">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down)">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2189666" y="502808"/>
            <a:ext cx="6891131" cy="646331"/>
          </a:xfrm>
          <a:prstGeom prst="rect">
            <a:avLst/>
          </a:prstGeom>
          <a:noFill/>
        </p:spPr>
        <p:txBody>
          <a:bodyPr wrap="square" rtlCol="0">
            <a:spAutoFit/>
          </a:bodyPr>
          <a:lstStyle/>
          <a:p>
            <a:pPr algn="ctr"/>
            <a:r>
              <a:rPr lang="es-ES" sz="3600" b="1" dirty="0">
                <a:solidFill>
                  <a:srgbClr val="FF0062"/>
                </a:solidFill>
                <a:latin typeface="Ubuntu" panose="020B0504030602030204" pitchFamily="34" charset="0"/>
              </a:rPr>
              <a:t>Diagramas de Flujo</a:t>
            </a:r>
            <a:endParaRPr lang="es-CO" sz="3600" b="1" dirty="0">
              <a:solidFill>
                <a:srgbClr val="FF0062"/>
              </a:solidFill>
              <a:latin typeface="Ubuntu" panose="020B0504030602030204" pitchFamily="34" charset="0"/>
            </a:endParaRPr>
          </a:p>
        </p:txBody>
      </p:sp>
      <p:pic>
        <p:nvPicPr>
          <p:cNvPr id="6" name="Picture 2" descr="http://upload.wikimedia.org/wikipedia/commons/thumb/2/26/AlgoritmoRaiz.png/220px-AlgoritmoRaiz.png">
            <a:extLst>
              <a:ext uri="{FF2B5EF4-FFF2-40B4-BE49-F238E27FC236}">
                <a16:creationId xmlns:a16="http://schemas.microsoft.com/office/drawing/2014/main" id="{A4A50FA5-F4AC-43A5-ADBD-9317D4AF0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20" y="1496883"/>
            <a:ext cx="3122197" cy="44704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upload.wikimedia.org/wikipedia/commons/thumb/b/bd/LampFlowchart-es.svg/220px-LampFlowchart-es.svg.png">
            <a:extLst>
              <a:ext uri="{FF2B5EF4-FFF2-40B4-BE49-F238E27FC236}">
                <a16:creationId xmlns:a16="http://schemas.microsoft.com/office/drawing/2014/main" id="{83FC4D7F-7680-4151-B31C-B473BD861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598" y="1496883"/>
            <a:ext cx="3278308" cy="4470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34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148935"/>
            <a:ext cx="6891131" cy="646331"/>
          </a:xfrm>
          <a:prstGeom prst="rect">
            <a:avLst/>
          </a:prstGeom>
          <a:noFill/>
        </p:spPr>
        <p:txBody>
          <a:bodyPr wrap="square" rtlCol="0">
            <a:spAutoFit/>
          </a:bodyPr>
          <a:lstStyle/>
          <a:p>
            <a:r>
              <a:rPr lang="es-ES" sz="3600" b="1" dirty="0">
                <a:solidFill>
                  <a:srgbClr val="FF0062"/>
                </a:solidFill>
                <a:latin typeface="Ubuntu" panose="020B0504030602030204" pitchFamily="34" charset="0"/>
              </a:rPr>
              <a:t>Introducción</a:t>
            </a:r>
            <a:endParaRPr lang="es-CO" sz="3600" b="1" dirty="0">
              <a:solidFill>
                <a:srgbClr val="FF0062"/>
              </a:solidFill>
              <a:latin typeface="Ubuntu" panose="020B0504030602030204" pitchFamily="34" charset="0"/>
            </a:endParaRPr>
          </a:p>
        </p:txBody>
      </p:sp>
      <p:sp>
        <p:nvSpPr>
          <p:cNvPr id="3" name="CuadroTexto 2">
            <a:extLst>
              <a:ext uri="{FF2B5EF4-FFF2-40B4-BE49-F238E27FC236}">
                <a16:creationId xmlns:a16="http://schemas.microsoft.com/office/drawing/2014/main" id="{204F2693-66AC-4D24-90BE-A9252DA9EEF9}"/>
              </a:ext>
            </a:extLst>
          </p:cNvPr>
          <p:cNvSpPr txBox="1"/>
          <p:nvPr/>
        </p:nvSpPr>
        <p:spPr>
          <a:xfrm>
            <a:off x="1073912" y="2264529"/>
            <a:ext cx="9753600" cy="2062103"/>
          </a:xfrm>
          <a:prstGeom prst="rect">
            <a:avLst/>
          </a:prstGeom>
          <a:noFill/>
        </p:spPr>
        <p:txBody>
          <a:bodyPr wrap="square" rtlCol="0">
            <a:spAutoFit/>
          </a:bodyPr>
          <a:lstStyle/>
          <a:p>
            <a:pPr algn="just"/>
            <a:r>
              <a:rPr lang="es-ES" altLang="es-419" sz="3200" dirty="0"/>
              <a:t>El objetivo de esta sección es hacer una perspectiva histórica breve del campo de la computación haciendo énfasis en los inventos y personajes que han influido de mayor manera para el desarrollo de ésta</a:t>
            </a:r>
            <a:endParaRPr lang="es-CO" sz="3200" dirty="0">
              <a:solidFill>
                <a:schemeClr val="bg2">
                  <a:lumMod val="50000"/>
                </a:schemeClr>
              </a:solidFill>
              <a:latin typeface="Ubuntu" panose="020B0504030602030204" pitchFamily="34" charset="0"/>
            </a:endParaRPr>
          </a:p>
        </p:txBody>
      </p:sp>
    </p:spTree>
    <p:extLst>
      <p:ext uri="{BB962C8B-B14F-4D97-AF65-F5344CB8AC3E}">
        <p14:creationId xmlns:p14="http://schemas.microsoft.com/office/powerpoint/2010/main" val="60158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148935"/>
            <a:ext cx="6891131" cy="646331"/>
          </a:xfrm>
          <a:prstGeom prst="rect">
            <a:avLst/>
          </a:prstGeom>
          <a:noFill/>
        </p:spPr>
        <p:txBody>
          <a:bodyPr wrap="square" rtlCol="0">
            <a:spAutoFit/>
          </a:bodyPr>
          <a:lstStyle/>
          <a:p>
            <a:r>
              <a:rPr lang="es-ES" sz="3600" b="1" dirty="0">
                <a:solidFill>
                  <a:srgbClr val="FF0062"/>
                </a:solidFill>
                <a:latin typeface="Ubuntu" panose="020B0504030602030204" pitchFamily="34" charset="0"/>
              </a:rPr>
              <a:t>Conceptos básicos</a:t>
            </a:r>
            <a:endParaRPr lang="es-CO" sz="3600" b="1" dirty="0">
              <a:solidFill>
                <a:srgbClr val="FF0062"/>
              </a:solidFill>
              <a:latin typeface="Ubuntu" panose="020B0504030602030204" pitchFamily="34" charset="0"/>
            </a:endParaRPr>
          </a:p>
        </p:txBody>
      </p:sp>
      <p:sp>
        <p:nvSpPr>
          <p:cNvPr id="3" name="CuadroTexto 2">
            <a:extLst>
              <a:ext uri="{FF2B5EF4-FFF2-40B4-BE49-F238E27FC236}">
                <a16:creationId xmlns:a16="http://schemas.microsoft.com/office/drawing/2014/main" id="{204F2693-66AC-4D24-90BE-A9252DA9EEF9}"/>
              </a:ext>
            </a:extLst>
          </p:cNvPr>
          <p:cNvSpPr txBox="1"/>
          <p:nvPr/>
        </p:nvSpPr>
        <p:spPr>
          <a:xfrm>
            <a:off x="1219200" y="1937358"/>
            <a:ext cx="9753600" cy="4093428"/>
          </a:xfrm>
          <a:prstGeom prst="rect">
            <a:avLst/>
          </a:prstGeom>
          <a:noFill/>
        </p:spPr>
        <p:txBody>
          <a:bodyPr wrap="square" rtlCol="0">
            <a:spAutoFit/>
          </a:bodyPr>
          <a:lstStyle/>
          <a:p>
            <a:r>
              <a:rPr lang="es-MX" sz="2000" dirty="0"/>
              <a:t>Computadora</a:t>
            </a:r>
          </a:p>
          <a:p>
            <a:endParaRPr lang="es-MX" sz="2000" dirty="0"/>
          </a:p>
          <a:p>
            <a:pPr algn="just"/>
            <a:r>
              <a:rPr lang="es-MX" sz="2000" dirty="0"/>
              <a:t>Máquina capaz de efectuar una secuencia de operaciones mediante un programa, de tal manera, que se realice un procesamiento sobre un conjunto de datos de entrada, obteniéndose otro conjunto de datos de salida. </a:t>
            </a:r>
          </a:p>
          <a:p>
            <a:endParaRPr lang="es-MX" sz="2000" dirty="0"/>
          </a:p>
          <a:p>
            <a:r>
              <a:rPr lang="es-MX" sz="2000" dirty="0"/>
              <a:t>Teoría de la computación </a:t>
            </a:r>
          </a:p>
          <a:p>
            <a:r>
              <a:rPr lang="es-MX" sz="2000" dirty="0"/>
              <a:t>Es un conjunto de conocimientos racionales, sistematizados, y funcionales, que se centran en el estudio de la abstracción de los procesos que ocurren en la realidad con el fin de reproducirlos con ayuda de sistemas formales, es decir, a través de códigos de caracteres e instrucciones lógicas, reconocibles por el ser humano, con capacidad de ser modeladas en las limitaciones de dispositivos que procesan información y efectúan cálculos, tales como el ordenador.</a:t>
            </a:r>
          </a:p>
        </p:txBody>
      </p:sp>
    </p:spTree>
    <p:extLst>
      <p:ext uri="{BB962C8B-B14F-4D97-AF65-F5344CB8AC3E}">
        <p14:creationId xmlns:p14="http://schemas.microsoft.com/office/powerpoint/2010/main" val="384426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148935"/>
            <a:ext cx="6891131" cy="646331"/>
          </a:xfrm>
          <a:prstGeom prst="rect">
            <a:avLst/>
          </a:prstGeom>
          <a:noFill/>
        </p:spPr>
        <p:txBody>
          <a:bodyPr wrap="square" rtlCol="0">
            <a:spAutoFit/>
          </a:bodyPr>
          <a:lstStyle/>
          <a:p>
            <a:r>
              <a:rPr lang="es-ES" sz="3600" b="1" dirty="0">
                <a:solidFill>
                  <a:srgbClr val="FF0062"/>
                </a:solidFill>
                <a:latin typeface="Ubuntu" panose="020B0504030602030204" pitchFamily="34" charset="0"/>
              </a:rPr>
              <a:t>Tipos de computadores</a:t>
            </a:r>
            <a:endParaRPr lang="es-CO" sz="3600" b="1" dirty="0">
              <a:solidFill>
                <a:srgbClr val="FF0062"/>
              </a:solidFill>
              <a:latin typeface="Ubuntu" panose="020B0504030602030204" pitchFamily="34" charset="0"/>
            </a:endParaRPr>
          </a:p>
        </p:txBody>
      </p:sp>
      <p:sp>
        <p:nvSpPr>
          <p:cNvPr id="3" name="CuadroTexto 2">
            <a:extLst>
              <a:ext uri="{FF2B5EF4-FFF2-40B4-BE49-F238E27FC236}">
                <a16:creationId xmlns:a16="http://schemas.microsoft.com/office/drawing/2014/main" id="{204F2693-66AC-4D24-90BE-A9252DA9EEF9}"/>
              </a:ext>
            </a:extLst>
          </p:cNvPr>
          <p:cNvSpPr txBox="1"/>
          <p:nvPr/>
        </p:nvSpPr>
        <p:spPr>
          <a:xfrm>
            <a:off x="1219200" y="1937358"/>
            <a:ext cx="9753600" cy="707886"/>
          </a:xfrm>
          <a:prstGeom prst="rect">
            <a:avLst/>
          </a:prstGeom>
          <a:noFill/>
        </p:spPr>
        <p:txBody>
          <a:bodyPr wrap="square" rtlCol="0">
            <a:spAutoFit/>
          </a:bodyPr>
          <a:lstStyle/>
          <a:p>
            <a:r>
              <a:rPr lang="es-MX" sz="2000" dirty="0"/>
              <a:t>Se clasifican de acuerdo al principio de operación de Analógicas y Digitales</a:t>
            </a:r>
          </a:p>
          <a:p>
            <a:endParaRPr lang="es-MX" sz="2000" dirty="0"/>
          </a:p>
        </p:txBody>
      </p:sp>
      <p:sp>
        <p:nvSpPr>
          <p:cNvPr id="5" name="CuadroTexto 4">
            <a:extLst>
              <a:ext uri="{FF2B5EF4-FFF2-40B4-BE49-F238E27FC236}">
                <a16:creationId xmlns:a16="http://schemas.microsoft.com/office/drawing/2014/main" id="{72116AE1-4C3F-4956-B801-9D84DB6B2623}"/>
              </a:ext>
            </a:extLst>
          </p:cNvPr>
          <p:cNvSpPr txBox="1"/>
          <p:nvPr/>
        </p:nvSpPr>
        <p:spPr>
          <a:xfrm>
            <a:off x="1219200" y="2477412"/>
            <a:ext cx="4825218" cy="2585323"/>
          </a:xfrm>
          <a:prstGeom prst="rect">
            <a:avLst/>
          </a:prstGeom>
          <a:noFill/>
        </p:spPr>
        <p:txBody>
          <a:bodyPr wrap="square" rtlCol="0">
            <a:spAutoFit/>
          </a:bodyPr>
          <a:lstStyle/>
          <a:p>
            <a:r>
              <a:rPr lang="es-MX" b="1" dirty="0"/>
              <a:t>COMPUTADORA ANALÓGICA</a:t>
            </a:r>
          </a:p>
          <a:p>
            <a:r>
              <a:rPr lang="es-MX" dirty="0"/>
              <a:t>Aprovechando el hecho de que diferentes fenómenos físicos se describen por </a:t>
            </a:r>
          </a:p>
          <a:p>
            <a:r>
              <a:rPr lang="es-MX" dirty="0"/>
              <a:t>relaciones matemáticas similares (v.g. Exponenciales, Logarítmicas, etc.) pueden </a:t>
            </a:r>
          </a:p>
          <a:p>
            <a:r>
              <a:rPr lang="es-MX" dirty="0"/>
              <a:t>entregar la solución muy rápidamente. Pero tienen el inconveniente que al cambiar el </a:t>
            </a:r>
          </a:p>
          <a:p>
            <a:r>
              <a:rPr lang="es-MX" dirty="0"/>
              <a:t>problema a resolver, hay que </a:t>
            </a:r>
            <a:r>
              <a:rPr lang="es-MX" dirty="0" err="1"/>
              <a:t>realambrar</a:t>
            </a:r>
            <a:r>
              <a:rPr lang="es-MX" dirty="0"/>
              <a:t> la circuitería (cambiar el Hardware)</a:t>
            </a:r>
          </a:p>
        </p:txBody>
      </p:sp>
      <p:sp>
        <p:nvSpPr>
          <p:cNvPr id="6" name="CuadroTexto 5">
            <a:extLst>
              <a:ext uri="{FF2B5EF4-FFF2-40B4-BE49-F238E27FC236}">
                <a16:creationId xmlns:a16="http://schemas.microsoft.com/office/drawing/2014/main" id="{65109605-5A1A-428C-84F6-4D391458E727}"/>
              </a:ext>
            </a:extLst>
          </p:cNvPr>
          <p:cNvSpPr txBox="1"/>
          <p:nvPr/>
        </p:nvSpPr>
        <p:spPr>
          <a:xfrm>
            <a:off x="6289359" y="2477412"/>
            <a:ext cx="4937907" cy="2585323"/>
          </a:xfrm>
          <a:prstGeom prst="rect">
            <a:avLst/>
          </a:prstGeom>
          <a:noFill/>
        </p:spPr>
        <p:txBody>
          <a:bodyPr wrap="square" rtlCol="0">
            <a:spAutoFit/>
          </a:bodyPr>
          <a:lstStyle/>
          <a:p>
            <a:r>
              <a:rPr lang="es-MX" b="1" dirty="0"/>
              <a:t>COMPUTADORA DIGITAL</a:t>
            </a:r>
          </a:p>
          <a:p>
            <a:r>
              <a:rPr lang="es-MX" dirty="0"/>
              <a:t>Están basadas en dispositivos </a:t>
            </a:r>
            <a:r>
              <a:rPr lang="es-MX" dirty="0" err="1"/>
              <a:t>biestables</a:t>
            </a:r>
            <a:r>
              <a:rPr lang="es-MX" dirty="0"/>
              <a:t>, i.e., que sólo pueden tomar uno de dos </a:t>
            </a:r>
          </a:p>
          <a:p>
            <a:r>
              <a:rPr lang="es-MX" dirty="0"/>
              <a:t>valores posibles: ‘1’ </a:t>
            </a:r>
            <a:r>
              <a:rPr lang="es-MX" dirty="0" err="1"/>
              <a:t>ó</a:t>
            </a:r>
            <a:r>
              <a:rPr lang="es-MX" dirty="0"/>
              <a:t> ‘0’. Tienen como ventaja, el poder ejecutar diferentes programas </a:t>
            </a:r>
          </a:p>
          <a:p>
            <a:r>
              <a:rPr lang="es-MX" dirty="0"/>
              <a:t>para diferentes problemas, sin tener que la necesidad de modificar físicamente la </a:t>
            </a:r>
          </a:p>
          <a:p>
            <a:r>
              <a:rPr lang="es-MX" dirty="0"/>
              <a:t>máquina.</a:t>
            </a:r>
          </a:p>
        </p:txBody>
      </p:sp>
      <p:pic>
        <p:nvPicPr>
          <p:cNvPr id="7" name="Picture 2" descr="http://imagenes.unicrom.com/analogico_digital.gif">
            <a:extLst>
              <a:ext uri="{FF2B5EF4-FFF2-40B4-BE49-F238E27FC236}">
                <a16:creationId xmlns:a16="http://schemas.microsoft.com/office/drawing/2014/main" id="{EEA65FB3-2F1E-4A7F-84BE-824CC6D36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4765" y="5185189"/>
            <a:ext cx="2428875"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61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D98BDB56-6216-4D11-A553-BBC8176F0A4B}"/>
              </a:ext>
            </a:extLst>
          </p:cNvPr>
          <p:cNvSpPr txBox="1">
            <a:spLocks/>
          </p:cNvSpPr>
          <p:nvPr/>
        </p:nvSpPr>
        <p:spPr>
          <a:xfrm>
            <a:off x="1275833" y="1363336"/>
            <a:ext cx="8596668" cy="3880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dirty="0"/>
              <a:t>Uno de los primeros dispositivos mecánicos para contar fue el ábaco</a:t>
            </a:r>
          </a:p>
          <a:p>
            <a:endParaRPr lang="es-MX" dirty="0"/>
          </a:p>
          <a:p>
            <a:endParaRPr lang="es-MX" dirty="0"/>
          </a:p>
          <a:p>
            <a:endParaRPr lang="es-MX" dirty="0"/>
          </a:p>
          <a:p>
            <a:r>
              <a:rPr lang="es-MX" dirty="0"/>
              <a:t>Otro de los inventos mecánicos fue la Pascalina inventada por Blaise Pascal (1623 -1662) de Francia y la de Gottfried Wilhelm </a:t>
            </a:r>
            <a:r>
              <a:rPr lang="es-MX" dirty="0" err="1"/>
              <a:t>von</a:t>
            </a:r>
            <a:r>
              <a:rPr lang="es-MX" dirty="0"/>
              <a:t> Leibniz (1646 - 1716) de Alemania.</a:t>
            </a:r>
          </a:p>
        </p:txBody>
      </p:sp>
      <p:pic>
        <p:nvPicPr>
          <p:cNvPr id="6" name="Imagen 5">
            <a:extLst>
              <a:ext uri="{FF2B5EF4-FFF2-40B4-BE49-F238E27FC236}">
                <a16:creationId xmlns:a16="http://schemas.microsoft.com/office/drawing/2014/main" id="{1E9DCABE-A0A4-495A-BD2F-D95A4B49A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167" y="2120086"/>
            <a:ext cx="2170000" cy="1183636"/>
          </a:xfrm>
          <a:prstGeom prst="rect">
            <a:avLst/>
          </a:prstGeom>
        </p:spPr>
      </p:pic>
      <p:pic>
        <p:nvPicPr>
          <p:cNvPr id="7" name="Imagen 6">
            <a:extLst>
              <a:ext uri="{FF2B5EF4-FFF2-40B4-BE49-F238E27FC236}">
                <a16:creationId xmlns:a16="http://schemas.microsoft.com/office/drawing/2014/main" id="{B6195D5E-C29D-4681-9C01-1618B352BD19}"/>
              </a:ext>
            </a:extLst>
          </p:cNvPr>
          <p:cNvPicPr>
            <a:picLocks noChangeAspect="1"/>
          </p:cNvPicPr>
          <p:nvPr/>
        </p:nvPicPr>
        <p:blipFill>
          <a:blip r:embed="rId3"/>
          <a:stretch>
            <a:fillRect/>
          </a:stretch>
        </p:blipFill>
        <p:spPr>
          <a:xfrm>
            <a:off x="4129298" y="4656276"/>
            <a:ext cx="3011866" cy="1344583"/>
          </a:xfrm>
          <a:prstGeom prst="rect">
            <a:avLst/>
          </a:prstGeom>
        </p:spPr>
      </p:pic>
      <p:sp>
        <p:nvSpPr>
          <p:cNvPr id="8" name="CuadroTexto 7">
            <a:extLst>
              <a:ext uri="{FF2B5EF4-FFF2-40B4-BE49-F238E27FC236}">
                <a16:creationId xmlns:a16="http://schemas.microsoft.com/office/drawing/2014/main" id="{247E8FE4-BAA8-4CBC-AAFD-C66B6EEC1D5A}"/>
              </a:ext>
            </a:extLst>
          </p:cNvPr>
          <p:cNvSpPr txBox="1"/>
          <p:nvPr/>
        </p:nvSpPr>
        <p:spPr>
          <a:xfrm>
            <a:off x="2189666" y="502808"/>
            <a:ext cx="6891131" cy="646331"/>
          </a:xfrm>
          <a:prstGeom prst="rect">
            <a:avLst/>
          </a:prstGeom>
          <a:noFill/>
        </p:spPr>
        <p:txBody>
          <a:bodyPr wrap="square" rtlCol="0">
            <a:spAutoFit/>
          </a:bodyPr>
          <a:lstStyle/>
          <a:p>
            <a:pPr algn="ctr"/>
            <a:r>
              <a:rPr lang="es-ES" sz="3600" b="1" dirty="0">
                <a:solidFill>
                  <a:srgbClr val="FF0062"/>
                </a:solidFill>
                <a:latin typeface="Ubuntu" panose="020B0504030602030204" pitchFamily="34" charset="0"/>
              </a:rPr>
              <a:t>Historia</a:t>
            </a:r>
            <a:endParaRPr lang="es-CO" sz="3600" b="1" dirty="0">
              <a:solidFill>
                <a:srgbClr val="FF0062"/>
              </a:solidFill>
              <a:latin typeface="Ubuntu" panose="020B0504030602030204" pitchFamily="34" charset="0"/>
            </a:endParaRPr>
          </a:p>
        </p:txBody>
      </p:sp>
    </p:spTree>
    <p:extLst>
      <p:ext uri="{BB962C8B-B14F-4D97-AF65-F5344CB8AC3E}">
        <p14:creationId xmlns:p14="http://schemas.microsoft.com/office/powerpoint/2010/main" val="293998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D98BDB56-6216-4D11-A553-BBC8176F0A4B}"/>
              </a:ext>
            </a:extLst>
          </p:cNvPr>
          <p:cNvSpPr txBox="1">
            <a:spLocks/>
          </p:cNvSpPr>
          <p:nvPr/>
        </p:nvSpPr>
        <p:spPr>
          <a:xfrm>
            <a:off x="1318625" y="1253243"/>
            <a:ext cx="8596668" cy="3880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a:t>La primera computadora fue la máquina analítica creada por Charles Babbage, profesor matemático de la Universidad de Cambridge en el siglo XIX.</a:t>
            </a:r>
          </a:p>
          <a:p>
            <a:endParaRPr lang="es-MX" sz="2000" dirty="0"/>
          </a:p>
          <a:p>
            <a:endParaRPr lang="es-MX" sz="2000" dirty="0"/>
          </a:p>
          <a:p>
            <a:endParaRPr lang="es-MX" sz="2000" dirty="0"/>
          </a:p>
          <a:p>
            <a:endParaRPr lang="es-MX" sz="2000" dirty="0"/>
          </a:p>
          <a:p>
            <a:endParaRPr lang="es-MX" sz="2000" dirty="0"/>
          </a:p>
          <a:p>
            <a:r>
              <a:rPr lang="es-MX" sz="2000" dirty="0"/>
              <a:t>En 1944 se construyó en la Universidad de Harvard, la Mark I, diseñada por un equipo encabezado por Howard H. Aiken.  </a:t>
            </a:r>
          </a:p>
        </p:txBody>
      </p:sp>
      <p:pic>
        <p:nvPicPr>
          <p:cNvPr id="8" name="Picture 2" descr="http://1.bp.blogspot.com/_0fJNreHjMto/TP46u-WlwRI/AAAAAAAAAEA/jYDlfHOtDtE/s320/babage.gif">
            <a:extLst>
              <a:ext uri="{FF2B5EF4-FFF2-40B4-BE49-F238E27FC236}">
                <a16:creationId xmlns:a16="http://schemas.microsoft.com/office/drawing/2014/main" id="{BB5D6B6B-CCB8-43B1-8F73-A9E51685E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333" y="1840731"/>
            <a:ext cx="2190560" cy="18825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www.computerhistory.org/timeline/images/1944_harvard_markI_large.jpg">
            <a:extLst>
              <a:ext uri="{FF2B5EF4-FFF2-40B4-BE49-F238E27FC236}">
                <a16:creationId xmlns:a16="http://schemas.microsoft.com/office/drawing/2014/main" id="{DF4AE942-A55B-4F3D-8881-5C106DD55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5333" y="4520914"/>
            <a:ext cx="2102511" cy="1866345"/>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6DF835A3-788B-407A-B7B2-B40C3F74E3BB}"/>
              </a:ext>
            </a:extLst>
          </p:cNvPr>
          <p:cNvSpPr txBox="1"/>
          <p:nvPr/>
        </p:nvSpPr>
        <p:spPr>
          <a:xfrm>
            <a:off x="2189666" y="502808"/>
            <a:ext cx="6891131" cy="646331"/>
          </a:xfrm>
          <a:prstGeom prst="rect">
            <a:avLst/>
          </a:prstGeom>
          <a:noFill/>
        </p:spPr>
        <p:txBody>
          <a:bodyPr wrap="square" rtlCol="0">
            <a:spAutoFit/>
          </a:bodyPr>
          <a:lstStyle/>
          <a:p>
            <a:pPr algn="ctr"/>
            <a:r>
              <a:rPr lang="es-ES" sz="3600" b="1" dirty="0">
                <a:solidFill>
                  <a:srgbClr val="FF0062"/>
                </a:solidFill>
                <a:latin typeface="Ubuntu" panose="020B0504030602030204" pitchFamily="34" charset="0"/>
              </a:rPr>
              <a:t>Historia</a:t>
            </a:r>
            <a:endParaRPr lang="es-CO" sz="3600" b="1" dirty="0">
              <a:solidFill>
                <a:srgbClr val="FF0062"/>
              </a:solidFill>
              <a:latin typeface="Ubuntu" panose="020B0504030602030204" pitchFamily="34" charset="0"/>
            </a:endParaRPr>
          </a:p>
        </p:txBody>
      </p:sp>
    </p:spTree>
    <p:extLst>
      <p:ext uri="{BB962C8B-B14F-4D97-AF65-F5344CB8AC3E}">
        <p14:creationId xmlns:p14="http://schemas.microsoft.com/office/powerpoint/2010/main" val="107439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wipe(down)">
                                      <p:cBhvr>
                                        <p:cTn id="12" dur="500"/>
                                        <p:tgtEl>
                                          <p:spTgt spid="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2189666" y="502808"/>
            <a:ext cx="6891131" cy="646331"/>
          </a:xfrm>
          <a:prstGeom prst="rect">
            <a:avLst/>
          </a:prstGeom>
          <a:noFill/>
        </p:spPr>
        <p:txBody>
          <a:bodyPr wrap="square" rtlCol="0">
            <a:spAutoFit/>
          </a:bodyPr>
          <a:lstStyle/>
          <a:p>
            <a:pPr algn="ctr"/>
            <a:r>
              <a:rPr lang="es-ES" sz="3600" b="1" dirty="0">
                <a:solidFill>
                  <a:srgbClr val="FF0062"/>
                </a:solidFill>
                <a:latin typeface="Ubuntu" panose="020B0504030602030204" pitchFamily="34" charset="0"/>
              </a:rPr>
              <a:t>Historia</a:t>
            </a:r>
            <a:endParaRPr lang="es-CO" sz="3600" b="1" dirty="0">
              <a:solidFill>
                <a:srgbClr val="FF0062"/>
              </a:solidFill>
              <a:latin typeface="Ubuntu" panose="020B0504030602030204" pitchFamily="34" charset="0"/>
            </a:endParaRPr>
          </a:p>
        </p:txBody>
      </p:sp>
      <p:sp>
        <p:nvSpPr>
          <p:cNvPr id="5" name="Marcador de contenido 2">
            <a:extLst>
              <a:ext uri="{FF2B5EF4-FFF2-40B4-BE49-F238E27FC236}">
                <a16:creationId xmlns:a16="http://schemas.microsoft.com/office/drawing/2014/main" id="{D98BDB56-6216-4D11-A553-BBC8176F0A4B}"/>
              </a:ext>
            </a:extLst>
          </p:cNvPr>
          <p:cNvSpPr txBox="1">
            <a:spLocks/>
          </p:cNvSpPr>
          <p:nvPr/>
        </p:nvSpPr>
        <p:spPr>
          <a:xfrm>
            <a:off x="1285395" y="1149139"/>
            <a:ext cx="9761296" cy="3880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a:t>En 1947 se construyó en la Universidad de Pennsylvania la ENIAC (Electronic </a:t>
            </a:r>
            <a:r>
              <a:rPr lang="es-MX" sz="2000" dirty="0" err="1"/>
              <a:t>Numerical</a:t>
            </a:r>
            <a:r>
              <a:rPr lang="es-MX" sz="2000" dirty="0"/>
              <a:t> </a:t>
            </a:r>
            <a:r>
              <a:rPr lang="es-MX" sz="2000" dirty="0" err="1"/>
              <a:t>Integrator</a:t>
            </a:r>
            <a:r>
              <a:rPr lang="es-MX" sz="2000" dirty="0"/>
              <a:t> And </a:t>
            </a:r>
            <a:r>
              <a:rPr lang="es-MX" sz="2000" dirty="0" err="1"/>
              <a:t>Calculator</a:t>
            </a:r>
            <a:r>
              <a:rPr lang="es-MX" sz="2000" dirty="0"/>
              <a:t>) que fue la primera computadora electrónica.</a:t>
            </a:r>
          </a:p>
          <a:p>
            <a:endParaRPr lang="es-MX" sz="2000" dirty="0"/>
          </a:p>
          <a:p>
            <a:endParaRPr lang="es-MX" sz="2000" dirty="0"/>
          </a:p>
          <a:p>
            <a:endParaRPr lang="es-MX" sz="2000" dirty="0"/>
          </a:p>
          <a:p>
            <a:endParaRPr lang="es-MX" sz="2000" dirty="0"/>
          </a:p>
          <a:p>
            <a:endParaRPr lang="es-MX" sz="2000" dirty="0"/>
          </a:p>
          <a:p>
            <a:r>
              <a:rPr lang="es-MX" sz="2000" dirty="0"/>
              <a:t>La EDVAC (Electronic </a:t>
            </a:r>
            <a:r>
              <a:rPr lang="es-MX" sz="2000" dirty="0" err="1"/>
              <a:t>Discrete</a:t>
            </a:r>
            <a:r>
              <a:rPr lang="es-MX" sz="2000" dirty="0"/>
              <a:t> Variable </a:t>
            </a:r>
            <a:r>
              <a:rPr lang="es-MX" sz="2000" dirty="0" err="1"/>
              <a:t>Automatic</a:t>
            </a:r>
            <a:r>
              <a:rPr lang="es-MX" sz="2000" dirty="0"/>
              <a:t> </a:t>
            </a:r>
            <a:r>
              <a:rPr lang="es-MX" sz="2000" dirty="0" err="1"/>
              <a:t>Computer</a:t>
            </a:r>
            <a:r>
              <a:rPr lang="es-MX" sz="2000" dirty="0"/>
              <a:t>) fue diseñada por este nuevo equipo. Tenía aproximadamente cuatro mil bulbos y usaba un tipo de memoria basado en tubos llenos de mercurio por donde circulaban señales eléctricas sujetas a retardos</a:t>
            </a:r>
          </a:p>
        </p:txBody>
      </p:sp>
      <p:pic>
        <p:nvPicPr>
          <p:cNvPr id="7" name="Imagen 6">
            <a:extLst>
              <a:ext uri="{FF2B5EF4-FFF2-40B4-BE49-F238E27FC236}">
                <a16:creationId xmlns:a16="http://schemas.microsoft.com/office/drawing/2014/main" id="{0CB75EE5-DF53-4A63-85DF-A6D7D35D2F65}"/>
              </a:ext>
            </a:extLst>
          </p:cNvPr>
          <p:cNvPicPr>
            <a:picLocks noChangeAspect="1"/>
          </p:cNvPicPr>
          <p:nvPr/>
        </p:nvPicPr>
        <p:blipFill>
          <a:blip r:embed="rId2"/>
          <a:stretch>
            <a:fillRect/>
          </a:stretch>
        </p:blipFill>
        <p:spPr>
          <a:xfrm>
            <a:off x="4646703" y="1958976"/>
            <a:ext cx="2262214" cy="1763458"/>
          </a:xfrm>
          <a:prstGeom prst="rect">
            <a:avLst/>
          </a:prstGeom>
        </p:spPr>
      </p:pic>
      <p:pic>
        <p:nvPicPr>
          <p:cNvPr id="11" name="Picture 4" descr="http://www.omikk.bme.hu/archivum/angol/kepek/726.jpg">
            <a:extLst>
              <a:ext uri="{FF2B5EF4-FFF2-40B4-BE49-F238E27FC236}">
                <a16:creationId xmlns:a16="http://schemas.microsoft.com/office/drawing/2014/main" id="{87CB7A90-178F-4C1A-8E14-A10DBA236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703" y="4748260"/>
            <a:ext cx="2262213" cy="155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59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wipe(down)">
                                      <p:cBhvr>
                                        <p:cTn id="12" dur="500"/>
                                        <p:tgtEl>
                                          <p:spTgt spid="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2190993" y="538242"/>
            <a:ext cx="7810011" cy="523220"/>
          </a:xfrm>
          <a:prstGeom prst="rect">
            <a:avLst/>
          </a:prstGeom>
          <a:noFill/>
        </p:spPr>
        <p:txBody>
          <a:bodyPr wrap="square" rtlCol="0">
            <a:spAutoFit/>
          </a:bodyPr>
          <a:lstStyle>
            <a:defPPr>
              <a:defRPr lang="es-CO"/>
            </a:defPPr>
            <a:lvl1pPr algn="ctr">
              <a:defRPr sz="3600" b="1">
                <a:solidFill>
                  <a:srgbClr val="FF0062"/>
                </a:solidFill>
                <a:latin typeface="Ubuntu" panose="020B0504030602030204" pitchFamily="34" charset="0"/>
              </a:defRPr>
            </a:lvl1pPr>
          </a:lstStyle>
          <a:p>
            <a:r>
              <a:rPr lang="es-ES" sz="2800" dirty="0"/>
              <a:t>Primera Generación </a:t>
            </a:r>
            <a:r>
              <a:rPr lang="es-ES" altLang="es-419" sz="2800" dirty="0"/>
              <a:t>(1945-1958)</a:t>
            </a:r>
            <a:endParaRPr lang="es-CO" sz="2800" dirty="0"/>
          </a:p>
        </p:txBody>
      </p:sp>
      <p:sp>
        <p:nvSpPr>
          <p:cNvPr id="5" name="Marcador de contenido 2">
            <a:extLst>
              <a:ext uri="{FF2B5EF4-FFF2-40B4-BE49-F238E27FC236}">
                <a16:creationId xmlns:a16="http://schemas.microsoft.com/office/drawing/2014/main" id="{D98BDB56-6216-4D11-A553-BBC8176F0A4B}"/>
              </a:ext>
            </a:extLst>
          </p:cNvPr>
          <p:cNvSpPr txBox="1">
            <a:spLocks/>
          </p:cNvSpPr>
          <p:nvPr/>
        </p:nvSpPr>
        <p:spPr>
          <a:xfrm>
            <a:off x="1313104" y="1376315"/>
            <a:ext cx="9761296" cy="3880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s-MX" sz="2000" dirty="0"/>
              <a:t>Eran programadas en lenguaje de máquina. </a:t>
            </a:r>
          </a:p>
          <a:p>
            <a:pPr marL="342900" indent="-342900" algn="just">
              <a:buFont typeface="Wingdings" panose="05000000000000000000" pitchFamily="2" charset="2"/>
              <a:buChar char="Ø"/>
            </a:pPr>
            <a:r>
              <a:rPr lang="es-MX" sz="2000" dirty="0"/>
              <a:t>En esta generación las máquinas son grandes y costosas (de un costo aproximado de ciento de miles de dólares).</a:t>
            </a:r>
          </a:p>
          <a:p>
            <a:pPr marL="342900" indent="-342900" algn="just">
              <a:buFont typeface="Wingdings" panose="05000000000000000000" pitchFamily="2" charset="2"/>
              <a:buChar char="Ø"/>
            </a:pPr>
            <a:r>
              <a:rPr lang="es-MX" sz="2000" dirty="0"/>
              <a:t>Esta generación abarco la década de los cincuenta. Y se conoce como la primera generación. Estas máquinas tenían las siguientes características:</a:t>
            </a:r>
          </a:p>
          <a:p>
            <a:pPr marL="342900" indent="-342900" algn="just">
              <a:buFont typeface="Wingdings" panose="05000000000000000000" pitchFamily="2" charset="2"/>
              <a:buChar char="Ø"/>
            </a:pPr>
            <a:r>
              <a:rPr lang="es-MX" sz="2000" dirty="0"/>
              <a:t>Estas máquinas estaban construidas por medio de tubos de vacío. </a:t>
            </a:r>
          </a:p>
        </p:txBody>
      </p:sp>
      <p:pic>
        <p:nvPicPr>
          <p:cNvPr id="8" name="Picture 4" descr="http://4.bp.blogspot.com/_vbUl0HTLZUM/S7OMfXmdzYI/AAAAAAAAAAk/Ld0uDsczCTw/s400/tubos_vacio.gif">
            <a:extLst>
              <a:ext uri="{FF2B5EF4-FFF2-40B4-BE49-F238E27FC236}">
                <a16:creationId xmlns:a16="http://schemas.microsoft.com/office/drawing/2014/main" id="{09A8A6D1-01C5-4CD7-9739-8D2C73634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872" y="3567469"/>
            <a:ext cx="3482109" cy="2611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31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2650434" y="553142"/>
            <a:ext cx="6891131" cy="523220"/>
          </a:xfrm>
          <a:prstGeom prst="rect">
            <a:avLst/>
          </a:prstGeom>
          <a:noFill/>
        </p:spPr>
        <p:txBody>
          <a:bodyPr wrap="square" rtlCol="0">
            <a:spAutoFit/>
          </a:bodyPr>
          <a:lstStyle/>
          <a:p>
            <a:pPr algn="ctr"/>
            <a:r>
              <a:rPr lang="es-ES" sz="2800" b="1" dirty="0">
                <a:solidFill>
                  <a:srgbClr val="FF0062"/>
                </a:solidFill>
                <a:latin typeface="Ubuntu" panose="020B0504030602030204" pitchFamily="34" charset="0"/>
              </a:rPr>
              <a:t>Segunda Generación </a:t>
            </a:r>
            <a:r>
              <a:rPr lang="es-ES" altLang="es-419" sz="2800" b="1" dirty="0">
                <a:solidFill>
                  <a:srgbClr val="FF0062"/>
                </a:solidFill>
                <a:latin typeface="Ubuntu" panose="020B0504030602030204" pitchFamily="34" charset="0"/>
              </a:rPr>
              <a:t>(1959-1964)</a:t>
            </a:r>
            <a:endParaRPr lang="es-CO" sz="2800" b="1" dirty="0">
              <a:solidFill>
                <a:srgbClr val="FF0062"/>
              </a:solidFill>
              <a:latin typeface="Ubuntu" panose="020B0504030602030204" pitchFamily="34" charset="0"/>
            </a:endParaRPr>
          </a:p>
        </p:txBody>
      </p:sp>
      <p:sp>
        <p:nvSpPr>
          <p:cNvPr id="5" name="Marcador de contenido 2">
            <a:extLst>
              <a:ext uri="{FF2B5EF4-FFF2-40B4-BE49-F238E27FC236}">
                <a16:creationId xmlns:a16="http://schemas.microsoft.com/office/drawing/2014/main" id="{D98BDB56-6216-4D11-A553-BBC8176F0A4B}"/>
              </a:ext>
            </a:extLst>
          </p:cNvPr>
          <p:cNvSpPr txBox="1">
            <a:spLocks/>
          </p:cNvSpPr>
          <p:nvPr/>
        </p:nvSpPr>
        <p:spPr>
          <a:xfrm>
            <a:off x="1313104" y="1376315"/>
            <a:ext cx="9761296" cy="3880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s-MX" sz="2000" dirty="0"/>
              <a:t>Están construidas con circuitos de transistores. </a:t>
            </a:r>
          </a:p>
          <a:p>
            <a:pPr marL="342900" indent="-342900" algn="just">
              <a:buFont typeface="Wingdings" panose="05000000000000000000" pitchFamily="2" charset="2"/>
              <a:buChar char="Ø"/>
            </a:pPr>
            <a:r>
              <a:rPr lang="es-MX" sz="2000" dirty="0"/>
              <a:t>Se programan en nuevos lenguajes llamados lenguajes de alto nivel. </a:t>
            </a:r>
          </a:p>
          <a:p>
            <a:pPr marL="342900" indent="-342900" algn="just">
              <a:buFont typeface="Wingdings" panose="05000000000000000000" pitchFamily="2" charset="2"/>
              <a:buChar char="Ø"/>
            </a:pPr>
            <a:r>
              <a:rPr lang="es-MX" sz="2000" dirty="0"/>
              <a:t>En esta generación las computadoras se reducen de tamaño y son de menor costo. </a:t>
            </a:r>
          </a:p>
          <a:p>
            <a:pPr marL="342900" indent="-342900" algn="just">
              <a:buFont typeface="Wingdings" panose="05000000000000000000" pitchFamily="2" charset="2"/>
              <a:buChar char="Ø"/>
            </a:pPr>
            <a:r>
              <a:rPr lang="es-MX" sz="2000" dirty="0"/>
              <a:t>Aparecen muchas compañías y las computadoras eran bastante avanzadas para su época como la serie 5000 de Burroughs y la ATLAS de la Universidad de Manchester</a:t>
            </a:r>
          </a:p>
        </p:txBody>
      </p:sp>
      <p:pic>
        <p:nvPicPr>
          <p:cNvPr id="6" name="Picture 2" descr="http://1.bp.blogspot.com/-12kDqWJU-IU/U5tpkU3NAEI/AAAAAAAAADo/4li3c7hb2LI/s1600/2da.gif">
            <a:extLst>
              <a:ext uri="{FF2B5EF4-FFF2-40B4-BE49-F238E27FC236}">
                <a16:creationId xmlns:a16="http://schemas.microsoft.com/office/drawing/2014/main" id="{24D09484-9760-4FA7-B694-7C8FB2D64E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453" y="3372206"/>
            <a:ext cx="4286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4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1</TotalTime>
  <Words>1117</Words>
  <Application>Microsoft Office PowerPoint</Application>
  <PresentationFormat>Panorámica</PresentationFormat>
  <Paragraphs>82</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Tw Cen MT</vt:lpstr>
      <vt:lpstr>Ubuntu</vt:lpstr>
      <vt:lpstr>Wingdings</vt:lpstr>
      <vt:lpstr>Gota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oparra@o365.unab.edu.co</dc:creator>
  <cp:lastModifiedBy>oparra@o365.unab.edu.co</cp:lastModifiedBy>
  <cp:revision>1</cp:revision>
  <dcterms:created xsi:type="dcterms:W3CDTF">2022-02-23T13:16:12Z</dcterms:created>
  <dcterms:modified xsi:type="dcterms:W3CDTF">2022-02-23T13:17:42Z</dcterms:modified>
</cp:coreProperties>
</file>