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64" r:id="rId4"/>
    <p:sldId id="315" r:id="rId5"/>
    <p:sldId id="316" r:id="rId6"/>
    <p:sldId id="317" r:id="rId7"/>
    <p:sldId id="318" r:id="rId8"/>
    <p:sldId id="319" r:id="rId9"/>
    <p:sldId id="320" r:id="rId10"/>
    <p:sldId id="321" r:id="rId11"/>
    <p:sldId id="322" r:id="rId12"/>
    <p:sldId id="323" r:id="rId13"/>
    <p:sldId id="324" r:id="rId14"/>
    <p:sldId id="325" r:id="rId15"/>
    <p:sldId id="327" r:id="rId16"/>
    <p:sldId id="326"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2E5BB-C2E2-4BCD-A8D7-9FD01095B22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E1201FE-32DD-4709-B8F2-7A4C7AD93D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E3ACE2-4C48-4B09-89C6-F43A43C431D5}"/>
              </a:ext>
            </a:extLst>
          </p:cNvPr>
          <p:cNvSpPr>
            <a:spLocks noGrp="1"/>
          </p:cNvSpPr>
          <p:nvPr>
            <p:ph type="dt" sz="half" idx="10"/>
          </p:nvPr>
        </p:nvSpPr>
        <p:spPr/>
        <p:txBody>
          <a:bodyPr/>
          <a:lstStyle/>
          <a:p>
            <a:fld id="{6DCCFB44-A862-479B-BE2C-2441143E5171}" type="datetimeFigureOut">
              <a:rPr lang="es-CO" smtClean="0"/>
              <a:t>23/02/2022</a:t>
            </a:fld>
            <a:endParaRPr lang="es-CO"/>
          </a:p>
        </p:txBody>
      </p:sp>
      <p:sp>
        <p:nvSpPr>
          <p:cNvPr id="5" name="Marcador de pie de página 4">
            <a:extLst>
              <a:ext uri="{FF2B5EF4-FFF2-40B4-BE49-F238E27FC236}">
                <a16:creationId xmlns:a16="http://schemas.microsoft.com/office/drawing/2014/main" id="{5F595509-0E09-4AC8-BF64-40CD9721E4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B3D477-DB13-4157-9F78-8967E6FD76FC}"/>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161594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04D3B3-83BD-8049-9E55-5B6A10A3ADB5}"/>
              </a:ext>
            </a:extLst>
          </p:cNvPr>
          <p:cNvSpPr txBox="1"/>
          <p:nvPr/>
        </p:nvSpPr>
        <p:spPr>
          <a:xfrm>
            <a:off x="1568861" y="4519826"/>
            <a:ext cx="6891131" cy="800219"/>
          </a:xfrm>
          <a:prstGeom prst="rect">
            <a:avLst/>
          </a:prstGeom>
          <a:noFill/>
        </p:spPr>
        <p:txBody>
          <a:bodyPr wrap="square" rtlCol="0">
            <a:spAutoFit/>
          </a:bodyPr>
          <a:lstStyle/>
          <a:p>
            <a:r>
              <a:rPr lang="es-ES" sz="2300" b="1" dirty="0">
                <a:solidFill>
                  <a:srgbClr val="FF0062"/>
                </a:solidFill>
                <a:latin typeface="Ubuntu" panose="020B0504030602030204" pitchFamily="34" charset="0"/>
              </a:rPr>
              <a:t>Resolución de Problemas Algoritmos y Programas</a:t>
            </a:r>
            <a:endParaRPr lang="es-CO" sz="2300" b="1" dirty="0">
              <a:solidFill>
                <a:srgbClr val="FF0062"/>
              </a:solidFill>
              <a:latin typeface="Ubuntu" panose="020B0504030602030204" pitchFamily="34" charset="0"/>
            </a:endParaRPr>
          </a:p>
        </p:txBody>
      </p:sp>
    </p:spTree>
    <p:extLst>
      <p:ext uri="{BB962C8B-B14F-4D97-AF65-F5344CB8AC3E}">
        <p14:creationId xmlns:p14="http://schemas.microsoft.com/office/powerpoint/2010/main" val="29624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440366" y="772657"/>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pic>
        <p:nvPicPr>
          <p:cNvPr id="2" name="Imagen 1">
            <a:extLst>
              <a:ext uri="{FF2B5EF4-FFF2-40B4-BE49-F238E27FC236}">
                <a16:creationId xmlns:a16="http://schemas.microsoft.com/office/drawing/2014/main" id="{53B8D98A-456D-40D7-8FA4-BC42A061A48E}"/>
              </a:ext>
            </a:extLst>
          </p:cNvPr>
          <p:cNvPicPr>
            <a:picLocks noChangeAspect="1"/>
          </p:cNvPicPr>
          <p:nvPr/>
        </p:nvPicPr>
        <p:blipFill>
          <a:blip r:embed="rId2"/>
          <a:stretch>
            <a:fillRect/>
          </a:stretch>
        </p:blipFill>
        <p:spPr>
          <a:xfrm>
            <a:off x="2472616" y="1948874"/>
            <a:ext cx="6895785" cy="4045527"/>
          </a:xfrm>
          <a:prstGeom prst="rect">
            <a:avLst/>
          </a:prstGeom>
        </p:spPr>
      </p:pic>
      <p:sp>
        <p:nvSpPr>
          <p:cNvPr id="10" name="object 4">
            <a:extLst>
              <a:ext uri="{FF2B5EF4-FFF2-40B4-BE49-F238E27FC236}">
                <a16:creationId xmlns:a16="http://schemas.microsoft.com/office/drawing/2014/main" id="{F8E44067-C5AF-465E-9FC7-4B443BBB0CCD}"/>
              </a:ext>
            </a:extLst>
          </p:cNvPr>
          <p:cNvSpPr txBox="1"/>
          <p:nvPr/>
        </p:nvSpPr>
        <p:spPr>
          <a:xfrm>
            <a:off x="2174824" y="1392825"/>
            <a:ext cx="7491368" cy="382156"/>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400" b="1" i="1" spc="-5" dirty="0">
                <a:solidFill>
                  <a:schemeClr val="bg1">
                    <a:lumMod val="95000"/>
                  </a:schemeClr>
                </a:solidFill>
                <a:latin typeface="Arial"/>
                <a:cs typeface="Arial"/>
              </a:rPr>
              <a:t>Diseño descendente y refinamiento paso a paso</a:t>
            </a:r>
            <a:endParaRPr sz="2400" dirty="0">
              <a:solidFill>
                <a:schemeClr val="bg1">
                  <a:lumMod val="95000"/>
                </a:schemeClr>
              </a:solidFill>
              <a:latin typeface="Arial"/>
              <a:cs typeface="Arial"/>
            </a:endParaRPr>
          </a:p>
        </p:txBody>
      </p:sp>
    </p:spTree>
    <p:extLst>
      <p:ext uri="{BB962C8B-B14F-4D97-AF65-F5344CB8AC3E}">
        <p14:creationId xmlns:p14="http://schemas.microsoft.com/office/powerpoint/2010/main" val="253978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440366" y="772657"/>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pic>
        <p:nvPicPr>
          <p:cNvPr id="3" name="Imagen 2">
            <a:extLst>
              <a:ext uri="{FF2B5EF4-FFF2-40B4-BE49-F238E27FC236}">
                <a16:creationId xmlns:a16="http://schemas.microsoft.com/office/drawing/2014/main" id="{70DF5334-B6D6-4A9F-BC3A-D7DFBD43C376}"/>
              </a:ext>
            </a:extLst>
          </p:cNvPr>
          <p:cNvPicPr>
            <a:picLocks noChangeAspect="1"/>
          </p:cNvPicPr>
          <p:nvPr/>
        </p:nvPicPr>
        <p:blipFill>
          <a:blip r:embed="rId2"/>
          <a:stretch>
            <a:fillRect/>
          </a:stretch>
        </p:blipFill>
        <p:spPr>
          <a:xfrm>
            <a:off x="2572581" y="2143272"/>
            <a:ext cx="7236437" cy="3435492"/>
          </a:xfrm>
          <a:prstGeom prst="rect">
            <a:avLst/>
          </a:prstGeom>
        </p:spPr>
      </p:pic>
      <p:sp>
        <p:nvSpPr>
          <p:cNvPr id="6" name="object 4">
            <a:extLst>
              <a:ext uri="{FF2B5EF4-FFF2-40B4-BE49-F238E27FC236}">
                <a16:creationId xmlns:a16="http://schemas.microsoft.com/office/drawing/2014/main" id="{CC8F2F2D-681B-4754-9001-CD62BAE138D3}"/>
              </a:ext>
            </a:extLst>
          </p:cNvPr>
          <p:cNvSpPr txBox="1"/>
          <p:nvPr/>
        </p:nvSpPr>
        <p:spPr>
          <a:xfrm>
            <a:off x="3178891" y="1508447"/>
            <a:ext cx="5540235" cy="382156"/>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400" b="1" i="1" spc="-5" dirty="0">
                <a:solidFill>
                  <a:schemeClr val="bg1">
                    <a:lumMod val="95000"/>
                  </a:schemeClr>
                </a:solidFill>
                <a:latin typeface="Arial"/>
                <a:cs typeface="Arial"/>
              </a:rPr>
              <a:t>Herramientas de Programación</a:t>
            </a:r>
            <a:endParaRPr sz="2400" dirty="0">
              <a:solidFill>
                <a:schemeClr val="bg1">
                  <a:lumMod val="95000"/>
                </a:schemeClr>
              </a:solidFill>
              <a:latin typeface="Arial"/>
              <a:cs typeface="Arial"/>
            </a:endParaRPr>
          </a:p>
        </p:txBody>
      </p:sp>
    </p:spTree>
    <p:extLst>
      <p:ext uri="{BB962C8B-B14F-4D97-AF65-F5344CB8AC3E}">
        <p14:creationId xmlns:p14="http://schemas.microsoft.com/office/powerpoint/2010/main" val="110505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440366" y="772657"/>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pic>
        <p:nvPicPr>
          <p:cNvPr id="2" name="Imagen 1">
            <a:extLst>
              <a:ext uri="{FF2B5EF4-FFF2-40B4-BE49-F238E27FC236}">
                <a16:creationId xmlns:a16="http://schemas.microsoft.com/office/drawing/2014/main" id="{F9C154D3-6095-4486-ACBD-786CEBDCC2DA}"/>
              </a:ext>
            </a:extLst>
          </p:cNvPr>
          <p:cNvPicPr>
            <a:picLocks noChangeAspect="1"/>
          </p:cNvPicPr>
          <p:nvPr/>
        </p:nvPicPr>
        <p:blipFill>
          <a:blip r:embed="rId2"/>
          <a:stretch>
            <a:fillRect/>
          </a:stretch>
        </p:blipFill>
        <p:spPr>
          <a:xfrm>
            <a:off x="3108760" y="1918347"/>
            <a:ext cx="5974479" cy="3754416"/>
          </a:xfrm>
          <a:prstGeom prst="rect">
            <a:avLst/>
          </a:prstGeom>
        </p:spPr>
      </p:pic>
      <p:sp>
        <p:nvSpPr>
          <p:cNvPr id="6" name="object 4">
            <a:extLst>
              <a:ext uri="{FF2B5EF4-FFF2-40B4-BE49-F238E27FC236}">
                <a16:creationId xmlns:a16="http://schemas.microsoft.com/office/drawing/2014/main" id="{D1641A75-9F64-4ED7-B6F8-3111E327D2C3}"/>
              </a:ext>
            </a:extLst>
          </p:cNvPr>
          <p:cNvSpPr txBox="1"/>
          <p:nvPr/>
        </p:nvSpPr>
        <p:spPr>
          <a:xfrm>
            <a:off x="3108760" y="1377562"/>
            <a:ext cx="5540235" cy="382156"/>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400" b="1" i="1" spc="-5" dirty="0">
                <a:solidFill>
                  <a:schemeClr val="bg1">
                    <a:lumMod val="95000"/>
                  </a:schemeClr>
                </a:solidFill>
                <a:latin typeface="Arial"/>
                <a:cs typeface="Arial"/>
              </a:rPr>
              <a:t>Pseudocódigo</a:t>
            </a:r>
            <a:endParaRPr sz="2400" dirty="0">
              <a:solidFill>
                <a:schemeClr val="bg1">
                  <a:lumMod val="95000"/>
                </a:schemeClr>
              </a:solidFill>
              <a:latin typeface="Arial"/>
              <a:cs typeface="Arial"/>
            </a:endParaRPr>
          </a:p>
        </p:txBody>
      </p:sp>
    </p:spTree>
    <p:extLst>
      <p:ext uri="{BB962C8B-B14F-4D97-AF65-F5344CB8AC3E}">
        <p14:creationId xmlns:p14="http://schemas.microsoft.com/office/powerpoint/2010/main" val="291381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440366" y="772657"/>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9" name="object 4">
            <a:extLst>
              <a:ext uri="{FF2B5EF4-FFF2-40B4-BE49-F238E27FC236}">
                <a16:creationId xmlns:a16="http://schemas.microsoft.com/office/drawing/2014/main" id="{5E7D64E9-17DB-424A-92C9-981E460E9488}"/>
              </a:ext>
            </a:extLst>
          </p:cNvPr>
          <p:cNvSpPr txBox="1"/>
          <p:nvPr/>
        </p:nvSpPr>
        <p:spPr>
          <a:xfrm>
            <a:off x="3178891" y="1508447"/>
            <a:ext cx="5540235" cy="382156"/>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400" b="1" i="1" spc="-5" dirty="0">
                <a:solidFill>
                  <a:schemeClr val="bg1">
                    <a:lumMod val="95000"/>
                  </a:schemeClr>
                </a:solidFill>
                <a:latin typeface="Arial"/>
                <a:cs typeface="Arial"/>
              </a:rPr>
              <a:t>Ejemplo de Pseudocódigo</a:t>
            </a:r>
            <a:endParaRPr sz="2400" dirty="0">
              <a:solidFill>
                <a:schemeClr val="bg1">
                  <a:lumMod val="95000"/>
                </a:schemeClr>
              </a:solidFill>
              <a:latin typeface="Arial"/>
              <a:cs typeface="Arial"/>
            </a:endParaRPr>
          </a:p>
        </p:txBody>
      </p:sp>
      <p:pic>
        <p:nvPicPr>
          <p:cNvPr id="3" name="Imagen 2">
            <a:extLst>
              <a:ext uri="{FF2B5EF4-FFF2-40B4-BE49-F238E27FC236}">
                <a16:creationId xmlns:a16="http://schemas.microsoft.com/office/drawing/2014/main" id="{EC2C748A-EF58-4DED-9F7C-519FD528AEC7}"/>
              </a:ext>
            </a:extLst>
          </p:cNvPr>
          <p:cNvPicPr>
            <a:picLocks noChangeAspect="1"/>
          </p:cNvPicPr>
          <p:nvPr/>
        </p:nvPicPr>
        <p:blipFill>
          <a:blip r:embed="rId2"/>
          <a:stretch>
            <a:fillRect/>
          </a:stretch>
        </p:blipFill>
        <p:spPr>
          <a:xfrm>
            <a:off x="3816431" y="2185771"/>
            <a:ext cx="5039428" cy="3096057"/>
          </a:xfrm>
          <a:prstGeom prst="rect">
            <a:avLst/>
          </a:prstGeom>
        </p:spPr>
      </p:pic>
    </p:spTree>
    <p:extLst>
      <p:ext uri="{BB962C8B-B14F-4D97-AF65-F5344CB8AC3E}">
        <p14:creationId xmlns:p14="http://schemas.microsoft.com/office/powerpoint/2010/main" val="373324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5" name="object 4">
            <a:extLst>
              <a:ext uri="{FF2B5EF4-FFF2-40B4-BE49-F238E27FC236}">
                <a16:creationId xmlns:a16="http://schemas.microsoft.com/office/drawing/2014/main" id="{CF2B6042-DE8C-438C-9110-D846D3D13874}"/>
              </a:ext>
            </a:extLst>
          </p:cNvPr>
          <p:cNvSpPr txBox="1"/>
          <p:nvPr/>
        </p:nvSpPr>
        <p:spPr>
          <a:xfrm>
            <a:off x="1194743" y="1509680"/>
            <a:ext cx="9354867" cy="4390946"/>
          </a:xfrm>
          <a:prstGeom prst="rect">
            <a:avLst/>
          </a:prstGeom>
        </p:spPr>
        <p:txBody>
          <a:bodyPr vert="horz" wrap="square" lIns="0" tIns="12700" rIns="0" bIns="0" rtlCol="0">
            <a:spAutoFit/>
          </a:bodyPr>
          <a:lstStyle/>
          <a:p>
            <a:pPr marL="12700" marR="4844415">
              <a:lnSpc>
                <a:spcPct val="100000"/>
              </a:lnSpc>
              <a:spcBef>
                <a:spcPts val="100"/>
              </a:spcBef>
            </a:pPr>
            <a:r>
              <a:rPr sz="1600" b="1" i="1" spc="-5" dirty="0">
                <a:solidFill>
                  <a:srgbClr val="BFBFBF"/>
                </a:solidFill>
                <a:latin typeface="Arial"/>
                <a:cs typeface="Arial"/>
              </a:rPr>
              <a:t>Análisis del </a:t>
            </a:r>
            <a:r>
              <a:rPr sz="1600" b="1" i="1" spc="-5" dirty="0" err="1">
                <a:solidFill>
                  <a:srgbClr val="BFBFBF"/>
                </a:solidFill>
                <a:latin typeface="Arial"/>
                <a:cs typeface="Arial"/>
              </a:rPr>
              <a:t>problema</a:t>
            </a:r>
            <a:r>
              <a:rPr sz="1600" b="1" i="1" spc="-5" dirty="0">
                <a:solidFill>
                  <a:srgbClr val="BFBFBF"/>
                </a:solidFill>
                <a:latin typeface="Arial"/>
                <a:cs typeface="Arial"/>
              </a:rPr>
              <a:t>  </a:t>
            </a:r>
            <a:endParaRPr lang="es-ES" sz="1600" b="1" i="1" spc="-5" dirty="0">
              <a:solidFill>
                <a:srgbClr val="BFBFBF"/>
              </a:solidFill>
              <a:latin typeface="Arial"/>
              <a:cs typeface="Arial"/>
            </a:endParaRPr>
          </a:p>
          <a:p>
            <a:pPr marL="12700" marR="4844415">
              <a:lnSpc>
                <a:spcPct val="100000"/>
              </a:lnSpc>
              <a:spcBef>
                <a:spcPts val="100"/>
              </a:spcBef>
            </a:pPr>
            <a:r>
              <a:rPr sz="1600" b="1" spc="-5" dirty="0" err="1">
                <a:solidFill>
                  <a:srgbClr val="FF0000"/>
                </a:solidFill>
                <a:latin typeface="Arial"/>
                <a:cs typeface="Arial"/>
              </a:rPr>
              <a:t>Diseño</a:t>
            </a:r>
            <a:r>
              <a:rPr sz="1600" b="1" spc="-5" dirty="0">
                <a:solidFill>
                  <a:srgbClr val="FF0000"/>
                </a:solidFill>
                <a:latin typeface="Arial"/>
                <a:cs typeface="Arial"/>
              </a:rPr>
              <a:t> del </a:t>
            </a:r>
            <a:r>
              <a:rPr sz="1600" b="1" spc="-5" dirty="0" err="1">
                <a:solidFill>
                  <a:srgbClr val="FF0000"/>
                </a:solidFill>
                <a:latin typeface="Arial"/>
                <a:cs typeface="Arial"/>
              </a:rPr>
              <a:t>algoritmo</a:t>
            </a:r>
            <a:r>
              <a:rPr sz="1600" b="1" spc="-5" dirty="0">
                <a:solidFill>
                  <a:srgbClr val="FF0000"/>
                </a:solidFill>
                <a:latin typeface="Arial"/>
                <a:cs typeface="Arial"/>
              </a:rPr>
              <a:t>  </a:t>
            </a:r>
            <a:endParaRPr lang="es-ES" sz="1600" b="1" spc="-5" dirty="0">
              <a:solidFill>
                <a:srgbClr val="FF0000"/>
              </a:solidFill>
              <a:latin typeface="Arial"/>
              <a:cs typeface="Arial"/>
            </a:endParaRPr>
          </a:p>
          <a:p>
            <a:pPr marL="12700" marR="4844415">
              <a:lnSpc>
                <a:spcPct val="100000"/>
              </a:lnSpc>
              <a:spcBef>
                <a:spcPts val="100"/>
              </a:spcBef>
            </a:pPr>
            <a:r>
              <a:rPr sz="1600" b="1" spc="-5" dirty="0" err="1">
                <a:solidFill>
                  <a:srgbClr val="BFBFBF"/>
                </a:solidFill>
                <a:latin typeface="Arial"/>
                <a:cs typeface="Arial"/>
              </a:rPr>
              <a:t>Programación</a:t>
            </a:r>
            <a:r>
              <a:rPr sz="1600" b="1" spc="-5" dirty="0">
                <a:solidFill>
                  <a:srgbClr val="BFBFBF"/>
                </a:solidFill>
                <a:latin typeface="Arial"/>
                <a:cs typeface="Arial"/>
              </a:rPr>
              <a:t>  </a:t>
            </a:r>
            <a:endParaRPr lang="es-ES" sz="1600" b="1" spc="-5" dirty="0">
              <a:solidFill>
                <a:srgbClr val="BFBFBF"/>
              </a:solidFill>
              <a:latin typeface="Arial"/>
              <a:cs typeface="Arial"/>
            </a:endParaRPr>
          </a:p>
          <a:p>
            <a:pPr marL="12700" marR="4844415">
              <a:lnSpc>
                <a:spcPct val="100000"/>
              </a:lnSpc>
              <a:spcBef>
                <a:spcPts val="100"/>
              </a:spcBef>
            </a:pPr>
            <a:r>
              <a:rPr sz="1600" b="1" spc="-5" dirty="0" err="1">
                <a:solidFill>
                  <a:srgbClr val="BFBFBF"/>
                </a:solidFill>
                <a:latin typeface="Arial"/>
                <a:cs typeface="Arial"/>
              </a:rPr>
              <a:t>Ejecución</a:t>
            </a:r>
            <a:r>
              <a:rPr sz="1600" b="1" spc="-5" dirty="0">
                <a:solidFill>
                  <a:srgbClr val="BFBFBF"/>
                </a:solidFill>
                <a:latin typeface="Arial"/>
                <a:cs typeface="Arial"/>
              </a:rPr>
              <a:t> </a:t>
            </a:r>
            <a:r>
              <a:rPr sz="1600" b="1" dirty="0">
                <a:solidFill>
                  <a:srgbClr val="BFBFBF"/>
                </a:solidFill>
                <a:latin typeface="Arial"/>
                <a:cs typeface="Arial"/>
              </a:rPr>
              <a:t>y</a:t>
            </a:r>
            <a:r>
              <a:rPr sz="1600" b="1" spc="-65" dirty="0">
                <a:solidFill>
                  <a:srgbClr val="BFBFBF"/>
                </a:solidFill>
                <a:latin typeface="Arial"/>
                <a:cs typeface="Arial"/>
              </a:rPr>
              <a:t> </a:t>
            </a:r>
            <a:r>
              <a:rPr sz="1600" b="1" spc="-5" dirty="0">
                <a:solidFill>
                  <a:srgbClr val="BFBFBF"/>
                </a:solidFill>
                <a:latin typeface="Arial"/>
                <a:cs typeface="Arial"/>
              </a:rPr>
              <a:t>pruebas.</a:t>
            </a:r>
            <a:endParaRPr sz="1600" dirty="0">
              <a:latin typeface="Arial"/>
              <a:cs typeface="Arial"/>
            </a:endParaRPr>
          </a:p>
          <a:p>
            <a:pPr marL="12700" marR="6350" algn="just">
              <a:lnSpc>
                <a:spcPct val="100000"/>
              </a:lnSpc>
            </a:pPr>
            <a:endParaRPr lang="es-ES" sz="1600" spc="-10" dirty="0">
              <a:latin typeface="Arial"/>
              <a:cs typeface="Arial"/>
            </a:endParaRPr>
          </a:p>
          <a:p>
            <a:pPr marL="12700" marR="6350" algn="just">
              <a:lnSpc>
                <a:spcPct val="100000"/>
              </a:lnSpc>
            </a:pPr>
            <a:r>
              <a:rPr sz="1600" spc="-10" dirty="0" err="1">
                <a:latin typeface="Arial"/>
                <a:cs typeface="Arial"/>
              </a:rPr>
              <a:t>Teniendo</a:t>
            </a:r>
            <a:r>
              <a:rPr sz="1600" spc="-10" dirty="0">
                <a:latin typeface="Arial"/>
                <a:cs typeface="Arial"/>
              </a:rPr>
              <a:t> </a:t>
            </a:r>
            <a:r>
              <a:rPr sz="1600" spc="-5" dirty="0">
                <a:latin typeface="Arial"/>
                <a:cs typeface="Arial"/>
              </a:rPr>
              <a:t>en cuenta </a:t>
            </a:r>
            <a:r>
              <a:rPr sz="1600" spc="-10" dirty="0">
                <a:latin typeface="Arial"/>
                <a:cs typeface="Arial"/>
              </a:rPr>
              <a:t>que </a:t>
            </a:r>
            <a:r>
              <a:rPr sz="1600" spc="-5" dirty="0">
                <a:latin typeface="Arial"/>
                <a:cs typeface="Arial"/>
              </a:rPr>
              <a:t>un </a:t>
            </a:r>
            <a:r>
              <a:rPr sz="1600" spc="-10" dirty="0">
                <a:latin typeface="Arial"/>
                <a:cs typeface="Arial"/>
              </a:rPr>
              <a:t>algoritmo </a:t>
            </a:r>
            <a:r>
              <a:rPr sz="1600" spc="-5" dirty="0">
                <a:latin typeface="Arial"/>
                <a:cs typeface="Arial"/>
              </a:rPr>
              <a:t>es </a:t>
            </a:r>
            <a:r>
              <a:rPr sz="1600" spc="-10" dirty="0">
                <a:latin typeface="Arial"/>
                <a:cs typeface="Arial"/>
              </a:rPr>
              <a:t>un </a:t>
            </a:r>
            <a:r>
              <a:rPr sz="1600" spc="-5" dirty="0">
                <a:latin typeface="Arial"/>
                <a:cs typeface="Arial"/>
              </a:rPr>
              <a:t>método para resolver  problemas, </a:t>
            </a:r>
            <a:r>
              <a:rPr sz="1600" spc="-10" dirty="0">
                <a:latin typeface="Arial"/>
                <a:cs typeface="Arial"/>
              </a:rPr>
              <a:t>una </a:t>
            </a:r>
            <a:r>
              <a:rPr sz="1600" spc="-5" dirty="0">
                <a:latin typeface="Arial"/>
                <a:cs typeface="Arial"/>
              </a:rPr>
              <a:t>vez </a:t>
            </a:r>
            <a:r>
              <a:rPr sz="1600" spc="-10" dirty="0">
                <a:latin typeface="Arial"/>
                <a:cs typeface="Arial"/>
              </a:rPr>
              <a:t>analizado </a:t>
            </a:r>
            <a:r>
              <a:rPr sz="1600" spc="-5" dirty="0">
                <a:latin typeface="Arial"/>
                <a:cs typeface="Arial"/>
              </a:rPr>
              <a:t>el </a:t>
            </a:r>
            <a:r>
              <a:rPr sz="1600" dirty="0">
                <a:latin typeface="Arial"/>
                <a:cs typeface="Arial"/>
              </a:rPr>
              <a:t>mismo se </a:t>
            </a:r>
            <a:r>
              <a:rPr sz="1600" spc="-5" dirty="0">
                <a:latin typeface="Arial"/>
                <a:cs typeface="Arial"/>
              </a:rPr>
              <a:t>precisa </a:t>
            </a:r>
            <a:r>
              <a:rPr sz="1600" spc="-10" dirty="0">
                <a:latin typeface="Arial"/>
                <a:cs typeface="Arial"/>
              </a:rPr>
              <a:t>diseñar un  </a:t>
            </a:r>
            <a:r>
              <a:rPr sz="1600" spc="-5" dirty="0">
                <a:latin typeface="Arial"/>
                <a:cs typeface="Arial"/>
              </a:rPr>
              <a:t>algoritmo </a:t>
            </a:r>
            <a:r>
              <a:rPr sz="1600" spc="-10" dirty="0">
                <a:latin typeface="Arial"/>
                <a:cs typeface="Arial"/>
              </a:rPr>
              <a:t>que indique </a:t>
            </a:r>
            <a:r>
              <a:rPr sz="1600" spc="-5" dirty="0">
                <a:latin typeface="Arial"/>
                <a:cs typeface="Arial"/>
              </a:rPr>
              <a:t>claramente los </a:t>
            </a:r>
            <a:r>
              <a:rPr sz="1600" spc="-10" dirty="0">
                <a:latin typeface="Arial"/>
                <a:cs typeface="Arial"/>
              </a:rPr>
              <a:t>pasos </a:t>
            </a:r>
            <a:r>
              <a:rPr sz="1600" dirty="0">
                <a:latin typeface="Arial"/>
                <a:cs typeface="Arial"/>
              </a:rPr>
              <a:t>a </a:t>
            </a:r>
            <a:r>
              <a:rPr sz="1600" spc="-10" dirty="0">
                <a:latin typeface="Arial"/>
                <a:cs typeface="Arial"/>
              </a:rPr>
              <a:t>seguir </a:t>
            </a:r>
            <a:r>
              <a:rPr sz="1600" spc="-5" dirty="0">
                <a:latin typeface="Arial"/>
                <a:cs typeface="Arial"/>
              </a:rPr>
              <a:t>para</a:t>
            </a:r>
            <a:r>
              <a:rPr sz="1600" spc="25" dirty="0">
                <a:latin typeface="Arial"/>
                <a:cs typeface="Arial"/>
              </a:rPr>
              <a:t> </a:t>
            </a:r>
            <a:r>
              <a:rPr sz="1600" spc="-5" dirty="0">
                <a:latin typeface="Arial"/>
                <a:cs typeface="Arial"/>
              </a:rPr>
              <a:t>resolverlo.</a:t>
            </a:r>
            <a:endParaRPr sz="1600" dirty="0">
              <a:latin typeface="Arial"/>
              <a:cs typeface="Arial"/>
            </a:endParaRPr>
          </a:p>
          <a:p>
            <a:pPr>
              <a:lnSpc>
                <a:spcPct val="100000"/>
              </a:lnSpc>
              <a:spcBef>
                <a:spcPts val="35"/>
              </a:spcBef>
            </a:pPr>
            <a:endParaRPr dirty="0">
              <a:latin typeface="Arial"/>
              <a:cs typeface="Arial"/>
            </a:endParaRPr>
          </a:p>
          <a:p>
            <a:pPr marL="12700" marR="5080" algn="just">
              <a:lnSpc>
                <a:spcPct val="100000"/>
              </a:lnSpc>
            </a:pPr>
            <a:r>
              <a:rPr sz="1600" spc="-5" dirty="0">
                <a:latin typeface="Arial"/>
                <a:cs typeface="Arial"/>
              </a:rPr>
              <a:t>Para realizar un </a:t>
            </a:r>
            <a:r>
              <a:rPr sz="1600" spc="-10" dirty="0">
                <a:latin typeface="Arial"/>
                <a:cs typeface="Arial"/>
              </a:rPr>
              <a:t>determinado </a:t>
            </a:r>
            <a:r>
              <a:rPr sz="1600" spc="-5" dirty="0">
                <a:latin typeface="Arial"/>
                <a:cs typeface="Arial"/>
              </a:rPr>
              <a:t>proceso, </a:t>
            </a:r>
            <a:r>
              <a:rPr sz="1600" dirty="0">
                <a:latin typeface="Arial"/>
                <a:cs typeface="Arial"/>
              </a:rPr>
              <a:t>se </a:t>
            </a:r>
            <a:r>
              <a:rPr sz="1600" spc="-5" dirty="0">
                <a:latin typeface="Arial"/>
                <a:cs typeface="Arial"/>
              </a:rPr>
              <a:t>le </a:t>
            </a:r>
            <a:r>
              <a:rPr sz="1600" spc="-10" dirty="0">
                <a:latin typeface="Arial"/>
                <a:cs typeface="Arial"/>
              </a:rPr>
              <a:t>debe </a:t>
            </a:r>
            <a:r>
              <a:rPr sz="1600" spc="-5" dirty="0">
                <a:latin typeface="Arial"/>
                <a:cs typeface="Arial"/>
              </a:rPr>
              <a:t>suministrar </a:t>
            </a:r>
            <a:r>
              <a:rPr sz="1600" spc="-10" dirty="0">
                <a:latin typeface="Arial"/>
                <a:cs typeface="Arial"/>
              </a:rPr>
              <a:t>al  ordenador una fórmula </a:t>
            </a:r>
            <a:r>
              <a:rPr sz="1600" spc="-5" dirty="0">
                <a:latin typeface="Arial"/>
                <a:cs typeface="Arial"/>
              </a:rPr>
              <a:t>para la resolución </a:t>
            </a:r>
            <a:r>
              <a:rPr sz="1600" spc="-10" dirty="0">
                <a:latin typeface="Arial"/>
                <a:cs typeface="Arial"/>
              </a:rPr>
              <a:t>de </a:t>
            </a:r>
            <a:r>
              <a:rPr sz="1600" spc="-5" dirty="0">
                <a:latin typeface="Arial"/>
                <a:cs typeface="Arial"/>
              </a:rPr>
              <a:t>un </a:t>
            </a:r>
            <a:r>
              <a:rPr sz="1600" spc="-10" dirty="0">
                <a:latin typeface="Arial"/>
                <a:cs typeface="Arial"/>
              </a:rPr>
              <a:t>problema </a:t>
            </a:r>
            <a:r>
              <a:rPr sz="1600" spc="-5" dirty="0">
                <a:latin typeface="Arial"/>
                <a:cs typeface="Arial"/>
              </a:rPr>
              <a:t>(</a:t>
            </a:r>
            <a:r>
              <a:rPr sz="1600" i="1" spc="-5" dirty="0">
                <a:latin typeface="Arial"/>
                <a:cs typeface="Arial"/>
              </a:rPr>
              <a:t>algoritmo</a:t>
            </a:r>
            <a:r>
              <a:rPr sz="1600" spc="-5" dirty="0">
                <a:latin typeface="Arial"/>
                <a:cs typeface="Arial"/>
              </a:rPr>
              <a:t>),  </a:t>
            </a:r>
            <a:r>
              <a:rPr sz="1600" spc="-10" dirty="0">
                <a:latin typeface="Arial"/>
                <a:cs typeface="Arial"/>
              </a:rPr>
              <a:t>cuyo diseño debe </a:t>
            </a:r>
            <a:r>
              <a:rPr sz="1600" dirty="0">
                <a:latin typeface="Arial"/>
                <a:cs typeface="Arial"/>
              </a:rPr>
              <a:t>ser </a:t>
            </a:r>
            <a:r>
              <a:rPr sz="1600" spc="-10" dirty="0">
                <a:latin typeface="Arial"/>
                <a:cs typeface="Arial"/>
              </a:rPr>
              <a:t>independiente </a:t>
            </a:r>
            <a:r>
              <a:rPr sz="1600" spc="-5" dirty="0">
                <a:latin typeface="Arial"/>
                <a:cs typeface="Arial"/>
              </a:rPr>
              <a:t>de la computadora </a:t>
            </a:r>
            <a:r>
              <a:rPr sz="1600" spc="-10" dirty="0">
                <a:latin typeface="Arial"/>
                <a:cs typeface="Arial"/>
              </a:rPr>
              <a:t>que </a:t>
            </a:r>
            <a:r>
              <a:rPr sz="1600" spc="-5" dirty="0">
                <a:latin typeface="Arial"/>
                <a:cs typeface="Arial"/>
              </a:rPr>
              <a:t>resuelve  el</a:t>
            </a:r>
            <a:r>
              <a:rPr sz="1600" spc="-10" dirty="0">
                <a:latin typeface="Arial"/>
                <a:cs typeface="Arial"/>
              </a:rPr>
              <a:t> problema.</a:t>
            </a:r>
            <a:endParaRPr sz="1600" dirty="0">
              <a:latin typeface="Arial"/>
              <a:cs typeface="Arial"/>
            </a:endParaRPr>
          </a:p>
          <a:p>
            <a:pPr>
              <a:lnSpc>
                <a:spcPct val="100000"/>
              </a:lnSpc>
              <a:spcBef>
                <a:spcPts val="30"/>
              </a:spcBef>
            </a:pPr>
            <a:endParaRPr dirty="0">
              <a:latin typeface="Arial"/>
              <a:cs typeface="Arial"/>
            </a:endParaRPr>
          </a:p>
          <a:p>
            <a:pPr marL="12700" marR="5715" algn="just">
              <a:lnSpc>
                <a:spcPct val="100000"/>
              </a:lnSpc>
            </a:pPr>
            <a:r>
              <a:rPr sz="1600" spc="-10" dirty="0">
                <a:latin typeface="Arial"/>
                <a:cs typeface="Arial"/>
              </a:rPr>
              <a:t>Dada </a:t>
            </a:r>
            <a:r>
              <a:rPr sz="1600" spc="-5" dirty="0">
                <a:latin typeface="Arial"/>
                <a:cs typeface="Arial"/>
              </a:rPr>
              <a:t>la importancia </a:t>
            </a:r>
            <a:r>
              <a:rPr sz="1600" spc="-10" dirty="0">
                <a:latin typeface="Arial"/>
                <a:cs typeface="Arial"/>
              </a:rPr>
              <a:t>del </a:t>
            </a:r>
            <a:r>
              <a:rPr sz="1600" spc="-5" dirty="0">
                <a:latin typeface="Arial"/>
                <a:cs typeface="Arial"/>
              </a:rPr>
              <a:t>algoritmo en la ciencia de la computación, un  </a:t>
            </a:r>
            <a:r>
              <a:rPr sz="1600" spc="-10" dirty="0">
                <a:latin typeface="Arial"/>
                <a:cs typeface="Arial"/>
              </a:rPr>
              <a:t>aspecto </a:t>
            </a:r>
            <a:r>
              <a:rPr sz="1600" dirty="0">
                <a:latin typeface="Arial"/>
                <a:cs typeface="Arial"/>
              </a:rPr>
              <a:t>muy </a:t>
            </a:r>
            <a:r>
              <a:rPr sz="1600" spc="-10" dirty="0">
                <a:latin typeface="Arial"/>
                <a:cs typeface="Arial"/>
              </a:rPr>
              <a:t>importante </a:t>
            </a:r>
            <a:r>
              <a:rPr sz="1600" spc="-5" dirty="0">
                <a:latin typeface="Arial"/>
                <a:cs typeface="Arial"/>
              </a:rPr>
              <a:t>será el </a:t>
            </a:r>
            <a:r>
              <a:rPr sz="1600" i="1" spc="-5" dirty="0">
                <a:latin typeface="Arial"/>
                <a:cs typeface="Arial"/>
              </a:rPr>
              <a:t>diseño del</a:t>
            </a:r>
            <a:r>
              <a:rPr sz="1600" i="1" spc="-20" dirty="0">
                <a:latin typeface="Arial"/>
                <a:cs typeface="Arial"/>
              </a:rPr>
              <a:t> </a:t>
            </a:r>
            <a:r>
              <a:rPr sz="1600" i="1" spc="-10" dirty="0">
                <a:latin typeface="Arial"/>
                <a:cs typeface="Arial"/>
              </a:rPr>
              <a:t>algoritmo.</a:t>
            </a:r>
            <a:endParaRPr sz="1600" dirty="0">
              <a:latin typeface="Arial"/>
              <a:cs typeface="Arial"/>
            </a:endParaRPr>
          </a:p>
          <a:p>
            <a:pPr>
              <a:lnSpc>
                <a:spcPct val="100000"/>
              </a:lnSpc>
              <a:spcBef>
                <a:spcPts val="35"/>
              </a:spcBef>
            </a:pPr>
            <a:endParaRPr dirty="0">
              <a:latin typeface="Arial"/>
              <a:cs typeface="Arial"/>
            </a:endParaRPr>
          </a:p>
          <a:p>
            <a:pPr marL="12700" marR="6350" algn="just">
              <a:lnSpc>
                <a:spcPct val="100000"/>
              </a:lnSpc>
            </a:pPr>
            <a:r>
              <a:rPr sz="1600" spc="-5" dirty="0">
                <a:latin typeface="Arial"/>
                <a:cs typeface="Arial"/>
              </a:rPr>
              <a:t>En esta </a:t>
            </a:r>
            <a:r>
              <a:rPr sz="1600" spc="-10" dirty="0">
                <a:latin typeface="Arial"/>
                <a:cs typeface="Arial"/>
              </a:rPr>
              <a:t>etapa </a:t>
            </a:r>
            <a:r>
              <a:rPr sz="1600" dirty="0">
                <a:latin typeface="Arial"/>
                <a:cs typeface="Arial"/>
              </a:rPr>
              <a:t>se </a:t>
            </a:r>
            <a:r>
              <a:rPr sz="1600" spc="-10" dirty="0">
                <a:latin typeface="Arial"/>
                <a:cs typeface="Arial"/>
              </a:rPr>
              <a:t>realizará una </a:t>
            </a:r>
            <a:r>
              <a:rPr sz="1600" spc="-5" dirty="0">
                <a:latin typeface="Arial"/>
                <a:cs typeface="Arial"/>
              </a:rPr>
              <a:t>representación de la secuencia. Estas  representaciones son las </a:t>
            </a:r>
            <a:r>
              <a:rPr sz="1600" spc="-10" dirty="0">
                <a:latin typeface="Arial"/>
                <a:cs typeface="Arial"/>
              </a:rPr>
              <a:t>herramientas de: </a:t>
            </a:r>
            <a:r>
              <a:rPr sz="1600" i="1" spc="-10" dirty="0">
                <a:latin typeface="Arial"/>
                <a:cs typeface="Arial"/>
              </a:rPr>
              <a:t>diagramas </a:t>
            </a:r>
            <a:r>
              <a:rPr sz="1600" i="1" spc="-5" dirty="0">
                <a:latin typeface="Arial"/>
                <a:cs typeface="Arial"/>
              </a:rPr>
              <a:t>de </a:t>
            </a:r>
            <a:r>
              <a:rPr sz="1600" i="1" spc="-10" dirty="0">
                <a:latin typeface="Arial"/>
                <a:cs typeface="Arial"/>
              </a:rPr>
              <a:t>flujo,  pseudocódigos </a:t>
            </a:r>
            <a:r>
              <a:rPr sz="1600" i="1" dirty="0">
                <a:latin typeface="Arial"/>
                <a:cs typeface="Arial"/>
              </a:rPr>
              <a:t>y/o </a:t>
            </a:r>
            <a:r>
              <a:rPr sz="1600" i="1" spc="-10" dirty="0">
                <a:latin typeface="Arial"/>
                <a:cs typeface="Arial"/>
              </a:rPr>
              <a:t>tablas de</a:t>
            </a:r>
            <a:r>
              <a:rPr sz="1600" i="1" spc="35" dirty="0">
                <a:latin typeface="Arial"/>
                <a:cs typeface="Arial"/>
              </a:rPr>
              <a:t> </a:t>
            </a:r>
            <a:r>
              <a:rPr sz="1600" i="1" spc="-10" dirty="0">
                <a:latin typeface="Arial"/>
                <a:cs typeface="Arial"/>
              </a:rPr>
              <a:t>decisión.</a:t>
            </a:r>
            <a:endParaRPr sz="1600" dirty="0">
              <a:latin typeface="Arial"/>
              <a:cs typeface="Arial"/>
            </a:endParaRPr>
          </a:p>
        </p:txBody>
      </p:sp>
      <p:sp>
        <p:nvSpPr>
          <p:cNvPr id="6" name="object 7">
            <a:extLst>
              <a:ext uri="{FF2B5EF4-FFF2-40B4-BE49-F238E27FC236}">
                <a16:creationId xmlns:a16="http://schemas.microsoft.com/office/drawing/2014/main" id="{50433043-1400-40AF-8B97-AF22C90428C2}"/>
              </a:ext>
            </a:extLst>
          </p:cNvPr>
          <p:cNvSpPr/>
          <p:nvPr/>
        </p:nvSpPr>
        <p:spPr>
          <a:xfrm>
            <a:off x="8918173" y="693792"/>
            <a:ext cx="1347215" cy="14174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0039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5" name="object 4">
            <a:extLst>
              <a:ext uri="{FF2B5EF4-FFF2-40B4-BE49-F238E27FC236}">
                <a16:creationId xmlns:a16="http://schemas.microsoft.com/office/drawing/2014/main" id="{CF2B6042-DE8C-438C-9110-D846D3D13874}"/>
              </a:ext>
            </a:extLst>
          </p:cNvPr>
          <p:cNvSpPr txBox="1"/>
          <p:nvPr/>
        </p:nvSpPr>
        <p:spPr>
          <a:xfrm>
            <a:off x="1228299" y="1183513"/>
            <a:ext cx="9354867" cy="3775393"/>
          </a:xfrm>
          <a:prstGeom prst="rect">
            <a:avLst/>
          </a:prstGeom>
        </p:spPr>
        <p:txBody>
          <a:bodyPr vert="horz" wrap="square" lIns="0" tIns="12700" rIns="0" bIns="0" rtlCol="0">
            <a:spAutoFit/>
          </a:bodyPr>
          <a:lstStyle/>
          <a:p>
            <a:pPr marL="12700" marR="4664075">
              <a:lnSpc>
                <a:spcPct val="100000"/>
              </a:lnSpc>
              <a:spcBef>
                <a:spcPts val="100"/>
              </a:spcBef>
            </a:pPr>
            <a:r>
              <a:rPr lang="es-419" sz="1600" b="1" i="1" spc="-5" dirty="0">
                <a:solidFill>
                  <a:srgbClr val="BFBFBF"/>
                </a:solidFill>
                <a:latin typeface="Arial"/>
                <a:cs typeface="Arial"/>
              </a:rPr>
              <a:t>Análisis del problema  </a:t>
            </a:r>
          </a:p>
          <a:p>
            <a:pPr marL="12700" marR="4664075">
              <a:lnSpc>
                <a:spcPct val="100000"/>
              </a:lnSpc>
              <a:spcBef>
                <a:spcPts val="100"/>
              </a:spcBef>
            </a:pPr>
            <a:r>
              <a:rPr lang="es-419" sz="1600" b="1" spc="-5" dirty="0">
                <a:solidFill>
                  <a:srgbClr val="BFBFBF"/>
                </a:solidFill>
                <a:latin typeface="Arial"/>
                <a:cs typeface="Arial"/>
              </a:rPr>
              <a:t>Diseño del algoritmo  </a:t>
            </a:r>
          </a:p>
          <a:p>
            <a:pPr marL="12700" marR="4664075">
              <a:lnSpc>
                <a:spcPct val="100000"/>
              </a:lnSpc>
              <a:spcBef>
                <a:spcPts val="100"/>
              </a:spcBef>
            </a:pPr>
            <a:r>
              <a:rPr lang="es-419" sz="1600" b="1" spc="-10" dirty="0">
                <a:solidFill>
                  <a:srgbClr val="FF0000"/>
                </a:solidFill>
                <a:latin typeface="Arial"/>
                <a:cs typeface="Arial"/>
              </a:rPr>
              <a:t>Programación  </a:t>
            </a:r>
          </a:p>
          <a:p>
            <a:pPr marL="12700" marR="4664075">
              <a:lnSpc>
                <a:spcPct val="100000"/>
              </a:lnSpc>
              <a:spcBef>
                <a:spcPts val="100"/>
              </a:spcBef>
            </a:pPr>
            <a:r>
              <a:rPr lang="es-419" sz="1600" b="1" spc="-5" dirty="0">
                <a:solidFill>
                  <a:srgbClr val="BFBFBF"/>
                </a:solidFill>
                <a:latin typeface="Arial"/>
                <a:cs typeface="Arial"/>
              </a:rPr>
              <a:t>Ejecución </a:t>
            </a:r>
            <a:r>
              <a:rPr lang="es-419" sz="1600" b="1" dirty="0">
                <a:solidFill>
                  <a:srgbClr val="BFBFBF"/>
                </a:solidFill>
                <a:latin typeface="Arial"/>
                <a:cs typeface="Arial"/>
              </a:rPr>
              <a:t>y</a:t>
            </a:r>
            <a:r>
              <a:rPr lang="es-419" sz="1600" b="1" spc="-65" dirty="0">
                <a:solidFill>
                  <a:srgbClr val="BFBFBF"/>
                </a:solidFill>
                <a:latin typeface="Arial"/>
                <a:cs typeface="Arial"/>
              </a:rPr>
              <a:t> </a:t>
            </a:r>
            <a:r>
              <a:rPr lang="es-419" sz="1600" b="1" spc="-5" dirty="0">
                <a:solidFill>
                  <a:srgbClr val="BFBFBF"/>
                </a:solidFill>
                <a:latin typeface="Arial"/>
                <a:cs typeface="Arial"/>
              </a:rPr>
              <a:t>pruebas.</a:t>
            </a:r>
            <a:endParaRPr lang="es-419" sz="1600" dirty="0">
              <a:latin typeface="Arial"/>
              <a:cs typeface="Arial"/>
            </a:endParaRPr>
          </a:p>
          <a:p>
            <a:pPr>
              <a:lnSpc>
                <a:spcPct val="100000"/>
              </a:lnSpc>
              <a:spcBef>
                <a:spcPts val="30"/>
              </a:spcBef>
            </a:pPr>
            <a:endParaRPr lang="es-419" dirty="0">
              <a:latin typeface="Arial"/>
              <a:cs typeface="Arial"/>
            </a:endParaRPr>
          </a:p>
          <a:p>
            <a:pPr marL="12700" marR="6350" algn="just">
              <a:lnSpc>
                <a:spcPct val="100000"/>
              </a:lnSpc>
            </a:pPr>
            <a:r>
              <a:rPr lang="es-419" sz="1600" spc="-10" dirty="0">
                <a:latin typeface="Arial"/>
                <a:cs typeface="Arial"/>
              </a:rPr>
              <a:t>Una </a:t>
            </a:r>
            <a:r>
              <a:rPr lang="es-419" sz="1600" dirty="0">
                <a:latin typeface="Arial"/>
                <a:cs typeface="Arial"/>
              </a:rPr>
              <a:t>vez </a:t>
            </a:r>
            <a:r>
              <a:rPr lang="es-419" sz="1600" spc="-10" dirty="0">
                <a:latin typeface="Arial"/>
                <a:cs typeface="Arial"/>
              </a:rPr>
              <a:t>que </a:t>
            </a:r>
            <a:r>
              <a:rPr lang="es-419" sz="1600" spc="-5" dirty="0">
                <a:latin typeface="Arial"/>
                <a:cs typeface="Arial"/>
              </a:rPr>
              <a:t>el </a:t>
            </a:r>
            <a:r>
              <a:rPr lang="es-419" sz="1600" spc="-10" dirty="0">
                <a:latin typeface="Arial"/>
                <a:cs typeface="Arial"/>
              </a:rPr>
              <a:t>diagrama de flujo </a:t>
            </a:r>
            <a:r>
              <a:rPr lang="es-419" sz="1600" dirty="0">
                <a:latin typeface="Arial"/>
                <a:cs typeface="Arial"/>
              </a:rPr>
              <a:t>o </a:t>
            </a:r>
            <a:r>
              <a:rPr lang="es-419" sz="1600" spc="-5" dirty="0">
                <a:latin typeface="Arial"/>
                <a:cs typeface="Arial"/>
              </a:rPr>
              <a:t>el algoritmo de resolución </a:t>
            </a:r>
            <a:r>
              <a:rPr lang="es-419" sz="1600" spc="-10" dirty="0">
                <a:latin typeface="Arial"/>
                <a:cs typeface="Arial"/>
              </a:rPr>
              <a:t>del  problema </a:t>
            </a:r>
            <a:r>
              <a:rPr lang="es-419" sz="1600" spc="-5" dirty="0">
                <a:latin typeface="Arial"/>
                <a:cs typeface="Arial"/>
              </a:rPr>
              <a:t>está </a:t>
            </a:r>
            <a:r>
              <a:rPr lang="es-419" sz="1600" spc="-10" dirty="0">
                <a:latin typeface="Arial"/>
                <a:cs typeface="Arial"/>
              </a:rPr>
              <a:t>definido </a:t>
            </a:r>
            <a:r>
              <a:rPr lang="es-419" sz="1600" dirty="0">
                <a:latin typeface="Arial"/>
                <a:cs typeface="Arial"/>
              </a:rPr>
              <a:t>se </a:t>
            </a:r>
            <a:r>
              <a:rPr lang="es-419" sz="1600" spc="-10" dirty="0">
                <a:latin typeface="Arial"/>
                <a:cs typeface="Arial"/>
              </a:rPr>
              <a:t>pasa </a:t>
            </a:r>
            <a:r>
              <a:rPr lang="es-419" sz="1600" dirty="0">
                <a:latin typeface="Arial"/>
                <a:cs typeface="Arial"/>
              </a:rPr>
              <a:t>a </a:t>
            </a:r>
            <a:r>
              <a:rPr lang="es-419" sz="1600" spc="-5" dirty="0">
                <a:latin typeface="Arial"/>
                <a:cs typeface="Arial"/>
              </a:rPr>
              <a:t>la fase de codificación del  </a:t>
            </a:r>
            <a:r>
              <a:rPr lang="es-419" sz="1600" spc="-10" dirty="0">
                <a:latin typeface="Arial"/>
                <a:cs typeface="Arial"/>
              </a:rPr>
              <a:t>programa </a:t>
            </a:r>
            <a:r>
              <a:rPr lang="es-419" sz="1600" spc="-5" dirty="0">
                <a:latin typeface="Arial"/>
                <a:cs typeface="Arial"/>
              </a:rPr>
              <a:t>en </a:t>
            </a:r>
            <a:r>
              <a:rPr lang="es-419" sz="1600" spc="-10" dirty="0">
                <a:latin typeface="Arial"/>
                <a:cs typeface="Arial"/>
              </a:rPr>
              <a:t>cualquier lenguaje </a:t>
            </a:r>
            <a:r>
              <a:rPr lang="es-419" sz="1600" spc="-5" dirty="0">
                <a:latin typeface="Arial"/>
                <a:cs typeface="Arial"/>
              </a:rPr>
              <a:t>(C, </a:t>
            </a:r>
            <a:r>
              <a:rPr lang="es-419" sz="1600" spc="-5" dirty="0" err="1">
                <a:latin typeface="Arial"/>
                <a:cs typeface="Arial"/>
              </a:rPr>
              <a:t>basic</a:t>
            </a:r>
            <a:r>
              <a:rPr lang="es-419" sz="1600" spc="-5" dirty="0">
                <a:latin typeface="Arial"/>
                <a:cs typeface="Arial"/>
              </a:rPr>
              <a:t>, cobol, pascal, etc.) </a:t>
            </a:r>
            <a:r>
              <a:rPr lang="es-419" sz="1600" spc="-10" dirty="0">
                <a:latin typeface="Arial"/>
                <a:cs typeface="Arial"/>
              </a:rPr>
              <a:t>cuyo  </a:t>
            </a:r>
            <a:r>
              <a:rPr lang="es-419" sz="1600" spc="-5" dirty="0">
                <a:latin typeface="Arial"/>
                <a:cs typeface="Arial"/>
              </a:rPr>
              <a:t>resultado </a:t>
            </a:r>
            <a:r>
              <a:rPr lang="es-419" sz="1600" dirty="0">
                <a:latin typeface="Arial"/>
                <a:cs typeface="Arial"/>
              </a:rPr>
              <a:t>será </a:t>
            </a:r>
            <a:r>
              <a:rPr lang="es-419" sz="1600" spc="-10" dirty="0">
                <a:latin typeface="Arial"/>
                <a:cs typeface="Arial"/>
              </a:rPr>
              <a:t>el programa </a:t>
            </a:r>
            <a:r>
              <a:rPr lang="es-419" sz="1600" spc="-5" dirty="0">
                <a:latin typeface="Arial"/>
                <a:cs typeface="Arial"/>
              </a:rPr>
              <a:t>fuente, el </a:t>
            </a:r>
            <a:r>
              <a:rPr lang="es-419" sz="1600" dirty="0">
                <a:latin typeface="Arial"/>
                <a:cs typeface="Arial"/>
              </a:rPr>
              <a:t>cual </a:t>
            </a:r>
            <a:r>
              <a:rPr lang="es-419" sz="1600" spc="-5" dirty="0">
                <a:latin typeface="Arial"/>
                <a:cs typeface="Arial"/>
              </a:rPr>
              <a:t>sigue las </a:t>
            </a:r>
            <a:r>
              <a:rPr lang="es-419" sz="1600" spc="-10" dirty="0">
                <a:latin typeface="Arial"/>
                <a:cs typeface="Arial"/>
              </a:rPr>
              <a:t>reglas de sintaxis  que </a:t>
            </a:r>
            <a:r>
              <a:rPr lang="es-419" sz="1600" spc="-5" dirty="0">
                <a:latin typeface="Arial"/>
                <a:cs typeface="Arial"/>
              </a:rPr>
              <a:t>el </a:t>
            </a:r>
            <a:r>
              <a:rPr lang="es-419" sz="1600" spc="-10" dirty="0">
                <a:latin typeface="Arial"/>
                <a:cs typeface="Arial"/>
              </a:rPr>
              <a:t>lenguaje escogido</a:t>
            </a:r>
            <a:r>
              <a:rPr lang="es-419" sz="1600" dirty="0">
                <a:latin typeface="Arial"/>
                <a:cs typeface="Arial"/>
              </a:rPr>
              <a:t> </a:t>
            </a:r>
            <a:r>
              <a:rPr lang="es-419" sz="1600" spc="-10" dirty="0">
                <a:latin typeface="Arial"/>
                <a:cs typeface="Arial"/>
              </a:rPr>
              <a:t>exija.</a:t>
            </a:r>
          </a:p>
          <a:p>
            <a:pPr marL="12700" marR="6350" algn="just">
              <a:lnSpc>
                <a:spcPct val="100000"/>
              </a:lnSpc>
            </a:pPr>
            <a:endParaRPr lang="es-419" sz="1600" dirty="0">
              <a:latin typeface="Arial"/>
              <a:cs typeface="Arial"/>
            </a:endParaRPr>
          </a:p>
          <a:p>
            <a:pPr marL="12700" marR="6985" algn="just">
              <a:lnSpc>
                <a:spcPct val="100000"/>
              </a:lnSpc>
            </a:pPr>
            <a:r>
              <a:rPr lang="es-419" sz="1600" spc="-10" dirty="0">
                <a:latin typeface="Arial"/>
                <a:cs typeface="Arial"/>
              </a:rPr>
              <a:t>Después </a:t>
            </a:r>
            <a:r>
              <a:rPr lang="es-419" sz="1600" spc="-5" dirty="0">
                <a:latin typeface="Arial"/>
                <a:cs typeface="Arial"/>
              </a:rPr>
              <a:t>de </a:t>
            </a:r>
            <a:r>
              <a:rPr lang="es-419" sz="1600" spc="-10" dirty="0">
                <a:latin typeface="Arial"/>
                <a:cs typeface="Arial"/>
              </a:rPr>
              <a:t>codificado el </a:t>
            </a:r>
            <a:r>
              <a:rPr lang="es-419" sz="1600" spc="-5" dirty="0">
                <a:latin typeface="Arial"/>
                <a:cs typeface="Arial"/>
              </a:rPr>
              <a:t>programa, </a:t>
            </a:r>
            <a:r>
              <a:rPr lang="es-419" sz="1600" dirty="0">
                <a:latin typeface="Arial"/>
                <a:cs typeface="Arial"/>
              </a:rPr>
              <a:t>se </a:t>
            </a:r>
            <a:r>
              <a:rPr lang="es-419" sz="1600" spc="-5" dirty="0">
                <a:latin typeface="Arial"/>
                <a:cs typeface="Arial"/>
              </a:rPr>
              <a:t>introduce en el </a:t>
            </a:r>
            <a:r>
              <a:rPr lang="es-419" sz="1600" spc="-10" dirty="0">
                <a:latin typeface="Arial"/>
                <a:cs typeface="Arial"/>
              </a:rPr>
              <a:t>ordenador  mediante unos </a:t>
            </a:r>
            <a:r>
              <a:rPr lang="es-419" sz="1600" spc="-5" dirty="0">
                <a:latin typeface="Arial"/>
                <a:cs typeface="Arial"/>
              </a:rPr>
              <a:t>programas </a:t>
            </a:r>
            <a:r>
              <a:rPr lang="es-419" sz="1600" spc="-10" dirty="0">
                <a:latin typeface="Arial"/>
                <a:cs typeface="Arial"/>
              </a:rPr>
              <a:t>especiales llamados</a:t>
            </a:r>
            <a:r>
              <a:rPr lang="es-419" sz="1600" spc="45" dirty="0">
                <a:latin typeface="Arial"/>
                <a:cs typeface="Arial"/>
              </a:rPr>
              <a:t> </a:t>
            </a:r>
            <a:r>
              <a:rPr lang="es-419" sz="1600" spc="-5" dirty="0">
                <a:latin typeface="Arial"/>
                <a:cs typeface="Arial"/>
              </a:rPr>
              <a:t>editores.</a:t>
            </a:r>
          </a:p>
          <a:p>
            <a:pPr marL="12700" marR="6985" algn="just">
              <a:lnSpc>
                <a:spcPct val="100000"/>
              </a:lnSpc>
            </a:pPr>
            <a:endParaRPr lang="es-419" sz="1600" dirty="0">
              <a:latin typeface="Arial"/>
              <a:cs typeface="Arial"/>
            </a:endParaRPr>
          </a:p>
          <a:p>
            <a:pPr marL="12700" marR="5080" algn="just">
              <a:lnSpc>
                <a:spcPct val="100000"/>
              </a:lnSpc>
            </a:pPr>
            <a:r>
              <a:rPr lang="es-419" sz="1600" spc="-10" dirty="0">
                <a:latin typeface="Arial"/>
                <a:cs typeface="Arial"/>
              </a:rPr>
              <a:t>Una </a:t>
            </a:r>
            <a:r>
              <a:rPr lang="es-419" sz="1600" dirty="0">
                <a:latin typeface="Arial"/>
                <a:cs typeface="Arial"/>
              </a:rPr>
              <a:t>vez </a:t>
            </a:r>
            <a:r>
              <a:rPr lang="es-419" sz="1600" spc="-10" dirty="0">
                <a:latin typeface="Arial"/>
                <a:cs typeface="Arial"/>
              </a:rPr>
              <a:t>dentro del ordenador, </a:t>
            </a:r>
            <a:r>
              <a:rPr lang="es-419" sz="1600" spc="-5" dirty="0">
                <a:latin typeface="Arial"/>
                <a:cs typeface="Arial"/>
              </a:rPr>
              <a:t>el programa </a:t>
            </a:r>
            <a:r>
              <a:rPr lang="es-419" sz="1600" spc="-10" dirty="0">
                <a:latin typeface="Arial"/>
                <a:cs typeface="Arial"/>
              </a:rPr>
              <a:t>deber </a:t>
            </a:r>
            <a:r>
              <a:rPr lang="es-419" sz="1600" spc="-5" dirty="0">
                <a:latin typeface="Arial"/>
                <a:cs typeface="Arial"/>
              </a:rPr>
              <a:t>ser traducido al   </a:t>
            </a:r>
            <a:r>
              <a:rPr lang="es-419" sz="1600" spc="-10" dirty="0">
                <a:latin typeface="Arial"/>
                <a:cs typeface="Arial"/>
              </a:rPr>
              <a:t>único lenguaje que </a:t>
            </a:r>
            <a:r>
              <a:rPr lang="es-419" sz="1600" spc="-5" dirty="0">
                <a:latin typeface="Arial"/>
                <a:cs typeface="Arial"/>
              </a:rPr>
              <a:t>éste </a:t>
            </a:r>
            <a:r>
              <a:rPr lang="es-419" sz="1600" spc="-10" dirty="0">
                <a:latin typeface="Arial"/>
                <a:cs typeface="Arial"/>
              </a:rPr>
              <a:t>entiende: </a:t>
            </a:r>
            <a:r>
              <a:rPr lang="es-419" sz="1600" i="1" spc="-10" dirty="0">
                <a:latin typeface="Arial"/>
                <a:cs typeface="Arial"/>
              </a:rPr>
              <a:t>Lenguaje </a:t>
            </a:r>
            <a:r>
              <a:rPr lang="es-419" sz="1600" i="1" spc="-5" dirty="0">
                <a:latin typeface="Arial"/>
                <a:cs typeface="Arial"/>
              </a:rPr>
              <a:t>de </a:t>
            </a:r>
            <a:r>
              <a:rPr lang="es-419" sz="1600" i="1" spc="-10" dirty="0">
                <a:latin typeface="Arial"/>
                <a:cs typeface="Arial"/>
              </a:rPr>
              <a:t>máquina. </a:t>
            </a:r>
            <a:r>
              <a:rPr lang="es-419" sz="1600" spc="-5" dirty="0">
                <a:latin typeface="Arial"/>
                <a:cs typeface="Arial"/>
              </a:rPr>
              <a:t>Dicha  operación </a:t>
            </a:r>
            <a:r>
              <a:rPr lang="es-419" sz="1600" dirty="0">
                <a:latin typeface="Arial"/>
                <a:cs typeface="Arial"/>
              </a:rPr>
              <a:t>se </a:t>
            </a:r>
            <a:r>
              <a:rPr lang="es-419" sz="1600" spc="-5" dirty="0">
                <a:latin typeface="Arial"/>
                <a:cs typeface="Arial"/>
              </a:rPr>
              <a:t>realiza </a:t>
            </a:r>
            <a:r>
              <a:rPr lang="es-419" sz="1600" spc="-10" dirty="0">
                <a:latin typeface="Arial"/>
                <a:cs typeface="Arial"/>
              </a:rPr>
              <a:t>mediante el correspondiente </a:t>
            </a:r>
            <a:r>
              <a:rPr lang="es-419" sz="1600" spc="-5" dirty="0">
                <a:latin typeface="Arial"/>
                <a:cs typeface="Arial"/>
              </a:rPr>
              <a:t>programa traductor  </a:t>
            </a:r>
            <a:r>
              <a:rPr lang="es-419" sz="1600" dirty="0">
                <a:latin typeface="Arial"/>
                <a:cs typeface="Arial"/>
              </a:rPr>
              <a:t>o </a:t>
            </a:r>
            <a:r>
              <a:rPr lang="es-419" sz="1600" spc="-10" dirty="0">
                <a:latin typeface="Arial"/>
                <a:cs typeface="Arial"/>
              </a:rPr>
              <a:t>compilador del lenguaje </a:t>
            </a:r>
            <a:r>
              <a:rPr lang="es-419" sz="1600" spc="-5" dirty="0">
                <a:latin typeface="Arial"/>
                <a:cs typeface="Arial"/>
              </a:rPr>
              <a:t>en </a:t>
            </a:r>
            <a:r>
              <a:rPr lang="es-419" sz="1600" spc="-10" dirty="0">
                <a:latin typeface="Arial"/>
                <a:cs typeface="Arial"/>
              </a:rPr>
              <a:t>el que </a:t>
            </a:r>
            <a:r>
              <a:rPr lang="es-419" sz="1600" spc="-5" dirty="0">
                <a:latin typeface="Arial"/>
                <a:cs typeface="Arial"/>
              </a:rPr>
              <a:t>está escrito </a:t>
            </a:r>
            <a:r>
              <a:rPr lang="es-419" sz="1600" spc="-10" dirty="0">
                <a:latin typeface="Arial"/>
                <a:cs typeface="Arial"/>
              </a:rPr>
              <a:t>el</a:t>
            </a:r>
            <a:r>
              <a:rPr lang="es-419" sz="1600" spc="45" dirty="0">
                <a:latin typeface="Arial"/>
                <a:cs typeface="Arial"/>
              </a:rPr>
              <a:t> </a:t>
            </a:r>
            <a:r>
              <a:rPr lang="es-419" sz="1600" spc="-5" dirty="0">
                <a:latin typeface="Arial"/>
                <a:cs typeface="Arial"/>
              </a:rPr>
              <a:t>programa.</a:t>
            </a:r>
            <a:endParaRPr lang="es-419" sz="1600" dirty="0">
              <a:latin typeface="Arial"/>
              <a:cs typeface="Arial"/>
            </a:endParaRPr>
          </a:p>
        </p:txBody>
      </p:sp>
      <p:sp>
        <p:nvSpPr>
          <p:cNvPr id="6" name="object 8">
            <a:extLst>
              <a:ext uri="{FF2B5EF4-FFF2-40B4-BE49-F238E27FC236}">
                <a16:creationId xmlns:a16="http://schemas.microsoft.com/office/drawing/2014/main" id="{9E8B1DBA-33AA-41E5-AC90-AF42D024A226}"/>
              </a:ext>
            </a:extLst>
          </p:cNvPr>
          <p:cNvSpPr/>
          <p:nvPr/>
        </p:nvSpPr>
        <p:spPr>
          <a:xfrm>
            <a:off x="8594881" y="693792"/>
            <a:ext cx="1562100" cy="1619250"/>
          </a:xfrm>
          <a:prstGeom prst="rect">
            <a:avLst/>
          </a:prstGeom>
          <a:blipFill>
            <a:blip r:embed="rId2" cstate="print"/>
            <a:stretch>
              <a:fillRect/>
            </a:stretch>
          </a:blipFill>
        </p:spPr>
        <p:txBody>
          <a:bodyPr wrap="square" lIns="0" tIns="0" rIns="0" bIns="0" rtlCol="0"/>
          <a:lstStyle/>
          <a:p>
            <a:endParaRPr/>
          </a:p>
        </p:txBody>
      </p:sp>
      <p:pic>
        <p:nvPicPr>
          <p:cNvPr id="2" name="Imagen 1">
            <a:extLst>
              <a:ext uri="{FF2B5EF4-FFF2-40B4-BE49-F238E27FC236}">
                <a16:creationId xmlns:a16="http://schemas.microsoft.com/office/drawing/2014/main" id="{057DF942-05AD-47F8-AEE7-22CF2BB8275C}"/>
              </a:ext>
            </a:extLst>
          </p:cNvPr>
          <p:cNvPicPr>
            <a:picLocks noChangeAspect="1"/>
          </p:cNvPicPr>
          <p:nvPr/>
        </p:nvPicPr>
        <p:blipFill>
          <a:blip r:embed="rId3"/>
          <a:stretch>
            <a:fillRect/>
          </a:stretch>
        </p:blipFill>
        <p:spPr>
          <a:xfrm>
            <a:off x="1430632" y="5160126"/>
            <a:ext cx="7814036" cy="796058"/>
          </a:xfrm>
          <a:prstGeom prst="rect">
            <a:avLst/>
          </a:prstGeom>
        </p:spPr>
      </p:pic>
    </p:spTree>
    <p:extLst>
      <p:ext uri="{BB962C8B-B14F-4D97-AF65-F5344CB8AC3E}">
        <p14:creationId xmlns:p14="http://schemas.microsoft.com/office/powerpoint/2010/main" val="924953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5" name="object 4">
            <a:extLst>
              <a:ext uri="{FF2B5EF4-FFF2-40B4-BE49-F238E27FC236}">
                <a16:creationId xmlns:a16="http://schemas.microsoft.com/office/drawing/2014/main" id="{CF2B6042-DE8C-438C-9110-D846D3D13874}"/>
              </a:ext>
            </a:extLst>
          </p:cNvPr>
          <p:cNvSpPr txBox="1"/>
          <p:nvPr/>
        </p:nvSpPr>
        <p:spPr>
          <a:xfrm>
            <a:off x="1228299" y="1183513"/>
            <a:ext cx="9736112" cy="4998804"/>
          </a:xfrm>
          <a:prstGeom prst="rect">
            <a:avLst/>
          </a:prstGeom>
        </p:spPr>
        <p:txBody>
          <a:bodyPr vert="horz" wrap="square" lIns="0" tIns="12700" rIns="0" bIns="0" rtlCol="0">
            <a:spAutoFit/>
          </a:bodyPr>
          <a:lstStyle/>
          <a:p>
            <a:r>
              <a:rPr lang="es-419" b="1" i="1" dirty="0">
                <a:solidFill>
                  <a:schemeClr val="bg2">
                    <a:lumMod val="75000"/>
                  </a:schemeClr>
                </a:solidFill>
              </a:rPr>
              <a:t>Análisis del problema</a:t>
            </a:r>
          </a:p>
          <a:p>
            <a:r>
              <a:rPr lang="es-419" b="1" dirty="0">
                <a:solidFill>
                  <a:schemeClr val="bg2">
                    <a:lumMod val="75000"/>
                  </a:schemeClr>
                </a:solidFill>
              </a:rPr>
              <a:t>Diseño del algoritmo</a:t>
            </a:r>
          </a:p>
          <a:p>
            <a:r>
              <a:rPr lang="es-419" b="1" dirty="0">
                <a:solidFill>
                  <a:schemeClr val="bg2">
                    <a:lumMod val="75000"/>
                  </a:schemeClr>
                </a:solidFill>
              </a:rPr>
              <a:t>Programación</a:t>
            </a:r>
          </a:p>
          <a:p>
            <a:r>
              <a:rPr lang="es-419" b="1" dirty="0">
                <a:solidFill>
                  <a:srgbClr val="FF0000"/>
                </a:solidFill>
              </a:rPr>
              <a:t>Ejecución y pruebas.</a:t>
            </a:r>
          </a:p>
          <a:p>
            <a:endParaRPr lang="es-419" dirty="0"/>
          </a:p>
          <a:p>
            <a:pPr algn="just"/>
            <a:r>
              <a:rPr lang="es-419" dirty="0"/>
              <a:t>El hecho de haber diseñado un buen algoritmo y luego haberlo codificado en algún lenguaje de programación no significa que el programa resuelva correctamente el problema en cuestión.</a:t>
            </a:r>
          </a:p>
          <a:p>
            <a:pPr algn="just"/>
            <a:endParaRPr lang="es-419" dirty="0"/>
          </a:p>
          <a:p>
            <a:pPr algn="just"/>
            <a:r>
              <a:rPr lang="es-419" dirty="0"/>
              <a:t>Por eso, antes de dar por finalizada cualquier labor de programación, es fundamental preparar un conjunto de datos lo más representativo posible del problema, que permitan probar el programa cuando se ejecute y así verificar los resultados.</a:t>
            </a:r>
          </a:p>
          <a:p>
            <a:pPr algn="just"/>
            <a:endParaRPr lang="es-419" dirty="0"/>
          </a:p>
          <a:p>
            <a:pPr algn="just"/>
            <a:r>
              <a:rPr lang="es-419" dirty="0"/>
              <a:t>Cuanto más exhaustivas sean las pruebas de un programa, mayor seguridad se tendrá de que éste funcione correctamente y, por lo tanto, menor posibilidad de errores.</a:t>
            </a:r>
          </a:p>
          <a:p>
            <a:pPr algn="just"/>
            <a:endParaRPr lang="es-419" dirty="0"/>
          </a:p>
          <a:p>
            <a:pPr algn="just"/>
            <a:r>
              <a:rPr lang="es-419" dirty="0"/>
              <a:t>El programa se considera terminado cuando se han realizado pruebas y ensayo de su fiabilidad con el conjunto de datos seleccionados y otros nuevos, hasta incluso con datos reales, y no</a:t>
            </a:r>
          </a:p>
          <a:p>
            <a:pPr algn="just"/>
            <a:r>
              <a:rPr lang="es-419" dirty="0"/>
              <a:t>se encuentren errores de ningún tipo.</a:t>
            </a:r>
            <a:endParaRPr lang="es-419" dirty="0">
              <a:latin typeface="Arial"/>
              <a:cs typeface="Arial"/>
            </a:endParaRPr>
          </a:p>
        </p:txBody>
      </p:sp>
      <p:pic>
        <p:nvPicPr>
          <p:cNvPr id="2" name="Imagen 1">
            <a:extLst>
              <a:ext uri="{FF2B5EF4-FFF2-40B4-BE49-F238E27FC236}">
                <a16:creationId xmlns:a16="http://schemas.microsoft.com/office/drawing/2014/main" id="{7D275102-0B03-4E40-9CB3-54DA55CEAD22}"/>
              </a:ext>
            </a:extLst>
          </p:cNvPr>
          <p:cNvPicPr>
            <a:picLocks noChangeAspect="1"/>
          </p:cNvPicPr>
          <p:nvPr/>
        </p:nvPicPr>
        <p:blipFill>
          <a:blip r:embed="rId2"/>
          <a:stretch>
            <a:fillRect/>
          </a:stretch>
        </p:blipFill>
        <p:spPr>
          <a:xfrm>
            <a:off x="8403856" y="532853"/>
            <a:ext cx="2241774" cy="1670883"/>
          </a:xfrm>
          <a:prstGeom prst="rect">
            <a:avLst/>
          </a:prstGeom>
        </p:spPr>
      </p:pic>
    </p:spTree>
    <p:extLst>
      <p:ext uri="{BB962C8B-B14F-4D97-AF65-F5344CB8AC3E}">
        <p14:creationId xmlns:p14="http://schemas.microsoft.com/office/powerpoint/2010/main" val="304946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6" name="object 4">
            <a:extLst>
              <a:ext uri="{FF2B5EF4-FFF2-40B4-BE49-F238E27FC236}">
                <a16:creationId xmlns:a16="http://schemas.microsoft.com/office/drawing/2014/main" id="{34ACDBF6-3522-4560-B8A0-5E33DFF77929}"/>
              </a:ext>
            </a:extLst>
          </p:cNvPr>
          <p:cNvSpPr txBox="1"/>
          <p:nvPr/>
        </p:nvSpPr>
        <p:spPr>
          <a:xfrm>
            <a:off x="888697" y="1592585"/>
            <a:ext cx="5540235" cy="320601"/>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000" b="1" i="1" spc="-5" dirty="0">
                <a:solidFill>
                  <a:schemeClr val="bg1">
                    <a:lumMod val="95000"/>
                  </a:schemeClr>
                </a:solidFill>
                <a:latin typeface="Arial"/>
                <a:cs typeface="Arial"/>
              </a:rPr>
              <a:t>Concepto de Algoritmo</a:t>
            </a:r>
            <a:endParaRPr sz="2000" dirty="0">
              <a:solidFill>
                <a:schemeClr val="bg1">
                  <a:lumMod val="95000"/>
                </a:schemeClr>
              </a:solidFill>
              <a:latin typeface="Arial"/>
              <a:cs typeface="Arial"/>
            </a:endParaRPr>
          </a:p>
        </p:txBody>
      </p:sp>
      <p:sp>
        <p:nvSpPr>
          <p:cNvPr id="7" name="object 5">
            <a:extLst>
              <a:ext uri="{FF2B5EF4-FFF2-40B4-BE49-F238E27FC236}">
                <a16:creationId xmlns:a16="http://schemas.microsoft.com/office/drawing/2014/main" id="{D6235780-1FEA-449F-9CA3-D2B3D3E9748E}"/>
              </a:ext>
            </a:extLst>
          </p:cNvPr>
          <p:cNvSpPr txBox="1"/>
          <p:nvPr/>
        </p:nvSpPr>
        <p:spPr>
          <a:xfrm>
            <a:off x="1032335" y="2010853"/>
            <a:ext cx="9697186" cy="3875420"/>
          </a:xfrm>
          <a:prstGeom prst="rect">
            <a:avLst/>
          </a:prstGeom>
        </p:spPr>
        <p:txBody>
          <a:bodyPr vert="horz" wrap="square" lIns="0" tIns="12700" rIns="0" bIns="0" rtlCol="0">
            <a:spAutoFit/>
          </a:bodyPr>
          <a:lstStyle/>
          <a:p>
            <a:pPr marL="12700" marR="8255" algn="just">
              <a:lnSpc>
                <a:spcPct val="100000"/>
              </a:lnSpc>
              <a:spcBef>
                <a:spcPts val="100"/>
              </a:spcBef>
            </a:pPr>
            <a:r>
              <a:rPr sz="1800" b="1" i="1" spc="-5" dirty="0">
                <a:solidFill>
                  <a:srgbClr val="7F0000"/>
                </a:solidFill>
                <a:latin typeface="Arial"/>
                <a:cs typeface="Arial"/>
              </a:rPr>
              <a:t>Algoritmo </a:t>
            </a:r>
            <a:r>
              <a:rPr sz="1800" b="1" i="1" spc="-10" dirty="0">
                <a:solidFill>
                  <a:srgbClr val="7F0000"/>
                </a:solidFill>
                <a:latin typeface="Arial"/>
                <a:cs typeface="Arial"/>
              </a:rPr>
              <a:t>es </a:t>
            </a:r>
            <a:r>
              <a:rPr sz="1800" b="1" i="1" spc="-5" dirty="0">
                <a:solidFill>
                  <a:srgbClr val="7F0000"/>
                </a:solidFill>
                <a:latin typeface="Arial"/>
                <a:cs typeface="Arial"/>
              </a:rPr>
              <a:t>un conjunto ordenado </a:t>
            </a:r>
            <a:r>
              <a:rPr sz="1800" b="1" i="1" dirty="0">
                <a:solidFill>
                  <a:srgbClr val="7F0000"/>
                </a:solidFill>
                <a:latin typeface="Arial"/>
                <a:cs typeface="Arial"/>
              </a:rPr>
              <a:t>y finito </a:t>
            </a:r>
            <a:r>
              <a:rPr sz="1800" b="1" i="1" spc="-5" dirty="0">
                <a:solidFill>
                  <a:srgbClr val="7F0000"/>
                </a:solidFill>
                <a:latin typeface="Arial"/>
                <a:cs typeface="Arial"/>
              </a:rPr>
              <a:t>de pasos  </a:t>
            </a:r>
            <a:r>
              <a:rPr sz="1800" b="1" i="1" dirty="0">
                <a:solidFill>
                  <a:srgbClr val="7F0000"/>
                </a:solidFill>
                <a:latin typeface="Arial"/>
                <a:cs typeface="Arial"/>
              </a:rPr>
              <a:t>que </a:t>
            </a:r>
            <a:r>
              <a:rPr sz="1800" b="1" i="1" spc="-10" dirty="0">
                <a:solidFill>
                  <a:srgbClr val="7F0000"/>
                </a:solidFill>
                <a:latin typeface="Arial"/>
                <a:cs typeface="Arial"/>
              </a:rPr>
              <a:t>especifican </a:t>
            </a:r>
            <a:r>
              <a:rPr sz="1800" b="1" i="1" spc="-5" dirty="0">
                <a:solidFill>
                  <a:srgbClr val="7F0000"/>
                </a:solidFill>
                <a:latin typeface="Arial"/>
                <a:cs typeface="Arial"/>
              </a:rPr>
              <a:t>la </a:t>
            </a:r>
            <a:r>
              <a:rPr sz="1800" b="1" i="1" spc="-10" dirty="0">
                <a:solidFill>
                  <a:srgbClr val="7F0000"/>
                </a:solidFill>
                <a:latin typeface="Arial"/>
                <a:cs typeface="Arial"/>
              </a:rPr>
              <a:t>secuencia </a:t>
            </a:r>
            <a:r>
              <a:rPr sz="1800" b="1" i="1" spc="-5" dirty="0">
                <a:solidFill>
                  <a:srgbClr val="7F0000"/>
                </a:solidFill>
                <a:latin typeface="Arial"/>
                <a:cs typeface="Arial"/>
              </a:rPr>
              <a:t>de operaciones </a:t>
            </a:r>
            <a:r>
              <a:rPr sz="1800" b="1" i="1" dirty="0">
                <a:solidFill>
                  <a:srgbClr val="7F0000"/>
                </a:solidFill>
                <a:latin typeface="Arial"/>
                <a:cs typeface="Arial"/>
              </a:rPr>
              <a:t>que </a:t>
            </a:r>
            <a:r>
              <a:rPr sz="1800" b="1" i="1" spc="-10" dirty="0">
                <a:solidFill>
                  <a:srgbClr val="7F0000"/>
                </a:solidFill>
                <a:latin typeface="Arial"/>
                <a:cs typeface="Arial"/>
              </a:rPr>
              <a:t>se </a:t>
            </a:r>
            <a:r>
              <a:rPr sz="1800" b="1" i="1" spc="-5" dirty="0">
                <a:solidFill>
                  <a:srgbClr val="7F0000"/>
                </a:solidFill>
                <a:latin typeface="Arial"/>
                <a:cs typeface="Arial"/>
              </a:rPr>
              <a:t>han  de </a:t>
            </a:r>
            <a:r>
              <a:rPr sz="1800" b="1" i="1" spc="-10" dirty="0">
                <a:solidFill>
                  <a:srgbClr val="7F0000"/>
                </a:solidFill>
                <a:latin typeface="Arial"/>
                <a:cs typeface="Arial"/>
              </a:rPr>
              <a:t>realizar para resolver </a:t>
            </a:r>
            <a:r>
              <a:rPr sz="1800" b="1" i="1" spc="-5" dirty="0">
                <a:solidFill>
                  <a:srgbClr val="7F0000"/>
                </a:solidFill>
                <a:latin typeface="Arial"/>
                <a:cs typeface="Arial"/>
              </a:rPr>
              <a:t>un</a:t>
            </a:r>
            <a:r>
              <a:rPr sz="1800" b="1" i="1" spc="25" dirty="0">
                <a:solidFill>
                  <a:srgbClr val="7F0000"/>
                </a:solidFill>
                <a:latin typeface="Arial"/>
                <a:cs typeface="Arial"/>
              </a:rPr>
              <a:t> </a:t>
            </a:r>
            <a:r>
              <a:rPr sz="1800" b="1" i="1" spc="-5" dirty="0">
                <a:solidFill>
                  <a:srgbClr val="7F0000"/>
                </a:solidFill>
                <a:latin typeface="Arial"/>
                <a:cs typeface="Arial"/>
              </a:rPr>
              <a:t>problema.</a:t>
            </a:r>
            <a:endParaRPr sz="1800" dirty="0">
              <a:latin typeface="Arial"/>
              <a:cs typeface="Arial"/>
            </a:endParaRPr>
          </a:p>
          <a:p>
            <a:pPr>
              <a:lnSpc>
                <a:spcPct val="100000"/>
              </a:lnSpc>
              <a:spcBef>
                <a:spcPts val="5"/>
              </a:spcBef>
            </a:pPr>
            <a:endParaRPr sz="2800" dirty="0">
              <a:latin typeface="Arial"/>
              <a:cs typeface="Arial"/>
            </a:endParaRPr>
          </a:p>
          <a:p>
            <a:pPr marL="12700" marR="5080" algn="just">
              <a:lnSpc>
                <a:spcPct val="99700"/>
              </a:lnSpc>
            </a:pPr>
            <a:r>
              <a:rPr sz="1600" spc="-5" dirty="0">
                <a:latin typeface="Arial"/>
                <a:cs typeface="Arial"/>
              </a:rPr>
              <a:t>Podemos entonces decir que </a:t>
            </a:r>
            <a:r>
              <a:rPr sz="1600" i="1" spc="-5" dirty="0">
                <a:latin typeface="Arial"/>
                <a:cs typeface="Arial"/>
              </a:rPr>
              <a:t>un algoritmo es un conjunto de reglas  para resolver una cierta </a:t>
            </a:r>
            <a:r>
              <a:rPr sz="1600" i="1" dirty="0">
                <a:latin typeface="Arial"/>
                <a:cs typeface="Arial"/>
              </a:rPr>
              <a:t>clase </a:t>
            </a:r>
            <a:r>
              <a:rPr sz="1600" i="1" spc="-5" dirty="0">
                <a:latin typeface="Arial"/>
                <a:cs typeface="Arial"/>
              </a:rPr>
              <a:t>de </a:t>
            </a:r>
            <a:r>
              <a:rPr sz="1600" i="1" spc="-10" dirty="0">
                <a:latin typeface="Arial"/>
                <a:cs typeface="Arial"/>
              </a:rPr>
              <a:t>problemas </a:t>
            </a:r>
            <a:r>
              <a:rPr sz="1600" i="1" dirty="0">
                <a:latin typeface="Arial"/>
                <a:cs typeface="Arial"/>
              </a:rPr>
              <a:t>o </a:t>
            </a:r>
            <a:r>
              <a:rPr sz="1600" i="1" spc="-5" dirty="0">
                <a:latin typeface="Arial"/>
                <a:cs typeface="Arial"/>
              </a:rPr>
              <a:t>una </a:t>
            </a:r>
            <a:r>
              <a:rPr sz="1600" i="1" spc="-10" dirty="0">
                <a:latin typeface="Arial"/>
                <a:cs typeface="Arial"/>
              </a:rPr>
              <a:t>forma </a:t>
            </a:r>
            <a:r>
              <a:rPr sz="1600" i="1" spc="-5" dirty="0">
                <a:latin typeface="Arial"/>
                <a:cs typeface="Arial"/>
              </a:rPr>
              <a:t>de  describir </a:t>
            </a:r>
            <a:r>
              <a:rPr sz="1600" i="1" dirty="0">
                <a:latin typeface="Arial"/>
                <a:cs typeface="Arial"/>
              </a:rPr>
              <a:t>la </a:t>
            </a:r>
            <a:r>
              <a:rPr sz="1600" i="1" spc="-5" dirty="0">
                <a:latin typeface="Arial"/>
                <a:cs typeface="Arial"/>
              </a:rPr>
              <a:t>solución de un </a:t>
            </a:r>
            <a:r>
              <a:rPr sz="1600" i="1" spc="-10" dirty="0">
                <a:latin typeface="Arial"/>
                <a:cs typeface="Arial"/>
              </a:rPr>
              <a:t>problema. </a:t>
            </a:r>
            <a:r>
              <a:rPr sz="1600" spc="-5" dirty="0">
                <a:latin typeface="Arial"/>
                <a:cs typeface="Arial"/>
              </a:rPr>
              <a:t>(Luis</a:t>
            </a:r>
            <a:r>
              <a:rPr sz="1600" spc="35" dirty="0">
                <a:latin typeface="Arial"/>
                <a:cs typeface="Arial"/>
              </a:rPr>
              <a:t> </a:t>
            </a:r>
            <a:r>
              <a:rPr sz="1600" spc="-10" dirty="0">
                <a:latin typeface="Arial"/>
                <a:cs typeface="Arial"/>
              </a:rPr>
              <a:t>Joyanes)</a:t>
            </a:r>
            <a:endParaRPr sz="1600" dirty="0">
              <a:latin typeface="Arial"/>
              <a:cs typeface="Arial"/>
            </a:endParaRPr>
          </a:p>
          <a:p>
            <a:pPr>
              <a:lnSpc>
                <a:spcPct val="100000"/>
              </a:lnSpc>
              <a:spcBef>
                <a:spcPts val="45"/>
              </a:spcBef>
            </a:pPr>
            <a:endParaRPr sz="2550" dirty="0">
              <a:latin typeface="Arial"/>
              <a:cs typeface="Arial"/>
            </a:endParaRPr>
          </a:p>
          <a:p>
            <a:pPr marL="12700" marR="5715" algn="just">
              <a:lnSpc>
                <a:spcPct val="100000"/>
              </a:lnSpc>
            </a:pPr>
            <a:r>
              <a:rPr sz="1600" spc="-5" dirty="0">
                <a:latin typeface="Arial"/>
                <a:cs typeface="Arial"/>
              </a:rPr>
              <a:t>Los algoritmos </a:t>
            </a:r>
            <a:r>
              <a:rPr sz="1600" dirty="0">
                <a:latin typeface="Arial"/>
                <a:cs typeface="Arial"/>
              </a:rPr>
              <a:t>son </a:t>
            </a:r>
            <a:r>
              <a:rPr sz="1600" spc="-5" dirty="0">
                <a:latin typeface="Arial"/>
                <a:cs typeface="Arial"/>
              </a:rPr>
              <a:t>independientes del lenguaje de programación en  que </a:t>
            </a:r>
            <a:r>
              <a:rPr sz="1600" dirty="0">
                <a:latin typeface="Arial"/>
                <a:cs typeface="Arial"/>
              </a:rPr>
              <a:t>se </a:t>
            </a:r>
            <a:r>
              <a:rPr sz="1600" spc="-5" dirty="0">
                <a:latin typeface="Arial"/>
                <a:cs typeface="Arial"/>
              </a:rPr>
              <a:t>expresan </a:t>
            </a:r>
            <a:r>
              <a:rPr sz="1600" dirty="0">
                <a:latin typeface="Arial"/>
                <a:cs typeface="Arial"/>
              </a:rPr>
              <a:t>como </a:t>
            </a:r>
            <a:r>
              <a:rPr sz="1600" spc="-5" dirty="0">
                <a:latin typeface="Arial"/>
                <a:cs typeface="Arial"/>
              </a:rPr>
              <a:t>así también de </a:t>
            </a:r>
            <a:r>
              <a:rPr sz="1600" dirty="0">
                <a:latin typeface="Arial"/>
                <a:cs typeface="Arial"/>
              </a:rPr>
              <a:t>la </a:t>
            </a:r>
            <a:r>
              <a:rPr sz="1600" spc="-5" dirty="0">
                <a:latin typeface="Arial"/>
                <a:cs typeface="Arial"/>
              </a:rPr>
              <a:t>computadora que </a:t>
            </a:r>
            <a:r>
              <a:rPr sz="1600" dirty="0">
                <a:latin typeface="Arial"/>
                <a:cs typeface="Arial"/>
              </a:rPr>
              <a:t>se  </a:t>
            </a:r>
            <a:r>
              <a:rPr sz="1600" spc="-5" dirty="0">
                <a:latin typeface="Arial"/>
                <a:cs typeface="Arial"/>
              </a:rPr>
              <a:t>ejecuten.</a:t>
            </a:r>
            <a:endParaRPr sz="1600" dirty="0">
              <a:latin typeface="Arial"/>
              <a:cs typeface="Arial"/>
            </a:endParaRPr>
          </a:p>
          <a:p>
            <a:pPr marL="12700" marR="5715" algn="just">
              <a:lnSpc>
                <a:spcPct val="100000"/>
              </a:lnSpc>
              <a:spcBef>
                <a:spcPts val="1050"/>
              </a:spcBef>
            </a:pPr>
            <a:r>
              <a:rPr sz="1600" spc="-5" dirty="0">
                <a:latin typeface="Arial"/>
                <a:cs typeface="Arial"/>
              </a:rPr>
              <a:t>Un algoritmo </a:t>
            </a:r>
            <a:r>
              <a:rPr sz="1600" dirty="0">
                <a:latin typeface="Arial"/>
                <a:cs typeface="Arial"/>
              </a:rPr>
              <a:t>se </a:t>
            </a:r>
            <a:r>
              <a:rPr sz="1600" spc="-5" dirty="0">
                <a:latin typeface="Arial"/>
                <a:cs typeface="Arial"/>
              </a:rPr>
              <a:t>puede expresar en distintos lenguajes de  programación </a:t>
            </a:r>
            <a:r>
              <a:rPr sz="1600" dirty="0">
                <a:latin typeface="Arial"/>
                <a:cs typeface="Arial"/>
              </a:rPr>
              <a:t>y </a:t>
            </a:r>
            <a:r>
              <a:rPr sz="1600" spc="-5" dirty="0">
                <a:latin typeface="Arial"/>
                <a:cs typeface="Arial"/>
              </a:rPr>
              <a:t>en computadoras distintas, pero el algoritmo, los  pasos </a:t>
            </a:r>
            <a:r>
              <a:rPr sz="1600" dirty="0">
                <a:latin typeface="Arial"/>
                <a:cs typeface="Arial"/>
              </a:rPr>
              <a:t>a seguir </a:t>
            </a:r>
            <a:r>
              <a:rPr sz="1600" spc="-5" dirty="0">
                <a:latin typeface="Arial"/>
                <a:cs typeface="Arial"/>
              </a:rPr>
              <a:t>para </a:t>
            </a:r>
            <a:r>
              <a:rPr sz="1600" dirty="0">
                <a:latin typeface="Arial"/>
                <a:cs typeface="Arial"/>
              </a:rPr>
              <a:t>la </a:t>
            </a:r>
            <a:r>
              <a:rPr sz="1600" spc="-5" dirty="0">
                <a:latin typeface="Arial"/>
                <a:cs typeface="Arial"/>
              </a:rPr>
              <a:t>solución del problema es </a:t>
            </a:r>
            <a:r>
              <a:rPr sz="1600" dirty="0">
                <a:latin typeface="Arial"/>
                <a:cs typeface="Arial"/>
              </a:rPr>
              <a:t>siempre </a:t>
            </a:r>
            <a:r>
              <a:rPr sz="1600" spc="-5" dirty="0">
                <a:latin typeface="Arial"/>
                <a:cs typeface="Arial"/>
              </a:rPr>
              <a:t>el</a:t>
            </a:r>
            <a:r>
              <a:rPr sz="1600" spc="-50" dirty="0">
                <a:latin typeface="Arial"/>
                <a:cs typeface="Arial"/>
              </a:rPr>
              <a:t> </a:t>
            </a:r>
            <a:r>
              <a:rPr sz="1600" dirty="0">
                <a:latin typeface="Arial"/>
                <a:cs typeface="Arial"/>
              </a:rPr>
              <a:t>mismo.</a:t>
            </a:r>
          </a:p>
          <a:p>
            <a:pPr marL="12700" marR="5715" algn="just">
              <a:lnSpc>
                <a:spcPct val="99800"/>
              </a:lnSpc>
              <a:spcBef>
                <a:spcPts val="1045"/>
              </a:spcBef>
            </a:pPr>
            <a:r>
              <a:rPr sz="1600" dirty="0">
                <a:latin typeface="Arial"/>
                <a:cs typeface="Arial"/>
              </a:rPr>
              <a:t>Así como, </a:t>
            </a:r>
            <a:r>
              <a:rPr sz="1600" spc="-5" dirty="0">
                <a:latin typeface="Arial"/>
                <a:cs typeface="Arial"/>
              </a:rPr>
              <a:t>cualquier cosa que </a:t>
            </a:r>
            <a:r>
              <a:rPr sz="1600" spc="-10" dirty="0">
                <a:latin typeface="Arial"/>
                <a:cs typeface="Arial"/>
              </a:rPr>
              <a:t>ocurra </a:t>
            </a:r>
            <a:r>
              <a:rPr sz="1600" spc="-5" dirty="0">
                <a:latin typeface="Arial"/>
                <a:cs typeface="Arial"/>
              </a:rPr>
              <a:t>en </a:t>
            </a:r>
            <a:r>
              <a:rPr sz="1600" dirty="0">
                <a:latin typeface="Arial"/>
                <a:cs typeface="Arial"/>
              </a:rPr>
              <a:t>la </a:t>
            </a:r>
            <a:r>
              <a:rPr sz="1600" spc="-5" dirty="0">
                <a:latin typeface="Arial"/>
                <a:cs typeface="Arial"/>
              </a:rPr>
              <a:t>vida cotidiana, por  ejemplo, poner en movimiento un automóvil, tiene un número de  pasos </a:t>
            </a:r>
            <a:r>
              <a:rPr sz="1600" dirty="0">
                <a:latin typeface="Arial"/>
                <a:cs typeface="Arial"/>
              </a:rPr>
              <a:t>a </a:t>
            </a:r>
            <a:r>
              <a:rPr sz="1600" spc="-5" dirty="0">
                <a:latin typeface="Arial"/>
                <a:cs typeface="Arial"/>
              </a:rPr>
              <a:t>seguir, sea quien sea el conductor: argentino, español,  alemán, etc.- </a:t>
            </a:r>
            <a:r>
              <a:rPr sz="1600" dirty="0">
                <a:latin typeface="Arial"/>
                <a:cs typeface="Arial"/>
              </a:rPr>
              <a:t>y </a:t>
            </a:r>
            <a:r>
              <a:rPr sz="1600" spc="-5" dirty="0">
                <a:latin typeface="Arial"/>
                <a:cs typeface="Arial"/>
              </a:rPr>
              <a:t>sea cual </a:t>
            </a:r>
            <a:r>
              <a:rPr sz="1600" dirty="0">
                <a:latin typeface="Arial"/>
                <a:cs typeface="Arial"/>
              </a:rPr>
              <a:t>sea </a:t>
            </a:r>
            <a:r>
              <a:rPr sz="1600" spc="-5" dirty="0">
                <a:latin typeface="Arial"/>
                <a:cs typeface="Arial"/>
              </a:rPr>
              <a:t>el auto </a:t>
            </a:r>
            <a:r>
              <a:rPr sz="1600" dirty="0">
                <a:latin typeface="Arial"/>
                <a:cs typeface="Arial"/>
              </a:rPr>
              <a:t>a</a:t>
            </a:r>
            <a:r>
              <a:rPr sz="1600" spc="-30" dirty="0">
                <a:latin typeface="Arial"/>
                <a:cs typeface="Arial"/>
              </a:rPr>
              <a:t> </a:t>
            </a:r>
            <a:r>
              <a:rPr sz="1600" spc="-5" dirty="0">
                <a:latin typeface="Arial"/>
                <a:cs typeface="Arial"/>
              </a:rPr>
              <a:t>conducir.</a:t>
            </a:r>
            <a:endParaRPr sz="1600" dirty="0">
              <a:latin typeface="Arial"/>
              <a:cs typeface="Arial"/>
            </a:endParaRPr>
          </a:p>
        </p:txBody>
      </p:sp>
      <p:sp>
        <p:nvSpPr>
          <p:cNvPr id="8" name="object 2">
            <a:extLst>
              <a:ext uri="{FF2B5EF4-FFF2-40B4-BE49-F238E27FC236}">
                <a16:creationId xmlns:a16="http://schemas.microsoft.com/office/drawing/2014/main" id="{470787AA-9639-4A7F-934C-91D12A5C527F}"/>
              </a:ext>
            </a:extLst>
          </p:cNvPr>
          <p:cNvSpPr/>
          <p:nvPr/>
        </p:nvSpPr>
        <p:spPr>
          <a:xfrm>
            <a:off x="10410739" y="201793"/>
            <a:ext cx="1525758" cy="171114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9300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6" name="object 4">
            <a:extLst>
              <a:ext uri="{FF2B5EF4-FFF2-40B4-BE49-F238E27FC236}">
                <a16:creationId xmlns:a16="http://schemas.microsoft.com/office/drawing/2014/main" id="{34ACDBF6-3522-4560-B8A0-5E33DFF77929}"/>
              </a:ext>
            </a:extLst>
          </p:cNvPr>
          <p:cNvSpPr txBox="1"/>
          <p:nvPr/>
        </p:nvSpPr>
        <p:spPr>
          <a:xfrm>
            <a:off x="1014532" y="1623404"/>
            <a:ext cx="5540235" cy="320601"/>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000" b="1" i="1" spc="-5" dirty="0">
                <a:solidFill>
                  <a:schemeClr val="bg1">
                    <a:lumMod val="95000"/>
                  </a:schemeClr>
                </a:solidFill>
                <a:latin typeface="Arial"/>
                <a:cs typeface="Arial"/>
              </a:rPr>
              <a:t>Concepto de Algoritmo</a:t>
            </a:r>
            <a:endParaRPr sz="2000" dirty="0">
              <a:solidFill>
                <a:schemeClr val="bg1">
                  <a:lumMod val="95000"/>
                </a:schemeClr>
              </a:solidFill>
              <a:latin typeface="Arial"/>
              <a:cs typeface="Arial"/>
            </a:endParaRPr>
          </a:p>
        </p:txBody>
      </p:sp>
      <p:sp>
        <p:nvSpPr>
          <p:cNvPr id="7" name="object 5">
            <a:extLst>
              <a:ext uri="{FF2B5EF4-FFF2-40B4-BE49-F238E27FC236}">
                <a16:creationId xmlns:a16="http://schemas.microsoft.com/office/drawing/2014/main" id="{D6235780-1FEA-449F-9CA3-D2B3D3E9748E}"/>
              </a:ext>
            </a:extLst>
          </p:cNvPr>
          <p:cNvSpPr txBox="1"/>
          <p:nvPr/>
        </p:nvSpPr>
        <p:spPr>
          <a:xfrm>
            <a:off x="1014532" y="2180179"/>
            <a:ext cx="9245204" cy="1736373"/>
          </a:xfrm>
          <a:prstGeom prst="rect">
            <a:avLst/>
          </a:prstGeom>
        </p:spPr>
        <p:txBody>
          <a:bodyPr vert="horz" wrap="square" lIns="0" tIns="12700" rIns="0" bIns="0" rtlCol="0">
            <a:spAutoFit/>
          </a:bodyPr>
          <a:lstStyle/>
          <a:p>
            <a:pPr algn="just">
              <a:spcBef>
                <a:spcPts val="5"/>
              </a:spcBef>
            </a:pPr>
            <a:r>
              <a:rPr lang="es-419" sz="1600" dirty="0">
                <a:latin typeface="Arial"/>
                <a:cs typeface="Arial"/>
              </a:rPr>
              <a:t>En la </a:t>
            </a:r>
            <a:r>
              <a:rPr lang="es-419" sz="1600" spc="-5" dirty="0">
                <a:latin typeface="Arial"/>
                <a:cs typeface="Arial"/>
              </a:rPr>
              <a:t>ciencia de </a:t>
            </a:r>
            <a:r>
              <a:rPr lang="es-419" sz="1600" dirty="0">
                <a:latin typeface="Arial"/>
                <a:cs typeface="Arial"/>
              </a:rPr>
              <a:t>la </a:t>
            </a:r>
            <a:r>
              <a:rPr lang="es-419" sz="1600" spc="-5" dirty="0">
                <a:latin typeface="Arial"/>
                <a:cs typeface="Arial"/>
              </a:rPr>
              <a:t>computación </a:t>
            </a:r>
            <a:r>
              <a:rPr lang="es-419" sz="1600" dirty="0">
                <a:latin typeface="Arial"/>
                <a:cs typeface="Arial"/>
              </a:rPr>
              <a:t>y </a:t>
            </a:r>
            <a:r>
              <a:rPr lang="es-419" sz="1600" spc="-5" dirty="0">
                <a:latin typeface="Arial"/>
                <a:cs typeface="Arial"/>
              </a:rPr>
              <a:t>específicamente en </a:t>
            </a:r>
            <a:r>
              <a:rPr lang="es-419" sz="1600" dirty="0">
                <a:latin typeface="Arial"/>
                <a:cs typeface="Arial"/>
              </a:rPr>
              <a:t>la </a:t>
            </a:r>
            <a:r>
              <a:rPr lang="es-419" sz="1600" spc="-5" dirty="0">
                <a:latin typeface="Arial"/>
                <a:cs typeface="Arial"/>
              </a:rPr>
              <a:t>programación, los  algoritmos son </a:t>
            </a:r>
            <a:r>
              <a:rPr lang="es-419" sz="1600" dirty="0">
                <a:latin typeface="Arial"/>
                <a:cs typeface="Arial"/>
              </a:rPr>
              <a:t>más </a:t>
            </a:r>
            <a:r>
              <a:rPr lang="es-419" sz="1600" spc="-5" dirty="0">
                <a:latin typeface="Arial"/>
                <a:cs typeface="Arial"/>
              </a:rPr>
              <a:t>importantes que los lenguajes de programación </a:t>
            </a:r>
            <a:r>
              <a:rPr lang="es-419" sz="1600" dirty="0">
                <a:latin typeface="Arial"/>
                <a:cs typeface="Arial"/>
              </a:rPr>
              <a:t>e </a:t>
            </a:r>
            <a:r>
              <a:rPr lang="es-419" sz="1600" spc="-5" dirty="0">
                <a:latin typeface="Arial"/>
                <a:cs typeface="Arial"/>
              </a:rPr>
              <a:t>incluso  que las computadoras, dado que los lenguajes de programación </a:t>
            </a:r>
            <a:r>
              <a:rPr lang="es-419" sz="1600" dirty="0">
                <a:latin typeface="Arial"/>
                <a:cs typeface="Arial"/>
              </a:rPr>
              <a:t>son solo </a:t>
            </a:r>
            <a:r>
              <a:rPr lang="es-419" sz="1600" spc="-5" dirty="0">
                <a:latin typeface="Arial"/>
                <a:cs typeface="Arial"/>
              </a:rPr>
              <a:t>un  </a:t>
            </a:r>
            <a:r>
              <a:rPr lang="es-419" sz="1600" dirty="0">
                <a:latin typeface="Arial"/>
                <a:cs typeface="Arial"/>
              </a:rPr>
              <a:t>medio </a:t>
            </a:r>
            <a:r>
              <a:rPr lang="es-419" sz="1600" spc="-5" dirty="0">
                <a:latin typeface="Arial"/>
                <a:cs typeface="Arial"/>
              </a:rPr>
              <a:t>para expresar un algoritmo </a:t>
            </a:r>
            <a:r>
              <a:rPr lang="es-419" sz="1600" dirty="0">
                <a:latin typeface="Arial"/>
                <a:cs typeface="Arial"/>
              </a:rPr>
              <a:t>y </a:t>
            </a:r>
            <a:r>
              <a:rPr lang="es-419" sz="1600" spc="-5" dirty="0">
                <a:latin typeface="Arial"/>
                <a:cs typeface="Arial"/>
              </a:rPr>
              <a:t>las computadoras </a:t>
            </a:r>
            <a:r>
              <a:rPr lang="es-419" sz="1600" dirty="0">
                <a:latin typeface="Arial"/>
                <a:cs typeface="Arial"/>
              </a:rPr>
              <a:t>la </a:t>
            </a:r>
            <a:r>
              <a:rPr lang="es-419" sz="1600" spc="-5" dirty="0">
                <a:latin typeface="Arial"/>
                <a:cs typeface="Arial"/>
              </a:rPr>
              <a:t>herramienta que los  ejecuta.</a:t>
            </a:r>
          </a:p>
          <a:p>
            <a:pPr algn="just">
              <a:spcBef>
                <a:spcPts val="5"/>
              </a:spcBef>
            </a:pPr>
            <a:endParaRPr lang="es-ES" sz="1600" spc="-5" dirty="0">
              <a:latin typeface="Arial"/>
              <a:cs typeface="Arial"/>
            </a:endParaRPr>
          </a:p>
          <a:p>
            <a:pPr algn="just">
              <a:spcBef>
                <a:spcPts val="5"/>
              </a:spcBef>
            </a:pPr>
            <a:r>
              <a:rPr lang="es-ES" sz="1600" spc="-5" dirty="0">
                <a:latin typeface="Arial"/>
                <a:cs typeface="Arial"/>
              </a:rPr>
              <a:t>E</a:t>
            </a:r>
            <a:r>
              <a:rPr lang="es-419" sz="1600" spc="-5" dirty="0">
                <a:latin typeface="Arial"/>
                <a:cs typeface="Arial"/>
              </a:rPr>
              <a:t>n general cualquier actividad de la vida humana se puede describir mediante algoritmos</a:t>
            </a:r>
            <a:endParaRPr lang="es-419" sz="1600" dirty="0">
              <a:latin typeface="Arial"/>
              <a:cs typeface="Arial"/>
            </a:endParaRPr>
          </a:p>
          <a:p>
            <a:pPr algn="just">
              <a:lnSpc>
                <a:spcPct val="100000"/>
              </a:lnSpc>
              <a:spcBef>
                <a:spcPts val="5"/>
              </a:spcBef>
            </a:pPr>
            <a:endParaRPr sz="1600" dirty="0">
              <a:latin typeface="Arial"/>
              <a:cs typeface="Arial"/>
            </a:endParaRPr>
          </a:p>
        </p:txBody>
      </p:sp>
      <p:sp>
        <p:nvSpPr>
          <p:cNvPr id="9" name="object 11">
            <a:extLst>
              <a:ext uri="{FF2B5EF4-FFF2-40B4-BE49-F238E27FC236}">
                <a16:creationId xmlns:a16="http://schemas.microsoft.com/office/drawing/2014/main" id="{149CBCCA-3A7D-46FF-997B-66055B96076E}"/>
              </a:ext>
            </a:extLst>
          </p:cNvPr>
          <p:cNvSpPr/>
          <p:nvPr/>
        </p:nvSpPr>
        <p:spPr>
          <a:xfrm>
            <a:off x="3306190" y="3916552"/>
            <a:ext cx="1970456" cy="1935480"/>
          </a:xfrm>
          <a:prstGeom prst="rect">
            <a:avLst/>
          </a:prstGeom>
          <a:blipFill>
            <a:blip r:embed="rId2" cstate="print"/>
            <a:stretch>
              <a:fillRect/>
            </a:stretch>
          </a:blipFill>
        </p:spPr>
        <p:txBody>
          <a:bodyPr wrap="square" lIns="0" tIns="0" rIns="0" bIns="0" rtlCol="0"/>
          <a:lstStyle/>
          <a:p>
            <a:endParaRPr/>
          </a:p>
        </p:txBody>
      </p:sp>
      <p:sp>
        <p:nvSpPr>
          <p:cNvPr id="10" name="object 12">
            <a:extLst>
              <a:ext uri="{FF2B5EF4-FFF2-40B4-BE49-F238E27FC236}">
                <a16:creationId xmlns:a16="http://schemas.microsoft.com/office/drawing/2014/main" id="{F90A88A5-C0BC-47CA-BF24-0A112486F034}"/>
              </a:ext>
            </a:extLst>
          </p:cNvPr>
          <p:cNvSpPr/>
          <p:nvPr/>
        </p:nvSpPr>
        <p:spPr>
          <a:xfrm>
            <a:off x="6182207" y="4061217"/>
            <a:ext cx="2405206" cy="160340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301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8" name="object 4">
            <a:extLst>
              <a:ext uri="{FF2B5EF4-FFF2-40B4-BE49-F238E27FC236}">
                <a16:creationId xmlns:a16="http://schemas.microsoft.com/office/drawing/2014/main" id="{118E208F-48E7-4A0B-9DF9-D2DD3189E668}"/>
              </a:ext>
            </a:extLst>
          </p:cNvPr>
          <p:cNvSpPr txBox="1"/>
          <p:nvPr/>
        </p:nvSpPr>
        <p:spPr>
          <a:xfrm>
            <a:off x="2096536" y="1224058"/>
            <a:ext cx="7844418" cy="5009064"/>
          </a:xfrm>
          <a:prstGeom prst="rect">
            <a:avLst/>
          </a:prstGeom>
        </p:spPr>
        <p:txBody>
          <a:bodyPr vert="horz" wrap="square" lIns="0" tIns="147320" rIns="0" bIns="0" rtlCol="0">
            <a:spAutoFit/>
          </a:bodyPr>
          <a:lstStyle/>
          <a:p>
            <a:pPr marL="12700">
              <a:lnSpc>
                <a:spcPct val="100000"/>
              </a:lnSpc>
              <a:spcBef>
                <a:spcPts val="1160"/>
              </a:spcBef>
            </a:pPr>
            <a:r>
              <a:rPr sz="1800" b="1" i="1" u="sng" spc="-5" dirty="0">
                <a:uFill>
                  <a:solidFill>
                    <a:srgbClr val="000000"/>
                  </a:solidFill>
                </a:uFill>
                <a:latin typeface="Arial"/>
                <a:cs typeface="Arial"/>
              </a:rPr>
              <a:t>Ejemplo</a:t>
            </a:r>
            <a:endParaRPr sz="1800" dirty="0">
              <a:latin typeface="Arial"/>
              <a:cs typeface="Arial"/>
            </a:endParaRPr>
          </a:p>
          <a:p>
            <a:pPr marL="12700" marR="5080" algn="just">
              <a:lnSpc>
                <a:spcPct val="100000"/>
              </a:lnSpc>
              <a:spcBef>
                <a:spcPts val="1060"/>
              </a:spcBef>
            </a:pPr>
            <a:r>
              <a:rPr sz="1800" spc="-5" dirty="0">
                <a:latin typeface="Arial"/>
                <a:cs typeface="Arial"/>
              </a:rPr>
              <a:t>Si </a:t>
            </a:r>
            <a:r>
              <a:rPr sz="1800" dirty="0">
                <a:latin typeface="Arial"/>
                <a:cs typeface="Arial"/>
              </a:rPr>
              <a:t>a </a:t>
            </a:r>
            <a:r>
              <a:rPr sz="1800" spc="-10" dirty="0">
                <a:latin typeface="Arial"/>
                <a:cs typeface="Arial"/>
              </a:rPr>
              <a:t>un experimentado </a:t>
            </a:r>
            <a:r>
              <a:rPr sz="1800" spc="-5" dirty="0">
                <a:latin typeface="Arial"/>
                <a:cs typeface="Arial"/>
              </a:rPr>
              <a:t>conductor </a:t>
            </a:r>
            <a:r>
              <a:rPr sz="1800" dirty="0">
                <a:latin typeface="Arial"/>
                <a:cs typeface="Arial"/>
              </a:rPr>
              <a:t>se </a:t>
            </a:r>
            <a:r>
              <a:rPr sz="1800" spc="-5" dirty="0">
                <a:latin typeface="Arial"/>
                <a:cs typeface="Arial"/>
              </a:rPr>
              <a:t>le </a:t>
            </a:r>
            <a:r>
              <a:rPr sz="1800" spc="-10" dirty="0">
                <a:latin typeface="Arial"/>
                <a:cs typeface="Arial"/>
              </a:rPr>
              <a:t>preguntase </a:t>
            </a:r>
            <a:r>
              <a:rPr sz="1800" dirty="0">
                <a:latin typeface="Arial"/>
                <a:cs typeface="Arial"/>
              </a:rPr>
              <a:t>como </a:t>
            </a:r>
            <a:r>
              <a:rPr sz="1800" spc="-10" dirty="0">
                <a:latin typeface="Arial"/>
                <a:cs typeface="Arial"/>
              </a:rPr>
              <a:t>pone </a:t>
            </a:r>
            <a:r>
              <a:rPr sz="1800" spc="-5" dirty="0">
                <a:latin typeface="Arial"/>
                <a:cs typeface="Arial"/>
              </a:rPr>
              <a:t>en   movimiento </a:t>
            </a:r>
            <a:r>
              <a:rPr sz="1800" dirty="0">
                <a:latin typeface="Arial"/>
                <a:cs typeface="Arial"/>
              </a:rPr>
              <a:t>su </a:t>
            </a:r>
            <a:r>
              <a:rPr sz="1800" spc="-5" dirty="0">
                <a:latin typeface="Arial"/>
                <a:cs typeface="Arial"/>
              </a:rPr>
              <a:t>automóvil, el </a:t>
            </a:r>
            <a:r>
              <a:rPr sz="1800" spc="-10" dirty="0">
                <a:latin typeface="Arial"/>
                <a:cs typeface="Arial"/>
              </a:rPr>
              <a:t>contestaría: </a:t>
            </a:r>
            <a:r>
              <a:rPr sz="1800" dirty="0">
                <a:latin typeface="Arial"/>
                <a:cs typeface="Arial"/>
              </a:rPr>
              <a:t>“Se </a:t>
            </a:r>
            <a:r>
              <a:rPr sz="1800" spc="-10" dirty="0">
                <a:latin typeface="Arial"/>
                <a:cs typeface="Arial"/>
              </a:rPr>
              <a:t>pone </a:t>
            </a:r>
            <a:r>
              <a:rPr sz="1800" spc="-5" dirty="0">
                <a:latin typeface="Arial"/>
                <a:cs typeface="Arial"/>
              </a:rPr>
              <a:t>en marcha el  </a:t>
            </a:r>
            <a:r>
              <a:rPr sz="1800" dirty="0">
                <a:latin typeface="Arial"/>
                <a:cs typeface="Arial"/>
              </a:rPr>
              <a:t>motor y se mete </a:t>
            </a:r>
            <a:r>
              <a:rPr sz="1800" spc="-5" dirty="0">
                <a:latin typeface="Arial"/>
                <a:cs typeface="Arial"/>
              </a:rPr>
              <a:t>la</a:t>
            </a:r>
            <a:r>
              <a:rPr sz="1800" spc="-55" dirty="0">
                <a:latin typeface="Arial"/>
                <a:cs typeface="Arial"/>
              </a:rPr>
              <a:t> </a:t>
            </a:r>
            <a:r>
              <a:rPr sz="1800" spc="-5" dirty="0">
                <a:latin typeface="Arial"/>
                <a:cs typeface="Arial"/>
              </a:rPr>
              <a:t>primera”.</a:t>
            </a:r>
            <a:endParaRPr sz="1800" dirty="0">
              <a:latin typeface="Arial"/>
              <a:cs typeface="Arial"/>
            </a:endParaRPr>
          </a:p>
          <a:p>
            <a:pPr marL="12700" marR="5080" algn="just">
              <a:lnSpc>
                <a:spcPct val="100000"/>
              </a:lnSpc>
              <a:spcBef>
                <a:spcPts val="1060"/>
              </a:spcBef>
            </a:pPr>
            <a:r>
              <a:rPr sz="1800" spc="-10" dirty="0">
                <a:latin typeface="Arial"/>
                <a:cs typeface="Arial"/>
              </a:rPr>
              <a:t>Efectivamente </a:t>
            </a:r>
            <a:r>
              <a:rPr sz="1800" spc="-5" dirty="0">
                <a:latin typeface="Arial"/>
                <a:cs typeface="Arial"/>
              </a:rPr>
              <a:t>es </a:t>
            </a:r>
            <a:r>
              <a:rPr sz="1800" spc="-10" dirty="0">
                <a:latin typeface="Arial"/>
                <a:cs typeface="Arial"/>
              </a:rPr>
              <a:t>fácil. </a:t>
            </a:r>
            <a:r>
              <a:rPr sz="1800" spc="-5" dirty="0">
                <a:latin typeface="Arial"/>
                <a:cs typeface="Arial"/>
              </a:rPr>
              <a:t>Pero ¿Qué </a:t>
            </a:r>
            <a:r>
              <a:rPr sz="1800" spc="-10" dirty="0">
                <a:latin typeface="Arial"/>
                <a:cs typeface="Arial"/>
              </a:rPr>
              <a:t>ocurriría </a:t>
            </a:r>
            <a:r>
              <a:rPr sz="1800" dirty="0">
                <a:latin typeface="Arial"/>
                <a:cs typeface="Arial"/>
              </a:rPr>
              <a:t>si </a:t>
            </a:r>
            <a:r>
              <a:rPr sz="1800" spc="-10" dirty="0">
                <a:latin typeface="Arial"/>
                <a:cs typeface="Arial"/>
              </a:rPr>
              <a:t>el individuo nunca  condujo </a:t>
            </a:r>
            <a:r>
              <a:rPr sz="1800" spc="-5" dirty="0">
                <a:latin typeface="Arial"/>
                <a:cs typeface="Arial"/>
              </a:rPr>
              <a:t>un automóvil?. El </a:t>
            </a:r>
            <a:r>
              <a:rPr sz="1800" spc="-10" dirty="0">
                <a:latin typeface="Arial"/>
                <a:cs typeface="Arial"/>
              </a:rPr>
              <a:t>resultado </a:t>
            </a:r>
            <a:r>
              <a:rPr sz="1800" spc="-5" dirty="0">
                <a:latin typeface="Arial"/>
                <a:cs typeface="Arial"/>
              </a:rPr>
              <a:t>no sería muy efectivo </a:t>
            </a:r>
            <a:r>
              <a:rPr sz="1800" spc="-10" dirty="0">
                <a:latin typeface="Arial"/>
                <a:cs typeface="Arial"/>
              </a:rPr>
              <a:t>debido </a:t>
            </a:r>
            <a:r>
              <a:rPr sz="1800" dirty="0">
                <a:latin typeface="Arial"/>
                <a:cs typeface="Arial"/>
              </a:rPr>
              <a:t>a  </a:t>
            </a:r>
            <a:r>
              <a:rPr sz="1800" spc="-10" dirty="0">
                <a:latin typeface="Arial"/>
                <a:cs typeface="Arial"/>
              </a:rPr>
              <a:t>que </a:t>
            </a:r>
            <a:r>
              <a:rPr sz="1800" spc="-5" dirty="0">
                <a:latin typeface="Arial"/>
                <a:cs typeface="Arial"/>
              </a:rPr>
              <a:t>según las </a:t>
            </a:r>
            <a:r>
              <a:rPr sz="1800" spc="-10" dirty="0">
                <a:latin typeface="Arial"/>
                <a:cs typeface="Arial"/>
              </a:rPr>
              <a:t>instrucciones </a:t>
            </a:r>
            <a:r>
              <a:rPr sz="1800" dirty="0">
                <a:latin typeface="Arial"/>
                <a:cs typeface="Arial"/>
              </a:rPr>
              <a:t>o </a:t>
            </a:r>
            <a:r>
              <a:rPr sz="1800" spc="-5" dirty="0">
                <a:latin typeface="Arial"/>
                <a:cs typeface="Arial"/>
              </a:rPr>
              <a:t>pasos </a:t>
            </a:r>
            <a:r>
              <a:rPr sz="1800" spc="-10" dirty="0">
                <a:latin typeface="Arial"/>
                <a:cs typeface="Arial"/>
              </a:rPr>
              <a:t>impartidos anteriormente, </a:t>
            </a:r>
            <a:r>
              <a:rPr sz="1800" dirty="0">
                <a:latin typeface="Arial"/>
                <a:cs typeface="Arial"/>
              </a:rPr>
              <a:t>si  </a:t>
            </a:r>
            <a:r>
              <a:rPr sz="1800" spc="-10" dirty="0">
                <a:latin typeface="Arial"/>
                <a:cs typeface="Arial"/>
              </a:rPr>
              <a:t>estuviera en algún </a:t>
            </a:r>
            <a:r>
              <a:rPr sz="1800" spc="-5" dirty="0">
                <a:latin typeface="Arial"/>
                <a:cs typeface="Arial"/>
              </a:rPr>
              <a:t>cambio, </a:t>
            </a:r>
            <a:r>
              <a:rPr sz="1800" spc="-10" dirty="0">
                <a:latin typeface="Arial"/>
                <a:cs typeface="Arial"/>
              </a:rPr>
              <a:t>al poner </a:t>
            </a:r>
            <a:r>
              <a:rPr sz="1800" spc="-5" dirty="0">
                <a:latin typeface="Arial"/>
                <a:cs typeface="Arial"/>
              </a:rPr>
              <a:t>en marcha </a:t>
            </a:r>
            <a:r>
              <a:rPr sz="1800" dirty="0">
                <a:latin typeface="Arial"/>
                <a:cs typeface="Arial"/>
              </a:rPr>
              <a:t>se </a:t>
            </a:r>
            <a:r>
              <a:rPr sz="1800" spc="-10" dirty="0">
                <a:latin typeface="Arial"/>
                <a:cs typeface="Arial"/>
              </a:rPr>
              <a:t>hubiese </a:t>
            </a:r>
            <a:r>
              <a:rPr sz="1800" spc="-5" dirty="0">
                <a:latin typeface="Arial"/>
                <a:cs typeface="Arial"/>
              </a:rPr>
              <a:t>estrellado  </a:t>
            </a:r>
            <a:r>
              <a:rPr sz="1800" dirty="0">
                <a:latin typeface="Arial"/>
                <a:cs typeface="Arial"/>
              </a:rPr>
              <a:t>con </a:t>
            </a:r>
            <a:r>
              <a:rPr sz="1800" spc="-5" dirty="0">
                <a:latin typeface="Arial"/>
                <a:cs typeface="Arial"/>
              </a:rPr>
              <a:t>lo primero </a:t>
            </a:r>
            <a:r>
              <a:rPr sz="1800" spc="-10" dirty="0">
                <a:latin typeface="Arial"/>
                <a:cs typeface="Arial"/>
              </a:rPr>
              <a:t>que </a:t>
            </a:r>
            <a:r>
              <a:rPr sz="1800" spc="-5" dirty="0">
                <a:latin typeface="Arial"/>
                <a:cs typeface="Arial"/>
              </a:rPr>
              <a:t>estuviese </a:t>
            </a:r>
            <a:r>
              <a:rPr sz="1800" spc="-10" dirty="0">
                <a:latin typeface="Arial"/>
                <a:cs typeface="Arial"/>
              </a:rPr>
              <a:t>adelante </a:t>
            </a:r>
            <a:r>
              <a:rPr sz="1800" dirty="0">
                <a:latin typeface="Arial"/>
                <a:cs typeface="Arial"/>
              </a:rPr>
              <a:t>o</a:t>
            </a:r>
            <a:r>
              <a:rPr sz="1800" spc="-10" dirty="0">
                <a:latin typeface="Arial"/>
                <a:cs typeface="Arial"/>
              </a:rPr>
              <a:t> </a:t>
            </a:r>
            <a:r>
              <a:rPr sz="1800" spc="-5" dirty="0">
                <a:latin typeface="Arial"/>
                <a:cs typeface="Arial"/>
              </a:rPr>
              <a:t>atrás.</a:t>
            </a:r>
            <a:endParaRPr sz="1800" dirty="0">
              <a:latin typeface="Arial"/>
              <a:cs typeface="Arial"/>
            </a:endParaRPr>
          </a:p>
          <a:p>
            <a:pPr marL="12700" marR="5080" algn="just">
              <a:lnSpc>
                <a:spcPct val="100000"/>
              </a:lnSpc>
              <a:spcBef>
                <a:spcPts val="1060"/>
              </a:spcBef>
            </a:pPr>
            <a:r>
              <a:rPr sz="1800" spc="-10" dirty="0">
                <a:latin typeface="Arial"/>
                <a:cs typeface="Arial"/>
              </a:rPr>
              <a:t>La </a:t>
            </a:r>
            <a:r>
              <a:rPr sz="1800" spc="-5" dirty="0">
                <a:latin typeface="Arial"/>
                <a:cs typeface="Arial"/>
              </a:rPr>
              <a:t>conclusión </a:t>
            </a:r>
            <a:r>
              <a:rPr sz="1800" spc="-10" dirty="0">
                <a:latin typeface="Arial"/>
                <a:cs typeface="Arial"/>
              </a:rPr>
              <a:t>que se debe </a:t>
            </a:r>
            <a:r>
              <a:rPr sz="1800" dirty="0">
                <a:latin typeface="Arial"/>
                <a:cs typeface="Arial"/>
              </a:rPr>
              <a:t>sacar </a:t>
            </a:r>
            <a:r>
              <a:rPr sz="1800" spc="-5" dirty="0">
                <a:latin typeface="Arial"/>
                <a:cs typeface="Arial"/>
              </a:rPr>
              <a:t>de este </a:t>
            </a:r>
            <a:r>
              <a:rPr sz="1800" spc="-10" dirty="0">
                <a:latin typeface="Arial"/>
                <a:cs typeface="Arial"/>
              </a:rPr>
              <a:t>ejemplo </a:t>
            </a:r>
            <a:r>
              <a:rPr sz="1600" spc="-5" dirty="0">
                <a:latin typeface="Arial"/>
                <a:cs typeface="Arial"/>
              </a:rPr>
              <a:t>es</a:t>
            </a:r>
            <a:r>
              <a:rPr sz="1800" spc="-5" dirty="0">
                <a:latin typeface="Arial"/>
                <a:cs typeface="Arial"/>
              </a:rPr>
              <a:t> </a:t>
            </a:r>
            <a:r>
              <a:rPr sz="1800" spc="-10" dirty="0">
                <a:latin typeface="Arial"/>
                <a:cs typeface="Arial"/>
              </a:rPr>
              <a:t>que </a:t>
            </a:r>
            <a:r>
              <a:rPr sz="1800" spc="-5" dirty="0">
                <a:latin typeface="Arial"/>
                <a:cs typeface="Arial"/>
              </a:rPr>
              <a:t>el  conductor </a:t>
            </a:r>
            <a:r>
              <a:rPr sz="1800" dirty="0">
                <a:latin typeface="Arial"/>
                <a:cs typeface="Arial"/>
              </a:rPr>
              <a:t>con </a:t>
            </a:r>
            <a:r>
              <a:rPr sz="1800" spc="-10" dirty="0">
                <a:latin typeface="Arial"/>
                <a:cs typeface="Arial"/>
              </a:rPr>
              <a:t>experiencia </a:t>
            </a:r>
            <a:r>
              <a:rPr sz="1800" spc="-5" dirty="0">
                <a:latin typeface="Arial"/>
                <a:cs typeface="Arial"/>
              </a:rPr>
              <a:t>no tuvo </a:t>
            </a:r>
            <a:r>
              <a:rPr sz="1800" spc="-10" dirty="0">
                <a:latin typeface="Arial"/>
                <a:cs typeface="Arial"/>
              </a:rPr>
              <a:t>en </a:t>
            </a:r>
            <a:r>
              <a:rPr sz="1800" spc="-5" dirty="0">
                <a:latin typeface="Arial"/>
                <a:cs typeface="Arial"/>
              </a:rPr>
              <a:t>cuenta todas las </a:t>
            </a:r>
            <a:r>
              <a:rPr sz="1800" spc="-10" dirty="0">
                <a:latin typeface="Arial"/>
                <a:cs typeface="Arial"/>
              </a:rPr>
              <a:t>posibilidades  que </a:t>
            </a:r>
            <a:r>
              <a:rPr sz="1800" dirty="0">
                <a:latin typeface="Arial"/>
                <a:cs typeface="Arial"/>
              </a:rPr>
              <a:t>se </a:t>
            </a:r>
            <a:r>
              <a:rPr sz="1800" spc="-10" dirty="0">
                <a:latin typeface="Arial"/>
                <a:cs typeface="Arial"/>
              </a:rPr>
              <a:t>pueden presentar para obtener el </a:t>
            </a:r>
            <a:r>
              <a:rPr sz="1800" spc="-5" dirty="0">
                <a:latin typeface="Arial"/>
                <a:cs typeface="Arial"/>
              </a:rPr>
              <a:t>resultado de </a:t>
            </a:r>
            <a:r>
              <a:rPr sz="1800" spc="-10" dirty="0">
                <a:latin typeface="Arial"/>
                <a:cs typeface="Arial"/>
              </a:rPr>
              <a:t>poner </a:t>
            </a:r>
            <a:r>
              <a:rPr sz="1800" spc="-5" dirty="0">
                <a:latin typeface="Arial"/>
                <a:cs typeface="Arial"/>
              </a:rPr>
              <a:t>el  automóvil en movimiento. </a:t>
            </a:r>
            <a:r>
              <a:rPr sz="1800" spc="-10" dirty="0">
                <a:latin typeface="Arial"/>
                <a:cs typeface="Arial"/>
              </a:rPr>
              <a:t>Por </a:t>
            </a:r>
            <a:r>
              <a:rPr sz="1800" spc="-5" dirty="0">
                <a:latin typeface="Arial"/>
                <a:cs typeface="Arial"/>
              </a:rPr>
              <a:t>lo tanto, </a:t>
            </a:r>
            <a:r>
              <a:rPr sz="1800" dirty="0">
                <a:latin typeface="Arial"/>
                <a:cs typeface="Arial"/>
              </a:rPr>
              <a:t>su </a:t>
            </a:r>
            <a:r>
              <a:rPr sz="1800" spc="-5" dirty="0">
                <a:latin typeface="Arial"/>
                <a:cs typeface="Arial"/>
              </a:rPr>
              <a:t>algoritmo</a:t>
            </a:r>
            <a:r>
              <a:rPr sz="1800" spc="10" dirty="0">
                <a:latin typeface="Arial"/>
                <a:cs typeface="Arial"/>
              </a:rPr>
              <a:t> </a:t>
            </a:r>
            <a:r>
              <a:rPr sz="1800" spc="-5" dirty="0">
                <a:latin typeface="Arial"/>
                <a:cs typeface="Arial"/>
              </a:rPr>
              <a:t>sería:</a:t>
            </a:r>
            <a:endParaRPr sz="1800" dirty="0">
              <a:latin typeface="Arial"/>
              <a:cs typeface="Arial"/>
            </a:endParaRPr>
          </a:p>
          <a:p>
            <a:pPr marL="12700" marR="4208780" algn="just">
              <a:lnSpc>
                <a:spcPct val="100000"/>
              </a:lnSpc>
              <a:spcBef>
                <a:spcPts val="1060"/>
              </a:spcBef>
            </a:pPr>
            <a:r>
              <a:rPr sz="1800" b="1" spc="-5" dirty="0">
                <a:latin typeface="Arial"/>
                <a:cs typeface="Arial"/>
              </a:rPr>
              <a:t>Poner en </a:t>
            </a:r>
            <a:r>
              <a:rPr sz="1800" b="1" spc="-10" dirty="0">
                <a:latin typeface="Arial"/>
                <a:cs typeface="Arial"/>
              </a:rPr>
              <a:t>marcha el </a:t>
            </a:r>
            <a:r>
              <a:rPr sz="1800" b="1" spc="-5" dirty="0">
                <a:latin typeface="Arial"/>
                <a:cs typeface="Arial"/>
              </a:rPr>
              <a:t>motor  </a:t>
            </a:r>
            <a:endParaRPr lang="es-ES" sz="1800" b="1" spc="-5" dirty="0">
              <a:latin typeface="Arial"/>
              <a:cs typeface="Arial"/>
            </a:endParaRPr>
          </a:p>
          <a:p>
            <a:pPr marL="12700" marR="4208780" algn="just">
              <a:lnSpc>
                <a:spcPct val="100000"/>
              </a:lnSpc>
              <a:spcBef>
                <a:spcPts val="1060"/>
              </a:spcBef>
            </a:pPr>
            <a:r>
              <a:rPr sz="1800" b="1" spc="-5" dirty="0">
                <a:latin typeface="Arial"/>
                <a:cs typeface="Arial"/>
              </a:rPr>
              <a:t>Meter </a:t>
            </a:r>
            <a:r>
              <a:rPr sz="1800" b="1" dirty="0">
                <a:latin typeface="Arial"/>
                <a:cs typeface="Arial"/>
              </a:rPr>
              <a:t>la</a:t>
            </a:r>
            <a:r>
              <a:rPr sz="1800" b="1" spc="-15" dirty="0">
                <a:latin typeface="Arial"/>
                <a:cs typeface="Arial"/>
              </a:rPr>
              <a:t> </a:t>
            </a:r>
            <a:r>
              <a:rPr sz="1800" b="1" spc="-10" dirty="0">
                <a:latin typeface="Arial"/>
                <a:cs typeface="Arial"/>
              </a:rPr>
              <a:t>primera</a:t>
            </a:r>
            <a:endParaRPr sz="1800" dirty="0">
              <a:latin typeface="Arial"/>
              <a:cs typeface="Arial"/>
            </a:endParaRPr>
          </a:p>
        </p:txBody>
      </p:sp>
      <p:sp>
        <p:nvSpPr>
          <p:cNvPr id="11" name="object 7">
            <a:extLst>
              <a:ext uri="{FF2B5EF4-FFF2-40B4-BE49-F238E27FC236}">
                <a16:creationId xmlns:a16="http://schemas.microsoft.com/office/drawing/2014/main" id="{BCCFE098-50D8-4C23-9FC1-FF07FB66EA1C}"/>
              </a:ext>
            </a:extLst>
          </p:cNvPr>
          <p:cNvSpPr/>
          <p:nvPr/>
        </p:nvSpPr>
        <p:spPr>
          <a:xfrm>
            <a:off x="6434740" y="5153928"/>
            <a:ext cx="1652247" cy="1162982"/>
          </a:xfrm>
          <a:prstGeom prst="rect">
            <a:avLst/>
          </a:prstGeom>
          <a:blipFill>
            <a:blip r:embed="rId2" cstate="print"/>
            <a:stretch>
              <a:fillRect/>
            </a:stretch>
          </a:blipFill>
        </p:spPr>
        <p:txBody>
          <a:bodyPr wrap="square" lIns="0" tIns="0" rIns="0" bIns="0" rtlCol="0"/>
          <a:lstStyle/>
          <a:p>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497674" y="874879"/>
            <a:ext cx="367491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Concepto de Algoritmo</a:t>
            </a:r>
            <a:endParaRPr dirty="0">
              <a:solidFill>
                <a:schemeClr val="bg1">
                  <a:lumMod val="95000"/>
                </a:schemeClr>
              </a:solidFill>
              <a:latin typeface="Arial"/>
              <a:cs typeface="Arial"/>
            </a:endParaRPr>
          </a:p>
        </p:txBody>
      </p:sp>
    </p:spTree>
    <p:extLst>
      <p:ext uri="{BB962C8B-B14F-4D97-AF65-F5344CB8AC3E}">
        <p14:creationId xmlns:p14="http://schemas.microsoft.com/office/powerpoint/2010/main" val="93369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484755" y="4039368"/>
            <a:ext cx="7222490" cy="1701800"/>
          </a:xfrm>
          <a:prstGeom prst="rect">
            <a:avLst/>
          </a:prstGeom>
        </p:spPr>
        <p:txBody>
          <a:bodyPr vert="horz" wrap="square" lIns="0" tIns="12700" rIns="0" bIns="0" rtlCol="0">
            <a:spAutoFit/>
          </a:bodyPr>
          <a:lstStyle/>
          <a:p>
            <a:pPr marL="12700" marR="5080" algn="just">
              <a:spcBef>
                <a:spcPts val="100"/>
              </a:spcBef>
            </a:pPr>
            <a:r>
              <a:rPr sz="2200" b="1" spc="-5" dirty="0">
                <a:latin typeface="Arial"/>
                <a:cs typeface="Arial"/>
              </a:rPr>
              <a:t>Programación</a:t>
            </a:r>
            <a:r>
              <a:rPr sz="2200" spc="-5" dirty="0">
                <a:latin typeface="Arial"/>
                <a:cs typeface="Arial"/>
              </a:rPr>
              <a:t>: </a:t>
            </a:r>
            <a:r>
              <a:rPr sz="2200" dirty="0">
                <a:latin typeface="Arial"/>
                <a:cs typeface="Arial"/>
              </a:rPr>
              <a:t>Es </a:t>
            </a:r>
            <a:r>
              <a:rPr sz="2200" spc="-5" dirty="0">
                <a:latin typeface="Arial"/>
                <a:cs typeface="Arial"/>
              </a:rPr>
              <a:t>la transformación del algoritmo </a:t>
            </a:r>
            <a:r>
              <a:rPr sz="2200" dirty="0">
                <a:latin typeface="Arial"/>
                <a:cs typeface="Arial"/>
              </a:rPr>
              <a:t>en  </a:t>
            </a:r>
            <a:r>
              <a:rPr sz="2200" spc="-5" dirty="0">
                <a:latin typeface="Arial"/>
                <a:cs typeface="Arial"/>
              </a:rPr>
              <a:t>algo entendible por la computadora, para ello debe </a:t>
            </a:r>
            <a:r>
              <a:rPr sz="2200" dirty="0">
                <a:latin typeface="Arial"/>
                <a:cs typeface="Arial"/>
              </a:rPr>
              <a:t>ser  </a:t>
            </a:r>
            <a:r>
              <a:rPr sz="2200" spc="-5" dirty="0">
                <a:latin typeface="Arial"/>
                <a:cs typeface="Arial"/>
              </a:rPr>
              <a:t>escrito en un lenguaje de programación (C, C++,  PASCAL, </a:t>
            </a:r>
            <a:r>
              <a:rPr sz="2200" spc="-10" dirty="0">
                <a:latin typeface="Arial"/>
                <a:cs typeface="Arial"/>
              </a:rPr>
              <a:t>BASIC, COBOL, ETC.) </a:t>
            </a:r>
            <a:r>
              <a:rPr sz="2200" spc="-5" dirty="0">
                <a:latin typeface="Arial"/>
                <a:cs typeface="Arial"/>
              </a:rPr>
              <a:t>de acuerdo con las  reglas de sintaxis del</a:t>
            </a:r>
            <a:r>
              <a:rPr sz="2200" spc="10" dirty="0">
                <a:latin typeface="Arial"/>
                <a:cs typeface="Arial"/>
              </a:rPr>
              <a:t> </a:t>
            </a:r>
            <a:r>
              <a:rPr sz="2200" spc="-5" dirty="0">
                <a:latin typeface="Arial"/>
                <a:cs typeface="Arial"/>
              </a:rPr>
              <a:t>mismo.</a:t>
            </a:r>
            <a:endParaRPr sz="2200" dirty="0">
              <a:latin typeface="Arial"/>
              <a:cs typeface="Arial"/>
            </a:endParaRPr>
          </a:p>
        </p:txBody>
      </p:sp>
      <p:sp>
        <p:nvSpPr>
          <p:cNvPr id="9" name="object 9"/>
          <p:cNvSpPr/>
          <p:nvPr/>
        </p:nvSpPr>
        <p:spPr>
          <a:xfrm>
            <a:off x="5788403" y="2504300"/>
            <a:ext cx="959245" cy="1535068"/>
          </a:xfrm>
          <a:prstGeom prst="rect">
            <a:avLst/>
          </a:prstGeom>
          <a:blipFill>
            <a:blip r:embed="rId2"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C3FAED74-C31E-4D75-8929-EB0195621438}"/>
              </a:ext>
            </a:extLst>
          </p:cNvPr>
          <p:cNvSpPr txBox="1"/>
          <p:nvPr/>
        </p:nvSpPr>
        <p:spPr>
          <a:xfrm>
            <a:off x="2385981" y="1378718"/>
            <a:ext cx="7222490" cy="1366520"/>
          </a:xfrm>
          <a:prstGeom prst="rect">
            <a:avLst/>
          </a:prstGeom>
        </p:spPr>
        <p:txBody>
          <a:bodyPr vert="horz" wrap="square" lIns="0" tIns="12700" rIns="0" bIns="0" rtlCol="0">
            <a:spAutoFit/>
          </a:bodyPr>
          <a:lstStyle/>
          <a:p>
            <a:pPr marL="12700" marR="5080" algn="just">
              <a:lnSpc>
                <a:spcPct val="100000"/>
              </a:lnSpc>
              <a:spcBef>
                <a:spcPts val="100"/>
              </a:spcBef>
            </a:pPr>
            <a:r>
              <a:rPr sz="2200" b="1" spc="-5" dirty="0">
                <a:latin typeface="Arial"/>
                <a:cs typeface="Arial"/>
              </a:rPr>
              <a:t>Algoritmo</a:t>
            </a:r>
            <a:r>
              <a:rPr sz="2200" spc="-5" dirty="0">
                <a:latin typeface="Arial"/>
                <a:cs typeface="Arial"/>
              </a:rPr>
              <a:t>: Es </a:t>
            </a:r>
            <a:r>
              <a:rPr sz="2200" dirty="0">
                <a:latin typeface="Arial"/>
                <a:cs typeface="Arial"/>
              </a:rPr>
              <a:t>un </a:t>
            </a:r>
            <a:r>
              <a:rPr sz="2200" spc="-5" dirty="0">
                <a:latin typeface="Arial"/>
                <a:cs typeface="Arial"/>
              </a:rPr>
              <a:t>método para resolver problemas que  consiste en dividir el mismo en </a:t>
            </a:r>
            <a:r>
              <a:rPr sz="2200" dirty="0">
                <a:latin typeface="Arial"/>
                <a:cs typeface="Arial"/>
              </a:rPr>
              <a:t>un </a:t>
            </a:r>
            <a:r>
              <a:rPr sz="2200" spc="-5" dirty="0">
                <a:latin typeface="Arial"/>
                <a:cs typeface="Arial"/>
              </a:rPr>
              <a:t>número finito de pasos  elementales </a:t>
            </a:r>
            <a:r>
              <a:rPr sz="2200" dirty="0">
                <a:latin typeface="Arial"/>
                <a:cs typeface="Arial"/>
              </a:rPr>
              <a:t>e </a:t>
            </a:r>
            <a:r>
              <a:rPr sz="2200" spc="-5" dirty="0">
                <a:latin typeface="Arial"/>
                <a:cs typeface="Arial"/>
              </a:rPr>
              <a:t>indicar claramente </a:t>
            </a:r>
            <a:r>
              <a:rPr sz="2200" dirty="0">
                <a:latin typeface="Arial"/>
                <a:cs typeface="Arial"/>
              </a:rPr>
              <a:t>el </a:t>
            </a:r>
            <a:r>
              <a:rPr sz="2200" spc="-5" dirty="0">
                <a:latin typeface="Arial"/>
                <a:cs typeface="Arial"/>
              </a:rPr>
              <a:t>orden de ejecución  </a:t>
            </a:r>
            <a:r>
              <a:rPr sz="2200" dirty="0">
                <a:latin typeface="Arial"/>
                <a:cs typeface="Arial"/>
              </a:rPr>
              <a:t>de </a:t>
            </a:r>
            <a:r>
              <a:rPr sz="2200" spc="-5" dirty="0">
                <a:latin typeface="Arial"/>
                <a:cs typeface="Arial"/>
              </a:rPr>
              <a:t>los</a:t>
            </a:r>
            <a:r>
              <a:rPr sz="2200" spc="-15" dirty="0">
                <a:latin typeface="Arial"/>
                <a:cs typeface="Arial"/>
              </a:rPr>
              <a:t> </a:t>
            </a:r>
            <a:r>
              <a:rPr sz="2200" spc="-5" dirty="0">
                <a:latin typeface="Arial"/>
                <a:cs typeface="Arial"/>
              </a:rPr>
              <a:t>mismos.</a:t>
            </a:r>
            <a:endParaRPr sz="2200" dirty="0">
              <a:latin typeface="Arial"/>
              <a:cs typeface="Arial"/>
            </a:endParaRPr>
          </a:p>
        </p:txBody>
      </p:sp>
      <p:sp>
        <p:nvSpPr>
          <p:cNvPr id="13" name="CuadroTexto 12">
            <a:extLst>
              <a:ext uri="{FF2B5EF4-FFF2-40B4-BE49-F238E27FC236}">
                <a16:creationId xmlns:a16="http://schemas.microsoft.com/office/drawing/2014/main" id="{E046F35E-6EB0-42B2-929F-3B0528A4B79C}"/>
              </a:ext>
            </a:extLst>
          </p:cNvPr>
          <p:cNvSpPr txBox="1"/>
          <p:nvPr/>
        </p:nvSpPr>
        <p:spPr>
          <a:xfrm>
            <a:off x="3674497" y="68987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Algoritmo y Programación</a:t>
            </a:r>
            <a:endParaRPr lang="es-CO" sz="2300" b="1" dirty="0">
              <a:solidFill>
                <a:srgbClr val="FF0062"/>
              </a:solidFill>
              <a:latin typeface="Ubuntu" panose="020B0504030602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497674" y="874879"/>
            <a:ext cx="367491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Concepto de Algoritmo</a:t>
            </a:r>
            <a:endParaRPr dirty="0">
              <a:solidFill>
                <a:schemeClr val="bg1">
                  <a:lumMod val="95000"/>
                </a:schemeClr>
              </a:solidFill>
              <a:latin typeface="Arial"/>
              <a:cs typeface="Arial"/>
            </a:endParaRPr>
          </a:p>
        </p:txBody>
      </p:sp>
      <p:sp>
        <p:nvSpPr>
          <p:cNvPr id="2" name="Rectángulo 1">
            <a:extLst>
              <a:ext uri="{FF2B5EF4-FFF2-40B4-BE49-F238E27FC236}">
                <a16:creationId xmlns:a16="http://schemas.microsoft.com/office/drawing/2014/main" id="{4A102647-7D23-4CFA-AEF6-E919DF9B71CE}"/>
              </a:ext>
            </a:extLst>
          </p:cNvPr>
          <p:cNvSpPr/>
          <p:nvPr/>
        </p:nvSpPr>
        <p:spPr>
          <a:xfrm>
            <a:off x="2110285" y="1291079"/>
            <a:ext cx="7902430" cy="5096267"/>
          </a:xfrm>
          <a:prstGeom prst="rect">
            <a:avLst/>
          </a:prstGeom>
        </p:spPr>
        <p:txBody>
          <a:bodyPr wrap="square">
            <a:spAutoFit/>
          </a:bodyPr>
          <a:lstStyle/>
          <a:p>
            <a:pPr marL="12700">
              <a:lnSpc>
                <a:spcPct val="100000"/>
              </a:lnSpc>
              <a:spcBef>
                <a:spcPts val="1160"/>
              </a:spcBef>
            </a:pPr>
            <a:r>
              <a:rPr lang="es-419" b="1" i="1" u="sng" spc="-5" dirty="0">
                <a:uFill>
                  <a:solidFill>
                    <a:srgbClr val="000000"/>
                  </a:solidFill>
                </a:uFill>
                <a:latin typeface="Arial"/>
                <a:cs typeface="Arial"/>
              </a:rPr>
              <a:t>Ejemplo</a:t>
            </a:r>
            <a:endParaRPr lang="es-419" dirty="0">
              <a:latin typeface="Arial"/>
              <a:cs typeface="Arial"/>
            </a:endParaRPr>
          </a:p>
          <a:p>
            <a:pPr marL="459740" indent="-383540">
              <a:lnSpc>
                <a:spcPct val="100000"/>
              </a:lnSpc>
              <a:spcBef>
                <a:spcPts val="1060"/>
              </a:spcBef>
            </a:pPr>
            <a:r>
              <a:rPr lang="es-419" i="1" spc="-5" dirty="0">
                <a:latin typeface="Arial"/>
                <a:cs typeface="Arial"/>
              </a:rPr>
              <a:t>En </a:t>
            </a:r>
            <a:r>
              <a:rPr lang="es-419" i="1" spc="-10" dirty="0">
                <a:latin typeface="Arial"/>
                <a:cs typeface="Arial"/>
              </a:rPr>
              <a:t>cambio, </a:t>
            </a:r>
            <a:r>
              <a:rPr lang="es-419" i="1" spc="-5" dirty="0">
                <a:latin typeface="Arial"/>
                <a:cs typeface="Arial"/>
              </a:rPr>
              <a:t>el </a:t>
            </a:r>
            <a:r>
              <a:rPr lang="es-419" i="1" spc="-10" dirty="0">
                <a:latin typeface="Arial"/>
                <a:cs typeface="Arial"/>
              </a:rPr>
              <a:t>algoritmo </a:t>
            </a:r>
            <a:r>
              <a:rPr lang="es-419" i="1" spc="-5" dirty="0">
                <a:latin typeface="Arial"/>
                <a:cs typeface="Arial"/>
              </a:rPr>
              <a:t>más correcto </a:t>
            </a:r>
            <a:r>
              <a:rPr lang="es-419" i="1" spc="-10" dirty="0">
                <a:latin typeface="Arial"/>
                <a:cs typeface="Arial"/>
              </a:rPr>
              <a:t>podría</a:t>
            </a:r>
            <a:r>
              <a:rPr lang="es-419" i="1" spc="10" dirty="0">
                <a:latin typeface="Arial"/>
                <a:cs typeface="Arial"/>
              </a:rPr>
              <a:t> </a:t>
            </a:r>
            <a:r>
              <a:rPr lang="es-419" i="1" spc="-5" dirty="0">
                <a:latin typeface="Arial"/>
                <a:cs typeface="Arial"/>
              </a:rPr>
              <a:t>ser:</a:t>
            </a:r>
            <a:endParaRPr lang="es-419" dirty="0">
              <a:latin typeface="Arial"/>
              <a:cs typeface="Arial"/>
            </a:endParaRPr>
          </a:p>
          <a:p>
            <a:pPr marL="745490" marR="2364740" indent="-285750">
              <a:lnSpc>
                <a:spcPct val="100000"/>
              </a:lnSpc>
              <a:spcBef>
                <a:spcPts val="1060"/>
              </a:spcBef>
              <a:buFont typeface="Wingdings" panose="05000000000000000000" pitchFamily="2" charset="2"/>
              <a:buChar char="Ø"/>
            </a:pPr>
            <a:r>
              <a:rPr lang="es-419" b="1" spc="-5" dirty="0">
                <a:latin typeface="Arial"/>
                <a:cs typeface="Arial"/>
              </a:rPr>
              <a:t>Pisar el embrague con </a:t>
            </a:r>
            <a:r>
              <a:rPr lang="es-419" b="1" spc="-10" dirty="0">
                <a:latin typeface="Arial"/>
                <a:cs typeface="Arial"/>
              </a:rPr>
              <a:t>el </a:t>
            </a:r>
            <a:r>
              <a:rPr lang="es-419" b="1" dirty="0">
                <a:latin typeface="Arial"/>
                <a:cs typeface="Arial"/>
              </a:rPr>
              <a:t>pie </a:t>
            </a:r>
            <a:r>
              <a:rPr lang="es-419" b="1" spc="-5" dirty="0">
                <a:latin typeface="Arial"/>
                <a:cs typeface="Arial"/>
              </a:rPr>
              <a:t>izquierdo  Poner </a:t>
            </a:r>
            <a:r>
              <a:rPr lang="es-419" b="1" spc="-10" dirty="0">
                <a:latin typeface="Arial"/>
                <a:cs typeface="Arial"/>
              </a:rPr>
              <a:t>en </a:t>
            </a:r>
            <a:r>
              <a:rPr lang="es-419" b="1" spc="-5" dirty="0">
                <a:latin typeface="Arial"/>
                <a:cs typeface="Arial"/>
              </a:rPr>
              <a:t>punto</a:t>
            </a:r>
            <a:r>
              <a:rPr lang="es-419" b="1" spc="10" dirty="0">
                <a:latin typeface="Arial"/>
                <a:cs typeface="Arial"/>
              </a:rPr>
              <a:t> </a:t>
            </a:r>
            <a:r>
              <a:rPr lang="es-419" b="1" spc="-5" dirty="0">
                <a:latin typeface="Arial"/>
                <a:cs typeface="Arial"/>
              </a:rPr>
              <a:t>muerto</a:t>
            </a:r>
            <a:endParaRPr lang="es-419" dirty="0">
              <a:latin typeface="Arial"/>
              <a:cs typeface="Arial"/>
            </a:endParaRPr>
          </a:p>
          <a:p>
            <a:pPr marL="745490" marR="3794125" indent="-285750">
              <a:lnSpc>
                <a:spcPct val="100000"/>
              </a:lnSpc>
              <a:buFont typeface="Wingdings" panose="05000000000000000000" pitchFamily="2" charset="2"/>
              <a:buChar char="Ø"/>
            </a:pPr>
            <a:r>
              <a:rPr lang="es-419" b="1" spc="-5" dirty="0">
                <a:latin typeface="Arial"/>
                <a:cs typeface="Arial"/>
              </a:rPr>
              <a:t>Dar </a:t>
            </a:r>
            <a:r>
              <a:rPr lang="es-419" b="1" dirty="0">
                <a:latin typeface="Arial"/>
                <a:cs typeface="Arial"/>
              </a:rPr>
              <a:t>a </a:t>
            </a:r>
            <a:r>
              <a:rPr lang="es-419" b="1" spc="-5" dirty="0">
                <a:latin typeface="Arial"/>
                <a:cs typeface="Arial"/>
              </a:rPr>
              <a:t>la </a:t>
            </a:r>
            <a:r>
              <a:rPr lang="es-419" b="1" spc="-15" dirty="0">
                <a:latin typeface="Arial"/>
                <a:cs typeface="Arial"/>
              </a:rPr>
              <a:t>llave </a:t>
            </a:r>
            <a:r>
              <a:rPr lang="es-419" b="1" dirty="0">
                <a:latin typeface="Arial"/>
                <a:cs typeface="Arial"/>
              </a:rPr>
              <a:t>de</a:t>
            </a:r>
            <a:r>
              <a:rPr lang="es-419" b="1" spc="-70" dirty="0">
                <a:latin typeface="Arial"/>
                <a:cs typeface="Arial"/>
              </a:rPr>
              <a:t> </a:t>
            </a:r>
            <a:r>
              <a:rPr lang="es-419" b="1" spc="-5" dirty="0">
                <a:latin typeface="Arial"/>
                <a:cs typeface="Arial"/>
              </a:rPr>
              <a:t>contacto  Pisar el</a:t>
            </a:r>
            <a:r>
              <a:rPr lang="es-419" b="1" spc="-20" dirty="0">
                <a:latin typeface="Arial"/>
                <a:cs typeface="Arial"/>
              </a:rPr>
              <a:t> </a:t>
            </a:r>
            <a:r>
              <a:rPr lang="es-419" b="1" spc="-5" dirty="0">
                <a:latin typeface="Arial"/>
                <a:cs typeface="Arial"/>
              </a:rPr>
              <a:t>embrague</a:t>
            </a:r>
            <a:endParaRPr lang="es-419" dirty="0">
              <a:latin typeface="Arial"/>
              <a:cs typeface="Arial"/>
            </a:endParaRPr>
          </a:p>
          <a:p>
            <a:pPr marL="745490" indent="-285750">
              <a:lnSpc>
                <a:spcPct val="100000"/>
              </a:lnSpc>
              <a:buFont typeface="Wingdings" panose="05000000000000000000" pitchFamily="2" charset="2"/>
              <a:buChar char="Ø"/>
            </a:pPr>
            <a:r>
              <a:rPr lang="es-419" b="1" dirty="0">
                <a:latin typeface="Arial"/>
                <a:cs typeface="Arial"/>
              </a:rPr>
              <a:t>Meter </a:t>
            </a:r>
            <a:r>
              <a:rPr lang="es-419" b="1" spc="-5" dirty="0">
                <a:latin typeface="Arial"/>
                <a:cs typeface="Arial"/>
              </a:rPr>
              <a:t>la</a:t>
            </a:r>
            <a:r>
              <a:rPr lang="es-419" b="1" spc="-15" dirty="0">
                <a:latin typeface="Arial"/>
                <a:cs typeface="Arial"/>
              </a:rPr>
              <a:t> </a:t>
            </a:r>
            <a:r>
              <a:rPr lang="es-419" b="1" spc="-10" dirty="0">
                <a:latin typeface="Arial"/>
                <a:cs typeface="Arial"/>
              </a:rPr>
              <a:t>primera</a:t>
            </a:r>
            <a:endParaRPr lang="es-419" dirty="0">
              <a:latin typeface="Arial"/>
              <a:cs typeface="Arial"/>
            </a:endParaRPr>
          </a:p>
          <a:p>
            <a:pPr marL="745490" indent="-285750">
              <a:lnSpc>
                <a:spcPct val="100000"/>
              </a:lnSpc>
              <a:buFont typeface="Wingdings" panose="05000000000000000000" pitchFamily="2" charset="2"/>
              <a:buChar char="Ø"/>
            </a:pPr>
            <a:r>
              <a:rPr lang="es-419" b="1" spc="-5" dirty="0">
                <a:latin typeface="Arial"/>
                <a:cs typeface="Arial"/>
              </a:rPr>
              <a:t>Quitar el freno de mano </a:t>
            </a:r>
            <a:r>
              <a:rPr lang="es-419" b="1" spc="-10" dirty="0">
                <a:latin typeface="Arial"/>
                <a:cs typeface="Arial"/>
              </a:rPr>
              <a:t>si </a:t>
            </a:r>
            <a:r>
              <a:rPr lang="es-419" b="1" dirty="0">
                <a:latin typeface="Arial"/>
                <a:cs typeface="Arial"/>
              </a:rPr>
              <a:t>lo </a:t>
            </a:r>
            <a:r>
              <a:rPr lang="es-419" b="1" spc="-10" dirty="0">
                <a:latin typeface="Arial"/>
                <a:cs typeface="Arial"/>
              </a:rPr>
              <a:t>tuviese</a:t>
            </a:r>
            <a:r>
              <a:rPr lang="es-419" b="1" spc="25" dirty="0">
                <a:latin typeface="Arial"/>
                <a:cs typeface="Arial"/>
              </a:rPr>
              <a:t> </a:t>
            </a:r>
            <a:r>
              <a:rPr lang="es-419" b="1" spc="-5" dirty="0">
                <a:latin typeface="Arial"/>
                <a:cs typeface="Arial"/>
              </a:rPr>
              <a:t>puesto.</a:t>
            </a:r>
            <a:endParaRPr lang="es-419" dirty="0">
              <a:latin typeface="Arial"/>
              <a:cs typeface="Arial"/>
            </a:endParaRPr>
          </a:p>
          <a:p>
            <a:pPr marL="755650" marR="5080" lvl="1" indent="-285750">
              <a:buFont typeface="Wingdings" panose="05000000000000000000" pitchFamily="2" charset="2"/>
              <a:buChar char="Ø"/>
            </a:pPr>
            <a:r>
              <a:rPr lang="es-419" b="1" spc="-10" dirty="0">
                <a:latin typeface="Arial"/>
                <a:cs typeface="Arial"/>
              </a:rPr>
              <a:t>Levantar </a:t>
            </a:r>
            <a:r>
              <a:rPr lang="es-419" b="1" spc="-5" dirty="0">
                <a:latin typeface="Arial"/>
                <a:cs typeface="Arial"/>
              </a:rPr>
              <a:t>lentamente </a:t>
            </a:r>
            <a:r>
              <a:rPr lang="es-419" b="1" spc="-10" dirty="0">
                <a:latin typeface="Arial"/>
                <a:cs typeface="Arial"/>
              </a:rPr>
              <a:t>el </a:t>
            </a:r>
            <a:r>
              <a:rPr lang="es-419" b="1" dirty="0">
                <a:latin typeface="Arial"/>
                <a:cs typeface="Arial"/>
              </a:rPr>
              <a:t>pie </a:t>
            </a:r>
            <a:r>
              <a:rPr lang="es-419" b="1" spc="-5" dirty="0">
                <a:latin typeface="Arial"/>
                <a:cs typeface="Arial"/>
              </a:rPr>
              <a:t>del </a:t>
            </a:r>
            <a:r>
              <a:rPr lang="es-419" b="1" spc="-10" dirty="0">
                <a:latin typeface="Arial"/>
                <a:cs typeface="Arial"/>
              </a:rPr>
              <a:t>embrague </a:t>
            </a:r>
            <a:r>
              <a:rPr lang="es-419" b="1" dirty="0">
                <a:latin typeface="Arial"/>
                <a:cs typeface="Arial"/>
              </a:rPr>
              <a:t>a la </a:t>
            </a:r>
            <a:r>
              <a:rPr lang="es-419" b="1" spc="-20" dirty="0">
                <a:latin typeface="Arial"/>
                <a:cs typeface="Arial"/>
              </a:rPr>
              <a:t>vez </a:t>
            </a:r>
            <a:r>
              <a:rPr lang="es-419" b="1" dirty="0">
                <a:latin typeface="Arial"/>
                <a:cs typeface="Arial"/>
              </a:rPr>
              <a:t>que </a:t>
            </a:r>
            <a:r>
              <a:rPr lang="es-419" b="1" spc="-5" dirty="0">
                <a:latin typeface="Arial"/>
                <a:cs typeface="Arial"/>
              </a:rPr>
              <a:t>pisa </a:t>
            </a:r>
            <a:r>
              <a:rPr lang="es-419" b="1" spc="-10" dirty="0">
                <a:latin typeface="Arial"/>
                <a:cs typeface="Arial"/>
              </a:rPr>
              <a:t>el  </a:t>
            </a:r>
            <a:r>
              <a:rPr lang="es-419" b="1" spc="-5" dirty="0">
                <a:latin typeface="Arial"/>
                <a:cs typeface="Arial"/>
              </a:rPr>
              <a:t>pedal del </a:t>
            </a:r>
            <a:r>
              <a:rPr lang="es-419" b="1" spc="-10" dirty="0">
                <a:latin typeface="Arial"/>
                <a:cs typeface="Arial"/>
              </a:rPr>
              <a:t>acelerador </a:t>
            </a:r>
            <a:r>
              <a:rPr lang="es-419" b="1" spc="-5" dirty="0">
                <a:latin typeface="Arial"/>
                <a:cs typeface="Arial"/>
              </a:rPr>
              <a:t>con el pie</a:t>
            </a:r>
            <a:r>
              <a:rPr lang="es-419" b="1" spc="25" dirty="0">
                <a:latin typeface="Arial"/>
                <a:cs typeface="Arial"/>
              </a:rPr>
              <a:t> </a:t>
            </a:r>
            <a:r>
              <a:rPr lang="es-419" b="1" spc="-5" dirty="0">
                <a:latin typeface="Arial"/>
                <a:cs typeface="Arial"/>
              </a:rPr>
              <a:t>derecho</a:t>
            </a:r>
            <a:endParaRPr lang="es-419" dirty="0">
              <a:latin typeface="Arial"/>
              <a:cs typeface="Arial"/>
            </a:endParaRPr>
          </a:p>
          <a:p>
            <a:pPr>
              <a:lnSpc>
                <a:spcPct val="100000"/>
              </a:lnSpc>
              <a:spcBef>
                <a:spcPts val="30"/>
              </a:spcBef>
            </a:pPr>
            <a:endParaRPr lang="es-419" sz="1850" dirty="0">
              <a:latin typeface="Arial"/>
              <a:cs typeface="Arial"/>
            </a:endParaRPr>
          </a:p>
          <a:p>
            <a:pPr marL="76200">
              <a:lnSpc>
                <a:spcPct val="100000"/>
              </a:lnSpc>
            </a:pPr>
            <a:r>
              <a:rPr lang="es-419" i="1" spc="-5" dirty="0">
                <a:latin typeface="Arial"/>
                <a:cs typeface="Arial"/>
              </a:rPr>
              <a:t>¿Por </a:t>
            </a:r>
            <a:r>
              <a:rPr lang="es-419" i="1" spc="-10" dirty="0">
                <a:latin typeface="Arial"/>
                <a:cs typeface="Arial"/>
              </a:rPr>
              <a:t>qué </a:t>
            </a:r>
            <a:r>
              <a:rPr lang="es-419" i="1" spc="-5" dirty="0">
                <a:latin typeface="Arial"/>
                <a:cs typeface="Arial"/>
              </a:rPr>
              <a:t>es más correcto este </a:t>
            </a:r>
            <a:r>
              <a:rPr lang="es-419" i="1" spc="-10" dirty="0">
                <a:latin typeface="Arial"/>
                <a:cs typeface="Arial"/>
              </a:rPr>
              <a:t>algoritmo?</a:t>
            </a:r>
            <a:endParaRPr lang="es-419" dirty="0">
              <a:latin typeface="Arial"/>
              <a:cs typeface="Arial"/>
            </a:endParaRPr>
          </a:p>
          <a:p>
            <a:pPr marL="12700" marR="121920">
              <a:lnSpc>
                <a:spcPct val="100000"/>
              </a:lnSpc>
              <a:spcBef>
                <a:spcPts val="1060"/>
              </a:spcBef>
              <a:buAutoNum type="arabicParenR"/>
              <a:tabLst>
                <a:tab pos="342265" algn="l"/>
                <a:tab pos="342900" algn="l"/>
              </a:tabLst>
            </a:pPr>
            <a:r>
              <a:rPr lang="es-419" b="1" spc="-5" dirty="0">
                <a:latin typeface="Arial"/>
                <a:cs typeface="Arial"/>
              </a:rPr>
              <a:t>desglosa </a:t>
            </a:r>
            <a:r>
              <a:rPr lang="es-419" b="1" spc="-10" dirty="0">
                <a:latin typeface="Arial"/>
                <a:cs typeface="Arial"/>
              </a:rPr>
              <a:t>el </a:t>
            </a:r>
            <a:r>
              <a:rPr lang="es-419" b="1" spc="-5" dirty="0">
                <a:latin typeface="Arial"/>
                <a:cs typeface="Arial"/>
              </a:rPr>
              <a:t>problema en instrucciones simples </a:t>
            </a:r>
            <a:r>
              <a:rPr lang="es-419" b="1" dirty="0">
                <a:latin typeface="Arial"/>
                <a:cs typeface="Arial"/>
              </a:rPr>
              <a:t>y </a:t>
            </a:r>
            <a:r>
              <a:rPr lang="es-419" b="1" spc="-5" dirty="0">
                <a:latin typeface="Arial"/>
                <a:cs typeface="Arial"/>
              </a:rPr>
              <a:t>concretas,  comprensibles para cualquier</a:t>
            </a:r>
            <a:r>
              <a:rPr lang="es-419" b="1" spc="-15" dirty="0">
                <a:latin typeface="Arial"/>
                <a:cs typeface="Arial"/>
              </a:rPr>
              <a:t> </a:t>
            </a:r>
            <a:r>
              <a:rPr lang="es-419" b="1" spc="-5" dirty="0">
                <a:latin typeface="Arial"/>
                <a:cs typeface="Arial"/>
              </a:rPr>
              <a:t>individuo.</a:t>
            </a:r>
            <a:endParaRPr lang="es-419" dirty="0">
              <a:latin typeface="Arial"/>
              <a:cs typeface="Arial"/>
            </a:endParaRPr>
          </a:p>
          <a:p>
            <a:pPr marL="12700" marR="250190">
              <a:lnSpc>
                <a:spcPct val="100000"/>
              </a:lnSpc>
              <a:spcBef>
                <a:spcPts val="1060"/>
              </a:spcBef>
              <a:buAutoNum type="arabicParenR"/>
              <a:tabLst>
                <a:tab pos="342265" algn="l"/>
                <a:tab pos="342900" algn="l"/>
              </a:tabLst>
            </a:pPr>
            <a:r>
              <a:rPr lang="es-419" b="1" spc="-5" dirty="0">
                <a:latin typeface="Arial"/>
                <a:cs typeface="Arial"/>
              </a:rPr>
              <a:t>indica </a:t>
            </a:r>
            <a:r>
              <a:rPr lang="es-419" b="1" spc="-10" dirty="0">
                <a:latin typeface="Arial"/>
                <a:cs typeface="Arial"/>
              </a:rPr>
              <a:t>claramente </a:t>
            </a:r>
            <a:r>
              <a:rPr lang="es-419" b="1" spc="-5" dirty="0">
                <a:latin typeface="Arial"/>
                <a:cs typeface="Arial"/>
              </a:rPr>
              <a:t>el orden en que deben ejecutarse dichas  instrucciones.</a:t>
            </a:r>
            <a:endParaRPr lang="es-419" dirty="0">
              <a:latin typeface="Arial"/>
              <a:cs typeface="Arial"/>
            </a:endParaRPr>
          </a:p>
        </p:txBody>
      </p:sp>
    </p:spTree>
    <p:extLst>
      <p:ext uri="{BB962C8B-B14F-4D97-AF65-F5344CB8AC3E}">
        <p14:creationId xmlns:p14="http://schemas.microsoft.com/office/powerpoint/2010/main" val="134878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497674" y="874879"/>
            <a:ext cx="367491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Concepto de Algoritmo</a:t>
            </a:r>
            <a:endParaRPr dirty="0">
              <a:solidFill>
                <a:schemeClr val="bg1">
                  <a:lumMod val="95000"/>
                </a:schemeClr>
              </a:solidFill>
              <a:latin typeface="Arial"/>
              <a:cs typeface="Arial"/>
            </a:endParaRPr>
          </a:p>
        </p:txBody>
      </p:sp>
      <p:sp>
        <p:nvSpPr>
          <p:cNvPr id="5" name="object 7">
            <a:extLst>
              <a:ext uri="{FF2B5EF4-FFF2-40B4-BE49-F238E27FC236}">
                <a16:creationId xmlns:a16="http://schemas.microsoft.com/office/drawing/2014/main" id="{31094383-B1C7-4D31-924B-AF549A02FBD8}"/>
              </a:ext>
            </a:extLst>
          </p:cNvPr>
          <p:cNvSpPr txBox="1"/>
          <p:nvPr/>
        </p:nvSpPr>
        <p:spPr>
          <a:xfrm>
            <a:off x="2117596" y="1321155"/>
            <a:ext cx="8213534" cy="4871847"/>
          </a:xfrm>
          <a:prstGeom prst="rect">
            <a:avLst/>
          </a:prstGeom>
        </p:spPr>
        <p:txBody>
          <a:bodyPr vert="horz" wrap="square" lIns="0" tIns="163830" rIns="0" bIns="0" rtlCol="0">
            <a:spAutoFit/>
          </a:bodyPr>
          <a:lstStyle/>
          <a:p>
            <a:pPr marL="76200">
              <a:lnSpc>
                <a:spcPct val="100000"/>
              </a:lnSpc>
              <a:spcBef>
                <a:spcPts val="1290"/>
              </a:spcBef>
            </a:pPr>
            <a:r>
              <a:rPr sz="1600" b="1" i="1" spc="-10" dirty="0">
                <a:latin typeface="Arial"/>
                <a:cs typeface="Arial"/>
              </a:rPr>
              <a:t>Caracteristicas</a:t>
            </a:r>
            <a:endParaRPr sz="1600" dirty="0">
              <a:latin typeface="Arial"/>
              <a:cs typeface="Arial"/>
            </a:endParaRPr>
          </a:p>
          <a:p>
            <a:pPr marL="12700" marR="5080" algn="just">
              <a:lnSpc>
                <a:spcPct val="100000"/>
              </a:lnSpc>
              <a:spcBef>
                <a:spcPts val="1060"/>
              </a:spcBef>
            </a:pPr>
            <a:r>
              <a:rPr sz="1400" dirty="0">
                <a:latin typeface="Arial"/>
                <a:cs typeface="Arial"/>
              </a:rPr>
              <a:t>Se </a:t>
            </a:r>
            <a:r>
              <a:rPr sz="1400" spc="-5" dirty="0">
                <a:latin typeface="Arial"/>
                <a:cs typeface="Arial"/>
              </a:rPr>
              <a:t>puede observar que el número de operaciones que realiza un algoritmo es  finito siempre </a:t>
            </a:r>
            <a:r>
              <a:rPr sz="1400" dirty="0">
                <a:latin typeface="Arial"/>
                <a:cs typeface="Arial"/>
              </a:rPr>
              <a:t>y </a:t>
            </a:r>
            <a:r>
              <a:rPr sz="1400" spc="-5" dirty="0">
                <a:latin typeface="Arial"/>
                <a:cs typeface="Arial"/>
              </a:rPr>
              <a:t>cuando </a:t>
            </a:r>
            <a:r>
              <a:rPr sz="1400" dirty="0">
                <a:latin typeface="Arial"/>
                <a:cs typeface="Arial"/>
              </a:rPr>
              <a:t>sus </a:t>
            </a:r>
            <a:r>
              <a:rPr sz="1400" spc="-5" dirty="0">
                <a:latin typeface="Arial"/>
                <a:cs typeface="Arial"/>
              </a:rPr>
              <a:t>datos sean adecuados. Por consiguiente, el  número de operaciones que necesitamos realizar al ejecutar un algoritmo  </a:t>
            </a:r>
            <a:r>
              <a:rPr sz="1400" spc="-10" dirty="0">
                <a:latin typeface="Arial"/>
                <a:cs typeface="Arial"/>
              </a:rPr>
              <a:t>dependerá </a:t>
            </a:r>
            <a:r>
              <a:rPr sz="1400" spc="-5" dirty="0">
                <a:latin typeface="Arial"/>
                <a:cs typeface="Arial"/>
              </a:rPr>
              <a:t>de los datos del problema </a:t>
            </a:r>
            <a:r>
              <a:rPr sz="1400" dirty="0">
                <a:latin typeface="Arial"/>
                <a:cs typeface="Arial"/>
              </a:rPr>
              <a:t>y </a:t>
            </a:r>
            <a:r>
              <a:rPr sz="1400" spc="-5" dirty="0">
                <a:latin typeface="Arial"/>
                <a:cs typeface="Arial"/>
              </a:rPr>
              <a:t>solamente </a:t>
            </a:r>
            <a:r>
              <a:rPr sz="1400" dirty="0">
                <a:latin typeface="Arial"/>
                <a:cs typeface="Arial"/>
              </a:rPr>
              <a:t>se </a:t>
            </a:r>
            <a:r>
              <a:rPr sz="1400" spc="-5" dirty="0">
                <a:latin typeface="Arial"/>
                <a:cs typeface="Arial"/>
              </a:rPr>
              <a:t>conocerá al ejecutar</a:t>
            </a:r>
            <a:r>
              <a:rPr sz="1400" spc="45" dirty="0">
                <a:latin typeface="Arial"/>
                <a:cs typeface="Arial"/>
              </a:rPr>
              <a:t> </a:t>
            </a:r>
            <a:r>
              <a:rPr sz="1400" spc="-5" dirty="0">
                <a:latin typeface="Arial"/>
                <a:cs typeface="Arial"/>
              </a:rPr>
              <a:t>este.</a:t>
            </a:r>
            <a:endParaRPr sz="1400" dirty="0">
              <a:latin typeface="Arial"/>
              <a:cs typeface="Arial"/>
            </a:endParaRPr>
          </a:p>
          <a:p>
            <a:pPr marL="12700">
              <a:lnSpc>
                <a:spcPts val="1914"/>
              </a:lnSpc>
              <a:spcBef>
                <a:spcPts val="1050"/>
              </a:spcBef>
            </a:pPr>
            <a:r>
              <a:rPr sz="1400" spc="-5" dirty="0">
                <a:latin typeface="Arial"/>
                <a:cs typeface="Arial"/>
              </a:rPr>
              <a:t>Un algoritmo debe ser:</a:t>
            </a:r>
            <a:endParaRPr lang="es-ES" sz="1400" dirty="0">
              <a:latin typeface="Arial"/>
              <a:cs typeface="Arial"/>
            </a:endParaRPr>
          </a:p>
          <a:p>
            <a:pPr marL="298450" indent="-285750">
              <a:lnSpc>
                <a:spcPts val="1914"/>
              </a:lnSpc>
              <a:spcBef>
                <a:spcPts val="1050"/>
              </a:spcBef>
              <a:buFont typeface="Wingdings" panose="05000000000000000000" pitchFamily="2" charset="2"/>
              <a:buChar char="Ø"/>
            </a:pPr>
            <a:r>
              <a:rPr sz="1400" b="1" u="sng" spc="-5" dirty="0" err="1">
                <a:uFill>
                  <a:solidFill>
                    <a:srgbClr val="000000"/>
                  </a:solidFill>
                </a:uFill>
                <a:latin typeface="Arial"/>
                <a:cs typeface="Arial"/>
              </a:rPr>
              <a:t>Preciso</a:t>
            </a:r>
            <a:r>
              <a:rPr sz="1400" spc="-5" dirty="0">
                <a:latin typeface="Arial"/>
                <a:cs typeface="Arial"/>
              </a:rPr>
              <a:t>: Debe indicar el </a:t>
            </a:r>
            <a:r>
              <a:rPr sz="1400" spc="-10" dirty="0">
                <a:latin typeface="Arial"/>
                <a:cs typeface="Arial"/>
              </a:rPr>
              <a:t>orden </a:t>
            </a:r>
            <a:r>
              <a:rPr sz="1400" spc="-5" dirty="0">
                <a:latin typeface="Arial"/>
                <a:cs typeface="Arial"/>
              </a:rPr>
              <a:t>de realización de cada</a:t>
            </a:r>
            <a:r>
              <a:rPr sz="1400" dirty="0">
                <a:latin typeface="Arial"/>
                <a:cs typeface="Arial"/>
              </a:rPr>
              <a:t> </a:t>
            </a:r>
            <a:r>
              <a:rPr sz="1400" spc="-5" dirty="0">
                <a:latin typeface="Arial"/>
                <a:cs typeface="Arial"/>
              </a:rPr>
              <a:t>paso.</a:t>
            </a:r>
            <a:endParaRPr lang="es-ES" sz="1400" dirty="0">
              <a:latin typeface="Arial"/>
              <a:cs typeface="Arial"/>
            </a:endParaRPr>
          </a:p>
          <a:p>
            <a:pPr marL="298450" indent="-285750">
              <a:lnSpc>
                <a:spcPts val="1914"/>
              </a:lnSpc>
              <a:spcBef>
                <a:spcPts val="1050"/>
              </a:spcBef>
              <a:buFont typeface="Wingdings" panose="05000000000000000000" pitchFamily="2" charset="2"/>
              <a:buChar char="Ø"/>
            </a:pPr>
            <a:r>
              <a:rPr sz="1400" b="1" u="sng" spc="-10" dirty="0" err="1">
                <a:uFill>
                  <a:solidFill>
                    <a:srgbClr val="000000"/>
                  </a:solidFill>
                </a:uFill>
                <a:latin typeface="Arial"/>
                <a:cs typeface="Arial"/>
              </a:rPr>
              <a:t>Definido</a:t>
            </a:r>
            <a:r>
              <a:rPr sz="1400" spc="-10" dirty="0">
                <a:latin typeface="Arial"/>
                <a:cs typeface="Arial"/>
              </a:rPr>
              <a:t>: </a:t>
            </a:r>
            <a:r>
              <a:rPr sz="1400" dirty="0">
                <a:latin typeface="Arial"/>
                <a:cs typeface="Arial"/>
              </a:rPr>
              <a:t>Si se </a:t>
            </a:r>
            <a:r>
              <a:rPr sz="1400" spc="-5" dirty="0">
                <a:latin typeface="Arial"/>
                <a:cs typeface="Arial"/>
              </a:rPr>
              <a:t>ejecuta dos veces el algoritmo </a:t>
            </a:r>
            <a:r>
              <a:rPr sz="1400" dirty="0">
                <a:latin typeface="Arial"/>
                <a:cs typeface="Arial"/>
              </a:rPr>
              <a:t>con </a:t>
            </a:r>
            <a:r>
              <a:rPr sz="1400" spc="-5" dirty="0">
                <a:latin typeface="Arial"/>
                <a:cs typeface="Arial"/>
              </a:rPr>
              <a:t>los </a:t>
            </a:r>
            <a:r>
              <a:rPr sz="1400" dirty="0">
                <a:latin typeface="Arial"/>
                <a:cs typeface="Arial"/>
              </a:rPr>
              <a:t>mismos </a:t>
            </a:r>
            <a:r>
              <a:rPr sz="1400" spc="-5" dirty="0">
                <a:latin typeface="Arial"/>
                <a:cs typeface="Arial"/>
              </a:rPr>
              <a:t>datos éste  debe dar el </a:t>
            </a:r>
            <a:r>
              <a:rPr sz="1400" dirty="0">
                <a:latin typeface="Arial"/>
                <a:cs typeface="Arial"/>
              </a:rPr>
              <a:t>mismo </a:t>
            </a:r>
            <a:r>
              <a:rPr sz="1400" spc="-5" dirty="0" err="1">
                <a:latin typeface="Arial"/>
                <a:cs typeface="Arial"/>
              </a:rPr>
              <a:t>resultado</a:t>
            </a:r>
            <a:r>
              <a:rPr sz="1400" spc="-5" dirty="0">
                <a:latin typeface="Arial"/>
                <a:cs typeface="Arial"/>
              </a:rPr>
              <a:t>.</a:t>
            </a:r>
            <a:endParaRPr lang="es-ES" sz="1400" dirty="0">
              <a:latin typeface="Arial"/>
              <a:cs typeface="Arial"/>
            </a:endParaRPr>
          </a:p>
          <a:p>
            <a:pPr marL="298450" indent="-285750">
              <a:lnSpc>
                <a:spcPts val="1914"/>
              </a:lnSpc>
              <a:spcBef>
                <a:spcPts val="1050"/>
              </a:spcBef>
              <a:buFont typeface="Wingdings" panose="05000000000000000000" pitchFamily="2" charset="2"/>
              <a:buChar char="Ø"/>
            </a:pPr>
            <a:r>
              <a:rPr sz="1400" b="1" u="sng" spc="-5" dirty="0" err="1">
                <a:uFill>
                  <a:solidFill>
                    <a:srgbClr val="000000"/>
                  </a:solidFill>
                </a:uFill>
                <a:latin typeface="Arial"/>
                <a:cs typeface="Arial"/>
              </a:rPr>
              <a:t>Finito</a:t>
            </a:r>
            <a:r>
              <a:rPr sz="1400" spc="-5" dirty="0">
                <a:latin typeface="Arial"/>
                <a:cs typeface="Arial"/>
              </a:rPr>
              <a:t>: </a:t>
            </a:r>
            <a:r>
              <a:rPr sz="1400" spc="-10" dirty="0">
                <a:latin typeface="Arial"/>
                <a:cs typeface="Arial"/>
              </a:rPr>
              <a:t>Debe </a:t>
            </a:r>
            <a:r>
              <a:rPr sz="1400" spc="-5" dirty="0">
                <a:latin typeface="Arial"/>
                <a:cs typeface="Arial"/>
              </a:rPr>
              <a:t>finalizar en algún </a:t>
            </a:r>
            <a:r>
              <a:rPr sz="1400" dirty="0">
                <a:latin typeface="Arial"/>
                <a:cs typeface="Arial"/>
              </a:rPr>
              <a:t>momento o sea </a:t>
            </a:r>
            <a:r>
              <a:rPr sz="1400" spc="-5" dirty="0">
                <a:latin typeface="Arial"/>
                <a:cs typeface="Arial"/>
              </a:rPr>
              <a:t>tener un número finito de  pasos.</a:t>
            </a:r>
            <a:endParaRPr sz="1400" dirty="0">
              <a:latin typeface="Arial"/>
              <a:cs typeface="Arial"/>
            </a:endParaRPr>
          </a:p>
          <a:p>
            <a:pPr>
              <a:lnSpc>
                <a:spcPct val="100000"/>
              </a:lnSpc>
              <a:spcBef>
                <a:spcPts val="5"/>
              </a:spcBef>
            </a:pPr>
            <a:endParaRPr sz="1400" dirty="0">
              <a:latin typeface="Arial"/>
              <a:cs typeface="Arial"/>
            </a:endParaRPr>
          </a:p>
          <a:p>
            <a:pPr marL="12700" marR="7620" algn="just">
              <a:lnSpc>
                <a:spcPct val="100000"/>
              </a:lnSpc>
            </a:pPr>
            <a:r>
              <a:rPr sz="1400" spc="-5" dirty="0">
                <a:latin typeface="Arial"/>
                <a:cs typeface="Arial"/>
              </a:rPr>
              <a:t>Todo algoritmo tiene tres partes: entrada, proceso </a:t>
            </a:r>
            <a:r>
              <a:rPr sz="1400" dirty="0">
                <a:latin typeface="Arial"/>
                <a:cs typeface="Arial"/>
              </a:rPr>
              <a:t>y </a:t>
            </a:r>
            <a:r>
              <a:rPr sz="1400" spc="-5" dirty="0">
                <a:latin typeface="Arial"/>
                <a:cs typeface="Arial"/>
              </a:rPr>
              <a:t>salida, </a:t>
            </a:r>
            <a:r>
              <a:rPr sz="1400" dirty="0">
                <a:latin typeface="Arial"/>
                <a:cs typeface="Arial"/>
              </a:rPr>
              <a:t>y sus </a:t>
            </a:r>
            <a:r>
              <a:rPr sz="1400" spc="-5" dirty="0">
                <a:latin typeface="Arial"/>
                <a:cs typeface="Arial"/>
              </a:rPr>
              <a:t>pasos  describen </a:t>
            </a:r>
            <a:r>
              <a:rPr sz="1400" dirty="0">
                <a:latin typeface="Arial"/>
                <a:cs typeface="Arial"/>
              </a:rPr>
              <a:t>la </a:t>
            </a:r>
            <a:r>
              <a:rPr sz="1400" spc="-5" dirty="0">
                <a:latin typeface="Arial"/>
                <a:cs typeface="Arial"/>
              </a:rPr>
              <a:t>transformación de </a:t>
            </a:r>
            <a:r>
              <a:rPr sz="1400" dirty="0">
                <a:latin typeface="Arial"/>
                <a:cs typeface="Arial"/>
              </a:rPr>
              <a:t>la </a:t>
            </a:r>
            <a:r>
              <a:rPr sz="1400" spc="-5" dirty="0">
                <a:latin typeface="Arial"/>
                <a:cs typeface="Arial"/>
              </a:rPr>
              <a:t>entrada en </a:t>
            </a:r>
            <a:r>
              <a:rPr sz="1400" dirty="0">
                <a:latin typeface="Arial"/>
                <a:cs typeface="Arial"/>
              </a:rPr>
              <a:t>la</a:t>
            </a:r>
            <a:r>
              <a:rPr sz="1400" spc="-35" dirty="0">
                <a:latin typeface="Arial"/>
                <a:cs typeface="Arial"/>
              </a:rPr>
              <a:t> </a:t>
            </a:r>
            <a:r>
              <a:rPr sz="1400" spc="-5" dirty="0">
                <a:latin typeface="Arial"/>
                <a:cs typeface="Arial"/>
              </a:rPr>
              <a:t>salida.</a:t>
            </a:r>
            <a:endParaRPr sz="1400" dirty="0">
              <a:latin typeface="Arial"/>
              <a:cs typeface="Arial"/>
            </a:endParaRPr>
          </a:p>
          <a:p>
            <a:pPr>
              <a:lnSpc>
                <a:spcPct val="100000"/>
              </a:lnSpc>
              <a:spcBef>
                <a:spcPts val="15"/>
              </a:spcBef>
            </a:pPr>
            <a:endParaRPr sz="1600" dirty="0">
              <a:latin typeface="Arial"/>
              <a:cs typeface="Arial"/>
            </a:endParaRPr>
          </a:p>
          <a:p>
            <a:pPr marL="12700" marR="95885">
              <a:lnSpc>
                <a:spcPct val="100000"/>
              </a:lnSpc>
            </a:pPr>
            <a:r>
              <a:rPr sz="1400" dirty="0">
                <a:latin typeface="Arial"/>
                <a:cs typeface="Arial"/>
              </a:rPr>
              <a:t>Si tomamos </a:t>
            </a:r>
            <a:r>
              <a:rPr sz="1400" spc="-5" dirty="0">
                <a:latin typeface="Arial"/>
                <a:cs typeface="Arial"/>
              </a:rPr>
              <a:t>el ejemplo acerca del promedio de notas de los alumnos tenemos  que:</a:t>
            </a:r>
            <a:endParaRPr sz="1400" dirty="0">
              <a:latin typeface="Arial"/>
              <a:cs typeface="Arial"/>
            </a:endParaRPr>
          </a:p>
          <a:p>
            <a:pPr marL="459740">
              <a:lnSpc>
                <a:spcPts val="1910"/>
              </a:lnSpc>
            </a:pPr>
            <a:r>
              <a:rPr sz="1400" spc="-5" dirty="0">
                <a:latin typeface="Arial"/>
                <a:cs typeface="Arial"/>
              </a:rPr>
              <a:t>ENTRADA: las notas de los</a:t>
            </a:r>
            <a:r>
              <a:rPr sz="1400" spc="10" dirty="0">
                <a:latin typeface="Arial"/>
                <a:cs typeface="Arial"/>
              </a:rPr>
              <a:t> </a:t>
            </a:r>
            <a:r>
              <a:rPr sz="1400" spc="-5" dirty="0">
                <a:latin typeface="Arial"/>
                <a:cs typeface="Arial"/>
              </a:rPr>
              <a:t>alumnos</a:t>
            </a:r>
            <a:endParaRPr sz="1400" dirty="0">
              <a:latin typeface="Arial"/>
              <a:cs typeface="Arial"/>
            </a:endParaRPr>
          </a:p>
          <a:p>
            <a:pPr marL="459740" marR="3625215">
              <a:lnSpc>
                <a:spcPts val="1910"/>
              </a:lnSpc>
              <a:spcBef>
                <a:spcPts val="70"/>
              </a:spcBef>
            </a:pPr>
            <a:r>
              <a:rPr sz="1400" spc="-5" dirty="0">
                <a:latin typeface="Arial"/>
                <a:cs typeface="Arial"/>
              </a:rPr>
              <a:t>PROCESO: cálculo del promedio  SALIDA: Promedio de los</a:t>
            </a:r>
            <a:r>
              <a:rPr sz="1400" spc="-30" dirty="0">
                <a:latin typeface="Arial"/>
                <a:cs typeface="Arial"/>
              </a:rPr>
              <a:t> </a:t>
            </a:r>
            <a:r>
              <a:rPr sz="1400" spc="-5" dirty="0">
                <a:latin typeface="Arial"/>
                <a:cs typeface="Arial"/>
              </a:rPr>
              <a:t>alumnos</a:t>
            </a:r>
            <a:endParaRPr sz="1400" dirty="0">
              <a:latin typeface="Arial"/>
              <a:cs typeface="Arial"/>
            </a:endParaRPr>
          </a:p>
        </p:txBody>
      </p:sp>
    </p:spTree>
    <p:extLst>
      <p:ext uri="{BB962C8B-B14F-4D97-AF65-F5344CB8AC3E}">
        <p14:creationId xmlns:p14="http://schemas.microsoft.com/office/powerpoint/2010/main" val="1641320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22841" y="891319"/>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Concepto de 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C9E62505-5090-40FA-B5F4-06CC06275247}"/>
              </a:ext>
            </a:extLst>
          </p:cNvPr>
          <p:cNvSpPr txBox="1"/>
          <p:nvPr/>
        </p:nvSpPr>
        <p:spPr>
          <a:xfrm>
            <a:off x="2573019" y="1757680"/>
            <a:ext cx="7045959" cy="1671320"/>
          </a:xfrm>
          <a:prstGeom prst="rect">
            <a:avLst/>
          </a:prstGeom>
        </p:spPr>
        <p:txBody>
          <a:bodyPr vert="horz" wrap="square" lIns="0" tIns="12700" rIns="0" bIns="0" rtlCol="0">
            <a:spAutoFit/>
          </a:bodyPr>
          <a:lstStyle/>
          <a:p>
            <a:pPr marL="12700" marR="5080" algn="just">
              <a:lnSpc>
                <a:spcPct val="100000"/>
              </a:lnSpc>
              <a:spcBef>
                <a:spcPts val="100"/>
              </a:spcBef>
            </a:pPr>
            <a:r>
              <a:rPr sz="1800" spc="-10" dirty="0">
                <a:latin typeface="Arial"/>
                <a:cs typeface="Arial"/>
              </a:rPr>
              <a:t>Para que </a:t>
            </a:r>
            <a:r>
              <a:rPr sz="1800" spc="-5" dirty="0">
                <a:latin typeface="Arial"/>
                <a:cs typeface="Arial"/>
              </a:rPr>
              <a:t>un algoritmo </a:t>
            </a:r>
            <a:r>
              <a:rPr sz="1800" spc="-10" dirty="0">
                <a:latin typeface="Arial"/>
                <a:cs typeface="Arial"/>
              </a:rPr>
              <a:t>pueda </a:t>
            </a:r>
            <a:r>
              <a:rPr sz="1800" spc="-5" dirty="0">
                <a:latin typeface="Arial"/>
                <a:cs typeface="Arial"/>
              </a:rPr>
              <a:t>ser resuelto </a:t>
            </a:r>
            <a:r>
              <a:rPr sz="1800" spc="-10" dirty="0">
                <a:latin typeface="Arial"/>
                <a:cs typeface="Arial"/>
              </a:rPr>
              <a:t>por </a:t>
            </a:r>
            <a:r>
              <a:rPr sz="1800" spc="-5" dirty="0">
                <a:latin typeface="Arial"/>
                <a:cs typeface="Arial"/>
              </a:rPr>
              <a:t>una computadora el  mismo </a:t>
            </a:r>
            <a:r>
              <a:rPr sz="1800" spc="-10" dirty="0">
                <a:latin typeface="Arial"/>
                <a:cs typeface="Arial"/>
              </a:rPr>
              <a:t>debe </a:t>
            </a:r>
            <a:r>
              <a:rPr sz="1800" dirty="0">
                <a:latin typeface="Arial"/>
                <a:cs typeface="Arial"/>
              </a:rPr>
              <a:t>ser </a:t>
            </a:r>
            <a:r>
              <a:rPr sz="1800" spc="-5" dirty="0">
                <a:latin typeface="Arial"/>
                <a:cs typeface="Arial"/>
              </a:rPr>
              <a:t>escrito </a:t>
            </a:r>
            <a:r>
              <a:rPr sz="1800" spc="-10" dirty="0">
                <a:latin typeface="Arial"/>
                <a:cs typeface="Arial"/>
              </a:rPr>
              <a:t>(codificado) </a:t>
            </a:r>
            <a:r>
              <a:rPr sz="1800" spc="-5" dirty="0">
                <a:latin typeface="Arial"/>
                <a:cs typeface="Arial"/>
              </a:rPr>
              <a:t>en el </a:t>
            </a:r>
            <a:r>
              <a:rPr sz="1800" spc="-10" dirty="0">
                <a:latin typeface="Arial"/>
                <a:cs typeface="Arial"/>
              </a:rPr>
              <a:t>lenguaje de </a:t>
            </a:r>
            <a:r>
              <a:rPr sz="1800" spc="-5" dirty="0">
                <a:latin typeface="Arial"/>
                <a:cs typeface="Arial"/>
              </a:rPr>
              <a:t>programación  </a:t>
            </a:r>
            <a:r>
              <a:rPr sz="1800" spc="-10" dirty="0">
                <a:latin typeface="Arial"/>
                <a:cs typeface="Arial"/>
              </a:rPr>
              <a:t>elegido, siguiendo las reglas de sintaxis del</a:t>
            </a:r>
            <a:r>
              <a:rPr sz="1800" spc="60" dirty="0">
                <a:latin typeface="Arial"/>
                <a:cs typeface="Arial"/>
              </a:rPr>
              <a:t> </a:t>
            </a:r>
            <a:r>
              <a:rPr sz="1800" dirty="0">
                <a:latin typeface="Arial"/>
                <a:cs typeface="Arial"/>
              </a:rPr>
              <a:t>mismo.</a:t>
            </a:r>
          </a:p>
          <a:p>
            <a:pPr>
              <a:lnSpc>
                <a:spcPct val="100000"/>
              </a:lnSpc>
              <a:spcBef>
                <a:spcPts val="30"/>
              </a:spcBef>
            </a:pPr>
            <a:endParaRPr sz="1850" dirty="0">
              <a:latin typeface="Arial"/>
              <a:cs typeface="Arial"/>
            </a:endParaRPr>
          </a:p>
          <a:p>
            <a:pPr marL="12700" marR="570230">
              <a:lnSpc>
                <a:spcPct val="100000"/>
              </a:lnSpc>
            </a:pPr>
            <a:r>
              <a:rPr sz="1800" spc="-5" dirty="0">
                <a:latin typeface="Arial"/>
                <a:cs typeface="Arial"/>
              </a:rPr>
              <a:t>Esta tarea </a:t>
            </a:r>
            <a:r>
              <a:rPr sz="1800" dirty="0">
                <a:latin typeface="Arial"/>
                <a:cs typeface="Arial"/>
              </a:rPr>
              <a:t>se </a:t>
            </a:r>
            <a:r>
              <a:rPr sz="1800" spc="-5" dirty="0">
                <a:latin typeface="Arial"/>
                <a:cs typeface="Arial"/>
              </a:rPr>
              <a:t>denomina </a:t>
            </a:r>
            <a:r>
              <a:rPr sz="1800" b="1" spc="-10" dirty="0">
                <a:latin typeface="Arial"/>
                <a:cs typeface="Arial"/>
              </a:rPr>
              <a:t>programación </a:t>
            </a:r>
            <a:r>
              <a:rPr sz="1800" dirty="0">
                <a:latin typeface="Arial"/>
                <a:cs typeface="Arial"/>
              </a:rPr>
              <a:t>y </a:t>
            </a:r>
            <a:r>
              <a:rPr sz="1800" spc="-5" dirty="0">
                <a:latin typeface="Arial"/>
                <a:cs typeface="Arial"/>
              </a:rPr>
              <a:t>el </a:t>
            </a:r>
            <a:r>
              <a:rPr sz="1800" spc="-10" dirty="0">
                <a:latin typeface="Arial"/>
                <a:cs typeface="Arial"/>
              </a:rPr>
              <a:t>algoritmo </a:t>
            </a:r>
            <a:r>
              <a:rPr sz="1800" spc="-5" dirty="0">
                <a:latin typeface="Arial"/>
                <a:cs typeface="Arial"/>
              </a:rPr>
              <a:t>escrito </a:t>
            </a:r>
            <a:r>
              <a:rPr sz="1800" dirty="0">
                <a:latin typeface="Arial"/>
                <a:cs typeface="Arial"/>
              </a:rPr>
              <a:t>se  </a:t>
            </a:r>
            <a:r>
              <a:rPr sz="1800" spc="-5" dirty="0">
                <a:latin typeface="Arial"/>
                <a:cs typeface="Arial"/>
              </a:rPr>
              <a:t>llama</a:t>
            </a:r>
            <a:r>
              <a:rPr sz="1800" spc="-10" dirty="0">
                <a:latin typeface="Arial"/>
                <a:cs typeface="Arial"/>
              </a:rPr>
              <a:t> </a:t>
            </a:r>
            <a:r>
              <a:rPr sz="1800" b="1" u="sng" spc="-5" dirty="0">
                <a:uFill>
                  <a:solidFill>
                    <a:srgbClr val="000000"/>
                  </a:solidFill>
                </a:uFill>
                <a:latin typeface="Arial"/>
                <a:cs typeface="Arial"/>
              </a:rPr>
              <a:t>programa</a:t>
            </a:r>
            <a:r>
              <a:rPr sz="1800" u="sng" spc="-5" dirty="0">
                <a:uFill>
                  <a:solidFill>
                    <a:srgbClr val="000000"/>
                  </a:solidFill>
                </a:uFill>
                <a:latin typeface="Arial"/>
                <a:cs typeface="Arial"/>
              </a:rPr>
              <a:t>.</a:t>
            </a:r>
            <a:endParaRPr sz="1800" dirty="0">
              <a:latin typeface="Arial"/>
              <a:cs typeface="Arial"/>
            </a:endParaRPr>
          </a:p>
        </p:txBody>
      </p:sp>
      <p:sp>
        <p:nvSpPr>
          <p:cNvPr id="7" name="object 7">
            <a:extLst>
              <a:ext uri="{FF2B5EF4-FFF2-40B4-BE49-F238E27FC236}">
                <a16:creationId xmlns:a16="http://schemas.microsoft.com/office/drawing/2014/main" id="{609024A4-7AEA-45D7-925B-87FACDD92B15}"/>
              </a:ext>
            </a:extLst>
          </p:cNvPr>
          <p:cNvSpPr/>
          <p:nvPr/>
        </p:nvSpPr>
        <p:spPr>
          <a:xfrm>
            <a:off x="5240967" y="3690607"/>
            <a:ext cx="1710061" cy="20466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9669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6063" y="874541"/>
            <a:ext cx="4161474" cy="320601"/>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sz="2000" b="1" i="1" spc="-5" dirty="0">
                <a:solidFill>
                  <a:schemeClr val="bg1">
                    <a:lumMod val="95000"/>
                  </a:schemeClr>
                </a:solidFill>
                <a:latin typeface="Arial"/>
                <a:cs typeface="Arial"/>
              </a:rPr>
              <a:t>Programación</a:t>
            </a:r>
            <a:endParaRPr sz="2000" dirty="0">
              <a:solidFill>
                <a:schemeClr val="bg1">
                  <a:lumMod val="95000"/>
                </a:schemeClr>
              </a:solidFill>
              <a:latin typeface="Arial"/>
              <a:cs typeface="Arial"/>
            </a:endParaRPr>
          </a:p>
        </p:txBody>
      </p:sp>
      <p:sp>
        <p:nvSpPr>
          <p:cNvPr id="8" name="object 4">
            <a:extLst>
              <a:ext uri="{FF2B5EF4-FFF2-40B4-BE49-F238E27FC236}">
                <a16:creationId xmlns:a16="http://schemas.microsoft.com/office/drawing/2014/main" id="{66E8422F-3EA5-40EA-90CE-A34AE79C54DD}"/>
              </a:ext>
            </a:extLst>
          </p:cNvPr>
          <p:cNvSpPr txBox="1"/>
          <p:nvPr/>
        </p:nvSpPr>
        <p:spPr>
          <a:xfrm>
            <a:off x="2469870" y="1800677"/>
            <a:ext cx="7021195" cy="3037840"/>
          </a:xfrm>
          <a:prstGeom prst="rect">
            <a:avLst/>
          </a:prstGeom>
        </p:spPr>
        <p:txBody>
          <a:bodyPr vert="horz" wrap="square" lIns="0" tIns="147320" rIns="0" bIns="0" rtlCol="0">
            <a:spAutoFit/>
          </a:bodyPr>
          <a:lstStyle/>
          <a:p>
            <a:pPr marL="506095" algn="just">
              <a:lnSpc>
                <a:spcPct val="100000"/>
              </a:lnSpc>
              <a:spcBef>
                <a:spcPts val="1160"/>
              </a:spcBef>
            </a:pPr>
            <a:r>
              <a:rPr sz="1800" b="1" i="1" spc="-5" dirty="0">
                <a:latin typeface="Arial"/>
                <a:cs typeface="Arial"/>
              </a:rPr>
              <a:t>Elementos básicos de un programa</a:t>
            </a:r>
            <a:endParaRPr sz="1800" dirty="0">
              <a:latin typeface="Arial"/>
              <a:cs typeface="Arial"/>
            </a:endParaRPr>
          </a:p>
          <a:p>
            <a:pPr marL="12700" marR="5080" algn="just">
              <a:lnSpc>
                <a:spcPct val="100000"/>
              </a:lnSpc>
              <a:spcBef>
                <a:spcPts val="1060"/>
              </a:spcBef>
            </a:pPr>
            <a:r>
              <a:rPr sz="1800" spc="-5" dirty="0">
                <a:latin typeface="Arial"/>
                <a:cs typeface="Arial"/>
              </a:rPr>
              <a:t>Los </a:t>
            </a:r>
            <a:r>
              <a:rPr sz="1800" spc="-10" dirty="0">
                <a:latin typeface="Arial"/>
                <a:cs typeface="Arial"/>
              </a:rPr>
              <a:t>elementos </a:t>
            </a:r>
            <a:r>
              <a:rPr sz="1800" spc="-5" dirty="0">
                <a:latin typeface="Arial"/>
                <a:cs typeface="Arial"/>
              </a:rPr>
              <a:t>de programación </a:t>
            </a:r>
            <a:r>
              <a:rPr sz="1800" dirty="0">
                <a:latin typeface="Arial"/>
                <a:cs typeface="Arial"/>
              </a:rPr>
              <a:t>son </a:t>
            </a:r>
            <a:r>
              <a:rPr sz="1800" spc="-10" dirty="0">
                <a:latin typeface="Arial"/>
                <a:cs typeface="Arial"/>
              </a:rPr>
              <a:t>aquellos </a:t>
            </a:r>
            <a:r>
              <a:rPr sz="1800" spc="-5" dirty="0">
                <a:latin typeface="Arial"/>
                <a:cs typeface="Arial"/>
              </a:rPr>
              <a:t>que permiten </a:t>
            </a:r>
            <a:r>
              <a:rPr sz="1800" spc="-10" dirty="0">
                <a:latin typeface="Arial"/>
                <a:cs typeface="Arial"/>
              </a:rPr>
              <a:t>definir </a:t>
            </a:r>
            <a:r>
              <a:rPr sz="1800" spc="-5" dirty="0">
                <a:latin typeface="Arial"/>
                <a:cs typeface="Arial"/>
              </a:rPr>
              <a:t>un  </a:t>
            </a:r>
            <a:r>
              <a:rPr sz="1800" spc="-10" dirty="0">
                <a:latin typeface="Arial"/>
                <a:cs typeface="Arial"/>
              </a:rPr>
              <a:t>lenguaje </a:t>
            </a:r>
            <a:r>
              <a:rPr sz="1800" spc="-5" dirty="0">
                <a:latin typeface="Arial"/>
                <a:cs typeface="Arial"/>
              </a:rPr>
              <a:t>de comunicación </a:t>
            </a:r>
            <a:r>
              <a:rPr sz="1800" dirty="0">
                <a:latin typeface="Arial"/>
                <a:cs typeface="Arial"/>
              </a:rPr>
              <a:t>con </a:t>
            </a:r>
            <a:r>
              <a:rPr sz="1800" spc="-5" dirty="0">
                <a:latin typeface="Arial"/>
                <a:cs typeface="Arial"/>
              </a:rPr>
              <a:t>la computadora, </a:t>
            </a:r>
            <a:r>
              <a:rPr sz="1800" dirty="0">
                <a:latin typeface="Arial"/>
                <a:cs typeface="Arial"/>
              </a:rPr>
              <a:t>y </a:t>
            </a:r>
            <a:r>
              <a:rPr sz="1800" spc="-5" dirty="0">
                <a:latin typeface="Arial"/>
                <a:cs typeface="Arial"/>
              </a:rPr>
              <a:t>como todo </a:t>
            </a:r>
            <a:r>
              <a:rPr sz="1800" spc="-10" dirty="0">
                <a:latin typeface="Arial"/>
                <a:cs typeface="Arial"/>
              </a:rPr>
              <a:t>lenguaje  </a:t>
            </a:r>
            <a:r>
              <a:rPr sz="1800" spc="-5" dirty="0">
                <a:latin typeface="Arial"/>
                <a:cs typeface="Arial"/>
              </a:rPr>
              <a:t>consta</a:t>
            </a:r>
            <a:r>
              <a:rPr sz="1800" spc="-10" dirty="0">
                <a:latin typeface="Arial"/>
                <a:cs typeface="Arial"/>
              </a:rPr>
              <a:t> de:</a:t>
            </a:r>
            <a:endParaRPr sz="1800" dirty="0">
              <a:latin typeface="Arial"/>
              <a:cs typeface="Arial"/>
            </a:endParaRPr>
          </a:p>
          <a:p>
            <a:pPr>
              <a:lnSpc>
                <a:spcPct val="100000"/>
              </a:lnSpc>
              <a:spcBef>
                <a:spcPts val="30"/>
              </a:spcBef>
            </a:pPr>
            <a:endParaRPr sz="1850" dirty="0">
              <a:latin typeface="Arial"/>
              <a:cs typeface="Arial"/>
            </a:endParaRPr>
          </a:p>
          <a:p>
            <a:pPr marL="654050" marR="1430020">
              <a:lnSpc>
                <a:spcPct val="100000"/>
              </a:lnSpc>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dirty="0">
              <a:latin typeface="Arial"/>
              <a:cs typeface="Arial"/>
            </a:endParaRPr>
          </a:p>
          <a:p>
            <a:pPr marL="654050" marR="5076190">
              <a:lnSpc>
                <a:spcPct val="100000"/>
              </a:lnSpc>
            </a:pPr>
            <a:r>
              <a:rPr sz="1800" b="1" spc="-5" dirty="0">
                <a:latin typeface="Arial"/>
                <a:cs typeface="Arial"/>
              </a:rPr>
              <a:t>Variables  O</a:t>
            </a:r>
            <a:r>
              <a:rPr sz="1800" b="1" spc="5" dirty="0">
                <a:latin typeface="Arial"/>
                <a:cs typeface="Arial"/>
              </a:rPr>
              <a:t>p</a:t>
            </a:r>
            <a:r>
              <a:rPr sz="1800" b="1" spc="-15" dirty="0">
                <a:latin typeface="Arial"/>
                <a:cs typeface="Arial"/>
              </a:rPr>
              <a:t>e</a:t>
            </a:r>
            <a:r>
              <a:rPr sz="1800" b="1" spc="-5" dirty="0">
                <a:latin typeface="Arial"/>
                <a:cs typeface="Arial"/>
              </a:rPr>
              <a:t>rad</a:t>
            </a:r>
            <a:r>
              <a:rPr sz="1800" b="1" spc="10" dirty="0">
                <a:latin typeface="Arial"/>
                <a:cs typeface="Arial"/>
              </a:rPr>
              <a:t>o</a:t>
            </a:r>
            <a:r>
              <a:rPr sz="1800" b="1" spc="-15" dirty="0">
                <a:latin typeface="Arial"/>
                <a:cs typeface="Arial"/>
              </a:rPr>
              <a:t>r</a:t>
            </a:r>
            <a:r>
              <a:rPr sz="1800" b="1" spc="-5" dirty="0">
                <a:latin typeface="Arial"/>
                <a:cs typeface="Arial"/>
              </a:rPr>
              <a:t>es</a:t>
            </a:r>
            <a:endParaRPr sz="1800" dirty="0">
              <a:latin typeface="Arial"/>
              <a:cs typeface="Arial"/>
            </a:endParaRPr>
          </a:p>
          <a:p>
            <a:pPr marL="654050">
              <a:lnSpc>
                <a:spcPct val="100000"/>
              </a:lnSpc>
            </a:pPr>
            <a:r>
              <a:rPr sz="1800" b="1" spc="-5" dirty="0">
                <a:latin typeface="Arial"/>
                <a:cs typeface="Arial"/>
              </a:rPr>
              <a:t>Expresiones</a:t>
            </a:r>
            <a:r>
              <a:rPr sz="1800" b="1" spc="-10" dirty="0">
                <a:latin typeface="Arial"/>
                <a:cs typeface="Arial"/>
              </a:rPr>
              <a:t> aritméticas</a:t>
            </a:r>
            <a:endParaRPr sz="1800" dirty="0">
              <a:latin typeface="Arial"/>
              <a:cs typeface="Arial"/>
            </a:endParaRPr>
          </a:p>
        </p:txBody>
      </p:sp>
    </p:spTree>
    <p:extLst>
      <p:ext uri="{BB962C8B-B14F-4D97-AF65-F5344CB8AC3E}">
        <p14:creationId xmlns:p14="http://schemas.microsoft.com/office/powerpoint/2010/main" val="107646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C309D45D-9A61-4FA8-95DC-8EFCF4AFF40A}"/>
              </a:ext>
            </a:extLst>
          </p:cNvPr>
          <p:cNvSpPr txBox="1"/>
          <p:nvPr/>
        </p:nvSpPr>
        <p:spPr>
          <a:xfrm>
            <a:off x="1823919" y="1193660"/>
            <a:ext cx="8309982" cy="5014193"/>
          </a:xfrm>
          <a:prstGeom prst="rect">
            <a:avLst/>
          </a:prstGeom>
        </p:spPr>
        <p:txBody>
          <a:bodyPr vert="horz" wrap="square" lIns="0" tIns="147320" rIns="0" bIns="0" rtlCol="0">
            <a:spAutoFit/>
          </a:bodyPr>
          <a:lstStyle/>
          <a:p>
            <a:pPr marL="442595">
              <a:lnSpc>
                <a:spcPct val="100000"/>
              </a:lnSpc>
              <a:spcBef>
                <a:spcPts val="1160"/>
              </a:spcBef>
            </a:pPr>
            <a:r>
              <a:rPr sz="1800" b="1" i="1" spc="-5" dirty="0" err="1">
                <a:latin typeface="Arial"/>
                <a:cs typeface="Arial"/>
              </a:rPr>
              <a:t>Elementos</a:t>
            </a:r>
            <a:r>
              <a:rPr sz="1800" b="1" i="1" spc="-5" dirty="0">
                <a:latin typeface="Arial"/>
                <a:cs typeface="Arial"/>
              </a:rPr>
              <a:t> básicos de un programa</a:t>
            </a:r>
            <a:endParaRPr sz="1800" dirty="0">
              <a:latin typeface="Arial"/>
              <a:cs typeface="Arial"/>
            </a:endParaRPr>
          </a:p>
          <a:p>
            <a:pPr marL="654050" marR="1638300">
              <a:lnSpc>
                <a:spcPct val="100000"/>
              </a:lnSpc>
              <a:spcBef>
                <a:spcPts val="1060"/>
              </a:spcBef>
            </a:pPr>
            <a:r>
              <a:rPr sz="1800" b="1" spc="-5" dirty="0">
                <a:solidFill>
                  <a:srgbClr val="FF0000"/>
                </a:solidFill>
                <a:latin typeface="Arial"/>
                <a:cs typeface="Arial"/>
              </a:rPr>
              <a:t>El juego </a:t>
            </a:r>
            <a:r>
              <a:rPr sz="1800" b="1" dirty="0">
                <a:solidFill>
                  <a:srgbClr val="FF0000"/>
                </a:solidFill>
                <a:latin typeface="Arial"/>
                <a:cs typeface="Arial"/>
              </a:rPr>
              <a:t>de </a:t>
            </a:r>
            <a:r>
              <a:rPr sz="1800" b="1" spc="-10" dirty="0">
                <a:solidFill>
                  <a:srgbClr val="FF0000"/>
                </a:solidFill>
                <a:latin typeface="Arial"/>
                <a:cs typeface="Arial"/>
              </a:rPr>
              <a:t>caracteres </a:t>
            </a:r>
            <a:r>
              <a:rPr sz="1800" b="1" dirty="0">
                <a:solidFill>
                  <a:srgbClr val="FF0000"/>
                </a:solidFill>
                <a:latin typeface="Arial"/>
                <a:cs typeface="Arial"/>
              </a:rPr>
              <a:t>[ </a:t>
            </a:r>
            <a:r>
              <a:rPr sz="1800" b="1" spc="-5" dirty="0">
                <a:solidFill>
                  <a:srgbClr val="FF0000"/>
                </a:solidFill>
                <a:latin typeface="Arial"/>
                <a:cs typeface="Arial"/>
              </a:rPr>
              <a:t>1,2...0,a,b......z,*,-( )...]  </a:t>
            </a:r>
            <a:r>
              <a:rPr sz="1800" b="1" spc="-5" dirty="0">
                <a:latin typeface="Arial"/>
                <a:cs typeface="Arial"/>
              </a:rPr>
              <a:t>Constantes</a:t>
            </a:r>
            <a:endParaRPr sz="1800" dirty="0">
              <a:latin typeface="Arial"/>
              <a:cs typeface="Arial"/>
            </a:endParaRPr>
          </a:p>
          <a:p>
            <a:pPr marL="654050" marR="5284470">
              <a:lnSpc>
                <a:spcPct val="100000"/>
              </a:lnSpc>
            </a:pPr>
            <a:r>
              <a:rPr sz="1800" b="1" spc="-5" dirty="0">
                <a:latin typeface="Arial"/>
                <a:cs typeface="Arial"/>
              </a:rPr>
              <a:t>Variables  O</a:t>
            </a:r>
            <a:r>
              <a:rPr sz="1800" b="1" spc="5" dirty="0">
                <a:latin typeface="Arial"/>
                <a:cs typeface="Arial"/>
              </a:rPr>
              <a:t>p</a:t>
            </a:r>
            <a:r>
              <a:rPr sz="1800" b="1" spc="-15" dirty="0">
                <a:latin typeface="Arial"/>
                <a:cs typeface="Arial"/>
              </a:rPr>
              <a:t>e</a:t>
            </a:r>
            <a:r>
              <a:rPr sz="1800" b="1" spc="-5" dirty="0">
                <a:latin typeface="Arial"/>
                <a:cs typeface="Arial"/>
              </a:rPr>
              <a:t>rad</a:t>
            </a:r>
            <a:r>
              <a:rPr sz="1800" b="1" spc="10" dirty="0">
                <a:latin typeface="Arial"/>
                <a:cs typeface="Arial"/>
              </a:rPr>
              <a:t>o</a:t>
            </a:r>
            <a:r>
              <a:rPr sz="1800" b="1" spc="-15" dirty="0">
                <a:latin typeface="Arial"/>
                <a:cs typeface="Arial"/>
              </a:rPr>
              <a:t>r</a:t>
            </a:r>
            <a:r>
              <a:rPr sz="1800" b="1" spc="-5" dirty="0">
                <a:latin typeface="Arial"/>
                <a:cs typeface="Arial"/>
              </a:rPr>
              <a:t>es</a:t>
            </a:r>
            <a:endParaRPr sz="1800" dirty="0">
              <a:latin typeface="Arial"/>
              <a:cs typeface="Arial"/>
            </a:endParaRPr>
          </a:p>
          <a:p>
            <a:pPr marL="654050">
              <a:lnSpc>
                <a:spcPct val="100000"/>
              </a:lnSpc>
            </a:pPr>
            <a:r>
              <a:rPr sz="1800" b="1" spc="-5" dirty="0">
                <a:latin typeface="Arial"/>
                <a:cs typeface="Arial"/>
              </a:rPr>
              <a:t>Expresiones</a:t>
            </a:r>
            <a:r>
              <a:rPr sz="1800" b="1" spc="-10" dirty="0">
                <a:latin typeface="Arial"/>
                <a:cs typeface="Arial"/>
              </a:rPr>
              <a:t> aritméticas</a:t>
            </a:r>
            <a:endParaRPr sz="1800" dirty="0">
              <a:latin typeface="Arial"/>
              <a:cs typeface="Arial"/>
            </a:endParaRPr>
          </a:p>
          <a:p>
            <a:pPr>
              <a:lnSpc>
                <a:spcPct val="100000"/>
              </a:lnSpc>
              <a:spcBef>
                <a:spcPts val="30"/>
              </a:spcBef>
            </a:pPr>
            <a:endParaRPr sz="1850" dirty="0">
              <a:latin typeface="Arial"/>
              <a:cs typeface="Arial"/>
            </a:endParaRPr>
          </a:p>
          <a:p>
            <a:pPr marL="12700" marR="173990" algn="just">
              <a:lnSpc>
                <a:spcPct val="100000"/>
              </a:lnSpc>
            </a:pPr>
            <a:r>
              <a:rPr sz="1800" spc="-5" dirty="0">
                <a:latin typeface="Arial"/>
                <a:cs typeface="Arial"/>
              </a:rPr>
              <a:t>Un carácter es un elemento </a:t>
            </a:r>
            <a:r>
              <a:rPr sz="1800" spc="-10" dirty="0">
                <a:latin typeface="Arial"/>
                <a:cs typeface="Arial"/>
              </a:rPr>
              <a:t>pequeño </a:t>
            </a:r>
            <a:r>
              <a:rPr sz="1800" spc="-5" dirty="0">
                <a:latin typeface="Arial"/>
                <a:cs typeface="Arial"/>
              </a:rPr>
              <a:t>utilizado </a:t>
            </a:r>
            <a:r>
              <a:rPr sz="1800" spc="-10" dirty="0">
                <a:latin typeface="Arial"/>
                <a:cs typeface="Arial"/>
              </a:rPr>
              <a:t>en </a:t>
            </a:r>
            <a:r>
              <a:rPr sz="1800" spc="-5" dirty="0">
                <a:latin typeface="Arial"/>
                <a:cs typeface="Arial"/>
              </a:rPr>
              <a:t>el </a:t>
            </a:r>
            <a:r>
              <a:rPr sz="1800" spc="-10" dirty="0">
                <a:latin typeface="Arial"/>
                <a:cs typeface="Arial"/>
              </a:rPr>
              <a:t>tratamiento de </a:t>
            </a:r>
            <a:r>
              <a:rPr sz="1800" spc="-5" dirty="0">
                <a:latin typeface="Arial"/>
                <a:cs typeface="Arial"/>
              </a:rPr>
              <a:t>la  información.</a:t>
            </a:r>
            <a:endParaRPr sz="1800" dirty="0">
              <a:latin typeface="Arial"/>
              <a:cs typeface="Arial"/>
            </a:endParaRPr>
          </a:p>
          <a:p>
            <a:pPr marL="12700" marR="5080" algn="just">
              <a:lnSpc>
                <a:spcPct val="100000"/>
              </a:lnSpc>
            </a:pPr>
            <a:r>
              <a:rPr sz="1800" spc="-5" dirty="0">
                <a:latin typeface="Arial"/>
                <a:cs typeface="Arial"/>
              </a:rPr>
              <a:t>Un </a:t>
            </a:r>
            <a:r>
              <a:rPr sz="1800" spc="-10" dirty="0">
                <a:latin typeface="Arial"/>
                <a:cs typeface="Arial"/>
              </a:rPr>
              <a:t>dato de </a:t>
            </a:r>
            <a:r>
              <a:rPr sz="1800" spc="-5" dirty="0">
                <a:latin typeface="Arial"/>
                <a:cs typeface="Arial"/>
              </a:rPr>
              <a:t>tipo carácter contiene un solo carácter, siendo un </a:t>
            </a:r>
            <a:r>
              <a:rPr sz="1800" i="1" spc="-5" dirty="0">
                <a:latin typeface="Arial"/>
                <a:cs typeface="Arial"/>
              </a:rPr>
              <a:t>carácter  </a:t>
            </a:r>
            <a:r>
              <a:rPr sz="1800" spc="-5" dirty="0">
                <a:latin typeface="Arial"/>
                <a:cs typeface="Arial"/>
              </a:rPr>
              <a:t>un </a:t>
            </a:r>
            <a:r>
              <a:rPr sz="1800" spc="-10" dirty="0">
                <a:latin typeface="Arial"/>
                <a:cs typeface="Arial"/>
              </a:rPr>
              <a:t>conjunto </a:t>
            </a:r>
            <a:r>
              <a:rPr sz="1800" spc="-5" dirty="0">
                <a:latin typeface="Arial"/>
                <a:cs typeface="Arial"/>
              </a:rPr>
              <a:t>finito </a:t>
            </a:r>
            <a:r>
              <a:rPr sz="1800" dirty="0">
                <a:latin typeface="Arial"/>
                <a:cs typeface="Arial"/>
              </a:rPr>
              <a:t>y </a:t>
            </a:r>
            <a:r>
              <a:rPr sz="1800" spc="-10" dirty="0">
                <a:latin typeface="Arial"/>
                <a:cs typeface="Arial"/>
              </a:rPr>
              <a:t>ordenado </a:t>
            </a:r>
            <a:r>
              <a:rPr sz="1800" spc="-5" dirty="0">
                <a:latin typeface="Arial"/>
                <a:cs typeface="Arial"/>
              </a:rPr>
              <a:t>de caracteres </a:t>
            </a:r>
            <a:r>
              <a:rPr sz="1800" spc="-10" dirty="0">
                <a:latin typeface="Arial"/>
                <a:cs typeface="Arial"/>
              </a:rPr>
              <a:t>que </a:t>
            </a:r>
            <a:r>
              <a:rPr sz="1800" spc="-5" dirty="0">
                <a:latin typeface="Arial"/>
                <a:cs typeface="Arial"/>
              </a:rPr>
              <a:t>la computadora  reconoce. Si </a:t>
            </a:r>
            <a:r>
              <a:rPr sz="1800" spc="-10" dirty="0">
                <a:latin typeface="Arial"/>
                <a:cs typeface="Arial"/>
              </a:rPr>
              <a:t>bien </a:t>
            </a:r>
            <a:r>
              <a:rPr sz="1800" spc="-5" dirty="0">
                <a:latin typeface="Arial"/>
                <a:cs typeface="Arial"/>
              </a:rPr>
              <a:t>estos caracteres </a:t>
            </a:r>
            <a:r>
              <a:rPr sz="1800" spc="-10" dirty="0">
                <a:latin typeface="Arial"/>
                <a:cs typeface="Arial"/>
              </a:rPr>
              <a:t>no </a:t>
            </a:r>
            <a:r>
              <a:rPr sz="1800" dirty="0">
                <a:latin typeface="Arial"/>
                <a:cs typeface="Arial"/>
              </a:rPr>
              <a:t>son </a:t>
            </a:r>
            <a:r>
              <a:rPr sz="1800" spc="-10" dirty="0">
                <a:latin typeface="Arial"/>
                <a:cs typeface="Arial"/>
              </a:rPr>
              <a:t>estándar, </a:t>
            </a:r>
            <a:r>
              <a:rPr sz="1800" spc="-5" dirty="0">
                <a:latin typeface="Arial"/>
                <a:cs typeface="Arial"/>
              </a:rPr>
              <a:t>la </a:t>
            </a:r>
            <a:r>
              <a:rPr sz="1800" spc="-10" dirty="0">
                <a:latin typeface="Arial"/>
                <a:cs typeface="Arial"/>
              </a:rPr>
              <a:t>mayoría </a:t>
            </a:r>
            <a:r>
              <a:rPr sz="1800" spc="-5" dirty="0">
                <a:latin typeface="Arial"/>
                <a:cs typeface="Arial"/>
              </a:rPr>
              <a:t>de </a:t>
            </a:r>
            <a:r>
              <a:rPr sz="1800" spc="-10" dirty="0">
                <a:latin typeface="Arial"/>
                <a:cs typeface="Arial"/>
              </a:rPr>
              <a:t>las  </a:t>
            </a:r>
            <a:r>
              <a:rPr sz="1800" spc="-5" dirty="0">
                <a:latin typeface="Arial"/>
                <a:cs typeface="Arial"/>
              </a:rPr>
              <a:t>computadoras reconoce los </a:t>
            </a:r>
            <a:r>
              <a:rPr sz="1800" spc="-10" dirty="0">
                <a:latin typeface="Arial"/>
                <a:cs typeface="Arial"/>
              </a:rPr>
              <a:t>caracteres alfabéticos, </a:t>
            </a:r>
            <a:r>
              <a:rPr sz="1800" spc="-5" dirty="0">
                <a:latin typeface="Arial"/>
                <a:cs typeface="Arial"/>
              </a:rPr>
              <a:t>numéricos </a:t>
            </a:r>
            <a:r>
              <a:rPr sz="1800" dirty="0">
                <a:latin typeface="Arial"/>
                <a:cs typeface="Arial"/>
              </a:rPr>
              <a:t>y  </a:t>
            </a:r>
            <a:r>
              <a:rPr sz="1800" spc="-10" dirty="0">
                <a:latin typeface="Arial"/>
                <a:cs typeface="Arial"/>
              </a:rPr>
              <a:t>especiales.</a:t>
            </a:r>
            <a:endParaRPr sz="1800" dirty="0">
              <a:latin typeface="Arial"/>
              <a:cs typeface="Arial"/>
            </a:endParaRPr>
          </a:p>
          <a:p>
            <a:pPr>
              <a:lnSpc>
                <a:spcPct val="100000"/>
              </a:lnSpc>
              <a:spcBef>
                <a:spcPts val="35"/>
              </a:spcBef>
            </a:pPr>
            <a:endParaRPr sz="1850" dirty="0">
              <a:latin typeface="Arial"/>
              <a:cs typeface="Arial"/>
            </a:endParaRPr>
          </a:p>
          <a:p>
            <a:pPr marL="12700" marR="2752725">
              <a:lnSpc>
                <a:spcPct val="100000"/>
              </a:lnSpc>
            </a:pPr>
            <a:r>
              <a:rPr sz="1800" i="1" spc="-5" dirty="0">
                <a:latin typeface="Arial"/>
                <a:cs typeface="Arial"/>
              </a:rPr>
              <a:t>Alfabéticos </a:t>
            </a:r>
            <a:r>
              <a:rPr sz="1800" i="1" dirty="0">
                <a:latin typeface="Arial"/>
                <a:cs typeface="Arial"/>
              </a:rPr>
              <a:t>(a,b,c,d, </a:t>
            </a:r>
            <a:r>
              <a:rPr sz="1800" i="1" spc="-10" dirty="0">
                <a:latin typeface="Arial"/>
                <a:cs typeface="Arial"/>
              </a:rPr>
              <a:t>......z) </a:t>
            </a:r>
            <a:r>
              <a:rPr sz="1800" i="1" spc="-5" dirty="0">
                <a:latin typeface="Arial"/>
                <a:cs typeface="Arial"/>
              </a:rPr>
              <a:t>(A,B,C,D,.........Z)  </a:t>
            </a:r>
            <a:r>
              <a:rPr sz="1800" i="1" spc="-10" dirty="0">
                <a:latin typeface="Arial"/>
                <a:cs typeface="Arial"/>
              </a:rPr>
              <a:t>Numéricos </a:t>
            </a:r>
            <a:r>
              <a:rPr sz="1800" i="1" dirty="0">
                <a:latin typeface="Arial"/>
                <a:cs typeface="Arial"/>
              </a:rPr>
              <a:t>(0, </a:t>
            </a:r>
            <a:r>
              <a:rPr sz="1800" i="1" spc="-10" dirty="0">
                <a:latin typeface="Arial"/>
                <a:cs typeface="Arial"/>
              </a:rPr>
              <a:t>1, </a:t>
            </a:r>
            <a:r>
              <a:rPr sz="1800" i="1" spc="-5" dirty="0">
                <a:latin typeface="Arial"/>
                <a:cs typeface="Arial"/>
              </a:rPr>
              <a:t>2, </a:t>
            </a:r>
            <a:r>
              <a:rPr sz="1800" i="1" spc="-10" dirty="0">
                <a:latin typeface="Arial"/>
                <a:cs typeface="Arial"/>
              </a:rPr>
              <a:t>3, </a:t>
            </a:r>
            <a:r>
              <a:rPr sz="1800" i="1" spc="-5" dirty="0">
                <a:latin typeface="Arial"/>
                <a:cs typeface="Arial"/>
              </a:rPr>
              <a:t>......</a:t>
            </a:r>
            <a:r>
              <a:rPr sz="1800" i="1" spc="45" dirty="0">
                <a:latin typeface="Arial"/>
                <a:cs typeface="Arial"/>
              </a:rPr>
              <a:t> </a:t>
            </a:r>
            <a:r>
              <a:rPr sz="1800" i="1" spc="-10" dirty="0">
                <a:latin typeface="Arial"/>
                <a:cs typeface="Arial"/>
              </a:rPr>
              <a:t>9)</a:t>
            </a:r>
            <a:endParaRPr sz="1800" dirty="0">
              <a:latin typeface="Arial"/>
              <a:cs typeface="Arial"/>
            </a:endParaRPr>
          </a:p>
          <a:p>
            <a:pPr marL="12700">
              <a:lnSpc>
                <a:spcPct val="100000"/>
              </a:lnSpc>
            </a:pPr>
            <a:r>
              <a:rPr sz="1800" i="1" spc="-10" dirty="0">
                <a:latin typeface="Arial"/>
                <a:cs typeface="Arial"/>
              </a:rPr>
              <a:t>Especiales </a:t>
            </a:r>
            <a:r>
              <a:rPr sz="1800" i="1" dirty="0">
                <a:latin typeface="Arial"/>
                <a:cs typeface="Arial"/>
              </a:rPr>
              <a:t>(+, -, </a:t>
            </a:r>
            <a:r>
              <a:rPr sz="1800" i="1" spc="-10" dirty="0">
                <a:latin typeface="Arial"/>
                <a:cs typeface="Arial"/>
              </a:rPr>
              <a:t>*, </a:t>
            </a:r>
            <a:r>
              <a:rPr sz="1800" i="1" spc="-5" dirty="0">
                <a:latin typeface="Arial"/>
                <a:cs typeface="Arial"/>
              </a:rPr>
              <a:t>/, </a:t>
            </a:r>
            <a:r>
              <a:rPr sz="1800" i="1" dirty="0">
                <a:latin typeface="Arial"/>
                <a:cs typeface="Arial"/>
              </a:rPr>
              <a:t>&lt; , &gt;,</a:t>
            </a:r>
            <a:r>
              <a:rPr sz="1800" i="1" spc="25" dirty="0">
                <a:latin typeface="Arial"/>
                <a:cs typeface="Arial"/>
              </a:rPr>
              <a:t> </a:t>
            </a:r>
            <a:r>
              <a:rPr sz="1800" i="1" spc="-5" dirty="0">
                <a:latin typeface="Arial"/>
                <a:cs typeface="Arial"/>
              </a:rPr>
              <a:t>$.......)</a:t>
            </a:r>
            <a:endParaRPr sz="1800" dirty="0">
              <a:latin typeface="Arial"/>
              <a:cs typeface="Arial"/>
            </a:endParaRPr>
          </a:p>
        </p:txBody>
      </p:sp>
      <p:sp>
        <p:nvSpPr>
          <p:cNvPr id="6" name="object 7">
            <a:extLst>
              <a:ext uri="{FF2B5EF4-FFF2-40B4-BE49-F238E27FC236}">
                <a16:creationId xmlns:a16="http://schemas.microsoft.com/office/drawing/2014/main" id="{8CFBDCE9-DE3A-4036-A7B0-1BF6C5DAC574}"/>
              </a:ext>
            </a:extLst>
          </p:cNvPr>
          <p:cNvSpPr/>
          <p:nvPr/>
        </p:nvSpPr>
        <p:spPr>
          <a:xfrm>
            <a:off x="6702535" y="5153232"/>
            <a:ext cx="1935717" cy="10546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0103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7" name="object 4">
            <a:extLst>
              <a:ext uri="{FF2B5EF4-FFF2-40B4-BE49-F238E27FC236}">
                <a16:creationId xmlns:a16="http://schemas.microsoft.com/office/drawing/2014/main" id="{33376ABB-B71C-4C2F-85F9-C10C325B29D9}"/>
              </a:ext>
            </a:extLst>
          </p:cNvPr>
          <p:cNvSpPr txBox="1"/>
          <p:nvPr/>
        </p:nvSpPr>
        <p:spPr>
          <a:xfrm>
            <a:off x="1547083" y="1346428"/>
            <a:ext cx="8813322" cy="4678204"/>
          </a:xfrm>
          <a:prstGeom prst="rect">
            <a:avLst/>
          </a:prstGeom>
        </p:spPr>
        <p:txBody>
          <a:bodyPr vert="horz" wrap="square" lIns="0" tIns="147320" rIns="0" bIns="0" rtlCol="0">
            <a:spAutoFit/>
          </a:bodyPr>
          <a:lstStyle/>
          <a:p>
            <a:pPr marL="506095">
              <a:lnSpc>
                <a:spcPct val="100000"/>
              </a:lnSpc>
              <a:spcBef>
                <a:spcPts val="1160"/>
              </a:spcBef>
            </a:pPr>
            <a:r>
              <a:rPr sz="1600" b="1" i="1" spc="-5" dirty="0">
                <a:latin typeface="Arial"/>
                <a:cs typeface="Arial"/>
              </a:rPr>
              <a:t>Elementos básicos de un programa</a:t>
            </a:r>
            <a:endParaRPr sz="1600" dirty="0">
              <a:latin typeface="Arial"/>
              <a:cs typeface="Arial"/>
            </a:endParaRPr>
          </a:p>
          <a:p>
            <a:pPr marL="939800" marR="1633855" indent="-285750">
              <a:lnSpc>
                <a:spcPct val="100000"/>
              </a:lnSpc>
              <a:spcBef>
                <a:spcPts val="1060"/>
              </a:spcBef>
              <a:buFont typeface="Wingdings" panose="05000000000000000000" pitchFamily="2" charset="2"/>
              <a:buChar char="Ø"/>
            </a:pPr>
            <a:r>
              <a:rPr sz="1600" b="1" spc="-5" dirty="0">
                <a:latin typeface="Arial"/>
                <a:cs typeface="Arial"/>
              </a:rPr>
              <a:t>El juego </a:t>
            </a:r>
            <a:r>
              <a:rPr sz="1600" b="1" dirty="0">
                <a:latin typeface="Arial"/>
                <a:cs typeface="Arial"/>
              </a:rPr>
              <a:t>de </a:t>
            </a:r>
            <a:r>
              <a:rPr sz="1600" b="1" spc="-10" dirty="0">
                <a:latin typeface="Arial"/>
                <a:cs typeface="Arial"/>
              </a:rPr>
              <a:t>caracteres </a:t>
            </a:r>
            <a:r>
              <a:rPr sz="1600" b="1" dirty="0">
                <a:latin typeface="Arial"/>
                <a:cs typeface="Arial"/>
              </a:rPr>
              <a:t>[ </a:t>
            </a:r>
            <a:r>
              <a:rPr sz="1600" b="1" spc="-5" dirty="0">
                <a:latin typeface="Arial"/>
                <a:cs typeface="Arial"/>
              </a:rPr>
              <a:t>1,2...0,a,b......z,*,-( )...]  </a:t>
            </a:r>
            <a:endParaRPr lang="es-ES" sz="1600" b="1" spc="-5" dirty="0">
              <a:latin typeface="Arial"/>
              <a:cs typeface="Arial"/>
            </a:endParaRPr>
          </a:p>
          <a:p>
            <a:pPr marL="939800" marR="1633855" indent="-285750">
              <a:lnSpc>
                <a:spcPct val="100000"/>
              </a:lnSpc>
              <a:spcBef>
                <a:spcPts val="1060"/>
              </a:spcBef>
              <a:buFont typeface="Wingdings" panose="05000000000000000000" pitchFamily="2" charset="2"/>
              <a:buChar char="Ø"/>
            </a:pPr>
            <a:r>
              <a:rPr sz="1600" b="1" spc="-5" dirty="0" err="1">
                <a:solidFill>
                  <a:srgbClr val="FF0000"/>
                </a:solidFill>
                <a:latin typeface="Arial"/>
                <a:cs typeface="Arial"/>
              </a:rPr>
              <a:t>Constantes</a:t>
            </a:r>
            <a:endParaRPr sz="1600" dirty="0">
              <a:latin typeface="Arial"/>
              <a:cs typeface="Arial"/>
            </a:endParaRPr>
          </a:p>
          <a:p>
            <a:pPr marL="939800" marR="5280025" indent="-285750">
              <a:lnSpc>
                <a:spcPct val="100000"/>
              </a:lnSpc>
              <a:buFont typeface="Wingdings" panose="05000000000000000000" pitchFamily="2" charset="2"/>
              <a:buChar char="Ø"/>
            </a:pPr>
            <a:r>
              <a:rPr sz="1600" b="1" spc="-5" dirty="0">
                <a:latin typeface="Arial"/>
                <a:cs typeface="Arial"/>
              </a:rPr>
              <a:t>Variables  O</a:t>
            </a:r>
            <a:r>
              <a:rPr sz="1600" b="1" spc="5" dirty="0">
                <a:latin typeface="Arial"/>
                <a:cs typeface="Arial"/>
              </a:rPr>
              <a:t>p</a:t>
            </a:r>
            <a:r>
              <a:rPr sz="1600" b="1" spc="-15" dirty="0">
                <a:latin typeface="Arial"/>
                <a:cs typeface="Arial"/>
              </a:rPr>
              <a:t>e</a:t>
            </a:r>
            <a:r>
              <a:rPr sz="1600" b="1" spc="-5" dirty="0">
                <a:latin typeface="Arial"/>
                <a:cs typeface="Arial"/>
              </a:rPr>
              <a:t>rad</a:t>
            </a:r>
            <a:r>
              <a:rPr sz="1600" b="1" spc="10" dirty="0">
                <a:latin typeface="Arial"/>
                <a:cs typeface="Arial"/>
              </a:rPr>
              <a:t>o</a:t>
            </a:r>
            <a:r>
              <a:rPr sz="1600" b="1" spc="-15" dirty="0">
                <a:latin typeface="Arial"/>
                <a:cs typeface="Arial"/>
              </a:rPr>
              <a:t>r</a:t>
            </a:r>
            <a:r>
              <a:rPr sz="1600" b="1" spc="-5" dirty="0">
                <a:latin typeface="Arial"/>
                <a:cs typeface="Arial"/>
              </a:rPr>
              <a:t>es</a:t>
            </a:r>
            <a:endParaRPr sz="1600" dirty="0">
              <a:latin typeface="Arial"/>
              <a:cs typeface="Arial"/>
            </a:endParaRPr>
          </a:p>
          <a:p>
            <a:pPr marL="939800" indent="-285750">
              <a:lnSpc>
                <a:spcPct val="100000"/>
              </a:lnSpc>
              <a:buFont typeface="Wingdings" panose="05000000000000000000" pitchFamily="2" charset="2"/>
              <a:buChar char="Ø"/>
            </a:pPr>
            <a:r>
              <a:rPr sz="1600" b="1" spc="-5" dirty="0">
                <a:latin typeface="Arial"/>
                <a:cs typeface="Arial"/>
              </a:rPr>
              <a:t>Expresiones</a:t>
            </a:r>
            <a:r>
              <a:rPr sz="1600" b="1" spc="-10" dirty="0">
                <a:latin typeface="Arial"/>
                <a:cs typeface="Arial"/>
              </a:rPr>
              <a:t> aritméticas</a:t>
            </a:r>
            <a:endParaRPr sz="1600" dirty="0">
              <a:latin typeface="Arial"/>
              <a:cs typeface="Arial"/>
            </a:endParaRPr>
          </a:p>
          <a:p>
            <a:pPr>
              <a:lnSpc>
                <a:spcPct val="100000"/>
              </a:lnSpc>
              <a:spcBef>
                <a:spcPts val="30"/>
              </a:spcBef>
            </a:pPr>
            <a:endParaRPr dirty="0">
              <a:latin typeface="Arial"/>
              <a:cs typeface="Arial"/>
            </a:endParaRPr>
          </a:p>
          <a:p>
            <a:pPr marL="12700" marR="285115">
              <a:lnSpc>
                <a:spcPct val="100000"/>
              </a:lnSpc>
            </a:pPr>
            <a:r>
              <a:rPr sz="1600" spc="-5" dirty="0">
                <a:latin typeface="Arial"/>
                <a:cs typeface="Arial"/>
              </a:rPr>
              <a:t>Es </a:t>
            </a:r>
            <a:r>
              <a:rPr sz="1600" spc="-10" dirty="0">
                <a:latin typeface="Arial"/>
                <a:cs typeface="Arial"/>
              </a:rPr>
              <a:t>el </a:t>
            </a:r>
            <a:r>
              <a:rPr sz="1600" spc="-5" dirty="0">
                <a:latin typeface="Arial"/>
                <a:cs typeface="Arial"/>
              </a:rPr>
              <a:t>dato </a:t>
            </a:r>
            <a:r>
              <a:rPr sz="1600" spc="-10" dirty="0">
                <a:latin typeface="Arial"/>
                <a:cs typeface="Arial"/>
              </a:rPr>
              <a:t>cuyo </a:t>
            </a:r>
            <a:r>
              <a:rPr sz="1600" spc="-5" dirty="0">
                <a:latin typeface="Arial"/>
                <a:cs typeface="Arial"/>
              </a:rPr>
              <a:t>valor permanece </a:t>
            </a:r>
            <a:r>
              <a:rPr sz="1600" spc="-10" dirty="0">
                <a:latin typeface="Arial"/>
                <a:cs typeface="Arial"/>
              </a:rPr>
              <a:t>inalterado durante </a:t>
            </a:r>
            <a:r>
              <a:rPr sz="1600" spc="-5" dirty="0">
                <a:latin typeface="Arial"/>
                <a:cs typeface="Arial"/>
              </a:rPr>
              <a:t>los diferentes  tratamientos, </a:t>
            </a:r>
            <a:r>
              <a:rPr sz="1600" spc="-10" dirty="0">
                <a:latin typeface="Arial"/>
                <a:cs typeface="Arial"/>
              </a:rPr>
              <a:t>durante el desarrollo del algoritmo </a:t>
            </a:r>
            <a:r>
              <a:rPr sz="1600" dirty="0">
                <a:latin typeface="Arial"/>
                <a:cs typeface="Arial"/>
              </a:rPr>
              <a:t>o </a:t>
            </a:r>
            <a:r>
              <a:rPr sz="1600" spc="-5" dirty="0">
                <a:latin typeface="Arial"/>
                <a:cs typeface="Arial"/>
              </a:rPr>
              <a:t>en la </a:t>
            </a:r>
            <a:r>
              <a:rPr sz="1600" spc="-10" dirty="0">
                <a:latin typeface="Arial"/>
                <a:cs typeface="Arial"/>
              </a:rPr>
              <a:t>ejecución </a:t>
            </a:r>
            <a:r>
              <a:rPr sz="1600" spc="-5" dirty="0">
                <a:latin typeface="Arial"/>
                <a:cs typeface="Arial"/>
              </a:rPr>
              <a:t>de  un</a:t>
            </a:r>
            <a:r>
              <a:rPr sz="1600" spc="-10" dirty="0">
                <a:latin typeface="Arial"/>
                <a:cs typeface="Arial"/>
              </a:rPr>
              <a:t> programa.</a:t>
            </a:r>
            <a:endParaRPr sz="1600" dirty="0">
              <a:latin typeface="Arial"/>
              <a:cs typeface="Arial"/>
            </a:endParaRPr>
          </a:p>
          <a:p>
            <a:pPr>
              <a:lnSpc>
                <a:spcPct val="100000"/>
              </a:lnSpc>
              <a:spcBef>
                <a:spcPts val="35"/>
              </a:spcBef>
            </a:pPr>
            <a:endParaRPr dirty="0">
              <a:latin typeface="Arial"/>
              <a:cs typeface="Arial"/>
            </a:endParaRPr>
          </a:p>
          <a:p>
            <a:pPr marL="3175" algn="ctr">
              <a:lnSpc>
                <a:spcPct val="100000"/>
              </a:lnSpc>
              <a:tabLst>
                <a:tab pos="1091565" algn="l"/>
              </a:tabLst>
            </a:pPr>
            <a:r>
              <a:rPr sz="1600" spc="-10" dirty="0">
                <a:latin typeface="Arial"/>
                <a:cs typeface="Arial"/>
              </a:rPr>
              <a:t>3.1415	</a:t>
            </a:r>
            <a:r>
              <a:rPr sz="1600" spc="-5" dirty="0">
                <a:latin typeface="Arial"/>
                <a:cs typeface="Arial"/>
              </a:rPr>
              <a:t>Constante</a:t>
            </a:r>
            <a:r>
              <a:rPr sz="1600" spc="-10" dirty="0">
                <a:latin typeface="Arial"/>
                <a:cs typeface="Arial"/>
              </a:rPr>
              <a:t> numérica</a:t>
            </a:r>
            <a:endParaRPr sz="1600" dirty="0">
              <a:latin typeface="Arial"/>
              <a:cs typeface="Arial"/>
            </a:endParaRPr>
          </a:p>
          <a:p>
            <a:pPr marL="12700" marR="5080">
              <a:lnSpc>
                <a:spcPct val="100000"/>
              </a:lnSpc>
            </a:pPr>
            <a:r>
              <a:rPr sz="1600" dirty="0">
                <a:latin typeface="Arial"/>
                <a:cs typeface="Arial"/>
              </a:rPr>
              <a:t>A </a:t>
            </a:r>
            <a:r>
              <a:rPr sz="1600" spc="-10" dirty="0">
                <a:latin typeface="Arial"/>
                <a:cs typeface="Arial"/>
              </a:rPr>
              <a:t>una </a:t>
            </a:r>
            <a:r>
              <a:rPr sz="1600" spc="-5" dirty="0">
                <a:latin typeface="Arial"/>
                <a:cs typeface="Arial"/>
              </a:rPr>
              <a:t>secuencia </a:t>
            </a:r>
            <a:r>
              <a:rPr sz="1600" spc="-10" dirty="0">
                <a:latin typeface="Arial"/>
                <a:cs typeface="Arial"/>
              </a:rPr>
              <a:t>de </a:t>
            </a:r>
            <a:r>
              <a:rPr sz="1600" spc="-5" dirty="0">
                <a:latin typeface="Arial"/>
                <a:cs typeface="Arial"/>
              </a:rPr>
              <a:t>caracteres </a:t>
            </a:r>
            <a:r>
              <a:rPr sz="1600" dirty="0">
                <a:latin typeface="Arial"/>
                <a:cs typeface="Arial"/>
              </a:rPr>
              <a:t>se </a:t>
            </a:r>
            <a:r>
              <a:rPr sz="1600" spc="-5" dirty="0">
                <a:latin typeface="Arial"/>
                <a:cs typeface="Arial"/>
              </a:rPr>
              <a:t>la </a:t>
            </a:r>
            <a:r>
              <a:rPr sz="1600" spc="-10" dirty="0">
                <a:latin typeface="Arial"/>
                <a:cs typeface="Arial"/>
              </a:rPr>
              <a:t>denomina </a:t>
            </a:r>
            <a:r>
              <a:rPr sz="1600" i="1" spc="-10" dirty="0">
                <a:latin typeface="Arial"/>
                <a:cs typeface="Arial"/>
              </a:rPr>
              <a:t>cadena </a:t>
            </a:r>
            <a:r>
              <a:rPr sz="1600" dirty="0">
                <a:latin typeface="Arial"/>
                <a:cs typeface="Arial"/>
              </a:rPr>
              <a:t>y si </a:t>
            </a:r>
            <a:r>
              <a:rPr sz="1600" spc="-5" dirty="0">
                <a:latin typeface="Arial"/>
                <a:cs typeface="Arial"/>
              </a:rPr>
              <a:t>esta es </a:t>
            </a:r>
            <a:r>
              <a:rPr sz="1600" spc="-10" dirty="0">
                <a:latin typeface="Arial"/>
                <a:cs typeface="Arial"/>
              </a:rPr>
              <a:t>una  </a:t>
            </a:r>
            <a:r>
              <a:rPr sz="1600" spc="-5" dirty="0">
                <a:latin typeface="Arial"/>
                <a:cs typeface="Arial"/>
              </a:rPr>
              <a:t>constante, </a:t>
            </a:r>
            <a:r>
              <a:rPr sz="1600" dirty="0">
                <a:latin typeface="Arial"/>
                <a:cs typeface="Arial"/>
              </a:rPr>
              <a:t>se </a:t>
            </a:r>
            <a:r>
              <a:rPr sz="1600" spc="-5" dirty="0">
                <a:latin typeface="Arial"/>
                <a:cs typeface="Arial"/>
              </a:rPr>
              <a:t>la </a:t>
            </a:r>
            <a:r>
              <a:rPr sz="1600" spc="-10" dirty="0">
                <a:latin typeface="Arial"/>
                <a:cs typeface="Arial"/>
              </a:rPr>
              <a:t>encierra </a:t>
            </a:r>
            <a:r>
              <a:rPr sz="1600" spc="-5" dirty="0">
                <a:latin typeface="Arial"/>
                <a:cs typeface="Arial"/>
              </a:rPr>
              <a:t>entre</a:t>
            </a:r>
            <a:r>
              <a:rPr sz="1600" spc="10" dirty="0">
                <a:latin typeface="Arial"/>
                <a:cs typeface="Arial"/>
              </a:rPr>
              <a:t> </a:t>
            </a:r>
            <a:r>
              <a:rPr sz="1600" spc="-10" dirty="0">
                <a:latin typeface="Arial"/>
                <a:cs typeface="Arial"/>
              </a:rPr>
              <a:t>apóstrofos</a:t>
            </a:r>
            <a:endParaRPr sz="1600" dirty="0">
              <a:latin typeface="Arial"/>
              <a:cs typeface="Arial"/>
            </a:endParaRPr>
          </a:p>
          <a:p>
            <a:pPr marL="2936875" marR="2927985" indent="58419">
              <a:lnSpc>
                <a:spcPct val="100000"/>
              </a:lnSpc>
            </a:pPr>
            <a:r>
              <a:rPr sz="1600" spc="-5" dirty="0">
                <a:latin typeface="Arial"/>
                <a:cs typeface="Arial"/>
              </a:rPr>
              <a:t>‘Pedro </a:t>
            </a:r>
            <a:r>
              <a:rPr sz="1600" spc="-10" dirty="0">
                <a:latin typeface="Arial"/>
                <a:cs typeface="Arial"/>
              </a:rPr>
              <a:t>Díaz'  </a:t>
            </a:r>
            <a:endParaRPr lang="es-ES" sz="1600" spc="-10" dirty="0">
              <a:latin typeface="Arial"/>
              <a:cs typeface="Arial"/>
            </a:endParaRPr>
          </a:p>
          <a:p>
            <a:pPr marL="2936875" marR="2927985" indent="58419">
              <a:lnSpc>
                <a:spcPct val="100000"/>
              </a:lnSpc>
            </a:pPr>
            <a:r>
              <a:rPr sz="1600" dirty="0">
                <a:latin typeface="Arial"/>
                <a:cs typeface="Arial"/>
              </a:rPr>
              <a:t>‘</a:t>
            </a:r>
            <a:r>
              <a:rPr lang="es-ES" sz="1600" dirty="0">
                <a:latin typeface="Arial"/>
                <a:cs typeface="Arial"/>
              </a:rPr>
              <a:t> </a:t>
            </a:r>
            <a:r>
              <a:rPr sz="1600" spc="-10" dirty="0">
                <a:latin typeface="Arial"/>
                <a:cs typeface="Arial"/>
              </a:rPr>
              <a:t>25 </a:t>
            </a:r>
            <a:r>
              <a:rPr sz="1600" spc="-5" dirty="0">
                <a:latin typeface="Arial"/>
                <a:cs typeface="Arial"/>
              </a:rPr>
              <a:t>de</a:t>
            </a:r>
            <a:r>
              <a:rPr sz="1600" spc="-60" dirty="0">
                <a:latin typeface="Arial"/>
                <a:cs typeface="Arial"/>
              </a:rPr>
              <a:t> </a:t>
            </a:r>
            <a:r>
              <a:rPr sz="1600" spc="-20" dirty="0">
                <a:latin typeface="Arial"/>
                <a:cs typeface="Arial"/>
              </a:rPr>
              <a:t>Mayo’</a:t>
            </a:r>
            <a:endParaRPr lang="es-ES" sz="1600" spc="-20" dirty="0">
              <a:latin typeface="Arial"/>
              <a:cs typeface="Arial"/>
            </a:endParaRPr>
          </a:p>
          <a:p>
            <a:pPr marL="12700" marR="499745">
              <a:lnSpc>
                <a:spcPct val="100000"/>
              </a:lnSpc>
            </a:pPr>
            <a:r>
              <a:rPr sz="1600" spc="-5" dirty="0">
                <a:latin typeface="Arial"/>
                <a:cs typeface="Arial"/>
              </a:rPr>
              <a:t>Si dentro </a:t>
            </a:r>
            <a:r>
              <a:rPr sz="1600" spc="-10" dirty="0">
                <a:latin typeface="Arial"/>
                <a:cs typeface="Arial"/>
              </a:rPr>
              <a:t>de </a:t>
            </a:r>
            <a:r>
              <a:rPr sz="1600" spc="-5" dirty="0">
                <a:latin typeface="Arial"/>
                <a:cs typeface="Arial"/>
              </a:rPr>
              <a:t>la </a:t>
            </a:r>
            <a:r>
              <a:rPr sz="1600" spc="-10" dirty="0">
                <a:latin typeface="Arial"/>
                <a:cs typeface="Arial"/>
              </a:rPr>
              <a:t>cadena hay apóstrofos como </a:t>
            </a:r>
            <a:r>
              <a:rPr sz="1600" spc="-5" dirty="0">
                <a:latin typeface="Arial"/>
                <a:cs typeface="Arial"/>
              </a:rPr>
              <a:t>parte </a:t>
            </a:r>
            <a:r>
              <a:rPr sz="1600" spc="-10" dirty="0">
                <a:latin typeface="Arial"/>
                <a:cs typeface="Arial"/>
              </a:rPr>
              <a:t>de </a:t>
            </a:r>
            <a:r>
              <a:rPr sz="1600" spc="-5" dirty="0">
                <a:latin typeface="Arial"/>
                <a:cs typeface="Arial"/>
              </a:rPr>
              <a:t>la misma, </a:t>
            </a:r>
            <a:r>
              <a:rPr sz="1600" dirty="0">
                <a:latin typeface="Arial"/>
                <a:cs typeface="Arial"/>
              </a:rPr>
              <a:t>se  </a:t>
            </a:r>
            <a:r>
              <a:rPr sz="1600" spc="-10" dirty="0">
                <a:latin typeface="Arial"/>
                <a:cs typeface="Arial"/>
              </a:rPr>
              <a:t>debe </a:t>
            </a:r>
            <a:r>
              <a:rPr sz="1600" spc="-5" dirty="0">
                <a:latin typeface="Arial"/>
                <a:cs typeface="Arial"/>
              </a:rPr>
              <a:t>colocar </a:t>
            </a:r>
            <a:r>
              <a:rPr sz="1600" spc="-10" dirty="0">
                <a:latin typeface="Arial"/>
                <a:cs typeface="Arial"/>
              </a:rPr>
              <a:t>un </a:t>
            </a:r>
            <a:r>
              <a:rPr sz="1600" spc="-5" dirty="0">
                <a:latin typeface="Arial"/>
                <a:cs typeface="Arial"/>
              </a:rPr>
              <a:t>par de</a:t>
            </a:r>
            <a:r>
              <a:rPr sz="1600" spc="10" dirty="0">
                <a:latin typeface="Arial"/>
                <a:cs typeface="Arial"/>
              </a:rPr>
              <a:t> </a:t>
            </a:r>
            <a:r>
              <a:rPr sz="1600" spc="-10" dirty="0">
                <a:latin typeface="Arial"/>
                <a:cs typeface="Arial"/>
              </a:rPr>
              <a:t>apóstrofos</a:t>
            </a:r>
            <a:endParaRPr sz="1600" dirty="0">
              <a:latin typeface="Arial"/>
              <a:cs typeface="Arial"/>
            </a:endParaRPr>
          </a:p>
          <a:p>
            <a:pPr marL="3139440">
              <a:lnSpc>
                <a:spcPct val="100000"/>
              </a:lnSpc>
            </a:pPr>
            <a:r>
              <a:rPr sz="1600" dirty="0">
                <a:latin typeface="Arial"/>
                <a:cs typeface="Arial"/>
              </a:rPr>
              <a:t>‘</a:t>
            </a:r>
            <a:r>
              <a:rPr sz="1600" spc="5" dirty="0">
                <a:latin typeface="Arial"/>
                <a:cs typeface="Arial"/>
              </a:rPr>
              <a:t> </a:t>
            </a:r>
            <a:r>
              <a:rPr sz="1600" spc="-10" dirty="0">
                <a:latin typeface="Arial"/>
                <a:cs typeface="Arial"/>
              </a:rPr>
              <a:t>Maria’’s’</a:t>
            </a:r>
            <a:endParaRPr sz="1600" dirty="0">
              <a:latin typeface="Arial"/>
              <a:cs typeface="Arial"/>
            </a:endParaRPr>
          </a:p>
        </p:txBody>
      </p:sp>
      <p:sp>
        <p:nvSpPr>
          <p:cNvPr id="8" name="object 6">
            <a:extLst>
              <a:ext uri="{FF2B5EF4-FFF2-40B4-BE49-F238E27FC236}">
                <a16:creationId xmlns:a16="http://schemas.microsoft.com/office/drawing/2014/main" id="{F5FC378B-7DD7-4DFE-BC41-E04AFF707D70}"/>
              </a:ext>
            </a:extLst>
          </p:cNvPr>
          <p:cNvSpPr/>
          <p:nvPr/>
        </p:nvSpPr>
        <p:spPr>
          <a:xfrm>
            <a:off x="8196045" y="3222946"/>
            <a:ext cx="1063013" cy="89604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21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D711B61E-10A0-457D-BB2A-F9F604906D14}"/>
              </a:ext>
            </a:extLst>
          </p:cNvPr>
          <p:cNvSpPr txBox="1"/>
          <p:nvPr/>
        </p:nvSpPr>
        <p:spPr>
          <a:xfrm>
            <a:off x="1509785" y="1189975"/>
            <a:ext cx="8502930" cy="4683333"/>
          </a:xfrm>
          <a:prstGeom prst="rect">
            <a:avLst/>
          </a:prstGeom>
        </p:spPr>
        <p:txBody>
          <a:bodyPr vert="horz" wrap="square" lIns="0" tIns="147320" rIns="0" bIns="0" rtlCol="0">
            <a:spAutoFit/>
          </a:bodyPr>
          <a:lstStyle/>
          <a:p>
            <a:pPr marL="506095">
              <a:lnSpc>
                <a:spcPct val="100000"/>
              </a:lnSpc>
              <a:spcBef>
                <a:spcPts val="1160"/>
              </a:spcBef>
            </a:pPr>
            <a:r>
              <a:rPr sz="1600" b="1" i="1" spc="-5" dirty="0">
                <a:latin typeface="Arial"/>
                <a:cs typeface="Arial"/>
              </a:rPr>
              <a:t>Elementos básicos de un programa</a:t>
            </a:r>
            <a:endParaRPr sz="1600" dirty="0">
              <a:latin typeface="Arial"/>
              <a:cs typeface="Arial"/>
            </a:endParaRPr>
          </a:p>
          <a:p>
            <a:pPr marL="939800" marR="1635760" indent="-285750">
              <a:spcBef>
                <a:spcPts val="1060"/>
              </a:spcBef>
              <a:buFont typeface="Wingdings" panose="05000000000000000000" pitchFamily="2" charset="2"/>
              <a:buChar char="Ø"/>
            </a:pPr>
            <a:r>
              <a:rPr sz="1600" b="1" spc="-5" dirty="0">
                <a:latin typeface="Arial"/>
                <a:cs typeface="Arial"/>
              </a:rPr>
              <a:t>El juego de caracteres [ 1,2...0,a,b......z,*,-( )...]  </a:t>
            </a:r>
            <a:endParaRPr lang="es-ES" sz="1600" b="1" spc="-5" dirty="0">
              <a:latin typeface="Arial"/>
              <a:cs typeface="Arial"/>
            </a:endParaRPr>
          </a:p>
          <a:p>
            <a:pPr marL="939800" marR="1635760" indent="-285750">
              <a:spcBef>
                <a:spcPts val="1060"/>
              </a:spcBef>
              <a:buFont typeface="Wingdings" panose="05000000000000000000" pitchFamily="2" charset="2"/>
              <a:buChar char="Ø"/>
            </a:pPr>
            <a:r>
              <a:rPr sz="1600" b="1" spc="-5" dirty="0" err="1">
                <a:latin typeface="Arial"/>
                <a:cs typeface="Arial"/>
              </a:rPr>
              <a:t>Constantes</a:t>
            </a:r>
            <a:endParaRPr sz="1600" b="1" spc="-5" dirty="0">
              <a:latin typeface="Arial"/>
              <a:cs typeface="Arial"/>
            </a:endParaRPr>
          </a:p>
          <a:p>
            <a:pPr marL="939800" marR="5281930" indent="-285750">
              <a:buFont typeface="Wingdings" panose="05000000000000000000" pitchFamily="2" charset="2"/>
              <a:buChar char="Ø"/>
            </a:pPr>
            <a:r>
              <a:rPr sz="1600" b="1" spc="-5" dirty="0">
                <a:solidFill>
                  <a:srgbClr val="FF0000"/>
                </a:solidFill>
                <a:latin typeface="Arial"/>
                <a:cs typeface="Arial"/>
              </a:rPr>
              <a:t>Variables  </a:t>
            </a:r>
            <a:endParaRPr lang="es-ES" sz="1600" b="1" spc="-5" dirty="0">
              <a:solidFill>
                <a:srgbClr val="FF0000"/>
              </a:solidFill>
              <a:latin typeface="Arial"/>
              <a:cs typeface="Arial"/>
            </a:endParaRPr>
          </a:p>
          <a:p>
            <a:pPr marL="939800" marR="5281930" indent="-285750">
              <a:buFont typeface="Wingdings" panose="05000000000000000000" pitchFamily="2" charset="2"/>
              <a:buChar char="Ø"/>
            </a:pPr>
            <a:r>
              <a:rPr sz="1600" b="1" spc="-5" dirty="0" err="1">
                <a:latin typeface="Arial"/>
                <a:cs typeface="Arial"/>
              </a:rPr>
              <a:t>O</a:t>
            </a:r>
            <a:r>
              <a:rPr sz="1600" b="1" spc="5" dirty="0" err="1">
                <a:latin typeface="Arial"/>
                <a:cs typeface="Arial"/>
              </a:rPr>
              <a:t>p</a:t>
            </a:r>
            <a:r>
              <a:rPr sz="1600" b="1" spc="-15" dirty="0" err="1">
                <a:latin typeface="Arial"/>
                <a:cs typeface="Arial"/>
              </a:rPr>
              <a:t>e</a:t>
            </a:r>
            <a:r>
              <a:rPr sz="1600" b="1" spc="-5" dirty="0" err="1">
                <a:latin typeface="Arial"/>
                <a:cs typeface="Arial"/>
              </a:rPr>
              <a:t>rad</a:t>
            </a:r>
            <a:r>
              <a:rPr sz="1600" b="1" spc="10" dirty="0" err="1">
                <a:latin typeface="Arial"/>
                <a:cs typeface="Arial"/>
              </a:rPr>
              <a:t>o</a:t>
            </a:r>
            <a:r>
              <a:rPr sz="1600" b="1" spc="-15" dirty="0" err="1">
                <a:latin typeface="Arial"/>
                <a:cs typeface="Arial"/>
              </a:rPr>
              <a:t>r</a:t>
            </a:r>
            <a:r>
              <a:rPr sz="1600" b="1" spc="-5" dirty="0" err="1">
                <a:latin typeface="Arial"/>
                <a:cs typeface="Arial"/>
              </a:rPr>
              <a:t>es</a:t>
            </a:r>
            <a:endParaRPr sz="1600" dirty="0">
              <a:latin typeface="Arial"/>
              <a:cs typeface="Arial"/>
            </a:endParaRPr>
          </a:p>
          <a:p>
            <a:pPr marL="939800" indent="-285750">
              <a:buFont typeface="Wingdings" panose="05000000000000000000" pitchFamily="2" charset="2"/>
              <a:buChar char="Ø"/>
            </a:pPr>
            <a:r>
              <a:rPr sz="1600" b="1" spc="-5" dirty="0">
                <a:latin typeface="Arial"/>
                <a:cs typeface="Arial"/>
              </a:rPr>
              <a:t>Expresiones</a:t>
            </a:r>
            <a:r>
              <a:rPr sz="1600" b="1" spc="-10" dirty="0">
                <a:latin typeface="Arial"/>
                <a:cs typeface="Arial"/>
              </a:rPr>
              <a:t> aritméticas</a:t>
            </a:r>
            <a:endParaRPr sz="1600" dirty="0">
              <a:latin typeface="Arial"/>
              <a:cs typeface="Arial"/>
            </a:endParaRPr>
          </a:p>
          <a:p>
            <a:pPr>
              <a:lnSpc>
                <a:spcPct val="100000"/>
              </a:lnSpc>
              <a:spcBef>
                <a:spcPts val="30"/>
              </a:spcBef>
            </a:pPr>
            <a:endParaRPr dirty="0">
              <a:latin typeface="Arial"/>
              <a:cs typeface="Arial"/>
            </a:endParaRPr>
          </a:p>
          <a:p>
            <a:pPr marL="12700" marR="6350" algn="just">
              <a:lnSpc>
                <a:spcPct val="100000"/>
              </a:lnSpc>
            </a:pPr>
            <a:r>
              <a:rPr sz="1600" i="1" spc="-10" dirty="0">
                <a:latin typeface="Arial"/>
                <a:cs typeface="Arial"/>
              </a:rPr>
              <a:t>Variable </a:t>
            </a:r>
            <a:r>
              <a:rPr sz="1600" spc="-10" dirty="0">
                <a:latin typeface="Arial"/>
                <a:cs typeface="Arial"/>
              </a:rPr>
              <a:t>es </a:t>
            </a:r>
            <a:r>
              <a:rPr sz="1600" spc="-5" dirty="0">
                <a:latin typeface="Arial"/>
                <a:cs typeface="Arial"/>
              </a:rPr>
              <a:t>un dato </a:t>
            </a:r>
            <a:r>
              <a:rPr sz="1600" spc="-10" dirty="0">
                <a:latin typeface="Arial"/>
                <a:cs typeface="Arial"/>
              </a:rPr>
              <a:t>donde </a:t>
            </a:r>
            <a:r>
              <a:rPr sz="1600" dirty="0">
                <a:latin typeface="Arial"/>
                <a:cs typeface="Arial"/>
              </a:rPr>
              <a:t>su </a:t>
            </a:r>
            <a:r>
              <a:rPr sz="1600" spc="-5" dirty="0">
                <a:latin typeface="Arial"/>
                <a:cs typeface="Arial"/>
              </a:rPr>
              <a:t>valor </a:t>
            </a:r>
            <a:r>
              <a:rPr sz="1600" spc="-10" dirty="0">
                <a:latin typeface="Arial"/>
                <a:cs typeface="Arial"/>
              </a:rPr>
              <a:t>puede </a:t>
            </a:r>
            <a:r>
              <a:rPr sz="1600" spc="-5" dirty="0">
                <a:latin typeface="Arial"/>
                <a:cs typeface="Arial"/>
              </a:rPr>
              <a:t>ser </a:t>
            </a:r>
            <a:r>
              <a:rPr sz="1600" spc="-10" dirty="0">
                <a:latin typeface="Arial"/>
                <a:cs typeface="Arial"/>
              </a:rPr>
              <a:t>modificado durante </a:t>
            </a:r>
            <a:r>
              <a:rPr sz="1600" spc="-5" dirty="0">
                <a:latin typeface="Arial"/>
                <a:cs typeface="Arial"/>
              </a:rPr>
              <a:t>la  </a:t>
            </a:r>
            <a:r>
              <a:rPr sz="1600" spc="-10" dirty="0">
                <a:latin typeface="Arial"/>
                <a:cs typeface="Arial"/>
              </a:rPr>
              <a:t>ejecución del algoritmo </a:t>
            </a:r>
            <a:r>
              <a:rPr sz="1600" dirty="0">
                <a:latin typeface="Arial"/>
                <a:cs typeface="Arial"/>
              </a:rPr>
              <a:t>o </a:t>
            </a:r>
            <a:r>
              <a:rPr sz="1600" spc="-10" dirty="0">
                <a:latin typeface="Arial"/>
                <a:cs typeface="Arial"/>
              </a:rPr>
              <a:t>en </a:t>
            </a:r>
            <a:r>
              <a:rPr sz="1600" spc="-5" dirty="0">
                <a:latin typeface="Arial"/>
                <a:cs typeface="Arial"/>
              </a:rPr>
              <a:t>un</a:t>
            </a:r>
            <a:r>
              <a:rPr sz="1600" spc="15" dirty="0">
                <a:latin typeface="Arial"/>
                <a:cs typeface="Arial"/>
              </a:rPr>
              <a:t> </a:t>
            </a:r>
            <a:r>
              <a:rPr sz="1600" spc="-5" dirty="0">
                <a:latin typeface="Arial"/>
                <a:cs typeface="Arial"/>
              </a:rPr>
              <a:t>programa.</a:t>
            </a:r>
            <a:endParaRPr sz="1600" dirty="0">
              <a:latin typeface="Arial"/>
              <a:cs typeface="Arial"/>
            </a:endParaRPr>
          </a:p>
          <a:p>
            <a:pPr marL="12700" marR="5080" algn="just">
              <a:lnSpc>
                <a:spcPct val="100000"/>
              </a:lnSpc>
              <a:spcBef>
                <a:spcPts val="1140"/>
              </a:spcBef>
            </a:pPr>
            <a:r>
              <a:rPr sz="1600" spc="-5" dirty="0">
                <a:latin typeface="Arial"/>
                <a:cs typeface="Arial"/>
              </a:rPr>
              <a:t>En informática, cuando </a:t>
            </a:r>
            <a:r>
              <a:rPr sz="1600" spc="-10" dirty="0">
                <a:latin typeface="Arial"/>
                <a:cs typeface="Arial"/>
              </a:rPr>
              <a:t>hacemos mención </a:t>
            </a:r>
            <a:r>
              <a:rPr sz="1600" dirty="0">
                <a:latin typeface="Arial"/>
                <a:cs typeface="Arial"/>
              </a:rPr>
              <a:t>a </a:t>
            </a:r>
            <a:r>
              <a:rPr sz="1600" spc="-5" dirty="0">
                <a:latin typeface="Arial"/>
                <a:cs typeface="Arial"/>
              </a:rPr>
              <a:t>una </a:t>
            </a:r>
            <a:r>
              <a:rPr sz="1600" spc="-10" dirty="0">
                <a:latin typeface="Arial"/>
                <a:cs typeface="Arial"/>
              </a:rPr>
              <a:t>variable, nos estamos  </a:t>
            </a:r>
            <a:r>
              <a:rPr sz="1600" spc="-5" dirty="0">
                <a:latin typeface="Arial"/>
                <a:cs typeface="Arial"/>
              </a:rPr>
              <a:t>refiriendo </a:t>
            </a:r>
            <a:r>
              <a:rPr sz="1600" dirty="0">
                <a:latin typeface="Arial"/>
                <a:cs typeface="Arial"/>
              </a:rPr>
              <a:t>a </a:t>
            </a:r>
            <a:r>
              <a:rPr sz="1600" spc="-10" dirty="0">
                <a:latin typeface="Arial"/>
                <a:cs typeface="Arial"/>
              </a:rPr>
              <a:t>una pequeña </a:t>
            </a:r>
            <a:r>
              <a:rPr sz="1600" spc="-5" dirty="0">
                <a:latin typeface="Arial"/>
                <a:cs typeface="Arial"/>
              </a:rPr>
              <a:t>zona de la memoria </a:t>
            </a:r>
            <a:r>
              <a:rPr sz="1600" spc="-10" dirty="0">
                <a:latin typeface="Arial"/>
                <a:cs typeface="Arial"/>
              </a:rPr>
              <a:t>principal donde </a:t>
            </a:r>
            <a:r>
              <a:rPr sz="1600" dirty="0">
                <a:latin typeface="Arial"/>
                <a:cs typeface="Arial"/>
              </a:rPr>
              <a:t>se va a  </a:t>
            </a:r>
            <a:r>
              <a:rPr sz="1600" spc="-10" dirty="0">
                <a:latin typeface="Arial"/>
                <a:cs typeface="Arial"/>
              </a:rPr>
              <a:t>alojar un </a:t>
            </a:r>
            <a:r>
              <a:rPr sz="1600" spc="-5" dirty="0">
                <a:latin typeface="Arial"/>
                <a:cs typeface="Arial"/>
              </a:rPr>
              <a:t>valor. Si este valor </a:t>
            </a:r>
            <a:r>
              <a:rPr sz="1600" dirty="0">
                <a:latin typeface="Arial"/>
                <a:cs typeface="Arial"/>
              </a:rPr>
              <a:t>se </a:t>
            </a:r>
            <a:r>
              <a:rPr sz="1600" spc="-5" dirty="0">
                <a:latin typeface="Arial"/>
                <a:cs typeface="Arial"/>
              </a:rPr>
              <a:t>modifica en </a:t>
            </a:r>
            <a:r>
              <a:rPr sz="1600" spc="-10" dirty="0">
                <a:latin typeface="Arial"/>
                <a:cs typeface="Arial"/>
              </a:rPr>
              <a:t>algún </a:t>
            </a:r>
            <a:r>
              <a:rPr sz="1600" spc="-5" dirty="0">
                <a:latin typeface="Arial"/>
                <a:cs typeface="Arial"/>
              </a:rPr>
              <a:t>momento </a:t>
            </a:r>
            <a:r>
              <a:rPr sz="1600" spc="-10" dirty="0">
                <a:latin typeface="Arial"/>
                <a:cs typeface="Arial"/>
              </a:rPr>
              <a:t>del  programa, </a:t>
            </a:r>
            <a:r>
              <a:rPr sz="1600" spc="-5" dirty="0">
                <a:latin typeface="Arial"/>
                <a:cs typeface="Arial"/>
              </a:rPr>
              <a:t>el </a:t>
            </a:r>
            <a:r>
              <a:rPr sz="1600" spc="-10" dirty="0">
                <a:latin typeface="Arial"/>
                <a:cs typeface="Arial"/>
              </a:rPr>
              <a:t>nuevo valor </a:t>
            </a:r>
            <a:r>
              <a:rPr sz="1600" spc="-5" dirty="0">
                <a:latin typeface="Arial"/>
                <a:cs typeface="Arial"/>
              </a:rPr>
              <a:t>sustituirá </a:t>
            </a:r>
            <a:r>
              <a:rPr sz="1600" spc="-10" dirty="0">
                <a:latin typeface="Arial"/>
                <a:cs typeface="Arial"/>
              </a:rPr>
              <a:t>al </a:t>
            </a:r>
            <a:r>
              <a:rPr sz="1600" spc="-5" dirty="0">
                <a:latin typeface="Arial"/>
                <a:cs typeface="Arial"/>
              </a:rPr>
              <a:t>que </a:t>
            </a:r>
            <a:r>
              <a:rPr sz="1600" spc="-10" dirty="0">
                <a:latin typeface="Arial"/>
                <a:cs typeface="Arial"/>
              </a:rPr>
              <a:t>existía</a:t>
            </a:r>
            <a:r>
              <a:rPr sz="1600" spc="60" dirty="0">
                <a:latin typeface="Arial"/>
                <a:cs typeface="Arial"/>
              </a:rPr>
              <a:t> </a:t>
            </a:r>
            <a:r>
              <a:rPr sz="1600" spc="-10" dirty="0">
                <a:latin typeface="Arial"/>
                <a:cs typeface="Arial"/>
              </a:rPr>
              <a:t>anteriormente.</a:t>
            </a:r>
            <a:endParaRPr sz="1600" dirty="0">
              <a:latin typeface="Arial"/>
              <a:cs typeface="Arial"/>
            </a:endParaRPr>
          </a:p>
          <a:p>
            <a:pPr marL="12700" marR="5715" algn="just">
              <a:lnSpc>
                <a:spcPct val="100000"/>
              </a:lnSpc>
              <a:spcBef>
                <a:spcPts val="1140"/>
              </a:spcBef>
            </a:pPr>
            <a:r>
              <a:rPr sz="1600" dirty="0">
                <a:latin typeface="Arial"/>
                <a:cs typeface="Arial"/>
              </a:rPr>
              <a:t>A </a:t>
            </a:r>
            <a:r>
              <a:rPr sz="1600" spc="-5" dirty="0">
                <a:latin typeface="Arial"/>
                <a:cs typeface="Arial"/>
              </a:rPr>
              <a:t>este </a:t>
            </a:r>
            <a:r>
              <a:rPr sz="1600" spc="-10" dirty="0">
                <a:latin typeface="Arial"/>
                <a:cs typeface="Arial"/>
              </a:rPr>
              <a:t>nombre </a:t>
            </a:r>
            <a:r>
              <a:rPr sz="1600" spc="-5" dirty="0">
                <a:latin typeface="Arial"/>
                <a:cs typeface="Arial"/>
              </a:rPr>
              <a:t>de </a:t>
            </a:r>
            <a:r>
              <a:rPr sz="1600" spc="-10" dirty="0">
                <a:latin typeface="Arial"/>
                <a:cs typeface="Arial"/>
              </a:rPr>
              <a:t>posiciones contiguas </a:t>
            </a:r>
            <a:r>
              <a:rPr sz="1600" spc="-5" dirty="0">
                <a:latin typeface="Arial"/>
                <a:cs typeface="Arial"/>
              </a:rPr>
              <a:t>de memoria </a:t>
            </a:r>
            <a:r>
              <a:rPr sz="1600" dirty="0">
                <a:latin typeface="Arial"/>
                <a:cs typeface="Arial"/>
              </a:rPr>
              <a:t>se </a:t>
            </a:r>
            <a:r>
              <a:rPr sz="1600" spc="-5" dirty="0">
                <a:latin typeface="Arial"/>
                <a:cs typeface="Arial"/>
              </a:rPr>
              <a:t>le dan  </a:t>
            </a:r>
            <a:r>
              <a:rPr sz="1600" spc="-10" dirty="0">
                <a:latin typeface="Arial"/>
                <a:cs typeface="Arial"/>
              </a:rPr>
              <a:t>atributos: </a:t>
            </a:r>
            <a:r>
              <a:rPr sz="1600" spc="-5" dirty="0">
                <a:latin typeface="Arial"/>
                <a:cs typeface="Arial"/>
              </a:rPr>
              <a:t>un </a:t>
            </a:r>
            <a:r>
              <a:rPr sz="1600" b="1" spc="-5" dirty="0">
                <a:latin typeface="Arial"/>
                <a:cs typeface="Arial"/>
              </a:rPr>
              <a:t>nombre </a:t>
            </a:r>
            <a:r>
              <a:rPr sz="1600" spc="-5" dirty="0">
                <a:latin typeface="Arial"/>
                <a:cs typeface="Arial"/>
              </a:rPr>
              <a:t>para </a:t>
            </a:r>
            <a:r>
              <a:rPr sz="1600" spc="-10" dirty="0">
                <a:latin typeface="Arial"/>
                <a:cs typeface="Arial"/>
              </a:rPr>
              <a:t>poder </a:t>
            </a:r>
            <a:r>
              <a:rPr sz="1600" spc="-5" dirty="0">
                <a:latin typeface="Arial"/>
                <a:cs typeface="Arial"/>
              </a:rPr>
              <a:t>referenciarlo (nombre </a:t>
            </a:r>
            <a:r>
              <a:rPr sz="1600" spc="-10" dirty="0">
                <a:latin typeface="Arial"/>
                <a:cs typeface="Arial"/>
              </a:rPr>
              <a:t>de </a:t>
            </a:r>
            <a:r>
              <a:rPr sz="1600" spc="-5" dirty="0">
                <a:latin typeface="Arial"/>
                <a:cs typeface="Arial"/>
              </a:rPr>
              <a:t>la </a:t>
            </a:r>
            <a:r>
              <a:rPr sz="1600" spc="-10" dirty="0">
                <a:latin typeface="Arial"/>
                <a:cs typeface="Arial"/>
              </a:rPr>
              <a:t>variable)  </a:t>
            </a:r>
            <a:r>
              <a:rPr sz="1600" dirty="0">
                <a:latin typeface="Arial"/>
                <a:cs typeface="Arial"/>
              </a:rPr>
              <a:t>y su </a:t>
            </a:r>
            <a:r>
              <a:rPr sz="1600" b="1" dirty="0">
                <a:latin typeface="Arial"/>
                <a:cs typeface="Arial"/>
              </a:rPr>
              <a:t>tipo </a:t>
            </a:r>
            <a:r>
              <a:rPr sz="1600" spc="-5" dirty="0">
                <a:latin typeface="Arial"/>
                <a:cs typeface="Arial"/>
              </a:rPr>
              <a:t>(clase </a:t>
            </a:r>
            <a:r>
              <a:rPr sz="1600" spc="-10" dirty="0">
                <a:latin typeface="Arial"/>
                <a:cs typeface="Arial"/>
              </a:rPr>
              <a:t>de </a:t>
            </a:r>
            <a:r>
              <a:rPr sz="1600" spc="-5" dirty="0">
                <a:latin typeface="Arial"/>
                <a:cs typeface="Arial"/>
              </a:rPr>
              <a:t>caracteres </a:t>
            </a:r>
            <a:r>
              <a:rPr sz="1600" spc="-10" dirty="0">
                <a:latin typeface="Arial"/>
                <a:cs typeface="Arial"/>
              </a:rPr>
              <a:t>que puede contener). </a:t>
            </a:r>
            <a:r>
              <a:rPr sz="1600" dirty="0">
                <a:latin typeface="Arial"/>
                <a:cs typeface="Arial"/>
              </a:rPr>
              <a:t>A </a:t>
            </a:r>
            <a:r>
              <a:rPr sz="1600" spc="-10" dirty="0">
                <a:latin typeface="Arial"/>
                <a:cs typeface="Arial"/>
              </a:rPr>
              <a:t>una variable  definida de </a:t>
            </a:r>
            <a:r>
              <a:rPr sz="1600" spc="-5" dirty="0">
                <a:latin typeface="Arial"/>
                <a:cs typeface="Arial"/>
              </a:rPr>
              <a:t>un </a:t>
            </a:r>
            <a:r>
              <a:rPr sz="1600" spc="-10" dirty="0">
                <a:latin typeface="Arial"/>
                <a:cs typeface="Arial"/>
              </a:rPr>
              <a:t>determinado tipo, no </a:t>
            </a:r>
            <a:r>
              <a:rPr sz="1600" dirty="0">
                <a:latin typeface="Arial"/>
                <a:cs typeface="Arial"/>
              </a:rPr>
              <a:t>se </a:t>
            </a:r>
            <a:r>
              <a:rPr sz="1600" spc="-5" dirty="0">
                <a:latin typeface="Arial"/>
                <a:cs typeface="Arial"/>
              </a:rPr>
              <a:t>le </a:t>
            </a:r>
            <a:r>
              <a:rPr sz="1600" spc="-10" dirty="0">
                <a:latin typeface="Arial"/>
                <a:cs typeface="Arial"/>
              </a:rPr>
              <a:t>puede asignar generalmente  </a:t>
            </a:r>
            <a:r>
              <a:rPr sz="1600" spc="-5" dirty="0">
                <a:latin typeface="Arial"/>
                <a:cs typeface="Arial"/>
              </a:rPr>
              <a:t>valores de otro</a:t>
            </a:r>
            <a:r>
              <a:rPr sz="1600" spc="-10" dirty="0">
                <a:latin typeface="Arial"/>
                <a:cs typeface="Arial"/>
              </a:rPr>
              <a:t> tipo.</a:t>
            </a:r>
            <a:endParaRPr sz="1600" dirty="0">
              <a:latin typeface="Arial"/>
              <a:cs typeface="Arial"/>
            </a:endParaRPr>
          </a:p>
        </p:txBody>
      </p:sp>
      <p:sp>
        <p:nvSpPr>
          <p:cNvPr id="9" name="object 6">
            <a:extLst>
              <a:ext uri="{FF2B5EF4-FFF2-40B4-BE49-F238E27FC236}">
                <a16:creationId xmlns:a16="http://schemas.microsoft.com/office/drawing/2014/main" id="{3AA0A654-7A2D-4398-8F66-1A2763663C9B}"/>
              </a:ext>
            </a:extLst>
          </p:cNvPr>
          <p:cNvSpPr/>
          <p:nvPr/>
        </p:nvSpPr>
        <p:spPr>
          <a:xfrm>
            <a:off x="7465000" y="2136420"/>
            <a:ext cx="3138169" cy="7454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83458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7" name="object 4">
            <a:extLst>
              <a:ext uri="{FF2B5EF4-FFF2-40B4-BE49-F238E27FC236}">
                <a16:creationId xmlns:a16="http://schemas.microsoft.com/office/drawing/2014/main" id="{430F2901-32A5-4947-8ADC-0538B8D2C3E8}"/>
              </a:ext>
            </a:extLst>
          </p:cNvPr>
          <p:cNvSpPr txBox="1"/>
          <p:nvPr/>
        </p:nvSpPr>
        <p:spPr>
          <a:xfrm>
            <a:off x="2146870" y="1464560"/>
            <a:ext cx="7041515" cy="3521477"/>
          </a:xfrm>
          <a:prstGeom prst="rect">
            <a:avLst/>
          </a:prstGeom>
        </p:spPr>
        <p:txBody>
          <a:bodyPr vert="horz" wrap="square" lIns="0" tIns="147320" rIns="0" bIns="0" rtlCol="0">
            <a:spAutoFit/>
          </a:bodyPr>
          <a:lstStyle/>
          <a:p>
            <a:pPr marL="443230">
              <a:lnSpc>
                <a:spcPct val="100000"/>
              </a:lnSpc>
              <a:spcBef>
                <a:spcPts val="1160"/>
              </a:spcBef>
            </a:pPr>
            <a:r>
              <a:rPr sz="1400" b="1" i="1" spc="-5" dirty="0">
                <a:latin typeface="Arial"/>
                <a:cs typeface="Arial"/>
              </a:rPr>
              <a:t>Elementos básicos de </a:t>
            </a:r>
            <a:r>
              <a:rPr sz="1400" b="1" i="1" dirty="0">
                <a:latin typeface="Arial"/>
                <a:cs typeface="Arial"/>
              </a:rPr>
              <a:t>un</a:t>
            </a:r>
            <a:r>
              <a:rPr sz="1400" b="1" i="1" spc="-15" dirty="0">
                <a:latin typeface="Arial"/>
                <a:cs typeface="Arial"/>
              </a:rPr>
              <a:t> </a:t>
            </a:r>
            <a:r>
              <a:rPr sz="1400" b="1" i="1" spc="-5" dirty="0">
                <a:latin typeface="Arial"/>
                <a:cs typeface="Arial"/>
              </a:rPr>
              <a:t>programa</a:t>
            </a:r>
            <a:endParaRPr sz="1400" dirty="0">
              <a:latin typeface="Arial"/>
              <a:cs typeface="Arial"/>
            </a:endParaRPr>
          </a:p>
          <a:p>
            <a:pPr marL="654050" marR="1453515">
              <a:lnSpc>
                <a:spcPct val="100000"/>
              </a:lnSpc>
              <a:spcBef>
                <a:spcPts val="1060"/>
              </a:spcBef>
            </a:pPr>
            <a:r>
              <a:rPr sz="1400" b="1" spc="-5" dirty="0">
                <a:latin typeface="Arial"/>
                <a:cs typeface="Arial"/>
              </a:rPr>
              <a:t>El juego </a:t>
            </a:r>
            <a:r>
              <a:rPr sz="1400" b="1" dirty="0">
                <a:latin typeface="Arial"/>
                <a:cs typeface="Arial"/>
              </a:rPr>
              <a:t>de </a:t>
            </a:r>
            <a:r>
              <a:rPr sz="1400" b="1" spc="-10" dirty="0">
                <a:latin typeface="Arial"/>
                <a:cs typeface="Arial"/>
              </a:rPr>
              <a:t>caracteres </a:t>
            </a:r>
            <a:r>
              <a:rPr sz="1400" b="1" dirty="0">
                <a:latin typeface="Arial"/>
                <a:cs typeface="Arial"/>
              </a:rPr>
              <a:t>[ </a:t>
            </a:r>
            <a:r>
              <a:rPr sz="1400" b="1" spc="-5" dirty="0">
                <a:latin typeface="Arial"/>
                <a:cs typeface="Arial"/>
              </a:rPr>
              <a:t>1,2...0,a,b......z,*,-( )...]  Constantes</a:t>
            </a:r>
            <a:endParaRPr sz="1400" dirty="0">
              <a:latin typeface="Arial"/>
              <a:cs typeface="Arial"/>
            </a:endParaRPr>
          </a:p>
          <a:p>
            <a:pPr marL="654050" marR="5098415">
              <a:lnSpc>
                <a:spcPct val="100000"/>
              </a:lnSpc>
            </a:pPr>
            <a:r>
              <a:rPr sz="1400" b="1" spc="-10" dirty="0">
                <a:solidFill>
                  <a:srgbClr val="FF0000"/>
                </a:solidFill>
                <a:latin typeface="Arial"/>
                <a:cs typeface="Arial"/>
              </a:rPr>
              <a:t>Variables  </a:t>
            </a:r>
            <a:r>
              <a:rPr sz="1400" b="1" spc="-5" dirty="0">
                <a:latin typeface="Arial"/>
                <a:cs typeface="Arial"/>
              </a:rPr>
              <a:t>O</a:t>
            </a:r>
            <a:r>
              <a:rPr sz="1400" b="1" spc="5" dirty="0">
                <a:latin typeface="Arial"/>
                <a:cs typeface="Arial"/>
              </a:rPr>
              <a:t>p</a:t>
            </a:r>
            <a:r>
              <a:rPr sz="1400" b="1" spc="-15" dirty="0">
                <a:latin typeface="Arial"/>
                <a:cs typeface="Arial"/>
              </a:rPr>
              <a:t>e</a:t>
            </a:r>
            <a:r>
              <a:rPr sz="1400" b="1" spc="-5" dirty="0">
                <a:latin typeface="Arial"/>
                <a:cs typeface="Arial"/>
              </a:rPr>
              <a:t>r</a:t>
            </a:r>
            <a:r>
              <a:rPr sz="1400" b="1" spc="-15" dirty="0">
                <a:latin typeface="Arial"/>
                <a:cs typeface="Arial"/>
              </a:rPr>
              <a:t>a</a:t>
            </a:r>
            <a:r>
              <a:rPr sz="1400" b="1" spc="5" dirty="0">
                <a:latin typeface="Arial"/>
                <a:cs typeface="Arial"/>
              </a:rPr>
              <a:t>d</a:t>
            </a:r>
            <a:r>
              <a:rPr sz="1400" b="1" spc="-5" dirty="0">
                <a:latin typeface="Arial"/>
                <a:cs typeface="Arial"/>
              </a:rPr>
              <a:t>or</a:t>
            </a:r>
            <a:r>
              <a:rPr sz="1400" b="1" spc="-15" dirty="0">
                <a:latin typeface="Arial"/>
                <a:cs typeface="Arial"/>
              </a:rPr>
              <a:t>e</a:t>
            </a:r>
            <a:r>
              <a:rPr sz="1400" b="1" dirty="0">
                <a:latin typeface="Arial"/>
                <a:cs typeface="Arial"/>
              </a:rPr>
              <a:t>s</a:t>
            </a:r>
            <a:endParaRPr sz="1400" dirty="0">
              <a:latin typeface="Arial"/>
              <a:cs typeface="Arial"/>
            </a:endParaRPr>
          </a:p>
          <a:p>
            <a:pPr marL="654050">
              <a:lnSpc>
                <a:spcPct val="100000"/>
              </a:lnSpc>
            </a:pPr>
            <a:r>
              <a:rPr sz="1400" b="1" spc="-5" dirty="0">
                <a:latin typeface="Arial"/>
                <a:cs typeface="Arial"/>
              </a:rPr>
              <a:t>Expresiones</a:t>
            </a:r>
            <a:r>
              <a:rPr sz="1400" b="1" spc="-10" dirty="0">
                <a:latin typeface="Arial"/>
                <a:cs typeface="Arial"/>
              </a:rPr>
              <a:t> aritméticas</a:t>
            </a:r>
            <a:endParaRPr sz="1400" dirty="0">
              <a:latin typeface="Arial"/>
              <a:cs typeface="Arial"/>
            </a:endParaRPr>
          </a:p>
          <a:p>
            <a:pPr>
              <a:lnSpc>
                <a:spcPct val="100000"/>
              </a:lnSpc>
              <a:spcBef>
                <a:spcPts val="20"/>
              </a:spcBef>
            </a:pPr>
            <a:endParaRPr sz="1400" dirty="0">
              <a:latin typeface="Arial"/>
              <a:cs typeface="Arial"/>
            </a:endParaRPr>
          </a:p>
          <a:p>
            <a:pPr marL="12700" marR="5080" algn="just">
              <a:lnSpc>
                <a:spcPct val="100000"/>
              </a:lnSpc>
            </a:pPr>
            <a:r>
              <a:rPr sz="1400" dirty="0">
                <a:latin typeface="Arial"/>
                <a:cs typeface="Arial"/>
              </a:rPr>
              <a:t>El </a:t>
            </a:r>
            <a:r>
              <a:rPr sz="1400" spc="-5" dirty="0">
                <a:latin typeface="Arial"/>
                <a:cs typeface="Arial"/>
              </a:rPr>
              <a:t>nombre que </a:t>
            </a:r>
            <a:r>
              <a:rPr sz="1400" dirty="0">
                <a:latin typeface="Arial"/>
                <a:cs typeface="Arial"/>
              </a:rPr>
              <a:t>se le </a:t>
            </a:r>
            <a:r>
              <a:rPr sz="1400" spc="-5" dirty="0">
                <a:latin typeface="Arial"/>
                <a:cs typeface="Arial"/>
              </a:rPr>
              <a:t>da </a:t>
            </a:r>
            <a:r>
              <a:rPr sz="1400" dirty="0">
                <a:latin typeface="Arial"/>
                <a:cs typeface="Arial"/>
              </a:rPr>
              <a:t>a </a:t>
            </a:r>
            <a:r>
              <a:rPr sz="1400" spc="-5" dirty="0">
                <a:latin typeface="Arial"/>
                <a:cs typeface="Arial"/>
              </a:rPr>
              <a:t>una variable </a:t>
            </a:r>
            <a:r>
              <a:rPr sz="1400" dirty="0">
                <a:latin typeface="Arial"/>
                <a:cs typeface="Arial"/>
              </a:rPr>
              <a:t>lo </a:t>
            </a:r>
            <a:r>
              <a:rPr sz="1400" spc="-5" dirty="0">
                <a:latin typeface="Arial"/>
                <a:cs typeface="Arial"/>
              </a:rPr>
              <a:t>elige el programador </a:t>
            </a:r>
            <a:r>
              <a:rPr sz="1400" dirty="0">
                <a:latin typeface="Arial"/>
                <a:cs typeface="Arial"/>
              </a:rPr>
              <a:t>y se </a:t>
            </a:r>
            <a:r>
              <a:rPr sz="1400" spc="-5" dirty="0">
                <a:latin typeface="Arial"/>
                <a:cs typeface="Arial"/>
              </a:rPr>
              <a:t>debe  componer de caracteres alfanuméricos, generalmente </a:t>
            </a:r>
            <a:r>
              <a:rPr sz="1400" dirty="0">
                <a:latin typeface="Arial"/>
                <a:cs typeface="Arial"/>
              </a:rPr>
              <a:t>se </a:t>
            </a:r>
            <a:r>
              <a:rPr sz="1400" spc="-5" dirty="0">
                <a:latin typeface="Arial"/>
                <a:cs typeface="Arial"/>
              </a:rPr>
              <a:t>elige </a:t>
            </a:r>
            <a:r>
              <a:rPr sz="1400" dirty="0">
                <a:latin typeface="Arial"/>
                <a:cs typeface="Arial"/>
              </a:rPr>
              <a:t>como </a:t>
            </a:r>
            <a:r>
              <a:rPr sz="1400" spc="-5" dirty="0">
                <a:latin typeface="Arial"/>
                <a:cs typeface="Arial"/>
              </a:rPr>
              <a:t>primer  carácter una letra. No </a:t>
            </a:r>
            <a:r>
              <a:rPr sz="1400" dirty="0">
                <a:latin typeface="Arial"/>
                <a:cs typeface="Arial"/>
              </a:rPr>
              <a:t>se </a:t>
            </a:r>
            <a:r>
              <a:rPr sz="1400" spc="-5" dirty="0">
                <a:latin typeface="Arial"/>
                <a:cs typeface="Arial"/>
              </a:rPr>
              <a:t>deben utilizar </a:t>
            </a:r>
            <a:r>
              <a:rPr sz="1400" dirty="0">
                <a:latin typeface="Arial"/>
                <a:cs typeface="Arial"/>
              </a:rPr>
              <a:t>como </a:t>
            </a:r>
            <a:r>
              <a:rPr sz="1400" spc="-5" dirty="0">
                <a:latin typeface="Arial"/>
                <a:cs typeface="Arial"/>
              </a:rPr>
              <a:t>nombre de variables palabras  reservadas del lenguaje de programación.</a:t>
            </a:r>
            <a:endParaRPr sz="1400" dirty="0">
              <a:latin typeface="Arial"/>
              <a:cs typeface="Arial"/>
            </a:endParaRPr>
          </a:p>
          <a:p>
            <a:pPr>
              <a:lnSpc>
                <a:spcPct val="100000"/>
              </a:lnSpc>
              <a:spcBef>
                <a:spcPts val="5"/>
              </a:spcBef>
            </a:pPr>
            <a:endParaRPr sz="1400" dirty="0">
              <a:latin typeface="Arial"/>
              <a:cs typeface="Arial"/>
            </a:endParaRPr>
          </a:p>
          <a:p>
            <a:pPr marL="12700" marR="5715" algn="just">
              <a:lnSpc>
                <a:spcPct val="100000"/>
              </a:lnSpc>
            </a:pPr>
            <a:r>
              <a:rPr sz="1400" dirty="0">
                <a:latin typeface="Arial"/>
                <a:cs typeface="Arial"/>
              </a:rPr>
              <a:t>Es </a:t>
            </a:r>
            <a:r>
              <a:rPr sz="1400" spc="-5" dirty="0">
                <a:latin typeface="Arial"/>
                <a:cs typeface="Arial"/>
              </a:rPr>
              <a:t>aconsejable que el nombre que </a:t>
            </a:r>
            <a:r>
              <a:rPr sz="1400" dirty="0">
                <a:latin typeface="Arial"/>
                <a:cs typeface="Arial"/>
              </a:rPr>
              <a:t>se le </a:t>
            </a:r>
            <a:r>
              <a:rPr sz="1400" spc="-10" dirty="0">
                <a:latin typeface="Arial"/>
                <a:cs typeface="Arial"/>
              </a:rPr>
              <a:t>atribuya </a:t>
            </a:r>
            <a:r>
              <a:rPr sz="1400" dirty="0">
                <a:latin typeface="Arial"/>
                <a:cs typeface="Arial"/>
              </a:rPr>
              <a:t>a la </a:t>
            </a:r>
            <a:r>
              <a:rPr sz="1400" spc="-5" dirty="0">
                <a:latin typeface="Arial"/>
                <a:cs typeface="Arial"/>
              </a:rPr>
              <a:t>variable sea  ‘nemotécnico’ </a:t>
            </a:r>
            <a:r>
              <a:rPr sz="1400" dirty="0">
                <a:latin typeface="Arial"/>
                <a:cs typeface="Arial"/>
              </a:rPr>
              <a:t>o </a:t>
            </a:r>
            <a:r>
              <a:rPr sz="1400" spc="-5" dirty="0">
                <a:latin typeface="Arial"/>
                <a:cs typeface="Arial"/>
              </a:rPr>
              <a:t>significativo, es decir </a:t>
            </a:r>
            <a:r>
              <a:rPr sz="1400" dirty="0">
                <a:latin typeface="Arial"/>
                <a:cs typeface="Arial"/>
              </a:rPr>
              <a:t>su </a:t>
            </a:r>
            <a:r>
              <a:rPr sz="1400" spc="-5" dirty="0">
                <a:latin typeface="Arial"/>
                <a:cs typeface="Arial"/>
              </a:rPr>
              <a:t>nombre debe </a:t>
            </a:r>
            <a:r>
              <a:rPr sz="1400" spc="-10" dirty="0">
                <a:latin typeface="Arial"/>
                <a:cs typeface="Arial"/>
              </a:rPr>
              <a:t>guardar </a:t>
            </a:r>
            <a:r>
              <a:rPr sz="1400" spc="-5" dirty="0">
                <a:latin typeface="Arial"/>
                <a:cs typeface="Arial"/>
              </a:rPr>
              <a:t>relación </a:t>
            </a:r>
            <a:r>
              <a:rPr sz="1400" dirty="0">
                <a:latin typeface="Arial"/>
                <a:cs typeface="Arial"/>
              </a:rPr>
              <a:t>con </a:t>
            </a:r>
            <a:r>
              <a:rPr sz="1400" spc="-5" dirty="0">
                <a:latin typeface="Arial"/>
                <a:cs typeface="Arial"/>
              </a:rPr>
              <a:t>el  objeto que representa </a:t>
            </a:r>
            <a:r>
              <a:rPr sz="1400" dirty="0">
                <a:latin typeface="Arial"/>
                <a:cs typeface="Arial"/>
              </a:rPr>
              <a:t>a fin </a:t>
            </a:r>
            <a:r>
              <a:rPr sz="1400" spc="-5" dirty="0">
                <a:latin typeface="Arial"/>
                <a:cs typeface="Arial"/>
              </a:rPr>
              <a:t>de que </a:t>
            </a:r>
            <a:r>
              <a:rPr sz="1400" dirty="0">
                <a:latin typeface="Arial"/>
                <a:cs typeface="Arial"/>
              </a:rPr>
              <a:t>la misma </a:t>
            </a:r>
            <a:r>
              <a:rPr sz="1400" spc="-5" dirty="0">
                <a:latin typeface="Arial"/>
                <a:cs typeface="Arial"/>
              </a:rPr>
              <a:t>nos recuerde </a:t>
            </a:r>
            <a:r>
              <a:rPr sz="1400" dirty="0">
                <a:latin typeface="Arial"/>
                <a:cs typeface="Arial"/>
              </a:rPr>
              <a:t>la </a:t>
            </a:r>
            <a:r>
              <a:rPr sz="1400" spc="-5" dirty="0">
                <a:latin typeface="Arial"/>
                <a:cs typeface="Arial"/>
              </a:rPr>
              <a:t>naturaleza de </a:t>
            </a:r>
            <a:r>
              <a:rPr sz="1400" dirty="0">
                <a:latin typeface="Arial"/>
                <a:cs typeface="Arial"/>
              </a:rPr>
              <a:t>la  </a:t>
            </a:r>
            <a:r>
              <a:rPr sz="1400" spc="-5" dirty="0">
                <a:latin typeface="Arial"/>
                <a:cs typeface="Arial"/>
              </a:rPr>
              <a:t>información que contiene. Algunos nombres de variables</a:t>
            </a:r>
            <a:r>
              <a:rPr sz="1400" spc="5" dirty="0">
                <a:latin typeface="Arial"/>
                <a:cs typeface="Arial"/>
              </a:rPr>
              <a:t> </a:t>
            </a:r>
            <a:r>
              <a:rPr sz="1400" dirty="0">
                <a:latin typeface="Arial"/>
                <a:cs typeface="Arial"/>
              </a:rPr>
              <a:t>son:</a:t>
            </a:r>
          </a:p>
        </p:txBody>
      </p:sp>
      <p:sp>
        <p:nvSpPr>
          <p:cNvPr id="8" name="object 5">
            <a:extLst>
              <a:ext uri="{FF2B5EF4-FFF2-40B4-BE49-F238E27FC236}">
                <a16:creationId xmlns:a16="http://schemas.microsoft.com/office/drawing/2014/main" id="{913EE8E2-3277-4B0F-89D8-40E498BDE9CB}"/>
              </a:ext>
            </a:extLst>
          </p:cNvPr>
          <p:cNvSpPr txBox="1"/>
          <p:nvPr/>
        </p:nvSpPr>
        <p:spPr>
          <a:xfrm>
            <a:off x="3114292" y="5198108"/>
            <a:ext cx="5106670" cy="848360"/>
          </a:xfrm>
          <a:prstGeom prst="rect">
            <a:avLst/>
          </a:prstGeom>
        </p:spPr>
        <p:txBody>
          <a:bodyPr vert="horz" wrap="square" lIns="0" tIns="12700" rIns="0" bIns="0" rtlCol="0">
            <a:spAutoFit/>
          </a:bodyPr>
          <a:lstStyle/>
          <a:p>
            <a:pPr marL="12700">
              <a:lnSpc>
                <a:spcPct val="100000"/>
              </a:lnSpc>
              <a:spcBef>
                <a:spcPts val="100"/>
              </a:spcBef>
              <a:tabLst>
                <a:tab pos="788035" algn="l"/>
              </a:tabLst>
            </a:pPr>
            <a:r>
              <a:rPr sz="1800" b="1" i="1" spc="-5" dirty="0">
                <a:latin typeface="Arial"/>
                <a:cs typeface="Arial"/>
              </a:rPr>
              <a:t>NOTA	</a:t>
            </a:r>
            <a:r>
              <a:rPr sz="1000" b="1" i="1" spc="-10" dirty="0">
                <a:latin typeface="Arial"/>
                <a:cs typeface="Arial"/>
              </a:rPr>
              <a:t>representa </a:t>
            </a:r>
            <a:r>
              <a:rPr sz="1000" b="1" i="1" spc="-5" dirty="0">
                <a:latin typeface="Arial"/>
                <a:cs typeface="Arial"/>
              </a:rPr>
              <a:t>notas de</a:t>
            </a:r>
            <a:r>
              <a:rPr sz="1000" b="1" i="1" dirty="0">
                <a:latin typeface="Arial"/>
                <a:cs typeface="Arial"/>
              </a:rPr>
              <a:t> </a:t>
            </a:r>
            <a:r>
              <a:rPr sz="1000" b="1" i="1" spc="-5" dirty="0">
                <a:latin typeface="Arial"/>
                <a:cs typeface="Arial"/>
              </a:rPr>
              <a:t>alumnos</a:t>
            </a:r>
            <a:endParaRPr sz="1000" dirty="0">
              <a:latin typeface="Arial"/>
              <a:cs typeface="Arial"/>
            </a:endParaRPr>
          </a:p>
          <a:p>
            <a:pPr marL="12700">
              <a:lnSpc>
                <a:spcPct val="100000"/>
              </a:lnSpc>
            </a:pPr>
            <a:r>
              <a:rPr sz="1800" b="1" i="1" spc="-5" dirty="0">
                <a:latin typeface="Arial"/>
                <a:cs typeface="Arial"/>
              </a:rPr>
              <a:t>NOMBRE_APELLIDO </a:t>
            </a:r>
            <a:r>
              <a:rPr sz="1000" b="1" i="1" spc="-10" dirty="0">
                <a:latin typeface="Arial"/>
                <a:cs typeface="Arial"/>
              </a:rPr>
              <a:t>representa </a:t>
            </a:r>
            <a:r>
              <a:rPr sz="1000" b="1" i="1" spc="-5" dirty="0">
                <a:latin typeface="Arial"/>
                <a:cs typeface="Arial"/>
              </a:rPr>
              <a:t>el nombre </a:t>
            </a:r>
            <a:r>
              <a:rPr sz="1000" b="1" i="1" dirty="0">
                <a:latin typeface="Arial"/>
                <a:cs typeface="Arial"/>
              </a:rPr>
              <a:t>y </a:t>
            </a:r>
            <a:r>
              <a:rPr sz="1000" b="1" i="1" spc="-5" dirty="0">
                <a:latin typeface="Arial"/>
                <a:cs typeface="Arial"/>
              </a:rPr>
              <a:t>apellido de</a:t>
            </a:r>
            <a:r>
              <a:rPr sz="1000" b="1" i="1" spc="254" dirty="0">
                <a:latin typeface="Arial"/>
                <a:cs typeface="Arial"/>
              </a:rPr>
              <a:t> </a:t>
            </a:r>
            <a:r>
              <a:rPr sz="1000" b="1" i="1" spc="-5" dirty="0">
                <a:latin typeface="Arial"/>
                <a:cs typeface="Arial"/>
              </a:rPr>
              <a:t>personas</a:t>
            </a:r>
            <a:endParaRPr sz="1000" dirty="0">
              <a:latin typeface="Arial"/>
              <a:cs typeface="Arial"/>
            </a:endParaRPr>
          </a:p>
          <a:p>
            <a:pPr marL="12700">
              <a:lnSpc>
                <a:spcPct val="100000"/>
              </a:lnSpc>
            </a:pPr>
            <a:r>
              <a:rPr sz="1800" b="1" i="1" spc="-5" dirty="0">
                <a:latin typeface="Arial"/>
                <a:cs typeface="Arial"/>
              </a:rPr>
              <a:t>PRECIO </a:t>
            </a:r>
            <a:r>
              <a:rPr sz="1000" b="1" i="1" spc="-5" dirty="0">
                <a:latin typeface="Arial"/>
                <a:cs typeface="Arial"/>
              </a:rPr>
              <a:t>representa precios de</a:t>
            </a:r>
            <a:r>
              <a:rPr sz="1000" b="1" i="1" spc="35" dirty="0">
                <a:latin typeface="Arial"/>
                <a:cs typeface="Arial"/>
              </a:rPr>
              <a:t> </a:t>
            </a:r>
            <a:r>
              <a:rPr sz="1000" b="1" i="1" spc="-5" dirty="0">
                <a:latin typeface="Arial"/>
                <a:cs typeface="Arial"/>
              </a:rPr>
              <a:t>artículos</a:t>
            </a:r>
            <a:endParaRPr sz="1000" dirty="0">
              <a:latin typeface="Arial"/>
              <a:cs typeface="Arial"/>
            </a:endParaRPr>
          </a:p>
        </p:txBody>
      </p:sp>
    </p:spTree>
    <p:extLst>
      <p:ext uri="{BB962C8B-B14F-4D97-AF65-F5344CB8AC3E}">
        <p14:creationId xmlns:p14="http://schemas.microsoft.com/office/powerpoint/2010/main" val="47159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19">
            <a:extLst>
              <a:ext uri="{FF2B5EF4-FFF2-40B4-BE49-F238E27FC236}">
                <a16:creationId xmlns:a16="http://schemas.microsoft.com/office/drawing/2014/main" id="{E7AD6C8F-4038-469A-BACC-486982193C92}"/>
              </a:ext>
            </a:extLst>
          </p:cNvPr>
          <p:cNvSpPr txBox="1"/>
          <p:nvPr/>
        </p:nvSpPr>
        <p:spPr>
          <a:xfrm>
            <a:off x="2726980" y="1528671"/>
            <a:ext cx="6864984" cy="3344505"/>
          </a:xfrm>
          <a:prstGeom prst="rect">
            <a:avLst/>
          </a:prstGeom>
        </p:spPr>
        <p:txBody>
          <a:bodyPr vert="horz" wrap="square" lIns="0" tIns="147320" rIns="0" bIns="0" rtlCol="0">
            <a:spAutoFit/>
          </a:bodyPr>
          <a:lstStyle/>
          <a:p>
            <a:pPr marL="506095">
              <a:lnSpc>
                <a:spcPct val="100000"/>
              </a:lnSpc>
              <a:spcBef>
                <a:spcPts val="1160"/>
              </a:spcBef>
            </a:pPr>
            <a:r>
              <a:rPr sz="1800" b="1" i="1" spc="-5" dirty="0">
                <a:latin typeface="Arial"/>
                <a:cs typeface="Arial"/>
              </a:rPr>
              <a:t>Elementos básicos </a:t>
            </a:r>
            <a:r>
              <a:rPr sz="1800" b="1" i="1" dirty="0">
                <a:latin typeface="Arial"/>
                <a:cs typeface="Arial"/>
              </a:rPr>
              <a:t>de </a:t>
            </a:r>
            <a:r>
              <a:rPr sz="1800" b="1" i="1" spc="-5" dirty="0">
                <a:latin typeface="Arial"/>
                <a:cs typeface="Arial"/>
              </a:rPr>
              <a:t>un</a:t>
            </a:r>
            <a:r>
              <a:rPr sz="1800" b="1" i="1" spc="-15" dirty="0">
                <a:latin typeface="Arial"/>
                <a:cs typeface="Arial"/>
              </a:rPr>
              <a:t> </a:t>
            </a:r>
            <a:r>
              <a:rPr sz="1800" b="1" i="1" spc="-5" dirty="0">
                <a:latin typeface="Arial"/>
                <a:cs typeface="Arial"/>
              </a:rPr>
              <a:t>programa</a:t>
            </a:r>
            <a:endParaRPr sz="1800" dirty="0">
              <a:latin typeface="Arial"/>
              <a:cs typeface="Arial"/>
            </a:endParaRPr>
          </a:p>
          <a:p>
            <a:pPr marL="653415" marR="1273810">
              <a:lnSpc>
                <a:spcPct val="100000"/>
              </a:lnSpc>
              <a:spcBef>
                <a:spcPts val="1060"/>
              </a:spcBef>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a:t>
            </a:r>
            <a:r>
              <a:rPr sz="1800" b="1" dirty="0">
                <a:latin typeface="Arial"/>
                <a:cs typeface="Arial"/>
              </a:rPr>
              <a:t>)...]  </a:t>
            </a:r>
            <a:r>
              <a:rPr sz="1800" b="1" spc="-5" dirty="0">
                <a:latin typeface="Arial"/>
                <a:cs typeface="Arial"/>
              </a:rPr>
              <a:t>Constantes</a:t>
            </a:r>
            <a:endParaRPr sz="1800" dirty="0">
              <a:latin typeface="Arial"/>
              <a:cs typeface="Arial"/>
            </a:endParaRPr>
          </a:p>
          <a:p>
            <a:pPr marL="653415" marR="4920615">
              <a:lnSpc>
                <a:spcPct val="100000"/>
              </a:lnSpc>
            </a:pPr>
            <a:r>
              <a:rPr sz="1800" b="1" spc="-5" dirty="0">
                <a:solidFill>
                  <a:srgbClr val="FF0000"/>
                </a:solidFill>
                <a:latin typeface="Arial"/>
                <a:cs typeface="Arial"/>
              </a:rPr>
              <a:t>Variables  </a:t>
            </a:r>
            <a:r>
              <a:rPr sz="1800" b="1" spc="-5" dirty="0">
                <a:latin typeface="Arial"/>
                <a:cs typeface="Arial"/>
              </a:rPr>
              <a:t>O</a:t>
            </a:r>
            <a:r>
              <a:rPr sz="1800" b="1" spc="5" dirty="0">
                <a:latin typeface="Arial"/>
                <a:cs typeface="Arial"/>
              </a:rPr>
              <a:t>p</a:t>
            </a:r>
            <a:r>
              <a:rPr sz="1800" b="1" spc="-15" dirty="0">
                <a:latin typeface="Arial"/>
                <a:cs typeface="Arial"/>
              </a:rPr>
              <a:t>e</a:t>
            </a:r>
            <a:r>
              <a:rPr sz="1800" b="1" spc="-5" dirty="0">
                <a:latin typeface="Arial"/>
                <a:cs typeface="Arial"/>
              </a:rPr>
              <a:t>radores</a:t>
            </a:r>
            <a:endParaRPr sz="1800" dirty="0">
              <a:latin typeface="Arial"/>
              <a:cs typeface="Arial"/>
            </a:endParaRPr>
          </a:p>
          <a:p>
            <a:pPr marL="653415">
              <a:lnSpc>
                <a:spcPct val="100000"/>
              </a:lnSpc>
            </a:pPr>
            <a:r>
              <a:rPr sz="1800" b="1" spc="-5" dirty="0">
                <a:latin typeface="Arial"/>
                <a:cs typeface="Arial"/>
              </a:rPr>
              <a:t>Expresiones</a:t>
            </a:r>
            <a:r>
              <a:rPr sz="1800" b="1" spc="-10" dirty="0">
                <a:latin typeface="Arial"/>
                <a:cs typeface="Arial"/>
              </a:rPr>
              <a:t> aritméticas</a:t>
            </a:r>
            <a:endParaRPr sz="1800" dirty="0">
              <a:latin typeface="Arial"/>
              <a:cs typeface="Arial"/>
            </a:endParaRPr>
          </a:p>
          <a:p>
            <a:pPr>
              <a:lnSpc>
                <a:spcPct val="100000"/>
              </a:lnSpc>
              <a:spcBef>
                <a:spcPts val="30"/>
              </a:spcBef>
            </a:pPr>
            <a:endParaRPr sz="1850" dirty="0">
              <a:latin typeface="Arial"/>
              <a:cs typeface="Arial"/>
            </a:endParaRPr>
          </a:p>
          <a:p>
            <a:pPr marL="12700" marR="5080" algn="just">
              <a:lnSpc>
                <a:spcPct val="100000"/>
              </a:lnSpc>
            </a:pPr>
            <a:r>
              <a:rPr sz="1800" spc="-10" dirty="0">
                <a:latin typeface="Arial"/>
                <a:cs typeface="Arial"/>
              </a:rPr>
              <a:t>Hay que </a:t>
            </a:r>
            <a:r>
              <a:rPr sz="1800" spc="-5" dirty="0">
                <a:latin typeface="Arial"/>
                <a:cs typeface="Arial"/>
              </a:rPr>
              <a:t>diferenciar entre </a:t>
            </a:r>
            <a:r>
              <a:rPr sz="1800" spc="-10" dirty="0">
                <a:latin typeface="Arial"/>
                <a:cs typeface="Arial"/>
              </a:rPr>
              <a:t>nombre </a:t>
            </a:r>
            <a:r>
              <a:rPr sz="1800" spc="-5" dirty="0">
                <a:latin typeface="Arial"/>
                <a:cs typeface="Arial"/>
              </a:rPr>
              <a:t>de la variable </a:t>
            </a:r>
            <a:r>
              <a:rPr sz="1800" dirty="0">
                <a:latin typeface="Arial"/>
                <a:cs typeface="Arial"/>
              </a:rPr>
              <a:t>y su </a:t>
            </a:r>
            <a:r>
              <a:rPr sz="1800" spc="-10" dirty="0">
                <a:latin typeface="Arial"/>
                <a:cs typeface="Arial"/>
              </a:rPr>
              <a:t>contenido. </a:t>
            </a:r>
            <a:r>
              <a:rPr sz="1800" spc="-5" dirty="0">
                <a:latin typeface="Arial"/>
                <a:cs typeface="Arial"/>
              </a:rPr>
              <a:t>El  nombre es una identificación </a:t>
            </a:r>
            <a:r>
              <a:rPr sz="1800" spc="-10" dirty="0">
                <a:latin typeface="Arial"/>
                <a:cs typeface="Arial"/>
              </a:rPr>
              <a:t>que se </a:t>
            </a:r>
            <a:r>
              <a:rPr sz="1800" spc="-5" dirty="0">
                <a:latin typeface="Arial"/>
                <a:cs typeface="Arial"/>
              </a:rPr>
              <a:t>le </a:t>
            </a:r>
            <a:r>
              <a:rPr sz="1800" spc="-10" dirty="0">
                <a:latin typeface="Arial"/>
                <a:cs typeface="Arial"/>
              </a:rPr>
              <a:t>da </a:t>
            </a:r>
            <a:r>
              <a:rPr sz="1800" dirty="0">
                <a:latin typeface="Arial"/>
                <a:cs typeface="Arial"/>
              </a:rPr>
              <a:t>a </a:t>
            </a:r>
            <a:r>
              <a:rPr sz="1800" spc="-10" dirty="0">
                <a:latin typeface="Arial"/>
                <a:cs typeface="Arial"/>
              </a:rPr>
              <a:t>un conjunto </a:t>
            </a:r>
            <a:r>
              <a:rPr sz="1800" spc="-5" dirty="0">
                <a:latin typeface="Arial"/>
                <a:cs typeface="Arial"/>
              </a:rPr>
              <a:t>de  </a:t>
            </a:r>
            <a:r>
              <a:rPr sz="1800" spc="-10" dirty="0">
                <a:latin typeface="Arial"/>
                <a:cs typeface="Arial"/>
              </a:rPr>
              <a:t>posiciones contiguas de </a:t>
            </a:r>
            <a:r>
              <a:rPr sz="1800" spc="-5" dirty="0">
                <a:latin typeface="Arial"/>
                <a:cs typeface="Arial"/>
              </a:rPr>
              <a:t>memoria, mientras </a:t>
            </a:r>
            <a:r>
              <a:rPr sz="1800" spc="-10" dirty="0">
                <a:latin typeface="Arial"/>
                <a:cs typeface="Arial"/>
              </a:rPr>
              <a:t>que el contenido de  una </a:t>
            </a:r>
            <a:r>
              <a:rPr sz="1800" spc="-5" dirty="0">
                <a:latin typeface="Arial"/>
                <a:cs typeface="Arial"/>
              </a:rPr>
              <a:t>variable es el valor </a:t>
            </a:r>
            <a:r>
              <a:rPr sz="1800" spc="-10" dirty="0">
                <a:latin typeface="Arial"/>
                <a:cs typeface="Arial"/>
              </a:rPr>
              <a:t>que </a:t>
            </a:r>
            <a:r>
              <a:rPr sz="1800" spc="-5" dirty="0">
                <a:latin typeface="Arial"/>
                <a:cs typeface="Arial"/>
              </a:rPr>
              <a:t>está almacenado en dichas</a:t>
            </a:r>
            <a:r>
              <a:rPr sz="1800" dirty="0">
                <a:latin typeface="Arial"/>
                <a:cs typeface="Arial"/>
              </a:rPr>
              <a:t> </a:t>
            </a:r>
            <a:r>
              <a:rPr sz="1800" spc="-10" dirty="0" err="1">
                <a:latin typeface="Arial"/>
                <a:cs typeface="Arial"/>
              </a:rPr>
              <a:t>posiciones</a:t>
            </a:r>
            <a:r>
              <a:rPr sz="1800" spc="-10" dirty="0">
                <a:latin typeface="Arial"/>
                <a:cs typeface="Arial"/>
              </a:rPr>
              <a:t>.</a:t>
            </a:r>
            <a:endParaRPr sz="1800" dirty="0">
              <a:latin typeface="Arial"/>
              <a:cs typeface="Arial"/>
            </a:endParaRPr>
          </a:p>
        </p:txBody>
      </p:sp>
      <p:pic>
        <p:nvPicPr>
          <p:cNvPr id="2" name="Imagen 1">
            <a:extLst>
              <a:ext uri="{FF2B5EF4-FFF2-40B4-BE49-F238E27FC236}">
                <a16:creationId xmlns:a16="http://schemas.microsoft.com/office/drawing/2014/main" id="{A513B607-4AE3-4AF0-A175-E55FC40F68C0}"/>
              </a:ext>
            </a:extLst>
          </p:cNvPr>
          <p:cNvPicPr>
            <a:picLocks noChangeAspect="1"/>
          </p:cNvPicPr>
          <p:nvPr/>
        </p:nvPicPr>
        <p:blipFill>
          <a:blip r:embed="rId2"/>
          <a:stretch>
            <a:fillRect/>
          </a:stretch>
        </p:blipFill>
        <p:spPr>
          <a:xfrm>
            <a:off x="3867575" y="4873176"/>
            <a:ext cx="4764696" cy="1519265"/>
          </a:xfrm>
          <a:prstGeom prst="rect">
            <a:avLst/>
          </a:prstGeom>
        </p:spPr>
      </p:pic>
    </p:spTree>
    <p:extLst>
      <p:ext uri="{BB962C8B-B14F-4D97-AF65-F5344CB8AC3E}">
        <p14:creationId xmlns:p14="http://schemas.microsoft.com/office/powerpoint/2010/main" val="3869233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7" name="object 4">
            <a:extLst>
              <a:ext uri="{FF2B5EF4-FFF2-40B4-BE49-F238E27FC236}">
                <a16:creationId xmlns:a16="http://schemas.microsoft.com/office/drawing/2014/main" id="{32156534-B6E8-47D6-B5D2-7F77F0C459E5}"/>
              </a:ext>
            </a:extLst>
          </p:cNvPr>
          <p:cNvSpPr txBox="1"/>
          <p:nvPr/>
        </p:nvSpPr>
        <p:spPr>
          <a:xfrm>
            <a:off x="2654428" y="1619473"/>
            <a:ext cx="5595620" cy="3312160"/>
          </a:xfrm>
          <a:prstGeom prst="rect">
            <a:avLst/>
          </a:prstGeom>
        </p:spPr>
        <p:txBody>
          <a:bodyPr vert="horz" wrap="square" lIns="0" tIns="147320" rIns="0" bIns="0" rtlCol="0">
            <a:spAutoFit/>
          </a:bodyPr>
          <a:lstStyle/>
          <a:p>
            <a:pPr marL="506095">
              <a:lnSpc>
                <a:spcPct val="100000"/>
              </a:lnSpc>
              <a:spcBef>
                <a:spcPts val="1160"/>
              </a:spcBef>
            </a:pPr>
            <a:r>
              <a:rPr sz="1800" b="1" i="1" spc="-5" dirty="0">
                <a:latin typeface="Arial"/>
                <a:cs typeface="Arial"/>
              </a:rPr>
              <a:t>Elementos básicos de un</a:t>
            </a:r>
            <a:r>
              <a:rPr sz="1800" b="1" i="1" spc="-10" dirty="0">
                <a:latin typeface="Arial"/>
                <a:cs typeface="Arial"/>
              </a:rPr>
              <a:t> </a:t>
            </a:r>
            <a:r>
              <a:rPr sz="1800" b="1" i="1" spc="-5" dirty="0">
                <a:latin typeface="Arial"/>
                <a:cs typeface="Arial"/>
              </a:rPr>
              <a:t>programa</a:t>
            </a:r>
            <a:endParaRPr sz="1800" dirty="0">
              <a:latin typeface="Arial"/>
              <a:cs typeface="Arial"/>
            </a:endParaRPr>
          </a:p>
          <a:p>
            <a:pPr marL="654050" marR="5080">
              <a:lnSpc>
                <a:spcPct val="100000"/>
              </a:lnSpc>
              <a:spcBef>
                <a:spcPts val="1060"/>
              </a:spcBef>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dirty="0">
              <a:latin typeface="Arial"/>
              <a:cs typeface="Arial"/>
            </a:endParaRPr>
          </a:p>
          <a:p>
            <a:pPr marL="654050" marR="3651250">
              <a:lnSpc>
                <a:spcPct val="100000"/>
              </a:lnSpc>
            </a:pPr>
            <a:r>
              <a:rPr sz="1800" b="1" spc="-5" dirty="0">
                <a:latin typeface="Arial"/>
                <a:cs typeface="Arial"/>
              </a:rPr>
              <a:t>Variables  </a:t>
            </a:r>
            <a:r>
              <a:rPr sz="1800" b="1" spc="-5" dirty="0">
                <a:solidFill>
                  <a:srgbClr val="FF0000"/>
                </a:solidFill>
                <a:latin typeface="Arial"/>
                <a:cs typeface="Arial"/>
              </a:rPr>
              <a:t>O</a:t>
            </a:r>
            <a:r>
              <a:rPr sz="1800" b="1" spc="5" dirty="0">
                <a:solidFill>
                  <a:srgbClr val="FF0000"/>
                </a:solidFill>
                <a:latin typeface="Arial"/>
                <a:cs typeface="Arial"/>
              </a:rPr>
              <a:t>p</a:t>
            </a:r>
            <a:r>
              <a:rPr sz="1800" b="1" spc="-15" dirty="0">
                <a:solidFill>
                  <a:srgbClr val="FF0000"/>
                </a:solidFill>
                <a:latin typeface="Arial"/>
                <a:cs typeface="Arial"/>
              </a:rPr>
              <a:t>e</a:t>
            </a:r>
            <a:r>
              <a:rPr sz="1800" b="1" spc="-5" dirty="0">
                <a:solidFill>
                  <a:srgbClr val="FF0000"/>
                </a:solidFill>
                <a:latin typeface="Arial"/>
                <a:cs typeface="Arial"/>
              </a:rPr>
              <a:t>rad</a:t>
            </a:r>
            <a:r>
              <a:rPr sz="1800" b="1" spc="10" dirty="0">
                <a:solidFill>
                  <a:srgbClr val="FF0000"/>
                </a:solidFill>
                <a:latin typeface="Arial"/>
                <a:cs typeface="Arial"/>
              </a:rPr>
              <a:t>o</a:t>
            </a:r>
            <a:r>
              <a:rPr sz="1800" b="1" spc="-15" dirty="0">
                <a:solidFill>
                  <a:srgbClr val="FF0000"/>
                </a:solidFill>
                <a:latin typeface="Arial"/>
                <a:cs typeface="Arial"/>
              </a:rPr>
              <a:t>r</a:t>
            </a:r>
            <a:r>
              <a:rPr sz="1800" b="1" spc="-5" dirty="0">
                <a:solidFill>
                  <a:srgbClr val="FF0000"/>
                </a:solidFill>
                <a:latin typeface="Arial"/>
                <a:cs typeface="Arial"/>
              </a:rPr>
              <a:t>es</a:t>
            </a:r>
            <a:endParaRPr sz="1800" dirty="0">
              <a:latin typeface="Arial"/>
              <a:cs typeface="Arial"/>
            </a:endParaRPr>
          </a:p>
          <a:p>
            <a:pPr marL="654050">
              <a:lnSpc>
                <a:spcPct val="100000"/>
              </a:lnSpc>
            </a:pPr>
            <a:r>
              <a:rPr sz="1800" b="1" spc="-5" dirty="0">
                <a:latin typeface="Arial"/>
                <a:cs typeface="Arial"/>
              </a:rPr>
              <a:t>Expresiones</a:t>
            </a:r>
            <a:r>
              <a:rPr sz="1800" b="1" spc="-10" dirty="0">
                <a:latin typeface="Arial"/>
                <a:cs typeface="Arial"/>
              </a:rPr>
              <a:t> aritméticas</a:t>
            </a:r>
            <a:endParaRPr sz="1800" dirty="0">
              <a:latin typeface="Arial"/>
              <a:cs typeface="Arial"/>
            </a:endParaRPr>
          </a:p>
          <a:p>
            <a:pPr>
              <a:lnSpc>
                <a:spcPct val="100000"/>
              </a:lnSpc>
              <a:spcBef>
                <a:spcPts val="30"/>
              </a:spcBef>
            </a:pPr>
            <a:endParaRPr sz="1850" dirty="0">
              <a:latin typeface="Arial"/>
              <a:cs typeface="Arial"/>
            </a:endParaRPr>
          </a:p>
          <a:p>
            <a:pPr marL="654050" marR="2583815" indent="-641350">
              <a:lnSpc>
                <a:spcPct val="100000"/>
              </a:lnSpc>
            </a:pPr>
            <a:r>
              <a:rPr sz="1800" i="1" spc="-5" dirty="0">
                <a:latin typeface="Arial"/>
                <a:cs typeface="Arial"/>
              </a:rPr>
              <a:t>Hay tres tipos </a:t>
            </a:r>
            <a:r>
              <a:rPr sz="1800" i="1" spc="-10" dirty="0">
                <a:latin typeface="Arial"/>
                <a:cs typeface="Arial"/>
              </a:rPr>
              <a:t>de </a:t>
            </a:r>
            <a:r>
              <a:rPr sz="1800" i="1" spc="-5" dirty="0">
                <a:latin typeface="Arial"/>
                <a:cs typeface="Arial"/>
              </a:rPr>
              <a:t>operadores:  aritméticos  </a:t>
            </a:r>
            <a:r>
              <a:rPr sz="1800" i="1" spc="-10" dirty="0">
                <a:latin typeface="Arial"/>
                <a:cs typeface="Arial"/>
              </a:rPr>
              <a:t>relacionales</a:t>
            </a:r>
            <a:endParaRPr sz="1800" dirty="0">
              <a:latin typeface="Arial"/>
              <a:cs typeface="Arial"/>
            </a:endParaRPr>
          </a:p>
          <a:p>
            <a:pPr marL="654050">
              <a:lnSpc>
                <a:spcPct val="100000"/>
              </a:lnSpc>
            </a:pPr>
            <a:r>
              <a:rPr sz="1800" i="1" spc="-10" dirty="0">
                <a:latin typeface="Arial"/>
                <a:cs typeface="Arial"/>
              </a:rPr>
              <a:t>lógicos</a:t>
            </a:r>
            <a:endParaRPr sz="1800" dirty="0">
              <a:latin typeface="Arial"/>
              <a:cs typeface="Arial"/>
            </a:endParaRPr>
          </a:p>
        </p:txBody>
      </p:sp>
    </p:spTree>
    <p:extLst>
      <p:ext uri="{BB962C8B-B14F-4D97-AF65-F5344CB8AC3E}">
        <p14:creationId xmlns:p14="http://schemas.microsoft.com/office/powerpoint/2010/main" val="162391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818818" y="2558415"/>
            <a:ext cx="86591" cy="952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818818" y="2832734"/>
            <a:ext cx="86591" cy="952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18818" y="3107055"/>
            <a:ext cx="86591" cy="952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818818" y="3381375"/>
            <a:ext cx="86591" cy="9525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482379" y="1624385"/>
            <a:ext cx="7227570" cy="4190891"/>
          </a:xfrm>
          <a:prstGeom prst="rect">
            <a:avLst/>
          </a:prstGeom>
        </p:spPr>
        <p:txBody>
          <a:bodyPr vert="horz" wrap="square" lIns="0" tIns="12700" rIns="0" bIns="0" rtlCol="0">
            <a:spAutoFit/>
          </a:bodyPr>
          <a:lstStyle/>
          <a:p>
            <a:pPr marL="12700" marR="6350" algn="just">
              <a:spcBef>
                <a:spcPts val="100"/>
              </a:spcBef>
            </a:pPr>
            <a:r>
              <a:rPr spc="-5" dirty="0">
                <a:latin typeface="Arial"/>
                <a:cs typeface="Arial"/>
              </a:rPr>
              <a:t>Las </a:t>
            </a:r>
            <a:r>
              <a:rPr spc="-10" dirty="0">
                <a:latin typeface="Arial"/>
                <a:cs typeface="Arial"/>
              </a:rPr>
              <a:t>fases en </a:t>
            </a:r>
            <a:r>
              <a:rPr spc="-5" dirty="0">
                <a:latin typeface="Arial"/>
                <a:cs typeface="Arial"/>
              </a:rPr>
              <a:t>la </a:t>
            </a:r>
            <a:r>
              <a:rPr spc="-10" dirty="0">
                <a:latin typeface="Arial"/>
                <a:cs typeface="Arial"/>
              </a:rPr>
              <a:t>construcción de </a:t>
            </a:r>
            <a:r>
              <a:rPr spc="-5" dirty="0">
                <a:latin typeface="Arial"/>
                <a:cs typeface="Arial"/>
              </a:rPr>
              <a:t>un programa </a:t>
            </a:r>
            <a:r>
              <a:rPr spc="-10" dirty="0">
                <a:latin typeface="Arial"/>
                <a:cs typeface="Arial"/>
              </a:rPr>
              <a:t>para </a:t>
            </a:r>
            <a:r>
              <a:rPr spc="-5" dirty="0">
                <a:latin typeface="Arial"/>
                <a:cs typeface="Arial"/>
              </a:rPr>
              <a:t>resolver un  </a:t>
            </a:r>
            <a:r>
              <a:rPr spc="-10" dirty="0">
                <a:latin typeface="Arial"/>
                <a:cs typeface="Arial"/>
              </a:rPr>
              <a:t>problema </a:t>
            </a:r>
            <a:r>
              <a:rPr spc="-5" dirty="0">
                <a:latin typeface="Arial"/>
                <a:cs typeface="Arial"/>
              </a:rPr>
              <a:t>mediante la computadora son, en </a:t>
            </a:r>
            <a:r>
              <a:rPr spc="-10" dirty="0">
                <a:latin typeface="Arial"/>
                <a:cs typeface="Arial"/>
              </a:rPr>
              <a:t>orden, las</a:t>
            </a:r>
            <a:r>
              <a:rPr spc="45" dirty="0">
                <a:latin typeface="Arial"/>
                <a:cs typeface="Arial"/>
              </a:rPr>
              <a:t> </a:t>
            </a:r>
            <a:r>
              <a:rPr spc="-10" dirty="0">
                <a:latin typeface="Arial"/>
                <a:cs typeface="Arial"/>
              </a:rPr>
              <a:t>siguientes:</a:t>
            </a:r>
            <a:endParaRPr dirty="0">
              <a:latin typeface="Arial"/>
              <a:cs typeface="Arial"/>
            </a:endParaRPr>
          </a:p>
          <a:p>
            <a:pPr>
              <a:spcBef>
                <a:spcPts val="30"/>
              </a:spcBef>
            </a:pPr>
            <a:endParaRPr sz="1850" dirty="0">
              <a:latin typeface="Arial"/>
              <a:cs typeface="Arial"/>
            </a:endParaRPr>
          </a:p>
          <a:p>
            <a:pPr marL="565150" marR="4291330"/>
            <a:r>
              <a:rPr b="1" i="1" spc="-5" dirty="0">
                <a:latin typeface="Arial"/>
                <a:cs typeface="Arial"/>
              </a:rPr>
              <a:t>Análisis </a:t>
            </a:r>
            <a:r>
              <a:rPr b="1" i="1" dirty="0">
                <a:latin typeface="Arial"/>
                <a:cs typeface="Arial"/>
              </a:rPr>
              <a:t>del</a:t>
            </a:r>
            <a:r>
              <a:rPr b="1" i="1" spc="-85" dirty="0">
                <a:latin typeface="Arial"/>
                <a:cs typeface="Arial"/>
              </a:rPr>
              <a:t> </a:t>
            </a:r>
            <a:r>
              <a:rPr b="1" i="1" spc="-5" dirty="0">
                <a:latin typeface="Arial"/>
                <a:cs typeface="Arial"/>
              </a:rPr>
              <a:t>problema  Diseño del algoritmo  </a:t>
            </a:r>
            <a:r>
              <a:rPr b="1" i="1" spc="-10" dirty="0">
                <a:latin typeface="Arial"/>
                <a:cs typeface="Arial"/>
              </a:rPr>
              <a:t>Programación  </a:t>
            </a:r>
            <a:r>
              <a:rPr b="1" i="1" spc="-5" dirty="0">
                <a:latin typeface="Arial"/>
                <a:cs typeface="Arial"/>
              </a:rPr>
              <a:t>Ejecución </a:t>
            </a:r>
            <a:r>
              <a:rPr b="1" i="1" dirty="0">
                <a:latin typeface="Arial"/>
                <a:cs typeface="Arial"/>
              </a:rPr>
              <a:t>y</a:t>
            </a:r>
            <a:r>
              <a:rPr b="1" i="1" spc="-40" dirty="0">
                <a:latin typeface="Arial"/>
                <a:cs typeface="Arial"/>
              </a:rPr>
              <a:t> </a:t>
            </a:r>
            <a:r>
              <a:rPr b="1" i="1" spc="-5" dirty="0">
                <a:latin typeface="Arial"/>
                <a:cs typeface="Arial"/>
              </a:rPr>
              <a:t>pruebas</a:t>
            </a:r>
            <a:endParaRPr dirty="0">
              <a:latin typeface="Arial"/>
              <a:cs typeface="Arial"/>
            </a:endParaRPr>
          </a:p>
          <a:p>
            <a:pPr>
              <a:spcBef>
                <a:spcPts val="35"/>
              </a:spcBef>
            </a:pPr>
            <a:endParaRPr sz="1850" dirty="0">
              <a:latin typeface="Arial"/>
              <a:cs typeface="Arial"/>
            </a:endParaRPr>
          </a:p>
          <a:p>
            <a:pPr marL="12700" marR="5080" algn="just"/>
            <a:r>
              <a:rPr spc="-5" dirty="0">
                <a:latin typeface="Arial"/>
                <a:cs typeface="Arial"/>
              </a:rPr>
              <a:t>El paso </a:t>
            </a:r>
            <a:r>
              <a:rPr dirty="0">
                <a:latin typeface="Arial"/>
                <a:cs typeface="Arial"/>
              </a:rPr>
              <a:t>cero </a:t>
            </a:r>
            <a:r>
              <a:rPr spc="-5" dirty="0">
                <a:latin typeface="Arial"/>
                <a:cs typeface="Arial"/>
              </a:rPr>
              <a:t>sería </a:t>
            </a:r>
            <a:r>
              <a:rPr b="1" dirty="0">
                <a:solidFill>
                  <a:srgbClr val="FF0000"/>
                </a:solidFill>
                <a:latin typeface="Arial"/>
                <a:cs typeface="Arial"/>
              </a:rPr>
              <a:t>Entender </a:t>
            </a:r>
            <a:r>
              <a:rPr b="1" spc="-5" dirty="0">
                <a:solidFill>
                  <a:srgbClr val="FF0000"/>
                </a:solidFill>
                <a:latin typeface="Arial"/>
                <a:cs typeface="Arial"/>
              </a:rPr>
              <a:t>el problema</a:t>
            </a:r>
            <a:r>
              <a:rPr spc="-5" dirty="0">
                <a:latin typeface="Arial"/>
                <a:cs typeface="Arial"/>
              </a:rPr>
              <a:t>, </a:t>
            </a:r>
            <a:r>
              <a:rPr spc="-10" dirty="0">
                <a:latin typeface="Arial"/>
                <a:cs typeface="Arial"/>
              </a:rPr>
              <a:t>parece banal, </a:t>
            </a:r>
            <a:r>
              <a:rPr spc="-5" dirty="0">
                <a:latin typeface="Arial"/>
                <a:cs typeface="Arial"/>
              </a:rPr>
              <a:t>pero no lo es  cuando </a:t>
            </a:r>
            <a:r>
              <a:rPr dirty="0">
                <a:latin typeface="Arial"/>
                <a:cs typeface="Arial"/>
              </a:rPr>
              <a:t>se </a:t>
            </a:r>
            <a:r>
              <a:rPr spc="-10" dirty="0">
                <a:latin typeface="Arial"/>
                <a:cs typeface="Arial"/>
              </a:rPr>
              <a:t>piensa </a:t>
            </a:r>
            <a:r>
              <a:rPr spc="-5" dirty="0">
                <a:latin typeface="Arial"/>
                <a:cs typeface="Arial"/>
              </a:rPr>
              <a:t>en la gran cantidad </a:t>
            </a:r>
            <a:r>
              <a:rPr spc="-10" dirty="0">
                <a:latin typeface="Arial"/>
                <a:cs typeface="Arial"/>
              </a:rPr>
              <a:t>de proyectos de </a:t>
            </a:r>
            <a:r>
              <a:rPr spc="-5" dirty="0">
                <a:latin typeface="Arial"/>
                <a:cs typeface="Arial"/>
              </a:rPr>
              <a:t>computación  que </a:t>
            </a:r>
            <a:r>
              <a:rPr dirty="0">
                <a:latin typeface="Arial"/>
                <a:cs typeface="Arial"/>
              </a:rPr>
              <a:t>se </a:t>
            </a:r>
            <a:r>
              <a:rPr spc="-5" dirty="0">
                <a:latin typeface="Arial"/>
                <a:cs typeface="Arial"/>
              </a:rPr>
              <a:t>desarrollaron </a:t>
            </a:r>
            <a:r>
              <a:rPr dirty="0">
                <a:latin typeface="Arial"/>
                <a:cs typeface="Arial"/>
              </a:rPr>
              <a:t>sin </a:t>
            </a:r>
            <a:r>
              <a:rPr spc="-10" dirty="0">
                <a:latin typeface="Arial"/>
                <a:cs typeface="Arial"/>
              </a:rPr>
              <a:t>haber </a:t>
            </a:r>
            <a:r>
              <a:rPr spc="-5" dirty="0">
                <a:latin typeface="Arial"/>
                <a:cs typeface="Arial"/>
              </a:rPr>
              <a:t>comprendido </a:t>
            </a:r>
            <a:r>
              <a:rPr spc="-10" dirty="0">
                <a:latin typeface="Arial"/>
                <a:cs typeface="Arial"/>
              </a:rPr>
              <a:t>bien </a:t>
            </a:r>
            <a:r>
              <a:rPr spc="-5" dirty="0">
                <a:latin typeface="Arial"/>
                <a:cs typeface="Arial"/>
              </a:rPr>
              <a:t>para </a:t>
            </a:r>
            <a:r>
              <a:rPr spc="-10" dirty="0">
                <a:latin typeface="Arial"/>
                <a:cs typeface="Arial"/>
              </a:rPr>
              <a:t>que </a:t>
            </a:r>
            <a:r>
              <a:rPr dirty="0">
                <a:latin typeface="Arial"/>
                <a:cs typeface="Arial"/>
              </a:rPr>
              <a:t>se </a:t>
            </a:r>
            <a:r>
              <a:rPr spc="-10" dirty="0">
                <a:latin typeface="Arial"/>
                <a:cs typeface="Arial"/>
              </a:rPr>
              <a:t>hacían,  </a:t>
            </a:r>
            <a:r>
              <a:rPr dirty="0">
                <a:latin typeface="Arial"/>
                <a:cs typeface="Arial"/>
              </a:rPr>
              <a:t>o </a:t>
            </a:r>
            <a:r>
              <a:rPr spc="-5" dirty="0">
                <a:latin typeface="Arial"/>
                <a:cs typeface="Arial"/>
              </a:rPr>
              <a:t>cual era el problema </a:t>
            </a:r>
            <a:r>
              <a:rPr spc="-10" dirty="0">
                <a:latin typeface="Arial"/>
                <a:cs typeface="Arial"/>
              </a:rPr>
              <a:t>que </a:t>
            </a:r>
            <a:r>
              <a:rPr spc="-5" dirty="0">
                <a:latin typeface="Arial"/>
                <a:cs typeface="Arial"/>
              </a:rPr>
              <a:t>supuestamente iban </a:t>
            </a:r>
            <a:r>
              <a:rPr dirty="0">
                <a:latin typeface="Arial"/>
                <a:cs typeface="Arial"/>
              </a:rPr>
              <a:t>a</a:t>
            </a:r>
            <a:r>
              <a:rPr spc="-20" dirty="0">
                <a:latin typeface="Arial"/>
                <a:cs typeface="Arial"/>
              </a:rPr>
              <a:t> </a:t>
            </a:r>
            <a:r>
              <a:rPr spc="-5" dirty="0">
                <a:latin typeface="Arial"/>
                <a:cs typeface="Arial"/>
              </a:rPr>
              <a:t>resolver.</a:t>
            </a:r>
            <a:endParaRPr dirty="0">
              <a:latin typeface="Arial"/>
              <a:cs typeface="Arial"/>
            </a:endParaRPr>
          </a:p>
          <a:p>
            <a:pPr>
              <a:spcBef>
                <a:spcPts val="30"/>
              </a:spcBef>
            </a:pPr>
            <a:endParaRPr sz="1850" dirty="0">
              <a:latin typeface="Arial"/>
              <a:cs typeface="Arial"/>
            </a:endParaRPr>
          </a:p>
          <a:p>
            <a:pPr marL="12700" marR="8255" algn="just"/>
            <a:r>
              <a:rPr spc="-10" dirty="0">
                <a:latin typeface="Arial"/>
                <a:cs typeface="Arial"/>
              </a:rPr>
              <a:t>Comprender </a:t>
            </a:r>
            <a:r>
              <a:rPr spc="-5" dirty="0">
                <a:latin typeface="Arial"/>
                <a:cs typeface="Arial"/>
              </a:rPr>
              <a:t>la importancia de </a:t>
            </a:r>
            <a:r>
              <a:rPr spc="-10" dirty="0">
                <a:latin typeface="Arial"/>
                <a:cs typeface="Arial"/>
              </a:rPr>
              <a:t>entender </a:t>
            </a:r>
            <a:r>
              <a:rPr dirty="0">
                <a:latin typeface="Arial"/>
                <a:cs typeface="Arial"/>
              </a:rPr>
              <a:t>con </a:t>
            </a:r>
            <a:r>
              <a:rPr spc="-10" dirty="0">
                <a:latin typeface="Arial"/>
                <a:cs typeface="Arial"/>
              </a:rPr>
              <a:t>claridad </a:t>
            </a:r>
            <a:r>
              <a:rPr spc="-5" dirty="0">
                <a:latin typeface="Arial"/>
                <a:cs typeface="Arial"/>
              </a:rPr>
              <a:t>el </a:t>
            </a:r>
            <a:r>
              <a:rPr spc="-10" dirty="0">
                <a:latin typeface="Arial"/>
                <a:cs typeface="Arial"/>
              </a:rPr>
              <a:t>problema antes  </a:t>
            </a:r>
            <a:r>
              <a:rPr spc="-5" dirty="0">
                <a:latin typeface="Arial"/>
                <a:cs typeface="Arial"/>
              </a:rPr>
              <a:t>de </a:t>
            </a:r>
            <a:r>
              <a:rPr spc="-10" dirty="0">
                <a:latin typeface="Arial"/>
                <a:cs typeface="Arial"/>
              </a:rPr>
              <a:t>abocarnos </a:t>
            </a:r>
            <a:r>
              <a:rPr dirty="0">
                <a:latin typeface="Arial"/>
                <a:cs typeface="Arial"/>
              </a:rPr>
              <a:t>a </a:t>
            </a:r>
            <a:r>
              <a:rPr spc="-5" dirty="0">
                <a:latin typeface="Arial"/>
                <a:cs typeface="Arial"/>
              </a:rPr>
              <a:t>encontrar </a:t>
            </a:r>
            <a:r>
              <a:rPr spc="-10" dirty="0">
                <a:latin typeface="Arial"/>
                <a:cs typeface="Arial"/>
              </a:rPr>
              <a:t>una</a:t>
            </a:r>
            <a:r>
              <a:rPr spc="10" dirty="0">
                <a:latin typeface="Arial"/>
                <a:cs typeface="Arial"/>
              </a:rPr>
              <a:t> </a:t>
            </a:r>
            <a:r>
              <a:rPr spc="-10" dirty="0">
                <a:latin typeface="Arial"/>
                <a:cs typeface="Arial"/>
              </a:rPr>
              <a:t>solución.</a:t>
            </a:r>
            <a:endParaRPr dirty="0">
              <a:latin typeface="Arial"/>
              <a:cs typeface="Arial"/>
            </a:endParaRPr>
          </a:p>
        </p:txBody>
      </p:sp>
      <p:sp>
        <p:nvSpPr>
          <p:cNvPr id="13" name="CuadroTexto 12">
            <a:extLst>
              <a:ext uri="{FF2B5EF4-FFF2-40B4-BE49-F238E27FC236}">
                <a16:creationId xmlns:a16="http://schemas.microsoft.com/office/drawing/2014/main" id="{C8371747-3C3E-4A7A-9B70-914302712D5F}"/>
              </a:ext>
            </a:extLst>
          </p:cNvPr>
          <p:cNvSpPr txBox="1"/>
          <p:nvPr/>
        </p:nvSpPr>
        <p:spPr>
          <a:xfrm>
            <a:off x="3523494" y="756986"/>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303AABA4-EA8D-4324-AFCD-4CB943F764C3}"/>
              </a:ext>
            </a:extLst>
          </p:cNvPr>
          <p:cNvSpPr txBox="1"/>
          <p:nvPr/>
        </p:nvSpPr>
        <p:spPr>
          <a:xfrm>
            <a:off x="2968991" y="1619473"/>
            <a:ext cx="5592445" cy="3312160"/>
          </a:xfrm>
          <a:prstGeom prst="rect">
            <a:avLst/>
          </a:prstGeom>
        </p:spPr>
        <p:txBody>
          <a:bodyPr vert="horz" wrap="square" lIns="0" tIns="147320" rIns="0" bIns="0" rtlCol="0">
            <a:spAutoFit/>
          </a:bodyPr>
          <a:lstStyle/>
          <a:p>
            <a:pPr marL="506730">
              <a:lnSpc>
                <a:spcPct val="100000"/>
              </a:lnSpc>
              <a:spcBef>
                <a:spcPts val="1160"/>
              </a:spcBef>
            </a:pPr>
            <a:r>
              <a:rPr sz="1800" b="1" i="1" spc="-5" dirty="0">
                <a:latin typeface="Arial"/>
                <a:cs typeface="Arial"/>
              </a:rPr>
              <a:t>Elementos básicos </a:t>
            </a:r>
            <a:r>
              <a:rPr sz="1800" b="1" i="1" dirty="0">
                <a:latin typeface="Arial"/>
                <a:cs typeface="Arial"/>
              </a:rPr>
              <a:t>de un</a:t>
            </a:r>
            <a:r>
              <a:rPr sz="1800" b="1" i="1" spc="-25" dirty="0">
                <a:latin typeface="Arial"/>
                <a:cs typeface="Arial"/>
              </a:rPr>
              <a:t> </a:t>
            </a:r>
            <a:r>
              <a:rPr sz="1800" b="1" i="1" spc="-10" dirty="0">
                <a:latin typeface="Arial"/>
                <a:cs typeface="Arial"/>
              </a:rPr>
              <a:t>programa</a:t>
            </a:r>
            <a:endParaRPr sz="1800" dirty="0">
              <a:latin typeface="Arial"/>
              <a:cs typeface="Arial"/>
            </a:endParaRPr>
          </a:p>
          <a:p>
            <a:pPr marL="654050" marR="5080">
              <a:lnSpc>
                <a:spcPct val="100000"/>
              </a:lnSpc>
              <a:spcBef>
                <a:spcPts val="1060"/>
              </a:spcBef>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dirty="0">
              <a:latin typeface="Arial"/>
              <a:cs typeface="Arial"/>
            </a:endParaRPr>
          </a:p>
          <a:p>
            <a:pPr marL="654050" marR="3649979">
              <a:lnSpc>
                <a:spcPct val="100000"/>
              </a:lnSpc>
            </a:pPr>
            <a:r>
              <a:rPr sz="1800" b="1" spc="-10" dirty="0">
                <a:latin typeface="Arial"/>
                <a:cs typeface="Arial"/>
              </a:rPr>
              <a:t>Variables  </a:t>
            </a:r>
            <a:r>
              <a:rPr sz="1800" b="1" spc="-5" dirty="0">
                <a:solidFill>
                  <a:srgbClr val="FF0000"/>
                </a:solidFill>
                <a:latin typeface="Arial"/>
                <a:cs typeface="Arial"/>
              </a:rPr>
              <a:t>O</a:t>
            </a:r>
            <a:r>
              <a:rPr sz="1800" b="1" spc="5" dirty="0">
                <a:solidFill>
                  <a:srgbClr val="FF0000"/>
                </a:solidFill>
                <a:latin typeface="Arial"/>
                <a:cs typeface="Arial"/>
              </a:rPr>
              <a:t>p</a:t>
            </a:r>
            <a:r>
              <a:rPr sz="1800" b="1" spc="-15" dirty="0">
                <a:solidFill>
                  <a:srgbClr val="FF0000"/>
                </a:solidFill>
                <a:latin typeface="Arial"/>
                <a:cs typeface="Arial"/>
              </a:rPr>
              <a:t>e</a:t>
            </a:r>
            <a:r>
              <a:rPr sz="1800" b="1" spc="-5" dirty="0">
                <a:solidFill>
                  <a:srgbClr val="FF0000"/>
                </a:solidFill>
                <a:latin typeface="Arial"/>
                <a:cs typeface="Arial"/>
              </a:rPr>
              <a:t>r</a:t>
            </a:r>
            <a:r>
              <a:rPr sz="1800" b="1" spc="-15" dirty="0">
                <a:solidFill>
                  <a:srgbClr val="FF0000"/>
                </a:solidFill>
                <a:latin typeface="Arial"/>
                <a:cs typeface="Arial"/>
              </a:rPr>
              <a:t>a</a:t>
            </a:r>
            <a:r>
              <a:rPr sz="1800" b="1" spc="5" dirty="0">
                <a:solidFill>
                  <a:srgbClr val="FF0000"/>
                </a:solidFill>
                <a:latin typeface="Arial"/>
                <a:cs typeface="Arial"/>
              </a:rPr>
              <a:t>d</a:t>
            </a:r>
            <a:r>
              <a:rPr sz="1800" b="1" spc="-5" dirty="0">
                <a:solidFill>
                  <a:srgbClr val="FF0000"/>
                </a:solidFill>
                <a:latin typeface="Arial"/>
                <a:cs typeface="Arial"/>
              </a:rPr>
              <a:t>or</a:t>
            </a:r>
            <a:r>
              <a:rPr sz="1800" b="1" spc="-15" dirty="0">
                <a:solidFill>
                  <a:srgbClr val="FF0000"/>
                </a:solidFill>
                <a:latin typeface="Arial"/>
                <a:cs typeface="Arial"/>
              </a:rPr>
              <a:t>e</a:t>
            </a:r>
            <a:r>
              <a:rPr sz="1800" b="1" dirty="0">
                <a:solidFill>
                  <a:srgbClr val="FF0000"/>
                </a:solidFill>
                <a:latin typeface="Arial"/>
                <a:cs typeface="Arial"/>
              </a:rPr>
              <a:t>s</a:t>
            </a:r>
            <a:endParaRPr sz="1800" dirty="0">
              <a:latin typeface="Arial"/>
              <a:cs typeface="Arial"/>
            </a:endParaRPr>
          </a:p>
          <a:p>
            <a:pPr marL="654050">
              <a:lnSpc>
                <a:spcPct val="100000"/>
              </a:lnSpc>
            </a:pPr>
            <a:r>
              <a:rPr sz="1800" b="1" spc="-5" dirty="0">
                <a:latin typeface="Arial"/>
                <a:cs typeface="Arial"/>
              </a:rPr>
              <a:t>Expresiones</a:t>
            </a:r>
            <a:r>
              <a:rPr sz="1800" b="1" spc="-10" dirty="0">
                <a:latin typeface="Arial"/>
                <a:cs typeface="Arial"/>
              </a:rPr>
              <a:t> aritméticas</a:t>
            </a:r>
            <a:endParaRPr sz="1800" dirty="0">
              <a:latin typeface="Arial"/>
              <a:cs typeface="Arial"/>
            </a:endParaRPr>
          </a:p>
          <a:p>
            <a:pPr>
              <a:lnSpc>
                <a:spcPct val="100000"/>
              </a:lnSpc>
              <a:spcBef>
                <a:spcPts val="30"/>
              </a:spcBef>
            </a:pPr>
            <a:endParaRPr sz="1850" dirty="0">
              <a:latin typeface="Arial"/>
              <a:cs typeface="Arial"/>
            </a:endParaRPr>
          </a:p>
          <a:p>
            <a:pPr marL="654050" marR="2582545" indent="-641350">
              <a:lnSpc>
                <a:spcPct val="100000"/>
              </a:lnSpc>
            </a:pPr>
            <a:r>
              <a:rPr sz="1800" i="1" spc="-10" dirty="0">
                <a:latin typeface="Arial"/>
                <a:cs typeface="Arial"/>
              </a:rPr>
              <a:t>Hay </a:t>
            </a:r>
            <a:r>
              <a:rPr sz="1800" i="1" spc="-5" dirty="0">
                <a:latin typeface="Arial"/>
                <a:cs typeface="Arial"/>
              </a:rPr>
              <a:t>tres </a:t>
            </a:r>
            <a:r>
              <a:rPr sz="1800" i="1" spc="-10" dirty="0">
                <a:latin typeface="Arial"/>
                <a:cs typeface="Arial"/>
              </a:rPr>
              <a:t>tipos de operadores:  </a:t>
            </a:r>
            <a:r>
              <a:rPr sz="1800" i="1" spc="-10" dirty="0">
                <a:solidFill>
                  <a:srgbClr val="FF0000"/>
                </a:solidFill>
                <a:latin typeface="Arial"/>
                <a:cs typeface="Arial"/>
              </a:rPr>
              <a:t>aritméticos  </a:t>
            </a:r>
            <a:r>
              <a:rPr sz="1800" i="1" spc="-10" dirty="0">
                <a:latin typeface="Arial"/>
                <a:cs typeface="Arial"/>
              </a:rPr>
              <a:t>relacionales</a:t>
            </a:r>
            <a:endParaRPr sz="1800" dirty="0">
              <a:latin typeface="Arial"/>
              <a:cs typeface="Arial"/>
            </a:endParaRPr>
          </a:p>
          <a:p>
            <a:pPr marL="654050">
              <a:lnSpc>
                <a:spcPct val="100000"/>
              </a:lnSpc>
            </a:pPr>
            <a:r>
              <a:rPr sz="1800" i="1" spc="-5" dirty="0">
                <a:latin typeface="Arial"/>
                <a:cs typeface="Arial"/>
              </a:rPr>
              <a:t>lógicos</a:t>
            </a:r>
            <a:endParaRPr sz="1800" dirty="0">
              <a:latin typeface="Arial"/>
              <a:cs typeface="Arial"/>
            </a:endParaRPr>
          </a:p>
        </p:txBody>
      </p:sp>
      <p:pic>
        <p:nvPicPr>
          <p:cNvPr id="2" name="Imagen 1">
            <a:extLst>
              <a:ext uri="{FF2B5EF4-FFF2-40B4-BE49-F238E27FC236}">
                <a16:creationId xmlns:a16="http://schemas.microsoft.com/office/drawing/2014/main" id="{EEBB7D41-41F6-40CC-A950-5606FA909294}"/>
              </a:ext>
            </a:extLst>
          </p:cNvPr>
          <p:cNvPicPr>
            <a:picLocks noChangeAspect="1"/>
          </p:cNvPicPr>
          <p:nvPr/>
        </p:nvPicPr>
        <p:blipFill>
          <a:blip r:embed="rId2"/>
          <a:stretch>
            <a:fillRect/>
          </a:stretch>
        </p:blipFill>
        <p:spPr>
          <a:xfrm>
            <a:off x="6799340" y="3747782"/>
            <a:ext cx="3524191" cy="1552410"/>
          </a:xfrm>
          <a:prstGeom prst="rect">
            <a:avLst/>
          </a:prstGeom>
        </p:spPr>
      </p:pic>
    </p:spTree>
    <p:extLst>
      <p:ext uri="{BB962C8B-B14F-4D97-AF65-F5344CB8AC3E}">
        <p14:creationId xmlns:p14="http://schemas.microsoft.com/office/powerpoint/2010/main" val="3115135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7C46530A-9DE3-409F-B5F1-E0C2F8811C1A}"/>
              </a:ext>
            </a:extLst>
          </p:cNvPr>
          <p:cNvSpPr txBox="1"/>
          <p:nvPr/>
        </p:nvSpPr>
        <p:spPr>
          <a:xfrm>
            <a:off x="2792799" y="1574156"/>
            <a:ext cx="5593715" cy="3312160"/>
          </a:xfrm>
          <a:prstGeom prst="rect">
            <a:avLst/>
          </a:prstGeom>
        </p:spPr>
        <p:txBody>
          <a:bodyPr vert="horz" wrap="square" lIns="0" tIns="147320" rIns="0" bIns="0" rtlCol="0">
            <a:spAutoFit/>
          </a:bodyPr>
          <a:lstStyle/>
          <a:p>
            <a:pPr marL="506730">
              <a:lnSpc>
                <a:spcPct val="100000"/>
              </a:lnSpc>
              <a:spcBef>
                <a:spcPts val="1160"/>
              </a:spcBef>
            </a:pPr>
            <a:r>
              <a:rPr sz="1800" b="1" i="1" spc="-5" dirty="0">
                <a:latin typeface="Arial"/>
                <a:cs typeface="Arial"/>
              </a:rPr>
              <a:t>Elementos básicos de </a:t>
            </a:r>
            <a:r>
              <a:rPr sz="1800" b="1" i="1" dirty="0">
                <a:latin typeface="Arial"/>
                <a:cs typeface="Arial"/>
              </a:rPr>
              <a:t>un</a:t>
            </a:r>
            <a:r>
              <a:rPr sz="1800" b="1" i="1" spc="-20" dirty="0">
                <a:latin typeface="Arial"/>
                <a:cs typeface="Arial"/>
              </a:rPr>
              <a:t> </a:t>
            </a:r>
            <a:r>
              <a:rPr sz="1800" b="1" i="1" spc="-5" dirty="0">
                <a:latin typeface="Arial"/>
                <a:cs typeface="Arial"/>
              </a:rPr>
              <a:t>programa</a:t>
            </a:r>
            <a:endParaRPr sz="1800" dirty="0">
              <a:latin typeface="Arial"/>
              <a:cs typeface="Arial"/>
            </a:endParaRPr>
          </a:p>
          <a:p>
            <a:pPr marL="654050" marR="5080">
              <a:lnSpc>
                <a:spcPct val="100000"/>
              </a:lnSpc>
              <a:spcBef>
                <a:spcPts val="1060"/>
              </a:spcBef>
            </a:pPr>
            <a:r>
              <a:rPr sz="1800" b="1" spc="-10" dirty="0">
                <a:latin typeface="Arial"/>
                <a:cs typeface="Arial"/>
              </a:rPr>
              <a:t>El </a:t>
            </a:r>
            <a:r>
              <a:rPr sz="1800" b="1" spc="-5" dirty="0">
                <a:latin typeface="Arial"/>
                <a:cs typeface="Arial"/>
              </a:rPr>
              <a:t>juego 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dirty="0">
              <a:latin typeface="Arial"/>
              <a:cs typeface="Arial"/>
            </a:endParaRPr>
          </a:p>
          <a:p>
            <a:pPr marL="654050" marR="3651250">
              <a:lnSpc>
                <a:spcPct val="100000"/>
              </a:lnSpc>
            </a:pPr>
            <a:r>
              <a:rPr sz="1800" b="1" spc="-10" dirty="0">
                <a:latin typeface="Arial"/>
                <a:cs typeface="Arial"/>
              </a:rPr>
              <a:t>Variables  </a:t>
            </a:r>
            <a:r>
              <a:rPr sz="1800" b="1" spc="-5" dirty="0">
                <a:solidFill>
                  <a:srgbClr val="FF0000"/>
                </a:solidFill>
                <a:latin typeface="Arial"/>
                <a:cs typeface="Arial"/>
              </a:rPr>
              <a:t>Oper</a:t>
            </a:r>
            <a:r>
              <a:rPr sz="1800" b="1" spc="-15" dirty="0">
                <a:solidFill>
                  <a:srgbClr val="FF0000"/>
                </a:solidFill>
                <a:latin typeface="Arial"/>
                <a:cs typeface="Arial"/>
              </a:rPr>
              <a:t>a</a:t>
            </a:r>
            <a:r>
              <a:rPr sz="1800" b="1" spc="5" dirty="0">
                <a:solidFill>
                  <a:srgbClr val="FF0000"/>
                </a:solidFill>
                <a:latin typeface="Arial"/>
                <a:cs typeface="Arial"/>
              </a:rPr>
              <a:t>d</a:t>
            </a:r>
            <a:r>
              <a:rPr sz="1800" b="1" spc="-5" dirty="0">
                <a:solidFill>
                  <a:srgbClr val="FF0000"/>
                </a:solidFill>
                <a:latin typeface="Arial"/>
                <a:cs typeface="Arial"/>
              </a:rPr>
              <a:t>or</a:t>
            </a:r>
            <a:r>
              <a:rPr sz="1800" b="1" spc="-15" dirty="0">
                <a:solidFill>
                  <a:srgbClr val="FF0000"/>
                </a:solidFill>
                <a:latin typeface="Arial"/>
                <a:cs typeface="Arial"/>
              </a:rPr>
              <a:t>e</a:t>
            </a:r>
            <a:r>
              <a:rPr sz="1800" b="1" dirty="0">
                <a:solidFill>
                  <a:srgbClr val="FF0000"/>
                </a:solidFill>
                <a:latin typeface="Arial"/>
                <a:cs typeface="Arial"/>
              </a:rPr>
              <a:t>s</a:t>
            </a:r>
            <a:endParaRPr sz="1800" dirty="0">
              <a:latin typeface="Arial"/>
              <a:cs typeface="Arial"/>
            </a:endParaRPr>
          </a:p>
          <a:p>
            <a:pPr marL="654050">
              <a:lnSpc>
                <a:spcPct val="100000"/>
              </a:lnSpc>
            </a:pPr>
            <a:r>
              <a:rPr sz="1800" b="1" spc="-10" dirty="0">
                <a:latin typeface="Arial"/>
                <a:cs typeface="Arial"/>
              </a:rPr>
              <a:t>Expresiones</a:t>
            </a:r>
            <a:r>
              <a:rPr sz="1800" b="1" spc="-5" dirty="0">
                <a:latin typeface="Arial"/>
                <a:cs typeface="Arial"/>
              </a:rPr>
              <a:t> </a:t>
            </a:r>
            <a:r>
              <a:rPr sz="1800" b="1" spc="-10" dirty="0">
                <a:latin typeface="Arial"/>
                <a:cs typeface="Arial"/>
              </a:rPr>
              <a:t>aritméticas</a:t>
            </a:r>
            <a:endParaRPr sz="1800" dirty="0">
              <a:latin typeface="Arial"/>
              <a:cs typeface="Arial"/>
            </a:endParaRPr>
          </a:p>
          <a:p>
            <a:pPr>
              <a:lnSpc>
                <a:spcPct val="100000"/>
              </a:lnSpc>
              <a:spcBef>
                <a:spcPts val="30"/>
              </a:spcBef>
            </a:pPr>
            <a:endParaRPr sz="1850" dirty="0">
              <a:latin typeface="Arial"/>
              <a:cs typeface="Arial"/>
            </a:endParaRPr>
          </a:p>
          <a:p>
            <a:pPr marL="654050" marR="2581910" indent="-641350">
              <a:lnSpc>
                <a:spcPct val="100000"/>
              </a:lnSpc>
            </a:pPr>
            <a:r>
              <a:rPr sz="1800" i="1" spc="-5" dirty="0">
                <a:latin typeface="Arial"/>
                <a:cs typeface="Arial"/>
              </a:rPr>
              <a:t>Hay tres </a:t>
            </a:r>
            <a:r>
              <a:rPr sz="1800" i="1" spc="-10" dirty="0">
                <a:latin typeface="Arial"/>
                <a:cs typeface="Arial"/>
              </a:rPr>
              <a:t>tipos </a:t>
            </a:r>
            <a:r>
              <a:rPr sz="1800" i="1" spc="-5" dirty="0">
                <a:latin typeface="Arial"/>
                <a:cs typeface="Arial"/>
              </a:rPr>
              <a:t>de </a:t>
            </a:r>
            <a:r>
              <a:rPr sz="1800" i="1" spc="-10" dirty="0">
                <a:latin typeface="Arial"/>
                <a:cs typeface="Arial"/>
              </a:rPr>
              <a:t>operadores:  </a:t>
            </a:r>
            <a:r>
              <a:rPr sz="1800" i="1" spc="-5" dirty="0">
                <a:latin typeface="Arial"/>
                <a:cs typeface="Arial"/>
              </a:rPr>
              <a:t>aritméticos  </a:t>
            </a:r>
            <a:r>
              <a:rPr sz="1800" i="1" spc="-10" dirty="0">
                <a:solidFill>
                  <a:srgbClr val="FF0000"/>
                </a:solidFill>
                <a:latin typeface="Arial"/>
                <a:cs typeface="Arial"/>
              </a:rPr>
              <a:t>relacionales</a:t>
            </a:r>
            <a:endParaRPr sz="1800" dirty="0">
              <a:latin typeface="Arial"/>
              <a:cs typeface="Arial"/>
            </a:endParaRPr>
          </a:p>
          <a:p>
            <a:pPr marL="654050">
              <a:lnSpc>
                <a:spcPct val="100000"/>
              </a:lnSpc>
            </a:pPr>
            <a:r>
              <a:rPr sz="1800" i="1" spc="-10" dirty="0">
                <a:latin typeface="Arial"/>
                <a:cs typeface="Arial"/>
              </a:rPr>
              <a:t>lógicos</a:t>
            </a:r>
            <a:endParaRPr sz="1800" dirty="0">
              <a:latin typeface="Arial"/>
              <a:cs typeface="Arial"/>
            </a:endParaRPr>
          </a:p>
        </p:txBody>
      </p:sp>
      <p:pic>
        <p:nvPicPr>
          <p:cNvPr id="3" name="Imagen 2">
            <a:extLst>
              <a:ext uri="{FF2B5EF4-FFF2-40B4-BE49-F238E27FC236}">
                <a16:creationId xmlns:a16="http://schemas.microsoft.com/office/drawing/2014/main" id="{BEBD0D2A-CE14-490B-A706-F197EDD4C2AB}"/>
              </a:ext>
            </a:extLst>
          </p:cNvPr>
          <p:cNvPicPr>
            <a:picLocks noChangeAspect="1"/>
          </p:cNvPicPr>
          <p:nvPr/>
        </p:nvPicPr>
        <p:blipFill>
          <a:blip r:embed="rId2"/>
          <a:stretch>
            <a:fillRect/>
          </a:stretch>
        </p:blipFill>
        <p:spPr>
          <a:xfrm>
            <a:off x="6335978" y="3397098"/>
            <a:ext cx="4444625" cy="1489218"/>
          </a:xfrm>
          <a:prstGeom prst="rect">
            <a:avLst/>
          </a:prstGeom>
        </p:spPr>
      </p:pic>
    </p:spTree>
    <p:extLst>
      <p:ext uri="{BB962C8B-B14F-4D97-AF65-F5344CB8AC3E}">
        <p14:creationId xmlns:p14="http://schemas.microsoft.com/office/powerpoint/2010/main" val="2653792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7" name="object 5">
            <a:extLst>
              <a:ext uri="{FF2B5EF4-FFF2-40B4-BE49-F238E27FC236}">
                <a16:creationId xmlns:a16="http://schemas.microsoft.com/office/drawing/2014/main" id="{2C9A1FA4-7F9A-493E-8D63-30E8A4A1464C}"/>
              </a:ext>
            </a:extLst>
          </p:cNvPr>
          <p:cNvSpPr txBox="1"/>
          <p:nvPr/>
        </p:nvSpPr>
        <p:spPr>
          <a:xfrm>
            <a:off x="2793434" y="1278273"/>
            <a:ext cx="5592445" cy="4480560"/>
          </a:xfrm>
          <a:prstGeom prst="rect">
            <a:avLst/>
          </a:prstGeom>
        </p:spPr>
        <p:txBody>
          <a:bodyPr vert="horz" wrap="square" lIns="0" tIns="147320" rIns="0" bIns="0" rtlCol="0">
            <a:spAutoFit/>
          </a:bodyPr>
          <a:lstStyle/>
          <a:p>
            <a:pPr marL="506730">
              <a:lnSpc>
                <a:spcPct val="100000"/>
              </a:lnSpc>
              <a:spcBef>
                <a:spcPts val="1160"/>
              </a:spcBef>
            </a:pPr>
            <a:r>
              <a:rPr sz="1800" b="1" i="1" spc="-5" dirty="0">
                <a:latin typeface="Arial"/>
                <a:cs typeface="Arial"/>
              </a:rPr>
              <a:t>Elementos básicos </a:t>
            </a:r>
            <a:r>
              <a:rPr sz="1800" b="1" i="1" dirty="0">
                <a:latin typeface="Arial"/>
                <a:cs typeface="Arial"/>
              </a:rPr>
              <a:t>de un</a:t>
            </a:r>
            <a:r>
              <a:rPr sz="1800" b="1" i="1" spc="-25" dirty="0">
                <a:latin typeface="Arial"/>
                <a:cs typeface="Arial"/>
              </a:rPr>
              <a:t> </a:t>
            </a:r>
            <a:r>
              <a:rPr sz="1800" b="1" i="1" spc="-10" dirty="0">
                <a:latin typeface="Arial"/>
                <a:cs typeface="Arial"/>
              </a:rPr>
              <a:t>programa</a:t>
            </a:r>
            <a:endParaRPr sz="1800" dirty="0">
              <a:latin typeface="Arial"/>
              <a:cs typeface="Arial"/>
            </a:endParaRPr>
          </a:p>
          <a:p>
            <a:pPr marL="654050" marR="5080">
              <a:lnSpc>
                <a:spcPct val="100000"/>
              </a:lnSpc>
              <a:spcBef>
                <a:spcPts val="1060"/>
              </a:spcBef>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dirty="0">
              <a:latin typeface="Arial"/>
              <a:cs typeface="Arial"/>
            </a:endParaRPr>
          </a:p>
          <a:p>
            <a:pPr marL="654050" marR="3649979">
              <a:lnSpc>
                <a:spcPct val="100000"/>
              </a:lnSpc>
            </a:pPr>
            <a:r>
              <a:rPr sz="1800" b="1" spc="-10" dirty="0">
                <a:latin typeface="Arial"/>
                <a:cs typeface="Arial"/>
              </a:rPr>
              <a:t>Variables  </a:t>
            </a:r>
            <a:r>
              <a:rPr sz="1800" b="1" spc="-5" dirty="0">
                <a:solidFill>
                  <a:srgbClr val="FF0000"/>
                </a:solidFill>
                <a:latin typeface="Arial"/>
                <a:cs typeface="Arial"/>
              </a:rPr>
              <a:t>O</a:t>
            </a:r>
            <a:r>
              <a:rPr sz="1800" b="1" spc="5" dirty="0">
                <a:solidFill>
                  <a:srgbClr val="FF0000"/>
                </a:solidFill>
                <a:latin typeface="Arial"/>
                <a:cs typeface="Arial"/>
              </a:rPr>
              <a:t>p</a:t>
            </a:r>
            <a:r>
              <a:rPr sz="1800" b="1" spc="-15" dirty="0">
                <a:solidFill>
                  <a:srgbClr val="FF0000"/>
                </a:solidFill>
                <a:latin typeface="Arial"/>
                <a:cs typeface="Arial"/>
              </a:rPr>
              <a:t>e</a:t>
            </a:r>
            <a:r>
              <a:rPr sz="1800" b="1" spc="-5" dirty="0">
                <a:solidFill>
                  <a:srgbClr val="FF0000"/>
                </a:solidFill>
                <a:latin typeface="Arial"/>
                <a:cs typeface="Arial"/>
              </a:rPr>
              <a:t>r</a:t>
            </a:r>
            <a:r>
              <a:rPr sz="1800" b="1" spc="-15" dirty="0">
                <a:solidFill>
                  <a:srgbClr val="FF0000"/>
                </a:solidFill>
                <a:latin typeface="Arial"/>
                <a:cs typeface="Arial"/>
              </a:rPr>
              <a:t>a</a:t>
            </a:r>
            <a:r>
              <a:rPr sz="1800" b="1" spc="5" dirty="0">
                <a:solidFill>
                  <a:srgbClr val="FF0000"/>
                </a:solidFill>
                <a:latin typeface="Arial"/>
                <a:cs typeface="Arial"/>
              </a:rPr>
              <a:t>d</a:t>
            </a:r>
            <a:r>
              <a:rPr sz="1800" b="1" spc="-5" dirty="0">
                <a:solidFill>
                  <a:srgbClr val="FF0000"/>
                </a:solidFill>
                <a:latin typeface="Arial"/>
                <a:cs typeface="Arial"/>
              </a:rPr>
              <a:t>or</a:t>
            </a:r>
            <a:r>
              <a:rPr sz="1800" b="1" spc="-15" dirty="0">
                <a:solidFill>
                  <a:srgbClr val="FF0000"/>
                </a:solidFill>
                <a:latin typeface="Arial"/>
                <a:cs typeface="Arial"/>
              </a:rPr>
              <a:t>e</a:t>
            </a:r>
            <a:r>
              <a:rPr sz="1800" b="1" dirty="0">
                <a:solidFill>
                  <a:srgbClr val="FF0000"/>
                </a:solidFill>
                <a:latin typeface="Arial"/>
                <a:cs typeface="Arial"/>
              </a:rPr>
              <a:t>s</a:t>
            </a:r>
            <a:endParaRPr sz="1800" dirty="0">
              <a:latin typeface="Arial"/>
              <a:cs typeface="Arial"/>
            </a:endParaRPr>
          </a:p>
          <a:p>
            <a:pPr marL="654050">
              <a:lnSpc>
                <a:spcPct val="100000"/>
              </a:lnSpc>
            </a:pPr>
            <a:r>
              <a:rPr sz="1800" b="1" spc="-5" dirty="0">
                <a:latin typeface="Arial"/>
                <a:cs typeface="Arial"/>
              </a:rPr>
              <a:t>Expresiones</a:t>
            </a:r>
            <a:r>
              <a:rPr sz="1800" b="1" spc="-10" dirty="0">
                <a:latin typeface="Arial"/>
                <a:cs typeface="Arial"/>
              </a:rPr>
              <a:t> aritméticas</a:t>
            </a:r>
            <a:endParaRPr sz="1800" dirty="0">
              <a:latin typeface="Arial"/>
              <a:cs typeface="Arial"/>
            </a:endParaRPr>
          </a:p>
          <a:p>
            <a:pPr>
              <a:lnSpc>
                <a:spcPct val="100000"/>
              </a:lnSpc>
              <a:spcBef>
                <a:spcPts val="30"/>
              </a:spcBef>
            </a:pPr>
            <a:endParaRPr sz="1850" dirty="0">
              <a:latin typeface="Arial"/>
              <a:cs typeface="Arial"/>
            </a:endParaRPr>
          </a:p>
          <a:p>
            <a:pPr marL="654050" marR="2582545" indent="-641350">
              <a:lnSpc>
                <a:spcPct val="100000"/>
              </a:lnSpc>
            </a:pPr>
            <a:r>
              <a:rPr sz="1800" i="1" spc="-10" dirty="0">
                <a:latin typeface="Arial"/>
                <a:cs typeface="Arial"/>
              </a:rPr>
              <a:t>Hay </a:t>
            </a:r>
            <a:r>
              <a:rPr sz="1800" i="1" spc="-5" dirty="0">
                <a:latin typeface="Arial"/>
                <a:cs typeface="Arial"/>
              </a:rPr>
              <a:t>tres </a:t>
            </a:r>
            <a:r>
              <a:rPr sz="1800" i="1" spc="-10" dirty="0">
                <a:latin typeface="Arial"/>
                <a:cs typeface="Arial"/>
              </a:rPr>
              <a:t>tipos de operadores:  aritméticos  relacionales</a:t>
            </a:r>
            <a:endParaRPr sz="1800" dirty="0">
              <a:latin typeface="Arial"/>
              <a:cs typeface="Arial"/>
            </a:endParaRPr>
          </a:p>
          <a:p>
            <a:pPr marL="654050">
              <a:lnSpc>
                <a:spcPct val="100000"/>
              </a:lnSpc>
            </a:pPr>
            <a:r>
              <a:rPr sz="1800" i="1" spc="-5" dirty="0">
                <a:solidFill>
                  <a:srgbClr val="FF0000"/>
                </a:solidFill>
                <a:latin typeface="Arial"/>
                <a:cs typeface="Arial"/>
              </a:rPr>
              <a:t>lógicos</a:t>
            </a:r>
            <a:endParaRPr sz="1800" dirty="0">
              <a:latin typeface="Arial"/>
              <a:cs typeface="Arial"/>
            </a:endParaRPr>
          </a:p>
          <a:p>
            <a:pPr>
              <a:lnSpc>
                <a:spcPct val="100000"/>
              </a:lnSpc>
              <a:spcBef>
                <a:spcPts val="15"/>
              </a:spcBef>
            </a:pPr>
            <a:endParaRPr sz="2650" dirty="0">
              <a:latin typeface="Arial"/>
              <a:cs typeface="Arial"/>
            </a:endParaRPr>
          </a:p>
          <a:p>
            <a:pPr marL="1230630">
              <a:lnSpc>
                <a:spcPts val="2030"/>
              </a:lnSpc>
              <a:tabLst>
                <a:tab pos="2069464" algn="l"/>
              </a:tabLst>
            </a:pPr>
            <a:r>
              <a:rPr sz="1750" spc="-204" dirty="0">
                <a:latin typeface="Times New Roman"/>
                <a:cs typeface="Times New Roman"/>
              </a:rPr>
              <a:t>AND	Y</a:t>
            </a:r>
            <a:endParaRPr sz="1750" dirty="0">
              <a:latin typeface="Times New Roman"/>
              <a:cs typeface="Times New Roman"/>
            </a:endParaRPr>
          </a:p>
          <a:p>
            <a:pPr marL="1230630">
              <a:lnSpc>
                <a:spcPts val="2020"/>
              </a:lnSpc>
              <a:tabLst>
                <a:tab pos="2069464" algn="l"/>
              </a:tabLst>
            </a:pPr>
            <a:r>
              <a:rPr sz="1750" spc="-175" dirty="0">
                <a:latin typeface="Times New Roman"/>
                <a:cs typeface="Times New Roman"/>
              </a:rPr>
              <a:t>OR	</a:t>
            </a:r>
            <a:r>
              <a:rPr sz="1750" spc="-204" dirty="0">
                <a:latin typeface="Times New Roman"/>
                <a:cs typeface="Times New Roman"/>
              </a:rPr>
              <a:t>O</a:t>
            </a:r>
            <a:endParaRPr sz="1750" dirty="0">
              <a:latin typeface="Times New Roman"/>
              <a:cs typeface="Times New Roman"/>
            </a:endParaRPr>
          </a:p>
          <a:p>
            <a:pPr marL="1230630">
              <a:lnSpc>
                <a:spcPts val="2090"/>
              </a:lnSpc>
              <a:tabLst>
                <a:tab pos="2069464" algn="l"/>
              </a:tabLst>
            </a:pPr>
            <a:r>
              <a:rPr sz="1750" spc="-170" dirty="0">
                <a:latin typeface="Times New Roman"/>
                <a:cs typeface="Times New Roman"/>
              </a:rPr>
              <a:t>NOT	</a:t>
            </a:r>
            <a:r>
              <a:rPr sz="1750" spc="-190" dirty="0">
                <a:latin typeface="Times New Roman"/>
                <a:cs typeface="Times New Roman"/>
              </a:rPr>
              <a:t>NO</a:t>
            </a:r>
            <a:endParaRPr sz="1750" dirty="0">
              <a:latin typeface="Times New Roman"/>
              <a:cs typeface="Times New Roman"/>
            </a:endParaRPr>
          </a:p>
        </p:txBody>
      </p:sp>
      <p:sp>
        <p:nvSpPr>
          <p:cNvPr id="8" name="object 6">
            <a:extLst>
              <a:ext uri="{FF2B5EF4-FFF2-40B4-BE49-F238E27FC236}">
                <a16:creationId xmlns:a16="http://schemas.microsoft.com/office/drawing/2014/main" id="{0DB3F823-1027-48CA-9FC9-26910244ADE5}"/>
              </a:ext>
            </a:extLst>
          </p:cNvPr>
          <p:cNvSpPr/>
          <p:nvPr/>
        </p:nvSpPr>
        <p:spPr>
          <a:xfrm>
            <a:off x="6567149" y="4600486"/>
            <a:ext cx="1560354" cy="13757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6163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85B176D4-DAC2-4A9C-866A-DB562F588BAD}"/>
              </a:ext>
            </a:extLst>
          </p:cNvPr>
          <p:cNvSpPr txBox="1"/>
          <p:nvPr/>
        </p:nvSpPr>
        <p:spPr>
          <a:xfrm>
            <a:off x="2484437" y="1346428"/>
            <a:ext cx="7223125" cy="4363720"/>
          </a:xfrm>
          <a:prstGeom prst="rect">
            <a:avLst/>
          </a:prstGeom>
        </p:spPr>
        <p:txBody>
          <a:bodyPr vert="horz" wrap="square" lIns="0" tIns="147320" rIns="0" bIns="0" rtlCol="0">
            <a:spAutoFit/>
          </a:bodyPr>
          <a:lstStyle/>
          <a:p>
            <a:pPr marL="506730">
              <a:lnSpc>
                <a:spcPct val="100000"/>
              </a:lnSpc>
              <a:spcBef>
                <a:spcPts val="1160"/>
              </a:spcBef>
            </a:pPr>
            <a:r>
              <a:rPr sz="1800" b="1" i="1" spc="-5" dirty="0">
                <a:latin typeface="Arial"/>
                <a:cs typeface="Arial"/>
              </a:rPr>
              <a:t>Elementos básicos </a:t>
            </a:r>
            <a:r>
              <a:rPr sz="1800" b="1" i="1" dirty="0">
                <a:latin typeface="Arial"/>
                <a:cs typeface="Arial"/>
              </a:rPr>
              <a:t>de un</a:t>
            </a:r>
            <a:r>
              <a:rPr sz="1800" b="1" i="1" spc="-20" dirty="0">
                <a:latin typeface="Arial"/>
                <a:cs typeface="Arial"/>
              </a:rPr>
              <a:t> </a:t>
            </a:r>
            <a:r>
              <a:rPr sz="1800" b="1" i="1" spc="-10" dirty="0">
                <a:latin typeface="Arial"/>
                <a:cs typeface="Arial"/>
              </a:rPr>
              <a:t>programa</a:t>
            </a:r>
            <a:endParaRPr sz="1800">
              <a:latin typeface="Arial"/>
              <a:cs typeface="Arial"/>
            </a:endParaRPr>
          </a:p>
          <a:p>
            <a:pPr marL="654050" marR="1635125">
              <a:lnSpc>
                <a:spcPct val="100000"/>
              </a:lnSpc>
              <a:spcBef>
                <a:spcPts val="1060"/>
              </a:spcBef>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a:latin typeface="Arial"/>
              <a:cs typeface="Arial"/>
            </a:endParaRPr>
          </a:p>
          <a:p>
            <a:pPr marL="654050" marR="5280660">
              <a:lnSpc>
                <a:spcPct val="100000"/>
              </a:lnSpc>
            </a:pPr>
            <a:r>
              <a:rPr sz="1800" b="1" spc="-10" dirty="0">
                <a:latin typeface="Arial"/>
                <a:cs typeface="Arial"/>
              </a:rPr>
              <a:t>Variables  </a:t>
            </a:r>
            <a:r>
              <a:rPr sz="1800" b="1" spc="-5" dirty="0">
                <a:solidFill>
                  <a:srgbClr val="FF0000"/>
                </a:solidFill>
                <a:latin typeface="Arial"/>
                <a:cs typeface="Arial"/>
              </a:rPr>
              <a:t>O</a:t>
            </a:r>
            <a:r>
              <a:rPr sz="1800" b="1" spc="5" dirty="0">
                <a:solidFill>
                  <a:srgbClr val="FF0000"/>
                </a:solidFill>
                <a:latin typeface="Arial"/>
                <a:cs typeface="Arial"/>
              </a:rPr>
              <a:t>p</a:t>
            </a:r>
            <a:r>
              <a:rPr sz="1800" b="1" spc="-15" dirty="0">
                <a:solidFill>
                  <a:srgbClr val="FF0000"/>
                </a:solidFill>
                <a:latin typeface="Arial"/>
                <a:cs typeface="Arial"/>
              </a:rPr>
              <a:t>e</a:t>
            </a:r>
            <a:r>
              <a:rPr sz="1800" b="1" spc="-5" dirty="0">
                <a:solidFill>
                  <a:srgbClr val="FF0000"/>
                </a:solidFill>
                <a:latin typeface="Arial"/>
                <a:cs typeface="Arial"/>
              </a:rPr>
              <a:t>r</a:t>
            </a:r>
            <a:r>
              <a:rPr sz="1800" b="1" spc="-15" dirty="0">
                <a:solidFill>
                  <a:srgbClr val="FF0000"/>
                </a:solidFill>
                <a:latin typeface="Arial"/>
                <a:cs typeface="Arial"/>
              </a:rPr>
              <a:t>a</a:t>
            </a:r>
            <a:r>
              <a:rPr sz="1800" b="1" spc="5" dirty="0">
                <a:solidFill>
                  <a:srgbClr val="FF0000"/>
                </a:solidFill>
                <a:latin typeface="Arial"/>
                <a:cs typeface="Arial"/>
              </a:rPr>
              <a:t>d</a:t>
            </a:r>
            <a:r>
              <a:rPr sz="1800" b="1" spc="-5" dirty="0">
                <a:solidFill>
                  <a:srgbClr val="FF0000"/>
                </a:solidFill>
                <a:latin typeface="Arial"/>
                <a:cs typeface="Arial"/>
              </a:rPr>
              <a:t>or</a:t>
            </a:r>
            <a:r>
              <a:rPr sz="1800" b="1" spc="-15" dirty="0">
                <a:solidFill>
                  <a:srgbClr val="FF0000"/>
                </a:solidFill>
                <a:latin typeface="Arial"/>
                <a:cs typeface="Arial"/>
              </a:rPr>
              <a:t>e</a:t>
            </a:r>
            <a:r>
              <a:rPr sz="1800" b="1" dirty="0">
                <a:solidFill>
                  <a:srgbClr val="FF0000"/>
                </a:solidFill>
                <a:latin typeface="Arial"/>
                <a:cs typeface="Arial"/>
              </a:rPr>
              <a:t>s</a:t>
            </a:r>
            <a:endParaRPr sz="1800">
              <a:latin typeface="Arial"/>
              <a:cs typeface="Arial"/>
            </a:endParaRPr>
          </a:p>
          <a:p>
            <a:pPr marL="654050">
              <a:lnSpc>
                <a:spcPct val="100000"/>
              </a:lnSpc>
            </a:pPr>
            <a:r>
              <a:rPr sz="1800" b="1" spc="-5" dirty="0">
                <a:latin typeface="Arial"/>
                <a:cs typeface="Arial"/>
              </a:rPr>
              <a:t>Expresiones</a:t>
            </a:r>
            <a:r>
              <a:rPr sz="1800" b="1" spc="-10" dirty="0">
                <a:latin typeface="Arial"/>
                <a:cs typeface="Arial"/>
              </a:rPr>
              <a:t> aritméticas</a:t>
            </a:r>
            <a:endParaRPr sz="1800">
              <a:latin typeface="Arial"/>
              <a:cs typeface="Arial"/>
            </a:endParaRPr>
          </a:p>
          <a:p>
            <a:pPr>
              <a:lnSpc>
                <a:spcPct val="100000"/>
              </a:lnSpc>
              <a:spcBef>
                <a:spcPts val="30"/>
              </a:spcBef>
            </a:pPr>
            <a:endParaRPr sz="1850">
              <a:latin typeface="Arial"/>
              <a:cs typeface="Arial"/>
            </a:endParaRPr>
          </a:p>
          <a:p>
            <a:pPr marL="12700">
              <a:lnSpc>
                <a:spcPct val="100000"/>
              </a:lnSpc>
            </a:pPr>
            <a:r>
              <a:rPr sz="1800" b="1" i="1" spc="-5" dirty="0">
                <a:latin typeface="Arial"/>
                <a:cs typeface="Arial"/>
              </a:rPr>
              <a:t>Reglas </a:t>
            </a:r>
            <a:r>
              <a:rPr sz="1800" b="1" i="1" dirty="0">
                <a:latin typeface="Arial"/>
                <a:cs typeface="Arial"/>
              </a:rPr>
              <a:t>de</a:t>
            </a:r>
            <a:r>
              <a:rPr sz="1800" b="1" i="1" spc="-20" dirty="0">
                <a:latin typeface="Arial"/>
                <a:cs typeface="Arial"/>
              </a:rPr>
              <a:t> </a:t>
            </a:r>
            <a:r>
              <a:rPr sz="1800" b="1" i="1" spc="-5" dirty="0">
                <a:latin typeface="Arial"/>
                <a:cs typeface="Arial"/>
              </a:rPr>
              <a:t>Prioridad</a:t>
            </a:r>
            <a:endParaRPr sz="1800">
              <a:latin typeface="Arial"/>
              <a:cs typeface="Arial"/>
            </a:endParaRPr>
          </a:p>
          <a:p>
            <a:pPr marL="12700" marR="5080">
              <a:lnSpc>
                <a:spcPct val="100000"/>
              </a:lnSpc>
            </a:pPr>
            <a:r>
              <a:rPr sz="1800" spc="-10" dirty="0">
                <a:latin typeface="Arial"/>
                <a:cs typeface="Arial"/>
              </a:rPr>
              <a:t>Las operaciones </a:t>
            </a:r>
            <a:r>
              <a:rPr sz="1800" spc="-5" dirty="0">
                <a:latin typeface="Arial"/>
                <a:cs typeface="Arial"/>
              </a:rPr>
              <a:t>aritméticas </a:t>
            </a:r>
            <a:r>
              <a:rPr sz="1800" spc="-10" dirty="0">
                <a:latin typeface="Arial"/>
                <a:cs typeface="Arial"/>
              </a:rPr>
              <a:t>siguen </a:t>
            </a:r>
            <a:r>
              <a:rPr sz="1800" spc="-5" dirty="0">
                <a:latin typeface="Arial"/>
                <a:cs typeface="Arial"/>
              </a:rPr>
              <a:t>reglas de </a:t>
            </a:r>
            <a:r>
              <a:rPr sz="1800" spc="-10" dirty="0">
                <a:latin typeface="Arial"/>
                <a:cs typeface="Arial"/>
              </a:rPr>
              <a:t>prioridad </a:t>
            </a:r>
            <a:r>
              <a:rPr sz="1800" dirty="0">
                <a:latin typeface="Arial"/>
                <a:cs typeface="Arial"/>
              </a:rPr>
              <a:t>o </a:t>
            </a:r>
            <a:r>
              <a:rPr sz="1800" spc="-10" dirty="0">
                <a:latin typeface="Arial"/>
                <a:cs typeface="Arial"/>
              </a:rPr>
              <a:t>precedencia </a:t>
            </a:r>
            <a:r>
              <a:rPr sz="1800" dirty="0">
                <a:latin typeface="Arial"/>
                <a:cs typeface="Arial"/>
              </a:rPr>
              <a:t>y  </a:t>
            </a:r>
            <a:r>
              <a:rPr sz="1800" spc="-5" dirty="0">
                <a:latin typeface="Arial"/>
                <a:cs typeface="Arial"/>
              </a:rPr>
              <a:t>son:</a:t>
            </a:r>
            <a:endParaRPr sz="1800">
              <a:latin typeface="Arial"/>
              <a:cs typeface="Arial"/>
            </a:endParaRPr>
          </a:p>
          <a:p>
            <a:pPr>
              <a:lnSpc>
                <a:spcPct val="100000"/>
              </a:lnSpc>
            </a:pPr>
            <a:endParaRPr sz="2400">
              <a:latin typeface="Arial"/>
              <a:cs typeface="Arial"/>
            </a:endParaRPr>
          </a:p>
          <a:p>
            <a:pPr marL="12700">
              <a:lnSpc>
                <a:spcPct val="100000"/>
              </a:lnSpc>
              <a:tabLst>
                <a:tab pos="2543810" algn="l"/>
              </a:tabLst>
            </a:pPr>
            <a:r>
              <a:rPr sz="1800" spc="-10" dirty="0">
                <a:latin typeface="Arial"/>
                <a:cs typeface="Arial"/>
              </a:rPr>
              <a:t>operador</a:t>
            </a:r>
            <a:r>
              <a:rPr sz="1800" spc="5" dirty="0">
                <a:latin typeface="Arial"/>
                <a:cs typeface="Arial"/>
              </a:rPr>
              <a:t> </a:t>
            </a:r>
            <a:r>
              <a:rPr sz="1800" spc="-10" dirty="0">
                <a:latin typeface="Arial"/>
                <a:cs typeface="Arial"/>
              </a:rPr>
              <a:t>exponencial</a:t>
            </a:r>
            <a:r>
              <a:rPr sz="1800" spc="15" dirty="0">
                <a:latin typeface="Arial"/>
                <a:cs typeface="Arial"/>
              </a:rPr>
              <a:t> </a:t>
            </a:r>
            <a:r>
              <a:rPr sz="1800" spc="-10" dirty="0">
                <a:latin typeface="Arial"/>
                <a:cs typeface="Arial"/>
              </a:rPr>
              <a:t>*,	</a:t>
            </a:r>
            <a:r>
              <a:rPr sz="1800" dirty="0">
                <a:latin typeface="Arial"/>
                <a:cs typeface="Arial"/>
              </a:rPr>
              <a:t>^</a:t>
            </a:r>
            <a:endParaRPr sz="1800">
              <a:latin typeface="Arial"/>
              <a:cs typeface="Arial"/>
            </a:endParaRPr>
          </a:p>
          <a:p>
            <a:pPr marL="12700" marR="3112770">
              <a:lnSpc>
                <a:spcPct val="127800"/>
              </a:lnSpc>
            </a:pPr>
            <a:r>
              <a:rPr sz="1800" spc="-10" dirty="0">
                <a:latin typeface="Arial"/>
                <a:cs typeface="Arial"/>
              </a:rPr>
              <a:t>operadores de </a:t>
            </a:r>
            <a:r>
              <a:rPr sz="1800" spc="-5" dirty="0">
                <a:latin typeface="Arial"/>
                <a:cs typeface="Arial"/>
              </a:rPr>
              <a:t>multiplicación </a:t>
            </a:r>
            <a:r>
              <a:rPr sz="1800" dirty="0">
                <a:latin typeface="Arial"/>
                <a:cs typeface="Arial"/>
              </a:rPr>
              <a:t>y </a:t>
            </a:r>
            <a:r>
              <a:rPr sz="1800" spc="-5" dirty="0">
                <a:latin typeface="Arial"/>
                <a:cs typeface="Arial"/>
              </a:rPr>
              <a:t>división, </a:t>
            </a:r>
            <a:r>
              <a:rPr sz="1800" dirty="0">
                <a:latin typeface="Arial"/>
                <a:cs typeface="Arial"/>
              </a:rPr>
              <a:t>/  </a:t>
            </a:r>
            <a:r>
              <a:rPr sz="1800" spc="-10" dirty="0">
                <a:latin typeface="Arial"/>
                <a:cs typeface="Arial"/>
              </a:rPr>
              <a:t>operadores de </a:t>
            </a:r>
            <a:r>
              <a:rPr sz="1800" dirty="0">
                <a:latin typeface="Arial"/>
                <a:cs typeface="Arial"/>
              </a:rPr>
              <a:t>suma y </a:t>
            </a:r>
            <a:r>
              <a:rPr sz="1800" spc="-5" dirty="0">
                <a:latin typeface="Arial"/>
                <a:cs typeface="Arial"/>
              </a:rPr>
              <a:t>resta +,</a:t>
            </a:r>
            <a:r>
              <a:rPr sz="1800" spc="-25" dirty="0">
                <a:latin typeface="Arial"/>
                <a:cs typeface="Arial"/>
              </a:rPr>
              <a:t> </a:t>
            </a:r>
            <a:r>
              <a:rPr sz="1800" dirty="0">
                <a:latin typeface="Arial"/>
                <a:cs typeface="Arial"/>
              </a:rPr>
              <a:t>-</a:t>
            </a:r>
            <a:endParaRPr sz="1800">
              <a:latin typeface="Arial"/>
              <a:cs typeface="Arial"/>
            </a:endParaRPr>
          </a:p>
        </p:txBody>
      </p:sp>
    </p:spTree>
    <p:extLst>
      <p:ext uri="{BB962C8B-B14F-4D97-AF65-F5344CB8AC3E}">
        <p14:creationId xmlns:p14="http://schemas.microsoft.com/office/powerpoint/2010/main" val="3004931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857F4B6B-4029-46CA-9D5D-CC1766CCF19D}"/>
              </a:ext>
            </a:extLst>
          </p:cNvPr>
          <p:cNvSpPr txBox="1"/>
          <p:nvPr/>
        </p:nvSpPr>
        <p:spPr>
          <a:xfrm>
            <a:off x="2306261" y="1284679"/>
            <a:ext cx="7045325" cy="5573321"/>
          </a:xfrm>
          <a:prstGeom prst="rect">
            <a:avLst/>
          </a:prstGeom>
        </p:spPr>
        <p:txBody>
          <a:bodyPr vert="horz" wrap="square" lIns="0" tIns="147320" rIns="0" bIns="0" rtlCol="0">
            <a:spAutoFit/>
          </a:bodyPr>
          <a:lstStyle/>
          <a:p>
            <a:pPr marL="506730">
              <a:lnSpc>
                <a:spcPct val="100000"/>
              </a:lnSpc>
              <a:spcBef>
                <a:spcPts val="1160"/>
              </a:spcBef>
            </a:pPr>
            <a:r>
              <a:rPr sz="1800" b="1" i="1" spc="-5" dirty="0">
                <a:latin typeface="Arial" panose="020B0604020202020204" pitchFamily="34" charset="0"/>
                <a:cs typeface="Arial" panose="020B0604020202020204" pitchFamily="34" charset="0"/>
              </a:rPr>
              <a:t>Elementos básicos </a:t>
            </a:r>
            <a:r>
              <a:rPr sz="1800" b="1" i="1" dirty="0">
                <a:latin typeface="Arial" panose="020B0604020202020204" pitchFamily="34" charset="0"/>
                <a:cs typeface="Arial" panose="020B0604020202020204" pitchFamily="34" charset="0"/>
              </a:rPr>
              <a:t>de un</a:t>
            </a:r>
            <a:r>
              <a:rPr sz="1800" b="1" i="1" spc="-20" dirty="0">
                <a:latin typeface="Arial" panose="020B0604020202020204" pitchFamily="34" charset="0"/>
                <a:cs typeface="Arial" panose="020B0604020202020204" pitchFamily="34" charset="0"/>
              </a:rPr>
              <a:t> </a:t>
            </a:r>
            <a:r>
              <a:rPr sz="1800" b="1" i="1" spc="-10" dirty="0">
                <a:latin typeface="Arial" panose="020B0604020202020204" pitchFamily="34" charset="0"/>
                <a:cs typeface="Arial" panose="020B0604020202020204" pitchFamily="34" charset="0"/>
              </a:rPr>
              <a:t>programa</a:t>
            </a:r>
            <a:endParaRPr sz="1800" dirty="0">
              <a:latin typeface="Arial" panose="020B0604020202020204" pitchFamily="34" charset="0"/>
              <a:cs typeface="Arial" panose="020B0604020202020204" pitchFamily="34" charset="0"/>
            </a:endParaRPr>
          </a:p>
          <a:p>
            <a:pPr marL="654050" marR="1457960">
              <a:lnSpc>
                <a:spcPct val="100000"/>
              </a:lnSpc>
              <a:spcBef>
                <a:spcPts val="1060"/>
              </a:spcBef>
            </a:pPr>
            <a:r>
              <a:rPr sz="1800" b="1" spc="-5" dirty="0">
                <a:latin typeface="Arial" panose="020B0604020202020204" pitchFamily="34" charset="0"/>
                <a:cs typeface="Arial" panose="020B0604020202020204" pitchFamily="34" charset="0"/>
              </a:rPr>
              <a:t>El juego </a:t>
            </a:r>
            <a:r>
              <a:rPr sz="1800" b="1" dirty="0">
                <a:latin typeface="Arial" panose="020B0604020202020204" pitchFamily="34" charset="0"/>
                <a:cs typeface="Arial" panose="020B0604020202020204" pitchFamily="34" charset="0"/>
              </a:rPr>
              <a:t>de </a:t>
            </a:r>
            <a:r>
              <a:rPr sz="1800" b="1" spc="-10" dirty="0">
                <a:latin typeface="Arial" panose="020B0604020202020204" pitchFamily="34" charset="0"/>
                <a:cs typeface="Arial" panose="020B0604020202020204" pitchFamily="34" charset="0"/>
              </a:rPr>
              <a:t>caracteres </a:t>
            </a:r>
            <a:r>
              <a:rPr sz="1800" b="1" dirty="0">
                <a:latin typeface="Arial" panose="020B0604020202020204" pitchFamily="34" charset="0"/>
                <a:cs typeface="Arial" panose="020B0604020202020204" pitchFamily="34" charset="0"/>
              </a:rPr>
              <a:t>[ </a:t>
            </a:r>
            <a:r>
              <a:rPr sz="1800" b="1" spc="-5" dirty="0">
                <a:latin typeface="Arial" panose="020B0604020202020204" pitchFamily="34" charset="0"/>
                <a:cs typeface="Arial" panose="020B0604020202020204" pitchFamily="34" charset="0"/>
              </a:rPr>
              <a:t>1,2...0,a,b......z,*,-( )...]  Constantes</a:t>
            </a:r>
            <a:endParaRPr sz="1800" dirty="0">
              <a:latin typeface="Arial" panose="020B0604020202020204" pitchFamily="34" charset="0"/>
              <a:cs typeface="Arial" panose="020B0604020202020204" pitchFamily="34" charset="0"/>
            </a:endParaRPr>
          </a:p>
          <a:p>
            <a:pPr marL="654050" marR="5102860">
              <a:lnSpc>
                <a:spcPct val="100000"/>
              </a:lnSpc>
            </a:pPr>
            <a:r>
              <a:rPr sz="1800" b="1" spc="-10" dirty="0">
                <a:latin typeface="Arial" panose="020B0604020202020204" pitchFamily="34" charset="0"/>
                <a:cs typeface="Arial" panose="020B0604020202020204" pitchFamily="34" charset="0"/>
              </a:rPr>
              <a:t>Variables  </a:t>
            </a:r>
            <a:r>
              <a:rPr sz="1800" b="1" spc="-5" dirty="0">
                <a:latin typeface="Arial" panose="020B0604020202020204" pitchFamily="34" charset="0"/>
                <a:cs typeface="Arial" panose="020B0604020202020204" pitchFamily="34" charset="0"/>
              </a:rPr>
              <a:t>O</a:t>
            </a:r>
            <a:r>
              <a:rPr sz="1800" b="1" spc="5" dirty="0">
                <a:latin typeface="Arial" panose="020B0604020202020204" pitchFamily="34" charset="0"/>
                <a:cs typeface="Arial" panose="020B0604020202020204" pitchFamily="34" charset="0"/>
              </a:rPr>
              <a:t>p</a:t>
            </a:r>
            <a:r>
              <a:rPr sz="1800" b="1" spc="-15" dirty="0">
                <a:latin typeface="Arial" panose="020B0604020202020204" pitchFamily="34" charset="0"/>
                <a:cs typeface="Arial" panose="020B0604020202020204" pitchFamily="34" charset="0"/>
              </a:rPr>
              <a:t>e</a:t>
            </a:r>
            <a:r>
              <a:rPr sz="1800" b="1" spc="-5" dirty="0">
                <a:latin typeface="Arial" panose="020B0604020202020204" pitchFamily="34" charset="0"/>
                <a:cs typeface="Arial" panose="020B0604020202020204" pitchFamily="34" charset="0"/>
              </a:rPr>
              <a:t>r</a:t>
            </a:r>
            <a:r>
              <a:rPr sz="1800" b="1" spc="-15" dirty="0">
                <a:latin typeface="Arial" panose="020B0604020202020204" pitchFamily="34" charset="0"/>
                <a:cs typeface="Arial" panose="020B0604020202020204" pitchFamily="34" charset="0"/>
              </a:rPr>
              <a:t>a</a:t>
            </a:r>
            <a:r>
              <a:rPr sz="1800" b="1" spc="5" dirty="0">
                <a:latin typeface="Arial" panose="020B0604020202020204" pitchFamily="34" charset="0"/>
                <a:cs typeface="Arial" panose="020B0604020202020204" pitchFamily="34" charset="0"/>
              </a:rPr>
              <a:t>d</a:t>
            </a:r>
            <a:r>
              <a:rPr sz="1800" b="1" spc="-5" dirty="0">
                <a:latin typeface="Arial" panose="020B0604020202020204" pitchFamily="34" charset="0"/>
                <a:cs typeface="Arial" panose="020B0604020202020204" pitchFamily="34" charset="0"/>
              </a:rPr>
              <a:t>or</a:t>
            </a:r>
            <a:r>
              <a:rPr sz="1800" b="1" spc="-15" dirty="0">
                <a:latin typeface="Arial" panose="020B0604020202020204" pitchFamily="34" charset="0"/>
                <a:cs typeface="Arial" panose="020B0604020202020204" pitchFamily="34" charset="0"/>
              </a:rPr>
              <a:t>e</a:t>
            </a:r>
            <a:r>
              <a:rPr sz="1800" b="1" dirty="0">
                <a:latin typeface="Arial" panose="020B0604020202020204" pitchFamily="34" charset="0"/>
                <a:cs typeface="Arial" panose="020B0604020202020204" pitchFamily="34" charset="0"/>
              </a:rPr>
              <a:t>s</a:t>
            </a:r>
            <a:endParaRPr sz="1800" dirty="0">
              <a:latin typeface="Arial" panose="020B0604020202020204" pitchFamily="34" charset="0"/>
              <a:cs typeface="Arial" panose="020B0604020202020204" pitchFamily="34" charset="0"/>
            </a:endParaRPr>
          </a:p>
          <a:p>
            <a:pPr marL="654050">
              <a:lnSpc>
                <a:spcPct val="100000"/>
              </a:lnSpc>
            </a:pPr>
            <a:r>
              <a:rPr sz="1800" b="1" spc="-5" dirty="0">
                <a:solidFill>
                  <a:srgbClr val="FF0000"/>
                </a:solidFill>
                <a:latin typeface="Arial" panose="020B0604020202020204" pitchFamily="34" charset="0"/>
                <a:cs typeface="Arial" panose="020B0604020202020204" pitchFamily="34" charset="0"/>
              </a:rPr>
              <a:t>Expresiones</a:t>
            </a:r>
            <a:r>
              <a:rPr sz="1800" b="1" spc="-10" dirty="0">
                <a:solidFill>
                  <a:srgbClr val="FF0000"/>
                </a:solidFill>
                <a:latin typeface="Arial" panose="020B0604020202020204" pitchFamily="34" charset="0"/>
                <a:cs typeface="Arial" panose="020B0604020202020204" pitchFamily="34" charset="0"/>
              </a:rPr>
              <a:t> aritméticas</a:t>
            </a:r>
            <a:endParaRPr sz="1800" dirty="0">
              <a:latin typeface="Arial" panose="020B0604020202020204" pitchFamily="34" charset="0"/>
              <a:cs typeface="Arial" panose="020B0604020202020204" pitchFamily="34" charset="0"/>
            </a:endParaRPr>
          </a:p>
          <a:p>
            <a:pPr>
              <a:lnSpc>
                <a:spcPct val="100000"/>
              </a:lnSpc>
              <a:spcBef>
                <a:spcPts val="30"/>
              </a:spcBef>
            </a:pPr>
            <a:endParaRPr sz="1850" dirty="0">
              <a:latin typeface="Arial" panose="020B0604020202020204" pitchFamily="34" charset="0"/>
              <a:cs typeface="Arial" panose="020B0604020202020204" pitchFamily="34" charset="0"/>
            </a:endParaRPr>
          </a:p>
          <a:p>
            <a:pPr marL="12700" marR="5080">
              <a:lnSpc>
                <a:spcPct val="100000"/>
              </a:lnSpc>
              <a:tabLst>
                <a:tab pos="549275" algn="l"/>
                <a:tab pos="1945005" algn="l"/>
                <a:tab pos="3216910" algn="l"/>
                <a:tab pos="3754120" algn="l"/>
                <a:tab pos="5443220" algn="l"/>
                <a:tab pos="5864860" algn="l"/>
              </a:tabLst>
            </a:pPr>
            <a:r>
              <a:rPr sz="1800" spc="-15" dirty="0">
                <a:latin typeface="Arial" panose="020B0604020202020204" pitchFamily="34" charset="0"/>
                <a:cs typeface="Arial" panose="020B0604020202020204" pitchFamily="34" charset="0"/>
              </a:rPr>
              <a:t>L</a:t>
            </a:r>
            <a:r>
              <a:rPr sz="1800" spc="-5" dirty="0">
                <a:latin typeface="Arial" panose="020B0604020202020204" pitchFamily="34" charset="0"/>
                <a:cs typeface="Arial" panose="020B0604020202020204" pitchFamily="34" charset="0"/>
              </a:rPr>
              <a:t>a</a:t>
            </a:r>
            <a:r>
              <a:rPr sz="1800" dirty="0">
                <a:latin typeface="Arial" panose="020B0604020202020204" pitchFamily="34" charset="0"/>
                <a:cs typeface="Arial" panose="020B0604020202020204" pitchFamily="34" charset="0"/>
              </a:rPr>
              <a:t>s	</a:t>
            </a:r>
            <a:r>
              <a:rPr sz="1800" spc="-15" dirty="0">
                <a:latin typeface="Arial" panose="020B0604020202020204" pitchFamily="34" charset="0"/>
                <a:cs typeface="Arial" panose="020B0604020202020204" pitchFamily="34" charset="0"/>
              </a:rPr>
              <a:t>ex</a:t>
            </a:r>
            <a:r>
              <a:rPr sz="1800" spc="-5" dirty="0">
                <a:latin typeface="Arial" panose="020B0604020202020204" pitchFamily="34" charset="0"/>
                <a:cs typeface="Arial" panose="020B0604020202020204" pitchFamily="34" charset="0"/>
              </a:rPr>
              <a:t>pr</a:t>
            </a:r>
            <a:r>
              <a:rPr sz="1800" spc="-15" dirty="0">
                <a:latin typeface="Arial" panose="020B0604020202020204" pitchFamily="34" charset="0"/>
                <a:cs typeface="Arial" panose="020B0604020202020204" pitchFamily="34" charset="0"/>
              </a:rPr>
              <a:t>e</a:t>
            </a:r>
            <a:r>
              <a:rPr sz="1800" dirty="0">
                <a:latin typeface="Arial" panose="020B0604020202020204" pitchFamily="34" charset="0"/>
                <a:cs typeface="Arial" panose="020B0604020202020204" pitchFamily="34" charset="0"/>
              </a:rPr>
              <a:t>sio</a:t>
            </a:r>
            <a:r>
              <a:rPr sz="1800" spc="-15" dirty="0">
                <a:latin typeface="Arial" panose="020B0604020202020204" pitchFamily="34" charset="0"/>
                <a:cs typeface="Arial" panose="020B0604020202020204" pitchFamily="34" charset="0"/>
              </a:rPr>
              <a:t>n</a:t>
            </a:r>
            <a:r>
              <a:rPr sz="1800" spc="-5" dirty="0">
                <a:latin typeface="Arial" panose="020B0604020202020204" pitchFamily="34" charset="0"/>
                <a:cs typeface="Arial" panose="020B0604020202020204" pitchFamily="34" charset="0"/>
              </a:rPr>
              <a:t>e</a:t>
            </a:r>
            <a:r>
              <a:rPr sz="1800" dirty="0">
                <a:latin typeface="Arial" panose="020B0604020202020204" pitchFamily="34" charset="0"/>
                <a:cs typeface="Arial" panose="020B0604020202020204" pitchFamily="34" charset="0"/>
              </a:rPr>
              <a:t>s	</a:t>
            </a:r>
            <a:r>
              <a:rPr sz="1800" spc="-5" dirty="0">
                <a:latin typeface="Arial" panose="020B0604020202020204" pitchFamily="34" charset="0"/>
                <a:cs typeface="Arial" panose="020B0604020202020204" pitchFamily="34" charset="0"/>
              </a:rPr>
              <a:t>ar</a:t>
            </a:r>
            <a:r>
              <a:rPr sz="1800" spc="-10" dirty="0">
                <a:latin typeface="Arial" panose="020B0604020202020204" pitchFamily="34" charset="0"/>
                <a:cs typeface="Arial" panose="020B0604020202020204" pitchFamily="34" charset="0"/>
              </a:rPr>
              <a:t>i</a:t>
            </a:r>
            <a:r>
              <a:rPr sz="1800" spc="5" dirty="0">
                <a:latin typeface="Arial" panose="020B0604020202020204" pitchFamily="34" charset="0"/>
                <a:cs typeface="Arial" panose="020B0604020202020204" pitchFamily="34" charset="0"/>
              </a:rPr>
              <a:t>t</a:t>
            </a:r>
            <a:r>
              <a:rPr sz="1800" dirty="0">
                <a:latin typeface="Arial" panose="020B0604020202020204" pitchFamily="34" charset="0"/>
                <a:cs typeface="Arial" panose="020B0604020202020204" pitchFamily="34" charset="0"/>
              </a:rPr>
              <a:t>m</a:t>
            </a:r>
            <a:r>
              <a:rPr sz="1800" spc="-15" dirty="0">
                <a:latin typeface="Arial" panose="020B0604020202020204" pitchFamily="34" charset="0"/>
                <a:cs typeface="Arial" panose="020B0604020202020204" pitchFamily="34" charset="0"/>
              </a:rPr>
              <a:t>é</a:t>
            </a:r>
            <a:r>
              <a:rPr sz="1800" spc="5" dirty="0">
                <a:latin typeface="Arial" panose="020B0604020202020204" pitchFamily="34" charset="0"/>
                <a:cs typeface="Arial" panose="020B0604020202020204" pitchFamily="34" charset="0"/>
              </a:rPr>
              <a:t>t</a:t>
            </a:r>
            <a:r>
              <a:rPr sz="1800" spc="-10" dirty="0">
                <a:latin typeface="Arial" panose="020B0604020202020204" pitchFamily="34" charset="0"/>
                <a:cs typeface="Arial" panose="020B0604020202020204" pitchFamily="34" charset="0"/>
              </a:rPr>
              <a:t>i</a:t>
            </a:r>
            <a:r>
              <a:rPr sz="1800" dirty="0">
                <a:latin typeface="Arial" panose="020B0604020202020204" pitchFamily="34" charset="0"/>
                <a:cs typeface="Arial" panose="020B0604020202020204" pitchFamily="34" charset="0"/>
              </a:rPr>
              <a:t>cas	son	co</a:t>
            </a:r>
            <a:r>
              <a:rPr sz="1800" spc="-10" dirty="0">
                <a:latin typeface="Arial" panose="020B0604020202020204" pitchFamily="34" charset="0"/>
                <a:cs typeface="Arial" panose="020B0604020202020204" pitchFamily="34" charset="0"/>
              </a:rPr>
              <a:t>m</a:t>
            </a:r>
            <a:r>
              <a:rPr sz="1800" spc="-5" dirty="0">
                <a:latin typeface="Arial" panose="020B0604020202020204" pitchFamily="34" charset="0"/>
                <a:cs typeface="Arial" panose="020B0604020202020204" pitchFamily="34" charset="0"/>
              </a:rPr>
              <a:t>bi</a:t>
            </a:r>
            <a:r>
              <a:rPr sz="1800" spc="-15" dirty="0">
                <a:latin typeface="Arial" panose="020B0604020202020204" pitchFamily="34" charset="0"/>
                <a:cs typeface="Arial" panose="020B0604020202020204" pitchFamily="34" charset="0"/>
              </a:rPr>
              <a:t>n</a:t>
            </a:r>
            <a:r>
              <a:rPr sz="1800" spc="-5" dirty="0">
                <a:latin typeface="Arial" panose="020B0604020202020204" pitchFamily="34" charset="0"/>
                <a:cs typeface="Arial" panose="020B0604020202020204" pitchFamily="34" charset="0"/>
              </a:rPr>
              <a:t>ac</a:t>
            </a:r>
            <a:r>
              <a:rPr sz="1800" spc="-10" dirty="0">
                <a:latin typeface="Arial" panose="020B0604020202020204" pitchFamily="34" charset="0"/>
                <a:cs typeface="Arial" panose="020B0604020202020204" pitchFamily="34" charset="0"/>
              </a:rPr>
              <a:t>i</a:t>
            </a:r>
            <a:r>
              <a:rPr sz="1800" spc="-5" dirty="0">
                <a:latin typeface="Arial" panose="020B0604020202020204" pitchFamily="34" charset="0"/>
                <a:cs typeface="Arial" panose="020B0604020202020204" pitchFamily="34" charset="0"/>
              </a:rPr>
              <a:t>one</a:t>
            </a:r>
            <a:r>
              <a:rPr sz="1800" dirty="0">
                <a:latin typeface="Arial" panose="020B0604020202020204" pitchFamily="34" charset="0"/>
                <a:cs typeface="Arial" panose="020B0604020202020204" pitchFamily="34" charset="0"/>
              </a:rPr>
              <a:t>s	</a:t>
            </a:r>
            <a:r>
              <a:rPr sz="1800" spc="-15" dirty="0">
                <a:latin typeface="Arial" panose="020B0604020202020204" pitchFamily="34" charset="0"/>
                <a:cs typeface="Arial" panose="020B0604020202020204" pitchFamily="34" charset="0"/>
              </a:rPr>
              <a:t>d</a:t>
            </a:r>
            <a:r>
              <a:rPr sz="1800" dirty="0">
                <a:latin typeface="Arial" panose="020B0604020202020204" pitchFamily="34" charset="0"/>
                <a:cs typeface="Arial" panose="020B0604020202020204" pitchFamily="34" charset="0"/>
              </a:rPr>
              <a:t>e	con</a:t>
            </a:r>
            <a:r>
              <a:rPr sz="1800" spc="-15" dirty="0">
                <a:latin typeface="Arial" panose="020B0604020202020204" pitchFamily="34" charset="0"/>
                <a:cs typeface="Arial" panose="020B0604020202020204" pitchFamily="34" charset="0"/>
              </a:rPr>
              <a:t>s</a:t>
            </a:r>
            <a:r>
              <a:rPr sz="1800" spc="5" dirty="0">
                <a:latin typeface="Arial" panose="020B0604020202020204" pitchFamily="34" charset="0"/>
                <a:cs typeface="Arial" panose="020B0604020202020204" pitchFamily="34" charset="0"/>
              </a:rPr>
              <a:t>t</a:t>
            </a:r>
            <a:r>
              <a:rPr sz="1800" spc="-15" dirty="0">
                <a:latin typeface="Arial" panose="020B0604020202020204" pitchFamily="34" charset="0"/>
                <a:cs typeface="Arial" panose="020B0604020202020204" pitchFamily="34" charset="0"/>
              </a:rPr>
              <a:t>a</a:t>
            </a:r>
            <a:r>
              <a:rPr sz="1800" spc="-5" dirty="0">
                <a:latin typeface="Arial" panose="020B0604020202020204" pitchFamily="34" charset="0"/>
                <a:cs typeface="Arial" panose="020B0604020202020204" pitchFamily="34" charset="0"/>
              </a:rPr>
              <a:t>ntes,  variables, símbolos de operación, paréntesis </a:t>
            </a:r>
            <a:r>
              <a:rPr sz="1800" dirty="0">
                <a:latin typeface="Arial" panose="020B0604020202020204" pitchFamily="34" charset="0"/>
                <a:cs typeface="Arial" panose="020B0604020202020204" pitchFamily="34" charset="0"/>
              </a:rPr>
              <a:t>y </a:t>
            </a:r>
            <a:r>
              <a:rPr sz="1800" spc="-5" dirty="0">
                <a:latin typeface="Arial" panose="020B0604020202020204" pitchFamily="34" charset="0"/>
                <a:cs typeface="Arial" panose="020B0604020202020204" pitchFamily="34" charset="0"/>
              </a:rPr>
              <a:t>nombres de</a:t>
            </a:r>
            <a:r>
              <a:rPr sz="1800" spc="180" dirty="0">
                <a:latin typeface="Arial" panose="020B0604020202020204" pitchFamily="34" charset="0"/>
                <a:cs typeface="Arial" panose="020B0604020202020204" pitchFamily="34" charset="0"/>
              </a:rPr>
              <a:t> </a:t>
            </a:r>
            <a:r>
              <a:rPr sz="1800" spc="-10" dirty="0" err="1">
                <a:latin typeface="Arial" panose="020B0604020202020204" pitchFamily="34" charset="0"/>
                <a:cs typeface="Arial" panose="020B0604020202020204" pitchFamily="34" charset="0"/>
              </a:rPr>
              <a:t>funciones</a:t>
            </a:r>
            <a:r>
              <a:rPr lang="es-ES" sz="1800" spc="-10" dirty="0">
                <a:latin typeface="Arial" panose="020B0604020202020204" pitchFamily="34" charset="0"/>
                <a:cs typeface="Arial" panose="020B0604020202020204" pitchFamily="34" charset="0"/>
              </a:rPr>
              <a:t> especiales. Las mismas son utilizadas en notación matemática tradicional.</a:t>
            </a:r>
          </a:p>
          <a:p>
            <a:pPr marL="12700" marR="5080" algn="ctr">
              <a:tabLst>
                <a:tab pos="549275" algn="l"/>
                <a:tab pos="1945005" algn="l"/>
                <a:tab pos="3216910" algn="l"/>
                <a:tab pos="3754120" algn="l"/>
                <a:tab pos="5443220" algn="l"/>
                <a:tab pos="5864860" algn="l"/>
              </a:tabLst>
            </a:pPr>
            <a:r>
              <a:rPr lang="pt-BR" b="1" dirty="0">
                <a:latin typeface="Arial" panose="020B0604020202020204" pitchFamily="34" charset="0"/>
                <a:cs typeface="Arial" panose="020B0604020202020204" pitchFamily="34" charset="0"/>
              </a:rPr>
              <a:t>a + (b – </a:t>
            </a:r>
            <a:r>
              <a:rPr lang="pt-BR" b="1" spc="-10" dirty="0">
                <a:latin typeface="Arial" panose="020B0604020202020204" pitchFamily="34" charset="0"/>
                <a:cs typeface="Arial" panose="020B0604020202020204" pitchFamily="34" charset="0"/>
              </a:rPr>
              <a:t>20) </a:t>
            </a:r>
            <a:r>
              <a:rPr lang="pt-BR" b="1" dirty="0">
                <a:latin typeface="Arial" panose="020B0604020202020204" pitchFamily="34" charset="0"/>
                <a:cs typeface="Arial" panose="020B0604020202020204" pitchFamily="34" charset="0"/>
              </a:rPr>
              <a:t>*</a:t>
            </a:r>
            <a:r>
              <a:rPr lang="pt-BR" b="1" spc="-90"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2  </a:t>
            </a:r>
          </a:p>
          <a:p>
            <a:pPr marL="12700" marR="5080" algn="ctr">
              <a:tabLst>
                <a:tab pos="549275" algn="l"/>
                <a:tab pos="1945005" algn="l"/>
                <a:tab pos="3216910" algn="l"/>
                <a:tab pos="3754120" algn="l"/>
                <a:tab pos="5443220" algn="l"/>
                <a:tab pos="5864860" algn="l"/>
              </a:tabLst>
            </a:pPr>
            <a:r>
              <a:rPr lang="pt-BR" b="1" dirty="0">
                <a:latin typeface="Arial" panose="020B0604020202020204" pitchFamily="34" charset="0"/>
                <a:cs typeface="Arial" panose="020B0604020202020204" pitchFamily="34" charset="0"/>
              </a:rPr>
              <a:t>(a + </a:t>
            </a:r>
            <a:r>
              <a:rPr lang="pt-BR" b="1" spc="-5" dirty="0">
                <a:latin typeface="Arial" panose="020B0604020202020204" pitchFamily="34" charset="0"/>
                <a:cs typeface="Arial" panose="020B0604020202020204" pitchFamily="34" charset="0"/>
              </a:rPr>
              <a:t>b)**</a:t>
            </a:r>
            <a:r>
              <a:rPr lang="pt-BR" b="1" spc="-45"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2</a:t>
            </a:r>
          </a:p>
          <a:p>
            <a:pPr marL="12700" marR="5080" algn="ctr">
              <a:tabLst>
                <a:tab pos="549275" algn="l"/>
                <a:tab pos="1945005" algn="l"/>
                <a:tab pos="3216910" algn="l"/>
                <a:tab pos="3754120" algn="l"/>
                <a:tab pos="5443220" algn="l"/>
                <a:tab pos="5864860" algn="l"/>
              </a:tabLst>
            </a:pPr>
            <a:endParaRPr lang="pt-BR" b="1" dirty="0">
              <a:latin typeface="Arial" panose="020B0604020202020204" pitchFamily="34" charset="0"/>
              <a:cs typeface="Arial" panose="020B0604020202020204" pitchFamily="34" charset="0"/>
            </a:endParaRPr>
          </a:p>
          <a:p>
            <a:pPr marL="12700" marR="5080" algn="just">
              <a:tabLst>
                <a:tab pos="549275" algn="l"/>
                <a:tab pos="1945005" algn="l"/>
                <a:tab pos="3216910" algn="l"/>
                <a:tab pos="3754120" algn="l"/>
                <a:tab pos="5443220" algn="l"/>
                <a:tab pos="5864860" algn="l"/>
              </a:tabLst>
            </a:pPr>
            <a:r>
              <a:rPr lang="es-419" spc="-10" dirty="0">
                <a:latin typeface="Arial" panose="020B0604020202020204" pitchFamily="34" charset="0"/>
                <a:cs typeface="Arial" panose="020B0604020202020204" pitchFamily="34" charset="0"/>
              </a:rPr>
              <a:t>Cada expresión tiene </a:t>
            </a:r>
            <a:r>
              <a:rPr lang="es-419" spc="-5" dirty="0">
                <a:latin typeface="Arial" panose="020B0604020202020204" pitchFamily="34" charset="0"/>
                <a:cs typeface="Arial" panose="020B0604020202020204" pitchFamily="34" charset="0"/>
              </a:rPr>
              <a:t>un valor, </a:t>
            </a:r>
            <a:r>
              <a:rPr lang="es-419" spc="-10" dirty="0">
                <a:latin typeface="Arial" panose="020B0604020202020204" pitchFamily="34" charset="0"/>
                <a:cs typeface="Arial" panose="020B0604020202020204" pitchFamily="34" charset="0"/>
              </a:rPr>
              <a:t>que </a:t>
            </a:r>
            <a:r>
              <a:rPr lang="es-419" dirty="0">
                <a:latin typeface="Arial" panose="020B0604020202020204" pitchFamily="34" charset="0"/>
                <a:cs typeface="Arial" panose="020B0604020202020204" pitchFamily="34" charset="0"/>
              </a:rPr>
              <a:t>se </a:t>
            </a:r>
            <a:r>
              <a:rPr lang="es-419" spc="-10" dirty="0">
                <a:latin typeface="Arial" panose="020B0604020202020204" pitchFamily="34" charset="0"/>
                <a:cs typeface="Arial" panose="020B0604020202020204" pitchFamily="34" charset="0"/>
              </a:rPr>
              <a:t>determina tomando los  </a:t>
            </a:r>
            <a:r>
              <a:rPr lang="es-419" spc="-5" dirty="0">
                <a:latin typeface="Arial" panose="020B0604020202020204" pitchFamily="34" charset="0"/>
                <a:cs typeface="Arial" panose="020B0604020202020204" pitchFamily="34" charset="0"/>
              </a:rPr>
              <a:t>valores de </a:t>
            </a:r>
            <a:r>
              <a:rPr lang="es-419" spc="-10" dirty="0">
                <a:latin typeface="Arial" panose="020B0604020202020204" pitchFamily="34" charset="0"/>
                <a:cs typeface="Arial" panose="020B0604020202020204" pitchFamily="34" charset="0"/>
              </a:rPr>
              <a:t>las </a:t>
            </a:r>
            <a:r>
              <a:rPr lang="es-419" spc="-5" dirty="0">
                <a:latin typeface="Arial" panose="020B0604020202020204" pitchFamily="34" charset="0"/>
                <a:cs typeface="Arial" panose="020B0604020202020204" pitchFamily="34" charset="0"/>
              </a:rPr>
              <a:t>variables </a:t>
            </a:r>
            <a:r>
              <a:rPr lang="es-419" dirty="0">
                <a:latin typeface="Arial" panose="020B0604020202020204" pitchFamily="34" charset="0"/>
                <a:cs typeface="Arial" panose="020B0604020202020204" pitchFamily="34" charset="0"/>
              </a:rPr>
              <a:t>y </a:t>
            </a:r>
            <a:r>
              <a:rPr lang="es-419" spc="-5" dirty="0">
                <a:latin typeface="Arial" panose="020B0604020202020204" pitchFamily="34" charset="0"/>
                <a:cs typeface="Arial" panose="020B0604020202020204" pitchFamily="34" charset="0"/>
              </a:rPr>
              <a:t>constantes implicadas </a:t>
            </a:r>
            <a:r>
              <a:rPr lang="es-419" dirty="0">
                <a:latin typeface="Arial" panose="020B0604020202020204" pitchFamily="34" charset="0"/>
                <a:cs typeface="Arial" panose="020B0604020202020204" pitchFamily="34" charset="0"/>
              </a:rPr>
              <a:t>y </a:t>
            </a:r>
            <a:r>
              <a:rPr lang="es-419" spc="-10" dirty="0">
                <a:latin typeface="Arial" panose="020B0604020202020204" pitchFamily="34" charset="0"/>
                <a:cs typeface="Arial" panose="020B0604020202020204" pitchFamily="34" charset="0"/>
              </a:rPr>
              <a:t>ejecutando </a:t>
            </a:r>
            <a:r>
              <a:rPr lang="es-419" spc="-5" dirty="0">
                <a:latin typeface="Arial" panose="020B0604020202020204" pitchFamily="34" charset="0"/>
                <a:cs typeface="Arial" panose="020B0604020202020204" pitchFamily="34" charset="0"/>
              </a:rPr>
              <a:t>las  </a:t>
            </a:r>
            <a:r>
              <a:rPr lang="es-419" spc="-10" dirty="0">
                <a:latin typeface="Arial" panose="020B0604020202020204" pitchFamily="34" charset="0"/>
                <a:cs typeface="Arial" panose="020B0604020202020204" pitchFamily="34" charset="0"/>
              </a:rPr>
              <a:t>operaciones indicadas.</a:t>
            </a:r>
            <a:endParaRPr lang="es-419" dirty="0">
              <a:latin typeface="Arial" panose="020B0604020202020204" pitchFamily="34" charset="0"/>
              <a:cs typeface="Arial" panose="020B0604020202020204" pitchFamily="34" charset="0"/>
            </a:endParaRPr>
          </a:p>
          <a:p>
            <a:pPr marL="12700" marR="5080" algn="ctr">
              <a:tabLst>
                <a:tab pos="549275" algn="l"/>
                <a:tab pos="1945005" algn="l"/>
                <a:tab pos="3216910" algn="l"/>
                <a:tab pos="3754120" algn="l"/>
                <a:tab pos="5443220" algn="l"/>
                <a:tab pos="5864860" algn="l"/>
              </a:tabLst>
            </a:pPr>
            <a:endParaRPr lang="pt-BR" dirty="0">
              <a:latin typeface="Arial"/>
              <a:cs typeface="Arial"/>
            </a:endParaRPr>
          </a:p>
          <a:p>
            <a:pPr marL="12700" marR="5080">
              <a:lnSpc>
                <a:spcPct val="100000"/>
              </a:lnSpc>
              <a:tabLst>
                <a:tab pos="549275" algn="l"/>
                <a:tab pos="1945005" algn="l"/>
                <a:tab pos="3216910" algn="l"/>
                <a:tab pos="3754120" algn="l"/>
                <a:tab pos="5443220" algn="l"/>
                <a:tab pos="5864860" algn="l"/>
              </a:tabLst>
            </a:pPr>
            <a:endParaRPr sz="1800" dirty="0">
              <a:latin typeface="Arial"/>
              <a:cs typeface="Arial"/>
            </a:endParaRPr>
          </a:p>
        </p:txBody>
      </p:sp>
      <p:sp>
        <p:nvSpPr>
          <p:cNvPr id="7" name="object 9">
            <a:extLst>
              <a:ext uri="{FF2B5EF4-FFF2-40B4-BE49-F238E27FC236}">
                <a16:creationId xmlns:a16="http://schemas.microsoft.com/office/drawing/2014/main" id="{4E015E72-80FD-4C6B-B269-C0834D807FA5}"/>
              </a:ext>
            </a:extLst>
          </p:cNvPr>
          <p:cNvSpPr/>
          <p:nvPr/>
        </p:nvSpPr>
        <p:spPr>
          <a:xfrm>
            <a:off x="8762661" y="1711518"/>
            <a:ext cx="1620520" cy="10642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5463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6C0494E3-3BA8-4C4D-9A5B-DAA566F040CC}"/>
              </a:ext>
            </a:extLst>
          </p:cNvPr>
          <p:cNvSpPr txBox="1"/>
          <p:nvPr/>
        </p:nvSpPr>
        <p:spPr>
          <a:xfrm>
            <a:off x="1773210" y="1273865"/>
            <a:ext cx="8318746" cy="4752583"/>
          </a:xfrm>
          <a:prstGeom prst="rect">
            <a:avLst/>
          </a:prstGeom>
        </p:spPr>
        <p:txBody>
          <a:bodyPr vert="horz" wrap="square" lIns="0" tIns="147320" rIns="0" bIns="0" rtlCol="0">
            <a:spAutoFit/>
          </a:bodyPr>
          <a:lstStyle/>
          <a:p>
            <a:pPr marL="544830">
              <a:lnSpc>
                <a:spcPct val="100000"/>
              </a:lnSpc>
              <a:spcBef>
                <a:spcPts val="1160"/>
              </a:spcBef>
            </a:pPr>
            <a:r>
              <a:rPr sz="1600" b="1" i="1" spc="-5" dirty="0">
                <a:latin typeface="Arial" panose="020B0604020202020204" pitchFamily="34" charset="0"/>
                <a:cs typeface="Arial" panose="020B0604020202020204" pitchFamily="34" charset="0"/>
              </a:rPr>
              <a:t>Elementos básicos </a:t>
            </a:r>
            <a:r>
              <a:rPr sz="1600" b="1" i="1" dirty="0">
                <a:latin typeface="Arial" panose="020B0604020202020204" pitchFamily="34" charset="0"/>
                <a:cs typeface="Arial" panose="020B0604020202020204" pitchFamily="34" charset="0"/>
              </a:rPr>
              <a:t>de un</a:t>
            </a:r>
            <a:r>
              <a:rPr sz="1600" b="1" i="1" spc="-20" dirty="0">
                <a:latin typeface="Arial" panose="020B0604020202020204" pitchFamily="34" charset="0"/>
                <a:cs typeface="Arial" panose="020B0604020202020204" pitchFamily="34" charset="0"/>
              </a:rPr>
              <a:t> </a:t>
            </a:r>
            <a:r>
              <a:rPr sz="1600" b="1" i="1" spc="-10" dirty="0">
                <a:latin typeface="Arial" panose="020B0604020202020204" pitchFamily="34" charset="0"/>
                <a:cs typeface="Arial" panose="020B0604020202020204" pitchFamily="34" charset="0"/>
              </a:rPr>
              <a:t>programa</a:t>
            </a:r>
            <a:endParaRPr sz="1600" dirty="0">
              <a:latin typeface="Arial" panose="020B0604020202020204" pitchFamily="34" charset="0"/>
              <a:cs typeface="Arial" panose="020B0604020202020204" pitchFamily="34" charset="0"/>
            </a:endParaRPr>
          </a:p>
          <a:p>
            <a:pPr marL="692150" marR="1496060">
              <a:lnSpc>
                <a:spcPct val="100000"/>
              </a:lnSpc>
              <a:spcBef>
                <a:spcPts val="1060"/>
              </a:spcBef>
            </a:pPr>
            <a:r>
              <a:rPr sz="1600" b="1" spc="-5" dirty="0">
                <a:latin typeface="Arial" panose="020B0604020202020204" pitchFamily="34" charset="0"/>
                <a:cs typeface="Arial" panose="020B0604020202020204" pitchFamily="34" charset="0"/>
              </a:rPr>
              <a:t>El juego </a:t>
            </a:r>
            <a:r>
              <a:rPr sz="1600" b="1" dirty="0">
                <a:latin typeface="Arial" panose="020B0604020202020204" pitchFamily="34" charset="0"/>
                <a:cs typeface="Arial" panose="020B0604020202020204" pitchFamily="34" charset="0"/>
              </a:rPr>
              <a:t>de </a:t>
            </a:r>
            <a:r>
              <a:rPr sz="1600" b="1" spc="-10" dirty="0">
                <a:latin typeface="Arial" panose="020B0604020202020204" pitchFamily="34" charset="0"/>
                <a:cs typeface="Arial" panose="020B0604020202020204" pitchFamily="34" charset="0"/>
              </a:rPr>
              <a:t>caracteres </a:t>
            </a:r>
            <a:r>
              <a:rPr sz="1600" b="1" dirty="0">
                <a:latin typeface="Arial" panose="020B0604020202020204" pitchFamily="34" charset="0"/>
                <a:cs typeface="Arial" panose="020B0604020202020204" pitchFamily="34" charset="0"/>
              </a:rPr>
              <a:t>[ </a:t>
            </a:r>
            <a:r>
              <a:rPr sz="1600" b="1" spc="-5" dirty="0">
                <a:latin typeface="Arial" panose="020B0604020202020204" pitchFamily="34" charset="0"/>
                <a:cs typeface="Arial" panose="020B0604020202020204" pitchFamily="34" charset="0"/>
              </a:rPr>
              <a:t>1,2...0,a,b......z,*,-( )...]  Constantes</a:t>
            </a:r>
            <a:endParaRPr sz="1600" dirty="0">
              <a:latin typeface="Arial" panose="020B0604020202020204" pitchFamily="34" charset="0"/>
              <a:cs typeface="Arial" panose="020B0604020202020204" pitchFamily="34" charset="0"/>
            </a:endParaRPr>
          </a:p>
          <a:p>
            <a:pPr marL="692150" marR="5140960">
              <a:lnSpc>
                <a:spcPct val="100000"/>
              </a:lnSpc>
            </a:pPr>
            <a:r>
              <a:rPr sz="1600" b="1" spc="-10" dirty="0">
                <a:latin typeface="Arial" panose="020B0604020202020204" pitchFamily="34" charset="0"/>
                <a:cs typeface="Arial" panose="020B0604020202020204" pitchFamily="34" charset="0"/>
              </a:rPr>
              <a:t>Variables  </a:t>
            </a:r>
            <a:r>
              <a:rPr sz="1600" b="1" spc="-5" dirty="0">
                <a:latin typeface="Arial" panose="020B0604020202020204" pitchFamily="34" charset="0"/>
                <a:cs typeface="Arial" panose="020B0604020202020204" pitchFamily="34" charset="0"/>
              </a:rPr>
              <a:t>O</a:t>
            </a:r>
            <a:r>
              <a:rPr sz="1600" b="1" spc="5" dirty="0">
                <a:latin typeface="Arial" panose="020B0604020202020204" pitchFamily="34" charset="0"/>
                <a:cs typeface="Arial" panose="020B0604020202020204" pitchFamily="34" charset="0"/>
              </a:rPr>
              <a:t>p</a:t>
            </a:r>
            <a:r>
              <a:rPr sz="1600" b="1" spc="-15" dirty="0">
                <a:latin typeface="Arial" panose="020B0604020202020204" pitchFamily="34" charset="0"/>
                <a:cs typeface="Arial" panose="020B0604020202020204" pitchFamily="34" charset="0"/>
              </a:rPr>
              <a:t>e</a:t>
            </a:r>
            <a:r>
              <a:rPr sz="1600" b="1" spc="-5" dirty="0">
                <a:latin typeface="Arial" panose="020B0604020202020204" pitchFamily="34" charset="0"/>
                <a:cs typeface="Arial" panose="020B0604020202020204" pitchFamily="34" charset="0"/>
              </a:rPr>
              <a:t>r</a:t>
            </a:r>
            <a:r>
              <a:rPr sz="1600" b="1" spc="-15" dirty="0">
                <a:latin typeface="Arial" panose="020B0604020202020204" pitchFamily="34" charset="0"/>
                <a:cs typeface="Arial" panose="020B0604020202020204" pitchFamily="34" charset="0"/>
              </a:rPr>
              <a:t>a</a:t>
            </a:r>
            <a:r>
              <a:rPr sz="1600" b="1" spc="5" dirty="0">
                <a:latin typeface="Arial" panose="020B0604020202020204" pitchFamily="34" charset="0"/>
                <a:cs typeface="Arial" panose="020B0604020202020204" pitchFamily="34" charset="0"/>
              </a:rPr>
              <a:t>d</a:t>
            </a:r>
            <a:r>
              <a:rPr sz="1600" b="1" spc="-5" dirty="0">
                <a:latin typeface="Arial" panose="020B0604020202020204" pitchFamily="34" charset="0"/>
                <a:cs typeface="Arial" panose="020B0604020202020204" pitchFamily="34" charset="0"/>
              </a:rPr>
              <a:t>or</a:t>
            </a:r>
            <a:r>
              <a:rPr sz="1600" b="1" spc="-15" dirty="0">
                <a:latin typeface="Arial" panose="020B0604020202020204" pitchFamily="34" charset="0"/>
                <a:cs typeface="Arial" panose="020B0604020202020204" pitchFamily="34" charset="0"/>
              </a:rPr>
              <a:t>e</a:t>
            </a:r>
            <a:r>
              <a:rPr sz="1600" b="1" dirty="0">
                <a:latin typeface="Arial" panose="020B0604020202020204" pitchFamily="34" charset="0"/>
                <a:cs typeface="Arial" panose="020B0604020202020204" pitchFamily="34" charset="0"/>
              </a:rPr>
              <a:t>s</a:t>
            </a:r>
            <a:endParaRPr sz="1600" dirty="0">
              <a:latin typeface="Arial" panose="020B0604020202020204" pitchFamily="34" charset="0"/>
              <a:cs typeface="Arial" panose="020B0604020202020204" pitchFamily="34" charset="0"/>
            </a:endParaRPr>
          </a:p>
          <a:p>
            <a:pPr marL="692150">
              <a:lnSpc>
                <a:spcPct val="100000"/>
              </a:lnSpc>
            </a:pPr>
            <a:r>
              <a:rPr sz="1600" b="1" spc="-5" dirty="0">
                <a:solidFill>
                  <a:srgbClr val="FF0000"/>
                </a:solidFill>
                <a:latin typeface="Arial" panose="020B0604020202020204" pitchFamily="34" charset="0"/>
                <a:cs typeface="Arial" panose="020B0604020202020204" pitchFamily="34" charset="0"/>
              </a:rPr>
              <a:t>Expresiones</a:t>
            </a:r>
            <a:r>
              <a:rPr sz="1600" b="1" spc="-10" dirty="0">
                <a:solidFill>
                  <a:srgbClr val="FF0000"/>
                </a:solidFill>
                <a:latin typeface="Arial" panose="020B0604020202020204" pitchFamily="34" charset="0"/>
                <a:cs typeface="Arial" panose="020B0604020202020204" pitchFamily="34" charset="0"/>
              </a:rPr>
              <a:t> aritméticas</a:t>
            </a:r>
            <a:endParaRPr sz="1600" dirty="0">
              <a:latin typeface="Arial" panose="020B0604020202020204" pitchFamily="34" charset="0"/>
              <a:cs typeface="Arial" panose="020B0604020202020204" pitchFamily="34" charset="0"/>
            </a:endParaRPr>
          </a:p>
          <a:p>
            <a:pPr>
              <a:lnSpc>
                <a:spcPct val="100000"/>
              </a:lnSpc>
              <a:spcBef>
                <a:spcPts val="30"/>
              </a:spcBef>
            </a:pPr>
            <a:endParaRPr dirty="0">
              <a:latin typeface="Arial" panose="020B0604020202020204" pitchFamily="34" charset="0"/>
              <a:cs typeface="Arial" panose="020B0604020202020204" pitchFamily="34" charset="0"/>
            </a:endParaRPr>
          </a:p>
          <a:p>
            <a:pPr marL="50800" algn="just">
              <a:lnSpc>
                <a:spcPct val="100000"/>
              </a:lnSpc>
            </a:pPr>
            <a:r>
              <a:rPr sz="1600" b="1" i="1" spc="-5" dirty="0">
                <a:latin typeface="Arial" panose="020B0604020202020204" pitchFamily="34" charset="0"/>
                <a:cs typeface="Arial" panose="020B0604020202020204" pitchFamily="34" charset="0"/>
              </a:rPr>
              <a:t>Reglas </a:t>
            </a:r>
            <a:r>
              <a:rPr sz="1600" b="1" i="1" dirty="0">
                <a:latin typeface="Arial" panose="020B0604020202020204" pitchFamily="34" charset="0"/>
                <a:cs typeface="Arial" panose="020B0604020202020204" pitchFamily="34" charset="0"/>
              </a:rPr>
              <a:t>de</a:t>
            </a:r>
            <a:r>
              <a:rPr sz="1600" b="1" i="1" spc="-20" dirty="0">
                <a:latin typeface="Arial" panose="020B0604020202020204" pitchFamily="34" charset="0"/>
                <a:cs typeface="Arial" panose="020B0604020202020204" pitchFamily="34" charset="0"/>
              </a:rPr>
              <a:t> </a:t>
            </a:r>
            <a:r>
              <a:rPr sz="1600" b="1" i="1" spc="-5" dirty="0">
                <a:latin typeface="Arial" panose="020B0604020202020204" pitchFamily="34" charset="0"/>
                <a:cs typeface="Arial" panose="020B0604020202020204" pitchFamily="34" charset="0"/>
              </a:rPr>
              <a:t>Prioridad</a:t>
            </a:r>
            <a:endParaRPr sz="1600" dirty="0">
              <a:latin typeface="Arial" panose="020B0604020202020204" pitchFamily="34" charset="0"/>
              <a:cs typeface="Arial" panose="020B0604020202020204" pitchFamily="34" charset="0"/>
            </a:endParaRPr>
          </a:p>
          <a:p>
            <a:pPr marL="50800" marR="43180" algn="just">
              <a:lnSpc>
                <a:spcPct val="100000"/>
              </a:lnSpc>
            </a:pPr>
            <a:r>
              <a:rPr sz="1600" spc="-10" dirty="0">
                <a:latin typeface="Arial" panose="020B0604020202020204" pitchFamily="34" charset="0"/>
                <a:cs typeface="Arial" panose="020B0604020202020204" pitchFamily="34" charset="0"/>
              </a:rPr>
              <a:t>Las expresiones que tengan dos </a:t>
            </a:r>
            <a:r>
              <a:rPr sz="1600" dirty="0">
                <a:latin typeface="Arial" panose="020B0604020202020204" pitchFamily="34" charset="0"/>
                <a:cs typeface="Arial" panose="020B0604020202020204" pitchFamily="34" charset="0"/>
              </a:rPr>
              <a:t>o </a:t>
            </a:r>
            <a:r>
              <a:rPr sz="1600" spc="-5" dirty="0">
                <a:latin typeface="Arial" panose="020B0604020202020204" pitchFamily="34" charset="0"/>
                <a:cs typeface="Arial" panose="020B0604020202020204" pitchFamily="34" charset="0"/>
              </a:rPr>
              <a:t>más </a:t>
            </a:r>
            <a:r>
              <a:rPr sz="1600" spc="-10" dirty="0">
                <a:latin typeface="Arial" panose="020B0604020202020204" pitchFamily="34" charset="0"/>
                <a:cs typeface="Arial" panose="020B0604020202020204" pitchFamily="34" charset="0"/>
              </a:rPr>
              <a:t>operadores requieren </a:t>
            </a:r>
            <a:r>
              <a:rPr sz="1600" spc="-5" dirty="0">
                <a:latin typeface="Arial" panose="020B0604020202020204" pitchFamily="34" charset="0"/>
                <a:cs typeface="Arial" panose="020B0604020202020204" pitchFamily="34" charset="0"/>
              </a:rPr>
              <a:t>reglas  matemáticas </a:t>
            </a:r>
            <a:r>
              <a:rPr sz="1600" spc="-10" dirty="0">
                <a:latin typeface="Arial" panose="020B0604020202020204" pitchFamily="34" charset="0"/>
                <a:cs typeface="Arial" panose="020B0604020202020204" pitchFamily="34" charset="0"/>
              </a:rPr>
              <a:t>que </a:t>
            </a:r>
            <a:r>
              <a:rPr sz="1600" spc="-5" dirty="0">
                <a:latin typeface="Arial" panose="020B0604020202020204" pitchFamily="34" charset="0"/>
                <a:cs typeface="Arial" panose="020B0604020202020204" pitchFamily="34" charset="0"/>
              </a:rPr>
              <a:t>permitan determinar el </a:t>
            </a:r>
            <a:r>
              <a:rPr sz="1600" spc="-10" dirty="0">
                <a:latin typeface="Arial" panose="020B0604020202020204" pitchFamily="34" charset="0"/>
                <a:cs typeface="Arial" panose="020B0604020202020204" pitchFamily="34" charset="0"/>
              </a:rPr>
              <a:t>orden de las operaciones,  dichas reglas </a:t>
            </a:r>
            <a:r>
              <a:rPr sz="1600" spc="-5" dirty="0">
                <a:latin typeface="Arial" panose="020B0604020202020204" pitchFamily="34" charset="0"/>
                <a:cs typeface="Arial" panose="020B0604020202020204" pitchFamily="34" charset="0"/>
              </a:rPr>
              <a:t>son de prioridad </a:t>
            </a:r>
            <a:r>
              <a:rPr sz="1600" dirty="0">
                <a:latin typeface="Arial" panose="020B0604020202020204" pitchFamily="34" charset="0"/>
                <a:cs typeface="Arial" panose="020B0604020202020204" pitchFamily="34" charset="0"/>
              </a:rPr>
              <a:t>o </a:t>
            </a:r>
            <a:r>
              <a:rPr sz="1600" spc="-10" dirty="0">
                <a:latin typeface="Arial" panose="020B0604020202020204" pitchFamily="34" charset="0"/>
                <a:cs typeface="Arial" panose="020B0604020202020204" pitchFamily="34" charset="0"/>
              </a:rPr>
              <a:t>precedencia </a:t>
            </a:r>
            <a:r>
              <a:rPr sz="1600" dirty="0">
                <a:latin typeface="Arial" panose="020B0604020202020204" pitchFamily="34" charset="0"/>
                <a:cs typeface="Arial" panose="020B0604020202020204" pitchFamily="34" charset="0"/>
              </a:rPr>
              <a:t>y</a:t>
            </a:r>
            <a:r>
              <a:rPr sz="1600" spc="-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son:</a:t>
            </a:r>
            <a:endParaRPr sz="1600" dirty="0">
              <a:latin typeface="Arial" panose="020B0604020202020204" pitchFamily="34" charset="0"/>
              <a:cs typeface="Arial" panose="020B0604020202020204" pitchFamily="34" charset="0"/>
            </a:endParaRPr>
          </a:p>
          <a:p>
            <a:pPr marL="631190" marR="49530" indent="-123189" algn="just">
              <a:lnSpc>
                <a:spcPct val="100000"/>
              </a:lnSpc>
              <a:buSzPct val="43333"/>
              <a:buFont typeface="UnDotum"/>
              <a:buChar char="●"/>
              <a:tabLst>
                <a:tab pos="631190" algn="l"/>
              </a:tabLst>
            </a:pPr>
            <a:r>
              <a:rPr sz="1400" b="1" i="1" spc="-5" dirty="0">
                <a:latin typeface="Arial" panose="020B0604020202020204" pitchFamily="34" charset="0"/>
                <a:cs typeface="Arial" panose="020B0604020202020204" pitchFamily="34" charset="0"/>
              </a:rPr>
              <a:t>Las operaciones </a:t>
            </a:r>
            <a:r>
              <a:rPr sz="1400" b="1" i="1" spc="-10" dirty="0">
                <a:latin typeface="Arial" panose="020B0604020202020204" pitchFamily="34" charset="0"/>
                <a:cs typeface="Arial" panose="020B0604020202020204" pitchFamily="34" charset="0"/>
              </a:rPr>
              <a:t>que </a:t>
            </a:r>
            <a:r>
              <a:rPr sz="1400" b="1" i="1" dirty="0">
                <a:latin typeface="Arial" panose="020B0604020202020204" pitchFamily="34" charset="0"/>
                <a:cs typeface="Arial" panose="020B0604020202020204" pitchFamily="34" charset="0"/>
              </a:rPr>
              <a:t>están </a:t>
            </a:r>
            <a:r>
              <a:rPr sz="1400" b="1" i="1" spc="-5" dirty="0">
                <a:latin typeface="Arial" panose="020B0604020202020204" pitchFamily="34" charset="0"/>
                <a:cs typeface="Arial" panose="020B0604020202020204" pitchFamily="34" charset="0"/>
              </a:rPr>
              <a:t>encerradas entre paréntesis </a:t>
            </a:r>
            <a:r>
              <a:rPr sz="1400" b="1" i="1" dirty="0">
                <a:latin typeface="Arial" panose="020B0604020202020204" pitchFamily="34" charset="0"/>
                <a:cs typeface="Arial" panose="020B0604020202020204" pitchFamily="34" charset="0"/>
              </a:rPr>
              <a:t>se </a:t>
            </a:r>
            <a:r>
              <a:rPr sz="1400" b="1" i="1" spc="-5" dirty="0">
                <a:latin typeface="Arial" panose="020B0604020202020204" pitchFamily="34" charset="0"/>
                <a:cs typeface="Arial" panose="020B0604020202020204" pitchFamily="34" charset="0"/>
              </a:rPr>
              <a:t>evalúan  primero. </a:t>
            </a:r>
            <a:r>
              <a:rPr sz="1400" b="1" i="1" spc="-10" dirty="0">
                <a:latin typeface="Arial" panose="020B0604020202020204" pitchFamily="34" charset="0"/>
                <a:cs typeface="Arial" panose="020B0604020202020204" pitchFamily="34" charset="0"/>
              </a:rPr>
              <a:t>Si </a:t>
            </a:r>
            <a:r>
              <a:rPr sz="1400" b="1" i="1" dirty="0">
                <a:latin typeface="Arial" panose="020B0604020202020204" pitchFamily="34" charset="0"/>
                <a:cs typeface="Arial" panose="020B0604020202020204" pitchFamily="34" charset="0"/>
              </a:rPr>
              <a:t>existen </a:t>
            </a:r>
            <a:r>
              <a:rPr sz="1400" b="1" i="1" spc="-5" dirty="0">
                <a:latin typeface="Arial" panose="020B0604020202020204" pitchFamily="34" charset="0"/>
                <a:cs typeface="Arial" panose="020B0604020202020204" pitchFamily="34" charset="0"/>
              </a:rPr>
              <a:t>paréntesis anidados, los mismos </a:t>
            </a:r>
            <a:r>
              <a:rPr sz="1400" b="1" i="1" dirty="0">
                <a:latin typeface="Arial" panose="020B0604020202020204" pitchFamily="34" charset="0"/>
                <a:cs typeface="Arial" panose="020B0604020202020204" pitchFamily="34" charset="0"/>
              </a:rPr>
              <a:t>se </a:t>
            </a:r>
            <a:r>
              <a:rPr sz="1400" b="1" i="1" spc="-5" dirty="0">
                <a:latin typeface="Arial" panose="020B0604020202020204" pitchFamily="34" charset="0"/>
                <a:cs typeface="Arial" panose="020B0604020202020204" pitchFamily="34" charset="0"/>
              </a:rPr>
              <a:t>resuelven de  adentro hacia</a:t>
            </a:r>
            <a:r>
              <a:rPr sz="1400" b="1" i="1" dirty="0">
                <a:latin typeface="Arial" panose="020B0604020202020204" pitchFamily="34" charset="0"/>
                <a:cs typeface="Arial" panose="020B0604020202020204" pitchFamily="34" charset="0"/>
              </a:rPr>
              <a:t> </a:t>
            </a:r>
            <a:r>
              <a:rPr sz="1400" b="1" i="1" spc="-5" dirty="0">
                <a:latin typeface="Arial" panose="020B0604020202020204" pitchFamily="34" charset="0"/>
                <a:cs typeface="Arial" panose="020B0604020202020204" pitchFamily="34" charset="0"/>
              </a:rPr>
              <a:t>fuera.</a:t>
            </a:r>
            <a:endParaRPr sz="1400" dirty="0">
              <a:latin typeface="Arial" panose="020B0604020202020204" pitchFamily="34" charset="0"/>
              <a:cs typeface="Arial" panose="020B0604020202020204" pitchFamily="34" charset="0"/>
            </a:endParaRPr>
          </a:p>
          <a:p>
            <a:pPr marL="631190" marR="767080" indent="-123189">
              <a:lnSpc>
                <a:spcPts val="1800"/>
              </a:lnSpc>
              <a:spcBef>
                <a:spcPts val="50"/>
              </a:spcBef>
              <a:buSzPct val="43333"/>
              <a:buFont typeface="UnDotum"/>
              <a:buChar char="●"/>
              <a:tabLst>
                <a:tab pos="631190" algn="l"/>
              </a:tabLst>
            </a:pPr>
            <a:r>
              <a:rPr sz="1400" b="1" i="1" spc="-5" dirty="0">
                <a:latin typeface="Arial" panose="020B0604020202020204" pitchFamily="34" charset="0"/>
                <a:cs typeface="Arial" panose="020B0604020202020204" pitchFamily="34" charset="0"/>
              </a:rPr>
              <a:t>Las operaciones </a:t>
            </a:r>
            <a:r>
              <a:rPr sz="1400" b="1" i="1" dirty="0">
                <a:latin typeface="Arial" panose="020B0604020202020204" pitchFamily="34" charset="0"/>
                <a:cs typeface="Arial" panose="020B0604020202020204" pitchFamily="34" charset="0"/>
              </a:rPr>
              <a:t>aritméticas </a:t>
            </a:r>
            <a:r>
              <a:rPr sz="1400" b="1" i="1" spc="-5" dirty="0">
                <a:latin typeface="Arial" panose="020B0604020202020204" pitchFamily="34" charset="0"/>
                <a:cs typeface="Arial" panose="020B0604020202020204" pitchFamily="34" charset="0"/>
              </a:rPr>
              <a:t>dentro de </a:t>
            </a:r>
            <a:r>
              <a:rPr sz="1400" b="1" i="1" spc="-10" dirty="0">
                <a:latin typeface="Arial" panose="020B0604020202020204" pitchFamily="34" charset="0"/>
                <a:cs typeface="Arial" panose="020B0604020202020204" pitchFamily="34" charset="0"/>
              </a:rPr>
              <a:t>una </a:t>
            </a:r>
            <a:r>
              <a:rPr sz="1400" b="1" i="1" spc="-5" dirty="0">
                <a:latin typeface="Arial" panose="020B0604020202020204" pitchFamily="34" charset="0"/>
                <a:cs typeface="Arial" panose="020B0604020202020204" pitchFamily="34" charset="0"/>
              </a:rPr>
              <a:t>expresión siguen </a:t>
            </a:r>
            <a:r>
              <a:rPr sz="1400" b="1" i="1" dirty="0">
                <a:latin typeface="Arial" panose="020B0604020202020204" pitchFamily="34" charset="0"/>
                <a:cs typeface="Arial" panose="020B0604020202020204" pitchFamily="34" charset="0"/>
              </a:rPr>
              <a:t>el  </a:t>
            </a:r>
            <a:r>
              <a:rPr sz="1400" b="1" i="1" spc="-5" dirty="0">
                <a:latin typeface="Arial" panose="020B0604020202020204" pitchFamily="34" charset="0"/>
                <a:cs typeface="Arial" panose="020B0604020202020204" pitchFamily="34" charset="0"/>
              </a:rPr>
              <a:t>siguiente orden de</a:t>
            </a:r>
            <a:r>
              <a:rPr sz="1400" b="1" i="1" spc="20" dirty="0">
                <a:latin typeface="Arial" panose="020B0604020202020204" pitchFamily="34" charset="0"/>
                <a:cs typeface="Arial" panose="020B0604020202020204" pitchFamily="34" charset="0"/>
              </a:rPr>
              <a:t> </a:t>
            </a:r>
            <a:r>
              <a:rPr sz="1400" b="1" i="1" spc="-5" dirty="0">
                <a:latin typeface="Arial" panose="020B0604020202020204" pitchFamily="34" charset="0"/>
                <a:cs typeface="Arial" panose="020B0604020202020204" pitchFamily="34" charset="0"/>
              </a:rPr>
              <a:t>prioridad:</a:t>
            </a:r>
            <a:endParaRPr sz="1400" dirty="0">
              <a:latin typeface="Arial" panose="020B0604020202020204" pitchFamily="34" charset="0"/>
              <a:cs typeface="Arial" panose="020B0604020202020204" pitchFamily="34" charset="0"/>
            </a:endParaRPr>
          </a:p>
          <a:p>
            <a:pPr marL="631190" indent="-123189">
              <a:lnSpc>
                <a:spcPts val="1739"/>
              </a:lnSpc>
              <a:buSzPct val="43333"/>
              <a:buFont typeface="UnDotum"/>
              <a:buChar char="●"/>
              <a:tabLst>
                <a:tab pos="631190" algn="l"/>
              </a:tabLst>
            </a:pPr>
            <a:r>
              <a:rPr sz="1400" b="1" i="1" spc="-5" dirty="0">
                <a:latin typeface="Arial" panose="020B0604020202020204" pitchFamily="34" charset="0"/>
                <a:cs typeface="Arial" panose="020B0604020202020204" pitchFamily="34" charset="0"/>
              </a:rPr>
              <a:t>Operador</a:t>
            </a:r>
            <a:r>
              <a:rPr sz="1400" b="1" i="1" dirty="0">
                <a:latin typeface="Arial" panose="020B0604020202020204" pitchFamily="34" charset="0"/>
                <a:cs typeface="Arial" panose="020B0604020202020204" pitchFamily="34" charset="0"/>
              </a:rPr>
              <a:t> </a:t>
            </a:r>
            <a:r>
              <a:rPr sz="1400" b="1" i="1" spc="-5" dirty="0">
                <a:latin typeface="Arial" panose="020B0604020202020204" pitchFamily="34" charset="0"/>
                <a:cs typeface="Arial" panose="020B0604020202020204" pitchFamily="34" charset="0"/>
              </a:rPr>
              <a:t>exponencial</a:t>
            </a:r>
            <a:endParaRPr sz="1400" dirty="0">
              <a:latin typeface="Arial" panose="020B0604020202020204" pitchFamily="34" charset="0"/>
              <a:cs typeface="Arial" panose="020B0604020202020204" pitchFamily="34" charset="0"/>
            </a:endParaRPr>
          </a:p>
          <a:p>
            <a:pPr marL="631190" indent="-123189">
              <a:lnSpc>
                <a:spcPct val="100000"/>
              </a:lnSpc>
              <a:spcBef>
                <a:spcPts val="590"/>
              </a:spcBef>
              <a:buSzPct val="43333"/>
              <a:buFont typeface="UnDotum"/>
              <a:buChar char="●"/>
              <a:tabLst>
                <a:tab pos="631190" algn="l"/>
              </a:tabLst>
            </a:pPr>
            <a:r>
              <a:rPr sz="1400" b="1" i="1" spc="-5" dirty="0">
                <a:latin typeface="Arial" panose="020B0604020202020204" pitchFamily="34" charset="0"/>
                <a:cs typeface="Arial" panose="020B0604020202020204" pitchFamily="34" charset="0"/>
              </a:rPr>
              <a:t>Operadores </a:t>
            </a:r>
            <a:r>
              <a:rPr sz="1400" b="1" i="1" dirty="0">
                <a:latin typeface="Arial" panose="020B0604020202020204" pitchFamily="34" charset="0"/>
                <a:cs typeface="Arial" panose="020B0604020202020204" pitchFamily="34" charset="0"/>
              </a:rPr>
              <a:t>* y / </a:t>
            </a:r>
            <a:r>
              <a:rPr sz="1400" b="1" i="1" spc="-5" dirty="0">
                <a:latin typeface="Arial" panose="020B0604020202020204" pitchFamily="34" charset="0"/>
                <a:cs typeface="Arial" panose="020B0604020202020204" pitchFamily="34" charset="0"/>
              </a:rPr>
              <a:t>(multiplicación </a:t>
            </a:r>
            <a:r>
              <a:rPr sz="1400" b="1" i="1" dirty="0">
                <a:latin typeface="Arial" panose="020B0604020202020204" pitchFamily="34" charset="0"/>
                <a:cs typeface="Arial" panose="020B0604020202020204" pitchFamily="34" charset="0"/>
              </a:rPr>
              <a:t>y</a:t>
            </a:r>
            <a:r>
              <a:rPr sz="1400" b="1" i="1" spc="30" dirty="0">
                <a:latin typeface="Arial" panose="020B0604020202020204" pitchFamily="34" charset="0"/>
                <a:cs typeface="Arial" panose="020B0604020202020204" pitchFamily="34" charset="0"/>
              </a:rPr>
              <a:t> </a:t>
            </a:r>
            <a:r>
              <a:rPr sz="1400" b="1" i="1" spc="-5" dirty="0">
                <a:latin typeface="Arial" panose="020B0604020202020204" pitchFamily="34" charset="0"/>
                <a:cs typeface="Arial" panose="020B0604020202020204" pitchFamily="34" charset="0"/>
              </a:rPr>
              <a:t>división)</a:t>
            </a:r>
            <a:endParaRPr sz="1400" dirty="0">
              <a:latin typeface="Arial" panose="020B0604020202020204" pitchFamily="34" charset="0"/>
              <a:cs typeface="Arial" panose="020B0604020202020204" pitchFamily="34" charset="0"/>
            </a:endParaRPr>
          </a:p>
          <a:p>
            <a:pPr marL="631190" indent="-123189">
              <a:lnSpc>
                <a:spcPct val="100000"/>
              </a:lnSpc>
              <a:spcBef>
                <a:spcPts val="600"/>
              </a:spcBef>
              <a:buSzPct val="43333"/>
              <a:buFont typeface="UnDotum"/>
              <a:buChar char="●"/>
              <a:tabLst>
                <a:tab pos="631190" algn="l"/>
              </a:tabLst>
            </a:pPr>
            <a:r>
              <a:rPr sz="1400" b="1" i="1" spc="-5" dirty="0">
                <a:latin typeface="Arial" panose="020B0604020202020204" pitchFamily="34" charset="0"/>
                <a:cs typeface="Arial" panose="020B0604020202020204" pitchFamily="34" charset="0"/>
              </a:rPr>
              <a:t>Operadores </a:t>
            </a:r>
            <a:r>
              <a:rPr sz="1400" b="1" i="1" dirty="0">
                <a:latin typeface="Arial" panose="020B0604020202020204" pitchFamily="34" charset="0"/>
                <a:cs typeface="Arial" panose="020B0604020202020204" pitchFamily="34" charset="0"/>
              </a:rPr>
              <a:t>+ y - </a:t>
            </a:r>
            <a:r>
              <a:rPr sz="1400" b="1" i="1" spc="-5" dirty="0">
                <a:latin typeface="Arial" panose="020B0604020202020204" pitchFamily="34" charset="0"/>
                <a:cs typeface="Arial" panose="020B0604020202020204" pitchFamily="34" charset="0"/>
              </a:rPr>
              <a:t>(suma </a:t>
            </a:r>
            <a:r>
              <a:rPr sz="1400" b="1" i="1" dirty="0">
                <a:latin typeface="Arial" panose="020B0604020202020204" pitchFamily="34" charset="0"/>
                <a:cs typeface="Arial" panose="020B0604020202020204" pitchFamily="34" charset="0"/>
              </a:rPr>
              <a:t>y</a:t>
            </a:r>
            <a:r>
              <a:rPr sz="1400" b="1" i="1" spc="25" dirty="0">
                <a:latin typeface="Arial" panose="020B0604020202020204" pitchFamily="34" charset="0"/>
                <a:cs typeface="Arial" panose="020B0604020202020204" pitchFamily="34" charset="0"/>
              </a:rPr>
              <a:t> </a:t>
            </a:r>
            <a:r>
              <a:rPr sz="1400" b="1" i="1" dirty="0">
                <a:latin typeface="Arial" panose="020B0604020202020204" pitchFamily="34" charset="0"/>
                <a:cs typeface="Arial" panose="020B0604020202020204" pitchFamily="34" charset="0"/>
              </a:rPr>
              <a:t>resta)</a:t>
            </a:r>
            <a:endParaRPr sz="1400" dirty="0">
              <a:latin typeface="Arial" panose="020B0604020202020204" pitchFamily="34" charset="0"/>
              <a:cs typeface="Arial" panose="020B0604020202020204" pitchFamily="34" charset="0"/>
            </a:endParaRPr>
          </a:p>
          <a:p>
            <a:pPr marL="50800" marR="55244">
              <a:lnSpc>
                <a:spcPct val="100000"/>
              </a:lnSpc>
              <a:spcBef>
                <a:spcPts val="590"/>
              </a:spcBef>
            </a:pPr>
            <a:r>
              <a:rPr sz="1400" dirty="0">
                <a:latin typeface="Arial" panose="020B0604020202020204" pitchFamily="34" charset="0"/>
                <a:cs typeface="Arial" panose="020B0604020202020204" pitchFamily="34" charset="0"/>
              </a:rPr>
              <a:t>En </a:t>
            </a:r>
            <a:r>
              <a:rPr sz="1400" spc="-5" dirty="0">
                <a:latin typeface="Arial" panose="020B0604020202020204" pitchFamily="34" charset="0"/>
                <a:cs typeface="Arial" panose="020B0604020202020204" pitchFamily="34" charset="0"/>
              </a:rPr>
              <a:t>el </a:t>
            </a:r>
            <a:r>
              <a:rPr sz="1400" dirty="0">
                <a:latin typeface="Arial" panose="020B0604020202020204" pitchFamily="34" charset="0"/>
                <a:cs typeface="Arial" panose="020B0604020202020204" pitchFamily="34" charset="0"/>
              </a:rPr>
              <a:t>caso </a:t>
            </a:r>
            <a:r>
              <a:rPr sz="1400" spc="-5" dirty="0">
                <a:latin typeface="Arial" panose="020B0604020202020204" pitchFamily="34" charset="0"/>
                <a:cs typeface="Arial" panose="020B0604020202020204" pitchFamily="34" charset="0"/>
              </a:rPr>
              <a:t>de </a:t>
            </a:r>
            <a:r>
              <a:rPr sz="1400" dirty="0">
                <a:latin typeface="Arial" panose="020B0604020202020204" pitchFamily="34" charset="0"/>
                <a:cs typeface="Arial" panose="020B0604020202020204" pitchFamily="34" charset="0"/>
              </a:rPr>
              <a:t>coincidir </a:t>
            </a:r>
            <a:r>
              <a:rPr sz="1400" spc="-5" dirty="0">
                <a:latin typeface="Arial" panose="020B0604020202020204" pitchFamily="34" charset="0"/>
                <a:cs typeface="Arial" panose="020B0604020202020204" pitchFamily="34" charset="0"/>
              </a:rPr>
              <a:t>operadores de igual jerarquía en una expresión encerrada entre  paréntesis, el orden de prioridad </a:t>
            </a:r>
            <a:r>
              <a:rPr sz="1400" dirty="0">
                <a:latin typeface="Arial" panose="020B0604020202020204" pitchFamily="34" charset="0"/>
                <a:cs typeface="Arial" panose="020B0604020202020204" pitchFamily="34" charset="0"/>
              </a:rPr>
              <a:t>se </a:t>
            </a:r>
            <a:r>
              <a:rPr sz="1400" spc="-5" dirty="0">
                <a:latin typeface="Arial" panose="020B0604020202020204" pitchFamily="34" charset="0"/>
                <a:cs typeface="Arial" panose="020B0604020202020204" pitchFamily="34" charset="0"/>
              </a:rPr>
              <a:t>resuelve de izquierda </a:t>
            </a:r>
            <a:r>
              <a:rPr sz="1400"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derecha.</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95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D04C22A2-EA91-4990-930D-B7798F8356B0}"/>
              </a:ext>
            </a:extLst>
          </p:cNvPr>
          <p:cNvSpPr txBox="1"/>
          <p:nvPr/>
        </p:nvSpPr>
        <p:spPr>
          <a:xfrm>
            <a:off x="2323039" y="1412496"/>
            <a:ext cx="6844031" cy="5304016"/>
          </a:xfrm>
          <a:prstGeom prst="rect">
            <a:avLst/>
          </a:prstGeom>
        </p:spPr>
        <p:txBody>
          <a:bodyPr vert="horz" wrap="square" lIns="0" tIns="147320" rIns="0" bIns="0" rtlCol="0">
            <a:spAutoFit/>
          </a:bodyPr>
          <a:lstStyle/>
          <a:p>
            <a:pPr marL="506730">
              <a:lnSpc>
                <a:spcPct val="100000"/>
              </a:lnSpc>
              <a:spcBef>
                <a:spcPts val="1160"/>
              </a:spcBef>
            </a:pPr>
            <a:r>
              <a:rPr sz="1800" b="1" i="1" spc="-5" dirty="0">
                <a:latin typeface="Arial"/>
                <a:cs typeface="Arial"/>
              </a:rPr>
              <a:t>Elementos básicos </a:t>
            </a:r>
            <a:r>
              <a:rPr sz="1800" b="1" i="1" dirty="0">
                <a:latin typeface="Arial"/>
                <a:cs typeface="Arial"/>
              </a:rPr>
              <a:t>de un</a:t>
            </a:r>
            <a:r>
              <a:rPr sz="1800" b="1" i="1" spc="-25" dirty="0">
                <a:latin typeface="Arial"/>
                <a:cs typeface="Arial"/>
              </a:rPr>
              <a:t> </a:t>
            </a:r>
            <a:r>
              <a:rPr sz="1800" b="1" i="1" spc="-10" dirty="0">
                <a:latin typeface="Arial"/>
                <a:cs typeface="Arial"/>
              </a:rPr>
              <a:t>programa</a:t>
            </a:r>
            <a:endParaRPr sz="1800" dirty="0">
              <a:latin typeface="Arial"/>
              <a:cs typeface="Arial"/>
            </a:endParaRPr>
          </a:p>
          <a:p>
            <a:pPr marL="654050" marR="5080">
              <a:lnSpc>
                <a:spcPct val="100000"/>
              </a:lnSpc>
              <a:spcBef>
                <a:spcPts val="1060"/>
              </a:spcBef>
            </a:pPr>
            <a:r>
              <a:rPr sz="1800" b="1" spc="-5" dirty="0">
                <a:latin typeface="Arial"/>
                <a:cs typeface="Arial"/>
              </a:rPr>
              <a:t>El juego </a:t>
            </a:r>
            <a:r>
              <a:rPr sz="1800" b="1" dirty="0">
                <a:latin typeface="Arial"/>
                <a:cs typeface="Arial"/>
              </a:rPr>
              <a:t>de </a:t>
            </a:r>
            <a:r>
              <a:rPr sz="1800" b="1" spc="-10" dirty="0">
                <a:latin typeface="Arial"/>
                <a:cs typeface="Arial"/>
              </a:rPr>
              <a:t>caracteres </a:t>
            </a:r>
            <a:r>
              <a:rPr sz="1800" b="1" dirty="0">
                <a:latin typeface="Arial"/>
                <a:cs typeface="Arial"/>
              </a:rPr>
              <a:t>[ </a:t>
            </a:r>
            <a:r>
              <a:rPr sz="1800" b="1" spc="-5" dirty="0">
                <a:latin typeface="Arial"/>
                <a:cs typeface="Arial"/>
              </a:rPr>
              <a:t>1,2...0,a,b......z,*,-( )...]  Constantes</a:t>
            </a:r>
            <a:endParaRPr sz="1800" dirty="0">
              <a:latin typeface="Arial"/>
              <a:cs typeface="Arial"/>
            </a:endParaRPr>
          </a:p>
          <a:p>
            <a:pPr marL="654050" marR="3649979">
              <a:lnSpc>
                <a:spcPct val="100000"/>
              </a:lnSpc>
            </a:pPr>
            <a:r>
              <a:rPr sz="1800" b="1" spc="-10" dirty="0">
                <a:latin typeface="Arial"/>
                <a:cs typeface="Arial"/>
              </a:rPr>
              <a:t>Variables  </a:t>
            </a:r>
            <a:r>
              <a:rPr sz="1800" b="1" spc="-5" dirty="0">
                <a:latin typeface="Arial"/>
                <a:cs typeface="Arial"/>
              </a:rPr>
              <a:t>O</a:t>
            </a:r>
            <a:r>
              <a:rPr sz="1800" b="1" spc="5" dirty="0">
                <a:latin typeface="Arial"/>
                <a:cs typeface="Arial"/>
              </a:rPr>
              <a:t>p</a:t>
            </a:r>
            <a:r>
              <a:rPr sz="1800" b="1" spc="-15" dirty="0">
                <a:latin typeface="Arial"/>
                <a:cs typeface="Arial"/>
              </a:rPr>
              <a:t>e</a:t>
            </a:r>
            <a:r>
              <a:rPr sz="1800" b="1" spc="-5" dirty="0">
                <a:latin typeface="Arial"/>
                <a:cs typeface="Arial"/>
              </a:rPr>
              <a:t>r</a:t>
            </a:r>
            <a:r>
              <a:rPr sz="1800" b="1" spc="-15" dirty="0">
                <a:latin typeface="Arial"/>
                <a:cs typeface="Arial"/>
              </a:rPr>
              <a:t>a</a:t>
            </a:r>
            <a:r>
              <a:rPr sz="1800" b="1" spc="5" dirty="0">
                <a:latin typeface="Arial"/>
                <a:cs typeface="Arial"/>
              </a:rPr>
              <a:t>d</a:t>
            </a:r>
            <a:r>
              <a:rPr sz="1800" b="1" spc="-5" dirty="0">
                <a:latin typeface="Arial"/>
                <a:cs typeface="Arial"/>
              </a:rPr>
              <a:t>or</a:t>
            </a:r>
            <a:r>
              <a:rPr sz="1800" b="1" spc="-15" dirty="0">
                <a:latin typeface="Arial"/>
                <a:cs typeface="Arial"/>
              </a:rPr>
              <a:t>e</a:t>
            </a:r>
            <a:r>
              <a:rPr sz="1800" b="1" dirty="0">
                <a:latin typeface="Arial"/>
                <a:cs typeface="Arial"/>
              </a:rPr>
              <a:t>s</a:t>
            </a:r>
            <a:endParaRPr sz="1800" dirty="0">
              <a:latin typeface="Arial"/>
              <a:cs typeface="Arial"/>
            </a:endParaRPr>
          </a:p>
          <a:p>
            <a:pPr marL="654050">
              <a:lnSpc>
                <a:spcPct val="100000"/>
              </a:lnSpc>
            </a:pPr>
            <a:r>
              <a:rPr sz="1800" b="1" spc="-5" dirty="0">
                <a:solidFill>
                  <a:srgbClr val="FF0000"/>
                </a:solidFill>
                <a:latin typeface="Arial"/>
                <a:cs typeface="Arial"/>
              </a:rPr>
              <a:t>Expresiones</a:t>
            </a:r>
            <a:r>
              <a:rPr sz="1800" b="1" spc="-10" dirty="0">
                <a:solidFill>
                  <a:srgbClr val="FF0000"/>
                </a:solidFill>
                <a:latin typeface="Arial"/>
                <a:cs typeface="Arial"/>
              </a:rPr>
              <a:t> aritméticas</a:t>
            </a:r>
            <a:endParaRPr sz="1800" dirty="0">
              <a:latin typeface="Arial"/>
              <a:cs typeface="Arial"/>
            </a:endParaRPr>
          </a:p>
          <a:p>
            <a:pPr>
              <a:lnSpc>
                <a:spcPct val="100000"/>
              </a:lnSpc>
              <a:spcBef>
                <a:spcPts val="30"/>
              </a:spcBef>
            </a:pPr>
            <a:endParaRPr sz="1850" dirty="0">
              <a:latin typeface="Arial"/>
              <a:cs typeface="Arial"/>
            </a:endParaRPr>
          </a:p>
          <a:p>
            <a:pPr marL="12700">
              <a:lnSpc>
                <a:spcPct val="100000"/>
              </a:lnSpc>
            </a:pPr>
            <a:r>
              <a:rPr sz="1800" b="1" i="1" spc="-5" dirty="0">
                <a:latin typeface="Arial"/>
                <a:cs typeface="Arial"/>
              </a:rPr>
              <a:t>Ejemplo</a:t>
            </a:r>
            <a:endParaRPr sz="1800" dirty="0">
              <a:latin typeface="Arial"/>
              <a:cs typeface="Arial"/>
            </a:endParaRPr>
          </a:p>
          <a:p>
            <a:pPr>
              <a:lnSpc>
                <a:spcPct val="100000"/>
              </a:lnSpc>
              <a:spcBef>
                <a:spcPts val="35"/>
              </a:spcBef>
            </a:pPr>
            <a:endParaRPr sz="1850" dirty="0">
              <a:latin typeface="Arial"/>
              <a:cs typeface="Arial"/>
            </a:endParaRPr>
          </a:p>
          <a:p>
            <a:pPr marL="2000250">
              <a:lnSpc>
                <a:spcPct val="100000"/>
              </a:lnSpc>
            </a:pPr>
            <a:r>
              <a:rPr sz="1800" dirty="0">
                <a:latin typeface="Arial"/>
                <a:cs typeface="Arial"/>
              </a:rPr>
              <a:t>( </a:t>
            </a:r>
            <a:r>
              <a:rPr sz="1800" u="sng" spc="-5" dirty="0">
                <a:uFill>
                  <a:solidFill>
                    <a:srgbClr val="000000"/>
                  </a:solidFill>
                </a:uFill>
                <a:latin typeface="Arial"/>
                <a:cs typeface="Arial"/>
              </a:rPr>
              <a:t>(4-2)</a:t>
            </a:r>
            <a:r>
              <a:rPr sz="1800" spc="-5" dirty="0">
                <a:latin typeface="Arial"/>
                <a:cs typeface="Arial"/>
              </a:rPr>
              <a:t> </a:t>
            </a:r>
            <a:r>
              <a:rPr sz="1800" dirty="0">
                <a:latin typeface="Arial"/>
                <a:cs typeface="Arial"/>
              </a:rPr>
              <a:t>* (5 + </a:t>
            </a:r>
            <a:r>
              <a:rPr sz="1800" spc="-10" dirty="0">
                <a:latin typeface="Arial"/>
                <a:cs typeface="Arial"/>
              </a:rPr>
              <a:t>1) </a:t>
            </a:r>
            <a:r>
              <a:rPr sz="1800" dirty="0">
                <a:latin typeface="Arial"/>
                <a:cs typeface="Arial"/>
              </a:rPr>
              <a:t>/ </a:t>
            </a:r>
            <a:r>
              <a:rPr sz="1800" spc="-10" dirty="0">
                <a:latin typeface="Arial"/>
                <a:cs typeface="Arial"/>
              </a:rPr>
              <a:t>2) ** </a:t>
            </a:r>
            <a:r>
              <a:rPr sz="1800" dirty="0">
                <a:latin typeface="Arial"/>
                <a:cs typeface="Arial"/>
              </a:rPr>
              <a:t>2 – (4 +</a:t>
            </a:r>
            <a:r>
              <a:rPr sz="1800" spc="-30" dirty="0">
                <a:latin typeface="Arial"/>
                <a:cs typeface="Arial"/>
              </a:rPr>
              <a:t> </a:t>
            </a:r>
            <a:r>
              <a:rPr sz="1800" spc="-5" dirty="0">
                <a:latin typeface="Arial"/>
                <a:cs typeface="Arial"/>
              </a:rPr>
              <a:t>3)</a:t>
            </a:r>
            <a:endParaRPr sz="1800" dirty="0">
              <a:latin typeface="Arial"/>
              <a:cs typeface="Arial"/>
            </a:endParaRPr>
          </a:p>
          <a:p>
            <a:pPr marL="1550670">
              <a:lnSpc>
                <a:spcPct val="100000"/>
              </a:lnSpc>
              <a:tabLst>
                <a:tab pos="2135505" algn="l"/>
              </a:tabLst>
            </a:pPr>
            <a:r>
              <a:rPr lang="es-ES" sz="1800" dirty="0">
                <a:latin typeface="Arial"/>
                <a:cs typeface="Arial"/>
              </a:rPr>
              <a:t>       </a:t>
            </a:r>
            <a:r>
              <a:rPr sz="1800" dirty="0">
                <a:latin typeface="Arial"/>
                <a:cs typeface="Arial"/>
              </a:rPr>
              <a:t>(</a:t>
            </a:r>
            <a:r>
              <a:rPr lang="es-ES" sz="1800" dirty="0">
                <a:latin typeface="Arial"/>
                <a:cs typeface="Arial"/>
              </a:rPr>
              <a:t>    </a:t>
            </a:r>
            <a:r>
              <a:rPr sz="1800" dirty="0">
                <a:latin typeface="Arial"/>
                <a:cs typeface="Arial"/>
              </a:rPr>
              <a:t>2</a:t>
            </a:r>
            <a:r>
              <a:rPr lang="es-ES" sz="1800" dirty="0">
                <a:latin typeface="Arial"/>
                <a:cs typeface="Arial"/>
              </a:rPr>
              <a:t>    </a:t>
            </a:r>
            <a:r>
              <a:rPr sz="1800" dirty="0">
                <a:latin typeface="Arial"/>
                <a:cs typeface="Arial"/>
              </a:rPr>
              <a:t>* </a:t>
            </a:r>
            <a:r>
              <a:rPr sz="1800" u="sng" dirty="0">
                <a:uFill>
                  <a:solidFill>
                    <a:srgbClr val="000000"/>
                  </a:solidFill>
                </a:uFill>
                <a:latin typeface="Arial"/>
                <a:cs typeface="Arial"/>
              </a:rPr>
              <a:t>(5 + </a:t>
            </a:r>
            <a:r>
              <a:rPr sz="1800" u="sng" spc="-5" dirty="0">
                <a:uFill>
                  <a:solidFill>
                    <a:srgbClr val="000000"/>
                  </a:solidFill>
                </a:uFill>
                <a:latin typeface="Arial"/>
                <a:cs typeface="Arial"/>
              </a:rPr>
              <a:t>1)</a:t>
            </a:r>
            <a:r>
              <a:rPr sz="1800" spc="-5" dirty="0">
                <a:latin typeface="Arial"/>
                <a:cs typeface="Arial"/>
              </a:rPr>
              <a:t> </a:t>
            </a:r>
            <a:r>
              <a:rPr sz="1800" dirty="0">
                <a:latin typeface="Arial"/>
                <a:cs typeface="Arial"/>
              </a:rPr>
              <a:t>/ </a:t>
            </a:r>
            <a:r>
              <a:rPr sz="1800" spc="-5" dirty="0">
                <a:latin typeface="Arial"/>
                <a:cs typeface="Arial"/>
              </a:rPr>
              <a:t>2) ** </a:t>
            </a:r>
            <a:r>
              <a:rPr sz="1800" dirty="0">
                <a:latin typeface="Arial"/>
                <a:cs typeface="Arial"/>
              </a:rPr>
              <a:t>2 – (4 +</a:t>
            </a:r>
            <a:r>
              <a:rPr sz="1800" spc="-35" dirty="0">
                <a:latin typeface="Arial"/>
                <a:cs typeface="Arial"/>
              </a:rPr>
              <a:t> </a:t>
            </a:r>
            <a:r>
              <a:rPr sz="1800" spc="-10" dirty="0">
                <a:latin typeface="Arial"/>
                <a:cs typeface="Arial"/>
              </a:rPr>
              <a:t>3)</a:t>
            </a:r>
            <a:endParaRPr lang="es-ES" sz="1800" spc="-10" dirty="0">
              <a:latin typeface="Arial"/>
              <a:cs typeface="Arial"/>
            </a:endParaRPr>
          </a:p>
          <a:p>
            <a:pPr marL="1550670">
              <a:tabLst>
                <a:tab pos="2135505" algn="l"/>
              </a:tabLst>
            </a:pPr>
            <a:r>
              <a:rPr lang="es-419" dirty="0">
                <a:latin typeface="Arial"/>
                <a:cs typeface="Arial"/>
              </a:rPr>
              <a:t>       (    </a:t>
            </a:r>
            <a:r>
              <a:rPr lang="es-419" u="sng" dirty="0">
                <a:uFill>
                  <a:solidFill>
                    <a:srgbClr val="000000"/>
                  </a:solidFill>
                </a:uFill>
                <a:latin typeface="Arial"/>
                <a:cs typeface="Arial"/>
              </a:rPr>
              <a:t>2	*     6     </a:t>
            </a:r>
            <a:r>
              <a:rPr lang="es-419" dirty="0">
                <a:latin typeface="Arial"/>
                <a:cs typeface="Arial"/>
              </a:rPr>
              <a:t>/ </a:t>
            </a:r>
            <a:r>
              <a:rPr lang="es-419" spc="-10" dirty="0">
                <a:latin typeface="Arial"/>
                <a:cs typeface="Arial"/>
              </a:rPr>
              <a:t>2) ** </a:t>
            </a:r>
            <a:r>
              <a:rPr lang="es-419" dirty="0">
                <a:latin typeface="Arial"/>
                <a:cs typeface="Arial"/>
              </a:rPr>
              <a:t>2 – (4 +</a:t>
            </a:r>
            <a:r>
              <a:rPr lang="es-419" spc="-80" dirty="0">
                <a:latin typeface="Arial"/>
                <a:cs typeface="Arial"/>
              </a:rPr>
              <a:t> </a:t>
            </a:r>
            <a:r>
              <a:rPr lang="es-419" spc="-5" dirty="0">
                <a:latin typeface="Arial"/>
                <a:cs typeface="Arial"/>
              </a:rPr>
              <a:t>3)</a:t>
            </a:r>
          </a:p>
          <a:p>
            <a:pPr algn="just">
              <a:lnSpc>
                <a:spcPct val="100000"/>
              </a:lnSpc>
              <a:spcBef>
                <a:spcPts val="100"/>
              </a:spcBef>
              <a:tabLst>
                <a:tab pos="1541145" algn="l"/>
              </a:tabLst>
            </a:pPr>
            <a:r>
              <a:rPr lang="es-419" spc="-5" dirty="0">
                <a:latin typeface="Arial"/>
                <a:cs typeface="Arial"/>
              </a:rPr>
              <a:t>                                (        </a:t>
            </a:r>
            <a:r>
              <a:rPr lang="es-419" u="sng" spc="-5" dirty="0">
                <a:uFill>
                  <a:solidFill>
                    <a:srgbClr val="000000"/>
                  </a:solidFill>
                </a:uFill>
                <a:latin typeface="Arial"/>
                <a:cs typeface="Arial"/>
              </a:rPr>
              <a:t>12            </a:t>
            </a:r>
            <a:r>
              <a:rPr lang="es-419" u="sng" dirty="0">
                <a:uFill>
                  <a:solidFill>
                    <a:srgbClr val="000000"/>
                  </a:solidFill>
                </a:uFill>
                <a:latin typeface="Arial"/>
                <a:cs typeface="Arial"/>
              </a:rPr>
              <a:t>/ </a:t>
            </a:r>
            <a:r>
              <a:rPr lang="es-419" u="sng" spc="-5" dirty="0">
                <a:uFill>
                  <a:solidFill>
                    <a:srgbClr val="000000"/>
                  </a:solidFill>
                </a:uFill>
                <a:latin typeface="Arial"/>
                <a:cs typeface="Arial"/>
              </a:rPr>
              <a:t>2)</a:t>
            </a:r>
            <a:r>
              <a:rPr lang="es-419" spc="-5" dirty="0">
                <a:latin typeface="Arial"/>
                <a:cs typeface="Arial"/>
              </a:rPr>
              <a:t> ** </a:t>
            </a:r>
            <a:r>
              <a:rPr lang="es-419" dirty="0">
                <a:latin typeface="Arial"/>
                <a:cs typeface="Arial"/>
              </a:rPr>
              <a:t>2 – (4 +</a:t>
            </a:r>
            <a:r>
              <a:rPr lang="es-419" spc="-60" dirty="0">
                <a:latin typeface="Arial"/>
                <a:cs typeface="Arial"/>
              </a:rPr>
              <a:t> </a:t>
            </a:r>
            <a:r>
              <a:rPr lang="es-419" spc="-10" dirty="0">
                <a:latin typeface="Arial"/>
                <a:cs typeface="Arial"/>
              </a:rPr>
              <a:t>3)</a:t>
            </a:r>
            <a:endParaRPr lang="es-419" dirty="0">
              <a:latin typeface="Arial"/>
              <a:cs typeface="Arial"/>
            </a:endParaRPr>
          </a:p>
          <a:p>
            <a:pPr marR="7620" algn="just">
              <a:lnSpc>
                <a:spcPct val="100000"/>
              </a:lnSpc>
              <a:tabLst>
                <a:tab pos="1022350" algn="l"/>
              </a:tabLst>
            </a:pPr>
            <a:r>
              <a:rPr lang="es-419" dirty="0">
                <a:latin typeface="Arial"/>
                <a:cs typeface="Arial"/>
              </a:rPr>
              <a:t>                                               6	     </a:t>
            </a:r>
            <a:r>
              <a:rPr lang="es-419" spc="-5" dirty="0">
                <a:latin typeface="Arial"/>
                <a:cs typeface="Arial"/>
              </a:rPr>
              <a:t>** </a:t>
            </a:r>
            <a:r>
              <a:rPr lang="es-419" dirty="0">
                <a:latin typeface="Arial"/>
                <a:cs typeface="Arial"/>
              </a:rPr>
              <a:t>2 – </a:t>
            </a:r>
            <a:r>
              <a:rPr lang="es-419" u="sng" dirty="0">
                <a:uFill>
                  <a:solidFill>
                    <a:srgbClr val="000000"/>
                  </a:solidFill>
                </a:uFill>
                <a:latin typeface="Arial"/>
                <a:cs typeface="Arial"/>
              </a:rPr>
              <a:t>(4 +</a:t>
            </a:r>
            <a:r>
              <a:rPr lang="es-419" u="sng" spc="-30" dirty="0">
                <a:uFill>
                  <a:solidFill>
                    <a:srgbClr val="000000"/>
                  </a:solidFill>
                </a:uFill>
                <a:latin typeface="Arial"/>
                <a:cs typeface="Arial"/>
              </a:rPr>
              <a:t> </a:t>
            </a:r>
            <a:r>
              <a:rPr lang="es-419" u="sng" spc="-10" dirty="0">
                <a:uFill>
                  <a:solidFill>
                    <a:srgbClr val="000000"/>
                  </a:solidFill>
                </a:uFill>
                <a:latin typeface="Arial"/>
                <a:cs typeface="Arial"/>
              </a:rPr>
              <a:t>3)</a:t>
            </a:r>
            <a:endParaRPr lang="es-419" dirty="0">
              <a:latin typeface="Arial"/>
              <a:cs typeface="Arial"/>
            </a:endParaRPr>
          </a:p>
          <a:p>
            <a:pPr marL="462280">
              <a:lnSpc>
                <a:spcPct val="100000"/>
              </a:lnSpc>
              <a:tabLst>
                <a:tab pos="909955" algn="l"/>
                <a:tab pos="1484630" algn="l"/>
              </a:tabLst>
            </a:pPr>
            <a:r>
              <a:rPr lang="es-419" dirty="0">
                <a:uFill>
                  <a:solidFill>
                    <a:srgbClr val="000000"/>
                  </a:solidFill>
                </a:uFill>
                <a:latin typeface="Arial"/>
                <a:cs typeface="Arial"/>
              </a:rPr>
              <a:t>                                        </a:t>
            </a:r>
            <a:r>
              <a:rPr lang="es-419" u="sng" dirty="0">
                <a:uFill>
                  <a:solidFill>
                    <a:srgbClr val="000000"/>
                  </a:solidFill>
                </a:uFill>
                <a:latin typeface="Arial"/>
                <a:cs typeface="Arial"/>
              </a:rPr>
              <a:t>6 	     </a:t>
            </a:r>
            <a:r>
              <a:rPr lang="es-419" u="sng" spc="-5" dirty="0">
                <a:uFill>
                  <a:solidFill>
                    <a:srgbClr val="000000"/>
                  </a:solidFill>
                </a:uFill>
                <a:latin typeface="Arial"/>
                <a:cs typeface="Arial"/>
              </a:rPr>
              <a:t>** </a:t>
            </a:r>
            <a:r>
              <a:rPr lang="es-419" u="sng" dirty="0">
                <a:uFill>
                  <a:solidFill>
                    <a:srgbClr val="000000"/>
                  </a:solidFill>
                </a:uFill>
                <a:latin typeface="Arial"/>
                <a:cs typeface="Arial"/>
              </a:rPr>
              <a:t>2</a:t>
            </a:r>
            <a:r>
              <a:rPr lang="es-419" dirty="0">
                <a:latin typeface="Arial"/>
                <a:cs typeface="Arial"/>
              </a:rPr>
              <a:t> –</a:t>
            </a:r>
            <a:r>
              <a:rPr lang="es-419" spc="484" dirty="0">
                <a:latin typeface="Arial"/>
                <a:cs typeface="Arial"/>
              </a:rPr>
              <a:t> </a:t>
            </a:r>
            <a:r>
              <a:rPr lang="es-419" dirty="0">
                <a:latin typeface="Arial"/>
                <a:cs typeface="Arial"/>
              </a:rPr>
              <a:t>7</a:t>
            </a:r>
          </a:p>
          <a:p>
            <a:pPr marL="462280">
              <a:lnSpc>
                <a:spcPct val="100000"/>
              </a:lnSpc>
              <a:tabLst>
                <a:tab pos="909955" algn="l"/>
                <a:tab pos="1229360" algn="l"/>
                <a:tab pos="1433195" algn="l"/>
              </a:tabLst>
            </a:pPr>
            <a:r>
              <a:rPr lang="es-419" spc="-10" dirty="0">
                <a:uFill>
                  <a:solidFill>
                    <a:srgbClr val="000000"/>
                  </a:solidFill>
                </a:uFill>
                <a:latin typeface="Arial"/>
                <a:cs typeface="Arial"/>
              </a:rPr>
              <a:t>                                                  </a:t>
            </a:r>
            <a:r>
              <a:rPr lang="es-419" u="sng" spc="-10" dirty="0">
                <a:uFill>
                  <a:solidFill>
                    <a:srgbClr val="000000"/>
                  </a:solidFill>
                </a:uFill>
                <a:latin typeface="Arial"/>
                <a:cs typeface="Arial"/>
              </a:rPr>
              <a:t>36           </a:t>
            </a:r>
            <a:r>
              <a:rPr lang="es-419" u="sng" dirty="0">
                <a:uFill>
                  <a:solidFill>
                    <a:srgbClr val="000000"/>
                  </a:solidFill>
                </a:uFill>
                <a:latin typeface="Arial"/>
                <a:cs typeface="Arial"/>
              </a:rPr>
              <a:t>- 7</a:t>
            </a:r>
          </a:p>
          <a:p>
            <a:pPr marL="462280">
              <a:lnSpc>
                <a:spcPct val="100000"/>
              </a:lnSpc>
            </a:pPr>
            <a:r>
              <a:rPr lang="es-419" spc="-10" dirty="0">
                <a:uFill>
                  <a:solidFill>
                    <a:srgbClr val="000000"/>
                  </a:solidFill>
                </a:uFill>
                <a:latin typeface="Arial"/>
                <a:cs typeface="Arial"/>
              </a:rPr>
              <a:t>                                                           </a:t>
            </a:r>
            <a:r>
              <a:rPr lang="es-419" spc="-10" dirty="0">
                <a:latin typeface="Arial"/>
                <a:cs typeface="Arial"/>
              </a:rPr>
              <a:t>29</a:t>
            </a:r>
            <a:endParaRPr lang="es-419" dirty="0">
              <a:latin typeface="Arial"/>
              <a:cs typeface="Arial"/>
            </a:endParaRPr>
          </a:p>
          <a:p>
            <a:pPr marL="1550670">
              <a:tabLst>
                <a:tab pos="2135505" algn="l"/>
              </a:tabLst>
            </a:pPr>
            <a:endParaRPr lang="es-ES" spc="-10" dirty="0">
              <a:latin typeface="Arial"/>
              <a:cs typeface="Arial"/>
            </a:endParaRPr>
          </a:p>
          <a:p>
            <a:pPr marL="1550670">
              <a:lnSpc>
                <a:spcPct val="100000"/>
              </a:lnSpc>
              <a:tabLst>
                <a:tab pos="2135505" algn="l"/>
              </a:tabLst>
            </a:pPr>
            <a:endParaRPr sz="1800" dirty="0">
              <a:latin typeface="Arial"/>
              <a:cs typeface="Arial"/>
            </a:endParaRPr>
          </a:p>
        </p:txBody>
      </p:sp>
    </p:spTree>
    <p:extLst>
      <p:ext uri="{BB962C8B-B14F-4D97-AF65-F5344CB8AC3E}">
        <p14:creationId xmlns:p14="http://schemas.microsoft.com/office/powerpoint/2010/main" val="584375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4018312A-8606-4145-A021-1D8F80D25D35}"/>
              </a:ext>
            </a:extLst>
          </p:cNvPr>
          <p:cNvSpPr txBox="1"/>
          <p:nvPr/>
        </p:nvSpPr>
        <p:spPr>
          <a:xfrm>
            <a:off x="2163316" y="1249443"/>
            <a:ext cx="7865367" cy="5172506"/>
          </a:xfrm>
          <a:prstGeom prst="rect">
            <a:avLst/>
          </a:prstGeom>
        </p:spPr>
        <p:txBody>
          <a:bodyPr vert="horz" wrap="square" lIns="0" tIns="147320" rIns="0" bIns="0" rtlCol="0">
            <a:spAutoFit/>
          </a:bodyPr>
          <a:lstStyle/>
          <a:p>
            <a:pPr marL="286385">
              <a:lnSpc>
                <a:spcPct val="100000"/>
              </a:lnSpc>
              <a:spcBef>
                <a:spcPts val="1160"/>
              </a:spcBef>
            </a:pPr>
            <a:r>
              <a:rPr sz="1600" b="1" i="1" spc="-5" dirty="0">
                <a:latin typeface="Arial"/>
                <a:cs typeface="Arial"/>
              </a:rPr>
              <a:t>Instrucciones</a:t>
            </a:r>
            <a:endParaRPr sz="1600" dirty="0">
              <a:latin typeface="Arial"/>
              <a:cs typeface="Arial"/>
            </a:endParaRPr>
          </a:p>
          <a:p>
            <a:pPr marL="12700" marR="5080" algn="just">
              <a:lnSpc>
                <a:spcPct val="100000"/>
              </a:lnSpc>
              <a:spcBef>
                <a:spcPts val="1060"/>
              </a:spcBef>
            </a:pPr>
            <a:r>
              <a:rPr sz="1600" spc="-5" dirty="0">
                <a:latin typeface="Arial"/>
                <a:cs typeface="Arial"/>
              </a:rPr>
              <a:t>Como </a:t>
            </a:r>
            <a:r>
              <a:rPr sz="1600" spc="-10" dirty="0">
                <a:latin typeface="Arial"/>
                <a:cs typeface="Arial"/>
              </a:rPr>
              <a:t>ya </a:t>
            </a:r>
            <a:r>
              <a:rPr sz="1600" dirty="0">
                <a:latin typeface="Arial"/>
                <a:cs typeface="Arial"/>
              </a:rPr>
              <a:t>se </a:t>
            </a:r>
            <a:r>
              <a:rPr sz="1600" spc="-10" dirty="0">
                <a:latin typeface="Arial"/>
                <a:cs typeface="Arial"/>
              </a:rPr>
              <a:t>mencionó anteriormente, </a:t>
            </a:r>
            <a:r>
              <a:rPr sz="1600" spc="-5" dirty="0">
                <a:latin typeface="Arial"/>
                <a:cs typeface="Arial"/>
              </a:rPr>
              <a:t>un algoritmo </a:t>
            </a:r>
            <a:r>
              <a:rPr sz="1600" spc="-10" dirty="0">
                <a:latin typeface="Arial"/>
                <a:cs typeface="Arial"/>
              </a:rPr>
              <a:t>es un conjunto </a:t>
            </a:r>
            <a:r>
              <a:rPr sz="1600" spc="-5" dirty="0">
                <a:latin typeface="Arial"/>
                <a:cs typeface="Arial"/>
              </a:rPr>
              <a:t>de   </a:t>
            </a:r>
            <a:r>
              <a:rPr sz="1600" spc="-10" dirty="0">
                <a:latin typeface="Arial"/>
                <a:cs typeface="Arial"/>
              </a:rPr>
              <a:t>acciones que </a:t>
            </a:r>
            <a:r>
              <a:rPr sz="1600" dirty="0">
                <a:latin typeface="Arial"/>
                <a:cs typeface="Arial"/>
              </a:rPr>
              <a:t>se </a:t>
            </a:r>
            <a:r>
              <a:rPr sz="1600" spc="-5" dirty="0">
                <a:latin typeface="Arial"/>
                <a:cs typeface="Arial"/>
              </a:rPr>
              <a:t>han </a:t>
            </a:r>
            <a:r>
              <a:rPr sz="1600" spc="-10" dirty="0">
                <a:latin typeface="Arial"/>
                <a:cs typeface="Arial"/>
              </a:rPr>
              <a:t>de </a:t>
            </a:r>
            <a:r>
              <a:rPr sz="1600" spc="-5" dirty="0">
                <a:latin typeface="Arial"/>
                <a:cs typeface="Arial"/>
              </a:rPr>
              <a:t>ejecutar para la </a:t>
            </a:r>
            <a:r>
              <a:rPr sz="1600" spc="-10" dirty="0">
                <a:latin typeface="Arial"/>
                <a:cs typeface="Arial"/>
              </a:rPr>
              <a:t>resolución </a:t>
            </a:r>
            <a:r>
              <a:rPr sz="1600" spc="-5" dirty="0">
                <a:latin typeface="Arial"/>
                <a:cs typeface="Arial"/>
              </a:rPr>
              <a:t>de </a:t>
            </a:r>
            <a:r>
              <a:rPr sz="1600" spc="-10" dirty="0">
                <a:latin typeface="Arial"/>
                <a:cs typeface="Arial"/>
              </a:rPr>
              <a:t>un problema. </a:t>
            </a:r>
            <a:r>
              <a:rPr sz="1600" dirty="0">
                <a:latin typeface="Arial"/>
                <a:cs typeface="Arial"/>
              </a:rPr>
              <a:t>A  </a:t>
            </a:r>
            <a:r>
              <a:rPr sz="1600" spc="-5" dirty="0">
                <a:latin typeface="Arial"/>
                <a:cs typeface="Arial"/>
              </a:rPr>
              <a:t>cada una </a:t>
            </a:r>
            <a:r>
              <a:rPr sz="1600" spc="-10" dirty="0">
                <a:latin typeface="Arial"/>
                <a:cs typeface="Arial"/>
              </a:rPr>
              <a:t>de </a:t>
            </a:r>
            <a:r>
              <a:rPr sz="1600" spc="-5" dirty="0">
                <a:latin typeface="Arial"/>
                <a:cs typeface="Arial"/>
              </a:rPr>
              <a:t>estas </a:t>
            </a:r>
            <a:r>
              <a:rPr sz="1600" spc="-10" dirty="0">
                <a:latin typeface="Arial"/>
                <a:cs typeface="Arial"/>
              </a:rPr>
              <a:t>acciones </a:t>
            </a:r>
            <a:r>
              <a:rPr sz="1600" dirty="0">
                <a:latin typeface="Arial"/>
                <a:cs typeface="Arial"/>
              </a:rPr>
              <a:t>se </a:t>
            </a:r>
            <a:r>
              <a:rPr sz="1600" spc="-5" dirty="0">
                <a:latin typeface="Arial"/>
                <a:cs typeface="Arial"/>
              </a:rPr>
              <a:t>le </a:t>
            </a:r>
            <a:r>
              <a:rPr sz="1600" spc="-10" dirty="0">
                <a:latin typeface="Arial"/>
                <a:cs typeface="Arial"/>
              </a:rPr>
              <a:t>denomina </a:t>
            </a:r>
            <a:r>
              <a:rPr sz="1600" b="1" spc="-5" dirty="0">
                <a:solidFill>
                  <a:srgbClr val="FF0000"/>
                </a:solidFill>
                <a:latin typeface="Arial"/>
                <a:cs typeface="Arial"/>
              </a:rPr>
              <a:t>Instrucción </a:t>
            </a:r>
            <a:r>
              <a:rPr sz="1600" b="1" dirty="0">
                <a:solidFill>
                  <a:srgbClr val="FF0000"/>
                </a:solidFill>
                <a:latin typeface="Arial"/>
                <a:cs typeface="Arial"/>
              </a:rPr>
              <a:t>o</a:t>
            </a:r>
            <a:r>
              <a:rPr sz="1600" b="1" spc="70" dirty="0">
                <a:solidFill>
                  <a:srgbClr val="FF0000"/>
                </a:solidFill>
                <a:latin typeface="Arial"/>
                <a:cs typeface="Arial"/>
              </a:rPr>
              <a:t> </a:t>
            </a:r>
            <a:r>
              <a:rPr sz="1600" b="1" spc="-10" dirty="0">
                <a:solidFill>
                  <a:srgbClr val="FF0000"/>
                </a:solidFill>
                <a:latin typeface="Arial"/>
                <a:cs typeface="Arial"/>
              </a:rPr>
              <a:t>Sentencia.</a:t>
            </a:r>
            <a:endParaRPr sz="1600" dirty="0">
              <a:latin typeface="Arial"/>
              <a:cs typeface="Arial"/>
            </a:endParaRPr>
          </a:p>
          <a:p>
            <a:pPr marL="12700" marR="5080" algn="just">
              <a:lnSpc>
                <a:spcPct val="100000"/>
              </a:lnSpc>
              <a:spcBef>
                <a:spcPts val="1140"/>
              </a:spcBef>
            </a:pPr>
            <a:r>
              <a:rPr sz="1600" spc="-5" dirty="0">
                <a:latin typeface="Arial"/>
                <a:cs typeface="Arial"/>
              </a:rPr>
              <a:t>Un conjunto de Instrucciones forma un programa. Las </a:t>
            </a:r>
            <a:r>
              <a:rPr sz="1600" spc="-10" dirty="0">
                <a:latin typeface="Arial"/>
                <a:cs typeface="Arial"/>
              </a:rPr>
              <a:t>instrucciones </a:t>
            </a:r>
            <a:r>
              <a:rPr sz="1600" dirty="0">
                <a:latin typeface="Arial"/>
                <a:cs typeface="Arial"/>
              </a:rPr>
              <a:t>se  </a:t>
            </a:r>
            <a:r>
              <a:rPr sz="1600" spc="-10" dirty="0">
                <a:latin typeface="Arial"/>
                <a:cs typeface="Arial"/>
              </a:rPr>
              <a:t>deben </a:t>
            </a:r>
            <a:r>
              <a:rPr sz="1600" spc="-5" dirty="0">
                <a:latin typeface="Arial"/>
                <a:cs typeface="Arial"/>
              </a:rPr>
              <a:t>escribir </a:t>
            </a:r>
            <a:r>
              <a:rPr sz="1600" dirty="0">
                <a:latin typeface="Arial"/>
                <a:cs typeface="Arial"/>
              </a:rPr>
              <a:t>y </a:t>
            </a:r>
            <a:r>
              <a:rPr sz="1600" spc="-10" dirty="0">
                <a:latin typeface="Arial"/>
                <a:cs typeface="Arial"/>
              </a:rPr>
              <a:t>luego almacenar </a:t>
            </a:r>
            <a:r>
              <a:rPr sz="1600" spc="-5" dirty="0">
                <a:latin typeface="Arial"/>
                <a:cs typeface="Arial"/>
              </a:rPr>
              <a:t>en memoria en el </a:t>
            </a:r>
            <a:r>
              <a:rPr sz="1600" dirty="0">
                <a:latin typeface="Arial"/>
                <a:cs typeface="Arial"/>
              </a:rPr>
              <a:t>mismo </a:t>
            </a:r>
            <a:r>
              <a:rPr sz="1600" spc="-10" dirty="0">
                <a:latin typeface="Arial"/>
                <a:cs typeface="Arial"/>
              </a:rPr>
              <a:t>orden </a:t>
            </a:r>
            <a:r>
              <a:rPr sz="1600" spc="-5" dirty="0">
                <a:latin typeface="Arial"/>
                <a:cs typeface="Arial"/>
              </a:rPr>
              <a:t>en que  han de </a:t>
            </a:r>
            <a:r>
              <a:rPr sz="1600" spc="-10" dirty="0">
                <a:latin typeface="Arial"/>
                <a:cs typeface="Arial"/>
              </a:rPr>
              <a:t>ejecutarse, es decir, </a:t>
            </a:r>
            <a:r>
              <a:rPr sz="1600" spc="-5" dirty="0">
                <a:latin typeface="Arial"/>
                <a:cs typeface="Arial"/>
              </a:rPr>
              <a:t>en</a:t>
            </a:r>
            <a:r>
              <a:rPr sz="1600" spc="20" dirty="0">
                <a:latin typeface="Arial"/>
                <a:cs typeface="Arial"/>
              </a:rPr>
              <a:t> </a:t>
            </a:r>
            <a:r>
              <a:rPr sz="1600" spc="-5" dirty="0">
                <a:latin typeface="Arial"/>
                <a:cs typeface="Arial"/>
              </a:rPr>
              <a:t>secuencia.</a:t>
            </a:r>
            <a:endParaRPr sz="1600" dirty="0">
              <a:latin typeface="Arial"/>
              <a:cs typeface="Arial"/>
            </a:endParaRPr>
          </a:p>
          <a:p>
            <a:pPr marL="12700" marR="5080" algn="just">
              <a:lnSpc>
                <a:spcPct val="100000"/>
              </a:lnSpc>
              <a:spcBef>
                <a:spcPts val="1140"/>
              </a:spcBef>
            </a:pPr>
            <a:r>
              <a:rPr sz="1600" spc="-5" dirty="0">
                <a:latin typeface="Arial"/>
                <a:cs typeface="Arial"/>
              </a:rPr>
              <a:t>Las </a:t>
            </a:r>
            <a:r>
              <a:rPr sz="1600" spc="-10" dirty="0">
                <a:latin typeface="Arial"/>
                <a:cs typeface="Arial"/>
              </a:rPr>
              <a:t>instrucciones </a:t>
            </a:r>
            <a:r>
              <a:rPr sz="1600" spc="-5" dirty="0">
                <a:latin typeface="Arial"/>
                <a:cs typeface="Arial"/>
              </a:rPr>
              <a:t>básicas </a:t>
            </a:r>
            <a:r>
              <a:rPr sz="1600" spc="-10" dirty="0">
                <a:latin typeface="Arial"/>
                <a:cs typeface="Arial"/>
              </a:rPr>
              <a:t>que </a:t>
            </a:r>
            <a:r>
              <a:rPr sz="1600" dirty="0">
                <a:latin typeface="Arial"/>
                <a:cs typeface="Arial"/>
              </a:rPr>
              <a:t>se </a:t>
            </a:r>
            <a:r>
              <a:rPr sz="1600" spc="-10" dirty="0">
                <a:latin typeface="Arial"/>
                <a:cs typeface="Arial"/>
              </a:rPr>
              <a:t>pueden </a:t>
            </a:r>
            <a:r>
              <a:rPr sz="1600" spc="-5" dirty="0">
                <a:latin typeface="Arial"/>
                <a:cs typeface="Arial"/>
              </a:rPr>
              <a:t>implementar en un algoritmo  soportan todos los </a:t>
            </a:r>
            <a:r>
              <a:rPr sz="1600" spc="-10" dirty="0">
                <a:latin typeface="Arial"/>
                <a:cs typeface="Arial"/>
              </a:rPr>
              <a:t>lenguajes de </a:t>
            </a:r>
            <a:r>
              <a:rPr sz="1600" spc="-5" dirty="0">
                <a:latin typeface="Arial"/>
                <a:cs typeface="Arial"/>
              </a:rPr>
              <a:t>programación. Dicho de otro </a:t>
            </a:r>
            <a:r>
              <a:rPr sz="1600" spc="-10" dirty="0">
                <a:latin typeface="Arial"/>
                <a:cs typeface="Arial"/>
              </a:rPr>
              <a:t>modo, las  </a:t>
            </a:r>
            <a:r>
              <a:rPr sz="1600" spc="-5" dirty="0">
                <a:latin typeface="Arial"/>
                <a:cs typeface="Arial"/>
              </a:rPr>
              <a:t>instrucciones básicas </a:t>
            </a:r>
            <a:r>
              <a:rPr sz="1600" dirty="0">
                <a:latin typeface="Arial"/>
                <a:cs typeface="Arial"/>
              </a:rPr>
              <a:t>son </a:t>
            </a:r>
            <a:r>
              <a:rPr sz="1600" spc="-10" dirty="0">
                <a:latin typeface="Arial"/>
                <a:cs typeface="Arial"/>
              </a:rPr>
              <a:t>independientes del lenguaje </a:t>
            </a:r>
            <a:r>
              <a:rPr sz="1600" spc="-5" dirty="0">
                <a:latin typeface="Arial"/>
                <a:cs typeface="Arial"/>
              </a:rPr>
              <a:t>de</a:t>
            </a:r>
            <a:r>
              <a:rPr sz="1600" spc="45" dirty="0">
                <a:latin typeface="Arial"/>
                <a:cs typeface="Arial"/>
              </a:rPr>
              <a:t> </a:t>
            </a:r>
            <a:r>
              <a:rPr sz="1600" spc="-10" dirty="0">
                <a:latin typeface="Arial"/>
                <a:cs typeface="Arial"/>
              </a:rPr>
              <a:t>programación.</a:t>
            </a:r>
            <a:endParaRPr sz="1600" dirty="0">
              <a:latin typeface="Arial"/>
              <a:cs typeface="Arial"/>
            </a:endParaRPr>
          </a:p>
          <a:p>
            <a:pPr marL="12700">
              <a:lnSpc>
                <a:spcPct val="100000"/>
              </a:lnSpc>
              <a:spcBef>
                <a:spcPts val="1130"/>
              </a:spcBef>
            </a:pPr>
            <a:r>
              <a:rPr sz="1600" spc="-5" dirty="0">
                <a:latin typeface="Arial"/>
                <a:cs typeface="Arial"/>
              </a:rPr>
              <a:t>La clasificación más corriente</a:t>
            </a:r>
            <a:r>
              <a:rPr sz="1600" spc="-10" dirty="0">
                <a:latin typeface="Arial"/>
                <a:cs typeface="Arial"/>
              </a:rPr>
              <a:t> </a:t>
            </a:r>
            <a:r>
              <a:rPr sz="1600" spc="-5" dirty="0">
                <a:latin typeface="Arial"/>
                <a:cs typeface="Arial"/>
              </a:rPr>
              <a:t>es:</a:t>
            </a:r>
            <a:endParaRPr sz="1600" dirty="0">
              <a:latin typeface="Arial"/>
              <a:cs typeface="Arial"/>
            </a:endParaRPr>
          </a:p>
          <a:p>
            <a:pPr marL="723900" marR="3390900" indent="-285750">
              <a:lnSpc>
                <a:spcPct val="126499"/>
              </a:lnSpc>
              <a:spcBef>
                <a:spcPts val="565"/>
              </a:spcBef>
              <a:buFont typeface="Wingdings" panose="05000000000000000000" pitchFamily="2" charset="2"/>
              <a:buChar char="Ø"/>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Instrucciones </a:t>
            </a:r>
            <a:r>
              <a:rPr sz="1600" b="1" i="1" dirty="0">
                <a:latin typeface="Arial"/>
                <a:cs typeface="Arial"/>
              </a:rPr>
              <a:t>de </a:t>
            </a:r>
            <a:r>
              <a:rPr sz="1600" b="1" i="1" spc="-10" dirty="0">
                <a:latin typeface="Arial"/>
                <a:cs typeface="Arial"/>
              </a:rPr>
              <a:t>transferencia  </a:t>
            </a:r>
            <a:r>
              <a:rPr sz="1600" b="1" i="1" spc="-5" dirty="0">
                <a:latin typeface="Arial"/>
                <a:cs typeface="Arial"/>
              </a:rPr>
              <a:t>Instrucciones </a:t>
            </a:r>
            <a:r>
              <a:rPr sz="1600" b="1" i="1" dirty="0">
                <a:latin typeface="Arial"/>
                <a:cs typeface="Arial"/>
              </a:rPr>
              <a:t>de </a:t>
            </a:r>
            <a:r>
              <a:rPr sz="1600" b="1" i="1" spc="-10" dirty="0">
                <a:latin typeface="Arial"/>
                <a:cs typeface="Arial"/>
              </a:rPr>
              <a:t>entrada  </a:t>
            </a:r>
            <a:endParaRPr lang="es-ES" sz="1600" b="1" i="1" spc="-10" dirty="0">
              <a:latin typeface="Arial"/>
              <a:cs typeface="Arial"/>
            </a:endParaRPr>
          </a:p>
          <a:p>
            <a:pPr marL="723900" marR="3390900" indent="-285750">
              <a:lnSpc>
                <a:spcPct val="126499"/>
              </a:lnSpc>
              <a:spcBef>
                <a:spcPts val="565"/>
              </a:spcBef>
              <a:buFont typeface="Wingdings" panose="05000000000000000000" pitchFamily="2" charset="2"/>
              <a:buChar char="Ø"/>
            </a:pPr>
            <a:r>
              <a:rPr sz="1600" b="1" i="1" spc="-5" dirty="0" err="1">
                <a:latin typeface="Arial"/>
                <a:cs typeface="Arial"/>
              </a:rPr>
              <a:t>Instrucciones</a:t>
            </a:r>
            <a:r>
              <a:rPr sz="1600" b="1" i="1" spc="-5" dirty="0">
                <a:latin typeface="Arial"/>
                <a:cs typeface="Arial"/>
              </a:rPr>
              <a:t> </a:t>
            </a:r>
            <a:r>
              <a:rPr sz="1600" b="1" i="1" dirty="0">
                <a:latin typeface="Arial"/>
                <a:cs typeface="Arial"/>
              </a:rPr>
              <a:t>de </a:t>
            </a:r>
            <a:r>
              <a:rPr sz="1600" b="1" i="1" spc="-5" dirty="0" err="1">
                <a:latin typeface="Arial"/>
                <a:cs typeface="Arial"/>
              </a:rPr>
              <a:t>salida</a:t>
            </a:r>
            <a:r>
              <a:rPr sz="1600" b="1" i="1" spc="-5" dirty="0">
                <a:latin typeface="Arial"/>
                <a:cs typeface="Arial"/>
              </a:rPr>
              <a:t>  </a:t>
            </a:r>
            <a:endParaRPr lang="es-ES" sz="1600" b="1" i="1" spc="-5" dirty="0">
              <a:latin typeface="Arial"/>
              <a:cs typeface="Arial"/>
            </a:endParaRPr>
          </a:p>
          <a:p>
            <a:pPr marL="723900" marR="3390900" indent="-285750">
              <a:lnSpc>
                <a:spcPct val="126499"/>
              </a:lnSpc>
              <a:spcBef>
                <a:spcPts val="565"/>
              </a:spcBef>
              <a:buFont typeface="Wingdings" panose="05000000000000000000" pitchFamily="2" charset="2"/>
              <a:buChar char="Ø"/>
            </a:pPr>
            <a:r>
              <a:rPr sz="1600" b="1" i="1" spc="-5" dirty="0" err="1">
                <a:latin typeface="Arial"/>
                <a:cs typeface="Arial"/>
              </a:rPr>
              <a:t>Instrucciones</a:t>
            </a:r>
            <a:r>
              <a:rPr sz="1600" b="1" i="1" spc="-5" dirty="0">
                <a:latin typeface="Arial"/>
                <a:cs typeface="Arial"/>
              </a:rPr>
              <a:t> </a:t>
            </a:r>
            <a:r>
              <a:rPr sz="1600" b="1" i="1" dirty="0">
                <a:latin typeface="Arial"/>
                <a:cs typeface="Arial"/>
              </a:rPr>
              <a:t>de</a:t>
            </a:r>
            <a:r>
              <a:rPr sz="1600" b="1" i="1" spc="-15" dirty="0">
                <a:latin typeface="Arial"/>
                <a:cs typeface="Arial"/>
              </a:rPr>
              <a:t> </a:t>
            </a:r>
            <a:r>
              <a:rPr sz="1600" b="1" i="1" spc="-5" dirty="0">
                <a:latin typeface="Arial"/>
                <a:cs typeface="Arial"/>
              </a:rPr>
              <a:t>control</a:t>
            </a:r>
            <a:endParaRPr sz="1600" dirty="0">
              <a:latin typeface="Arial"/>
              <a:cs typeface="Arial"/>
            </a:endParaRPr>
          </a:p>
        </p:txBody>
      </p:sp>
      <p:sp>
        <p:nvSpPr>
          <p:cNvPr id="7" name="object 6">
            <a:extLst>
              <a:ext uri="{FF2B5EF4-FFF2-40B4-BE49-F238E27FC236}">
                <a16:creationId xmlns:a16="http://schemas.microsoft.com/office/drawing/2014/main" id="{E2E75A76-63BE-4894-A5FA-CF2FEC6918DA}"/>
              </a:ext>
            </a:extLst>
          </p:cNvPr>
          <p:cNvSpPr/>
          <p:nvPr/>
        </p:nvSpPr>
        <p:spPr>
          <a:xfrm>
            <a:off x="6860134" y="4151490"/>
            <a:ext cx="1620520" cy="197993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0574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5">
            <a:extLst>
              <a:ext uri="{FF2B5EF4-FFF2-40B4-BE49-F238E27FC236}">
                <a16:creationId xmlns:a16="http://schemas.microsoft.com/office/drawing/2014/main" id="{E8254751-0C93-4365-BCF5-457176155183}"/>
              </a:ext>
            </a:extLst>
          </p:cNvPr>
          <p:cNvSpPr txBox="1"/>
          <p:nvPr/>
        </p:nvSpPr>
        <p:spPr>
          <a:xfrm>
            <a:off x="1996885" y="1271022"/>
            <a:ext cx="8394023" cy="4721805"/>
          </a:xfrm>
          <a:prstGeom prst="rect">
            <a:avLst/>
          </a:prstGeom>
        </p:spPr>
        <p:txBody>
          <a:bodyPr vert="horz" wrap="square" lIns="0" tIns="12700" rIns="0" bIns="0" rtlCol="0">
            <a:spAutoFit/>
          </a:bodyPr>
          <a:lstStyle/>
          <a:p>
            <a:pPr marL="257175" marR="3395345">
              <a:lnSpc>
                <a:spcPct val="100000"/>
              </a:lnSpc>
              <a:spcBef>
                <a:spcPts val="100"/>
              </a:spcBef>
            </a:pPr>
            <a:r>
              <a:rPr sz="1800" b="1" i="1" spc="-5" dirty="0">
                <a:latin typeface="Arial"/>
                <a:cs typeface="Arial"/>
              </a:rPr>
              <a:t>Instrucciones </a:t>
            </a:r>
            <a:r>
              <a:rPr sz="1800" b="1" i="1" dirty="0">
                <a:latin typeface="Arial"/>
                <a:cs typeface="Arial"/>
              </a:rPr>
              <a:t>de </a:t>
            </a:r>
            <a:r>
              <a:rPr sz="1800" b="1" i="1" spc="-5" dirty="0">
                <a:latin typeface="Arial"/>
                <a:cs typeface="Arial"/>
              </a:rPr>
              <a:t>Comienzo </a:t>
            </a:r>
            <a:r>
              <a:rPr sz="1800" b="1" i="1" dirty="0">
                <a:latin typeface="Arial"/>
                <a:cs typeface="Arial"/>
              </a:rPr>
              <a:t>y </a:t>
            </a:r>
            <a:r>
              <a:rPr sz="1800" b="1" i="1" spc="-5" dirty="0">
                <a:latin typeface="Arial"/>
                <a:cs typeface="Arial"/>
              </a:rPr>
              <a:t>Fin  </a:t>
            </a:r>
            <a:r>
              <a:rPr sz="1800" b="1" i="1" spc="-5" dirty="0">
                <a:solidFill>
                  <a:srgbClr val="FF0000"/>
                </a:solidFill>
                <a:latin typeface="Arial"/>
                <a:cs typeface="Arial"/>
              </a:rPr>
              <a:t>Instrucciones </a:t>
            </a:r>
            <a:r>
              <a:rPr sz="1800" b="1" i="1" dirty="0">
                <a:solidFill>
                  <a:srgbClr val="FF0000"/>
                </a:solidFill>
                <a:latin typeface="Arial"/>
                <a:cs typeface="Arial"/>
              </a:rPr>
              <a:t>de </a:t>
            </a:r>
            <a:r>
              <a:rPr sz="1800" b="1" i="1" spc="-10" dirty="0">
                <a:solidFill>
                  <a:srgbClr val="FF0000"/>
                </a:solidFill>
                <a:latin typeface="Arial"/>
                <a:cs typeface="Arial"/>
              </a:rPr>
              <a:t>transferencia  </a:t>
            </a:r>
            <a:r>
              <a:rPr sz="1800" b="1" i="1" spc="-5" dirty="0">
                <a:latin typeface="Arial"/>
                <a:cs typeface="Arial"/>
              </a:rPr>
              <a:t>Instrucciones </a:t>
            </a:r>
            <a:r>
              <a:rPr sz="1800" b="1" i="1" dirty="0">
                <a:latin typeface="Arial"/>
                <a:cs typeface="Arial"/>
              </a:rPr>
              <a:t>de </a:t>
            </a:r>
            <a:r>
              <a:rPr sz="1800" b="1" i="1" spc="-10" dirty="0">
                <a:latin typeface="Arial"/>
                <a:cs typeface="Arial"/>
              </a:rPr>
              <a:t>entrada  </a:t>
            </a:r>
            <a:endParaRPr lang="es-ES" sz="1800" b="1" i="1" spc="-10" dirty="0">
              <a:latin typeface="Arial"/>
              <a:cs typeface="Arial"/>
            </a:endParaRPr>
          </a:p>
          <a:p>
            <a:pPr marL="257175" marR="3395345">
              <a:lnSpc>
                <a:spcPct val="100000"/>
              </a:lnSpc>
              <a:spcBef>
                <a:spcPts val="100"/>
              </a:spcBef>
            </a:pPr>
            <a:r>
              <a:rPr sz="1800" b="1" i="1" spc="-5" dirty="0" err="1">
                <a:latin typeface="Arial"/>
                <a:cs typeface="Arial"/>
              </a:rPr>
              <a:t>Instrucciones</a:t>
            </a:r>
            <a:r>
              <a:rPr sz="1800" b="1" i="1" spc="-5" dirty="0">
                <a:latin typeface="Arial"/>
                <a:cs typeface="Arial"/>
              </a:rPr>
              <a:t> </a:t>
            </a:r>
            <a:r>
              <a:rPr sz="1800" b="1" i="1" dirty="0">
                <a:latin typeface="Arial"/>
                <a:cs typeface="Arial"/>
              </a:rPr>
              <a:t>de </a:t>
            </a:r>
            <a:r>
              <a:rPr sz="1800" b="1" i="1" spc="-5" dirty="0" err="1">
                <a:latin typeface="Arial"/>
                <a:cs typeface="Arial"/>
              </a:rPr>
              <a:t>salida</a:t>
            </a:r>
            <a:r>
              <a:rPr sz="1800" b="1" i="1" spc="-5" dirty="0">
                <a:latin typeface="Arial"/>
                <a:cs typeface="Arial"/>
              </a:rPr>
              <a:t>  </a:t>
            </a:r>
            <a:endParaRPr lang="es-ES" sz="1800" b="1" i="1" spc="-5" dirty="0">
              <a:latin typeface="Arial"/>
              <a:cs typeface="Arial"/>
            </a:endParaRPr>
          </a:p>
          <a:p>
            <a:pPr marL="257175" marR="3395345">
              <a:lnSpc>
                <a:spcPct val="100000"/>
              </a:lnSpc>
              <a:spcBef>
                <a:spcPts val="100"/>
              </a:spcBef>
            </a:pPr>
            <a:r>
              <a:rPr sz="1800" b="1" i="1" spc="-5" dirty="0" err="1">
                <a:latin typeface="Arial"/>
                <a:cs typeface="Arial"/>
              </a:rPr>
              <a:t>Instrucciones</a:t>
            </a:r>
            <a:r>
              <a:rPr sz="1800" b="1" i="1" spc="-5" dirty="0">
                <a:latin typeface="Arial"/>
                <a:cs typeface="Arial"/>
              </a:rPr>
              <a:t> </a:t>
            </a:r>
            <a:r>
              <a:rPr sz="1800" b="1" i="1" dirty="0">
                <a:latin typeface="Arial"/>
                <a:cs typeface="Arial"/>
              </a:rPr>
              <a:t>de</a:t>
            </a:r>
            <a:r>
              <a:rPr sz="1800" b="1" i="1" spc="-20" dirty="0">
                <a:latin typeface="Arial"/>
                <a:cs typeface="Arial"/>
              </a:rPr>
              <a:t> </a:t>
            </a:r>
            <a:r>
              <a:rPr sz="1800" b="1" i="1" spc="-5" dirty="0">
                <a:latin typeface="Arial"/>
                <a:cs typeface="Arial"/>
              </a:rPr>
              <a:t>control</a:t>
            </a:r>
            <a:endParaRPr sz="1800" dirty="0">
              <a:latin typeface="Arial"/>
              <a:cs typeface="Arial"/>
            </a:endParaRPr>
          </a:p>
          <a:p>
            <a:pPr>
              <a:lnSpc>
                <a:spcPct val="100000"/>
              </a:lnSpc>
              <a:spcBef>
                <a:spcPts val="30"/>
              </a:spcBef>
            </a:pPr>
            <a:endParaRPr sz="1850" dirty="0">
              <a:latin typeface="Arial"/>
              <a:cs typeface="Arial"/>
            </a:endParaRPr>
          </a:p>
          <a:p>
            <a:pPr marL="12700">
              <a:lnSpc>
                <a:spcPct val="100000"/>
              </a:lnSpc>
            </a:pPr>
            <a:r>
              <a:rPr sz="1800" b="1" i="1" u="sng" spc="-10" dirty="0">
                <a:uFill>
                  <a:solidFill>
                    <a:srgbClr val="000000"/>
                  </a:solidFill>
                </a:uFill>
                <a:latin typeface="Arial"/>
                <a:cs typeface="Arial"/>
              </a:rPr>
              <a:t>Aritméticas</a:t>
            </a:r>
            <a:endParaRPr sz="1800" dirty="0">
              <a:latin typeface="Arial"/>
              <a:cs typeface="Arial"/>
            </a:endParaRPr>
          </a:p>
          <a:p>
            <a:pPr marL="257175" marR="30480">
              <a:lnSpc>
                <a:spcPct val="100000"/>
              </a:lnSpc>
            </a:pPr>
            <a:r>
              <a:rPr sz="1800" spc="-10" dirty="0">
                <a:latin typeface="Arial"/>
                <a:cs typeface="Arial"/>
              </a:rPr>
              <a:t>Cualquier </a:t>
            </a:r>
            <a:r>
              <a:rPr sz="1800" spc="-5" dirty="0">
                <a:latin typeface="Arial"/>
                <a:cs typeface="Arial"/>
              </a:rPr>
              <a:t>operación aritmética </a:t>
            </a:r>
            <a:r>
              <a:rPr sz="1800" spc="-10" dirty="0">
                <a:latin typeface="Arial"/>
                <a:cs typeface="Arial"/>
              </a:rPr>
              <a:t>que </a:t>
            </a:r>
            <a:r>
              <a:rPr sz="1800" dirty="0">
                <a:latin typeface="Arial"/>
                <a:cs typeface="Arial"/>
              </a:rPr>
              <a:t>se </a:t>
            </a:r>
            <a:r>
              <a:rPr sz="1800" spc="-5" dirty="0">
                <a:latin typeface="Arial"/>
                <a:cs typeface="Arial"/>
              </a:rPr>
              <a:t>desea </a:t>
            </a:r>
            <a:r>
              <a:rPr sz="1800" spc="-10" dirty="0">
                <a:latin typeface="Arial"/>
                <a:cs typeface="Arial"/>
              </a:rPr>
              <a:t>realizar </a:t>
            </a:r>
            <a:r>
              <a:rPr sz="1800" spc="-5" dirty="0">
                <a:latin typeface="Arial"/>
                <a:cs typeface="Arial"/>
              </a:rPr>
              <a:t>es </a:t>
            </a:r>
            <a:r>
              <a:rPr sz="1800" spc="-10" dirty="0">
                <a:latin typeface="Arial"/>
                <a:cs typeface="Arial"/>
              </a:rPr>
              <a:t>llamada </a:t>
            </a:r>
            <a:r>
              <a:rPr sz="1800" dirty="0">
                <a:latin typeface="Arial"/>
                <a:cs typeface="Arial"/>
              </a:rPr>
              <a:t>con  </a:t>
            </a:r>
            <a:r>
              <a:rPr sz="1800" spc="-5" dirty="0">
                <a:latin typeface="Arial"/>
                <a:cs typeface="Arial"/>
              </a:rPr>
              <a:t>este </a:t>
            </a:r>
            <a:r>
              <a:rPr sz="1800" spc="-10" dirty="0">
                <a:latin typeface="Arial"/>
                <a:cs typeface="Arial"/>
              </a:rPr>
              <a:t>nombre. </a:t>
            </a:r>
            <a:r>
              <a:rPr sz="1800" spc="-5" dirty="0">
                <a:latin typeface="Arial"/>
                <a:cs typeface="Arial"/>
              </a:rPr>
              <a:t>Tienen </a:t>
            </a:r>
            <a:r>
              <a:rPr sz="1800" spc="-10" dirty="0">
                <a:latin typeface="Arial"/>
                <a:cs typeface="Arial"/>
              </a:rPr>
              <a:t>dos</a:t>
            </a:r>
            <a:r>
              <a:rPr sz="1800" spc="5" dirty="0">
                <a:latin typeface="Arial"/>
                <a:cs typeface="Arial"/>
              </a:rPr>
              <a:t> </a:t>
            </a:r>
            <a:r>
              <a:rPr sz="1800" spc="-5" dirty="0">
                <a:latin typeface="Arial"/>
                <a:cs typeface="Arial"/>
              </a:rPr>
              <a:t>etapas:</a:t>
            </a:r>
            <a:endParaRPr sz="1800" dirty="0">
              <a:latin typeface="Arial"/>
              <a:cs typeface="Arial"/>
            </a:endParaRPr>
          </a:p>
          <a:p>
            <a:pPr marL="257175" marR="5080">
              <a:lnSpc>
                <a:spcPct val="100000"/>
              </a:lnSpc>
              <a:tabLst>
                <a:tab pos="658495" algn="l"/>
                <a:tab pos="1770380" algn="l"/>
                <a:tab pos="2171065" algn="l"/>
                <a:tab pos="2497455" algn="l"/>
                <a:tab pos="3710304" algn="l"/>
                <a:tab pos="4238625" algn="l"/>
                <a:tab pos="5095875" algn="l"/>
                <a:tab pos="5421630" algn="l"/>
                <a:tab pos="6557009" algn="l"/>
                <a:tab pos="6959600" algn="l"/>
              </a:tabLst>
            </a:pPr>
            <a:r>
              <a:rPr sz="1800" spc="-15" dirty="0">
                <a:latin typeface="Arial"/>
                <a:cs typeface="Arial"/>
              </a:rPr>
              <a:t>L</a:t>
            </a:r>
            <a:r>
              <a:rPr sz="1800" dirty="0">
                <a:latin typeface="Arial"/>
                <a:cs typeface="Arial"/>
              </a:rPr>
              <a:t>a	</a:t>
            </a:r>
            <a:r>
              <a:rPr sz="1800" spc="-5" dirty="0">
                <a:latin typeface="Arial"/>
                <a:cs typeface="Arial"/>
              </a:rPr>
              <a:t>ej</a:t>
            </a:r>
            <a:r>
              <a:rPr sz="1800" spc="-15" dirty="0">
                <a:latin typeface="Arial"/>
                <a:cs typeface="Arial"/>
              </a:rPr>
              <a:t>e</a:t>
            </a:r>
            <a:r>
              <a:rPr sz="1800" dirty="0">
                <a:latin typeface="Arial"/>
                <a:cs typeface="Arial"/>
              </a:rPr>
              <a:t>cuc</a:t>
            </a:r>
            <a:r>
              <a:rPr sz="1800" spc="-10" dirty="0">
                <a:latin typeface="Arial"/>
                <a:cs typeface="Arial"/>
              </a:rPr>
              <a:t>i</a:t>
            </a:r>
            <a:r>
              <a:rPr sz="1800" spc="-5" dirty="0">
                <a:latin typeface="Arial"/>
                <a:cs typeface="Arial"/>
              </a:rPr>
              <a:t>ó</a:t>
            </a:r>
            <a:r>
              <a:rPr sz="1800" dirty="0">
                <a:latin typeface="Arial"/>
                <a:cs typeface="Arial"/>
              </a:rPr>
              <a:t>n	</a:t>
            </a:r>
            <a:r>
              <a:rPr sz="1800" spc="-15" dirty="0">
                <a:latin typeface="Arial"/>
                <a:cs typeface="Arial"/>
              </a:rPr>
              <a:t>d</a:t>
            </a:r>
            <a:r>
              <a:rPr sz="1800" dirty="0">
                <a:latin typeface="Arial"/>
                <a:cs typeface="Arial"/>
              </a:rPr>
              <a:t>e	</a:t>
            </a:r>
            <a:r>
              <a:rPr sz="1800" spc="-5" dirty="0">
                <a:latin typeface="Arial"/>
                <a:cs typeface="Arial"/>
              </a:rPr>
              <a:t>l</a:t>
            </a:r>
            <a:r>
              <a:rPr sz="1800" dirty="0">
                <a:latin typeface="Arial"/>
                <a:cs typeface="Arial"/>
              </a:rPr>
              <a:t>a	</a:t>
            </a:r>
            <a:r>
              <a:rPr sz="1800" spc="-15" dirty="0">
                <a:latin typeface="Arial"/>
                <a:cs typeface="Arial"/>
              </a:rPr>
              <a:t>o</a:t>
            </a:r>
            <a:r>
              <a:rPr sz="1800" spc="-5" dirty="0">
                <a:latin typeface="Arial"/>
                <a:cs typeface="Arial"/>
              </a:rPr>
              <a:t>p</a:t>
            </a:r>
            <a:r>
              <a:rPr sz="1800" spc="-15" dirty="0">
                <a:latin typeface="Arial"/>
                <a:cs typeface="Arial"/>
              </a:rPr>
              <a:t>e</a:t>
            </a:r>
            <a:r>
              <a:rPr sz="1800" spc="5" dirty="0">
                <a:latin typeface="Arial"/>
                <a:cs typeface="Arial"/>
              </a:rPr>
              <a:t>r</a:t>
            </a:r>
            <a:r>
              <a:rPr sz="1800" spc="-15" dirty="0">
                <a:latin typeface="Arial"/>
                <a:cs typeface="Arial"/>
              </a:rPr>
              <a:t>a</a:t>
            </a:r>
            <a:r>
              <a:rPr sz="1800" dirty="0">
                <a:latin typeface="Arial"/>
                <a:cs typeface="Arial"/>
              </a:rPr>
              <a:t>ci</a:t>
            </a:r>
            <a:r>
              <a:rPr sz="1800" spc="-15" dirty="0">
                <a:latin typeface="Arial"/>
                <a:cs typeface="Arial"/>
              </a:rPr>
              <a:t>ó</a:t>
            </a:r>
            <a:r>
              <a:rPr sz="1800" spc="-5" dirty="0">
                <a:latin typeface="Arial"/>
                <a:cs typeface="Arial"/>
              </a:rPr>
              <a:t>n</a:t>
            </a:r>
            <a:r>
              <a:rPr sz="1800" dirty="0">
                <a:latin typeface="Arial"/>
                <a:cs typeface="Arial"/>
              </a:rPr>
              <a:t>,	</a:t>
            </a:r>
            <a:r>
              <a:rPr sz="1800" spc="-15" dirty="0">
                <a:latin typeface="Arial"/>
                <a:cs typeface="Arial"/>
              </a:rPr>
              <a:t>q</a:t>
            </a:r>
            <a:r>
              <a:rPr sz="1800" spc="-5" dirty="0">
                <a:latin typeface="Arial"/>
                <a:cs typeface="Arial"/>
              </a:rPr>
              <a:t>u</a:t>
            </a:r>
            <a:r>
              <a:rPr sz="1800" dirty="0">
                <a:latin typeface="Arial"/>
                <a:cs typeface="Arial"/>
              </a:rPr>
              <a:t>e	</a:t>
            </a:r>
            <a:r>
              <a:rPr sz="1800" spc="-10" dirty="0">
                <a:latin typeface="Arial"/>
                <a:cs typeface="Arial"/>
              </a:rPr>
              <a:t>i</a:t>
            </a:r>
            <a:r>
              <a:rPr sz="1800" dirty="0">
                <a:latin typeface="Arial"/>
                <a:cs typeface="Arial"/>
              </a:rPr>
              <a:t>mp</a:t>
            </a:r>
            <a:r>
              <a:rPr sz="1800" spc="-10" dirty="0">
                <a:latin typeface="Arial"/>
                <a:cs typeface="Arial"/>
              </a:rPr>
              <a:t>l</a:t>
            </a:r>
            <a:r>
              <a:rPr sz="1800" spc="-5" dirty="0">
                <a:latin typeface="Arial"/>
                <a:cs typeface="Arial"/>
              </a:rPr>
              <a:t>ic</a:t>
            </a:r>
            <a:r>
              <a:rPr sz="1800" dirty="0">
                <a:latin typeface="Arial"/>
                <a:cs typeface="Arial"/>
              </a:rPr>
              <a:t>a	</a:t>
            </a:r>
            <a:r>
              <a:rPr sz="1800" spc="-5" dirty="0">
                <a:latin typeface="Arial"/>
                <a:cs typeface="Arial"/>
              </a:rPr>
              <a:t>l</a:t>
            </a:r>
            <a:r>
              <a:rPr sz="1800" dirty="0">
                <a:latin typeface="Arial"/>
                <a:cs typeface="Arial"/>
              </a:rPr>
              <a:t>a	</a:t>
            </a:r>
            <a:r>
              <a:rPr sz="1800" spc="-15" dirty="0">
                <a:latin typeface="Arial"/>
                <a:cs typeface="Arial"/>
              </a:rPr>
              <a:t>o</a:t>
            </a:r>
            <a:r>
              <a:rPr sz="1800" spc="-5" dirty="0">
                <a:latin typeface="Arial"/>
                <a:cs typeface="Arial"/>
              </a:rPr>
              <a:t>bte</a:t>
            </a:r>
            <a:r>
              <a:rPr sz="1800" spc="-15" dirty="0">
                <a:latin typeface="Arial"/>
                <a:cs typeface="Arial"/>
              </a:rPr>
              <a:t>n</a:t>
            </a:r>
            <a:r>
              <a:rPr sz="1800" dirty="0">
                <a:latin typeface="Arial"/>
                <a:cs typeface="Arial"/>
              </a:rPr>
              <a:t>ción	</a:t>
            </a:r>
            <a:r>
              <a:rPr sz="1800" spc="-5" dirty="0">
                <a:latin typeface="Arial"/>
                <a:cs typeface="Arial"/>
              </a:rPr>
              <a:t>d</a:t>
            </a:r>
            <a:r>
              <a:rPr sz="1800" dirty="0">
                <a:latin typeface="Arial"/>
                <a:cs typeface="Arial"/>
              </a:rPr>
              <a:t>e	</a:t>
            </a:r>
            <a:r>
              <a:rPr sz="1800" spc="-5" dirty="0">
                <a:latin typeface="Arial"/>
                <a:cs typeface="Arial"/>
              </a:rPr>
              <a:t>un  resultado.</a:t>
            </a:r>
            <a:endParaRPr sz="1800" dirty="0">
              <a:latin typeface="Arial"/>
              <a:cs typeface="Arial"/>
            </a:endParaRPr>
          </a:p>
          <a:p>
            <a:pPr marL="257175" marR="6985">
              <a:lnSpc>
                <a:spcPct val="100000"/>
              </a:lnSpc>
            </a:pPr>
            <a:r>
              <a:rPr sz="1800" spc="-5" dirty="0">
                <a:latin typeface="Arial"/>
                <a:cs typeface="Arial"/>
              </a:rPr>
              <a:t>Una transferencia para </a:t>
            </a:r>
            <a:r>
              <a:rPr sz="1800" spc="-10" dirty="0">
                <a:latin typeface="Arial"/>
                <a:cs typeface="Arial"/>
              </a:rPr>
              <a:t>almacenar en </a:t>
            </a:r>
            <a:r>
              <a:rPr sz="1800" spc="-5" dirty="0">
                <a:latin typeface="Arial"/>
                <a:cs typeface="Arial"/>
              </a:rPr>
              <a:t>un campo de la memoria el  resultado</a:t>
            </a:r>
            <a:r>
              <a:rPr sz="1800" spc="-10" dirty="0">
                <a:latin typeface="Arial"/>
                <a:cs typeface="Arial"/>
              </a:rPr>
              <a:t> obtenido.</a:t>
            </a:r>
            <a:endParaRPr sz="1800" dirty="0">
              <a:latin typeface="Arial"/>
              <a:cs typeface="Arial"/>
            </a:endParaRPr>
          </a:p>
          <a:p>
            <a:pPr marL="257175">
              <a:lnSpc>
                <a:spcPts val="1910"/>
              </a:lnSpc>
            </a:pPr>
            <a:r>
              <a:rPr sz="1600" spc="-5" dirty="0">
                <a:latin typeface="Arial"/>
                <a:cs typeface="Arial"/>
              </a:rPr>
              <a:t>La forma general de </a:t>
            </a:r>
            <a:r>
              <a:rPr sz="1600" dirty="0">
                <a:latin typeface="Arial"/>
                <a:cs typeface="Arial"/>
              </a:rPr>
              <a:t>la </a:t>
            </a:r>
            <a:r>
              <a:rPr sz="1600" spc="-5" dirty="0">
                <a:latin typeface="Arial"/>
                <a:cs typeface="Arial"/>
              </a:rPr>
              <a:t>instrucción aritmética</a:t>
            </a:r>
            <a:r>
              <a:rPr sz="1600" dirty="0">
                <a:latin typeface="Arial"/>
                <a:cs typeface="Arial"/>
              </a:rPr>
              <a:t> </a:t>
            </a:r>
            <a:r>
              <a:rPr sz="1600" spc="-5" dirty="0">
                <a:latin typeface="Arial"/>
                <a:cs typeface="Arial"/>
              </a:rPr>
              <a:t>es:</a:t>
            </a:r>
            <a:endParaRPr sz="1600" dirty="0">
              <a:latin typeface="Arial"/>
              <a:cs typeface="Arial"/>
            </a:endParaRPr>
          </a:p>
          <a:p>
            <a:pPr marL="2388870">
              <a:lnSpc>
                <a:spcPct val="100000"/>
              </a:lnSpc>
              <a:tabLst>
                <a:tab pos="3734435" algn="l"/>
                <a:tab pos="4182745" algn="l"/>
              </a:tabLst>
            </a:pPr>
            <a:r>
              <a:rPr sz="1800" dirty="0">
                <a:latin typeface="Arial"/>
                <a:cs typeface="Arial"/>
              </a:rPr>
              <a:t>b</a:t>
            </a:r>
            <a:r>
              <a:rPr sz="1800" spc="-5" dirty="0">
                <a:latin typeface="Arial"/>
                <a:cs typeface="Arial"/>
              </a:rPr>
              <a:t> </a:t>
            </a:r>
            <a:r>
              <a:rPr sz="1800" dirty="0">
                <a:latin typeface="UnDotum"/>
                <a:cs typeface="UnDotum"/>
              </a:rPr>
              <a:t></a:t>
            </a:r>
            <a:r>
              <a:rPr sz="1800" spc="-45" dirty="0">
                <a:latin typeface="UnDotum"/>
                <a:cs typeface="UnDotum"/>
              </a:rPr>
              <a:t> </a:t>
            </a:r>
            <a:r>
              <a:rPr sz="1800" dirty="0">
                <a:latin typeface="Arial"/>
                <a:cs typeface="Arial"/>
              </a:rPr>
              <a:t>a	o	a = b</a:t>
            </a:r>
          </a:p>
          <a:p>
            <a:pPr marL="257175">
              <a:lnSpc>
                <a:spcPct val="100000"/>
              </a:lnSpc>
            </a:pPr>
            <a:r>
              <a:rPr sz="1800" spc="-10" dirty="0">
                <a:latin typeface="Arial"/>
                <a:cs typeface="Arial"/>
              </a:rPr>
              <a:t>donde:</a:t>
            </a:r>
            <a:endParaRPr sz="1800" dirty="0">
              <a:latin typeface="Arial"/>
              <a:cs typeface="Arial"/>
            </a:endParaRPr>
          </a:p>
          <a:p>
            <a:pPr marL="257175" marR="283210">
              <a:lnSpc>
                <a:spcPct val="100000"/>
              </a:lnSpc>
              <a:tabLst>
                <a:tab pos="638175" algn="l"/>
                <a:tab pos="2084070" algn="l"/>
              </a:tabLst>
            </a:pPr>
            <a:r>
              <a:rPr sz="1800" b="1" dirty="0">
                <a:latin typeface="Arial"/>
                <a:cs typeface="Arial"/>
              </a:rPr>
              <a:t>a	</a:t>
            </a:r>
            <a:r>
              <a:rPr sz="1800" spc="-5" dirty="0">
                <a:latin typeface="Arial"/>
                <a:cs typeface="Arial"/>
              </a:rPr>
              <a:t>es </a:t>
            </a:r>
            <a:r>
              <a:rPr sz="1800" spc="-10" dirty="0">
                <a:latin typeface="Arial"/>
                <a:cs typeface="Arial"/>
              </a:rPr>
              <a:t>el</a:t>
            </a:r>
            <a:r>
              <a:rPr sz="1800" spc="-5" dirty="0">
                <a:latin typeface="Arial"/>
                <a:cs typeface="Arial"/>
              </a:rPr>
              <a:t> nombre	</a:t>
            </a:r>
            <a:r>
              <a:rPr sz="1800" spc="-10" dirty="0">
                <a:latin typeface="Arial"/>
                <a:cs typeface="Arial"/>
              </a:rPr>
              <a:t>de una </a:t>
            </a:r>
            <a:r>
              <a:rPr sz="1800" spc="-5" dirty="0">
                <a:latin typeface="Arial"/>
                <a:cs typeface="Arial"/>
              </a:rPr>
              <a:t>variable </a:t>
            </a:r>
            <a:r>
              <a:rPr sz="1800" spc="-10" dirty="0">
                <a:latin typeface="Arial"/>
                <a:cs typeface="Arial"/>
              </a:rPr>
              <a:t>donde </a:t>
            </a:r>
            <a:r>
              <a:rPr sz="1800" dirty="0">
                <a:latin typeface="Arial"/>
                <a:cs typeface="Arial"/>
              </a:rPr>
              <a:t>se </a:t>
            </a:r>
            <a:r>
              <a:rPr sz="1800" spc="-5" dirty="0">
                <a:latin typeface="Arial"/>
                <a:cs typeface="Arial"/>
              </a:rPr>
              <a:t>almacena el resultado  </a:t>
            </a:r>
            <a:r>
              <a:rPr sz="1800" spc="-10" dirty="0">
                <a:latin typeface="Arial"/>
                <a:cs typeface="Arial"/>
              </a:rPr>
              <a:t>de	</a:t>
            </a:r>
            <a:r>
              <a:rPr sz="1800" b="1" dirty="0">
                <a:latin typeface="Arial"/>
                <a:cs typeface="Arial"/>
              </a:rPr>
              <a:t>b</a:t>
            </a:r>
            <a:r>
              <a:rPr sz="1800" dirty="0">
                <a:latin typeface="Arial"/>
                <a:cs typeface="Arial"/>
              </a:rPr>
              <a:t>, y </a:t>
            </a:r>
            <a:r>
              <a:rPr sz="1800" b="1" dirty="0">
                <a:latin typeface="Arial"/>
                <a:cs typeface="Arial"/>
              </a:rPr>
              <a:t>b </a:t>
            </a:r>
            <a:r>
              <a:rPr sz="1800" spc="-5" dirty="0">
                <a:latin typeface="Arial"/>
                <a:cs typeface="Arial"/>
              </a:rPr>
              <a:t>es </a:t>
            </a:r>
            <a:r>
              <a:rPr sz="1800" spc="-10" dirty="0">
                <a:latin typeface="Arial"/>
                <a:cs typeface="Arial"/>
              </a:rPr>
              <a:t>una expresión </a:t>
            </a:r>
            <a:r>
              <a:rPr sz="1800" spc="-5" dirty="0">
                <a:latin typeface="Arial"/>
                <a:cs typeface="Arial"/>
              </a:rPr>
              <a:t>aritmética</a:t>
            </a:r>
            <a:endParaRPr sz="1800" dirty="0">
              <a:latin typeface="Arial"/>
              <a:cs typeface="Arial"/>
            </a:endParaRPr>
          </a:p>
        </p:txBody>
      </p:sp>
      <p:sp>
        <p:nvSpPr>
          <p:cNvPr id="7" name="object 2">
            <a:extLst>
              <a:ext uri="{FF2B5EF4-FFF2-40B4-BE49-F238E27FC236}">
                <a16:creationId xmlns:a16="http://schemas.microsoft.com/office/drawing/2014/main" id="{A2FA651B-CBEA-4882-B61C-85304779B486}"/>
              </a:ext>
            </a:extLst>
          </p:cNvPr>
          <p:cNvSpPr/>
          <p:nvPr/>
        </p:nvSpPr>
        <p:spPr>
          <a:xfrm>
            <a:off x="10272109" y="3814068"/>
            <a:ext cx="1371132" cy="140694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4539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3CE9444F-981B-4145-B161-7B10455540A4}"/>
              </a:ext>
            </a:extLst>
          </p:cNvPr>
          <p:cNvSpPr txBox="1"/>
          <p:nvPr/>
        </p:nvSpPr>
        <p:spPr>
          <a:xfrm>
            <a:off x="3121584" y="1436790"/>
            <a:ext cx="3594735" cy="1397000"/>
          </a:xfrm>
          <a:prstGeom prst="rect">
            <a:avLst/>
          </a:prstGeom>
        </p:spPr>
        <p:txBody>
          <a:bodyPr vert="horz" wrap="square" lIns="0" tIns="12700" rIns="0" bIns="0" rtlCol="0">
            <a:spAutoFit/>
          </a:bodyPr>
          <a:lstStyle/>
          <a:p>
            <a:pPr marL="12700" marR="5080">
              <a:lnSpc>
                <a:spcPct val="100000"/>
              </a:lnSpc>
              <a:spcBef>
                <a:spcPts val="100"/>
              </a:spcBef>
            </a:pPr>
            <a:r>
              <a:rPr sz="1800" b="1" i="1" spc="-5" dirty="0">
                <a:latin typeface="Arial"/>
                <a:cs typeface="Arial"/>
              </a:rPr>
              <a:t>Instrucciones </a:t>
            </a:r>
            <a:r>
              <a:rPr sz="1800" b="1" i="1" dirty="0">
                <a:latin typeface="Arial"/>
                <a:cs typeface="Arial"/>
              </a:rPr>
              <a:t>de </a:t>
            </a:r>
            <a:r>
              <a:rPr sz="1800" b="1" i="1" spc="-5" dirty="0">
                <a:latin typeface="Arial"/>
                <a:cs typeface="Arial"/>
              </a:rPr>
              <a:t>Comienzo </a:t>
            </a:r>
            <a:r>
              <a:rPr sz="1800" b="1" i="1" dirty="0">
                <a:latin typeface="Arial"/>
                <a:cs typeface="Arial"/>
              </a:rPr>
              <a:t>y </a:t>
            </a:r>
            <a:r>
              <a:rPr sz="1800" b="1" i="1" spc="-5" dirty="0">
                <a:latin typeface="Arial"/>
                <a:cs typeface="Arial"/>
              </a:rPr>
              <a:t>Fin  </a:t>
            </a:r>
            <a:r>
              <a:rPr sz="1800" b="1" i="1" spc="-5" dirty="0">
                <a:solidFill>
                  <a:srgbClr val="FF0000"/>
                </a:solidFill>
                <a:latin typeface="Arial"/>
                <a:cs typeface="Arial"/>
              </a:rPr>
              <a:t>Instrucciones </a:t>
            </a:r>
            <a:r>
              <a:rPr sz="1800" b="1" i="1" dirty="0">
                <a:solidFill>
                  <a:srgbClr val="FF0000"/>
                </a:solidFill>
                <a:latin typeface="Arial"/>
                <a:cs typeface="Arial"/>
              </a:rPr>
              <a:t>de </a:t>
            </a:r>
            <a:r>
              <a:rPr sz="1800" b="1" i="1" spc="-10" dirty="0">
                <a:solidFill>
                  <a:srgbClr val="FF0000"/>
                </a:solidFill>
                <a:latin typeface="Arial"/>
                <a:cs typeface="Arial"/>
              </a:rPr>
              <a:t>transferencia  </a:t>
            </a:r>
            <a:r>
              <a:rPr sz="1800" b="1" i="1" spc="-5" dirty="0">
                <a:latin typeface="Arial"/>
                <a:cs typeface="Arial"/>
              </a:rPr>
              <a:t>Instrucciones </a:t>
            </a:r>
            <a:r>
              <a:rPr sz="1800" b="1" i="1" dirty="0">
                <a:latin typeface="Arial"/>
                <a:cs typeface="Arial"/>
              </a:rPr>
              <a:t>de </a:t>
            </a:r>
            <a:r>
              <a:rPr sz="1800" b="1" i="1" spc="-10" dirty="0">
                <a:latin typeface="Arial"/>
                <a:cs typeface="Arial"/>
              </a:rPr>
              <a:t>entrada  </a:t>
            </a:r>
            <a:r>
              <a:rPr sz="1800" b="1" i="1" spc="-5" dirty="0">
                <a:latin typeface="Arial"/>
                <a:cs typeface="Arial"/>
              </a:rPr>
              <a:t>Instrucciones </a:t>
            </a:r>
            <a:r>
              <a:rPr sz="1800" b="1" i="1" dirty="0">
                <a:latin typeface="Arial"/>
                <a:cs typeface="Arial"/>
              </a:rPr>
              <a:t>de </a:t>
            </a:r>
            <a:r>
              <a:rPr sz="1800" b="1" i="1" spc="-5" dirty="0">
                <a:latin typeface="Arial"/>
                <a:cs typeface="Arial"/>
              </a:rPr>
              <a:t>salida  Instrucciones </a:t>
            </a:r>
            <a:r>
              <a:rPr sz="1800" b="1" i="1" dirty="0">
                <a:latin typeface="Arial"/>
                <a:cs typeface="Arial"/>
              </a:rPr>
              <a:t>de</a:t>
            </a:r>
            <a:r>
              <a:rPr sz="1800" b="1" i="1" spc="-15" dirty="0">
                <a:latin typeface="Arial"/>
                <a:cs typeface="Arial"/>
              </a:rPr>
              <a:t> </a:t>
            </a:r>
            <a:r>
              <a:rPr sz="1800" b="1" i="1" spc="-5" dirty="0">
                <a:latin typeface="Arial"/>
                <a:cs typeface="Arial"/>
              </a:rPr>
              <a:t>control</a:t>
            </a:r>
            <a:endParaRPr sz="1800" dirty="0">
              <a:latin typeface="Arial"/>
              <a:cs typeface="Arial"/>
            </a:endParaRPr>
          </a:p>
        </p:txBody>
      </p:sp>
      <p:sp>
        <p:nvSpPr>
          <p:cNvPr id="8" name="object 5">
            <a:extLst>
              <a:ext uri="{FF2B5EF4-FFF2-40B4-BE49-F238E27FC236}">
                <a16:creationId xmlns:a16="http://schemas.microsoft.com/office/drawing/2014/main" id="{16E2B705-933F-4D1E-A175-E2E2130D43E9}"/>
              </a:ext>
            </a:extLst>
          </p:cNvPr>
          <p:cNvSpPr txBox="1"/>
          <p:nvPr/>
        </p:nvSpPr>
        <p:spPr>
          <a:xfrm>
            <a:off x="3029305" y="2960610"/>
            <a:ext cx="5323840" cy="1128514"/>
          </a:xfrm>
          <a:prstGeom prst="rect">
            <a:avLst/>
          </a:prstGeom>
        </p:spPr>
        <p:txBody>
          <a:bodyPr vert="horz" wrap="square" lIns="0" tIns="12700" rIns="0" bIns="0" rtlCol="0">
            <a:spAutoFit/>
          </a:bodyPr>
          <a:lstStyle/>
          <a:p>
            <a:pPr marL="12700">
              <a:lnSpc>
                <a:spcPct val="100000"/>
              </a:lnSpc>
              <a:spcBef>
                <a:spcPts val="100"/>
              </a:spcBef>
            </a:pPr>
            <a:r>
              <a:rPr sz="1800" b="1" i="1" u="sng" spc="-10" dirty="0">
                <a:uFill>
                  <a:solidFill>
                    <a:srgbClr val="000000"/>
                  </a:solidFill>
                </a:uFill>
                <a:latin typeface="Arial"/>
                <a:cs typeface="Arial"/>
              </a:rPr>
              <a:t>Aritméticas</a:t>
            </a:r>
            <a:endParaRPr sz="1800" dirty="0">
              <a:latin typeface="Arial"/>
              <a:cs typeface="Arial"/>
            </a:endParaRPr>
          </a:p>
          <a:p>
            <a:pPr marL="256540" marR="5080">
              <a:lnSpc>
                <a:spcPct val="100000"/>
              </a:lnSpc>
            </a:pPr>
            <a:r>
              <a:rPr sz="1800" i="1" spc="-10" dirty="0">
                <a:latin typeface="Arial"/>
                <a:cs typeface="Arial"/>
              </a:rPr>
              <a:t>Ejemplo: Sumar </a:t>
            </a:r>
            <a:r>
              <a:rPr sz="1800" i="1" spc="-5" dirty="0">
                <a:latin typeface="Arial"/>
                <a:cs typeface="Arial"/>
              </a:rPr>
              <a:t>el </a:t>
            </a:r>
            <a:r>
              <a:rPr sz="1800" i="1" spc="-10" dirty="0">
                <a:latin typeface="Arial"/>
                <a:cs typeface="Arial"/>
              </a:rPr>
              <a:t>contenido de los campos </a:t>
            </a:r>
            <a:r>
              <a:rPr sz="1800" i="1" dirty="0">
                <a:latin typeface="Arial"/>
                <a:cs typeface="Arial"/>
              </a:rPr>
              <a:t>A y B  </a:t>
            </a:r>
            <a:r>
              <a:rPr sz="1800" i="1" spc="-10" dirty="0">
                <a:latin typeface="Arial"/>
                <a:cs typeface="Arial"/>
              </a:rPr>
              <a:t>La instrucción </a:t>
            </a:r>
            <a:r>
              <a:rPr sz="1800" i="1" dirty="0">
                <a:latin typeface="Arial"/>
                <a:cs typeface="Arial"/>
              </a:rPr>
              <a:t>sería (ver </a:t>
            </a:r>
            <a:r>
              <a:rPr sz="1800" i="1" spc="-5" dirty="0">
                <a:latin typeface="Arial"/>
                <a:cs typeface="Arial"/>
              </a:rPr>
              <a:t>figura 1.16):</a:t>
            </a:r>
            <a:endParaRPr lang="es-ES" sz="1800" i="1" spc="-5" dirty="0">
              <a:latin typeface="Arial"/>
              <a:cs typeface="Arial"/>
            </a:endParaRPr>
          </a:p>
          <a:p>
            <a:pPr marL="256540" marR="5080"/>
            <a:r>
              <a:rPr lang="pt-BR" i="1" dirty="0">
                <a:latin typeface="Arial"/>
                <a:cs typeface="Arial"/>
              </a:rPr>
              <a:t>A + B</a:t>
            </a:r>
            <a:r>
              <a:rPr lang="pt-BR" i="1" spc="10" dirty="0">
                <a:latin typeface="Arial"/>
                <a:cs typeface="Arial"/>
              </a:rPr>
              <a:t> </a:t>
            </a:r>
            <a:r>
              <a:rPr lang="pt-BR" sz="1850" spc="-50" dirty="0">
                <a:latin typeface="UnDotum"/>
                <a:cs typeface="UnDotum"/>
              </a:rPr>
              <a:t></a:t>
            </a:r>
            <a:r>
              <a:rPr lang="pt-BR" sz="1850" spc="-60" dirty="0">
                <a:latin typeface="UnDotum"/>
                <a:cs typeface="UnDotum"/>
              </a:rPr>
              <a:t> </a:t>
            </a:r>
            <a:r>
              <a:rPr lang="pt-BR" i="1" dirty="0">
                <a:latin typeface="Arial"/>
                <a:cs typeface="Arial"/>
              </a:rPr>
              <a:t>C	o	C = A +</a:t>
            </a:r>
            <a:r>
              <a:rPr lang="pt-BR" i="1" spc="-105" dirty="0">
                <a:latin typeface="Arial"/>
                <a:cs typeface="Arial"/>
              </a:rPr>
              <a:t> </a:t>
            </a:r>
            <a:r>
              <a:rPr lang="pt-BR" i="1" dirty="0">
                <a:latin typeface="Arial"/>
                <a:cs typeface="Arial"/>
              </a:rPr>
              <a:t>B</a:t>
            </a:r>
            <a:endParaRPr lang="pt-BR" dirty="0">
              <a:latin typeface="Arial"/>
              <a:cs typeface="Arial"/>
            </a:endParaRPr>
          </a:p>
        </p:txBody>
      </p:sp>
      <p:pic>
        <p:nvPicPr>
          <p:cNvPr id="2" name="Imagen 1">
            <a:extLst>
              <a:ext uri="{FF2B5EF4-FFF2-40B4-BE49-F238E27FC236}">
                <a16:creationId xmlns:a16="http://schemas.microsoft.com/office/drawing/2014/main" id="{3619A710-A974-4BBA-A881-2E8E1A203D43}"/>
              </a:ext>
            </a:extLst>
          </p:cNvPr>
          <p:cNvPicPr>
            <a:picLocks noChangeAspect="1"/>
          </p:cNvPicPr>
          <p:nvPr/>
        </p:nvPicPr>
        <p:blipFill>
          <a:blip r:embed="rId2"/>
          <a:stretch>
            <a:fillRect/>
          </a:stretch>
        </p:blipFill>
        <p:spPr>
          <a:xfrm>
            <a:off x="3191329" y="4233426"/>
            <a:ext cx="5323840" cy="2153920"/>
          </a:xfrm>
          <a:prstGeom prst="rect">
            <a:avLst/>
          </a:prstGeom>
        </p:spPr>
      </p:pic>
    </p:spTree>
    <p:extLst>
      <p:ext uri="{BB962C8B-B14F-4D97-AF65-F5344CB8AC3E}">
        <p14:creationId xmlns:p14="http://schemas.microsoft.com/office/powerpoint/2010/main" val="142091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523494" y="756986"/>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9" name="object 4">
            <a:extLst>
              <a:ext uri="{FF2B5EF4-FFF2-40B4-BE49-F238E27FC236}">
                <a16:creationId xmlns:a16="http://schemas.microsoft.com/office/drawing/2014/main" id="{F053903D-BC71-46BD-AF11-E53156C0CA8D}"/>
              </a:ext>
            </a:extLst>
          </p:cNvPr>
          <p:cNvSpPr txBox="1"/>
          <p:nvPr/>
        </p:nvSpPr>
        <p:spPr>
          <a:xfrm>
            <a:off x="2647414" y="1409011"/>
            <a:ext cx="7047865" cy="4467890"/>
          </a:xfrm>
          <a:prstGeom prst="rect">
            <a:avLst/>
          </a:prstGeom>
        </p:spPr>
        <p:txBody>
          <a:bodyPr vert="horz" wrap="square" lIns="0" tIns="12700" rIns="0" bIns="0" rtlCol="0">
            <a:spAutoFit/>
          </a:bodyPr>
          <a:lstStyle/>
          <a:p>
            <a:pPr marL="12700" marR="4664075">
              <a:spcBef>
                <a:spcPts val="100"/>
              </a:spcBef>
            </a:pPr>
            <a:r>
              <a:rPr b="1" i="1" spc="-5" dirty="0">
                <a:solidFill>
                  <a:srgbClr val="FF0000"/>
                </a:solidFill>
                <a:latin typeface="Arial"/>
                <a:cs typeface="Arial"/>
              </a:rPr>
              <a:t>Análisis del problema  </a:t>
            </a:r>
            <a:r>
              <a:rPr b="1" spc="-5" dirty="0">
                <a:solidFill>
                  <a:srgbClr val="BFBFBF"/>
                </a:solidFill>
                <a:latin typeface="Arial"/>
                <a:cs typeface="Arial"/>
              </a:rPr>
              <a:t>Diseño del algoritmo  </a:t>
            </a:r>
            <a:r>
              <a:rPr b="1" spc="-10" dirty="0">
                <a:solidFill>
                  <a:srgbClr val="BFBFBF"/>
                </a:solidFill>
                <a:latin typeface="Arial"/>
                <a:cs typeface="Arial"/>
              </a:rPr>
              <a:t>Programación  </a:t>
            </a:r>
            <a:r>
              <a:rPr b="1" spc="-5" dirty="0">
                <a:solidFill>
                  <a:srgbClr val="BFBFBF"/>
                </a:solidFill>
                <a:latin typeface="Arial"/>
                <a:cs typeface="Arial"/>
              </a:rPr>
              <a:t>Ejecución </a:t>
            </a:r>
            <a:r>
              <a:rPr b="1" dirty="0">
                <a:solidFill>
                  <a:srgbClr val="BFBFBF"/>
                </a:solidFill>
                <a:latin typeface="Arial"/>
                <a:cs typeface="Arial"/>
              </a:rPr>
              <a:t>y</a:t>
            </a:r>
            <a:r>
              <a:rPr b="1" spc="-65" dirty="0">
                <a:solidFill>
                  <a:srgbClr val="BFBFBF"/>
                </a:solidFill>
                <a:latin typeface="Arial"/>
                <a:cs typeface="Arial"/>
              </a:rPr>
              <a:t> </a:t>
            </a:r>
            <a:r>
              <a:rPr b="1" spc="-5" dirty="0">
                <a:solidFill>
                  <a:srgbClr val="BFBFBF"/>
                </a:solidFill>
                <a:latin typeface="Arial"/>
                <a:cs typeface="Arial"/>
              </a:rPr>
              <a:t>pruebas.</a:t>
            </a:r>
            <a:endParaRPr dirty="0">
              <a:latin typeface="Arial"/>
              <a:cs typeface="Arial"/>
            </a:endParaRPr>
          </a:p>
          <a:p>
            <a:pPr>
              <a:spcBef>
                <a:spcPts val="30"/>
              </a:spcBef>
            </a:pPr>
            <a:endParaRPr sz="1850" dirty="0">
              <a:latin typeface="Arial"/>
              <a:cs typeface="Arial"/>
            </a:endParaRPr>
          </a:p>
          <a:p>
            <a:pPr marL="12700" marR="6350" algn="just"/>
            <a:r>
              <a:rPr spc="-5" dirty="0">
                <a:latin typeface="Arial"/>
                <a:cs typeface="Arial"/>
              </a:rPr>
              <a:t>El análisis consiste </a:t>
            </a:r>
            <a:r>
              <a:rPr spc="-10" dirty="0">
                <a:latin typeface="Arial"/>
                <a:cs typeface="Arial"/>
              </a:rPr>
              <a:t>en una </a:t>
            </a:r>
            <a:r>
              <a:rPr spc="-5" dirty="0">
                <a:latin typeface="Arial"/>
                <a:cs typeface="Arial"/>
              </a:rPr>
              <a:t>clara </a:t>
            </a:r>
            <a:r>
              <a:rPr spc="-10" dirty="0">
                <a:latin typeface="Arial"/>
                <a:cs typeface="Arial"/>
              </a:rPr>
              <a:t>definicion del problema, donde </a:t>
            </a:r>
            <a:r>
              <a:rPr dirty="0">
                <a:latin typeface="Arial"/>
                <a:cs typeface="Arial"/>
              </a:rPr>
              <a:t>se  </a:t>
            </a:r>
            <a:r>
              <a:rPr spc="-5" dirty="0">
                <a:latin typeface="Arial"/>
                <a:cs typeface="Arial"/>
              </a:rPr>
              <a:t>contemple </a:t>
            </a:r>
            <a:r>
              <a:rPr spc="-10" dirty="0">
                <a:latin typeface="Arial"/>
                <a:cs typeface="Arial"/>
              </a:rPr>
              <a:t>exactamente </a:t>
            </a:r>
            <a:r>
              <a:rPr spc="-5" dirty="0">
                <a:latin typeface="Arial"/>
                <a:cs typeface="Arial"/>
              </a:rPr>
              <a:t>lo que </a:t>
            </a:r>
            <a:r>
              <a:rPr spc="-10" dirty="0">
                <a:latin typeface="Arial"/>
                <a:cs typeface="Arial"/>
              </a:rPr>
              <a:t>debe hacer </a:t>
            </a:r>
            <a:r>
              <a:rPr spc="-5" dirty="0">
                <a:latin typeface="Arial"/>
                <a:cs typeface="Arial"/>
              </a:rPr>
              <a:t>el </a:t>
            </a:r>
            <a:r>
              <a:rPr spc="-10" dirty="0">
                <a:latin typeface="Arial"/>
                <a:cs typeface="Arial"/>
              </a:rPr>
              <a:t>programa </a:t>
            </a:r>
            <a:r>
              <a:rPr dirty="0">
                <a:latin typeface="Arial"/>
                <a:cs typeface="Arial"/>
              </a:rPr>
              <a:t>y </a:t>
            </a:r>
            <a:r>
              <a:rPr spc="-5" dirty="0">
                <a:latin typeface="Arial"/>
                <a:cs typeface="Arial"/>
              </a:rPr>
              <a:t>el resultado  </a:t>
            </a:r>
            <a:r>
              <a:rPr dirty="0">
                <a:latin typeface="Arial"/>
                <a:cs typeface="Arial"/>
              </a:rPr>
              <a:t>o </a:t>
            </a:r>
            <a:r>
              <a:rPr spc="-5" dirty="0">
                <a:latin typeface="Arial"/>
                <a:cs typeface="Arial"/>
              </a:rPr>
              <a:t>solucion</a:t>
            </a:r>
            <a:r>
              <a:rPr spc="-15" dirty="0">
                <a:latin typeface="Arial"/>
                <a:cs typeface="Arial"/>
              </a:rPr>
              <a:t> </a:t>
            </a:r>
            <a:r>
              <a:rPr spc="-10" dirty="0">
                <a:latin typeface="Arial"/>
                <a:cs typeface="Arial"/>
              </a:rPr>
              <a:t>deseada.</a:t>
            </a:r>
            <a:endParaRPr dirty="0">
              <a:latin typeface="Arial"/>
              <a:cs typeface="Arial"/>
            </a:endParaRPr>
          </a:p>
          <a:p>
            <a:pPr>
              <a:spcBef>
                <a:spcPts val="35"/>
              </a:spcBef>
            </a:pPr>
            <a:endParaRPr sz="1850" dirty="0">
              <a:latin typeface="Arial"/>
              <a:cs typeface="Arial"/>
            </a:endParaRPr>
          </a:p>
          <a:p>
            <a:pPr marL="12700" marR="6985" algn="just"/>
            <a:r>
              <a:rPr spc="-10" dirty="0">
                <a:latin typeface="Arial"/>
                <a:cs typeface="Arial"/>
              </a:rPr>
              <a:t>Dado </a:t>
            </a:r>
            <a:r>
              <a:rPr spc="-5" dirty="0">
                <a:latin typeface="Arial"/>
                <a:cs typeface="Arial"/>
              </a:rPr>
              <a:t>que </a:t>
            </a:r>
            <a:r>
              <a:rPr dirty="0">
                <a:latin typeface="Arial"/>
                <a:cs typeface="Arial"/>
              </a:rPr>
              <a:t>se </a:t>
            </a:r>
            <a:r>
              <a:rPr spc="-10" dirty="0">
                <a:latin typeface="Arial"/>
                <a:cs typeface="Arial"/>
              </a:rPr>
              <a:t>busca una </a:t>
            </a:r>
            <a:r>
              <a:rPr spc="-5" dirty="0">
                <a:latin typeface="Arial"/>
                <a:cs typeface="Arial"/>
              </a:rPr>
              <a:t>solución </a:t>
            </a:r>
            <a:r>
              <a:rPr spc="-10" dirty="0">
                <a:latin typeface="Arial"/>
                <a:cs typeface="Arial"/>
              </a:rPr>
              <a:t>por computadora, </a:t>
            </a:r>
            <a:r>
              <a:rPr dirty="0">
                <a:latin typeface="Arial"/>
                <a:cs typeface="Arial"/>
              </a:rPr>
              <a:t>se </a:t>
            </a:r>
            <a:r>
              <a:rPr spc="-5" dirty="0">
                <a:latin typeface="Arial"/>
                <a:cs typeface="Arial"/>
              </a:rPr>
              <a:t>precisan  </a:t>
            </a:r>
            <a:r>
              <a:rPr spc="-10" dirty="0">
                <a:latin typeface="Arial"/>
                <a:cs typeface="Arial"/>
              </a:rPr>
              <a:t>especificaciones detalladas </a:t>
            </a:r>
            <a:r>
              <a:rPr spc="-5" dirty="0">
                <a:latin typeface="Arial"/>
                <a:cs typeface="Arial"/>
              </a:rPr>
              <a:t>de </a:t>
            </a:r>
            <a:r>
              <a:rPr spc="-10" dirty="0">
                <a:latin typeface="Arial"/>
                <a:cs typeface="Arial"/>
              </a:rPr>
              <a:t>entradas </a:t>
            </a:r>
            <a:r>
              <a:rPr dirty="0">
                <a:latin typeface="Arial"/>
                <a:cs typeface="Arial"/>
              </a:rPr>
              <a:t>y</a:t>
            </a:r>
            <a:r>
              <a:rPr spc="15" dirty="0">
                <a:latin typeface="Arial"/>
                <a:cs typeface="Arial"/>
              </a:rPr>
              <a:t> </a:t>
            </a:r>
            <a:r>
              <a:rPr spc="-10" dirty="0">
                <a:latin typeface="Arial"/>
                <a:cs typeface="Arial"/>
              </a:rPr>
              <a:t>salidas.</a:t>
            </a:r>
            <a:endParaRPr dirty="0">
              <a:latin typeface="Arial"/>
              <a:cs typeface="Arial"/>
            </a:endParaRPr>
          </a:p>
          <a:p>
            <a:pPr>
              <a:spcBef>
                <a:spcPts val="30"/>
              </a:spcBef>
            </a:pPr>
            <a:endParaRPr sz="1850" dirty="0">
              <a:latin typeface="Arial"/>
              <a:cs typeface="Arial"/>
            </a:endParaRPr>
          </a:p>
          <a:p>
            <a:pPr marL="12700" marR="5080" algn="just"/>
            <a:r>
              <a:rPr spc="-10" dirty="0">
                <a:latin typeface="Arial"/>
                <a:cs typeface="Arial"/>
              </a:rPr>
              <a:t>Para resolver </a:t>
            </a:r>
            <a:r>
              <a:rPr spc="-5" dirty="0">
                <a:latin typeface="Arial"/>
                <a:cs typeface="Arial"/>
              </a:rPr>
              <a:t>un problema </a:t>
            </a:r>
            <a:r>
              <a:rPr dirty="0">
                <a:latin typeface="Arial"/>
                <a:cs typeface="Arial"/>
              </a:rPr>
              <a:t>con </a:t>
            </a:r>
            <a:r>
              <a:rPr spc="-5" dirty="0">
                <a:latin typeface="Arial"/>
                <a:cs typeface="Arial"/>
              </a:rPr>
              <a:t>un </a:t>
            </a:r>
            <a:r>
              <a:rPr spc="-10" dirty="0">
                <a:latin typeface="Arial"/>
                <a:cs typeface="Arial"/>
              </a:rPr>
              <a:t>ordenador hay </a:t>
            </a:r>
            <a:r>
              <a:rPr spc="-5" dirty="0">
                <a:latin typeface="Arial"/>
                <a:cs typeface="Arial"/>
              </a:rPr>
              <a:t>que </a:t>
            </a:r>
            <a:r>
              <a:rPr spc="-10" dirty="0">
                <a:latin typeface="Arial"/>
                <a:cs typeface="Arial"/>
              </a:rPr>
              <a:t>disponer </a:t>
            </a:r>
            <a:r>
              <a:rPr spc="-5" dirty="0">
                <a:latin typeface="Arial"/>
                <a:cs typeface="Arial"/>
              </a:rPr>
              <a:t>de </a:t>
            </a:r>
            <a:r>
              <a:rPr spc="-10" dirty="0">
                <a:latin typeface="Arial"/>
                <a:cs typeface="Arial"/>
              </a:rPr>
              <a:t>los  datos </a:t>
            </a:r>
            <a:r>
              <a:rPr spc="-5" dirty="0">
                <a:latin typeface="Arial"/>
                <a:cs typeface="Arial"/>
              </a:rPr>
              <a:t>de </a:t>
            </a:r>
            <a:r>
              <a:rPr spc="-10" dirty="0">
                <a:latin typeface="Arial"/>
                <a:cs typeface="Arial"/>
              </a:rPr>
              <a:t>entrada, estudiar el tratamiento que </a:t>
            </a:r>
            <a:r>
              <a:rPr dirty="0">
                <a:latin typeface="Arial"/>
                <a:cs typeface="Arial"/>
              </a:rPr>
              <a:t>se </a:t>
            </a:r>
            <a:r>
              <a:rPr spc="-10" dirty="0">
                <a:latin typeface="Arial"/>
                <a:cs typeface="Arial"/>
              </a:rPr>
              <a:t>ha de </a:t>
            </a:r>
            <a:r>
              <a:rPr spc="-5" dirty="0">
                <a:latin typeface="Arial"/>
                <a:cs typeface="Arial"/>
              </a:rPr>
              <a:t>realizar </a:t>
            </a:r>
            <a:r>
              <a:rPr dirty="0">
                <a:latin typeface="Arial"/>
                <a:cs typeface="Arial"/>
              </a:rPr>
              <a:t>a  </a:t>
            </a:r>
            <a:r>
              <a:rPr spc="-10" dirty="0">
                <a:latin typeface="Arial"/>
                <a:cs typeface="Arial"/>
              </a:rPr>
              <a:t>dichos </a:t>
            </a:r>
            <a:r>
              <a:rPr spc="-5" dirty="0">
                <a:latin typeface="Arial"/>
                <a:cs typeface="Arial"/>
              </a:rPr>
              <a:t>datos, la </a:t>
            </a:r>
            <a:r>
              <a:rPr spc="-10" dirty="0">
                <a:latin typeface="Arial"/>
                <a:cs typeface="Arial"/>
              </a:rPr>
              <a:t>información que se desea obtener </a:t>
            </a:r>
            <a:r>
              <a:rPr spc="-5" dirty="0">
                <a:latin typeface="Arial"/>
                <a:cs typeface="Arial"/>
              </a:rPr>
              <a:t>como resultado </a:t>
            </a:r>
            <a:r>
              <a:rPr dirty="0">
                <a:latin typeface="Arial"/>
                <a:cs typeface="Arial"/>
              </a:rPr>
              <a:t>y  </a:t>
            </a:r>
            <a:r>
              <a:rPr spc="-10" dirty="0">
                <a:latin typeface="Arial"/>
                <a:cs typeface="Arial"/>
              </a:rPr>
              <a:t>de que manera debe</a:t>
            </a:r>
            <a:r>
              <a:rPr spc="25" dirty="0">
                <a:latin typeface="Arial"/>
                <a:cs typeface="Arial"/>
              </a:rPr>
              <a:t> </a:t>
            </a:r>
            <a:r>
              <a:rPr spc="-10" dirty="0">
                <a:latin typeface="Arial"/>
                <a:cs typeface="Arial"/>
              </a:rPr>
              <a:t>presentarse.</a:t>
            </a:r>
            <a:endParaRPr dirty="0">
              <a:latin typeface="Arial"/>
              <a:cs typeface="Arial"/>
            </a:endParaRPr>
          </a:p>
        </p:txBody>
      </p:sp>
      <p:sp>
        <p:nvSpPr>
          <p:cNvPr id="10" name="object 7">
            <a:extLst>
              <a:ext uri="{FF2B5EF4-FFF2-40B4-BE49-F238E27FC236}">
                <a16:creationId xmlns:a16="http://schemas.microsoft.com/office/drawing/2014/main" id="{E5B2D3AF-0422-4ED9-8793-8D65859DBA59}"/>
              </a:ext>
            </a:extLst>
          </p:cNvPr>
          <p:cNvSpPr/>
          <p:nvPr/>
        </p:nvSpPr>
        <p:spPr>
          <a:xfrm>
            <a:off x="7781150" y="1312318"/>
            <a:ext cx="1052458" cy="11959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09634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7" name="object 4">
            <a:extLst>
              <a:ext uri="{FF2B5EF4-FFF2-40B4-BE49-F238E27FC236}">
                <a16:creationId xmlns:a16="http://schemas.microsoft.com/office/drawing/2014/main" id="{DC010E9B-A180-4F96-ACC5-D583BB05F380}"/>
              </a:ext>
            </a:extLst>
          </p:cNvPr>
          <p:cNvSpPr txBox="1"/>
          <p:nvPr/>
        </p:nvSpPr>
        <p:spPr>
          <a:xfrm>
            <a:off x="2686869" y="1367271"/>
            <a:ext cx="7514144" cy="3644587"/>
          </a:xfrm>
          <a:prstGeom prst="rect">
            <a:avLst/>
          </a:prstGeom>
        </p:spPr>
        <p:txBody>
          <a:bodyPr vert="horz" wrap="square" lIns="0" tIns="12700" rIns="0" bIns="0" rtlCol="0">
            <a:spAutoFit/>
          </a:bodyPr>
          <a:lstStyle/>
          <a:p>
            <a:pPr marL="12700" marR="3214370">
              <a:lnSpc>
                <a:spcPct val="100000"/>
              </a:lnSpc>
              <a:spcBef>
                <a:spcPts val="100"/>
              </a:spcBef>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a:t>
            </a:r>
            <a:r>
              <a:rPr sz="1600" b="1" i="1" spc="-5" dirty="0">
                <a:solidFill>
                  <a:srgbClr val="333333"/>
                </a:solidFill>
                <a:latin typeface="Arial"/>
                <a:cs typeface="Arial"/>
              </a:rPr>
              <a:t>Instrucciones </a:t>
            </a:r>
            <a:r>
              <a:rPr sz="1600" b="1" i="1" dirty="0">
                <a:solidFill>
                  <a:srgbClr val="333333"/>
                </a:solidFill>
                <a:latin typeface="Arial"/>
                <a:cs typeface="Arial"/>
              </a:rPr>
              <a:t>de </a:t>
            </a:r>
            <a:r>
              <a:rPr sz="1600" b="1" i="1" spc="-10" dirty="0">
                <a:solidFill>
                  <a:srgbClr val="333333"/>
                </a:solidFill>
                <a:latin typeface="Arial"/>
                <a:cs typeface="Arial"/>
              </a:rPr>
              <a:t>transferencia  </a:t>
            </a:r>
            <a:r>
              <a:rPr sz="1600" b="1" i="1" spc="-5" dirty="0">
                <a:solidFill>
                  <a:srgbClr val="FF0000"/>
                </a:solidFill>
                <a:latin typeface="Arial"/>
                <a:cs typeface="Arial"/>
              </a:rPr>
              <a:t>Instrucciones </a:t>
            </a:r>
            <a:r>
              <a:rPr sz="1600" b="1" i="1" dirty="0">
                <a:solidFill>
                  <a:srgbClr val="FF0000"/>
                </a:solidFill>
                <a:latin typeface="Arial"/>
                <a:cs typeface="Arial"/>
              </a:rPr>
              <a:t>de </a:t>
            </a:r>
            <a:r>
              <a:rPr sz="1600" b="1" i="1" spc="-10" dirty="0">
                <a:solidFill>
                  <a:srgbClr val="FF0000"/>
                </a:solidFill>
                <a:latin typeface="Arial"/>
                <a:cs typeface="Arial"/>
              </a:rPr>
              <a:t>entrada  </a:t>
            </a:r>
            <a:endParaRPr lang="es-ES" sz="1600" b="1" i="1" spc="-10" dirty="0">
              <a:solidFill>
                <a:srgbClr val="FF0000"/>
              </a:solidFill>
              <a:latin typeface="Arial"/>
              <a:cs typeface="Arial"/>
            </a:endParaRPr>
          </a:p>
          <a:p>
            <a:pPr marL="12700" marR="3214370">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 </a:t>
            </a:r>
            <a:r>
              <a:rPr sz="1600" b="1" i="1" spc="-5" dirty="0" err="1">
                <a:latin typeface="Arial"/>
                <a:cs typeface="Arial"/>
              </a:rPr>
              <a:t>salida</a:t>
            </a:r>
            <a:r>
              <a:rPr sz="1600" b="1" i="1" spc="-5" dirty="0">
                <a:latin typeface="Arial"/>
                <a:cs typeface="Arial"/>
              </a:rPr>
              <a:t>  </a:t>
            </a:r>
            <a:endParaRPr lang="es-ES" sz="1600" b="1" i="1" spc="-5" dirty="0">
              <a:latin typeface="Arial"/>
              <a:cs typeface="Arial"/>
            </a:endParaRPr>
          </a:p>
          <a:p>
            <a:pPr marL="12700" marR="3214370">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a:t>
            </a:r>
            <a:r>
              <a:rPr sz="1600" b="1" i="1" spc="-20" dirty="0">
                <a:latin typeface="Arial"/>
                <a:cs typeface="Arial"/>
              </a:rPr>
              <a:t> </a:t>
            </a:r>
            <a:r>
              <a:rPr sz="1600" b="1" i="1" spc="-5" dirty="0">
                <a:latin typeface="Arial"/>
                <a:cs typeface="Arial"/>
              </a:rPr>
              <a:t>control</a:t>
            </a:r>
            <a:endParaRPr sz="1600" dirty="0">
              <a:latin typeface="Arial"/>
              <a:cs typeface="Arial"/>
            </a:endParaRPr>
          </a:p>
          <a:p>
            <a:pPr>
              <a:lnSpc>
                <a:spcPct val="100000"/>
              </a:lnSpc>
              <a:spcBef>
                <a:spcPts val="30"/>
              </a:spcBef>
            </a:pPr>
            <a:endParaRPr dirty="0">
              <a:latin typeface="Arial"/>
              <a:cs typeface="Arial"/>
            </a:endParaRPr>
          </a:p>
          <a:p>
            <a:pPr marL="12700" marR="5080" algn="just">
              <a:lnSpc>
                <a:spcPct val="100000"/>
              </a:lnSpc>
            </a:pPr>
            <a:r>
              <a:rPr sz="1600" spc="-5" dirty="0">
                <a:latin typeface="Arial"/>
                <a:cs typeface="Arial"/>
              </a:rPr>
              <a:t>Esta instrucción introduce </a:t>
            </a:r>
            <a:r>
              <a:rPr sz="1600" spc="-10" dirty="0">
                <a:latin typeface="Arial"/>
                <a:cs typeface="Arial"/>
              </a:rPr>
              <a:t>datos desde algún dispositivo de  entrada. </a:t>
            </a:r>
            <a:r>
              <a:rPr sz="1600" spc="-5" dirty="0">
                <a:latin typeface="Arial"/>
                <a:cs typeface="Arial"/>
              </a:rPr>
              <a:t>Una instrucción de </a:t>
            </a:r>
            <a:r>
              <a:rPr sz="1600" spc="-10" dirty="0">
                <a:latin typeface="Arial"/>
                <a:cs typeface="Arial"/>
              </a:rPr>
              <a:t>Entrada implica </a:t>
            </a:r>
            <a:r>
              <a:rPr sz="1600" spc="-5" dirty="0">
                <a:latin typeface="Arial"/>
                <a:cs typeface="Arial"/>
              </a:rPr>
              <a:t>la </a:t>
            </a:r>
            <a:r>
              <a:rPr sz="1600" spc="-10" dirty="0">
                <a:latin typeface="Arial"/>
                <a:cs typeface="Arial"/>
              </a:rPr>
              <a:t>introducción de  datos </a:t>
            </a:r>
            <a:r>
              <a:rPr sz="1600" spc="-5" dirty="0">
                <a:latin typeface="Arial"/>
                <a:cs typeface="Arial"/>
              </a:rPr>
              <a:t>en la memoria </a:t>
            </a:r>
            <a:r>
              <a:rPr sz="1600" spc="-10" dirty="0">
                <a:latin typeface="Arial"/>
                <a:cs typeface="Arial"/>
              </a:rPr>
              <a:t>principal del ordenador desde </a:t>
            </a:r>
            <a:r>
              <a:rPr sz="1600" spc="-5" dirty="0">
                <a:latin typeface="Arial"/>
                <a:cs typeface="Arial"/>
              </a:rPr>
              <a:t>dispositivos  </a:t>
            </a:r>
            <a:r>
              <a:rPr sz="1600" spc="-10" dirty="0">
                <a:latin typeface="Arial"/>
                <a:cs typeface="Arial"/>
              </a:rPr>
              <a:t>externos </a:t>
            </a:r>
            <a:r>
              <a:rPr sz="1600" dirty="0">
                <a:latin typeface="Arial"/>
                <a:cs typeface="Arial"/>
              </a:rPr>
              <a:t>a </a:t>
            </a:r>
            <a:r>
              <a:rPr sz="1600" spc="-5" dirty="0">
                <a:latin typeface="Arial"/>
                <a:cs typeface="Arial"/>
              </a:rPr>
              <a:t>la misma, por </a:t>
            </a:r>
            <a:r>
              <a:rPr sz="1600" spc="-10" dirty="0">
                <a:latin typeface="Arial"/>
                <a:cs typeface="Arial"/>
              </a:rPr>
              <a:t>ejemplo, </a:t>
            </a:r>
            <a:r>
              <a:rPr sz="1600" spc="-5" dirty="0">
                <a:latin typeface="Arial"/>
                <a:cs typeface="Arial"/>
              </a:rPr>
              <a:t>el </a:t>
            </a:r>
            <a:r>
              <a:rPr sz="1600" spc="-10" dirty="0">
                <a:latin typeface="Arial"/>
                <a:cs typeface="Arial"/>
              </a:rPr>
              <a:t>teclado, </a:t>
            </a:r>
            <a:r>
              <a:rPr sz="1600" spc="-5" dirty="0">
                <a:latin typeface="Arial"/>
                <a:cs typeface="Arial"/>
              </a:rPr>
              <a:t>un </a:t>
            </a:r>
            <a:r>
              <a:rPr sz="1600" spc="-10" dirty="0">
                <a:latin typeface="Arial"/>
                <a:cs typeface="Arial"/>
              </a:rPr>
              <a:t>diskette,</a:t>
            </a:r>
            <a:r>
              <a:rPr sz="1600" spc="75" dirty="0">
                <a:latin typeface="Arial"/>
                <a:cs typeface="Arial"/>
              </a:rPr>
              <a:t> </a:t>
            </a:r>
            <a:r>
              <a:rPr sz="1600" spc="-5" dirty="0">
                <a:latin typeface="Arial"/>
                <a:cs typeface="Arial"/>
              </a:rPr>
              <a:t>etc.-</a:t>
            </a:r>
            <a:endParaRPr sz="1600" dirty="0">
              <a:latin typeface="Arial"/>
              <a:cs typeface="Arial"/>
            </a:endParaRPr>
          </a:p>
          <a:p>
            <a:pPr marL="12700" marR="5080" algn="just">
              <a:lnSpc>
                <a:spcPct val="100000"/>
              </a:lnSpc>
              <a:spcBef>
                <a:spcPts val="1130"/>
              </a:spcBef>
            </a:pPr>
            <a:r>
              <a:rPr sz="1600" spc="-5" dirty="0">
                <a:latin typeface="Arial"/>
                <a:cs typeface="Arial"/>
              </a:rPr>
              <a:t>En la memoria </a:t>
            </a:r>
            <a:r>
              <a:rPr sz="1600" spc="-10" dirty="0">
                <a:latin typeface="Arial"/>
                <a:cs typeface="Arial"/>
              </a:rPr>
              <a:t>principal </a:t>
            </a:r>
            <a:r>
              <a:rPr sz="1600" spc="-5" dirty="0">
                <a:latin typeface="Arial"/>
                <a:cs typeface="Arial"/>
              </a:rPr>
              <a:t>solo </a:t>
            </a:r>
            <a:r>
              <a:rPr sz="1600" spc="-10" dirty="0">
                <a:latin typeface="Arial"/>
                <a:cs typeface="Arial"/>
              </a:rPr>
              <a:t>pueden guardarse </a:t>
            </a:r>
            <a:r>
              <a:rPr sz="1600" spc="-5" dirty="0">
                <a:latin typeface="Arial"/>
                <a:cs typeface="Arial"/>
              </a:rPr>
              <a:t>valores </a:t>
            </a:r>
            <a:r>
              <a:rPr sz="1600" spc="-10" dirty="0">
                <a:latin typeface="Arial"/>
                <a:cs typeface="Arial"/>
              </a:rPr>
              <a:t>mediante  </a:t>
            </a:r>
            <a:r>
              <a:rPr sz="1600" dirty="0">
                <a:latin typeface="Arial"/>
                <a:cs typeface="Arial"/>
              </a:rPr>
              <a:t>su </a:t>
            </a:r>
            <a:r>
              <a:rPr sz="1600" spc="-10" dirty="0">
                <a:latin typeface="Arial"/>
                <a:cs typeface="Arial"/>
              </a:rPr>
              <a:t>almacenamiento </a:t>
            </a:r>
            <a:r>
              <a:rPr sz="1600" spc="-5" dirty="0">
                <a:latin typeface="Arial"/>
                <a:cs typeface="Arial"/>
              </a:rPr>
              <a:t>en variables. Por </a:t>
            </a:r>
            <a:r>
              <a:rPr sz="1600" spc="-10" dirty="0">
                <a:latin typeface="Arial"/>
                <a:cs typeface="Arial"/>
              </a:rPr>
              <a:t>eso, cualquier operación de  entrada </a:t>
            </a:r>
            <a:r>
              <a:rPr sz="1600" spc="-5" dirty="0">
                <a:latin typeface="Arial"/>
                <a:cs typeface="Arial"/>
              </a:rPr>
              <a:t>lleva implícita la </a:t>
            </a:r>
            <a:r>
              <a:rPr sz="1600" spc="-10" dirty="0">
                <a:latin typeface="Arial"/>
                <a:cs typeface="Arial"/>
              </a:rPr>
              <a:t>asignación del </a:t>
            </a:r>
            <a:r>
              <a:rPr sz="1600" spc="-5" dirty="0">
                <a:latin typeface="Arial"/>
                <a:cs typeface="Arial"/>
              </a:rPr>
              <a:t>valor </a:t>
            </a:r>
            <a:r>
              <a:rPr sz="1600" spc="-10" dirty="0">
                <a:latin typeface="Arial"/>
                <a:cs typeface="Arial"/>
              </a:rPr>
              <a:t>introducido </a:t>
            </a:r>
            <a:r>
              <a:rPr sz="1600" spc="-5" dirty="0">
                <a:latin typeface="Arial"/>
                <a:cs typeface="Arial"/>
              </a:rPr>
              <a:t>en </a:t>
            </a:r>
            <a:r>
              <a:rPr sz="1600" spc="-10" dirty="0">
                <a:latin typeface="Arial"/>
                <a:cs typeface="Arial"/>
              </a:rPr>
              <a:t>una  </a:t>
            </a:r>
            <a:r>
              <a:rPr sz="1600" spc="-5" dirty="0">
                <a:latin typeface="Arial"/>
                <a:cs typeface="Arial"/>
              </a:rPr>
              <a:t>variable de memoria </a:t>
            </a:r>
            <a:r>
              <a:rPr sz="1600" dirty="0">
                <a:latin typeface="Arial"/>
                <a:cs typeface="Arial"/>
              </a:rPr>
              <a:t>a </a:t>
            </a:r>
            <a:r>
              <a:rPr sz="1600" spc="-5" dirty="0">
                <a:latin typeface="Arial"/>
                <a:cs typeface="Arial"/>
              </a:rPr>
              <a:t>la que </a:t>
            </a:r>
            <a:r>
              <a:rPr sz="1600" dirty="0">
                <a:latin typeface="Arial"/>
                <a:cs typeface="Arial"/>
              </a:rPr>
              <a:t>se </a:t>
            </a:r>
            <a:r>
              <a:rPr sz="1600" spc="-10" dirty="0">
                <a:latin typeface="Arial"/>
                <a:cs typeface="Arial"/>
              </a:rPr>
              <a:t>deberá </a:t>
            </a:r>
            <a:r>
              <a:rPr sz="1600" spc="-5" dirty="0">
                <a:latin typeface="Arial"/>
                <a:cs typeface="Arial"/>
              </a:rPr>
              <a:t>hacer referencia </a:t>
            </a:r>
            <a:r>
              <a:rPr sz="1600" spc="-10" dirty="0">
                <a:latin typeface="Arial"/>
                <a:cs typeface="Arial"/>
              </a:rPr>
              <a:t>cuando  </a:t>
            </a:r>
            <a:r>
              <a:rPr sz="1600" dirty="0">
                <a:latin typeface="Arial"/>
                <a:cs typeface="Arial"/>
              </a:rPr>
              <a:t>se</a:t>
            </a:r>
            <a:r>
              <a:rPr sz="1600" spc="-10" dirty="0">
                <a:latin typeface="Arial"/>
                <a:cs typeface="Arial"/>
              </a:rPr>
              <a:t> necesite.</a:t>
            </a:r>
            <a:endParaRPr sz="1600" dirty="0">
              <a:latin typeface="Arial"/>
              <a:cs typeface="Arial"/>
            </a:endParaRPr>
          </a:p>
        </p:txBody>
      </p:sp>
      <p:pic>
        <p:nvPicPr>
          <p:cNvPr id="3" name="Imagen 2">
            <a:extLst>
              <a:ext uri="{FF2B5EF4-FFF2-40B4-BE49-F238E27FC236}">
                <a16:creationId xmlns:a16="http://schemas.microsoft.com/office/drawing/2014/main" id="{F65F4725-126D-4806-985B-89CB50359DB6}"/>
              </a:ext>
            </a:extLst>
          </p:cNvPr>
          <p:cNvPicPr>
            <a:picLocks noChangeAspect="1"/>
          </p:cNvPicPr>
          <p:nvPr/>
        </p:nvPicPr>
        <p:blipFill>
          <a:blip r:embed="rId2"/>
          <a:stretch>
            <a:fillRect/>
          </a:stretch>
        </p:blipFill>
        <p:spPr>
          <a:xfrm>
            <a:off x="3121584" y="5013999"/>
            <a:ext cx="5537766" cy="1137997"/>
          </a:xfrm>
          <a:prstGeom prst="rect">
            <a:avLst/>
          </a:prstGeom>
        </p:spPr>
      </p:pic>
    </p:spTree>
    <p:extLst>
      <p:ext uri="{BB962C8B-B14F-4D97-AF65-F5344CB8AC3E}">
        <p14:creationId xmlns:p14="http://schemas.microsoft.com/office/powerpoint/2010/main" val="3125771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8" name="object 4">
            <a:extLst>
              <a:ext uri="{FF2B5EF4-FFF2-40B4-BE49-F238E27FC236}">
                <a16:creationId xmlns:a16="http://schemas.microsoft.com/office/drawing/2014/main" id="{B827E360-905A-42A0-BF7F-752E9AAD2516}"/>
              </a:ext>
            </a:extLst>
          </p:cNvPr>
          <p:cNvSpPr txBox="1"/>
          <p:nvPr/>
        </p:nvSpPr>
        <p:spPr>
          <a:xfrm>
            <a:off x="2305742" y="1542922"/>
            <a:ext cx="7580516" cy="4557658"/>
          </a:xfrm>
          <a:prstGeom prst="rect">
            <a:avLst/>
          </a:prstGeom>
        </p:spPr>
        <p:txBody>
          <a:bodyPr vert="horz" wrap="square" lIns="0" tIns="12700" rIns="0" bIns="0" rtlCol="0">
            <a:spAutoFit/>
          </a:bodyPr>
          <a:lstStyle/>
          <a:p>
            <a:pPr marL="12700" marR="2609850">
              <a:lnSpc>
                <a:spcPct val="100000"/>
              </a:lnSpc>
              <a:spcBef>
                <a:spcPts val="100"/>
              </a:spcBef>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a:t>
            </a:r>
            <a:endParaRPr lang="es-ES" sz="1600" b="1" i="1" spc="-5" dirty="0">
              <a:latin typeface="Arial"/>
              <a:cs typeface="Arial"/>
            </a:endParaRPr>
          </a:p>
          <a:p>
            <a:pPr marL="12700" marR="2609850">
              <a:lnSpc>
                <a:spcPct val="100000"/>
              </a:lnSpc>
              <a:spcBef>
                <a:spcPts val="100"/>
              </a:spcBef>
            </a:pPr>
            <a:r>
              <a:rPr sz="1600" b="1" i="1" spc="-5" dirty="0" err="1">
                <a:solidFill>
                  <a:srgbClr val="333333"/>
                </a:solidFill>
                <a:latin typeface="Arial"/>
                <a:cs typeface="Arial"/>
              </a:rPr>
              <a:t>Instrucciones</a:t>
            </a:r>
            <a:r>
              <a:rPr sz="1600" b="1" i="1" spc="-5" dirty="0">
                <a:solidFill>
                  <a:srgbClr val="333333"/>
                </a:solidFill>
                <a:latin typeface="Arial"/>
                <a:cs typeface="Arial"/>
              </a:rPr>
              <a:t> </a:t>
            </a:r>
            <a:r>
              <a:rPr sz="1600" b="1" i="1" dirty="0">
                <a:solidFill>
                  <a:srgbClr val="333333"/>
                </a:solidFill>
                <a:latin typeface="Arial"/>
                <a:cs typeface="Arial"/>
              </a:rPr>
              <a:t>de </a:t>
            </a:r>
            <a:r>
              <a:rPr sz="1600" b="1" i="1" spc="-10" dirty="0" err="1">
                <a:solidFill>
                  <a:srgbClr val="333333"/>
                </a:solidFill>
                <a:latin typeface="Arial"/>
                <a:cs typeface="Arial"/>
              </a:rPr>
              <a:t>transferencia</a:t>
            </a:r>
            <a:r>
              <a:rPr sz="1600" b="1" i="1" spc="-10" dirty="0">
                <a:solidFill>
                  <a:srgbClr val="333333"/>
                </a:solidFill>
                <a:latin typeface="Arial"/>
                <a:cs typeface="Arial"/>
              </a:rPr>
              <a:t>  </a:t>
            </a:r>
            <a:endParaRPr lang="es-ES" sz="1600" b="1" i="1" spc="-10" dirty="0">
              <a:solidFill>
                <a:srgbClr val="333333"/>
              </a:solidFill>
              <a:latin typeface="Arial"/>
              <a:cs typeface="Arial"/>
            </a:endParaRPr>
          </a:p>
          <a:p>
            <a:pPr marL="12700" marR="2609850">
              <a:lnSpc>
                <a:spcPct val="100000"/>
              </a:lnSpc>
              <a:spcBef>
                <a:spcPts val="100"/>
              </a:spcBef>
            </a:pPr>
            <a:r>
              <a:rPr sz="1600" b="1" i="1" spc="-5" dirty="0" err="1">
                <a:solidFill>
                  <a:srgbClr val="FF0000"/>
                </a:solidFill>
                <a:latin typeface="Arial"/>
                <a:cs typeface="Arial"/>
              </a:rPr>
              <a:t>Instrucciones</a:t>
            </a:r>
            <a:r>
              <a:rPr sz="1600" b="1" i="1" spc="-5" dirty="0">
                <a:solidFill>
                  <a:srgbClr val="FF0000"/>
                </a:solidFill>
                <a:latin typeface="Arial"/>
                <a:cs typeface="Arial"/>
              </a:rPr>
              <a:t> </a:t>
            </a:r>
            <a:r>
              <a:rPr sz="1600" b="1" i="1" dirty="0">
                <a:solidFill>
                  <a:srgbClr val="FF0000"/>
                </a:solidFill>
                <a:latin typeface="Arial"/>
                <a:cs typeface="Arial"/>
              </a:rPr>
              <a:t>de </a:t>
            </a:r>
            <a:r>
              <a:rPr sz="1600" b="1" i="1" spc="-10" dirty="0">
                <a:solidFill>
                  <a:srgbClr val="FF0000"/>
                </a:solidFill>
                <a:latin typeface="Arial"/>
                <a:cs typeface="Arial"/>
              </a:rPr>
              <a:t>entrada  </a:t>
            </a:r>
            <a:endParaRPr lang="es-ES" sz="1600" b="1" i="1" spc="-10" dirty="0">
              <a:solidFill>
                <a:srgbClr val="FF0000"/>
              </a:solidFill>
              <a:latin typeface="Arial"/>
              <a:cs typeface="Arial"/>
            </a:endParaRPr>
          </a:p>
          <a:p>
            <a:pPr marL="12700" marR="2609850">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 </a:t>
            </a:r>
            <a:r>
              <a:rPr sz="1600" b="1" i="1" spc="-5" dirty="0" err="1">
                <a:latin typeface="Arial"/>
                <a:cs typeface="Arial"/>
              </a:rPr>
              <a:t>salida</a:t>
            </a:r>
            <a:r>
              <a:rPr sz="1600" b="1" i="1" spc="-5" dirty="0">
                <a:latin typeface="Arial"/>
                <a:cs typeface="Arial"/>
              </a:rPr>
              <a:t>  </a:t>
            </a:r>
            <a:endParaRPr lang="es-ES" sz="1600" b="1" i="1" spc="-5" dirty="0">
              <a:latin typeface="Arial"/>
              <a:cs typeface="Arial"/>
            </a:endParaRPr>
          </a:p>
          <a:p>
            <a:pPr marL="12700" marR="2609850">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a:t>
            </a:r>
            <a:r>
              <a:rPr sz="1600" b="1" i="1" spc="-20" dirty="0">
                <a:latin typeface="Arial"/>
                <a:cs typeface="Arial"/>
              </a:rPr>
              <a:t> </a:t>
            </a:r>
            <a:r>
              <a:rPr sz="1600" b="1" i="1" spc="-5" dirty="0">
                <a:latin typeface="Arial"/>
                <a:cs typeface="Arial"/>
              </a:rPr>
              <a:t>control</a:t>
            </a:r>
            <a:endParaRPr sz="1600" dirty="0">
              <a:latin typeface="Arial"/>
              <a:cs typeface="Arial"/>
            </a:endParaRPr>
          </a:p>
          <a:p>
            <a:pPr>
              <a:lnSpc>
                <a:spcPct val="100000"/>
              </a:lnSpc>
              <a:spcBef>
                <a:spcPts val="30"/>
              </a:spcBef>
            </a:pPr>
            <a:endParaRPr dirty="0">
              <a:latin typeface="Arial"/>
              <a:cs typeface="Arial"/>
            </a:endParaRPr>
          </a:p>
          <a:p>
            <a:pPr marL="12700">
              <a:lnSpc>
                <a:spcPct val="100000"/>
              </a:lnSpc>
            </a:pPr>
            <a:r>
              <a:rPr sz="1600" b="1" i="1" spc="-5" dirty="0">
                <a:latin typeface="Arial"/>
                <a:cs typeface="Arial"/>
              </a:rPr>
              <a:t>Ejemplo</a:t>
            </a:r>
            <a:endParaRPr sz="1600" dirty="0">
              <a:latin typeface="Arial"/>
              <a:cs typeface="Arial"/>
            </a:endParaRPr>
          </a:p>
          <a:p>
            <a:pPr marL="12700">
              <a:lnSpc>
                <a:spcPct val="100000"/>
              </a:lnSpc>
            </a:pPr>
            <a:r>
              <a:rPr sz="1600" i="1" spc="-5" dirty="0">
                <a:latin typeface="Arial"/>
                <a:cs typeface="Arial"/>
              </a:rPr>
              <a:t>Si </a:t>
            </a:r>
            <a:r>
              <a:rPr sz="1600" i="1" dirty="0">
                <a:latin typeface="Arial"/>
                <a:cs typeface="Arial"/>
              </a:rPr>
              <a:t>se </a:t>
            </a:r>
            <a:r>
              <a:rPr sz="1600" i="1" spc="-10" dirty="0">
                <a:latin typeface="Arial"/>
                <a:cs typeface="Arial"/>
              </a:rPr>
              <a:t>tiene una </a:t>
            </a:r>
            <a:r>
              <a:rPr sz="1600" i="1" spc="-5" dirty="0">
                <a:latin typeface="Arial"/>
                <a:cs typeface="Arial"/>
              </a:rPr>
              <a:t>instrucción de este</a:t>
            </a:r>
            <a:r>
              <a:rPr sz="1600" i="1" spc="-10" dirty="0">
                <a:latin typeface="Arial"/>
                <a:cs typeface="Arial"/>
              </a:rPr>
              <a:t> </a:t>
            </a:r>
            <a:r>
              <a:rPr sz="1600" i="1" spc="-5" dirty="0">
                <a:latin typeface="Arial"/>
                <a:cs typeface="Arial"/>
              </a:rPr>
              <a:t>tipo:</a:t>
            </a:r>
            <a:endParaRPr sz="1600" dirty="0">
              <a:latin typeface="Arial"/>
              <a:cs typeface="Arial"/>
            </a:endParaRPr>
          </a:p>
          <a:p>
            <a:pPr marL="266065" indent="-254000">
              <a:lnSpc>
                <a:spcPct val="100000"/>
              </a:lnSpc>
              <a:buAutoNum type="arabicPeriod"/>
              <a:tabLst>
                <a:tab pos="266700" algn="l"/>
              </a:tabLst>
            </a:pPr>
            <a:r>
              <a:rPr sz="1600" b="1" i="1" spc="-5" dirty="0">
                <a:latin typeface="Arial"/>
                <a:cs typeface="Arial"/>
              </a:rPr>
              <a:t>Leer (A, B,</a:t>
            </a:r>
            <a:r>
              <a:rPr sz="1600" b="1" i="1" spc="10" dirty="0">
                <a:latin typeface="Arial"/>
                <a:cs typeface="Arial"/>
              </a:rPr>
              <a:t> </a:t>
            </a:r>
            <a:r>
              <a:rPr sz="1600" b="1" i="1" spc="-5" dirty="0">
                <a:latin typeface="Arial"/>
                <a:cs typeface="Arial"/>
              </a:rPr>
              <a:t>C)</a:t>
            </a:r>
            <a:endParaRPr sz="1600" dirty="0">
              <a:latin typeface="Arial"/>
              <a:cs typeface="Arial"/>
            </a:endParaRPr>
          </a:p>
          <a:p>
            <a:pPr marL="12700" marR="5080">
              <a:lnSpc>
                <a:spcPct val="100000"/>
              </a:lnSpc>
            </a:pPr>
            <a:r>
              <a:rPr sz="1600" i="1" spc="-10" dirty="0">
                <a:latin typeface="Arial"/>
                <a:cs typeface="Arial"/>
              </a:rPr>
              <a:t>Lo que </a:t>
            </a:r>
            <a:r>
              <a:rPr sz="1600" i="1" dirty="0">
                <a:latin typeface="Arial"/>
                <a:cs typeface="Arial"/>
              </a:rPr>
              <a:t>se </a:t>
            </a:r>
            <a:r>
              <a:rPr sz="1600" i="1" spc="-5" dirty="0">
                <a:latin typeface="Arial"/>
                <a:cs typeface="Arial"/>
              </a:rPr>
              <a:t>lee </a:t>
            </a:r>
            <a:r>
              <a:rPr sz="1600" i="1" spc="-10" dirty="0">
                <a:latin typeface="Arial"/>
                <a:cs typeface="Arial"/>
              </a:rPr>
              <a:t>es 10, 20, 30 </a:t>
            </a:r>
            <a:r>
              <a:rPr sz="1600" i="1" dirty="0">
                <a:latin typeface="Arial"/>
                <a:cs typeface="Arial"/>
              </a:rPr>
              <a:t>y se </a:t>
            </a:r>
            <a:r>
              <a:rPr sz="1600" i="1" spc="-10" dirty="0">
                <a:latin typeface="Arial"/>
                <a:cs typeface="Arial"/>
              </a:rPr>
              <a:t>asignarán </a:t>
            </a:r>
            <a:r>
              <a:rPr sz="1600" i="1" dirty="0">
                <a:latin typeface="Arial"/>
                <a:cs typeface="Arial"/>
              </a:rPr>
              <a:t>a </a:t>
            </a:r>
            <a:r>
              <a:rPr sz="1600" i="1" spc="-10" dirty="0">
                <a:latin typeface="Arial"/>
                <a:cs typeface="Arial"/>
              </a:rPr>
              <a:t>las </a:t>
            </a:r>
            <a:r>
              <a:rPr sz="1600" i="1" spc="-5" dirty="0">
                <a:latin typeface="Arial"/>
                <a:cs typeface="Arial"/>
              </a:rPr>
              <a:t>variables </a:t>
            </a:r>
            <a:r>
              <a:rPr sz="1600" i="1" spc="-10" dirty="0">
                <a:latin typeface="Arial"/>
                <a:cs typeface="Arial"/>
              </a:rPr>
              <a:t>los  siguientes</a:t>
            </a:r>
            <a:r>
              <a:rPr sz="1600" i="1" dirty="0">
                <a:latin typeface="Arial"/>
                <a:cs typeface="Arial"/>
              </a:rPr>
              <a:t> </a:t>
            </a:r>
            <a:r>
              <a:rPr sz="1600" i="1" spc="-10" dirty="0">
                <a:latin typeface="Arial"/>
                <a:cs typeface="Arial"/>
              </a:rPr>
              <a:t>valores:</a:t>
            </a:r>
            <a:endParaRPr sz="1600" dirty="0">
              <a:latin typeface="Arial"/>
              <a:cs typeface="Arial"/>
            </a:endParaRPr>
          </a:p>
          <a:p>
            <a:pPr marL="459740">
              <a:lnSpc>
                <a:spcPct val="100000"/>
              </a:lnSpc>
            </a:pPr>
            <a:r>
              <a:rPr sz="1600" i="1" dirty="0">
                <a:latin typeface="Arial"/>
                <a:cs typeface="Arial"/>
              </a:rPr>
              <a:t>A =</a:t>
            </a:r>
            <a:r>
              <a:rPr sz="1600" i="1" spc="-105" dirty="0">
                <a:latin typeface="Arial"/>
                <a:cs typeface="Arial"/>
              </a:rPr>
              <a:t> </a:t>
            </a:r>
            <a:r>
              <a:rPr sz="1600" i="1" spc="-5" dirty="0">
                <a:latin typeface="Arial"/>
                <a:cs typeface="Arial"/>
              </a:rPr>
              <a:t>10</a:t>
            </a:r>
            <a:endParaRPr sz="1600" dirty="0">
              <a:latin typeface="Arial"/>
              <a:cs typeface="Arial"/>
            </a:endParaRPr>
          </a:p>
          <a:p>
            <a:pPr marL="459740">
              <a:lnSpc>
                <a:spcPct val="100000"/>
              </a:lnSpc>
            </a:pPr>
            <a:r>
              <a:rPr sz="1600" i="1" dirty="0">
                <a:latin typeface="Arial"/>
                <a:cs typeface="Arial"/>
              </a:rPr>
              <a:t>B =</a:t>
            </a:r>
            <a:r>
              <a:rPr sz="1600" i="1" spc="-105" dirty="0">
                <a:latin typeface="Arial"/>
                <a:cs typeface="Arial"/>
              </a:rPr>
              <a:t> </a:t>
            </a:r>
            <a:r>
              <a:rPr sz="1600" i="1" spc="-5" dirty="0">
                <a:latin typeface="Arial"/>
                <a:cs typeface="Arial"/>
              </a:rPr>
              <a:t>20</a:t>
            </a:r>
            <a:endParaRPr sz="1600" dirty="0">
              <a:latin typeface="Arial"/>
              <a:cs typeface="Arial"/>
            </a:endParaRPr>
          </a:p>
          <a:p>
            <a:pPr marL="459740">
              <a:lnSpc>
                <a:spcPct val="100000"/>
              </a:lnSpc>
            </a:pPr>
            <a:r>
              <a:rPr sz="1600" i="1" dirty="0">
                <a:latin typeface="Arial"/>
                <a:cs typeface="Arial"/>
              </a:rPr>
              <a:t>C =</a:t>
            </a:r>
            <a:r>
              <a:rPr sz="1600" i="1" spc="-100" dirty="0">
                <a:latin typeface="Arial"/>
                <a:cs typeface="Arial"/>
              </a:rPr>
              <a:t> </a:t>
            </a:r>
            <a:r>
              <a:rPr sz="1600" i="1" spc="-5" dirty="0">
                <a:latin typeface="Arial"/>
                <a:cs typeface="Arial"/>
              </a:rPr>
              <a:t>30</a:t>
            </a:r>
            <a:endParaRPr sz="1600" dirty="0">
              <a:latin typeface="Arial"/>
              <a:cs typeface="Arial"/>
            </a:endParaRPr>
          </a:p>
          <a:p>
            <a:pPr>
              <a:lnSpc>
                <a:spcPct val="100000"/>
              </a:lnSpc>
              <a:spcBef>
                <a:spcPts val="35"/>
              </a:spcBef>
            </a:pPr>
            <a:endParaRPr dirty="0">
              <a:latin typeface="Arial"/>
              <a:cs typeface="Arial"/>
            </a:endParaRPr>
          </a:p>
          <a:p>
            <a:pPr marL="266065" indent="-254000">
              <a:lnSpc>
                <a:spcPct val="100000"/>
              </a:lnSpc>
              <a:buAutoNum type="arabicPeriod" startAt="2"/>
              <a:tabLst>
                <a:tab pos="266700" algn="l"/>
              </a:tabLst>
            </a:pPr>
            <a:r>
              <a:rPr sz="1600" b="1" i="1" spc="-5" dirty="0">
                <a:latin typeface="Arial"/>
                <a:cs typeface="Arial"/>
              </a:rPr>
              <a:t>Leer (Nombre,</a:t>
            </a:r>
            <a:r>
              <a:rPr sz="1600" b="1" i="1" dirty="0">
                <a:latin typeface="Arial"/>
                <a:cs typeface="Arial"/>
              </a:rPr>
              <a:t> </a:t>
            </a:r>
            <a:r>
              <a:rPr sz="1600" b="1" i="1" spc="-5" dirty="0">
                <a:latin typeface="Arial"/>
                <a:cs typeface="Arial"/>
              </a:rPr>
              <a:t>Domicilio)</a:t>
            </a:r>
            <a:endParaRPr sz="1600" dirty="0">
              <a:latin typeface="Arial"/>
              <a:cs typeface="Arial"/>
            </a:endParaRPr>
          </a:p>
          <a:p>
            <a:pPr marL="12700" marR="67945">
              <a:lnSpc>
                <a:spcPct val="100000"/>
              </a:lnSpc>
            </a:pPr>
            <a:r>
              <a:rPr sz="1600" i="1" spc="-10" dirty="0">
                <a:latin typeface="Arial"/>
                <a:cs typeface="Arial"/>
              </a:rPr>
              <a:t>Lo que </a:t>
            </a:r>
            <a:r>
              <a:rPr sz="1600" i="1" dirty="0">
                <a:latin typeface="Arial"/>
                <a:cs typeface="Arial"/>
              </a:rPr>
              <a:t>se </a:t>
            </a:r>
            <a:r>
              <a:rPr sz="1600" i="1" spc="-5" dirty="0">
                <a:latin typeface="Arial"/>
                <a:cs typeface="Arial"/>
              </a:rPr>
              <a:t>lee </a:t>
            </a:r>
            <a:r>
              <a:rPr sz="1600" i="1" spc="-10" dirty="0">
                <a:latin typeface="Arial"/>
                <a:cs typeface="Arial"/>
              </a:rPr>
              <a:t>es Juana, </a:t>
            </a:r>
            <a:r>
              <a:rPr lang="es-ES" sz="1600" i="1" spc="-5" dirty="0">
                <a:latin typeface="Arial"/>
                <a:cs typeface="Arial"/>
              </a:rPr>
              <a:t>Kra 25 # 86-34</a:t>
            </a:r>
            <a:r>
              <a:rPr sz="1600" i="1" spc="-10" dirty="0">
                <a:latin typeface="Arial"/>
                <a:cs typeface="Arial"/>
              </a:rPr>
              <a:t> </a:t>
            </a:r>
            <a:r>
              <a:rPr sz="1600" i="1" dirty="0">
                <a:latin typeface="Arial"/>
                <a:cs typeface="Arial"/>
              </a:rPr>
              <a:t>y se </a:t>
            </a:r>
            <a:r>
              <a:rPr sz="1600" i="1" spc="-10" dirty="0">
                <a:latin typeface="Arial"/>
                <a:cs typeface="Arial"/>
              </a:rPr>
              <a:t>asignarán </a:t>
            </a:r>
            <a:r>
              <a:rPr sz="1600" i="1" dirty="0">
                <a:latin typeface="Arial"/>
                <a:cs typeface="Arial"/>
              </a:rPr>
              <a:t>a </a:t>
            </a:r>
            <a:r>
              <a:rPr sz="1600" i="1" spc="-5" dirty="0">
                <a:latin typeface="Arial"/>
                <a:cs typeface="Arial"/>
              </a:rPr>
              <a:t>las  </a:t>
            </a:r>
            <a:r>
              <a:rPr sz="1600" i="1" spc="-10" dirty="0">
                <a:latin typeface="Arial"/>
                <a:cs typeface="Arial"/>
              </a:rPr>
              <a:t>variables </a:t>
            </a:r>
            <a:r>
              <a:rPr sz="1600" i="1" spc="-5" dirty="0">
                <a:latin typeface="Arial"/>
                <a:cs typeface="Arial"/>
              </a:rPr>
              <a:t>lo</a:t>
            </a:r>
            <a:r>
              <a:rPr sz="1600" i="1" spc="5" dirty="0">
                <a:latin typeface="Arial"/>
                <a:cs typeface="Arial"/>
              </a:rPr>
              <a:t> </a:t>
            </a:r>
            <a:r>
              <a:rPr sz="1600" i="1" spc="-10" dirty="0">
                <a:latin typeface="Arial"/>
                <a:cs typeface="Arial"/>
              </a:rPr>
              <a:t>siguiente:</a:t>
            </a:r>
            <a:endParaRPr sz="1600" dirty="0">
              <a:latin typeface="Arial"/>
              <a:cs typeface="Arial"/>
            </a:endParaRPr>
          </a:p>
          <a:p>
            <a:pPr marL="459740">
              <a:lnSpc>
                <a:spcPct val="100000"/>
              </a:lnSpc>
            </a:pPr>
            <a:r>
              <a:rPr sz="1600" i="1" spc="-10" dirty="0">
                <a:latin typeface="Arial"/>
                <a:cs typeface="Arial"/>
              </a:rPr>
              <a:t>Nombre </a:t>
            </a:r>
            <a:r>
              <a:rPr sz="1600" i="1" dirty="0">
                <a:latin typeface="Arial"/>
                <a:cs typeface="Arial"/>
              </a:rPr>
              <a:t>= </a:t>
            </a:r>
            <a:r>
              <a:rPr sz="1600" i="1" spc="-10" dirty="0">
                <a:latin typeface="Arial"/>
                <a:cs typeface="Arial"/>
              </a:rPr>
              <a:t>Juana</a:t>
            </a:r>
            <a:endParaRPr sz="1600" dirty="0">
              <a:latin typeface="Arial"/>
              <a:cs typeface="Arial"/>
            </a:endParaRPr>
          </a:p>
          <a:p>
            <a:pPr marL="459740">
              <a:lnSpc>
                <a:spcPct val="100000"/>
              </a:lnSpc>
            </a:pPr>
            <a:r>
              <a:rPr sz="1600" i="1" spc="-10" dirty="0">
                <a:latin typeface="Arial"/>
                <a:cs typeface="Arial"/>
              </a:rPr>
              <a:t>Domicilio </a:t>
            </a:r>
            <a:r>
              <a:rPr sz="1600" i="1" dirty="0">
                <a:latin typeface="Arial"/>
                <a:cs typeface="Arial"/>
              </a:rPr>
              <a:t>= </a:t>
            </a:r>
            <a:r>
              <a:rPr lang="es-ES" sz="1600" i="1" spc="-5" dirty="0">
                <a:latin typeface="Arial"/>
                <a:cs typeface="Arial"/>
              </a:rPr>
              <a:t>Kra 25 # 86-34</a:t>
            </a:r>
            <a:endParaRPr sz="1600" dirty="0">
              <a:latin typeface="Arial"/>
              <a:cs typeface="Arial"/>
            </a:endParaRPr>
          </a:p>
        </p:txBody>
      </p:sp>
    </p:spTree>
    <p:extLst>
      <p:ext uri="{BB962C8B-B14F-4D97-AF65-F5344CB8AC3E}">
        <p14:creationId xmlns:p14="http://schemas.microsoft.com/office/powerpoint/2010/main" val="1554416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8" name="object 4">
            <a:extLst>
              <a:ext uri="{FF2B5EF4-FFF2-40B4-BE49-F238E27FC236}">
                <a16:creationId xmlns:a16="http://schemas.microsoft.com/office/drawing/2014/main" id="{B827E360-905A-42A0-BF7F-752E9AAD2516}"/>
              </a:ext>
            </a:extLst>
          </p:cNvPr>
          <p:cNvSpPr txBox="1"/>
          <p:nvPr/>
        </p:nvSpPr>
        <p:spPr>
          <a:xfrm>
            <a:off x="2305742" y="1542922"/>
            <a:ext cx="7580516" cy="1295226"/>
          </a:xfrm>
          <a:prstGeom prst="rect">
            <a:avLst/>
          </a:prstGeom>
        </p:spPr>
        <p:txBody>
          <a:bodyPr vert="horz" wrap="square" lIns="0" tIns="12700" rIns="0" bIns="0" rtlCol="0">
            <a:spAutoFit/>
          </a:bodyPr>
          <a:lstStyle/>
          <a:p>
            <a:pPr marL="12700" marR="2609850">
              <a:lnSpc>
                <a:spcPct val="100000"/>
              </a:lnSpc>
              <a:spcBef>
                <a:spcPts val="100"/>
              </a:spcBef>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a:t>
            </a:r>
            <a:endParaRPr lang="es-ES" sz="1600" b="1" i="1" spc="-5" dirty="0">
              <a:latin typeface="Arial"/>
              <a:cs typeface="Arial"/>
            </a:endParaRPr>
          </a:p>
          <a:p>
            <a:pPr marL="12700" marR="2609850">
              <a:lnSpc>
                <a:spcPct val="100000"/>
              </a:lnSpc>
              <a:spcBef>
                <a:spcPts val="100"/>
              </a:spcBef>
            </a:pPr>
            <a:r>
              <a:rPr sz="1600" b="1" i="1" spc="-5" dirty="0" err="1">
                <a:solidFill>
                  <a:srgbClr val="333333"/>
                </a:solidFill>
                <a:latin typeface="Arial"/>
                <a:cs typeface="Arial"/>
              </a:rPr>
              <a:t>Instrucciones</a:t>
            </a:r>
            <a:r>
              <a:rPr sz="1600" b="1" i="1" spc="-5" dirty="0">
                <a:solidFill>
                  <a:srgbClr val="333333"/>
                </a:solidFill>
                <a:latin typeface="Arial"/>
                <a:cs typeface="Arial"/>
              </a:rPr>
              <a:t> </a:t>
            </a:r>
            <a:r>
              <a:rPr sz="1600" b="1" i="1" dirty="0">
                <a:solidFill>
                  <a:srgbClr val="333333"/>
                </a:solidFill>
                <a:latin typeface="Arial"/>
                <a:cs typeface="Arial"/>
              </a:rPr>
              <a:t>de </a:t>
            </a:r>
            <a:r>
              <a:rPr sz="1600" b="1" i="1" spc="-10" dirty="0" err="1">
                <a:solidFill>
                  <a:srgbClr val="333333"/>
                </a:solidFill>
                <a:latin typeface="Arial"/>
                <a:cs typeface="Arial"/>
              </a:rPr>
              <a:t>transferencia</a:t>
            </a:r>
            <a:r>
              <a:rPr sz="1600" b="1" i="1" spc="-10" dirty="0">
                <a:solidFill>
                  <a:srgbClr val="333333"/>
                </a:solidFill>
                <a:latin typeface="Arial"/>
                <a:cs typeface="Arial"/>
              </a:rPr>
              <a:t>  </a:t>
            </a:r>
            <a:endParaRPr lang="es-ES" sz="1600" b="1" i="1" spc="-10" dirty="0">
              <a:solidFill>
                <a:srgbClr val="333333"/>
              </a:solidFill>
              <a:latin typeface="Arial"/>
              <a:cs typeface="Arial"/>
            </a:endParaRPr>
          </a:p>
          <a:p>
            <a:pPr marL="12700" marR="2609850">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 </a:t>
            </a:r>
            <a:r>
              <a:rPr sz="1600" b="1" i="1" spc="-10" dirty="0">
                <a:latin typeface="Arial"/>
                <a:cs typeface="Arial"/>
              </a:rPr>
              <a:t>entrada  </a:t>
            </a:r>
            <a:endParaRPr lang="es-ES" sz="1600" b="1" i="1" spc="-10" dirty="0">
              <a:latin typeface="Arial"/>
              <a:cs typeface="Arial"/>
            </a:endParaRPr>
          </a:p>
          <a:p>
            <a:pPr marL="12700" marR="2609850">
              <a:lnSpc>
                <a:spcPct val="100000"/>
              </a:lnSpc>
              <a:spcBef>
                <a:spcPts val="100"/>
              </a:spcBef>
            </a:pPr>
            <a:r>
              <a:rPr sz="1600" b="1" i="1" spc="-5" dirty="0" err="1">
                <a:solidFill>
                  <a:srgbClr val="FF0000"/>
                </a:solidFill>
                <a:latin typeface="Arial"/>
                <a:cs typeface="Arial"/>
              </a:rPr>
              <a:t>Instrucciones</a:t>
            </a:r>
            <a:r>
              <a:rPr sz="1600" b="1" i="1" spc="-5" dirty="0">
                <a:solidFill>
                  <a:srgbClr val="FF0000"/>
                </a:solidFill>
                <a:latin typeface="Arial"/>
                <a:cs typeface="Arial"/>
              </a:rPr>
              <a:t> </a:t>
            </a:r>
            <a:r>
              <a:rPr sz="1600" b="1" i="1" dirty="0">
                <a:solidFill>
                  <a:srgbClr val="FF0000"/>
                </a:solidFill>
                <a:latin typeface="Arial"/>
                <a:cs typeface="Arial"/>
              </a:rPr>
              <a:t>de </a:t>
            </a:r>
            <a:r>
              <a:rPr sz="1600" b="1" i="1" spc="-5" dirty="0" err="1">
                <a:solidFill>
                  <a:srgbClr val="FF0000"/>
                </a:solidFill>
                <a:latin typeface="Arial"/>
                <a:cs typeface="Arial"/>
              </a:rPr>
              <a:t>salida</a:t>
            </a:r>
            <a:r>
              <a:rPr sz="1600" b="1" i="1" spc="-5" dirty="0">
                <a:solidFill>
                  <a:srgbClr val="FF0000"/>
                </a:solidFill>
                <a:latin typeface="Arial"/>
                <a:cs typeface="Arial"/>
              </a:rPr>
              <a:t>  </a:t>
            </a:r>
            <a:endParaRPr lang="es-ES" sz="1600" b="1" i="1" spc="-5" dirty="0">
              <a:solidFill>
                <a:srgbClr val="FF0000"/>
              </a:solidFill>
              <a:latin typeface="Arial"/>
              <a:cs typeface="Arial"/>
            </a:endParaRPr>
          </a:p>
          <a:p>
            <a:pPr marL="12700" marR="2609850">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a:t>
            </a:r>
            <a:r>
              <a:rPr sz="1600" b="1" i="1" spc="-20" dirty="0">
                <a:latin typeface="Arial"/>
                <a:cs typeface="Arial"/>
              </a:rPr>
              <a:t> </a:t>
            </a:r>
            <a:r>
              <a:rPr sz="1600" b="1" i="1" spc="-5" dirty="0">
                <a:latin typeface="Arial"/>
                <a:cs typeface="Arial"/>
              </a:rPr>
              <a:t>control</a:t>
            </a:r>
            <a:endParaRPr sz="1600" dirty="0">
              <a:latin typeface="Arial"/>
              <a:cs typeface="Arial"/>
            </a:endParaRPr>
          </a:p>
        </p:txBody>
      </p:sp>
      <p:sp>
        <p:nvSpPr>
          <p:cNvPr id="2" name="CuadroTexto 1">
            <a:extLst>
              <a:ext uri="{FF2B5EF4-FFF2-40B4-BE49-F238E27FC236}">
                <a16:creationId xmlns:a16="http://schemas.microsoft.com/office/drawing/2014/main" id="{EF2FCC4D-CA69-4828-A388-01B8A66C2DE0}"/>
              </a:ext>
            </a:extLst>
          </p:cNvPr>
          <p:cNvSpPr txBox="1"/>
          <p:nvPr/>
        </p:nvSpPr>
        <p:spPr>
          <a:xfrm>
            <a:off x="2305742" y="3094808"/>
            <a:ext cx="8558001" cy="923330"/>
          </a:xfrm>
          <a:prstGeom prst="rect">
            <a:avLst/>
          </a:prstGeom>
          <a:noFill/>
        </p:spPr>
        <p:txBody>
          <a:bodyPr wrap="square" rtlCol="0">
            <a:spAutoFit/>
          </a:bodyPr>
          <a:lstStyle/>
          <a:p>
            <a:r>
              <a:rPr lang="es-ES" dirty="0"/>
              <a:t>Permiten la salida de los datos desde la memoria principal del ordenador  hacia los dispositivos externos de salida;  por ejemplo impresoras, pantalla, disquete, disco duro etc.</a:t>
            </a:r>
            <a:endParaRPr lang="es-419" dirty="0"/>
          </a:p>
        </p:txBody>
      </p:sp>
      <p:sp>
        <p:nvSpPr>
          <p:cNvPr id="7" name="object 10">
            <a:extLst>
              <a:ext uri="{FF2B5EF4-FFF2-40B4-BE49-F238E27FC236}">
                <a16:creationId xmlns:a16="http://schemas.microsoft.com/office/drawing/2014/main" id="{A80A6AED-B105-4B11-82CF-EF56514E22B6}"/>
              </a:ext>
            </a:extLst>
          </p:cNvPr>
          <p:cNvSpPr txBox="1"/>
          <p:nvPr/>
        </p:nvSpPr>
        <p:spPr>
          <a:xfrm>
            <a:off x="2481911" y="5206360"/>
            <a:ext cx="6374765" cy="751488"/>
          </a:xfrm>
          <a:prstGeom prst="rect">
            <a:avLst/>
          </a:prstGeom>
        </p:spPr>
        <p:txBody>
          <a:bodyPr vert="horz" wrap="square" lIns="0" tIns="12700" rIns="0" bIns="0" rtlCol="0">
            <a:spAutoFit/>
          </a:bodyPr>
          <a:lstStyle/>
          <a:p>
            <a:pPr marL="12700">
              <a:lnSpc>
                <a:spcPct val="100000"/>
              </a:lnSpc>
              <a:spcBef>
                <a:spcPts val="100"/>
              </a:spcBef>
            </a:pPr>
            <a:r>
              <a:rPr sz="1600" i="1" spc="-10" dirty="0">
                <a:latin typeface="Arial"/>
                <a:cs typeface="Arial"/>
              </a:rPr>
              <a:t>Ejemplo</a:t>
            </a:r>
            <a:endParaRPr sz="1600" dirty="0">
              <a:latin typeface="Arial"/>
              <a:cs typeface="Arial"/>
            </a:endParaRPr>
          </a:p>
          <a:p>
            <a:pPr marL="12700" marR="5080">
              <a:lnSpc>
                <a:spcPct val="100000"/>
              </a:lnSpc>
            </a:pPr>
            <a:r>
              <a:rPr sz="1600" i="1" spc="-5" dirty="0">
                <a:latin typeface="Arial"/>
                <a:cs typeface="Arial"/>
              </a:rPr>
              <a:t>Si </a:t>
            </a:r>
            <a:r>
              <a:rPr sz="1600" i="1" spc="-10" dirty="0">
                <a:latin typeface="Arial"/>
                <a:cs typeface="Arial"/>
              </a:rPr>
              <a:t>queremos imprimir </a:t>
            </a:r>
            <a:r>
              <a:rPr sz="1600" i="1" dirty="0">
                <a:latin typeface="Arial"/>
                <a:cs typeface="Arial"/>
              </a:rPr>
              <a:t>o </a:t>
            </a:r>
            <a:r>
              <a:rPr sz="1600" i="1" spc="-10" dirty="0">
                <a:latin typeface="Arial"/>
                <a:cs typeface="Arial"/>
              </a:rPr>
              <a:t>visualizar </a:t>
            </a:r>
            <a:r>
              <a:rPr sz="1600" i="1" spc="-5" dirty="0">
                <a:latin typeface="Arial"/>
                <a:cs typeface="Arial"/>
              </a:rPr>
              <a:t>en </a:t>
            </a:r>
            <a:r>
              <a:rPr sz="1600" i="1" spc="-10" dirty="0">
                <a:latin typeface="Arial"/>
                <a:cs typeface="Arial"/>
              </a:rPr>
              <a:t>pantalla los valores </a:t>
            </a:r>
            <a:r>
              <a:rPr sz="1600" i="1" spc="-5" dirty="0">
                <a:latin typeface="Arial"/>
                <a:cs typeface="Arial"/>
              </a:rPr>
              <a:t>de </a:t>
            </a:r>
            <a:r>
              <a:rPr sz="1600" i="1" spc="-10" dirty="0">
                <a:latin typeface="Arial"/>
                <a:cs typeface="Arial"/>
              </a:rPr>
              <a:t>las  variables anteriores </a:t>
            </a:r>
            <a:r>
              <a:rPr sz="1600" i="1" spc="-5" dirty="0">
                <a:latin typeface="Arial"/>
                <a:cs typeface="Arial"/>
              </a:rPr>
              <a:t>A, </a:t>
            </a:r>
            <a:r>
              <a:rPr sz="1600" i="1" dirty="0">
                <a:latin typeface="Arial"/>
                <a:cs typeface="Arial"/>
              </a:rPr>
              <a:t>B y </a:t>
            </a:r>
            <a:r>
              <a:rPr sz="1600" i="1" spc="-5" dirty="0">
                <a:latin typeface="Arial"/>
                <a:cs typeface="Arial"/>
              </a:rPr>
              <a:t>C, el resultado </a:t>
            </a:r>
            <a:r>
              <a:rPr sz="1600" i="1" dirty="0">
                <a:latin typeface="Arial"/>
                <a:cs typeface="Arial"/>
              </a:rPr>
              <a:t>sería: </a:t>
            </a:r>
            <a:r>
              <a:rPr sz="1600" i="1" spc="-10" dirty="0">
                <a:latin typeface="Arial"/>
                <a:cs typeface="Arial"/>
              </a:rPr>
              <a:t>10, </a:t>
            </a:r>
            <a:r>
              <a:rPr sz="1600" i="1" spc="-5" dirty="0">
                <a:latin typeface="Arial"/>
                <a:cs typeface="Arial"/>
              </a:rPr>
              <a:t>20,</a:t>
            </a:r>
            <a:r>
              <a:rPr sz="1600" i="1" spc="60" dirty="0">
                <a:latin typeface="Arial"/>
                <a:cs typeface="Arial"/>
              </a:rPr>
              <a:t> </a:t>
            </a:r>
            <a:r>
              <a:rPr sz="1600" i="1" spc="-10" dirty="0">
                <a:latin typeface="Arial"/>
                <a:cs typeface="Arial"/>
              </a:rPr>
              <a:t>30</a:t>
            </a:r>
            <a:endParaRPr sz="1600" dirty="0">
              <a:latin typeface="Arial"/>
              <a:cs typeface="Arial"/>
            </a:endParaRPr>
          </a:p>
        </p:txBody>
      </p:sp>
      <p:pic>
        <p:nvPicPr>
          <p:cNvPr id="3" name="Imagen 2">
            <a:extLst>
              <a:ext uri="{FF2B5EF4-FFF2-40B4-BE49-F238E27FC236}">
                <a16:creationId xmlns:a16="http://schemas.microsoft.com/office/drawing/2014/main" id="{E0114365-A1F2-4D21-92C6-4F112743B7C2}"/>
              </a:ext>
            </a:extLst>
          </p:cNvPr>
          <p:cNvPicPr>
            <a:picLocks noChangeAspect="1"/>
          </p:cNvPicPr>
          <p:nvPr/>
        </p:nvPicPr>
        <p:blipFill>
          <a:blip r:embed="rId2"/>
          <a:stretch>
            <a:fillRect/>
          </a:stretch>
        </p:blipFill>
        <p:spPr>
          <a:xfrm>
            <a:off x="3749906" y="3826456"/>
            <a:ext cx="5669672" cy="1287081"/>
          </a:xfrm>
          <a:prstGeom prst="rect">
            <a:avLst/>
          </a:prstGeom>
        </p:spPr>
      </p:pic>
    </p:spTree>
    <p:extLst>
      <p:ext uri="{BB962C8B-B14F-4D97-AF65-F5344CB8AC3E}">
        <p14:creationId xmlns:p14="http://schemas.microsoft.com/office/powerpoint/2010/main" val="1193760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9" name="object 4">
            <a:extLst>
              <a:ext uri="{FF2B5EF4-FFF2-40B4-BE49-F238E27FC236}">
                <a16:creationId xmlns:a16="http://schemas.microsoft.com/office/drawing/2014/main" id="{A71293C1-2D40-4498-ADA0-5645372BD471}"/>
              </a:ext>
            </a:extLst>
          </p:cNvPr>
          <p:cNvSpPr txBox="1"/>
          <p:nvPr/>
        </p:nvSpPr>
        <p:spPr>
          <a:xfrm>
            <a:off x="2194862" y="1552684"/>
            <a:ext cx="7985633" cy="3903633"/>
          </a:xfrm>
          <a:prstGeom prst="rect">
            <a:avLst/>
          </a:prstGeom>
        </p:spPr>
        <p:txBody>
          <a:bodyPr vert="horz" wrap="square" lIns="0" tIns="12700" rIns="0" bIns="0" rtlCol="0">
            <a:spAutoFit/>
          </a:bodyPr>
          <a:lstStyle/>
          <a:p>
            <a:pPr marL="12700" marR="3394075">
              <a:lnSpc>
                <a:spcPct val="100000"/>
              </a:lnSpc>
              <a:spcBef>
                <a:spcPts val="100"/>
              </a:spcBef>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a:t>
            </a:r>
            <a:r>
              <a:rPr sz="1600" b="1" i="1" spc="-5" dirty="0">
                <a:solidFill>
                  <a:srgbClr val="333333"/>
                </a:solidFill>
                <a:latin typeface="Arial"/>
                <a:cs typeface="Arial"/>
              </a:rPr>
              <a:t>Instrucciones </a:t>
            </a:r>
            <a:r>
              <a:rPr sz="1600" b="1" i="1" dirty="0">
                <a:solidFill>
                  <a:srgbClr val="333333"/>
                </a:solidFill>
                <a:latin typeface="Arial"/>
                <a:cs typeface="Arial"/>
              </a:rPr>
              <a:t>de </a:t>
            </a:r>
            <a:r>
              <a:rPr sz="1600" b="1" i="1" spc="-10" dirty="0">
                <a:solidFill>
                  <a:srgbClr val="333333"/>
                </a:solidFill>
                <a:latin typeface="Arial"/>
                <a:cs typeface="Arial"/>
              </a:rPr>
              <a:t>transferencia  </a:t>
            </a:r>
            <a:r>
              <a:rPr sz="1600" b="1" i="1" spc="-5" dirty="0">
                <a:latin typeface="Arial"/>
                <a:cs typeface="Arial"/>
              </a:rPr>
              <a:t>Instrucciones </a:t>
            </a:r>
            <a:r>
              <a:rPr sz="1600" b="1" i="1" dirty="0">
                <a:latin typeface="Arial"/>
                <a:cs typeface="Arial"/>
              </a:rPr>
              <a:t>de </a:t>
            </a:r>
            <a:r>
              <a:rPr sz="1600" b="1" i="1" spc="-10" dirty="0">
                <a:latin typeface="Arial"/>
                <a:cs typeface="Arial"/>
              </a:rPr>
              <a:t>entrada  </a:t>
            </a:r>
            <a:endParaRPr lang="es-ES" sz="1600" b="1" i="1" spc="-10" dirty="0">
              <a:latin typeface="Arial"/>
              <a:cs typeface="Arial"/>
            </a:endParaRPr>
          </a:p>
          <a:p>
            <a:pPr marL="12700" marR="3394075">
              <a:lnSpc>
                <a:spcPct val="100000"/>
              </a:lnSpc>
              <a:spcBef>
                <a:spcPts val="100"/>
              </a:spcBef>
            </a:pPr>
            <a:r>
              <a:rPr sz="1600" b="1" i="1" spc="-5" dirty="0" err="1">
                <a:latin typeface="Arial"/>
                <a:cs typeface="Arial"/>
              </a:rPr>
              <a:t>Instrucciones</a:t>
            </a:r>
            <a:r>
              <a:rPr sz="1600" b="1" i="1" spc="-5" dirty="0">
                <a:latin typeface="Arial"/>
                <a:cs typeface="Arial"/>
              </a:rPr>
              <a:t> </a:t>
            </a:r>
            <a:r>
              <a:rPr sz="1600" b="1" i="1" dirty="0">
                <a:latin typeface="Arial"/>
                <a:cs typeface="Arial"/>
              </a:rPr>
              <a:t>de </a:t>
            </a:r>
            <a:r>
              <a:rPr sz="1600" b="1" i="1" spc="-5" dirty="0" err="1">
                <a:latin typeface="Arial"/>
                <a:cs typeface="Arial"/>
              </a:rPr>
              <a:t>salida</a:t>
            </a:r>
            <a:r>
              <a:rPr sz="1600" b="1" i="1" spc="-5" dirty="0">
                <a:latin typeface="Arial"/>
                <a:cs typeface="Arial"/>
              </a:rPr>
              <a:t>  </a:t>
            </a:r>
            <a:endParaRPr lang="es-ES" sz="1600" b="1" i="1" spc="-5" dirty="0">
              <a:latin typeface="Arial"/>
              <a:cs typeface="Arial"/>
            </a:endParaRPr>
          </a:p>
          <a:p>
            <a:pPr marL="12700" marR="3394075">
              <a:lnSpc>
                <a:spcPct val="100000"/>
              </a:lnSpc>
              <a:spcBef>
                <a:spcPts val="100"/>
              </a:spcBef>
            </a:pPr>
            <a:r>
              <a:rPr sz="1600" b="1" i="1" spc="-5" dirty="0" err="1">
                <a:solidFill>
                  <a:srgbClr val="FF0000"/>
                </a:solidFill>
                <a:latin typeface="Arial"/>
                <a:cs typeface="Arial"/>
              </a:rPr>
              <a:t>Instrucciones</a:t>
            </a:r>
            <a:r>
              <a:rPr sz="1600" b="1" i="1" spc="-5" dirty="0">
                <a:solidFill>
                  <a:srgbClr val="FF0000"/>
                </a:solidFill>
                <a:latin typeface="Arial"/>
                <a:cs typeface="Arial"/>
              </a:rPr>
              <a:t> </a:t>
            </a:r>
            <a:r>
              <a:rPr sz="1600" b="1" i="1" dirty="0">
                <a:solidFill>
                  <a:srgbClr val="FF0000"/>
                </a:solidFill>
                <a:latin typeface="Arial"/>
                <a:cs typeface="Arial"/>
              </a:rPr>
              <a:t>de</a:t>
            </a:r>
            <a:r>
              <a:rPr sz="1600" b="1" i="1" spc="-20" dirty="0">
                <a:solidFill>
                  <a:srgbClr val="FF0000"/>
                </a:solidFill>
                <a:latin typeface="Arial"/>
                <a:cs typeface="Arial"/>
              </a:rPr>
              <a:t> </a:t>
            </a:r>
            <a:r>
              <a:rPr sz="1600" b="1" i="1" spc="-5" dirty="0">
                <a:solidFill>
                  <a:srgbClr val="FF0000"/>
                </a:solidFill>
                <a:latin typeface="Arial"/>
                <a:cs typeface="Arial"/>
              </a:rPr>
              <a:t>control</a:t>
            </a:r>
            <a:endParaRPr sz="1600" dirty="0">
              <a:latin typeface="Arial"/>
              <a:cs typeface="Arial"/>
            </a:endParaRPr>
          </a:p>
          <a:p>
            <a:pPr>
              <a:lnSpc>
                <a:spcPct val="100000"/>
              </a:lnSpc>
              <a:spcBef>
                <a:spcPts val="30"/>
              </a:spcBef>
            </a:pPr>
            <a:endParaRPr dirty="0">
              <a:latin typeface="Arial"/>
              <a:cs typeface="Arial"/>
            </a:endParaRPr>
          </a:p>
          <a:p>
            <a:pPr marL="12700" marR="5080" algn="just">
              <a:lnSpc>
                <a:spcPct val="100000"/>
              </a:lnSpc>
            </a:pPr>
            <a:r>
              <a:rPr sz="1600" spc="-5" dirty="0">
                <a:latin typeface="Arial"/>
                <a:cs typeface="Arial"/>
              </a:rPr>
              <a:t>El modo </a:t>
            </a:r>
            <a:r>
              <a:rPr sz="1600" spc="-10" dirty="0">
                <a:latin typeface="Arial"/>
                <a:cs typeface="Arial"/>
              </a:rPr>
              <a:t>en que </a:t>
            </a:r>
            <a:r>
              <a:rPr sz="1600" spc="-5" dirty="0">
                <a:latin typeface="Arial"/>
                <a:cs typeface="Arial"/>
              </a:rPr>
              <a:t>un </a:t>
            </a:r>
            <a:r>
              <a:rPr sz="1600" spc="-10" dirty="0">
                <a:latin typeface="Arial"/>
                <a:cs typeface="Arial"/>
              </a:rPr>
              <a:t>ordenador </a:t>
            </a:r>
            <a:r>
              <a:rPr sz="1600" spc="-5" dirty="0">
                <a:latin typeface="Arial"/>
                <a:cs typeface="Arial"/>
              </a:rPr>
              <a:t>ejecuta las instrucciones </a:t>
            </a:r>
            <a:r>
              <a:rPr sz="1600" spc="-10" dirty="0">
                <a:latin typeface="Arial"/>
                <a:cs typeface="Arial"/>
              </a:rPr>
              <a:t>contenidas  en </a:t>
            </a:r>
            <a:r>
              <a:rPr sz="1600" spc="-5" dirty="0">
                <a:latin typeface="Arial"/>
                <a:cs typeface="Arial"/>
              </a:rPr>
              <a:t>un programa </a:t>
            </a:r>
            <a:r>
              <a:rPr sz="1600" spc="-10" dirty="0">
                <a:latin typeface="Arial"/>
                <a:cs typeface="Arial"/>
              </a:rPr>
              <a:t>es, </a:t>
            </a:r>
            <a:r>
              <a:rPr sz="1600" spc="-5" dirty="0">
                <a:latin typeface="Arial"/>
                <a:cs typeface="Arial"/>
              </a:rPr>
              <a:t>normalmente, secuencial; es decir, </a:t>
            </a:r>
            <a:r>
              <a:rPr sz="1600" spc="-10" dirty="0">
                <a:latin typeface="Arial"/>
                <a:cs typeface="Arial"/>
              </a:rPr>
              <a:t>una detrás  de </a:t>
            </a:r>
            <a:r>
              <a:rPr sz="1600" spc="-5" dirty="0">
                <a:latin typeface="Arial"/>
                <a:cs typeface="Arial"/>
              </a:rPr>
              <a:t>otra </a:t>
            </a:r>
            <a:r>
              <a:rPr sz="1600" spc="-10" dirty="0">
                <a:latin typeface="Arial"/>
                <a:cs typeface="Arial"/>
              </a:rPr>
              <a:t>en el orden que </a:t>
            </a:r>
            <a:r>
              <a:rPr sz="1600" spc="-5" dirty="0">
                <a:latin typeface="Arial"/>
                <a:cs typeface="Arial"/>
              </a:rPr>
              <a:t>están escritas. Sin </a:t>
            </a:r>
            <a:r>
              <a:rPr sz="1600" spc="-10" dirty="0">
                <a:latin typeface="Arial"/>
                <a:cs typeface="Arial"/>
              </a:rPr>
              <a:t>embargo, </a:t>
            </a:r>
            <a:r>
              <a:rPr sz="1600" dirty="0">
                <a:latin typeface="Arial"/>
                <a:cs typeface="Arial"/>
              </a:rPr>
              <a:t>si </a:t>
            </a:r>
            <a:r>
              <a:rPr sz="1600" spc="-5" dirty="0">
                <a:latin typeface="Arial"/>
                <a:cs typeface="Arial"/>
              </a:rPr>
              <a:t>esta fuera la  única forma de </a:t>
            </a:r>
            <a:r>
              <a:rPr sz="1600" spc="-10" dirty="0">
                <a:latin typeface="Arial"/>
                <a:cs typeface="Arial"/>
              </a:rPr>
              <a:t>ejecución posible, el </a:t>
            </a:r>
            <a:r>
              <a:rPr sz="1600" spc="-5" dirty="0">
                <a:latin typeface="Arial"/>
                <a:cs typeface="Arial"/>
              </a:rPr>
              <a:t>programa tendría </a:t>
            </a:r>
            <a:r>
              <a:rPr sz="1600" spc="-10" dirty="0">
                <a:latin typeface="Arial"/>
                <a:cs typeface="Arial"/>
              </a:rPr>
              <a:t>que realizar  </a:t>
            </a:r>
            <a:r>
              <a:rPr sz="1600" spc="-5" dirty="0">
                <a:latin typeface="Arial"/>
                <a:cs typeface="Arial"/>
              </a:rPr>
              <a:t>siempre las mismas </a:t>
            </a:r>
            <a:r>
              <a:rPr sz="1600" spc="-10" dirty="0">
                <a:latin typeface="Arial"/>
                <a:cs typeface="Arial"/>
              </a:rPr>
              <a:t>acciones, independientemente de los datos que  </a:t>
            </a:r>
            <a:r>
              <a:rPr sz="1600" dirty="0">
                <a:latin typeface="Arial"/>
                <a:cs typeface="Arial"/>
              </a:rPr>
              <a:t>se </a:t>
            </a:r>
            <a:r>
              <a:rPr sz="1600" spc="-5" dirty="0">
                <a:latin typeface="Arial"/>
                <a:cs typeface="Arial"/>
              </a:rPr>
              <a:t>le dieran </a:t>
            </a:r>
            <a:r>
              <a:rPr sz="1600" spc="-10" dirty="0">
                <a:latin typeface="Arial"/>
                <a:cs typeface="Arial"/>
              </a:rPr>
              <a:t>de </a:t>
            </a:r>
            <a:r>
              <a:rPr sz="1600" spc="-5" dirty="0">
                <a:latin typeface="Arial"/>
                <a:cs typeface="Arial"/>
              </a:rPr>
              <a:t>entrada en cada</a:t>
            </a:r>
            <a:r>
              <a:rPr sz="1600" spc="-15" dirty="0">
                <a:latin typeface="Arial"/>
                <a:cs typeface="Arial"/>
              </a:rPr>
              <a:t> </a:t>
            </a:r>
            <a:r>
              <a:rPr sz="1600" spc="-10" dirty="0">
                <a:latin typeface="Arial"/>
                <a:cs typeface="Arial"/>
              </a:rPr>
              <a:t>ejecución.</a:t>
            </a:r>
            <a:endParaRPr sz="1600" dirty="0">
              <a:latin typeface="Arial"/>
              <a:cs typeface="Arial"/>
            </a:endParaRPr>
          </a:p>
          <a:p>
            <a:pPr marL="12700" marR="5080" algn="just">
              <a:lnSpc>
                <a:spcPct val="100000"/>
              </a:lnSpc>
              <a:spcBef>
                <a:spcPts val="1130"/>
              </a:spcBef>
            </a:pPr>
            <a:r>
              <a:rPr sz="1600" spc="-5" dirty="0">
                <a:latin typeface="Arial"/>
                <a:cs typeface="Arial"/>
              </a:rPr>
              <a:t>Con </a:t>
            </a:r>
            <a:r>
              <a:rPr sz="1600" spc="-10" dirty="0">
                <a:latin typeface="Arial"/>
                <a:cs typeface="Arial"/>
              </a:rPr>
              <a:t>el </a:t>
            </a:r>
            <a:r>
              <a:rPr sz="1600" spc="-5" dirty="0">
                <a:latin typeface="Arial"/>
                <a:cs typeface="Arial"/>
              </a:rPr>
              <a:t>fin </a:t>
            </a:r>
            <a:r>
              <a:rPr sz="1600" spc="-10" dirty="0">
                <a:latin typeface="Arial"/>
                <a:cs typeface="Arial"/>
              </a:rPr>
              <a:t>de poder dotar </a:t>
            </a:r>
            <a:r>
              <a:rPr sz="1600" dirty="0">
                <a:latin typeface="Arial"/>
                <a:cs typeface="Arial"/>
              </a:rPr>
              <a:t>a </a:t>
            </a:r>
            <a:r>
              <a:rPr sz="1600" spc="-5" dirty="0">
                <a:latin typeface="Arial"/>
                <a:cs typeface="Arial"/>
              </a:rPr>
              <a:t>los programas </a:t>
            </a:r>
            <a:r>
              <a:rPr sz="1600" spc="-10" dirty="0">
                <a:latin typeface="Arial"/>
                <a:cs typeface="Arial"/>
              </a:rPr>
              <a:t>de </a:t>
            </a:r>
            <a:r>
              <a:rPr sz="1600" spc="-5" dirty="0">
                <a:latin typeface="Arial"/>
                <a:cs typeface="Arial"/>
              </a:rPr>
              <a:t>cierta capacidad de   </a:t>
            </a:r>
            <a:r>
              <a:rPr sz="1600" spc="-10" dirty="0">
                <a:latin typeface="Arial"/>
                <a:cs typeface="Arial"/>
              </a:rPr>
              <a:t>decisión sobre </a:t>
            </a:r>
            <a:r>
              <a:rPr sz="1600" spc="-5" dirty="0">
                <a:latin typeface="Arial"/>
                <a:cs typeface="Arial"/>
              </a:rPr>
              <a:t>los </a:t>
            </a:r>
            <a:r>
              <a:rPr sz="1600" spc="-10" dirty="0">
                <a:latin typeface="Arial"/>
                <a:cs typeface="Arial"/>
              </a:rPr>
              <a:t>tratamientos que debe aplicar </a:t>
            </a:r>
            <a:r>
              <a:rPr sz="1600" dirty="0">
                <a:latin typeface="Arial"/>
                <a:cs typeface="Arial"/>
              </a:rPr>
              <a:t>a </a:t>
            </a:r>
            <a:r>
              <a:rPr sz="1600" spc="-5" dirty="0">
                <a:latin typeface="Arial"/>
                <a:cs typeface="Arial"/>
              </a:rPr>
              <a:t>cada caso, </a:t>
            </a:r>
            <a:r>
              <a:rPr sz="1600" spc="-10" dirty="0">
                <a:latin typeface="Arial"/>
                <a:cs typeface="Arial"/>
              </a:rPr>
              <a:t>los  lenguajes </a:t>
            </a:r>
            <a:r>
              <a:rPr sz="1600" spc="-5" dirty="0">
                <a:latin typeface="Arial"/>
                <a:cs typeface="Arial"/>
              </a:rPr>
              <a:t>de programación permiten la </a:t>
            </a:r>
            <a:r>
              <a:rPr sz="1600" spc="-10" dirty="0">
                <a:latin typeface="Arial"/>
                <a:cs typeface="Arial"/>
              </a:rPr>
              <a:t>definición de instrucciones  de </a:t>
            </a:r>
            <a:r>
              <a:rPr sz="1600" spc="-5" dirty="0">
                <a:latin typeface="Arial"/>
                <a:cs typeface="Arial"/>
              </a:rPr>
              <a:t>control distintas </a:t>
            </a:r>
            <a:r>
              <a:rPr sz="1600" dirty="0">
                <a:latin typeface="Arial"/>
                <a:cs typeface="Arial"/>
              </a:rPr>
              <a:t>a </a:t>
            </a:r>
            <a:r>
              <a:rPr sz="1600" spc="-5" dirty="0">
                <a:latin typeface="Arial"/>
                <a:cs typeface="Arial"/>
              </a:rPr>
              <a:t>la </a:t>
            </a:r>
            <a:r>
              <a:rPr sz="1600" spc="-10" dirty="0">
                <a:latin typeface="Arial"/>
                <a:cs typeface="Arial"/>
              </a:rPr>
              <a:t>secuencial. </a:t>
            </a:r>
            <a:r>
              <a:rPr sz="1600" spc="-5" dirty="0">
                <a:latin typeface="Arial"/>
                <a:cs typeface="Arial"/>
              </a:rPr>
              <a:t>Este es el caso de </a:t>
            </a:r>
            <a:r>
              <a:rPr sz="1600" spc="-10" dirty="0">
                <a:latin typeface="Arial"/>
                <a:cs typeface="Arial"/>
              </a:rPr>
              <a:t>las  instrucciones condicionales </a:t>
            </a:r>
            <a:r>
              <a:rPr sz="1600" dirty="0">
                <a:latin typeface="Arial"/>
                <a:cs typeface="Arial"/>
              </a:rPr>
              <a:t>e</a:t>
            </a:r>
            <a:r>
              <a:rPr sz="1600" spc="15" dirty="0">
                <a:latin typeface="Arial"/>
                <a:cs typeface="Arial"/>
              </a:rPr>
              <a:t> </a:t>
            </a:r>
            <a:r>
              <a:rPr sz="1600" spc="-10" dirty="0">
                <a:latin typeface="Arial"/>
                <a:cs typeface="Arial"/>
              </a:rPr>
              <a:t>incondicionales.</a:t>
            </a:r>
            <a:endParaRPr sz="1600" dirty="0">
              <a:latin typeface="Arial"/>
              <a:cs typeface="Arial"/>
            </a:endParaRPr>
          </a:p>
        </p:txBody>
      </p:sp>
    </p:spTree>
    <p:extLst>
      <p:ext uri="{BB962C8B-B14F-4D97-AF65-F5344CB8AC3E}">
        <p14:creationId xmlns:p14="http://schemas.microsoft.com/office/powerpoint/2010/main" val="3280910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BF480CAD-0FBE-465E-9D3D-BD05E9BF1189}"/>
              </a:ext>
            </a:extLst>
          </p:cNvPr>
          <p:cNvSpPr txBox="1"/>
          <p:nvPr/>
        </p:nvSpPr>
        <p:spPr>
          <a:xfrm>
            <a:off x="2513643" y="1346428"/>
            <a:ext cx="6712584" cy="2646878"/>
          </a:xfrm>
          <a:prstGeom prst="rect">
            <a:avLst/>
          </a:prstGeom>
        </p:spPr>
        <p:txBody>
          <a:bodyPr vert="horz" wrap="square" lIns="0" tIns="12700" rIns="0" bIns="0" rtlCol="0">
            <a:spAutoFit/>
          </a:bodyPr>
          <a:lstStyle/>
          <a:p>
            <a:pPr marL="12700" marR="3124835">
              <a:lnSpc>
                <a:spcPct val="100000"/>
              </a:lnSpc>
              <a:spcBef>
                <a:spcPts val="100"/>
              </a:spcBef>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a:t>
            </a:r>
            <a:r>
              <a:rPr sz="1600" b="1" i="1" spc="-5" dirty="0">
                <a:solidFill>
                  <a:srgbClr val="333333"/>
                </a:solidFill>
                <a:latin typeface="Arial"/>
                <a:cs typeface="Arial"/>
              </a:rPr>
              <a:t>Instrucciones </a:t>
            </a:r>
            <a:r>
              <a:rPr sz="1600" b="1" i="1" dirty="0">
                <a:solidFill>
                  <a:srgbClr val="333333"/>
                </a:solidFill>
                <a:latin typeface="Arial"/>
                <a:cs typeface="Arial"/>
              </a:rPr>
              <a:t>de </a:t>
            </a:r>
            <a:r>
              <a:rPr sz="1600" b="1" i="1" spc="-10" dirty="0">
                <a:solidFill>
                  <a:srgbClr val="333333"/>
                </a:solidFill>
                <a:latin typeface="Arial"/>
                <a:cs typeface="Arial"/>
              </a:rPr>
              <a:t>transferencia  </a:t>
            </a:r>
            <a:r>
              <a:rPr sz="1600" b="1" i="1" spc="-5" dirty="0">
                <a:latin typeface="Arial"/>
                <a:cs typeface="Arial"/>
              </a:rPr>
              <a:t>Instrucciones </a:t>
            </a:r>
            <a:r>
              <a:rPr sz="1600" b="1" i="1" dirty="0">
                <a:latin typeface="Arial"/>
                <a:cs typeface="Arial"/>
              </a:rPr>
              <a:t>de </a:t>
            </a:r>
            <a:r>
              <a:rPr sz="1600" b="1" i="1" spc="-10" dirty="0">
                <a:latin typeface="Arial"/>
                <a:cs typeface="Arial"/>
              </a:rPr>
              <a:t>entrada  </a:t>
            </a:r>
            <a:r>
              <a:rPr sz="1600" b="1" i="1" spc="-5" dirty="0">
                <a:latin typeface="Arial"/>
                <a:cs typeface="Arial"/>
              </a:rPr>
              <a:t>Instrucciones </a:t>
            </a:r>
            <a:r>
              <a:rPr sz="1600" b="1" i="1" dirty="0">
                <a:latin typeface="Arial"/>
                <a:cs typeface="Arial"/>
              </a:rPr>
              <a:t>de </a:t>
            </a:r>
            <a:r>
              <a:rPr sz="1600" b="1" i="1" spc="-5" dirty="0">
                <a:latin typeface="Arial"/>
                <a:cs typeface="Arial"/>
              </a:rPr>
              <a:t>salida  </a:t>
            </a:r>
            <a:r>
              <a:rPr sz="1600" b="1" i="1" spc="-5" dirty="0">
                <a:solidFill>
                  <a:srgbClr val="FF0000"/>
                </a:solidFill>
                <a:latin typeface="Arial"/>
                <a:cs typeface="Arial"/>
              </a:rPr>
              <a:t>Instrucciones </a:t>
            </a:r>
            <a:r>
              <a:rPr sz="1600" b="1" i="1" dirty="0">
                <a:solidFill>
                  <a:srgbClr val="FF0000"/>
                </a:solidFill>
                <a:latin typeface="Arial"/>
                <a:cs typeface="Arial"/>
              </a:rPr>
              <a:t>de</a:t>
            </a:r>
            <a:r>
              <a:rPr sz="1600" b="1" i="1" spc="-20" dirty="0">
                <a:solidFill>
                  <a:srgbClr val="FF0000"/>
                </a:solidFill>
                <a:latin typeface="Arial"/>
                <a:cs typeface="Arial"/>
              </a:rPr>
              <a:t> </a:t>
            </a:r>
            <a:r>
              <a:rPr sz="1600" b="1" i="1" spc="-5" dirty="0">
                <a:solidFill>
                  <a:srgbClr val="FF0000"/>
                </a:solidFill>
                <a:latin typeface="Arial"/>
                <a:cs typeface="Arial"/>
              </a:rPr>
              <a:t>control</a:t>
            </a:r>
            <a:endParaRPr sz="1600" dirty="0">
              <a:latin typeface="Arial"/>
              <a:cs typeface="Arial"/>
            </a:endParaRPr>
          </a:p>
          <a:p>
            <a:pPr>
              <a:lnSpc>
                <a:spcPct val="100000"/>
              </a:lnSpc>
              <a:spcBef>
                <a:spcPts val="30"/>
              </a:spcBef>
            </a:pPr>
            <a:endParaRPr dirty="0">
              <a:latin typeface="Arial"/>
              <a:cs typeface="Arial"/>
            </a:endParaRPr>
          </a:p>
          <a:p>
            <a:pPr marL="628015">
              <a:lnSpc>
                <a:spcPct val="100000"/>
              </a:lnSpc>
            </a:pPr>
            <a:r>
              <a:rPr sz="1600" b="1" i="1" spc="-5" dirty="0">
                <a:latin typeface="Arial"/>
                <a:cs typeface="Arial"/>
              </a:rPr>
              <a:t>Condicional</a:t>
            </a:r>
            <a:endParaRPr sz="1600" dirty="0">
              <a:latin typeface="Arial"/>
              <a:cs typeface="Arial"/>
            </a:endParaRPr>
          </a:p>
          <a:p>
            <a:pPr marL="12700" marR="5080">
              <a:lnSpc>
                <a:spcPct val="100000"/>
              </a:lnSpc>
              <a:spcBef>
                <a:spcPts val="1140"/>
              </a:spcBef>
            </a:pPr>
            <a:r>
              <a:rPr sz="1600" spc="-10" dirty="0">
                <a:latin typeface="Arial"/>
                <a:cs typeface="Arial"/>
              </a:rPr>
              <a:t>Recibe también </a:t>
            </a:r>
            <a:r>
              <a:rPr sz="1600" spc="-5" dirty="0">
                <a:latin typeface="Arial"/>
                <a:cs typeface="Arial"/>
              </a:rPr>
              <a:t>el nombre de bifurcación </a:t>
            </a:r>
            <a:r>
              <a:rPr sz="1600" spc="-10" dirty="0">
                <a:latin typeface="Arial"/>
                <a:cs typeface="Arial"/>
              </a:rPr>
              <a:t>condicional, </a:t>
            </a:r>
            <a:r>
              <a:rPr sz="1600" dirty="0">
                <a:latin typeface="Arial"/>
                <a:cs typeface="Arial"/>
              </a:rPr>
              <a:t>y </a:t>
            </a:r>
            <a:r>
              <a:rPr sz="1600" spc="-5" dirty="0">
                <a:latin typeface="Arial"/>
                <a:cs typeface="Arial"/>
              </a:rPr>
              <a:t>es </a:t>
            </a:r>
            <a:r>
              <a:rPr sz="1600" spc="-10" dirty="0">
                <a:latin typeface="Arial"/>
                <a:cs typeface="Arial"/>
              </a:rPr>
              <a:t>aquella  que, bajo </a:t>
            </a:r>
            <a:r>
              <a:rPr sz="1600" spc="-5" dirty="0">
                <a:latin typeface="Arial"/>
                <a:cs typeface="Arial"/>
              </a:rPr>
              <a:t>la comprobación </a:t>
            </a:r>
            <a:r>
              <a:rPr sz="1600" spc="-10" dirty="0">
                <a:latin typeface="Arial"/>
                <a:cs typeface="Arial"/>
              </a:rPr>
              <a:t>de veracidad </a:t>
            </a:r>
            <a:r>
              <a:rPr sz="1600" dirty="0">
                <a:latin typeface="Arial"/>
                <a:cs typeface="Arial"/>
              </a:rPr>
              <a:t>o </a:t>
            </a:r>
            <a:r>
              <a:rPr sz="1600" spc="-10" dirty="0">
                <a:latin typeface="Arial"/>
                <a:cs typeface="Arial"/>
              </a:rPr>
              <a:t>falsedad </a:t>
            </a:r>
            <a:r>
              <a:rPr sz="1600" spc="-5" dirty="0">
                <a:latin typeface="Arial"/>
                <a:cs typeface="Arial"/>
              </a:rPr>
              <a:t>de </a:t>
            </a:r>
            <a:r>
              <a:rPr sz="1600" spc="-10" dirty="0">
                <a:latin typeface="Arial"/>
                <a:cs typeface="Arial"/>
              </a:rPr>
              <a:t>una  condición, ejecuta </a:t>
            </a:r>
            <a:r>
              <a:rPr sz="1600" spc="-5" dirty="0">
                <a:latin typeface="Arial"/>
                <a:cs typeface="Arial"/>
              </a:rPr>
              <a:t>dos </a:t>
            </a:r>
            <a:r>
              <a:rPr sz="1600" spc="-10" dirty="0">
                <a:latin typeface="Arial"/>
                <a:cs typeface="Arial"/>
              </a:rPr>
              <a:t>grupos </a:t>
            </a:r>
            <a:r>
              <a:rPr sz="1600" spc="-5" dirty="0">
                <a:latin typeface="Arial"/>
                <a:cs typeface="Arial"/>
              </a:rPr>
              <a:t>de </a:t>
            </a:r>
            <a:r>
              <a:rPr sz="1600" spc="-10" dirty="0">
                <a:latin typeface="Arial"/>
                <a:cs typeface="Arial"/>
              </a:rPr>
              <a:t>acciones</a:t>
            </a:r>
            <a:r>
              <a:rPr sz="1600" spc="35" dirty="0">
                <a:latin typeface="Arial"/>
                <a:cs typeface="Arial"/>
              </a:rPr>
              <a:t> </a:t>
            </a:r>
            <a:r>
              <a:rPr sz="1600" spc="-10" dirty="0" err="1">
                <a:latin typeface="Arial"/>
                <a:cs typeface="Arial"/>
              </a:rPr>
              <a:t>diferentes</a:t>
            </a:r>
            <a:r>
              <a:rPr sz="1600" spc="-10" dirty="0">
                <a:latin typeface="Arial"/>
                <a:cs typeface="Arial"/>
              </a:rPr>
              <a:t>.</a:t>
            </a:r>
            <a:endParaRPr sz="1600" dirty="0">
              <a:latin typeface="Arial"/>
              <a:cs typeface="Arial"/>
            </a:endParaRPr>
          </a:p>
        </p:txBody>
      </p:sp>
      <p:pic>
        <p:nvPicPr>
          <p:cNvPr id="2" name="Imagen 1">
            <a:extLst>
              <a:ext uri="{FF2B5EF4-FFF2-40B4-BE49-F238E27FC236}">
                <a16:creationId xmlns:a16="http://schemas.microsoft.com/office/drawing/2014/main" id="{6E190451-5B0C-4E0C-983C-AE520DF19809}"/>
              </a:ext>
            </a:extLst>
          </p:cNvPr>
          <p:cNvPicPr>
            <a:picLocks noChangeAspect="1"/>
          </p:cNvPicPr>
          <p:nvPr/>
        </p:nvPicPr>
        <p:blipFill>
          <a:blip r:embed="rId2"/>
          <a:stretch>
            <a:fillRect/>
          </a:stretch>
        </p:blipFill>
        <p:spPr>
          <a:xfrm>
            <a:off x="2480087" y="3993306"/>
            <a:ext cx="7091627" cy="2124127"/>
          </a:xfrm>
          <a:prstGeom prst="rect">
            <a:avLst/>
          </a:prstGeom>
        </p:spPr>
      </p:pic>
    </p:spTree>
    <p:extLst>
      <p:ext uri="{BB962C8B-B14F-4D97-AF65-F5344CB8AC3E}">
        <p14:creationId xmlns:p14="http://schemas.microsoft.com/office/powerpoint/2010/main" val="1297764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BF480CAD-0FBE-465E-9D3D-BD05E9BF1189}"/>
              </a:ext>
            </a:extLst>
          </p:cNvPr>
          <p:cNvSpPr txBox="1"/>
          <p:nvPr/>
        </p:nvSpPr>
        <p:spPr>
          <a:xfrm>
            <a:off x="2589144" y="1480652"/>
            <a:ext cx="6712584" cy="1520929"/>
          </a:xfrm>
          <a:prstGeom prst="rect">
            <a:avLst/>
          </a:prstGeom>
        </p:spPr>
        <p:txBody>
          <a:bodyPr vert="horz" wrap="square" lIns="0" tIns="12700" rIns="0" bIns="0" rtlCol="0">
            <a:spAutoFit/>
          </a:bodyPr>
          <a:lstStyle/>
          <a:p>
            <a:pPr marL="12700" marR="3124835">
              <a:lnSpc>
                <a:spcPct val="100000"/>
              </a:lnSpc>
              <a:spcBef>
                <a:spcPts val="100"/>
              </a:spcBef>
            </a:pPr>
            <a:r>
              <a:rPr sz="1600" b="1" i="1" spc="-5" dirty="0">
                <a:latin typeface="Arial"/>
                <a:cs typeface="Arial"/>
              </a:rPr>
              <a:t>Instrucciones </a:t>
            </a:r>
            <a:r>
              <a:rPr sz="1600" b="1" i="1" dirty="0">
                <a:latin typeface="Arial"/>
                <a:cs typeface="Arial"/>
              </a:rPr>
              <a:t>de </a:t>
            </a:r>
            <a:r>
              <a:rPr sz="1600" b="1" i="1" spc="-5" dirty="0">
                <a:latin typeface="Arial"/>
                <a:cs typeface="Arial"/>
              </a:rPr>
              <a:t>Comienzo </a:t>
            </a:r>
            <a:r>
              <a:rPr sz="1600" b="1" i="1" dirty="0">
                <a:latin typeface="Arial"/>
                <a:cs typeface="Arial"/>
              </a:rPr>
              <a:t>y </a:t>
            </a:r>
            <a:r>
              <a:rPr sz="1600" b="1" i="1" spc="-5" dirty="0">
                <a:latin typeface="Arial"/>
                <a:cs typeface="Arial"/>
              </a:rPr>
              <a:t>Fin  </a:t>
            </a:r>
            <a:r>
              <a:rPr sz="1600" b="1" i="1" spc="-5" dirty="0">
                <a:solidFill>
                  <a:srgbClr val="333333"/>
                </a:solidFill>
                <a:latin typeface="Arial"/>
                <a:cs typeface="Arial"/>
              </a:rPr>
              <a:t>Instrucciones </a:t>
            </a:r>
            <a:r>
              <a:rPr sz="1600" b="1" i="1" dirty="0">
                <a:solidFill>
                  <a:srgbClr val="333333"/>
                </a:solidFill>
                <a:latin typeface="Arial"/>
                <a:cs typeface="Arial"/>
              </a:rPr>
              <a:t>de </a:t>
            </a:r>
            <a:r>
              <a:rPr sz="1600" b="1" i="1" spc="-10" dirty="0">
                <a:solidFill>
                  <a:srgbClr val="333333"/>
                </a:solidFill>
                <a:latin typeface="Arial"/>
                <a:cs typeface="Arial"/>
              </a:rPr>
              <a:t>transferencia  </a:t>
            </a:r>
            <a:r>
              <a:rPr sz="1600" b="1" i="1" spc="-5" dirty="0">
                <a:latin typeface="Arial"/>
                <a:cs typeface="Arial"/>
              </a:rPr>
              <a:t>Instrucciones </a:t>
            </a:r>
            <a:r>
              <a:rPr sz="1600" b="1" i="1" dirty="0">
                <a:latin typeface="Arial"/>
                <a:cs typeface="Arial"/>
              </a:rPr>
              <a:t>de </a:t>
            </a:r>
            <a:r>
              <a:rPr sz="1600" b="1" i="1" spc="-10" dirty="0">
                <a:latin typeface="Arial"/>
                <a:cs typeface="Arial"/>
              </a:rPr>
              <a:t>entrada  </a:t>
            </a:r>
            <a:r>
              <a:rPr sz="1600" b="1" i="1" spc="-5" dirty="0">
                <a:latin typeface="Arial"/>
                <a:cs typeface="Arial"/>
              </a:rPr>
              <a:t>Instrucciones </a:t>
            </a:r>
            <a:r>
              <a:rPr sz="1600" b="1" i="1" dirty="0">
                <a:latin typeface="Arial"/>
                <a:cs typeface="Arial"/>
              </a:rPr>
              <a:t>de </a:t>
            </a:r>
            <a:r>
              <a:rPr sz="1600" b="1" i="1" spc="-5" dirty="0">
                <a:latin typeface="Arial"/>
                <a:cs typeface="Arial"/>
              </a:rPr>
              <a:t>salida  </a:t>
            </a:r>
            <a:r>
              <a:rPr sz="1600" b="1" i="1" spc="-5" dirty="0">
                <a:solidFill>
                  <a:srgbClr val="FF0000"/>
                </a:solidFill>
                <a:latin typeface="Arial"/>
                <a:cs typeface="Arial"/>
              </a:rPr>
              <a:t>Instrucciones </a:t>
            </a:r>
            <a:r>
              <a:rPr sz="1600" b="1" i="1" dirty="0">
                <a:solidFill>
                  <a:srgbClr val="FF0000"/>
                </a:solidFill>
                <a:latin typeface="Arial"/>
                <a:cs typeface="Arial"/>
              </a:rPr>
              <a:t>de</a:t>
            </a:r>
            <a:r>
              <a:rPr sz="1600" b="1" i="1" spc="-20" dirty="0">
                <a:solidFill>
                  <a:srgbClr val="FF0000"/>
                </a:solidFill>
                <a:latin typeface="Arial"/>
                <a:cs typeface="Arial"/>
              </a:rPr>
              <a:t> </a:t>
            </a:r>
            <a:r>
              <a:rPr sz="1600" b="1" i="1" spc="-5" dirty="0">
                <a:solidFill>
                  <a:srgbClr val="FF0000"/>
                </a:solidFill>
                <a:latin typeface="Arial"/>
                <a:cs typeface="Arial"/>
              </a:rPr>
              <a:t>control</a:t>
            </a:r>
            <a:endParaRPr sz="1600" dirty="0">
              <a:latin typeface="Arial"/>
              <a:cs typeface="Arial"/>
            </a:endParaRPr>
          </a:p>
          <a:p>
            <a:pPr>
              <a:lnSpc>
                <a:spcPct val="100000"/>
              </a:lnSpc>
              <a:spcBef>
                <a:spcPts val="30"/>
              </a:spcBef>
            </a:pPr>
            <a:endParaRPr dirty="0">
              <a:latin typeface="Arial"/>
              <a:cs typeface="Arial"/>
            </a:endParaRPr>
          </a:p>
        </p:txBody>
      </p:sp>
      <p:pic>
        <p:nvPicPr>
          <p:cNvPr id="3" name="Imagen 2">
            <a:extLst>
              <a:ext uri="{FF2B5EF4-FFF2-40B4-BE49-F238E27FC236}">
                <a16:creationId xmlns:a16="http://schemas.microsoft.com/office/drawing/2014/main" id="{3716411F-0864-4446-BDFA-DF2E5ECAFFB2}"/>
              </a:ext>
            </a:extLst>
          </p:cNvPr>
          <p:cNvPicPr>
            <a:picLocks noChangeAspect="1"/>
          </p:cNvPicPr>
          <p:nvPr/>
        </p:nvPicPr>
        <p:blipFill>
          <a:blip r:embed="rId2"/>
          <a:stretch>
            <a:fillRect/>
          </a:stretch>
        </p:blipFill>
        <p:spPr>
          <a:xfrm>
            <a:off x="2366879" y="2867357"/>
            <a:ext cx="5762054" cy="3205340"/>
          </a:xfrm>
          <a:prstGeom prst="rect">
            <a:avLst/>
          </a:prstGeom>
        </p:spPr>
      </p:pic>
    </p:spTree>
    <p:extLst>
      <p:ext uri="{BB962C8B-B14F-4D97-AF65-F5344CB8AC3E}">
        <p14:creationId xmlns:p14="http://schemas.microsoft.com/office/powerpoint/2010/main" val="347006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D012EE97-FA61-4417-89C8-4929AE30B1C7}"/>
              </a:ext>
            </a:extLst>
          </p:cNvPr>
          <p:cNvSpPr txBox="1"/>
          <p:nvPr/>
        </p:nvSpPr>
        <p:spPr>
          <a:xfrm>
            <a:off x="2081075" y="1567877"/>
            <a:ext cx="7581900" cy="4218334"/>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Contadores</a:t>
            </a:r>
            <a:endParaRPr sz="1500">
              <a:latin typeface="Arial"/>
              <a:cs typeface="Arial"/>
            </a:endParaRPr>
          </a:p>
          <a:p>
            <a:pPr>
              <a:lnSpc>
                <a:spcPct val="100000"/>
              </a:lnSpc>
              <a:spcBef>
                <a:spcPts val="20"/>
              </a:spcBef>
            </a:pPr>
            <a:endParaRPr sz="1500">
              <a:latin typeface="Arial"/>
              <a:cs typeface="Arial"/>
            </a:endParaRPr>
          </a:p>
          <a:p>
            <a:pPr marL="12700" marR="5715" algn="just">
              <a:lnSpc>
                <a:spcPct val="100000"/>
              </a:lnSpc>
            </a:pPr>
            <a:r>
              <a:rPr sz="1500" dirty="0">
                <a:latin typeface="Arial"/>
                <a:cs typeface="Arial"/>
              </a:rPr>
              <a:t>Como se </a:t>
            </a:r>
            <a:r>
              <a:rPr sz="1500" spc="-5" dirty="0">
                <a:latin typeface="Arial"/>
                <a:cs typeface="Arial"/>
              </a:rPr>
              <a:t>mencionó anteriormente, una variable es un </a:t>
            </a:r>
            <a:r>
              <a:rPr sz="1500" dirty="0">
                <a:latin typeface="Arial"/>
                <a:cs typeface="Arial"/>
              </a:rPr>
              <a:t>campo </a:t>
            </a:r>
            <a:r>
              <a:rPr sz="1500" spc="-5" dirty="0">
                <a:latin typeface="Arial"/>
                <a:cs typeface="Arial"/>
              </a:rPr>
              <a:t>capaz de almacenar  un valor. </a:t>
            </a:r>
            <a:r>
              <a:rPr sz="1500" dirty="0">
                <a:latin typeface="Arial"/>
                <a:cs typeface="Arial"/>
              </a:rPr>
              <a:t>Este </a:t>
            </a:r>
            <a:r>
              <a:rPr sz="1500" spc="-5" dirty="0">
                <a:latin typeface="Arial"/>
                <a:cs typeface="Arial"/>
              </a:rPr>
              <a:t>valor, dependiendo de las necesidades del programa, puede variar </a:t>
            </a:r>
            <a:r>
              <a:rPr sz="1500" dirty="0">
                <a:latin typeface="Arial"/>
                <a:cs typeface="Arial"/>
              </a:rPr>
              <a:t>a  lo </a:t>
            </a:r>
            <a:r>
              <a:rPr sz="1500" spc="-5" dirty="0">
                <a:latin typeface="Arial"/>
                <a:cs typeface="Arial"/>
              </a:rPr>
              <a:t>largo del </a:t>
            </a:r>
            <a:r>
              <a:rPr sz="1500" dirty="0">
                <a:latin typeface="Arial"/>
                <a:cs typeface="Arial"/>
              </a:rPr>
              <a:t>mismo, </a:t>
            </a:r>
            <a:r>
              <a:rPr sz="1500" spc="-5" dirty="0">
                <a:latin typeface="Arial"/>
                <a:cs typeface="Arial"/>
              </a:rPr>
              <a:t>por ejemplo muchas veces en los procesos de bucles  necesitamos saber el número de iteraciones </a:t>
            </a:r>
            <a:r>
              <a:rPr sz="1500" dirty="0">
                <a:latin typeface="Arial"/>
                <a:cs typeface="Arial"/>
              </a:rPr>
              <a:t>a </a:t>
            </a:r>
            <a:r>
              <a:rPr sz="1500" spc="-5" dirty="0">
                <a:latin typeface="Arial"/>
                <a:cs typeface="Arial"/>
              </a:rPr>
              <a:t>realizar por el bucle, </a:t>
            </a:r>
            <a:r>
              <a:rPr sz="1500" dirty="0">
                <a:latin typeface="Arial"/>
                <a:cs typeface="Arial"/>
              </a:rPr>
              <a:t>o se </a:t>
            </a:r>
            <a:r>
              <a:rPr sz="1500" spc="-5" dirty="0">
                <a:latin typeface="Arial"/>
                <a:cs typeface="Arial"/>
              </a:rPr>
              <a:t>desea  saber cuantos registros hay en un archivo. Una forma de obtener estos resultados  es usando un</a:t>
            </a:r>
            <a:r>
              <a:rPr sz="1500" spc="15" dirty="0">
                <a:latin typeface="Arial"/>
                <a:cs typeface="Arial"/>
              </a:rPr>
              <a:t> </a:t>
            </a:r>
            <a:r>
              <a:rPr sz="1500" i="1" spc="-5" dirty="0">
                <a:latin typeface="Arial"/>
                <a:cs typeface="Arial"/>
              </a:rPr>
              <a:t>contador.</a:t>
            </a:r>
            <a:endParaRPr sz="1500">
              <a:latin typeface="Arial"/>
              <a:cs typeface="Arial"/>
            </a:endParaRPr>
          </a:p>
          <a:p>
            <a:pPr marL="12700" marR="5080" algn="just">
              <a:lnSpc>
                <a:spcPts val="1920"/>
              </a:lnSpc>
              <a:spcBef>
                <a:spcPts val="45"/>
              </a:spcBef>
            </a:pPr>
            <a:r>
              <a:rPr sz="1500" b="1" spc="-5" dirty="0">
                <a:solidFill>
                  <a:srgbClr val="0000FF"/>
                </a:solidFill>
                <a:latin typeface="Arial"/>
                <a:cs typeface="Arial"/>
              </a:rPr>
              <a:t>Un </a:t>
            </a:r>
            <a:r>
              <a:rPr sz="1500" b="1" spc="-10" dirty="0">
                <a:solidFill>
                  <a:srgbClr val="0000FF"/>
                </a:solidFill>
                <a:latin typeface="Arial"/>
                <a:cs typeface="Arial"/>
              </a:rPr>
              <a:t>contador </a:t>
            </a:r>
            <a:r>
              <a:rPr sz="1500" b="1" spc="-5" dirty="0">
                <a:solidFill>
                  <a:srgbClr val="0000FF"/>
                </a:solidFill>
                <a:latin typeface="Arial"/>
                <a:cs typeface="Arial"/>
              </a:rPr>
              <a:t>es una </a:t>
            </a:r>
            <a:r>
              <a:rPr sz="1500" b="1" spc="-10" dirty="0">
                <a:solidFill>
                  <a:srgbClr val="0000FF"/>
                </a:solidFill>
                <a:latin typeface="Arial"/>
                <a:cs typeface="Arial"/>
              </a:rPr>
              <a:t>variable numérica </a:t>
            </a:r>
            <a:r>
              <a:rPr sz="1500" b="1" spc="-15" dirty="0">
                <a:solidFill>
                  <a:srgbClr val="0000FF"/>
                </a:solidFill>
                <a:latin typeface="Arial"/>
                <a:cs typeface="Arial"/>
              </a:rPr>
              <a:t>cuyo valor </a:t>
            </a:r>
            <a:r>
              <a:rPr sz="1500" b="1" spc="-5" dirty="0">
                <a:solidFill>
                  <a:srgbClr val="0000FF"/>
                </a:solidFill>
                <a:latin typeface="Arial"/>
                <a:cs typeface="Arial"/>
              </a:rPr>
              <a:t>se incrementa </a:t>
            </a:r>
            <a:r>
              <a:rPr sz="1500" b="1" dirty="0">
                <a:solidFill>
                  <a:srgbClr val="0000FF"/>
                </a:solidFill>
                <a:latin typeface="Arial"/>
                <a:cs typeface="Arial"/>
              </a:rPr>
              <a:t>o </a:t>
            </a:r>
            <a:r>
              <a:rPr sz="1500" b="1" spc="-10" dirty="0">
                <a:solidFill>
                  <a:srgbClr val="0000FF"/>
                </a:solidFill>
                <a:latin typeface="Arial"/>
                <a:cs typeface="Arial"/>
              </a:rPr>
              <a:t>decrementa  </a:t>
            </a:r>
            <a:r>
              <a:rPr sz="1500" b="1" spc="-5" dirty="0">
                <a:solidFill>
                  <a:srgbClr val="0000FF"/>
                </a:solidFill>
                <a:latin typeface="Arial"/>
                <a:cs typeface="Arial"/>
              </a:rPr>
              <a:t>con </a:t>
            </a:r>
            <a:r>
              <a:rPr sz="1500" b="1" spc="-10" dirty="0">
                <a:solidFill>
                  <a:srgbClr val="0000FF"/>
                </a:solidFill>
                <a:latin typeface="Arial"/>
                <a:cs typeface="Arial"/>
              </a:rPr>
              <a:t>cantidad </a:t>
            </a:r>
            <a:r>
              <a:rPr sz="1500" b="1" spc="-5" dirty="0">
                <a:solidFill>
                  <a:srgbClr val="0000FF"/>
                </a:solidFill>
                <a:latin typeface="Arial"/>
                <a:cs typeface="Arial"/>
              </a:rPr>
              <a:t>fija </a:t>
            </a:r>
            <a:r>
              <a:rPr sz="1500" b="1" dirty="0">
                <a:solidFill>
                  <a:srgbClr val="0000FF"/>
                </a:solidFill>
                <a:latin typeface="Arial"/>
                <a:cs typeface="Arial"/>
              </a:rPr>
              <a:t>o </a:t>
            </a:r>
            <a:r>
              <a:rPr sz="1500" b="1" spc="-10" dirty="0">
                <a:solidFill>
                  <a:srgbClr val="0000FF"/>
                </a:solidFill>
                <a:latin typeface="Arial"/>
                <a:cs typeface="Arial"/>
              </a:rPr>
              <a:t>constante</a:t>
            </a:r>
            <a:r>
              <a:rPr sz="1500" b="1" spc="-15" dirty="0">
                <a:solidFill>
                  <a:srgbClr val="0000FF"/>
                </a:solidFill>
                <a:latin typeface="Arial"/>
                <a:cs typeface="Arial"/>
              </a:rPr>
              <a:t> </a:t>
            </a:r>
            <a:r>
              <a:rPr sz="1500" b="1" spc="-5" dirty="0">
                <a:solidFill>
                  <a:srgbClr val="0000FF"/>
                </a:solidFill>
                <a:latin typeface="Arial"/>
                <a:cs typeface="Arial"/>
              </a:rPr>
              <a:t>1.</a:t>
            </a:r>
            <a:endParaRPr sz="1500">
              <a:latin typeface="Arial"/>
              <a:cs typeface="Arial"/>
            </a:endParaRPr>
          </a:p>
          <a:p>
            <a:pPr>
              <a:lnSpc>
                <a:spcPct val="100000"/>
              </a:lnSpc>
              <a:spcBef>
                <a:spcPts val="5"/>
              </a:spcBef>
            </a:pPr>
            <a:endParaRPr sz="1500">
              <a:latin typeface="Arial"/>
              <a:cs typeface="Arial"/>
            </a:endParaRPr>
          </a:p>
          <a:p>
            <a:pPr marL="12700" marR="6350" algn="just">
              <a:lnSpc>
                <a:spcPct val="100000"/>
              </a:lnSpc>
            </a:pPr>
            <a:r>
              <a:rPr sz="1500" spc="-5" dirty="0">
                <a:latin typeface="Arial"/>
                <a:cs typeface="Arial"/>
              </a:rPr>
              <a:t>La </a:t>
            </a:r>
            <a:r>
              <a:rPr sz="1500" dirty="0">
                <a:latin typeface="Arial"/>
                <a:cs typeface="Arial"/>
              </a:rPr>
              <a:t>forma </a:t>
            </a:r>
            <a:r>
              <a:rPr sz="1500" spc="-5" dirty="0">
                <a:latin typeface="Arial"/>
                <a:cs typeface="Arial"/>
              </a:rPr>
              <a:t>de incrementar/decrementar el contador es mediante una instrucción del  tipo</a:t>
            </a:r>
            <a:endParaRPr sz="1500">
              <a:latin typeface="Arial"/>
              <a:cs typeface="Arial"/>
            </a:endParaRPr>
          </a:p>
          <a:p>
            <a:pPr marL="4445" algn="ctr">
              <a:lnSpc>
                <a:spcPts val="1910"/>
              </a:lnSpc>
            </a:pPr>
            <a:r>
              <a:rPr sz="1500" dirty="0">
                <a:latin typeface="Arial"/>
                <a:cs typeface="Arial"/>
              </a:rPr>
              <a:t>C = C +</a:t>
            </a:r>
            <a:r>
              <a:rPr sz="1500" spc="-30" dirty="0">
                <a:latin typeface="Arial"/>
                <a:cs typeface="Arial"/>
              </a:rPr>
              <a:t> </a:t>
            </a:r>
            <a:r>
              <a:rPr sz="1500" dirty="0">
                <a:latin typeface="Arial"/>
                <a:cs typeface="Arial"/>
              </a:rPr>
              <a:t>1</a:t>
            </a:r>
            <a:endParaRPr sz="1500">
              <a:latin typeface="Arial"/>
              <a:cs typeface="Arial"/>
            </a:endParaRPr>
          </a:p>
          <a:p>
            <a:pPr marL="12700" algn="just">
              <a:lnSpc>
                <a:spcPct val="100000"/>
              </a:lnSpc>
            </a:pPr>
            <a:r>
              <a:rPr sz="1500" spc="-5" dirty="0">
                <a:latin typeface="Arial"/>
                <a:cs typeface="Arial"/>
              </a:rPr>
              <a:t>Siendo </a:t>
            </a:r>
            <a:r>
              <a:rPr sz="1500" dirty="0">
                <a:latin typeface="Arial"/>
                <a:cs typeface="Arial"/>
              </a:rPr>
              <a:t>C la </a:t>
            </a:r>
            <a:r>
              <a:rPr sz="1500" spc="-5" dirty="0">
                <a:latin typeface="Arial"/>
                <a:cs typeface="Arial"/>
              </a:rPr>
              <a:t>variable contador, </a:t>
            </a:r>
            <a:r>
              <a:rPr sz="1500" dirty="0">
                <a:latin typeface="Arial"/>
                <a:cs typeface="Arial"/>
              </a:rPr>
              <a:t>y 1 </a:t>
            </a:r>
            <a:r>
              <a:rPr sz="1500" spc="-5" dirty="0">
                <a:latin typeface="Arial"/>
                <a:cs typeface="Arial"/>
              </a:rPr>
              <a:t>el incremento/decremento</a:t>
            </a:r>
            <a:r>
              <a:rPr sz="1500" spc="-55" dirty="0">
                <a:latin typeface="Arial"/>
                <a:cs typeface="Arial"/>
              </a:rPr>
              <a:t> </a:t>
            </a:r>
            <a:r>
              <a:rPr sz="1500" spc="-5" dirty="0">
                <a:latin typeface="Arial"/>
                <a:cs typeface="Arial"/>
              </a:rPr>
              <a:t>constante.</a:t>
            </a:r>
            <a:endParaRPr sz="1500">
              <a:latin typeface="Arial"/>
              <a:cs typeface="Arial"/>
            </a:endParaRPr>
          </a:p>
          <a:p>
            <a:pPr>
              <a:lnSpc>
                <a:spcPct val="100000"/>
              </a:lnSpc>
              <a:spcBef>
                <a:spcPts val="5"/>
              </a:spcBef>
            </a:pPr>
            <a:endParaRPr sz="1500">
              <a:latin typeface="Arial"/>
              <a:cs typeface="Arial"/>
            </a:endParaRPr>
          </a:p>
          <a:p>
            <a:pPr marL="12700" marR="6985" algn="just">
              <a:lnSpc>
                <a:spcPct val="103299"/>
              </a:lnSpc>
              <a:spcBef>
                <a:spcPts val="5"/>
              </a:spcBef>
            </a:pPr>
            <a:r>
              <a:rPr sz="1500" spc="-5" dirty="0">
                <a:latin typeface="Arial"/>
                <a:cs typeface="Arial"/>
              </a:rPr>
              <a:t>Los contadores que </a:t>
            </a:r>
            <a:r>
              <a:rPr sz="1500" dirty="0">
                <a:latin typeface="Arial"/>
                <a:cs typeface="Arial"/>
              </a:rPr>
              <a:t>se </a:t>
            </a:r>
            <a:r>
              <a:rPr sz="1500" spc="-5" dirty="0">
                <a:latin typeface="Arial"/>
                <a:cs typeface="Arial"/>
              </a:rPr>
              <a:t>utilizan en un programa deben inicializarse </a:t>
            </a:r>
            <a:r>
              <a:rPr sz="1500" dirty="0">
                <a:latin typeface="Arial"/>
                <a:cs typeface="Arial"/>
              </a:rPr>
              <a:t>con </a:t>
            </a:r>
            <a:r>
              <a:rPr sz="1500" spc="-5" dirty="0">
                <a:latin typeface="Arial"/>
                <a:cs typeface="Arial"/>
              </a:rPr>
              <a:t>un valor,  generalmente cero, que </a:t>
            </a:r>
            <a:r>
              <a:rPr sz="1500" dirty="0">
                <a:latin typeface="Arial"/>
                <a:cs typeface="Arial"/>
              </a:rPr>
              <a:t>se </a:t>
            </a:r>
            <a:r>
              <a:rPr sz="1500" spc="-5" dirty="0">
                <a:latin typeface="Arial"/>
                <a:cs typeface="Arial"/>
              </a:rPr>
              <a:t>les asigna fuera del ámbito de </a:t>
            </a:r>
            <a:r>
              <a:rPr sz="1500" dirty="0">
                <a:latin typeface="Arial"/>
                <a:cs typeface="Arial"/>
              </a:rPr>
              <a:t>la </a:t>
            </a:r>
            <a:r>
              <a:rPr sz="1500" spc="-5" dirty="0">
                <a:latin typeface="Arial"/>
                <a:cs typeface="Arial"/>
              </a:rPr>
              <a:t>iteración para limpiar </a:t>
            </a:r>
            <a:r>
              <a:rPr sz="1500" dirty="0">
                <a:latin typeface="Arial"/>
                <a:cs typeface="Arial"/>
              </a:rPr>
              <a:t>la  </a:t>
            </a:r>
            <a:r>
              <a:rPr sz="1500" spc="-5" dirty="0">
                <a:latin typeface="Arial"/>
                <a:cs typeface="Arial"/>
              </a:rPr>
              <a:t>variable de posibles valores anteriores. Además, hay lenguajes que no permiten  una instrucción de este tipo </a:t>
            </a:r>
            <a:r>
              <a:rPr sz="1500" dirty="0">
                <a:latin typeface="Arial"/>
                <a:cs typeface="Arial"/>
              </a:rPr>
              <a:t>si </a:t>
            </a:r>
            <a:r>
              <a:rPr sz="1500" spc="-5" dirty="0">
                <a:latin typeface="Arial"/>
                <a:cs typeface="Arial"/>
              </a:rPr>
              <a:t>el contador no </a:t>
            </a:r>
            <a:r>
              <a:rPr sz="1500" dirty="0">
                <a:latin typeface="Arial"/>
                <a:cs typeface="Arial"/>
              </a:rPr>
              <a:t>se </a:t>
            </a:r>
            <a:r>
              <a:rPr sz="1500" spc="-5" dirty="0">
                <a:latin typeface="Arial"/>
                <a:cs typeface="Arial"/>
              </a:rPr>
              <a:t>encuentra</a:t>
            </a:r>
            <a:r>
              <a:rPr sz="1500" spc="75" dirty="0">
                <a:latin typeface="Arial"/>
                <a:cs typeface="Arial"/>
              </a:rPr>
              <a:t> </a:t>
            </a:r>
            <a:r>
              <a:rPr sz="1500" spc="-5" dirty="0">
                <a:latin typeface="Arial"/>
                <a:cs typeface="Arial"/>
              </a:rPr>
              <a:t>inicializado.</a:t>
            </a:r>
            <a:endParaRPr sz="1500">
              <a:latin typeface="Arial"/>
              <a:cs typeface="Arial"/>
            </a:endParaRPr>
          </a:p>
        </p:txBody>
      </p:sp>
    </p:spTree>
    <p:extLst>
      <p:ext uri="{BB962C8B-B14F-4D97-AF65-F5344CB8AC3E}">
        <p14:creationId xmlns:p14="http://schemas.microsoft.com/office/powerpoint/2010/main" val="1462713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0690306B-B57C-4390-973C-F5E1CFCE13FF}"/>
              </a:ext>
            </a:extLst>
          </p:cNvPr>
          <p:cNvSpPr txBox="1"/>
          <p:nvPr/>
        </p:nvSpPr>
        <p:spPr>
          <a:xfrm>
            <a:off x="2106242" y="1702966"/>
            <a:ext cx="7700488" cy="3905518"/>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Contadores</a:t>
            </a:r>
            <a:endParaRPr sz="1500" dirty="0">
              <a:latin typeface="Arial"/>
              <a:cs typeface="Arial"/>
            </a:endParaRPr>
          </a:p>
          <a:p>
            <a:pPr>
              <a:lnSpc>
                <a:spcPct val="100000"/>
              </a:lnSpc>
              <a:spcBef>
                <a:spcPts val="30"/>
              </a:spcBef>
            </a:pPr>
            <a:endParaRPr sz="1500" dirty="0">
              <a:latin typeface="Arial"/>
              <a:cs typeface="Arial"/>
            </a:endParaRPr>
          </a:p>
          <a:p>
            <a:pPr marL="12700">
              <a:lnSpc>
                <a:spcPct val="100000"/>
              </a:lnSpc>
            </a:pPr>
            <a:r>
              <a:rPr sz="1500" spc="-5" dirty="0">
                <a:latin typeface="Arial"/>
                <a:cs typeface="Arial"/>
              </a:rPr>
              <a:t>La acción de </a:t>
            </a:r>
            <a:r>
              <a:rPr sz="1500" spc="-10" dirty="0">
                <a:latin typeface="Arial"/>
                <a:cs typeface="Arial"/>
              </a:rPr>
              <a:t>inicializar un </a:t>
            </a:r>
            <a:r>
              <a:rPr sz="1500" spc="-5" dirty="0">
                <a:latin typeface="Arial"/>
                <a:cs typeface="Arial"/>
              </a:rPr>
              <a:t>contador </a:t>
            </a:r>
            <a:r>
              <a:rPr sz="1500" spc="-10" dirty="0">
                <a:latin typeface="Arial"/>
                <a:cs typeface="Arial"/>
              </a:rPr>
              <a:t>puede ser: </a:t>
            </a:r>
            <a:r>
              <a:rPr sz="1500" i="1" dirty="0">
                <a:latin typeface="Arial"/>
                <a:cs typeface="Arial"/>
              </a:rPr>
              <a:t>C = 0 , </a:t>
            </a:r>
            <a:r>
              <a:rPr sz="1500" i="1" spc="-5" dirty="0">
                <a:latin typeface="Arial"/>
                <a:cs typeface="Arial"/>
              </a:rPr>
              <a:t>CONTA </a:t>
            </a:r>
            <a:r>
              <a:rPr sz="1500" i="1" dirty="0">
                <a:latin typeface="Arial"/>
                <a:cs typeface="Arial"/>
              </a:rPr>
              <a:t>= </a:t>
            </a:r>
            <a:r>
              <a:rPr sz="1500" i="1" spc="-5" dirty="0">
                <a:latin typeface="Arial"/>
                <a:cs typeface="Arial"/>
              </a:rPr>
              <a:t>0, </a:t>
            </a:r>
            <a:r>
              <a:rPr sz="1500" i="1" dirty="0">
                <a:latin typeface="Arial"/>
                <a:cs typeface="Arial"/>
              </a:rPr>
              <a:t>A =</a:t>
            </a:r>
            <a:r>
              <a:rPr sz="1500" i="1" spc="70" dirty="0">
                <a:latin typeface="Arial"/>
                <a:cs typeface="Arial"/>
              </a:rPr>
              <a:t> </a:t>
            </a:r>
            <a:r>
              <a:rPr sz="1500" i="1" dirty="0">
                <a:latin typeface="Arial"/>
                <a:cs typeface="Arial"/>
              </a:rPr>
              <a:t>1</a:t>
            </a:r>
            <a:endParaRPr sz="1500" dirty="0">
              <a:latin typeface="Arial"/>
              <a:cs typeface="Arial"/>
            </a:endParaRPr>
          </a:p>
          <a:p>
            <a:pPr>
              <a:lnSpc>
                <a:spcPct val="100000"/>
              </a:lnSpc>
              <a:spcBef>
                <a:spcPts val="35"/>
              </a:spcBef>
            </a:pPr>
            <a:endParaRPr sz="1500" dirty="0">
              <a:latin typeface="Arial"/>
              <a:cs typeface="Arial"/>
            </a:endParaRPr>
          </a:p>
          <a:p>
            <a:pPr marL="12700" marR="6985">
              <a:lnSpc>
                <a:spcPct val="100000"/>
              </a:lnSpc>
              <a:tabLst>
                <a:tab pos="836294" algn="l"/>
                <a:tab pos="1342390" algn="l"/>
                <a:tab pos="2686050" algn="l"/>
                <a:tab pos="4293870" algn="l"/>
                <a:tab pos="4635500" algn="l"/>
                <a:tab pos="5140325" algn="l"/>
                <a:tab pos="6687184" algn="l"/>
                <a:tab pos="7205345" algn="l"/>
              </a:tabLst>
            </a:pPr>
            <a:r>
              <a:rPr sz="1500" spc="-5" dirty="0">
                <a:latin typeface="Arial"/>
                <a:cs typeface="Arial"/>
              </a:rPr>
              <a:t>Com</a:t>
            </a:r>
            <a:r>
              <a:rPr sz="1500" dirty="0">
                <a:latin typeface="Arial"/>
                <a:cs typeface="Arial"/>
              </a:rPr>
              <a:t>o	</a:t>
            </a:r>
            <a:r>
              <a:rPr sz="1500" spc="-5" dirty="0">
                <a:latin typeface="Arial"/>
                <a:cs typeface="Arial"/>
              </a:rPr>
              <a:t>l</a:t>
            </a:r>
            <a:r>
              <a:rPr sz="1500" spc="-15" dirty="0">
                <a:latin typeface="Arial"/>
                <a:cs typeface="Arial"/>
              </a:rPr>
              <a:t>o</a:t>
            </a:r>
            <a:r>
              <a:rPr sz="1500" dirty="0">
                <a:latin typeface="Arial"/>
                <a:cs typeface="Arial"/>
              </a:rPr>
              <a:t>s	c</a:t>
            </a:r>
            <a:r>
              <a:rPr sz="1500" spc="-15" dirty="0">
                <a:latin typeface="Arial"/>
                <a:cs typeface="Arial"/>
              </a:rPr>
              <a:t>o</a:t>
            </a:r>
            <a:r>
              <a:rPr sz="1500" spc="-5" dirty="0">
                <a:latin typeface="Arial"/>
                <a:cs typeface="Arial"/>
              </a:rPr>
              <a:t>ntad</a:t>
            </a:r>
            <a:r>
              <a:rPr sz="1500" spc="-15" dirty="0">
                <a:latin typeface="Arial"/>
                <a:cs typeface="Arial"/>
              </a:rPr>
              <a:t>o</a:t>
            </a:r>
            <a:r>
              <a:rPr sz="1500" dirty="0">
                <a:latin typeface="Arial"/>
                <a:cs typeface="Arial"/>
              </a:rPr>
              <a:t>res	c</a:t>
            </a:r>
            <a:r>
              <a:rPr sz="1500" spc="-15" dirty="0">
                <a:latin typeface="Arial"/>
                <a:cs typeface="Arial"/>
              </a:rPr>
              <a:t>o</a:t>
            </a:r>
            <a:r>
              <a:rPr sz="1500" dirty="0">
                <a:latin typeface="Arial"/>
                <a:cs typeface="Arial"/>
              </a:rPr>
              <a:t>rres</a:t>
            </a:r>
            <a:r>
              <a:rPr sz="1500" spc="-15" dirty="0">
                <a:latin typeface="Arial"/>
                <a:cs typeface="Arial"/>
              </a:rPr>
              <a:t>p</a:t>
            </a:r>
            <a:r>
              <a:rPr sz="1500" spc="-5" dirty="0">
                <a:latin typeface="Arial"/>
                <a:cs typeface="Arial"/>
              </a:rPr>
              <a:t>on</a:t>
            </a:r>
            <a:r>
              <a:rPr sz="1500" spc="-15" dirty="0">
                <a:latin typeface="Arial"/>
                <a:cs typeface="Arial"/>
              </a:rPr>
              <a:t>d</a:t>
            </a:r>
            <a:r>
              <a:rPr sz="1500" spc="-5" dirty="0">
                <a:latin typeface="Arial"/>
                <a:cs typeface="Arial"/>
              </a:rPr>
              <a:t>e</a:t>
            </a:r>
            <a:r>
              <a:rPr sz="1500" dirty="0">
                <a:latin typeface="Arial"/>
                <a:cs typeface="Arial"/>
              </a:rPr>
              <a:t>n	a	</a:t>
            </a:r>
            <a:r>
              <a:rPr sz="1500" spc="-5" dirty="0">
                <a:latin typeface="Arial"/>
                <a:cs typeface="Arial"/>
              </a:rPr>
              <a:t>l</a:t>
            </a:r>
            <a:r>
              <a:rPr sz="1500" spc="-15" dirty="0">
                <a:latin typeface="Arial"/>
                <a:cs typeface="Arial"/>
              </a:rPr>
              <a:t>a</a:t>
            </a:r>
            <a:r>
              <a:rPr sz="1500" dirty="0">
                <a:latin typeface="Arial"/>
                <a:cs typeface="Arial"/>
              </a:rPr>
              <a:t>s	</a:t>
            </a:r>
            <a:r>
              <a:rPr sz="1500" spc="-5" dirty="0">
                <a:latin typeface="Arial"/>
                <a:cs typeface="Arial"/>
              </a:rPr>
              <a:t>instrucc</a:t>
            </a:r>
            <a:r>
              <a:rPr sz="1500" spc="-10" dirty="0">
                <a:latin typeface="Arial"/>
                <a:cs typeface="Arial"/>
              </a:rPr>
              <a:t>i</a:t>
            </a:r>
            <a:r>
              <a:rPr sz="1500" spc="-5" dirty="0">
                <a:latin typeface="Arial"/>
                <a:cs typeface="Arial"/>
              </a:rPr>
              <a:t>o</a:t>
            </a:r>
            <a:r>
              <a:rPr sz="1500" spc="-15" dirty="0">
                <a:latin typeface="Arial"/>
                <a:cs typeface="Arial"/>
              </a:rPr>
              <a:t>n</a:t>
            </a:r>
            <a:r>
              <a:rPr sz="1500" spc="-5" dirty="0">
                <a:latin typeface="Arial"/>
                <a:cs typeface="Arial"/>
              </a:rPr>
              <a:t>e</a:t>
            </a:r>
            <a:r>
              <a:rPr sz="1500" dirty="0">
                <a:latin typeface="Arial"/>
                <a:cs typeface="Arial"/>
              </a:rPr>
              <a:t>s	</a:t>
            </a:r>
            <a:r>
              <a:rPr sz="1500" spc="-15" dirty="0">
                <a:latin typeface="Arial"/>
                <a:cs typeface="Arial"/>
              </a:rPr>
              <a:t>d</a:t>
            </a:r>
            <a:r>
              <a:rPr sz="1500" spc="-5" dirty="0">
                <a:latin typeface="Arial"/>
                <a:cs typeface="Arial"/>
              </a:rPr>
              <a:t>e</a:t>
            </a:r>
            <a:r>
              <a:rPr sz="1500" dirty="0">
                <a:latin typeface="Arial"/>
                <a:cs typeface="Arial"/>
              </a:rPr>
              <a:t>l	</a:t>
            </a:r>
            <a:r>
              <a:rPr sz="1500" spc="-5" dirty="0">
                <a:latin typeface="Arial"/>
                <a:cs typeface="Arial"/>
              </a:rPr>
              <a:t>ti</a:t>
            </a:r>
            <a:r>
              <a:rPr sz="1500" spc="-15" dirty="0">
                <a:latin typeface="Arial"/>
                <a:cs typeface="Arial"/>
              </a:rPr>
              <a:t>p</a:t>
            </a:r>
            <a:r>
              <a:rPr sz="1500" dirty="0">
                <a:latin typeface="Arial"/>
                <a:cs typeface="Arial"/>
              </a:rPr>
              <a:t>o  </a:t>
            </a:r>
            <a:r>
              <a:rPr sz="1500" spc="-5" dirty="0">
                <a:latin typeface="Arial"/>
                <a:cs typeface="Arial"/>
              </a:rPr>
              <a:t>aritméticas, </a:t>
            </a:r>
            <a:r>
              <a:rPr sz="1500" spc="-10" dirty="0">
                <a:latin typeface="Arial"/>
                <a:cs typeface="Arial"/>
              </a:rPr>
              <a:t>entonces </a:t>
            </a:r>
            <a:r>
              <a:rPr sz="1500" dirty="0">
                <a:latin typeface="Arial"/>
                <a:cs typeface="Arial"/>
              </a:rPr>
              <a:t>si </a:t>
            </a:r>
            <a:r>
              <a:rPr sz="1500" spc="-10" dirty="0">
                <a:latin typeface="Arial"/>
                <a:cs typeface="Arial"/>
              </a:rPr>
              <a:t>tenemos </a:t>
            </a:r>
            <a:r>
              <a:rPr sz="1500" spc="-5" dirty="0">
                <a:latin typeface="Arial"/>
                <a:cs typeface="Arial"/>
              </a:rPr>
              <a:t>la </a:t>
            </a:r>
            <a:r>
              <a:rPr sz="1500" spc="-10" dirty="0">
                <a:latin typeface="Arial"/>
                <a:cs typeface="Arial"/>
              </a:rPr>
              <a:t>expresión </a:t>
            </a:r>
            <a:r>
              <a:rPr sz="1500" i="1" dirty="0">
                <a:latin typeface="Arial"/>
                <a:cs typeface="Arial"/>
              </a:rPr>
              <a:t>C = C + 1</a:t>
            </a:r>
            <a:r>
              <a:rPr sz="1500" i="1" spc="60" dirty="0">
                <a:latin typeface="Arial"/>
                <a:cs typeface="Arial"/>
              </a:rPr>
              <a:t> </a:t>
            </a:r>
            <a:r>
              <a:rPr sz="1500" spc="-5" dirty="0">
                <a:latin typeface="Arial"/>
                <a:cs typeface="Arial"/>
              </a:rPr>
              <a:t>resulta:</a:t>
            </a:r>
            <a:endParaRPr sz="1500" dirty="0">
              <a:latin typeface="Arial"/>
              <a:cs typeface="Arial"/>
            </a:endParaRPr>
          </a:p>
          <a:p>
            <a:pPr marL="12700" marR="3054350">
              <a:lnSpc>
                <a:spcPct val="200000"/>
              </a:lnSpc>
            </a:pPr>
            <a:r>
              <a:rPr sz="1500" spc="-10" dirty="0">
                <a:latin typeface="Arial"/>
                <a:cs typeface="Arial"/>
              </a:rPr>
              <a:t>Añadimos el </a:t>
            </a:r>
            <a:r>
              <a:rPr sz="1500" spc="-5" dirty="0">
                <a:latin typeface="Arial"/>
                <a:cs typeface="Arial"/>
              </a:rPr>
              <a:t>valor </a:t>
            </a:r>
            <a:r>
              <a:rPr sz="1500" dirty="0">
                <a:latin typeface="Arial"/>
                <a:cs typeface="Arial"/>
              </a:rPr>
              <a:t>1 </a:t>
            </a:r>
            <a:r>
              <a:rPr sz="1500" spc="-5" dirty="0">
                <a:latin typeface="Arial"/>
                <a:cs typeface="Arial"/>
              </a:rPr>
              <a:t>al contenido </a:t>
            </a:r>
            <a:r>
              <a:rPr sz="1500" spc="-10" dirty="0">
                <a:latin typeface="Arial"/>
                <a:cs typeface="Arial"/>
              </a:rPr>
              <a:t>actual </a:t>
            </a:r>
            <a:r>
              <a:rPr sz="1500" spc="-5" dirty="0">
                <a:latin typeface="Arial"/>
                <a:cs typeface="Arial"/>
              </a:rPr>
              <a:t>de </a:t>
            </a:r>
            <a:r>
              <a:rPr sz="1500" dirty="0">
                <a:latin typeface="Arial"/>
                <a:cs typeface="Arial"/>
              </a:rPr>
              <a:t>C  </a:t>
            </a:r>
            <a:r>
              <a:rPr sz="1500" spc="-10" dirty="0">
                <a:latin typeface="Arial"/>
                <a:cs typeface="Arial"/>
              </a:rPr>
              <a:t>Dejamos el </a:t>
            </a:r>
            <a:r>
              <a:rPr sz="1500" spc="-5" dirty="0">
                <a:latin typeface="Arial"/>
                <a:cs typeface="Arial"/>
              </a:rPr>
              <a:t>nuevo valor </a:t>
            </a:r>
            <a:r>
              <a:rPr sz="1500" spc="-10" dirty="0">
                <a:latin typeface="Arial"/>
                <a:cs typeface="Arial"/>
              </a:rPr>
              <a:t>otra vez </a:t>
            </a:r>
            <a:r>
              <a:rPr sz="1500" spc="-5" dirty="0">
                <a:latin typeface="Arial"/>
                <a:cs typeface="Arial"/>
              </a:rPr>
              <a:t>en</a:t>
            </a:r>
            <a:r>
              <a:rPr sz="1500" spc="25" dirty="0">
                <a:latin typeface="Arial"/>
                <a:cs typeface="Arial"/>
              </a:rPr>
              <a:t> </a:t>
            </a:r>
            <a:r>
              <a:rPr sz="1500" dirty="0">
                <a:latin typeface="Arial"/>
                <a:cs typeface="Arial"/>
              </a:rPr>
              <a:t>C</a:t>
            </a:r>
          </a:p>
          <a:p>
            <a:pPr>
              <a:lnSpc>
                <a:spcPct val="100000"/>
              </a:lnSpc>
              <a:spcBef>
                <a:spcPts val="30"/>
              </a:spcBef>
            </a:pPr>
            <a:endParaRPr sz="1500" dirty="0">
              <a:latin typeface="Arial"/>
              <a:cs typeface="Arial"/>
            </a:endParaRPr>
          </a:p>
          <a:p>
            <a:pPr marL="12700" marR="5715" algn="just">
              <a:lnSpc>
                <a:spcPct val="100000"/>
              </a:lnSpc>
            </a:pPr>
            <a:r>
              <a:rPr sz="1500" spc="-5" dirty="0">
                <a:latin typeface="Arial"/>
                <a:cs typeface="Arial"/>
              </a:rPr>
              <a:t>En </a:t>
            </a:r>
            <a:r>
              <a:rPr sz="1500" spc="-10" dirty="0">
                <a:latin typeface="Arial"/>
                <a:cs typeface="Arial"/>
              </a:rPr>
              <a:t>general, </a:t>
            </a:r>
            <a:r>
              <a:rPr sz="1500" spc="-5" dirty="0">
                <a:latin typeface="Arial"/>
                <a:cs typeface="Arial"/>
              </a:rPr>
              <a:t>la </a:t>
            </a:r>
            <a:r>
              <a:rPr sz="1500" spc="-10" dirty="0">
                <a:latin typeface="Arial"/>
                <a:cs typeface="Arial"/>
              </a:rPr>
              <a:t>función </a:t>
            </a:r>
            <a:r>
              <a:rPr sz="1500" spc="-5" dirty="0">
                <a:latin typeface="Arial"/>
                <a:cs typeface="Arial"/>
              </a:rPr>
              <a:t>más </a:t>
            </a:r>
            <a:r>
              <a:rPr sz="1500" spc="-10" dirty="0">
                <a:latin typeface="Arial"/>
                <a:cs typeface="Arial"/>
              </a:rPr>
              <a:t>usual de un </a:t>
            </a:r>
            <a:r>
              <a:rPr sz="1500" spc="-5" dirty="0">
                <a:latin typeface="Arial"/>
                <a:cs typeface="Arial"/>
              </a:rPr>
              <a:t>contador es la de </a:t>
            </a:r>
            <a:r>
              <a:rPr sz="1500" spc="-10" dirty="0">
                <a:latin typeface="Arial"/>
                <a:cs typeface="Arial"/>
              </a:rPr>
              <a:t>controlar el  </a:t>
            </a:r>
            <a:r>
              <a:rPr sz="1500" spc="-5" dirty="0">
                <a:latin typeface="Arial"/>
                <a:cs typeface="Arial"/>
              </a:rPr>
              <a:t>número </a:t>
            </a:r>
            <a:r>
              <a:rPr sz="1500" spc="-10" dirty="0">
                <a:latin typeface="Arial"/>
                <a:cs typeface="Arial"/>
              </a:rPr>
              <a:t>de iteraciones que </a:t>
            </a:r>
            <a:r>
              <a:rPr sz="1500" dirty="0">
                <a:latin typeface="Arial"/>
                <a:cs typeface="Arial"/>
              </a:rPr>
              <a:t>se </a:t>
            </a:r>
            <a:r>
              <a:rPr sz="1500" spc="-10" dirty="0">
                <a:latin typeface="Arial"/>
                <a:cs typeface="Arial"/>
              </a:rPr>
              <a:t>van realizando </a:t>
            </a:r>
            <a:r>
              <a:rPr sz="1500" spc="-5" dirty="0">
                <a:latin typeface="Arial"/>
                <a:cs typeface="Arial"/>
              </a:rPr>
              <a:t>en </a:t>
            </a:r>
            <a:r>
              <a:rPr sz="1500" spc="-10" dirty="0">
                <a:latin typeface="Arial"/>
                <a:cs typeface="Arial"/>
              </a:rPr>
              <a:t>un bucle </a:t>
            </a:r>
            <a:r>
              <a:rPr sz="1500" dirty="0">
                <a:latin typeface="Arial"/>
                <a:cs typeface="Arial"/>
              </a:rPr>
              <a:t>y </a:t>
            </a:r>
            <a:r>
              <a:rPr sz="1500" spc="-5" dirty="0">
                <a:latin typeface="Arial"/>
                <a:cs typeface="Arial"/>
              </a:rPr>
              <a:t>asimismo  </a:t>
            </a:r>
            <a:r>
              <a:rPr sz="1500" spc="-10" dirty="0">
                <a:latin typeface="Arial"/>
                <a:cs typeface="Arial"/>
              </a:rPr>
              <a:t>determinar cuando </a:t>
            </a:r>
            <a:r>
              <a:rPr sz="1500" spc="-5" dirty="0">
                <a:latin typeface="Arial"/>
                <a:cs typeface="Arial"/>
              </a:rPr>
              <a:t>salir </a:t>
            </a:r>
            <a:r>
              <a:rPr sz="1500" spc="-10" dirty="0">
                <a:latin typeface="Arial"/>
                <a:cs typeface="Arial"/>
              </a:rPr>
              <a:t>de</a:t>
            </a:r>
            <a:r>
              <a:rPr sz="1500" spc="20" dirty="0">
                <a:latin typeface="Arial"/>
                <a:cs typeface="Arial"/>
              </a:rPr>
              <a:t> </a:t>
            </a:r>
            <a:r>
              <a:rPr sz="1500" spc="-10" dirty="0">
                <a:latin typeface="Arial"/>
                <a:cs typeface="Arial"/>
              </a:rPr>
              <a:t>él.</a:t>
            </a:r>
            <a:endParaRPr sz="1500" dirty="0">
              <a:latin typeface="Arial"/>
              <a:cs typeface="Arial"/>
            </a:endParaRPr>
          </a:p>
          <a:p>
            <a:pPr marL="12700" marR="5080" algn="just">
              <a:lnSpc>
                <a:spcPct val="100000"/>
              </a:lnSpc>
            </a:pPr>
            <a:r>
              <a:rPr sz="1500" spc="-5" dirty="0">
                <a:latin typeface="Arial"/>
                <a:cs typeface="Arial"/>
              </a:rPr>
              <a:t>También </a:t>
            </a:r>
            <a:r>
              <a:rPr sz="1500" spc="-10" dirty="0">
                <a:latin typeface="Arial"/>
                <a:cs typeface="Arial"/>
              </a:rPr>
              <a:t>puede </a:t>
            </a:r>
            <a:r>
              <a:rPr sz="1500" spc="-5" dirty="0">
                <a:latin typeface="Arial"/>
                <a:cs typeface="Arial"/>
              </a:rPr>
              <a:t>irse incrementando </a:t>
            </a:r>
            <a:r>
              <a:rPr sz="1500" dirty="0">
                <a:latin typeface="Arial"/>
                <a:cs typeface="Arial"/>
              </a:rPr>
              <a:t>o </a:t>
            </a:r>
            <a:r>
              <a:rPr sz="1500" spc="-5" dirty="0">
                <a:latin typeface="Arial"/>
                <a:cs typeface="Arial"/>
              </a:rPr>
              <a:t>decrementando </a:t>
            </a:r>
            <a:r>
              <a:rPr sz="1500" spc="-10" dirty="0">
                <a:latin typeface="Arial"/>
                <a:cs typeface="Arial"/>
              </a:rPr>
              <a:t>dentro del </a:t>
            </a:r>
            <a:r>
              <a:rPr sz="1500" spc="-5" dirty="0">
                <a:latin typeface="Arial"/>
                <a:cs typeface="Arial"/>
              </a:rPr>
              <a:t>bucle   </a:t>
            </a:r>
            <a:r>
              <a:rPr sz="1500" spc="-10" dirty="0">
                <a:latin typeface="Arial"/>
                <a:cs typeface="Arial"/>
              </a:rPr>
              <a:t>cada </a:t>
            </a:r>
            <a:r>
              <a:rPr sz="1500" spc="-5" dirty="0">
                <a:latin typeface="Arial"/>
                <a:cs typeface="Arial"/>
              </a:rPr>
              <a:t>vez </a:t>
            </a:r>
            <a:r>
              <a:rPr sz="1500" spc="-10" dirty="0">
                <a:latin typeface="Arial"/>
                <a:cs typeface="Arial"/>
              </a:rPr>
              <a:t>que </a:t>
            </a:r>
            <a:r>
              <a:rPr sz="1500" spc="-5" dirty="0">
                <a:latin typeface="Arial"/>
                <a:cs typeface="Arial"/>
              </a:rPr>
              <a:t>este </a:t>
            </a:r>
            <a:r>
              <a:rPr sz="1500" dirty="0">
                <a:latin typeface="Arial"/>
                <a:cs typeface="Arial"/>
              </a:rPr>
              <a:t>se </a:t>
            </a:r>
            <a:r>
              <a:rPr sz="1500" spc="-10" dirty="0">
                <a:latin typeface="Arial"/>
                <a:cs typeface="Arial"/>
              </a:rPr>
              <a:t>realiza, </a:t>
            </a:r>
            <a:r>
              <a:rPr sz="1500" spc="-5" dirty="0">
                <a:latin typeface="Arial"/>
                <a:cs typeface="Arial"/>
              </a:rPr>
              <a:t>pero </a:t>
            </a:r>
            <a:r>
              <a:rPr sz="1500" spc="-10" dirty="0">
                <a:latin typeface="Arial"/>
                <a:cs typeface="Arial"/>
              </a:rPr>
              <a:t>no intervenir en </a:t>
            </a:r>
            <a:r>
              <a:rPr sz="1500" spc="-5" dirty="0">
                <a:latin typeface="Arial"/>
                <a:cs typeface="Arial"/>
              </a:rPr>
              <a:t>la condición </a:t>
            </a:r>
            <a:r>
              <a:rPr sz="1500" spc="-10" dirty="0">
                <a:latin typeface="Arial"/>
                <a:cs typeface="Arial"/>
              </a:rPr>
              <a:t>para </a:t>
            </a:r>
            <a:r>
              <a:rPr sz="1500" spc="-5" dirty="0">
                <a:latin typeface="Arial"/>
                <a:cs typeface="Arial"/>
              </a:rPr>
              <a:t>salir  del</a:t>
            </a:r>
            <a:r>
              <a:rPr sz="1500" spc="-20" dirty="0">
                <a:latin typeface="Arial"/>
                <a:cs typeface="Arial"/>
              </a:rPr>
              <a:t> </a:t>
            </a:r>
            <a:r>
              <a:rPr sz="1500" dirty="0">
                <a:latin typeface="Arial"/>
                <a:cs typeface="Arial"/>
              </a:rPr>
              <a:t>mismo.</a:t>
            </a:r>
          </a:p>
          <a:p>
            <a:pPr>
              <a:lnSpc>
                <a:spcPct val="100000"/>
              </a:lnSpc>
              <a:spcBef>
                <a:spcPts val="35"/>
              </a:spcBef>
            </a:pPr>
            <a:endParaRPr sz="1500" dirty="0">
              <a:latin typeface="Arial"/>
              <a:cs typeface="Arial"/>
            </a:endParaRPr>
          </a:p>
          <a:p>
            <a:pPr marL="12700" marR="6350" algn="just">
              <a:lnSpc>
                <a:spcPct val="100000"/>
              </a:lnSpc>
            </a:pPr>
            <a:r>
              <a:rPr sz="1500" spc="-5" dirty="0">
                <a:latin typeface="Arial"/>
                <a:cs typeface="Arial"/>
              </a:rPr>
              <a:t>Lo </a:t>
            </a:r>
            <a:r>
              <a:rPr sz="1500" spc="-10" dirty="0">
                <a:latin typeface="Arial"/>
                <a:cs typeface="Arial"/>
              </a:rPr>
              <a:t>que </a:t>
            </a:r>
            <a:r>
              <a:rPr sz="1500" dirty="0">
                <a:latin typeface="Arial"/>
                <a:cs typeface="Arial"/>
              </a:rPr>
              <a:t>sí </a:t>
            </a:r>
            <a:r>
              <a:rPr sz="1500" spc="-10" dirty="0">
                <a:latin typeface="Arial"/>
                <a:cs typeface="Arial"/>
              </a:rPr>
              <a:t>debe quedar claro, es que </a:t>
            </a:r>
            <a:r>
              <a:rPr sz="1500" spc="-5" dirty="0">
                <a:latin typeface="Arial"/>
                <a:cs typeface="Arial"/>
              </a:rPr>
              <a:t>un </a:t>
            </a:r>
            <a:r>
              <a:rPr sz="1500" spc="-10" dirty="0">
                <a:latin typeface="Arial"/>
                <a:cs typeface="Arial"/>
              </a:rPr>
              <a:t>contador </a:t>
            </a:r>
            <a:r>
              <a:rPr sz="1500" spc="-5" dirty="0">
                <a:latin typeface="Arial"/>
                <a:cs typeface="Arial"/>
              </a:rPr>
              <a:t>está siempre asociado </a:t>
            </a:r>
            <a:r>
              <a:rPr sz="1500" dirty="0">
                <a:latin typeface="Arial"/>
                <a:cs typeface="Arial"/>
              </a:rPr>
              <a:t>a  </a:t>
            </a:r>
            <a:r>
              <a:rPr sz="1500" spc="-5" dirty="0">
                <a:latin typeface="Arial"/>
                <a:cs typeface="Arial"/>
              </a:rPr>
              <a:t>un</a:t>
            </a:r>
            <a:r>
              <a:rPr sz="1500" spc="-10" dirty="0">
                <a:latin typeface="Arial"/>
                <a:cs typeface="Arial"/>
              </a:rPr>
              <a:t> bucle.</a:t>
            </a:r>
            <a:endParaRPr sz="1500" dirty="0">
              <a:latin typeface="Arial"/>
              <a:cs typeface="Arial"/>
            </a:endParaRPr>
          </a:p>
        </p:txBody>
      </p:sp>
    </p:spTree>
    <p:extLst>
      <p:ext uri="{BB962C8B-B14F-4D97-AF65-F5344CB8AC3E}">
        <p14:creationId xmlns:p14="http://schemas.microsoft.com/office/powerpoint/2010/main" val="1784645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2362A5A0-7C95-4FCC-839F-DAFDE304DFD6}"/>
              </a:ext>
            </a:extLst>
          </p:cNvPr>
          <p:cNvSpPr txBox="1"/>
          <p:nvPr/>
        </p:nvSpPr>
        <p:spPr>
          <a:xfrm>
            <a:off x="2195164" y="1619473"/>
            <a:ext cx="7373318" cy="4078039"/>
          </a:xfrm>
          <a:prstGeom prst="rect">
            <a:avLst/>
          </a:prstGeom>
        </p:spPr>
        <p:txBody>
          <a:bodyPr vert="horz" wrap="square" lIns="0" tIns="12700" rIns="0" bIns="0" rtlCol="0">
            <a:spAutoFit/>
          </a:bodyPr>
          <a:lstStyle/>
          <a:p>
            <a:pPr marL="12700">
              <a:lnSpc>
                <a:spcPct val="100000"/>
              </a:lnSpc>
              <a:spcBef>
                <a:spcPts val="100"/>
              </a:spcBef>
            </a:pPr>
            <a:r>
              <a:rPr sz="1500" b="1" spc="-10" dirty="0">
                <a:latin typeface="Arial"/>
                <a:cs typeface="Arial"/>
              </a:rPr>
              <a:t>Acumuladores</a:t>
            </a:r>
            <a:endParaRPr sz="1500" dirty="0">
              <a:latin typeface="Arial"/>
              <a:cs typeface="Arial"/>
            </a:endParaRPr>
          </a:p>
          <a:p>
            <a:pPr>
              <a:lnSpc>
                <a:spcPct val="100000"/>
              </a:lnSpc>
              <a:spcBef>
                <a:spcPts val="30"/>
              </a:spcBef>
            </a:pPr>
            <a:endParaRPr sz="1500" dirty="0">
              <a:latin typeface="Arial"/>
              <a:cs typeface="Arial"/>
            </a:endParaRPr>
          </a:p>
          <a:p>
            <a:pPr marL="12700" marR="7620">
              <a:lnSpc>
                <a:spcPct val="100000"/>
              </a:lnSpc>
            </a:pPr>
            <a:r>
              <a:rPr sz="1500" b="1" spc="-5" dirty="0">
                <a:solidFill>
                  <a:srgbClr val="0000FF"/>
                </a:solidFill>
                <a:latin typeface="Arial"/>
                <a:cs typeface="Arial"/>
              </a:rPr>
              <a:t>Un acumulador </a:t>
            </a:r>
            <a:r>
              <a:rPr sz="1500" b="1" spc="-10" dirty="0">
                <a:solidFill>
                  <a:srgbClr val="0000FF"/>
                </a:solidFill>
                <a:latin typeface="Arial"/>
                <a:cs typeface="Arial"/>
              </a:rPr>
              <a:t>es </a:t>
            </a:r>
            <a:r>
              <a:rPr sz="1500" b="1" dirty="0">
                <a:solidFill>
                  <a:srgbClr val="0000FF"/>
                </a:solidFill>
                <a:latin typeface="Arial"/>
                <a:cs typeface="Arial"/>
              </a:rPr>
              <a:t>una </a:t>
            </a:r>
            <a:r>
              <a:rPr sz="1500" b="1" spc="-10" dirty="0">
                <a:solidFill>
                  <a:srgbClr val="0000FF"/>
                </a:solidFill>
                <a:latin typeface="Arial"/>
                <a:cs typeface="Arial"/>
              </a:rPr>
              <a:t>variable cuyo valor </a:t>
            </a:r>
            <a:r>
              <a:rPr sz="1500" b="1" spc="-5" dirty="0">
                <a:solidFill>
                  <a:srgbClr val="0000FF"/>
                </a:solidFill>
                <a:latin typeface="Arial"/>
                <a:cs typeface="Arial"/>
              </a:rPr>
              <a:t>sé </a:t>
            </a:r>
            <a:r>
              <a:rPr sz="1500" b="1" spc="-10" dirty="0">
                <a:solidFill>
                  <a:srgbClr val="0000FF"/>
                </a:solidFill>
                <a:latin typeface="Arial"/>
                <a:cs typeface="Arial"/>
              </a:rPr>
              <a:t>incrementa/decrementa  </a:t>
            </a:r>
            <a:r>
              <a:rPr sz="1500" b="1" spc="-5" dirty="0">
                <a:solidFill>
                  <a:srgbClr val="0000FF"/>
                </a:solidFill>
                <a:latin typeface="Arial"/>
                <a:cs typeface="Arial"/>
              </a:rPr>
              <a:t>con cantidades</a:t>
            </a:r>
            <a:r>
              <a:rPr sz="1500" b="1" dirty="0">
                <a:solidFill>
                  <a:srgbClr val="0000FF"/>
                </a:solidFill>
                <a:latin typeface="Arial"/>
                <a:cs typeface="Arial"/>
              </a:rPr>
              <a:t> </a:t>
            </a:r>
            <a:r>
              <a:rPr sz="1500" b="1" spc="-10" dirty="0">
                <a:solidFill>
                  <a:srgbClr val="0000FF"/>
                </a:solidFill>
                <a:latin typeface="Arial"/>
                <a:cs typeface="Arial"/>
              </a:rPr>
              <a:t>variables.</a:t>
            </a:r>
            <a:endParaRPr sz="1500" dirty="0">
              <a:latin typeface="Arial"/>
              <a:cs typeface="Arial"/>
            </a:endParaRPr>
          </a:p>
          <a:p>
            <a:pPr>
              <a:lnSpc>
                <a:spcPct val="100000"/>
              </a:lnSpc>
            </a:pPr>
            <a:endParaRPr sz="1500" dirty="0">
              <a:latin typeface="Arial"/>
              <a:cs typeface="Arial"/>
            </a:endParaRPr>
          </a:p>
          <a:p>
            <a:pPr marL="12700" marR="137160">
              <a:lnSpc>
                <a:spcPct val="100000"/>
              </a:lnSpc>
            </a:pPr>
            <a:r>
              <a:rPr sz="1500" spc="-10" dirty="0">
                <a:latin typeface="Arial"/>
                <a:cs typeface="Arial"/>
              </a:rPr>
              <a:t>Realmente, realiza </a:t>
            </a:r>
            <a:r>
              <a:rPr sz="1500" spc="-5" dirty="0">
                <a:latin typeface="Arial"/>
                <a:cs typeface="Arial"/>
              </a:rPr>
              <a:t>la misma función </a:t>
            </a:r>
            <a:r>
              <a:rPr sz="1500" spc="-10" dirty="0">
                <a:latin typeface="Arial"/>
                <a:cs typeface="Arial"/>
              </a:rPr>
              <a:t>que un contador </a:t>
            </a:r>
            <a:r>
              <a:rPr sz="1500" dirty="0">
                <a:latin typeface="Arial"/>
                <a:cs typeface="Arial"/>
              </a:rPr>
              <a:t>con </a:t>
            </a:r>
            <a:r>
              <a:rPr sz="1500" spc="-5" dirty="0">
                <a:latin typeface="Arial"/>
                <a:cs typeface="Arial"/>
              </a:rPr>
              <a:t>la diferencia de  que </a:t>
            </a:r>
            <a:r>
              <a:rPr sz="1500" spc="-10" dirty="0">
                <a:latin typeface="Arial"/>
                <a:cs typeface="Arial"/>
              </a:rPr>
              <a:t>en </a:t>
            </a:r>
            <a:r>
              <a:rPr sz="1500" spc="-5" dirty="0">
                <a:latin typeface="Arial"/>
                <a:cs typeface="Arial"/>
              </a:rPr>
              <a:t>un acumulador el valor </a:t>
            </a:r>
            <a:r>
              <a:rPr sz="1500" dirty="0">
                <a:latin typeface="Arial"/>
                <a:cs typeface="Arial"/>
              </a:rPr>
              <a:t>se </a:t>
            </a:r>
            <a:r>
              <a:rPr sz="1500" spc="-10" dirty="0">
                <a:latin typeface="Arial"/>
                <a:cs typeface="Arial"/>
              </a:rPr>
              <a:t>incrementa </a:t>
            </a:r>
            <a:r>
              <a:rPr sz="1500" dirty="0">
                <a:latin typeface="Arial"/>
                <a:cs typeface="Arial"/>
              </a:rPr>
              <a:t>o </a:t>
            </a:r>
            <a:r>
              <a:rPr sz="1500" spc="-5" dirty="0">
                <a:latin typeface="Arial"/>
                <a:cs typeface="Arial"/>
              </a:rPr>
              <a:t>decrementa no es </a:t>
            </a:r>
            <a:r>
              <a:rPr sz="1500" spc="-10" dirty="0">
                <a:latin typeface="Arial"/>
                <a:cs typeface="Arial"/>
              </a:rPr>
              <a:t>fijo,  </a:t>
            </a:r>
            <a:r>
              <a:rPr sz="1500" spc="-5" dirty="0">
                <a:latin typeface="Arial"/>
                <a:cs typeface="Arial"/>
              </a:rPr>
              <a:t>mientras </a:t>
            </a:r>
            <a:r>
              <a:rPr sz="1500" spc="-10" dirty="0">
                <a:latin typeface="Arial"/>
                <a:cs typeface="Arial"/>
              </a:rPr>
              <a:t>que en </a:t>
            </a:r>
            <a:r>
              <a:rPr sz="1500" spc="-5" dirty="0">
                <a:latin typeface="Arial"/>
                <a:cs typeface="Arial"/>
              </a:rPr>
              <a:t>un </a:t>
            </a:r>
            <a:r>
              <a:rPr sz="1500" spc="-10" dirty="0">
                <a:latin typeface="Arial"/>
                <a:cs typeface="Arial"/>
              </a:rPr>
              <a:t>contador </a:t>
            </a:r>
            <a:r>
              <a:rPr sz="1500" dirty="0">
                <a:latin typeface="Arial"/>
                <a:cs typeface="Arial"/>
              </a:rPr>
              <a:t>si </a:t>
            </a:r>
            <a:r>
              <a:rPr sz="1500" spc="-5" dirty="0">
                <a:latin typeface="Arial"/>
                <a:cs typeface="Arial"/>
              </a:rPr>
              <a:t>lo</a:t>
            </a:r>
            <a:r>
              <a:rPr sz="1500" spc="20" dirty="0">
                <a:latin typeface="Arial"/>
                <a:cs typeface="Arial"/>
              </a:rPr>
              <a:t> </a:t>
            </a:r>
            <a:r>
              <a:rPr sz="1500" spc="-5" dirty="0">
                <a:latin typeface="Arial"/>
                <a:cs typeface="Arial"/>
              </a:rPr>
              <a:t>es.</a:t>
            </a:r>
            <a:endParaRPr sz="1500" dirty="0">
              <a:latin typeface="Arial"/>
              <a:cs typeface="Arial"/>
            </a:endParaRPr>
          </a:p>
          <a:p>
            <a:pPr marL="12700" marR="5080">
              <a:lnSpc>
                <a:spcPct val="100000"/>
              </a:lnSpc>
              <a:spcBef>
                <a:spcPts val="1060"/>
              </a:spcBef>
            </a:pPr>
            <a:r>
              <a:rPr sz="1500" spc="-5" dirty="0">
                <a:latin typeface="Arial"/>
                <a:cs typeface="Arial"/>
              </a:rPr>
              <a:t>Los acumuladores </a:t>
            </a:r>
            <a:r>
              <a:rPr sz="1500" dirty="0">
                <a:latin typeface="Arial"/>
                <a:cs typeface="Arial"/>
              </a:rPr>
              <a:t>se </a:t>
            </a:r>
            <a:r>
              <a:rPr sz="1500" spc="-5" dirty="0">
                <a:latin typeface="Arial"/>
                <a:cs typeface="Arial"/>
              </a:rPr>
              <a:t>usan para </a:t>
            </a:r>
            <a:r>
              <a:rPr sz="1500" spc="-10" dirty="0">
                <a:latin typeface="Arial"/>
                <a:cs typeface="Arial"/>
              </a:rPr>
              <a:t>calcular totales, entendiendo </a:t>
            </a:r>
            <a:r>
              <a:rPr sz="1500" dirty="0">
                <a:latin typeface="Arial"/>
                <a:cs typeface="Arial"/>
              </a:rPr>
              <a:t>como </a:t>
            </a:r>
            <a:r>
              <a:rPr sz="1500" spc="-5" dirty="0">
                <a:latin typeface="Arial"/>
                <a:cs typeface="Arial"/>
              </a:rPr>
              <a:t>total  la </a:t>
            </a:r>
            <a:r>
              <a:rPr sz="1500" dirty="0">
                <a:latin typeface="Arial"/>
                <a:cs typeface="Arial"/>
              </a:rPr>
              <a:t>suma </a:t>
            </a:r>
            <a:r>
              <a:rPr sz="1500" spc="-10" dirty="0">
                <a:latin typeface="Arial"/>
                <a:cs typeface="Arial"/>
              </a:rPr>
              <a:t>acumulada </a:t>
            </a:r>
            <a:r>
              <a:rPr sz="1500" spc="-5" dirty="0">
                <a:latin typeface="Arial"/>
                <a:cs typeface="Arial"/>
              </a:rPr>
              <a:t>de </a:t>
            </a:r>
            <a:r>
              <a:rPr sz="1500" spc="-10" dirty="0">
                <a:latin typeface="Arial"/>
                <a:cs typeface="Arial"/>
              </a:rPr>
              <a:t>diversas</a:t>
            </a:r>
            <a:r>
              <a:rPr sz="1500" spc="5" dirty="0">
                <a:latin typeface="Arial"/>
                <a:cs typeface="Arial"/>
              </a:rPr>
              <a:t> </a:t>
            </a:r>
            <a:r>
              <a:rPr sz="1500" spc="-10" dirty="0">
                <a:latin typeface="Arial"/>
                <a:cs typeface="Arial"/>
              </a:rPr>
              <a:t>cantidades.</a:t>
            </a:r>
            <a:endParaRPr sz="1500" dirty="0">
              <a:latin typeface="Arial"/>
              <a:cs typeface="Arial"/>
            </a:endParaRPr>
          </a:p>
          <a:p>
            <a:pPr marL="12700">
              <a:lnSpc>
                <a:spcPct val="100000"/>
              </a:lnSpc>
            </a:pPr>
            <a:r>
              <a:rPr sz="1500" spc="-5" dirty="0">
                <a:latin typeface="Arial"/>
                <a:cs typeface="Arial"/>
              </a:rPr>
              <a:t>La instrucción del </a:t>
            </a:r>
            <a:r>
              <a:rPr sz="1500" spc="-10" dirty="0">
                <a:latin typeface="Arial"/>
                <a:cs typeface="Arial"/>
              </a:rPr>
              <a:t>acumulador</a:t>
            </a:r>
            <a:r>
              <a:rPr sz="1500" spc="-20" dirty="0">
                <a:latin typeface="Arial"/>
                <a:cs typeface="Arial"/>
              </a:rPr>
              <a:t> </a:t>
            </a:r>
            <a:r>
              <a:rPr sz="1500" spc="-5" dirty="0">
                <a:latin typeface="Arial"/>
                <a:cs typeface="Arial"/>
              </a:rPr>
              <a:t>sería:</a:t>
            </a:r>
            <a:endParaRPr sz="1500" dirty="0">
              <a:latin typeface="Arial"/>
              <a:cs typeface="Arial"/>
            </a:endParaRPr>
          </a:p>
          <a:p>
            <a:pPr algn="ctr">
              <a:lnSpc>
                <a:spcPct val="100000"/>
              </a:lnSpc>
            </a:pPr>
            <a:r>
              <a:rPr sz="1500" i="1" dirty="0">
                <a:latin typeface="Arial"/>
                <a:cs typeface="Arial"/>
              </a:rPr>
              <a:t>ACUM = ACUM +</a:t>
            </a:r>
            <a:r>
              <a:rPr sz="1500" i="1" spc="-30" dirty="0">
                <a:latin typeface="Arial"/>
                <a:cs typeface="Arial"/>
              </a:rPr>
              <a:t> </a:t>
            </a:r>
            <a:r>
              <a:rPr sz="1500" i="1" dirty="0">
                <a:latin typeface="Arial"/>
                <a:cs typeface="Arial"/>
              </a:rPr>
              <a:t>V</a:t>
            </a:r>
            <a:endParaRPr sz="1500" dirty="0">
              <a:latin typeface="Arial"/>
              <a:cs typeface="Arial"/>
            </a:endParaRPr>
          </a:p>
          <a:p>
            <a:pPr>
              <a:lnSpc>
                <a:spcPct val="100000"/>
              </a:lnSpc>
              <a:spcBef>
                <a:spcPts val="35"/>
              </a:spcBef>
            </a:pPr>
            <a:endParaRPr sz="1500" dirty="0">
              <a:latin typeface="Arial"/>
              <a:cs typeface="Arial"/>
            </a:endParaRPr>
          </a:p>
          <a:p>
            <a:pPr marL="12700">
              <a:lnSpc>
                <a:spcPct val="100000"/>
              </a:lnSpc>
            </a:pPr>
            <a:r>
              <a:rPr sz="1500" spc="-10" dirty="0">
                <a:latin typeface="Arial"/>
                <a:cs typeface="Arial"/>
              </a:rPr>
              <a:t>Donde ACUM </a:t>
            </a:r>
            <a:r>
              <a:rPr sz="1500" spc="-5" dirty="0">
                <a:latin typeface="Arial"/>
                <a:cs typeface="Arial"/>
              </a:rPr>
              <a:t>es el </a:t>
            </a:r>
            <a:r>
              <a:rPr sz="1500" spc="-10" dirty="0">
                <a:latin typeface="Arial"/>
                <a:cs typeface="Arial"/>
              </a:rPr>
              <a:t>acumulador </a:t>
            </a:r>
            <a:r>
              <a:rPr sz="1500" dirty="0">
                <a:latin typeface="Arial"/>
                <a:cs typeface="Arial"/>
              </a:rPr>
              <a:t>y V </a:t>
            </a:r>
            <a:r>
              <a:rPr sz="1500" spc="-5" dirty="0">
                <a:latin typeface="Arial"/>
                <a:cs typeface="Arial"/>
              </a:rPr>
              <a:t>el valor</a:t>
            </a:r>
            <a:r>
              <a:rPr sz="1500" spc="-45" dirty="0">
                <a:latin typeface="Arial"/>
                <a:cs typeface="Arial"/>
              </a:rPr>
              <a:t> </a:t>
            </a:r>
            <a:r>
              <a:rPr sz="1500" spc="-10" dirty="0">
                <a:latin typeface="Arial"/>
                <a:cs typeface="Arial"/>
              </a:rPr>
              <a:t>variable</a:t>
            </a:r>
            <a:endParaRPr sz="1500" dirty="0">
              <a:latin typeface="Arial"/>
              <a:cs typeface="Arial"/>
            </a:endParaRPr>
          </a:p>
          <a:p>
            <a:pPr>
              <a:lnSpc>
                <a:spcPct val="100000"/>
              </a:lnSpc>
              <a:spcBef>
                <a:spcPts val="30"/>
              </a:spcBef>
            </a:pPr>
            <a:endParaRPr sz="1500" dirty="0">
              <a:latin typeface="Arial"/>
              <a:cs typeface="Arial"/>
            </a:endParaRPr>
          </a:p>
          <a:p>
            <a:pPr marL="12700" marR="175895">
              <a:lnSpc>
                <a:spcPct val="100000"/>
              </a:lnSpc>
            </a:pPr>
            <a:r>
              <a:rPr sz="1500" spc="-5" dirty="0">
                <a:latin typeface="Arial"/>
                <a:cs typeface="Arial"/>
              </a:rPr>
              <a:t>Los </a:t>
            </a:r>
            <a:r>
              <a:rPr sz="1500" spc="-10" dirty="0">
                <a:latin typeface="Arial"/>
                <a:cs typeface="Arial"/>
              </a:rPr>
              <a:t>acumuladores </a:t>
            </a:r>
            <a:r>
              <a:rPr sz="1500" spc="-5" dirty="0">
                <a:latin typeface="Arial"/>
                <a:cs typeface="Arial"/>
              </a:rPr>
              <a:t>tienen el mismo tratamiento que los </a:t>
            </a:r>
            <a:r>
              <a:rPr sz="1500" spc="-10" dirty="0">
                <a:latin typeface="Arial"/>
                <a:cs typeface="Arial"/>
              </a:rPr>
              <a:t>contadores en los  programas, </a:t>
            </a:r>
            <a:r>
              <a:rPr sz="1500" dirty="0">
                <a:latin typeface="Arial"/>
                <a:cs typeface="Arial"/>
              </a:rPr>
              <a:t>se </a:t>
            </a:r>
            <a:r>
              <a:rPr sz="1500" spc="-10" dirty="0">
                <a:latin typeface="Arial"/>
                <a:cs typeface="Arial"/>
              </a:rPr>
              <a:t>deben inicializar en </a:t>
            </a:r>
            <a:r>
              <a:rPr sz="1500" dirty="0">
                <a:latin typeface="Arial"/>
                <a:cs typeface="Arial"/>
              </a:rPr>
              <a:t>cero </a:t>
            </a:r>
            <a:r>
              <a:rPr sz="1500" spc="-10" dirty="0">
                <a:latin typeface="Arial"/>
                <a:cs typeface="Arial"/>
              </a:rPr>
              <a:t>fuera </a:t>
            </a:r>
            <a:r>
              <a:rPr sz="1500" spc="-5" dirty="0">
                <a:latin typeface="Arial"/>
                <a:cs typeface="Arial"/>
              </a:rPr>
              <a:t>del ámbito de la</a:t>
            </a:r>
            <a:r>
              <a:rPr sz="1500" spc="80" dirty="0">
                <a:latin typeface="Arial"/>
                <a:cs typeface="Arial"/>
              </a:rPr>
              <a:t> </a:t>
            </a:r>
            <a:r>
              <a:rPr sz="1500" spc="-10" dirty="0">
                <a:latin typeface="Arial"/>
                <a:cs typeface="Arial"/>
              </a:rPr>
              <a:t>iteración.</a:t>
            </a:r>
            <a:endParaRPr sz="1500" dirty="0">
              <a:latin typeface="Arial"/>
              <a:cs typeface="Arial"/>
            </a:endParaRPr>
          </a:p>
        </p:txBody>
      </p:sp>
    </p:spTree>
    <p:extLst>
      <p:ext uri="{BB962C8B-B14F-4D97-AF65-F5344CB8AC3E}">
        <p14:creationId xmlns:p14="http://schemas.microsoft.com/office/powerpoint/2010/main" val="128956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6A3F5A92-A2BE-4A86-84C6-F855A90DA505}"/>
              </a:ext>
            </a:extLst>
          </p:cNvPr>
          <p:cNvSpPr txBox="1"/>
          <p:nvPr/>
        </p:nvSpPr>
        <p:spPr>
          <a:xfrm>
            <a:off x="2326838" y="1505171"/>
            <a:ext cx="7404100" cy="2805896"/>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Acumuladores</a:t>
            </a:r>
            <a:endParaRPr sz="1800" dirty="0">
              <a:latin typeface="Arial"/>
              <a:cs typeface="Arial"/>
            </a:endParaRPr>
          </a:p>
          <a:p>
            <a:pPr>
              <a:lnSpc>
                <a:spcPct val="100000"/>
              </a:lnSpc>
              <a:spcBef>
                <a:spcPts val="30"/>
              </a:spcBef>
            </a:pPr>
            <a:endParaRPr sz="1850" dirty="0">
              <a:latin typeface="Arial"/>
              <a:cs typeface="Arial"/>
            </a:endParaRPr>
          </a:p>
          <a:p>
            <a:pPr marL="12700" marR="5080">
              <a:lnSpc>
                <a:spcPct val="100000"/>
              </a:lnSpc>
            </a:pPr>
            <a:r>
              <a:rPr sz="1800" b="1" i="1" spc="-5" dirty="0">
                <a:latin typeface="Courier New"/>
                <a:cs typeface="Courier New"/>
              </a:rPr>
              <a:t>Ejemplo: </a:t>
            </a:r>
            <a:r>
              <a:rPr sz="1800" b="1" spc="-5" dirty="0">
                <a:latin typeface="Courier New"/>
                <a:cs typeface="Courier New"/>
              </a:rPr>
              <a:t>Se quiere sumar las notas obtenidas por un </a:t>
            </a:r>
            <a:r>
              <a:rPr sz="1800" b="1" spc="1070" dirty="0">
                <a:latin typeface="Courier New"/>
                <a:cs typeface="Courier New"/>
              </a:rPr>
              <a:t> </a:t>
            </a:r>
            <a:r>
              <a:rPr sz="1800" b="1" spc="-5" dirty="0">
                <a:latin typeface="Courier New"/>
                <a:cs typeface="Courier New"/>
              </a:rPr>
              <a:t>alumno </a:t>
            </a:r>
            <a:r>
              <a:rPr sz="1800" b="1" dirty="0">
                <a:latin typeface="Courier New"/>
                <a:cs typeface="Courier New"/>
              </a:rPr>
              <a:t>y </a:t>
            </a:r>
            <a:r>
              <a:rPr sz="1800" b="1" spc="-5" dirty="0">
                <a:latin typeface="Courier New"/>
                <a:cs typeface="Courier New"/>
              </a:rPr>
              <a:t>las mismas son: 7, 6.50, 8,</a:t>
            </a:r>
            <a:r>
              <a:rPr sz="1800" b="1" spc="-40" dirty="0">
                <a:latin typeface="Courier New"/>
                <a:cs typeface="Courier New"/>
              </a:rPr>
              <a:t> </a:t>
            </a:r>
            <a:r>
              <a:rPr sz="1800" b="1" spc="-5" dirty="0">
                <a:latin typeface="Courier New"/>
                <a:cs typeface="Courier New"/>
              </a:rPr>
              <a:t>9.50.</a:t>
            </a:r>
            <a:endParaRPr sz="1800" dirty="0">
              <a:latin typeface="Courier New"/>
              <a:cs typeface="Courier New"/>
            </a:endParaRPr>
          </a:p>
          <a:p>
            <a:pPr>
              <a:lnSpc>
                <a:spcPct val="100000"/>
              </a:lnSpc>
              <a:spcBef>
                <a:spcPts val="10"/>
              </a:spcBef>
            </a:pPr>
            <a:endParaRPr sz="1900" dirty="0">
              <a:latin typeface="Courier New"/>
              <a:cs typeface="Courier New"/>
            </a:endParaRPr>
          </a:p>
          <a:p>
            <a:pPr marL="12700" marR="5080" algn="just">
              <a:lnSpc>
                <a:spcPct val="100000"/>
              </a:lnSpc>
            </a:pPr>
            <a:r>
              <a:rPr sz="1800" spc="-5" dirty="0">
                <a:latin typeface="Arial"/>
                <a:cs typeface="Arial"/>
              </a:rPr>
              <a:t>Para </a:t>
            </a:r>
            <a:r>
              <a:rPr sz="1800" spc="-10" dirty="0">
                <a:latin typeface="Arial"/>
                <a:cs typeface="Arial"/>
              </a:rPr>
              <a:t>ello </a:t>
            </a:r>
            <a:r>
              <a:rPr sz="1800" spc="-5" dirty="0">
                <a:latin typeface="Arial"/>
                <a:cs typeface="Arial"/>
              </a:rPr>
              <a:t>necesitamos </a:t>
            </a:r>
            <a:r>
              <a:rPr sz="1800" spc="-10" dirty="0">
                <a:latin typeface="Arial"/>
                <a:cs typeface="Arial"/>
              </a:rPr>
              <a:t>una </a:t>
            </a:r>
            <a:r>
              <a:rPr sz="1800" spc="-5" dirty="0">
                <a:latin typeface="Arial"/>
                <a:cs typeface="Arial"/>
              </a:rPr>
              <a:t>variable numérica </a:t>
            </a:r>
            <a:r>
              <a:rPr sz="1800" spc="-10" dirty="0">
                <a:latin typeface="Arial"/>
                <a:cs typeface="Arial"/>
              </a:rPr>
              <a:t>que </a:t>
            </a:r>
            <a:r>
              <a:rPr sz="1800" spc="-5" dirty="0">
                <a:latin typeface="Arial"/>
                <a:cs typeface="Arial"/>
              </a:rPr>
              <a:t>la </a:t>
            </a:r>
            <a:r>
              <a:rPr sz="1800" spc="-10" dirty="0">
                <a:latin typeface="Arial"/>
                <a:cs typeface="Arial"/>
              </a:rPr>
              <a:t>llamamos  SUMANOTAS, que </a:t>
            </a:r>
            <a:r>
              <a:rPr sz="1800" spc="-5" dirty="0">
                <a:latin typeface="Arial"/>
                <a:cs typeface="Arial"/>
              </a:rPr>
              <a:t>irá </a:t>
            </a:r>
            <a:r>
              <a:rPr sz="1800" spc="-10" dirty="0">
                <a:latin typeface="Arial"/>
                <a:cs typeface="Arial"/>
              </a:rPr>
              <a:t>conteniendo </a:t>
            </a:r>
            <a:r>
              <a:rPr sz="1800" spc="-5" dirty="0">
                <a:latin typeface="Arial"/>
                <a:cs typeface="Arial"/>
              </a:rPr>
              <a:t>las sumas </a:t>
            </a:r>
            <a:r>
              <a:rPr sz="1800" spc="-10" dirty="0">
                <a:latin typeface="Arial"/>
                <a:cs typeface="Arial"/>
              </a:rPr>
              <a:t>parciales que </a:t>
            </a:r>
            <a:r>
              <a:rPr sz="1800" dirty="0">
                <a:latin typeface="Arial"/>
                <a:cs typeface="Arial"/>
              </a:rPr>
              <a:t>se van  </a:t>
            </a:r>
            <a:r>
              <a:rPr sz="1800" spc="-10" dirty="0">
                <a:latin typeface="Arial"/>
                <a:cs typeface="Arial"/>
              </a:rPr>
              <a:t>obteniendo.</a:t>
            </a:r>
            <a:endParaRPr sz="1800" dirty="0">
              <a:latin typeface="Arial"/>
              <a:cs typeface="Arial"/>
            </a:endParaRPr>
          </a:p>
          <a:p>
            <a:pPr marL="12700" marR="7620" algn="just">
              <a:lnSpc>
                <a:spcPct val="100000"/>
              </a:lnSpc>
            </a:pPr>
            <a:r>
              <a:rPr sz="1800" dirty="0">
                <a:latin typeface="Arial"/>
                <a:cs typeface="Arial"/>
              </a:rPr>
              <a:t>A </a:t>
            </a:r>
            <a:r>
              <a:rPr sz="1800" spc="-5" dirty="0">
                <a:latin typeface="Arial"/>
                <a:cs typeface="Arial"/>
              </a:rPr>
              <a:t>la variable </a:t>
            </a:r>
            <a:r>
              <a:rPr sz="1800" spc="-10" dirty="0">
                <a:latin typeface="Arial"/>
                <a:cs typeface="Arial"/>
              </a:rPr>
              <a:t>SUMANOTAS </a:t>
            </a:r>
            <a:r>
              <a:rPr sz="1800" dirty="0">
                <a:latin typeface="Arial"/>
                <a:cs typeface="Arial"/>
              </a:rPr>
              <a:t>se </a:t>
            </a:r>
            <a:r>
              <a:rPr sz="1800" spc="-5" dirty="0">
                <a:latin typeface="Arial"/>
                <a:cs typeface="Arial"/>
              </a:rPr>
              <a:t>la </a:t>
            </a:r>
            <a:r>
              <a:rPr sz="1800" spc="-10" dirty="0">
                <a:latin typeface="Arial"/>
                <a:cs typeface="Arial"/>
              </a:rPr>
              <a:t>supone </a:t>
            </a:r>
            <a:r>
              <a:rPr sz="1800" dirty="0">
                <a:latin typeface="Arial"/>
                <a:cs typeface="Arial"/>
              </a:rPr>
              <a:t>con </a:t>
            </a:r>
            <a:r>
              <a:rPr sz="1800" spc="-5" dirty="0">
                <a:latin typeface="Arial"/>
                <a:cs typeface="Arial"/>
              </a:rPr>
              <a:t>un </a:t>
            </a:r>
            <a:r>
              <a:rPr sz="1800" spc="-10" dirty="0">
                <a:latin typeface="Arial"/>
                <a:cs typeface="Arial"/>
              </a:rPr>
              <a:t>valor </a:t>
            </a:r>
            <a:r>
              <a:rPr sz="1800" spc="-5" dirty="0">
                <a:latin typeface="Arial"/>
                <a:cs typeface="Arial"/>
              </a:rPr>
              <a:t>inicial 0. </a:t>
            </a:r>
            <a:r>
              <a:rPr sz="1800" spc="-10" dirty="0">
                <a:latin typeface="Arial"/>
                <a:cs typeface="Arial"/>
              </a:rPr>
              <a:t>Los  </a:t>
            </a:r>
            <a:r>
              <a:rPr sz="1800" spc="-5" dirty="0">
                <a:latin typeface="Arial"/>
                <a:cs typeface="Arial"/>
              </a:rPr>
              <a:t>diferentes </a:t>
            </a:r>
            <a:r>
              <a:rPr sz="1800" spc="-10" dirty="0">
                <a:latin typeface="Arial"/>
                <a:cs typeface="Arial"/>
              </a:rPr>
              <a:t>valores que </a:t>
            </a:r>
            <a:r>
              <a:rPr sz="1800" spc="-5" dirty="0">
                <a:latin typeface="Arial"/>
                <a:cs typeface="Arial"/>
              </a:rPr>
              <a:t>irá tomando </a:t>
            </a:r>
            <a:r>
              <a:rPr sz="1800" dirty="0">
                <a:latin typeface="Arial"/>
                <a:cs typeface="Arial"/>
              </a:rPr>
              <a:t>se </a:t>
            </a:r>
            <a:r>
              <a:rPr sz="1800" spc="-5" dirty="0">
                <a:latin typeface="Arial"/>
                <a:cs typeface="Arial"/>
              </a:rPr>
              <a:t>muestran en la gráfica</a:t>
            </a:r>
            <a:r>
              <a:rPr sz="1800" spc="50" dirty="0">
                <a:latin typeface="Arial"/>
                <a:cs typeface="Arial"/>
              </a:rPr>
              <a:t> </a:t>
            </a:r>
            <a:r>
              <a:rPr sz="1800" spc="-10" dirty="0">
                <a:latin typeface="Arial"/>
                <a:cs typeface="Arial"/>
              </a:rPr>
              <a:t>siguiente:</a:t>
            </a:r>
            <a:endParaRPr sz="1800" dirty="0">
              <a:latin typeface="Arial"/>
              <a:cs typeface="Arial"/>
            </a:endParaRPr>
          </a:p>
        </p:txBody>
      </p:sp>
    </p:spTree>
    <p:extLst>
      <p:ext uri="{BB962C8B-B14F-4D97-AF65-F5344CB8AC3E}">
        <p14:creationId xmlns:p14="http://schemas.microsoft.com/office/powerpoint/2010/main" val="155957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37600" y="477748"/>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5" name="object 4">
            <a:extLst>
              <a:ext uri="{FF2B5EF4-FFF2-40B4-BE49-F238E27FC236}">
                <a16:creationId xmlns:a16="http://schemas.microsoft.com/office/drawing/2014/main" id="{9B20FABD-0AE0-4DF2-BB2C-C7E06C236877}"/>
              </a:ext>
            </a:extLst>
          </p:cNvPr>
          <p:cNvSpPr txBox="1"/>
          <p:nvPr/>
        </p:nvSpPr>
        <p:spPr>
          <a:xfrm>
            <a:off x="2255926" y="1222154"/>
            <a:ext cx="2440940" cy="1120820"/>
          </a:xfrm>
          <a:prstGeom prst="rect">
            <a:avLst/>
          </a:prstGeom>
        </p:spPr>
        <p:txBody>
          <a:bodyPr vert="horz" wrap="square" lIns="0" tIns="12700" rIns="0" bIns="0" rtlCol="0">
            <a:spAutoFit/>
          </a:bodyPr>
          <a:lstStyle/>
          <a:p>
            <a:pPr marL="12700" marR="57785">
              <a:lnSpc>
                <a:spcPct val="100000"/>
              </a:lnSpc>
              <a:spcBef>
                <a:spcPts val="100"/>
              </a:spcBef>
            </a:pPr>
            <a:r>
              <a:rPr sz="1800" b="1" i="1" spc="-5" dirty="0">
                <a:solidFill>
                  <a:srgbClr val="FF0000"/>
                </a:solidFill>
                <a:latin typeface="Arial"/>
                <a:cs typeface="Arial"/>
              </a:rPr>
              <a:t>Análisis del problema  </a:t>
            </a:r>
            <a:r>
              <a:rPr sz="1800" b="1" spc="-5" dirty="0">
                <a:solidFill>
                  <a:srgbClr val="BFBFBF"/>
                </a:solidFill>
                <a:latin typeface="Arial"/>
                <a:cs typeface="Arial"/>
              </a:rPr>
              <a:t>Diseño del algoritmo  </a:t>
            </a:r>
            <a:r>
              <a:rPr sz="1800" b="1" spc="-10" dirty="0">
                <a:solidFill>
                  <a:srgbClr val="BFBFBF"/>
                </a:solidFill>
                <a:latin typeface="Arial"/>
                <a:cs typeface="Arial"/>
              </a:rPr>
              <a:t>Programación  </a:t>
            </a:r>
            <a:r>
              <a:rPr sz="1800" b="1" spc="-5" dirty="0">
                <a:solidFill>
                  <a:srgbClr val="BFBFBF"/>
                </a:solidFill>
                <a:latin typeface="Arial"/>
                <a:cs typeface="Arial"/>
              </a:rPr>
              <a:t>Ejecución </a:t>
            </a:r>
            <a:r>
              <a:rPr sz="1800" b="1" dirty="0">
                <a:solidFill>
                  <a:srgbClr val="BFBFBF"/>
                </a:solidFill>
                <a:latin typeface="Arial"/>
                <a:cs typeface="Arial"/>
              </a:rPr>
              <a:t>y</a:t>
            </a:r>
            <a:r>
              <a:rPr sz="1800" b="1" spc="-65" dirty="0">
                <a:solidFill>
                  <a:srgbClr val="BFBFBF"/>
                </a:solidFill>
                <a:latin typeface="Arial"/>
                <a:cs typeface="Arial"/>
              </a:rPr>
              <a:t> </a:t>
            </a:r>
            <a:r>
              <a:rPr sz="1800" b="1" spc="-5" dirty="0" err="1">
                <a:solidFill>
                  <a:srgbClr val="BFBFBF"/>
                </a:solidFill>
                <a:latin typeface="Arial"/>
                <a:cs typeface="Arial"/>
              </a:rPr>
              <a:t>pruebas</a:t>
            </a:r>
            <a:r>
              <a:rPr sz="1800" b="1" spc="-5" dirty="0">
                <a:solidFill>
                  <a:srgbClr val="BFBFBF"/>
                </a:solidFill>
                <a:latin typeface="Arial"/>
                <a:cs typeface="Arial"/>
              </a:rPr>
              <a:t>.</a:t>
            </a:r>
            <a:endParaRPr sz="1800" dirty="0">
              <a:latin typeface="Arial"/>
              <a:cs typeface="Arial"/>
            </a:endParaRPr>
          </a:p>
        </p:txBody>
      </p:sp>
      <p:sp>
        <p:nvSpPr>
          <p:cNvPr id="8" name="object 7">
            <a:extLst>
              <a:ext uri="{FF2B5EF4-FFF2-40B4-BE49-F238E27FC236}">
                <a16:creationId xmlns:a16="http://schemas.microsoft.com/office/drawing/2014/main" id="{083BF94E-00DC-457E-848D-66E144639E3F}"/>
              </a:ext>
            </a:extLst>
          </p:cNvPr>
          <p:cNvSpPr txBox="1"/>
          <p:nvPr/>
        </p:nvSpPr>
        <p:spPr>
          <a:xfrm>
            <a:off x="2339070" y="3097991"/>
            <a:ext cx="6179820" cy="75148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Ø"/>
            </a:pPr>
            <a:r>
              <a:rPr sz="1600" i="1" spc="-5" dirty="0">
                <a:latin typeface="Arial"/>
                <a:cs typeface="Arial"/>
              </a:rPr>
              <a:t>Datos </a:t>
            </a:r>
            <a:r>
              <a:rPr sz="1600" i="1" spc="-10" dirty="0">
                <a:latin typeface="Arial"/>
                <a:cs typeface="Arial"/>
              </a:rPr>
              <a:t>de Entrada de </a:t>
            </a:r>
            <a:r>
              <a:rPr sz="1600" i="1" spc="-5" dirty="0">
                <a:latin typeface="Arial"/>
                <a:cs typeface="Arial"/>
              </a:rPr>
              <a:t>que </a:t>
            </a:r>
            <a:r>
              <a:rPr sz="1600" i="1" dirty="0">
                <a:latin typeface="Arial"/>
                <a:cs typeface="Arial"/>
              </a:rPr>
              <a:t>se</a:t>
            </a:r>
            <a:r>
              <a:rPr sz="1600" i="1" spc="5" dirty="0">
                <a:latin typeface="Arial"/>
                <a:cs typeface="Arial"/>
              </a:rPr>
              <a:t> </a:t>
            </a:r>
            <a:r>
              <a:rPr sz="1600" i="1" spc="-10" dirty="0">
                <a:latin typeface="Arial"/>
                <a:cs typeface="Arial"/>
              </a:rPr>
              <a:t>dispone</a:t>
            </a:r>
            <a:endParaRPr sz="1600" dirty="0">
              <a:latin typeface="Arial"/>
              <a:cs typeface="Arial"/>
            </a:endParaRPr>
          </a:p>
          <a:p>
            <a:pPr marL="298450" marR="5080" indent="-285750">
              <a:lnSpc>
                <a:spcPct val="100000"/>
              </a:lnSpc>
              <a:buFont typeface="Wingdings" panose="05000000000000000000" pitchFamily="2" charset="2"/>
              <a:buChar char="Ø"/>
            </a:pPr>
            <a:r>
              <a:rPr sz="1600" i="1" spc="-5" dirty="0">
                <a:latin typeface="Arial"/>
                <a:cs typeface="Arial"/>
              </a:rPr>
              <a:t>Proceso </a:t>
            </a:r>
            <a:r>
              <a:rPr sz="1600" i="1" dirty="0">
                <a:latin typeface="Arial"/>
                <a:cs typeface="Arial"/>
              </a:rPr>
              <a:t>o </a:t>
            </a:r>
            <a:r>
              <a:rPr sz="1600" i="1" spc="-5" dirty="0">
                <a:latin typeface="Arial"/>
                <a:cs typeface="Arial"/>
              </a:rPr>
              <a:t>Tratamiento que </a:t>
            </a:r>
            <a:r>
              <a:rPr sz="1600" i="1" spc="-10" dirty="0">
                <a:latin typeface="Arial"/>
                <a:cs typeface="Arial"/>
              </a:rPr>
              <a:t>ha </a:t>
            </a:r>
            <a:r>
              <a:rPr sz="1600" i="1" spc="-5" dirty="0">
                <a:latin typeface="Arial"/>
                <a:cs typeface="Arial"/>
              </a:rPr>
              <a:t>de </a:t>
            </a:r>
            <a:r>
              <a:rPr sz="1600" i="1" spc="-15" dirty="0">
                <a:latin typeface="Arial"/>
                <a:cs typeface="Arial"/>
              </a:rPr>
              <a:t>realizarse </a:t>
            </a:r>
            <a:r>
              <a:rPr sz="1600" i="1" dirty="0">
                <a:latin typeface="Arial"/>
                <a:cs typeface="Arial"/>
              </a:rPr>
              <a:t>con </a:t>
            </a:r>
            <a:r>
              <a:rPr sz="1600" i="1" spc="-5" dirty="0">
                <a:latin typeface="Arial"/>
                <a:cs typeface="Arial"/>
              </a:rPr>
              <a:t>estos </a:t>
            </a:r>
            <a:r>
              <a:rPr sz="1600" i="1" spc="-10" dirty="0">
                <a:latin typeface="Arial"/>
                <a:cs typeface="Arial"/>
              </a:rPr>
              <a:t>datos.  </a:t>
            </a:r>
            <a:endParaRPr lang="es-ES" sz="1600" i="1" spc="-10" dirty="0">
              <a:latin typeface="Arial"/>
              <a:cs typeface="Arial"/>
            </a:endParaRPr>
          </a:p>
          <a:p>
            <a:pPr marL="298450" marR="5080" indent="-285750">
              <a:lnSpc>
                <a:spcPct val="100000"/>
              </a:lnSpc>
              <a:buFont typeface="Wingdings" panose="05000000000000000000" pitchFamily="2" charset="2"/>
              <a:buChar char="Ø"/>
            </a:pPr>
            <a:r>
              <a:rPr sz="1600" i="1" spc="-5" dirty="0" err="1">
                <a:latin typeface="Arial"/>
                <a:cs typeface="Arial"/>
              </a:rPr>
              <a:t>Información</a:t>
            </a:r>
            <a:r>
              <a:rPr sz="1600" i="1" spc="-5" dirty="0">
                <a:latin typeface="Arial"/>
                <a:cs typeface="Arial"/>
              </a:rPr>
              <a:t> </a:t>
            </a:r>
            <a:r>
              <a:rPr sz="1600" i="1" spc="-10" dirty="0">
                <a:latin typeface="Arial"/>
                <a:cs typeface="Arial"/>
              </a:rPr>
              <a:t>de salida</a:t>
            </a:r>
            <a:r>
              <a:rPr sz="1600" i="1" spc="15" dirty="0">
                <a:latin typeface="Arial"/>
                <a:cs typeface="Arial"/>
              </a:rPr>
              <a:t> </a:t>
            </a:r>
            <a:r>
              <a:rPr sz="1600" i="1" spc="-10" dirty="0">
                <a:latin typeface="Arial"/>
                <a:cs typeface="Arial"/>
              </a:rPr>
              <a:t>deseada.</a:t>
            </a:r>
            <a:endParaRPr sz="1600" dirty="0">
              <a:latin typeface="Arial"/>
              <a:cs typeface="Arial"/>
            </a:endParaRPr>
          </a:p>
        </p:txBody>
      </p:sp>
      <p:sp>
        <p:nvSpPr>
          <p:cNvPr id="14" name="object 10">
            <a:extLst>
              <a:ext uri="{FF2B5EF4-FFF2-40B4-BE49-F238E27FC236}">
                <a16:creationId xmlns:a16="http://schemas.microsoft.com/office/drawing/2014/main" id="{2E83917B-9106-48C0-9346-67A6B2387F42}"/>
              </a:ext>
            </a:extLst>
          </p:cNvPr>
          <p:cNvSpPr txBox="1"/>
          <p:nvPr/>
        </p:nvSpPr>
        <p:spPr>
          <a:xfrm>
            <a:off x="2255926" y="3941422"/>
            <a:ext cx="7701806" cy="751488"/>
          </a:xfrm>
          <a:prstGeom prst="rect">
            <a:avLst/>
          </a:prstGeom>
        </p:spPr>
        <p:txBody>
          <a:bodyPr vert="horz" wrap="square" lIns="0" tIns="12700" rIns="0" bIns="0" rtlCol="0">
            <a:spAutoFit/>
          </a:bodyPr>
          <a:lstStyle/>
          <a:p>
            <a:pPr marL="12700" marR="5080" algn="just">
              <a:lnSpc>
                <a:spcPct val="100000"/>
              </a:lnSpc>
              <a:spcBef>
                <a:spcPts val="100"/>
              </a:spcBef>
            </a:pPr>
            <a:r>
              <a:rPr sz="1600" spc="-10" dirty="0">
                <a:latin typeface="Arial"/>
                <a:cs typeface="Arial"/>
              </a:rPr>
              <a:t>Una de las </a:t>
            </a:r>
            <a:r>
              <a:rPr sz="1600" spc="-5" dirty="0">
                <a:latin typeface="Arial"/>
                <a:cs typeface="Arial"/>
              </a:rPr>
              <a:t>técnicas </a:t>
            </a:r>
            <a:r>
              <a:rPr sz="1600" dirty="0">
                <a:latin typeface="Arial"/>
                <a:cs typeface="Arial"/>
              </a:rPr>
              <a:t>mas </a:t>
            </a:r>
            <a:r>
              <a:rPr sz="1600" spc="-10" dirty="0">
                <a:latin typeface="Arial"/>
                <a:cs typeface="Arial"/>
              </a:rPr>
              <a:t>empleadas </a:t>
            </a:r>
            <a:r>
              <a:rPr sz="1600" spc="-5" dirty="0">
                <a:latin typeface="Arial"/>
                <a:cs typeface="Arial"/>
              </a:rPr>
              <a:t>recibe </a:t>
            </a:r>
            <a:r>
              <a:rPr sz="1600" spc="-10" dirty="0">
                <a:latin typeface="Arial"/>
                <a:cs typeface="Arial"/>
              </a:rPr>
              <a:t>el </a:t>
            </a:r>
            <a:r>
              <a:rPr sz="1600" spc="-5" dirty="0">
                <a:latin typeface="Arial"/>
                <a:cs typeface="Arial"/>
              </a:rPr>
              <a:t>nombre de H.I.P.O.  (Hierarchy the </a:t>
            </a:r>
            <a:r>
              <a:rPr sz="1600" spc="-10" dirty="0">
                <a:latin typeface="Arial"/>
                <a:cs typeface="Arial"/>
              </a:rPr>
              <a:t>plus input </a:t>
            </a:r>
            <a:r>
              <a:rPr sz="1600" spc="-5" dirty="0">
                <a:latin typeface="Arial"/>
                <a:cs typeface="Arial"/>
              </a:rPr>
              <a:t>process output) </a:t>
            </a:r>
            <a:r>
              <a:rPr sz="1600" spc="-10" dirty="0">
                <a:latin typeface="Arial"/>
                <a:cs typeface="Arial"/>
              </a:rPr>
              <a:t>que </a:t>
            </a:r>
            <a:r>
              <a:rPr sz="1600" spc="-5" dirty="0">
                <a:latin typeface="Arial"/>
                <a:cs typeface="Arial"/>
              </a:rPr>
              <a:t>consiste en </a:t>
            </a:r>
            <a:r>
              <a:rPr sz="1600" spc="-10" dirty="0">
                <a:latin typeface="Arial"/>
                <a:cs typeface="Arial"/>
              </a:rPr>
              <a:t>esquematizar  </a:t>
            </a:r>
            <a:r>
              <a:rPr sz="1600" spc="-5" dirty="0">
                <a:latin typeface="Arial"/>
                <a:cs typeface="Arial"/>
              </a:rPr>
              <a:t>cada programa, </a:t>
            </a:r>
            <a:r>
              <a:rPr sz="1600" dirty="0">
                <a:latin typeface="Arial"/>
                <a:cs typeface="Arial"/>
              </a:rPr>
              <a:t>o </a:t>
            </a:r>
            <a:r>
              <a:rPr sz="1600" spc="-10" dirty="0">
                <a:latin typeface="Arial"/>
                <a:cs typeface="Arial"/>
              </a:rPr>
              <a:t>una parte del </a:t>
            </a:r>
            <a:r>
              <a:rPr sz="1600" dirty="0">
                <a:latin typeface="Arial"/>
                <a:cs typeface="Arial"/>
              </a:rPr>
              <a:t>mismo </a:t>
            </a:r>
            <a:r>
              <a:rPr sz="1600" spc="-5" dirty="0">
                <a:latin typeface="Arial"/>
                <a:cs typeface="Arial"/>
              </a:rPr>
              <a:t>en </a:t>
            </a:r>
            <a:r>
              <a:rPr sz="1600" spc="-10" dirty="0">
                <a:latin typeface="Arial"/>
                <a:cs typeface="Arial"/>
              </a:rPr>
              <a:t>los </a:t>
            </a:r>
            <a:r>
              <a:rPr sz="1600" spc="-5" dirty="0">
                <a:latin typeface="Arial"/>
                <a:cs typeface="Arial"/>
              </a:rPr>
              <a:t>tres </a:t>
            </a:r>
            <a:r>
              <a:rPr sz="1600" spc="-10" dirty="0">
                <a:latin typeface="Arial"/>
                <a:cs typeface="Arial"/>
              </a:rPr>
              <a:t>bloques </a:t>
            </a:r>
            <a:r>
              <a:rPr sz="1600" spc="-5" dirty="0">
                <a:latin typeface="Arial"/>
                <a:cs typeface="Arial"/>
              </a:rPr>
              <a:t>(los  </a:t>
            </a:r>
            <a:r>
              <a:rPr sz="1600" spc="-10" dirty="0">
                <a:latin typeface="Arial"/>
                <a:cs typeface="Arial"/>
              </a:rPr>
              <a:t>descritos </a:t>
            </a:r>
            <a:r>
              <a:rPr sz="1600" spc="-5" dirty="0">
                <a:latin typeface="Arial"/>
                <a:cs typeface="Arial"/>
              </a:rPr>
              <a:t>anteriormente)..</a:t>
            </a:r>
            <a:endParaRPr sz="1600" dirty="0">
              <a:latin typeface="Arial"/>
              <a:cs typeface="Arial"/>
            </a:endParaRPr>
          </a:p>
        </p:txBody>
      </p:sp>
      <p:graphicFrame>
        <p:nvGraphicFramePr>
          <p:cNvPr id="15" name="object 13">
            <a:extLst>
              <a:ext uri="{FF2B5EF4-FFF2-40B4-BE49-F238E27FC236}">
                <a16:creationId xmlns:a16="http://schemas.microsoft.com/office/drawing/2014/main" id="{13BE6E0C-A5D0-4D9F-BC61-FC5E9DC2B487}"/>
              </a:ext>
            </a:extLst>
          </p:cNvPr>
          <p:cNvGraphicFramePr>
            <a:graphicFrameLocks noGrp="1"/>
          </p:cNvGraphicFramePr>
          <p:nvPr>
            <p:extLst/>
          </p:nvPr>
        </p:nvGraphicFramePr>
        <p:xfrm>
          <a:off x="2540668" y="4964016"/>
          <a:ext cx="6733538" cy="671830"/>
        </p:xfrm>
        <a:graphic>
          <a:graphicData uri="http://schemas.openxmlformats.org/drawingml/2006/table">
            <a:tbl>
              <a:tblPr firstRow="1" bandRow="1">
                <a:tableStyleId>{2D5ABB26-0587-4C30-8999-92F81FD0307C}</a:tableStyleId>
              </a:tblPr>
              <a:tblGrid>
                <a:gridCol w="155448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036319">
                  <a:extLst>
                    <a:ext uri="{9D8B030D-6E8A-4147-A177-3AD203B41FA5}">
                      <a16:colId xmlns:a16="http://schemas.microsoft.com/office/drawing/2014/main" val="20003"/>
                    </a:ext>
                  </a:extLst>
                </a:gridCol>
                <a:gridCol w="1553209">
                  <a:extLst>
                    <a:ext uri="{9D8B030D-6E8A-4147-A177-3AD203B41FA5}">
                      <a16:colId xmlns:a16="http://schemas.microsoft.com/office/drawing/2014/main" val="20004"/>
                    </a:ext>
                  </a:extLst>
                </a:gridCol>
              </a:tblGrid>
              <a:tr h="335280">
                <a:tc rowSpan="2">
                  <a:txBody>
                    <a:bodyPr/>
                    <a:lstStyle/>
                    <a:p>
                      <a:pPr>
                        <a:lnSpc>
                          <a:spcPct val="100000"/>
                        </a:lnSpc>
                      </a:pPr>
                      <a:endParaRPr sz="1000">
                        <a:latin typeface="Times New Roman"/>
                        <a:cs typeface="Times New Roman"/>
                      </a:endParaRPr>
                    </a:p>
                    <a:p>
                      <a:pPr>
                        <a:lnSpc>
                          <a:spcPct val="100000"/>
                        </a:lnSpc>
                        <a:spcBef>
                          <a:spcPts val="45"/>
                        </a:spcBef>
                      </a:pPr>
                      <a:endParaRPr sz="750">
                        <a:latin typeface="Times New Roman"/>
                        <a:cs typeface="Times New Roman"/>
                      </a:endParaRPr>
                    </a:p>
                    <a:p>
                      <a:pPr marL="365125">
                        <a:lnSpc>
                          <a:spcPct val="100000"/>
                        </a:lnSpc>
                      </a:pPr>
                      <a:r>
                        <a:rPr sz="850" spc="-170" dirty="0">
                          <a:latin typeface="Arial"/>
                          <a:cs typeface="Arial"/>
                        </a:rPr>
                        <a:t>ENTRADA</a:t>
                      </a:r>
                      <a:endParaRPr sz="85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rowSpan="2">
                  <a:txBody>
                    <a:bodyPr/>
                    <a:lstStyle/>
                    <a:p>
                      <a:pPr>
                        <a:lnSpc>
                          <a:spcPct val="100000"/>
                        </a:lnSpc>
                      </a:pPr>
                      <a:endParaRPr sz="1000" dirty="0">
                        <a:latin typeface="Times New Roman"/>
                        <a:cs typeface="Times New Roman"/>
                      </a:endParaRPr>
                    </a:p>
                    <a:p>
                      <a:pPr>
                        <a:lnSpc>
                          <a:spcPct val="100000"/>
                        </a:lnSpc>
                        <a:spcBef>
                          <a:spcPts val="45"/>
                        </a:spcBef>
                      </a:pPr>
                      <a:endParaRPr sz="750" dirty="0">
                        <a:latin typeface="Times New Roman"/>
                        <a:cs typeface="Times New Roman"/>
                      </a:endParaRPr>
                    </a:p>
                    <a:p>
                      <a:pPr marL="344805">
                        <a:lnSpc>
                          <a:spcPct val="100000"/>
                        </a:lnSpc>
                      </a:pPr>
                      <a:r>
                        <a:rPr sz="850" spc="-180" dirty="0">
                          <a:latin typeface="Arial"/>
                          <a:cs typeface="Arial"/>
                        </a:rPr>
                        <a:t>PROCESO</a:t>
                      </a:r>
                      <a:endParaRPr sz="850" dirty="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rowSpan="2">
                  <a:txBody>
                    <a:bodyPr/>
                    <a:lstStyle/>
                    <a:p>
                      <a:pPr>
                        <a:lnSpc>
                          <a:spcPct val="100000"/>
                        </a:lnSpc>
                      </a:pPr>
                      <a:endParaRPr sz="1000">
                        <a:latin typeface="Times New Roman"/>
                        <a:cs typeface="Times New Roman"/>
                      </a:endParaRPr>
                    </a:p>
                    <a:p>
                      <a:pPr>
                        <a:lnSpc>
                          <a:spcPct val="100000"/>
                        </a:lnSpc>
                        <a:spcBef>
                          <a:spcPts val="45"/>
                        </a:spcBef>
                      </a:pPr>
                      <a:endParaRPr sz="750">
                        <a:latin typeface="Times New Roman"/>
                        <a:cs typeface="Times New Roman"/>
                      </a:endParaRPr>
                    </a:p>
                    <a:p>
                      <a:pPr marL="469900">
                        <a:lnSpc>
                          <a:spcPct val="100000"/>
                        </a:lnSpc>
                      </a:pPr>
                      <a:r>
                        <a:rPr sz="850" spc="-150" dirty="0">
                          <a:latin typeface="Arial"/>
                          <a:cs typeface="Arial"/>
                        </a:rPr>
                        <a:t>SALIDA</a:t>
                      </a:r>
                      <a:endParaRPr sz="85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336550">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
        <p:nvSpPr>
          <p:cNvPr id="2" name="CuadroTexto 1">
            <a:extLst>
              <a:ext uri="{FF2B5EF4-FFF2-40B4-BE49-F238E27FC236}">
                <a16:creationId xmlns:a16="http://schemas.microsoft.com/office/drawing/2014/main" id="{7CA1447F-4598-4A7E-ACD2-4E66691189C3}"/>
              </a:ext>
            </a:extLst>
          </p:cNvPr>
          <p:cNvSpPr txBox="1"/>
          <p:nvPr/>
        </p:nvSpPr>
        <p:spPr>
          <a:xfrm>
            <a:off x="2159184" y="2408449"/>
            <a:ext cx="8620670" cy="597599"/>
          </a:xfrm>
          <a:prstGeom prst="rect">
            <a:avLst/>
          </a:prstGeom>
          <a:noFill/>
        </p:spPr>
        <p:txBody>
          <a:bodyPr wrap="square" rtlCol="0">
            <a:spAutoFit/>
          </a:bodyPr>
          <a:lstStyle/>
          <a:p>
            <a:pPr marL="12700" marR="5080">
              <a:spcBef>
                <a:spcPts val="100"/>
              </a:spcBef>
            </a:pPr>
            <a:r>
              <a:rPr lang="es-419" sz="1600" spc="-10" dirty="0">
                <a:latin typeface="Arial"/>
                <a:cs typeface="Arial"/>
              </a:rPr>
              <a:t>Es decir, después de claramente tres cosas analiza el problema,</a:t>
            </a:r>
          </a:p>
          <a:p>
            <a:pPr marL="12700" marR="5080">
              <a:spcBef>
                <a:spcPts val="100"/>
              </a:spcBef>
            </a:pPr>
            <a:r>
              <a:rPr lang="es-419" sz="1600" spc="-10" dirty="0">
                <a:latin typeface="Arial"/>
                <a:cs typeface="Arial"/>
              </a:rPr>
              <a:t> se han de conocer tres cosas.</a:t>
            </a:r>
          </a:p>
        </p:txBody>
      </p:sp>
    </p:spTree>
    <p:extLst>
      <p:ext uri="{BB962C8B-B14F-4D97-AF65-F5344CB8AC3E}">
        <p14:creationId xmlns:p14="http://schemas.microsoft.com/office/powerpoint/2010/main" val="4042964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08920" y="900152"/>
            <a:ext cx="4161474"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Programación</a:t>
            </a:r>
            <a:endParaRPr dirty="0">
              <a:solidFill>
                <a:schemeClr val="bg1">
                  <a:lumMod val="95000"/>
                </a:schemeClr>
              </a:solidFill>
              <a:latin typeface="Arial"/>
              <a:cs typeface="Arial"/>
            </a:endParaRPr>
          </a:p>
        </p:txBody>
      </p:sp>
      <p:sp>
        <p:nvSpPr>
          <p:cNvPr id="5" name="object 4">
            <a:extLst>
              <a:ext uri="{FF2B5EF4-FFF2-40B4-BE49-F238E27FC236}">
                <a16:creationId xmlns:a16="http://schemas.microsoft.com/office/drawing/2014/main" id="{6A3F5A92-A2BE-4A86-84C6-F855A90DA505}"/>
              </a:ext>
            </a:extLst>
          </p:cNvPr>
          <p:cNvSpPr txBox="1"/>
          <p:nvPr/>
        </p:nvSpPr>
        <p:spPr>
          <a:xfrm>
            <a:off x="2326838" y="1505171"/>
            <a:ext cx="7404100" cy="1128514"/>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Acumuladores</a:t>
            </a:r>
            <a:endParaRPr sz="1800" dirty="0">
              <a:latin typeface="Arial"/>
              <a:cs typeface="Arial"/>
            </a:endParaRPr>
          </a:p>
          <a:p>
            <a:pPr>
              <a:lnSpc>
                <a:spcPct val="100000"/>
              </a:lnSpc>
              <a:spcBef>
                <a:spcPts val="30"/>
              </a:spcBef>
            </a:pPr>
            <a:endParaRPr sz="1850" dirty="0">
              <a:latin typeface="Arial"/>
              <a:cs typeface="Arial"/>
            </a:endParaRPr>
          </a:p>
          <a:p>
            <a:pPr marL="12700" marR="5080">
              <a:lnSpc>
                <a:spcPct val="100000"/>
              </a:lnSpc>
            </a:pPr>
            <a:r>
              <a:rPr sz="1800" b="1" i="1" spc="-5" dirty="0">
                <a:latin typeface="Courier New"/>
                <a:cs typeface="Courier New"/>
              </a:rPr>
              <a:t>Ejemplo: </a:t>
            </a:r>
            <a:r>
              <a:rPr sz="1800" b="1" spc="-5" dirty="0">
                <a:latin typeface="Courier New"/>
                <a:cs typeface="Courier New"/>
              </a:rPr>
              <a:t>Se quiere sumar las notas obtenidas por un </a:t>
            </a:r>
            <a:r>
              <a:rPr sz="1800" b="1" spc="1070" dirty="0">
                <a:latin typeface="Courier New"/>
                <a:cs typeface="Courier New"/>
              </a:rPr>
              <a:t> </a:t>
            </a:r>
            <a:r>
              <a:rPr sz="1800" b="1" spc="-5" dirty="0">
                <a:latin typeface="Courier New"/>
                <a:cs typeface="Courier New"/>
              </a:rPr>
              <a:t>alumno </a:t>
            </a:r>
            <a:r>
              <a:rPr sz="1800" b="1" dirty="0">
                <a:latin typeface="Courier New"/>
                <a:cs typeface="Courier New"/>
              </a:rPr>
              <a:t>y </a:t>
            </a:r>
            <a:r>
              <a:rPr sz="1800" b="1" spc="-5" dirty="0">
                <a:latin typeface="Courier New"/>
                <a:cs typeface="Courier New"/>
              </a:rPr>
              <a:t>las mismas son: 7, 6.50, 8,</a:t>
            </a:r>
            <a:r>
              <a:rPr sz="1800" b="1" spc="-40" dirty="0">
                <a:latin typeface="Courier New"/>
                <a:cs typeface="Courier New"/>
              </a:rPr>
              <a:t> </a:t>
            </a:r>
            <a:r>
              <a:rPr sz="1800" b="1" spc="-5" dirty="0">
                <a:latin typeface="Courier New"/>
                <a:cs typeface="Courier New"/>
              </a:rPr>
              <a:t>9.50.</a:t>
            </a:r>
            <a:endParaRPr sz="1800" dirty="0">
              <a:latin typeface="Courier New"/>
              <a:cs typeface="Courier New"/>
            </a:endParaRPr>
          </a:p>
        </p:txBody>
      </p:sp>
      <p:pic>
        <p:nvPicPr>
          <p:cNvPr id="2" name="Imagen 1">
            <a:extLst>
              <a:ext uri="{FF2B5EF4-FFF2-40B4-BE49-F238E27FC236}">
                <a16:creationId xmlns:a16="http://schemas.microsoft.com/office/drawing/2014/main" id="{3FFA3A49-9440-4682-BE92-1995B9A1F5C9}"/>
              </a:ext>
            </a:extLst>
          </p:cNvPr>
          <p:cNvPicPr>
            <a:picLocks noChangeAspect="1"/>
          </p:cNvPicPr>
          <p:nvPr/>
        </p:nvPicPr>
        <p:blipFill>
          <a:blip r:embed="rId2"/>
          <a:stretch>
            <a:fillRect/>
          </a:stretch>
        </p:blipFill>
        <p:spPr>
          <a:xfrm>
            <a:off x="2390235" y="2811685"/>
            <a:ext cx="7411529" cy="3404557"/>
          </a:xfrm>
          <a:prstGeom prst="rect">
            <a:avLst/>
          </a:prstGeom>
        </p:spPr>
      </p:pic>
    </p:spTree>
    <p:extLst>
      <p:ext uri="{BB962C8B-B14F-4D97-AF65-F5344CB8AC3E}">
        <p14:creationId xmlns:p14="http://schemas.microsoft.com/office/powerpoint/2010/main" val="3476269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121584" y="470654"/>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12" name="object 4">
            <a:extLst>
              <a:ext uri="{FF2B5EF4-FFF2-40B4-BE49-F238E27FC236}">
                <a16:creationId xmlns:a16="http://schemas.microsoft.com/office/drawing/2014/main" id="{AFB7CE53-0864-4C34-A0B8-873D1E779710}"/>
              </a:ext>
            </a:extLst>
          </p:cNvPr>
          <p:cNvSpPr txBox="1"/>
          <p:nvPr/>
        </p:nvSpPr>
        <p:spPr>
          <a:xfrm>
            <a:off x="3517309" y="883101"/>
            <a:ext cx="4838126" cy="28982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2700" rIns="0" bIns="0" rtlCol="0">
            <a:spAutoFit/>
          </a:bodyPr>
          <a:lstStyle/>
          <a:p>
            <a:pPr marL="12700" marR="57785" algn="ctr">
              <a:lnSpc>
                <a:spcPct val="100000"/>
              </a:lnSpc>
              <a:spcBef>
                <a:spcPts val="100"/>
              </a:spcBef>
            </a:pPr>
            <a:r>
              <a:rPr lang="es-ES" b="1" i="1" spc="-5" dirty="0">
                <a:solidFill>
                  <a:schemeClr val="bg1">
                    <a:lumMod val="95000"/>
                  </a:schemeClr>
                </a:solidFill>
                <a:latin typeface="Arial"/>
                <a:cs typeface="Arial"/>
              </a:rPr>
              <a:t>Técnicas y Estructuras de Programación</a:t>
            </a:r>
            <a:endParaRPr dirty="0">
              <a:solidFill>
                <a:schemeClr val="bg1">
                  <a:lumMod val="95000"/>
                </a:schemeClr>
              </a:solidFill>
              <a:latin typeface="Arial"/>
              <a:cs typeface="Arial"/>
            </a:endParaRPr>
          </a:p>
        </p:txBody>
      </p:sp>
      <p:sp>
        <p:nvSpPr>
          <p:cNvPr id="6" name="object 4">
            <a:extLst>
              <a:ext uri="{FF2B5EF4-FFF2-40B4-BE49-F238E27FC236}">
                <a16:creationId xmlns:a16="http://schemas.microsoft.com/office/drawing/2014/main" id="{E6BAD0A4-6603-4F31-8909-98D968A9D6DE}"/>
              </a:ext>
            </a:extLst>
          </p:cNvPr>
          <p:cNvSpPr txBox="1"/>
          <p:nvPr/>
        </p:nvSpPr>
        <p:spPr>
          <a:xfrm>
            <a:off x="2466969" y="1585371"/>
            <a:ext cx="7402830" cy="2783840"/>
          </a:xfrm>
          <a:prstGeom prst="rect">
            <a:avLst/>
          </a:prstGeom>
        </p:spPr>
        <p:txBody>
          <a:bodyPr vert="horz" wrap="square" lIns="0" tIns="12700" rIns="0" bIns="0" rtlCol="0">
            <a:spAutoFit/>
          </a:bodyPr>
          <a:lstStyle/>
          <a:p>
            <a:pPr marL="12700">
              <a:lnSpc>
                <a:spcPts val="1850"/>
              </a:lnSpc>
              <a:spcBef>
                <a:spcPts val="100"/>
              </a:spcBef>
            </a:pPr>
            <a:r>
              <a:rPr b="1" spc="-5" dirty="0">
                <a:latin typeface="Arial"/>
                <a:cs typeface="Arial"/>
              </a:rPr>
              <a:t>Las estructuras </a:t>
            </a:r>
            <a:r>
              <a:rPr b="1" dirty="0">
                <a:latin typeface="Arial"/>
                <a:cs typeface="Arial"/>
              </a:rPr>
              <a:t>de </a:t>
            </a:r>
            <a:r>
              <a:rPr b="1" spc="-5" dirty="0">
                <a:latin typeface="Arial"/>
                <a:cs typeface="Arial"/>
              </a:rPr>
              <a:t>un  lenguaje  de programaciòn  son mètodos </a:t>
            </a:r>
            <a:r>
              <a:rPr b="1" spc="155" dirty="0">
                <a:latin typeface="Arial"/>
                <a:cs typeface="Arial"/>
              </a:rPr>
              <a:t> </a:t>
            </a:r>
            <a:r>
              <a:rPr b="1" spc="-5" dirty="0">
                <a:latin typeface="Arial"/>
                <a:cs typeface="Arial"/>
              </a:rPr>
              <a:t>de</a:t>
            </a:r>
            <a:endParaRPr dirty="0">
              <a:latin typeface="Arial"/>
              <a:cs typeface="Arial"/>
            </a:endParaRPr>
          </a:p>
          <a:p>
            <a:pPr marL="12700">
              <a:lnSpc>
                <a:spcPts val="1535"/>
              </a:lnSpc>
            </a:pPr>
            <a:r>
              <a:rPr b="1" spc="-10" dirty="0">
                <a:latin typeface="Arial"/>
                <a:cs typeface="Arial"/>
              </a:rPr>
              <a:t>especificar</a:t>
            </a:r>
            <a:r>
              <a:rPr b="1" spc="315" dirty="0">
                <a:latin typeface="Arial"/>
                <a:cs typeface="Arial"/>
              </a:rPr>
              <a:t> </a:t>
            </a:r>
            <a:r>
              <a:rPr b="1" spc="-10" dirty="0">
                <a:latin typeface="Arial"/>
                <a:cs typeface="Arial"/>
              </a:rPr>
              <a:t>el</a:t>
            </a:r>
            <a:r>
              <a:rPr b="1" spc="325" dirty="0">
                <a:latin typeface="Arial"/>
                <a:cs typeface="Arial"/>
              </a:rPr>
              <a:t> </a:t>
            </a:r>
            <a:r>
              <a:rPr b="1" spc="-5" dirty="0">
                <a:latin typeface="Arial"/>
                <a:cs typeface="Arial"/>
              </a:rPr>
              <a:t>orden</a:t>
            </a:r>
            <a:r>
              <a:rPr b="1" spc="315" dirty="0">
                <a:latin typeface="Arial"/>
                <a:cs typeface="Arial"/>
              </a:rPr>
              <a:t> </a:t>
            </a:r>
            <a:r>
              <a:rPr b="1" spc="-5" dirty="0">
                <a:latin typeface="Arial"/>
                <a:cs typeface="Arial"/>
              </a:rPr>
              <a:t>en</a:t>
            </a:r>
            <a:r>
              <a:rPr b="1" spc="320" dirty="0">
                <a:latin typeface="Arial"/>
                <a:cs typeface="Arial"/>
              </a:rPr>
              <a:t> </a:t>
            </a:r>
            <a:r>
              <a:rPr b="1" dirty="0">
                <a:latin typeface="Arial"/>
                <a:cs typeface="Arial"/>
              </a:rPr>
              <a:t>que</a:t>
            </a:r>
            <a:r>
              <a:rPr b="1" spc="315" dirty="0">
                <a:latin typeface="Arial"/>
                <a:cs typeface="Arial"/>
              </a:rPr>
              <a:t> </a:t>
            </a:r>
            <a:r>
              <a:rPr b="1" spc="-5" dirty="0">
                <a:latin typeface="Arial"/>
                <a:cs typeface="Arial"/>
              </a:rPr>
              <a:t>las</a:t>
            </a:r>
            <a:r>
              <a:rPr b="1" spc="315" dirty="0">
                <a:latin typeface="Arial"/>
                <a:cs typeface="Arial"/>
              </a:rPr>
              <a:t> </a:t>
            </a:r>
            <a:r>
              <a:rPr b="1" spc="-5" dirty="0">
                <a:latin typeface="Arial"/>
                <a:cs typeface="Arial"/>
              </a:rPr>
              <a:t>instrucciones</a:t>
            </a:r>
            <a:r>
              <a:rPr b="1" spc="320" dirty="0">
                <a:latin typeface="Arial"/>
                <a:cs typeface="Arial"/>
              </a:rPr>
              <a:t> </a:t>
            </a:r>
            <a:r>
              <a:rPr b="1" spc="-5" dirty="0">
                <a:latin typeface="Arial"/>
                <a:cs typeface="Arial"/>
              </a:rPr>
              <a:t>de</a:t>
            </a:r>
            <a:r>
              <a:rPr b="1" spc="315" dirty="0">
                <a:latin typeface="Arial"/>
                <a:cs typeface="Arial"/>
              </a:rPr>
              <a:t> </a:t>
            </a:r>
            <a:r>
              <a:rPr b="1" dirty="0">
                <a:latin typeface="Arial"/>
                <a:cs typeface="Arial"/>
              </a:rPr>
              <a:t>un</a:t>
            </a:r>
            <a:r>
              <a:rPr b="1" spc="315" dirty="0">
                <a:latin typeface="Arial"/>
                <a:cs typeface="Arial"/>
              </a:rPr>
              <a:t> </a:t>
            </a:r>
            <a:r>
              <a:rPr b="1" spc="-5" dirty="0">
                <a:latin typeface="Arial"/>
                <a:cs typeface="Arial"/>
              </a:rPr>
              <a:t>algoritmo</a:t>
            </a:r>
            <a:r>
              <a:rPr b="1" spc="330" dirty="0">
                <a:latin typeface="Arial"/>
                <a:cs typeface="Arial"/>
              </a:rPr>
              <a:t> </a:t>
            </a:r>
            <a:r>
              <a:rPr b="1" spc="-5" dirty="0">
                <a:latin typeface="Arial"/>
                <a:cs typeface="Arial"/>
              </a:rPr>
              <a:t>se</a:t>
            </a:r>
            <a:endParaRPr dirty="0">
              <a:latin typeface="Arial"/>
              <a:cs typeface="Arial"/>
            </a:endParaRPr>
          </a:p>
          <a:p>
            <a:pPr marL="12700">
              <a:lnSpc>
                <a:spcPts val="1530"/>
              </a:lnSpc>
            </a:pPr>
            <a:r>
              <a:rPr b="1" spc="-5" dirty="0">
                <a:latin typeface="Arial"/>
                <a:cs typeface="Arial"/>
              </a:rPr>
              <a:t>ejecutaràn. El orden de ejecuciòn </a:t>
            </a:r>
            <a:r>
              <a:rPr b="1" dirty="0">
                <a:latin typeface="Arial"/>
                <a:cs typeface="Arial"/>
              </a:rPr>
              <a:t>de </a:t>
            </a:r>
            <a:r>
              <a:rPr b="1" spc="-5" dirty="0">
                <a:latin typeface="Arial"/>
                <a:cs typeface="Arial"/>
              </a:rPr>
              <a:t>las </a:t>
            </a:r>
            <a:r>
              <a:rPr b="1" spc="-10" dirty="0">
                <a:latin typeface="Arial"/>
                <a:cs typeface="Arial"/>
              </a:rPr>
              <a:t>sentencias </a:t>
            </a:r>
            <a:r>
              <a:rPr b="1" dirty="0">
                <a:latin typeface="Arial"/>
                <a:cs typeface="Arial"/>
              </a:rPr>
              <a:t>o</a:t>
            </a:r>
            <a:r>
              <a:rPr b="1" spc="295" dirty="0">
                <a:latin typeface="Arial"/>
                <a:cs typeface="Arial"/>
              </a:rPr>
              <a:t> </a:t>
            </a:r>
            <a:r>
              <a:rPr b="1" spc="-5" dirty="0">
                <a:latin typeface="Arial"/>
                <a:cs typeface="Arial"/>
              </a:rPr>
              <a:t>instrucciones</a:t>
            </a:r>
            <a:endParaRPr dirty="0">
              <a:latin typeface="Arial"/>
              <a:cs typeface="Arial"/>
            </a:endParaRPr>
          </a:p>
          <a:p>
            <a:pPr marL="12700">
              <a:lnSpc>
                <a:spcPts val="1535"/>
              </a:lnSpc>
              <a:tabLst>
                <a:tab pos="1338580" algn="l"/>
                <a:tab pos="1764664" algn="l"/>
                <a:tab pos="2484755" algn="l"/>
                <a:tab pos="2985135" algn="l"/>
                <a:tab pos="4058285" algn="l"/>
                <a:tab pos="4900930" algn="l"/>
                <a:tab pos="6377940" algn="l"/>
                <a:tab pos="7019925" algn="l"/>
              </a:tabLst>
            </a:pPr>
            <a:r>
              <a:rPr b="1" spc="-5" dirty="0">
                <a:latin typeface="Arial"/>
                <a:cs typeface="Arial"/>
              </a:rPr>
              <a:t>dete</a:t>
            </a:r>
            <a:r>
              <a:rPr b="1" spc="-15" dirty="0">
                <a:latin typeface="Arial"/>
                <a:cs typeface="Arial"/>
              </a:rPr>
              <a:t>r</a:t>
            </a:r>
            <a:r>
              <a:rPr b="1" spc="-5" dirty="0">
                <a:latin typeface="Arial"/>
                <a:cs typeface="Arial"/>
              </a:rPr>
              <a:t>mi</a:t>
            </a:r>
            <a:r>
              <a:rPr b="1" spc="10" dirty="0">
                <a:latin typeface="Arial"/>
                <a:cs typeface="Arial"/>
              </a:rPr>
              <a:t>n</a:t>
            </a:r>
            <a:r>
              <a:rPr b="1" dirty="0">
                <a:latin typeface="Arial"/>
                <a:cs typeface="Arial"/>
              </a:rPr>
              <a:t>a	</a:t>
            </a:r>
            <a:r>
              <a:rPr b="1" spc="-15" dirty="0">
                <a:latin typeface="Arial"/>
                <a:cs typeface="Arial"/>
              </a:rPr>
              <a:t>e</a:t>
            </a:r>
            <a:r>
              <a:rPr b="1" dirty="0">
                <a:latin typeface="Arial"/>
                <a:cs typeface="Arial"/>
              </a:rPr>
              <a:t>l	</a:t>
            </a:r>
            <a:r>
              <a:rPr b="1" i="1" dirty="0">
                <a:latin typeface="Arial"/>
                <a:cs typeface="Arial"/>
              </a:rPr>
              <a:t>fl</a:t>
            </a:r>
            <a:r>
              <a:rPr b="1" i="1" spc="10" dirty="0">
                <a:latin typeface="Arial"/>
                <a:cs typeface="Arial"/>
              </a:rPr>
              <a:t>u</a:t>
            </a:r>
            <a:r>
              <a:rPr b="1" i="1" spc="-5" dirty="0">
                <a:latin typeface="Arial"/>
                <a:cs typeface="Arial"/>
              </a:rPr>
              <a:t>j</a:t>
            </a:r>
            <a:r>
              <a:rPr b="1" i="1" dirty="0">
                <a:latin typeface="Arial"/>
                <a:cs typeface="Arial"/>
              </a:rPr>
              <a:t>o	</a:t>
            </a:r>
            <a:r>
              <a:rPr b="1" i="1" spc="-5" dirty="0">
                <a:latin typeface="Arial"/>
                <a:cs typeface="Arial"/>
              </a:rPr>
              <a:t>d</a:t>
            </a:r>
            <a:r>
              <a:rPr b="1" i="1" dirty="0">
                <a:latin typeface="Arial"/>
                <a:cs typeface="Arial"/>
              </a:rPr>
              <a:t>e	</a:t>
            </a:r>
            <a:r>
              <a:rPr b="1" i="1" spc="-5" dirty="0">
                <a:latin typeface="Arial"/>
                <a:cs typeface="Arial"/>
              </a:rPr>
              <a:t>co</a:t>
            </a:r>
            <a:r>
              <a:rPr b="1" i="1" spc="10" dirty="0">
                <a:latin typeface="Arial"/>
                <a:cs typeface="Arial"/>
              </a:rPr>
              <a:t>n</a:t>
            </a:r>
            <a:r>
              <a:rPr b="1" i="1" dirty="0">
                <a:latin typeface="Arial"/>
                <a:cs typeface="Arial"/>
              </a:rPr>
              <a:t>t</a:t>
            </a:r>
            <a:r>
              <a:rPr b="1" i="1" spc="-15" dirty="0">
                <a:latin typeface="Arial"/>
                <a:cs typeface="Arial"/>
              </a:rPr>
              <a:t>r</a:t>
            </a:r>
            <a:r>
              <a:rPr b="1" i="1" spc="5" dirty="0">
                <a:latin typeface="Arial"/>
                <a:cs typeface="Arial"/>
              </a:rPr>
              <a:t>o</a:t>
            </a:r>
            <a:r>
              <a:rPr b="1" i="1" spc="-5" dirty="0">
                <a:latin typeface="Arial"/>
                <a:cs typeface="Arial"/>
              </a:rPr>
              <a:t>l</a:t>
            </a:r>
            <a:r>
              <a:rPr b="1" i="1" dirty="0">
                <a:latin typeface="Arial"/>
                <a:cs typeface="Arial"/>
              </a:rPr>
              <a:t>.	</a:t>
            </a:r>
            <a:r>
              <a:rPr b="1" i="1" spc="-5" dirty="0">
                <a:latin typeface="Arial"/>
                <a:cs typeface="Arial"/>
              </a:rPr>
              <a:t>Esta</a:t>
            </a:r>
            <a:r>
              <a:rPr b="1" i="1" dirty="0">
                <a:latin typeface="Arial"/>
                <a:cs typeface="Arial"/>
              </a:rPr>
              <a:t>s	</a:t>
            </a:r>
            <a:r>
              <a:rPr b="1" i="1" spc="-5" dirty="0">
                <a:latin typeface="Arial"/>
                <a:cs typeface="Arial"/>
              </a:rPr>
              <a:t>es</a:t>
            </a:r>
            <a:r>
              <a:rPr b="1" i="1" spc="-10" dirty="0">
                <a:latin typeface="Arial"/>
                <a:cs typeface="Arial"/>
              </a:rPr>
              <a:t>t</a:t>
            </a:r>
            <a:r>
              <a:rPr b="1" i="1" spc="-5" dirty="0">
                <a:latin typeface="Arial"/>
                <a:cs typeface="Arial"/>
              </a:rPr>
              <a:t>ruct</a:t>
            </a:r>
            <a:r>
              <a:rPr b="1" i="1" spc="10" dirty="0">
                <a:latin typeface="Arial"/>
                <a:cs typeface="Arial"/>
              </a:rPr>
              <a:t>u</a:t>
            </a:r>
            <a:r>
              <a:rPr b="1" i="1" spc="-15" dirty="0">
                <a:latin typeface="Arial"/>
                <a:cs typeface="Arial"/>
              </a:rPr>
              <a:t>r</a:t>
            </a:r>
            <a:r>
              <a:rPr b="1" i="1" spc="-5" dirty="0">
                <a:latin typeface="Arial"/>
                <a:cs typeface="Arial"/>
              </a:rPr>
              <a:t>a</a:t>
            </a:r>
            <a:r>
              <a:rPr b="1" i="1" dirty="0">
                <a:latin typeface="Arial"/>
                <a:cs typeface="Arial"/>
              </a:rPr>
              <a:t>s	</a:t>
            </a:r>
            <a:r>
              <a:rPr b="1" i="1" spc="-5" dirty="0">
                <a:latin typeface="Arial"/>
                <a:cs typeface="Arial"/>
              </a:rPr>
              <a:t>so</a:t>
            </a:r>
            <a:r>
              <a:rPr b="1" i="1" dirty="0">
                <a:latin typeface="Arial"/>
                <a:cs typeface="Arial"/>
              </a:rPr>
              <a:t>n	</a:t>
            </a:r>
            <a:r>
              <a:rPr b="1" i="1" spc="-5" dirty="0">
                <a:latin typeface="Arial"/>
                <a:cs typeface="Arial"/>
              </a:rPr>
              <a:t>p</a:t>
            </a:r>
            <a:r>
              <a:rPr b="1" i="1" spc="5" dirty="0">
                <a:latin typeface="Arial"/>
                <a:cs typeface="Arial"/>
              </a:rPr>
              <a:t>o</a:t>
            </a:r>
            <a:r>
              <a:rPr b="1" i="1" dirty="0">
                <a:latin typeface="Arial"/>
                <a:cs typeface="Arial"/>
              </a:rPr>
              <a:t>r</a:t>
            </a:r>
            <a:endParaRPr dirty="0">
              <a:latin typeface="Arial"/>
              <a:cs typeface="Arial"/>
            </a:endParaRPr>
          </a:p>
          <a:p>
            <a:pPr marL="12700" marR="10795">
              <a:lnSpc>
                <a:spcPct val="70800"/>
              </a:lnSpc>
              <a:spcBef>
                <a:spcPts val="320"/>
              </a:spcBef>
            </a:pPr>
            <a:r>
              <a:rPr b="1" i="1" spc="-5" dirty="0">
                <a:latin typeface="Arial"/>
                <a:cs typeface="Arial"/>
              </a:rPr>
              <a:t>consiguiente, fundamentales en </a:t>
            </a:r>
            <a:r>
              <a:rPr b="1" i="1" dirty="0">
                <a:latin typeface="Arial"/>
                <a:cs typeface="Arial"/>
              </a:rPr>
              <a:t>los </a:t>
            </a:r>
            <a:r>
              <a:rPr b="1" i="1" spc="-5" dirty="0">
                <a:latin typeface="Arial"/>
                <a:cs typeface="Arial"/>
              </a:rPr>
              <a:t>lenguajes de programaciòn </a:t>
            </a:r>
            <a:r>
              <a:rPr b="1" i="1" dirty="0">
                <a:latin typeface="Arial"/>
                <a:cs typeface="Arial"/>
              </a:rPr>
              <a:t>y  </a:t>
            </a:r>
            <a:r>
              <a:rPr b="1" i="1" spc="-5" dirty="0">
                <a:latin typeface="Arial"/>
                <a:cs typeface="Arial"/>
              </a:rPr>
              <a:t>en los diseños </a:t>
            </a:r>
            <a:r>
              <a:rPr b="1" i="1" dirty="0">
                <a:latin typeface="Arial"/>
                <a:cs typeface="Arial"/>
              </a:rPr>
              <a:t>de </a:t>
            </a:r>
            <a:r>
              <a:rPr b="1" i="1" spc="-5" dirty="0">
                <a:latin typeface="Arial"/>
                <a:cs typeface="Arial"/>
              </a:rPr>
              <a:t>algoritmos.</a:t>
            </a:r>
            <a:endParaRPr dirty="0">
              <a:latin typeface="Arial"/>
              <a:cs typeface="Arial"/>
            </a:endParaRPr>
          </a:p>
          <a:p>
            <a:pPr>
              <a:lnSpc>
                <a:spcPct val="100000"/>
              </a:lnSpc>
              <a:spcBef>
                <a:spcPts val="15"/>
              </a:spcBef>
            </a:pPr>
            <a:endParaRPr sz="1550" dirty="0">
              <a:latin typeface="Arial"/>
              <a:cs typeface="Arial"/>
            </a:endParaRPr>
          </a:p>
          <a:p>
            <a:pPr marL="12700">
              <a:lnSpc>
                <a:spcPct val="100000"/>
              </a:lnSpc>
            </a:pPr>
            <a:r>
              <a:rPr b="1" i="1" spc="-5" dirty="0">
                <a:latin typeface="Arial"/>
                <a:cs typeface="Arial"/>
              </a:rPr>
              <a:t>Las tres estructuras </a:t>
            </a:r>
            <a:r>
              <a:rPr b="1" i="1" spc="-10" dirty="0">
                <a:latin typeface="Arial"/>
                <a:cs typeface="Arial"/>
              </a:rPr>
              <a:t>basicas </a:t>
            </a:r>
            <a:r>
              <a:rPr b="1" i="1" spc="-5" dirty="0">
                <a:latin typeface="Arial"/>
                <a:cs typeface="Arial"/>
              </a:rPr>
              <a:t>son:</a:t>
            </a:r>
            <a:endParaRPr dirty="0">
              <a:latin typeface="Arial"/>
              <a:cs typeface="Arial"/>
            </a:endParaRPr>
          </a:p>
          <a:p>
            <a:pPr>
              <a:lnSpc>
                <a:spcPct val="100000"/>
              </a:lnSpc>
              <a:spcBef>
                <a:spcPts val="15"/>
              </a:spcBef>
            </a:pPr>
            <a:endParaRPr sz="1750" dirty="0">
              <a:latin typeface="Arial"/>
              <a:cs typeface="Arial"/>
            </a:endParaRPr>
          </a:p>
          <a:p>
            <a:pPr marL="459740" marR="5742940">
              <a:lnSpc>
                <a:spcPts val="1980"/>
              </a:lnSpc>
            </a:pPr>
            <a:r>
              <a:rPr b="1" spc="-5" dirty="0">
                <a:solidFill>
                  <a:srgbClr val="FF0000"/>
                </a:solidFill>
                <a:latin typeface="Arial"/>
                <a:cs typeface="Arial"/>
              </a:rPr>
              <a:t>Secuencial  Seleccion</a:t>
            </a:r>
            <a:endParaRPr dirty="0">
              <a:latin typeface="Arial"/>
              <a:cs typeface="Arial"/>
            </a:endParaRPr>
          </a:p>
          <a:p>
            <a:pPr marL="459740">
              <a:lnSpc>
                <a:spcPts val="1945"/>
              </a:lnSpc>
            </a:pPr>
            <a:r>
              <a:rPr b="1" spc="-5" dirty="0">
                <a:solidFill>
                  <a:srgbClr val="FF0000"/>
                </a:solidFill>
                <a:latin typeface="Arial"/>
                <a:cs typeface="Arial"/>
              </a:rPr>
              <a:t>Repetición </a:t>
            </a:r>
            <a:r>
              <a:rPr b="1" dirty="0">
                <a:solidFill>
                  <a:srgbClr val="FF0000"/>
                </a:solidFill>
                <a:latin typeface="Arial"/>
                <a:cs typeface="Arial"/>
              </a:rPr>
              <a:t>o </a:t>
            </a:r>
            <a:r>
              <a:rPr b="1" spc="-5" dirty="0">
                <a:solidFill>
                  <a:srgbClr val="FF0000"/>
                </a:solidFill>
                <a:latin typeface="Arial"/>
                <a:cs typeface="Arial"/>
              </a:rPr>
              <a:t>Iteración</a:t>
            </a:r>
            <a:endParaRPr dirty="0">
              <a:latin typeface="Arial"/>
              <a:cs typeface="Arial"/>
            </a:endParaRPr>
          </a:p>
        </p:txBody>
      </p:sp>
      <p:sp>
        <p:nvSpPr>
          <p:cNvPr id="7" name="object 6">
            <a:extLst>
              <a:ext uri="{FF2B5EF4-FFF2-40B4-BE49-F238E27FC236}">
                <a16:creationId xmlns:a16="http://schemas.microsoft.com/office/drawing/2014/main" id="{1B6D5BBC-CAAD-4022-95A2-540F607ADC32}"/>
              </a:ext>
            </a:extLst>
          </p:cNvPr>
          <p:cNvSpPr/>
          <p:nvPr/>
        </p:nvSpPr>
        <p:spPr>
          <a:xfrm>
            <a:off x="6330891" y="3359587"/>
            <a:ext cx="3121501" cy="18346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9352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523493" y="735712"/>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9" name="object 4">
            <a:extLst>
              <a:ext uri="{FF2B5EF4-FFF2-40B4-BE49-F238E27FC236}">
                <a16:creationId xmlns:a16="http://schemas.microsoft.com/office/drawing/2014/main" id="{B797EAE9-D5FB-499F-89B7-9C412AF75A94}"/>
              </a:ext>
            </a:extLst>
          </p:cNvPr>
          <p:cNvSpPr txBox="1"/>
          <p:nvPr/>
        </p:nvSpPr>
        <p:spPr>
          <a:xfrm>
            <a:off x="1937858" y="1200184"/>
            <a:ext cx="8095376" cy="4457631"/>
          </a:xfrm>
          <a:prstGeom prst="rect">
            <a:avLst/>
          </a:prstGeom>
        </p:spPr>
        <p:txBody>
          <a:bodyPr vert="horz" wrap="square" lIns="0" tIns="12700" rIns="0" bIns="0" rtlCol="0">
            <a:spAutoFit/>
          </a:bodyPr>
          <a:lstStyle/>
          <a:p>
            <a:pPr marL="12700" marR="4834890">
              <a:lnSpc>
                <a:spcPct val="100000"/>
              </a:lnSpc>
              <a:spcBef>
                <a:spcPts val="100"/>
              </a:spcBef>
            </a:pPr>
            <a:r>
              <a:rPr sz="1800" b="1" i="1" spc="-5" dirty="0">
                <a:solidFill>
                  <a:srgbClr val="FF0000"/>
                </a:solidFill>
                <a:latin typeface="Arial"/>
                <a:cs typeface="Arial"/>
              </a:rPr>
              <a:t>Análisis del </a:t>
            </a:r>
            <a:r>
              <a:rPr sz="1800" b="1" i="1" spc="-5" dirty="0" err="1">
                <a:solidFill>
                  <a:srgbClr val="FF0000"/>
                </a:solidFill>
                <a:latin typeface="Arial"/>
                <a:cs typeface="Arial"/>
              </a:rPr>
              <a:t>problema</a:t>
            </a:r>
            <a:r>
              <a:rPr sz="1800" b="1" i="1" spc="-5" dirty="0">
                <a:solidFill>
                  <a:srgbClr val="FF0000"/>
                </a:solidFill>
                <a:latin typeface="Arial"/>
                <a:cs typeface="Arial"/>
              </a:rPr>
              <a:t>  </a:t>
            </a:r>
            <a:endParaRPr lang="es-ES" sz="1800" b="1" i="1" spc="-5" dirty="0">
              <a:solidFill>
                <a:srgbClr val="FF0000"/>
              </a:solidFill>
              <a:latin typeface="Arial"/>
              <a:cs typeface="Arial"/>
            </a:endParaRPr>
          </a:p>
          <a:p>
            <a:pPr marL="12700" marR="4834890">
              <a:lnSpc>
                <a:spcPct val="100000"/>
              </a:lnSpc>
              <a:spcBef>
                <a:spcPts val="100"/>
              </a:spcBef>
            </a:pPr>
            <a:r>
              <a:rPr sz="1800" b="1" spc="-5" dirty="0" err="1">
                <a:solidFill>
                  <a:srgbClr val="BFBFBF"/>
                </a:solidFill>
                <a:latin typeface="Arial"/>
                <a:cs typeface="Arial"/>
              </a:rPr>
              <a:t>Diseño</a:t>
            </a:r>
            <a:r>
              <a:rPr sz="1800" b="1" spc="-5" dirty="0">
                <a:solidFill>
                  <a:srgbClr val="BFBFBF"/>
                </a:solidFill>
                <a:latin typeface="Arial"/>
                <a:cs typeface="Arial"/>
              </a:rPr>
              <a:t> del algoritmo  </a:t>
            </a:r>
            <a:r>
              <a:rPr sz="1800" b="1" spc="-5" dirty="0" err="1">
                <a:solidFill>
                  <a:srgbClr val="BFBFBF"/>
                </a:solidFill>
                <a:latin typeface="Arial"/>
                <a:cs typeface="Arial"/>
              </a:rPr>
              <a:t>Programación</a:t>
            </a:r>
            <a:r>
              <a:rPr sz="1800" b="1" spc="-5" dirty="0">
                <a:solidFill>
                  <a:srgbClr val="BFBFBF"/>
                </a:solidFill>
                <a:latin typeface="Arial"/>
                <a:cs typeface="Arial"/>
              </a:rPr>
              <a:t>  </a:t>
            </a:r>
            <a:endParaRPr lang="es-ES" sz="1800" b="1" spc="-5" dirty="0">
              <a:solidFill>
                <a:srgbClr val="BFBFBF"/>
              </a:solidFill>
              <a:latin typeface="Arial"/>
              <a:cs typeface="Arial"/>
            </a:endParaRPr>
          </a:p>
          <a:p>
            <a:pPr marL="12700" marR="4834890">
              <a:lnSpc>
                <a:spcPct val="100000"/>
              </a:lnSpc>
              <a:spcBef>
                <a:spcPts val="100"/>
              </a:spcBef>
            </a:pPr>
            <a:r>
              <a:rPr sz="1800" b="1" spc="-5" dirty="0" err="1">
                <a:solidFill>
                  <a:srgbClr val="BFBFBF"/>
                </a:solidFill>
                <a:latin typeface="Arial"/>
                <a:cs typeface="Arial"/>
              </a:rPr>
              <a:t>Ejecución</a:t>
            </a:r>
            <a:r>
              <a:rPr sz="1800" b="1" spc="-5" dirty="0">
                <a:solidFill>
                  <a:srgbClr val="BFBFBF"/>
                </a:solidFill>
                <a:latin typeface="Arial"/>
                <a:cs typeface="Arial"/>
              </a:rPr>
              <a:t> </a:t>
            </a:r>
            <a:r>
              <a:rPr sz="1800" b="1" dirty="0">
                <a:solidFill>
                  <a:srgbClr val="BFBFBF"/>
                </a:solidFill>
                <a:latin typeface="Arial"/>
                <a:cs typeface="Arial"/>
              </a:rPr>
              <a:t>y</a:t>
            </a:r>
            <a:r>
              <a:rPr sz="1800" b="1" spc="-65" dirty="0">
                <a:solidFill>
                  <a:srgbClr val="BFBFBF"/>
                </a:solidFill>
                <a:latin typeface="Arial"/>
                <a:cs typeface="Arial"/>
              </a:rPr>
              <a:t> </a:t>
            </a:r>
            <a:r>
              <a:rPr sz="1800" b="1" spc="-5" dirty="0">
                <a:solidFill>
                  <a:srgbClr val="BFBFBF"/>
                </a:solidFill>
                <a:latin typeface="Arial"/>
                <a:cs typeface="Arial"/>
              </a:rPr>
              <a:t>pruebas.</a:t>
            </a:r>
            <a:endParaRPr sz="1800" dirty="0">
              <a:latin typeface="Arial"/>
              <a:cs typeface="Arial"/>
            </a:endParaRPr>
          </a:p>
          <a:p>
            <a:pPr marL="76835">
              <a:lnSpc>
                <a:spcPct val="100000"/>
              </a:lnSpc>
            </a:pPr>
            <a:endParaRPr lang="es-ES" sz="1850" dirty="0">
              <a:latin typeface="Arial"/>
              <a:cs typeface="Arial"/>
            </a:endParaRPr>
          </a:p>
          <a:p>
            <a:pPr marL="76835">
              <a:lnSpc>
                <a:spcPct val="100000"/>
              </a:lnSpc>
            </a:pPr>
            <a:r>
              <a:rPr sz="1800" b="1" i="1" spc="-5" dirty="0" err="1">
                <a:latin typeface="Arial"/>
                <a:cs typeface="Arial"/>
              </a:rPr>
              <a:t>Ejemplo</a:t>
            </a:r>
            <a:endParaRPr sz="1800" dirty="0">
              <a:latin typeface="Arial"/>
              <a:cs typeface="Arial"/>
            </a:endParaRPr>
          </a:p>
          <a:p>
            <a:pPr marL="12700" marR="226695" algn="just">
              <a:lnSpc>
                <a:spcPct val="100000"/>
              </a:lnSpc>
            </a:pPr>
            <a:r>
              <a:rPr sz="1800" spc="-5" dirty="0">
                <a:latin typeface="Arial"/>
                <a:cs typeface="Arial"/>
              </a:rPr>
              <a:t>Sin entrar en el campo de la informática, para </a:t>
            </a:r>
            <a:r>
              <a:rPr sz="1800" spc="-10" dirty="0">
                <a:latin typeface="Arial"/>
                <a:cs typeface="Arial"/>
              </a:rPr>
              <a:t>hacer </a:t>
            </a:r>
            <a:r>
              <a:rPr sz="1800" spc="-5" dirty="0">
                <a:latin typeface="Arial"/>
                <a:cs typeface="Arial"/>
              </a:rPr>
              <a:t>la nómina </a:t>
            </a:r>
            <a:r>
              <a:rPr sz="1800" spc="-10" dirty="0">
                <a:latin typeface="Arial"/>
                <a:cs typeface="Arial"/>
              </a:rPr>
              <a:t>de los  </a:t>
            </a:r>
            <a:r>
              <a:rPr sz="1800" spc="-5" dirty="0">
                <a:latin typeface="Arial"/>
                <a:cs typeface="Arial"/>
              </a:rPr>
              <a:t>mejores </a:t>
            </a:r>
            <a:r>
              <a:rPr sz="1800" spc="-10" dirty="0">
                <a:latin typeface="Arial"/>
                <a:cs typeface="Arial"/>
              </a:rPr>
              <a:t>alumnos de una </a:t>
            </a:r>
            <a:r>
              <a:rPr sz="1800" spc="-5" dirty="0">
                <a:latin typeface="Arial"/>
                <a:cs typeface="Arial"/>
              </a:rPr>
              <a:t>carrera, </a:t>
            </a:r>
            <a:r>
              <a:rPr sz="1800" dirty="0">
                <a:latin typeface="Arial"/>
                <a:cs typeface="Arial"/>
              </a:rPr>
              <a:t>se </a:t>
            </a:r>
            <a:r>
              <a:rPr sz="1800" spc="-5" dirty="0">
                <a:latin typeface="Arial"/>
                <a:cs typeface="Arial"/>
              </a:rPr>
              <a:t>necesita</a:t>
            </a:r>
            <a:r>
              <a:rPr sz="1800" spc="25" dirty="0">
                <a:latin typeface="Arial"/>
                <a:cs typeface="Arial"/>
              </a:rPr>
              <a:t> </a:t>
            </a:r>
            <a:r>
              <a:rPr sz="1800" spc="-10" dirty="0">
                <a:latin typeface="Arial"/>
                <a:cs typeface="Arial"/>
              </a:rPr>
              <a:t>saber:</a:t>
            </a:r>
            <a:endParaRPr sz="1800" dirty="0">
              <a:latin typeface="Arial"/>
              <a:cs typeface="Arial"/>
            </a:endParaRPr>
          </a:p>
          <a:p>
            <a:pPr marL="12700" marR="248285" algn="just">
              <a:lnSpc>
                <a:spcPct val="100000"/>
              </a:lnSpc>
              <a:tabLst>
                <a:tab pos="1597025" algn="l"/>
                <a:tab pos="5985510" algn="l"/>
              </a:tabLst>
            </a:pPr>
            <a:r>
              <a:rPr sz="1600" b="1" spc="-5" dirty="0">
                <a:latin typeface="Courier New"/>
                <a:cs typeface="Courier New"/>
              </a:rPr>
              <a:t>ENTRADA: </a:t>
            </a:r>
            <a:r>
              <a:rPr sz="1600" spc="-5" dirty="0">
                <a:latin typeface="Courier New"/>
                <a:cs typeface="Courier New"/>
              </a:rPr>
              <a:t>Los datos de cada uno de los</a:t>
            </a:r>
            <a:r>
              <a:rPr sz="1600" spc="30" dirty="0">
                <a:latin typeface="Courier New"/>
                <a:cs typeface="Courier New"/>
              </a:rPr>
              <a:t> </a:t>
            </a:r>
            <a:r>
              <a:rPr sz="1600" spc="-5" dirty="0">
                <a:latin typeface="Courier New"/>
                <a:cs typeface="Courier New"/>
              </a:rPr>
              <a:t>alumnos</a:t>
            </a:r>
            <a:r>
              <a:rPr sz="1600" dirty="0">
                <a:latin typeface="Courier New"/>
                <a:cs typeface="Courier New"/>
              </a:rPr>
              <a:t> y	</a:t>
            </a:r>
            <a:r>
              <a:rPr sz="1600" spc="-5" dirty="0">
                <a:latin typeface="Courier New"/>
                <a:cs typeface="Courier New"/>
              </a:rPr>
              <a:t>si</a:t>
            </a:r>
            <a:r>
              <a:rPr sz="1600" spc="-95" dirty="0">
                <a:latin typeface="Courier New"/>
                <a:cs typeface="Courier New"/>
              </a:rPr>
              <a:t> </a:t>
            </a:r>
            <a:r>
              <a:rPr sz="1600" spc="-5" dirty="0">
                <a:latin typeface="Courier New"/>
                <a:cs typeface="Courier New"/>
              </a:rPr>
              <a:t>estos  datos</a:t>
            </a:r>
            <a:r>
              <a:rPr sz="1600" dirty="0">
                <a:latin typeface="Courier New"/>
                <a:cs typeface="Courier New"/>
              </a:rPr>
              <a:t> </a:t>
            </a:r>
            <a:r>
              <a:rPr sz="1600" spc="-5" dirty="0">
                <a:latin typeface="Courier New"/>
                <a:cs typeface="Courier New"/>
              </a:rPr>
              <a:t>están	en papel </a:t>
            </a:r>
            <a:r>
              <a:rPr sz="1600" dirty="0">
                <a:latin typeface="Courier New"/>
                <a:cs typeface="Courier New"/>
              </a:rPr>
              <a:t>o </a:t>
            </a:r>
            <a:r>
              <a:rPr sz="1600" spc="-5" dirty="0">
                <a:latin typeface="Courier New"/>
                <a:cs typeface="Courier New"/>
              </a:rPr>
              <a:t>en un fichero donde está toda la  información de los</a:t>
            </a:r>
            <a:r>
              <a:rPr sz="1600" spc="-15" dirty="0">
                <a:latin typeface="Courier New"/>
                <a:cs typeface="Courier New"/>
              </a:rPr>
              <a:t> </a:t>
            </a:r>
            <a:r>
              <a:rPr sz="1600" spc="-5" dirty="0">
                <a:latin typeface="Courier New"/>
                <a:cs typeface="Courier New"/>
              </a:rPr>
              <a:t>alumnos.</a:t>
            </a:r>
            <a:endParaRPr sz="1600" dirty="0">
              <a:latin typeface="Courier New"/>
              <a:cs typeface="Courier New"/>
            </a:endParaRPr>
          </a:p>
          <a:p>
            <a:pPr marL="12700" marR="5080" algn="just">
              <a:lnSpc>
                <a:spcPts val="1920"/>
              </a:lnSpc>
              <a:spcBef>
                <a:spcPts val="55"/>
              </a:spcBef>
            </a:pPr>
            <a:r>
              <a:rPr sz="1600" b="1" spc="-5" dirty="0">
                <a:latin typeface="Courier New"/>
                <a:cs typeface="Courier New"/>
              </a:rPr>
              <a:t>PROCESO: </a:t>
            </a:r>
            <a:r>
              <a:rPr sz="1600" spc="-5" dirty="0">
                <a:latin typeface="Courier New"/>
                <a:cs typeface="Courier New"/>
              </a:rPr>
              <a:t>La fórmula matemática para calcular el promedio de  notas</a:t>
            </a:r>
            <a:r>
              <a:rPr sz="1600" spc="-10" dirty="0">
                <a:latin typeface="Courier New"/>
                <a:cs typeface="Courier New"/>
              </a:rPr>
              <a:t> </a:t>
            </a:r>
            <a:r>
              <a:rPr sz="1600" spc="-5" dirty="0">
                <a:latin typeface="Courier New"/>
                <a:cs typeface="Courier New"/>
              </a:rPr>
              <a:t>es:</a:t>
            </a:r>
            <a:endParaRPr sz="1600" dirty="0">
              <a:latin typeface="Courier New"/>
              <a:cs typeface="Courier New"/>
            </a:endParaRPr>
          </a:p>
          <a:p>
            <a:pPr marL="12700" algn="just">
              <a:lnSpc>
                <a:spcPts val="1845"/>
              </a:lnSpc>
            </a:pPr>
            <a:r>
              <a:rPr sz="1600" spc="-5" dirty="0">
                <a:latin typeface="Courier New"/>
                <a:cs typeface="Courier New"/>
              </a:rPr>
              <a:t>(nota </a:t>
            </a:r>
            <a:r>
              <a:rPr sz="1600" dirty="0">
                <a:latin typeface="Courier New"/>
                <a:cs typeface="Courier New"/>
              </a:rPr>
              <a:t>1 + </a:t>
            </a:r>
            <a:r>
              <a:rPr sz="1600" spc="-5" dirty="0">
                <a:latin typeface="Courier New"/>
                <a:cs typeface="Courier New"/>
              </a:rPr>
              <a:t>nota </a:t>
            </a:r>
            <a:r>
              <a:rPr sz="1600" dirty="0">
                <a:latin typeface="Courier New"/>
                <a:cs typeface="Courier New"/>
              </a:rPr>
              <a:t>2 + </a:t>
            </a:r>
            <a:r>
              <a:rPr sz="1600" spc="-5" dirty="0">
                <a:latin typeface="Courier New"/>
                <a:cs typeface="Courier New"/>
              </a:rPr>
              <a:t>nota </a:t>
            </a:r>
            <a:r>
              <a:rPr sz="1600" dirty="0">
                <a:latin typeface="Courier New"/>
                <a:cs typeface="Courier New"/>
              </a:rPr>
              <a:t>3 + </a:t>
            </a:r>
            <a:r>
              <a:rPr sz="1600" spc="-5" dirty="0">
                <a:latin typeface="Courier New"/>
                <a:cs typeface="Courier New"/>
              </a:rPr>
              <a:t>.....+ nota n) </a:t>
            </a:r>
            <a:r>
              <a:rPr sz="1600" dirty="0">
                <a:latin typeface="Courier New"/>
                <a:cs typeface="Courier New"/>
              </a:rPr>
              <a:t>/ </a:t>
            </a:r>
            <a:r>
              <a:rPr sz="1600" spc="-5" dirty="0">
                <a:latin typeface="Courier New"/>
                <a:cs typeface="Courier New"/>
              </a:rPr>
              <a:t>cantidad</a:t>
            </a:r>
            <a:r>
              <a:rPr sz="1600" spc="-95" dirty="0">
                <a:latin typeface="Courier New"/>
                <a:cs typeface="Courier New"/>
              </a:rPr>
              <a:t> </a:t>
            </a:r>
            <a:r>
              <a:rPr sz="1600" spc="-5" dirty="0">
                <a:latin typeface="Courier New"/>
                <a:cs typeface="Courier New"/>
              </a:rPr>
              <a:t>de</a:t>
            </a:r>
            <a:endParaRPr sz="1600" dirty="0">
              <a:latin typeface="Courier New"/>
              <a:cs typeface="Courier New"/>
            </a:endParaRPr>
          </a:p>
          <a:p>
            <a:pPr marL="12700" algn="just">
              <a:lnSpc>
                <a:spcPct val="100000"/>
              </a:lnSpc>
            </a:pPr>
            <a:r>
              <a:rPr sz="1600" spc="-5" dirty="0">
                <a:latin typeface="Courier New"/>
                <a:cs typeface="Courier New"/>
              </a:rPr>
              <a:t>notas</a:t>
            </a:r>
            <a:endParaRPr sz="1600" dirty="0">
              <a:latin typeface="Courier New"/>
              <a:cs typeface="Courier New"/>
            </a:endParaRPr>
          </a:p>
          <a:p>
            <a:pPr marL="12700" marR="248285" algn="just">
              <a:lnSpc>
                <a:spcPct val="100000"/>
              </a:lnSpc>
            </a:pPr>
            <a:r>
              <a:rPr sz="1600" spc="-5" dirty="0">
                <a:latin typeface="Courier New"/>
                <a:cs typeface="Courier New"/>
              </a:rPr>
              <a:t>SALIDA: El modelo del informe donde se desean imprimir el  promedio de los</a:t>
            </a:r>
            <a:r>
              <a:rPr sz="1600" spc="-15" dirty="0">
                <a:latin typeface="Courier New"/>
                <a:cs typeface="Courier New"/>
              </a:rPr>
              <a:t> </a:t>
            </a:r>
            <a:r>
              <a:rPr sz="1600" spc="-5" dirty="0">
                <a:latin typeface="Courier New"/>
                <a:cs typeface="Courier New"/>
              </a:rPr>
              <a:t>alumnos.</a:t>
            </a:r>
            <a:endParaRPr sz="1600" dirty="0">
              <a:latin typeface="Courier New"/>
              <a:cs typeface="Courier New"/>
            </a:endParaRPr>
          </a:p>
        </p:txBody>
      </p:sp>
      <p:graphicFrame>
        <p:nvGraphicFramePr>
          <p:cNvPr id="10" name="object 7">
            <a:extLst>
              <a:ext uri="{FF2B5EF4-FFF2-40B4-BE49-F238E27FC236}">
                <a16:creationId xmlns:a16="http://schemas.microsoft.com/office/drawing/2014/main" id="{0767DA17-1E9A-4FBB-81C3-CB2DBD1327BA}"/>
              </a:ext>
            </a:extLst>
          </p:cNvPr>
          <p:cNvGraphicFramePr>
            <a:graphicFrameLocks noGrp="1"/>
          </p:cNvGraphicFramePr>
          <p:nvPr>
            <p:extLst/>
          </p:nvPr>
        </p:nvGraphicFramePr>
        <p:xfrm>
          <a:off x="2919369" y="5734734"/>
          <a:ext cx="5519955" cy="523453"/>
        </p:xfrm>
        <a:graphic>
          <a:graphicData uri="http://schemas.openxmlformats.org/drawingml/2006/table">
            <a:tbl>
              <a:tblPr firstRow="1" bandRow="1">
                <a:tableStyleId>{2D5ABB26-0587-4C30-8999-92F81FD0307C}</a:tableStyleId>
              </a:tblPr>
              <a:tblGrid>
                <a:gridCol w="1274076">
                  <a:extLst>
                    <a:ext uri="{9D8B030D-6E8A-4147-A177-3AD203B41FA5}">
                      <a16:colId xmlns:a16="http://schemas.microsoft.com/office/drawing/2014/main" val="20000"/>
                    </a:ext>
                  </a:extLst>
                </a:gridCol>
                <a:gridCol w="848344">
                  <a:extLst>
                    <a:ext uri="{9D8B030D-6E8A-4147-A177-3AD203B41FA5}">
                      <a16:colId xmlns:a16="http://schemas.microsoft.com/office/drawing/2014/main" val="20001"/>
                    </a:ext>
                  </a:extLst>
                </a:gridCol>
                <a:gridCol w="1274076">
                  <a:extLst>
                    <a:ext uri="{9D8B030D-6E8A-4147-A177-3AD203B41FA5}">
                      <a16:colId xmlns:a16="http://schemas.microsoft.com/office/drawing/2014/main" val="20002"/>
                    </a:ext>
                  </a:extLst>
                </a:gridCol>
                <a:gridCol w="849383">
                  <a:extLst>
                    <a:ext uri="{9D8B030D-6E8A-4147-A177-3AD203B41FA5}">
                      <a16:colId xmlns:a16="http://schemas.microsoft.com/office/drawing/2014/main" val="20003"/>
                    </a:ext>
                  </a:extLst>
                </a:gridCol>
                <a:gridCol w="1274076">
                  <a:extLst>
                    <a:ext uri="{9D8B030D-6E8A-4147-A177-3AD203B41FA5}">
                      <a16:colId xmlns:a16="http://schemas.microsoft.com/office/drawing/2014/main" val="20004"/>
                    </a:ext>
                  </a:extLst>
                </a:gridCol>
              </a:tblGrid>
              <a:tr h="251135">
                <a:tc rowSpan="2">
                  <a:txBody>
                    <a:bodyPr/>
                    <a:lstStyle/>
                    <a:p>
                      <a:pPr>
                        <a:lnSpc>
                          <a:spcPct val="100000"/>
                        </a:lnSpc>
                      </a:pPr>
                      <a:endParaRPr sz="1000">
                        <a:latin typeface="Times New Roman"/>
                        <a:cs typeface="Times New Roman"/>
                      </a:endParaRPr>
                    </a:p>
                    <a:p>
                      <a:pPr>
                        <a:lnSpc>
                          <a:spcPct val="100000"/>
                        </a:lnSpc>
                        <a:spcBef>
                          <a:spcPts val="45"/>
                        </a:spcBef>
                      </a:pPr>
                      <a:endParaRPr sz="750">
                        <a:latin typeface="Times New Roman"/>
                        <a:cs typeface="Times New Roman"/>
                      </a:endParaRPr>
                    </a:p>
                    <a:p>
                      <a:pPr marL="365125">
                        <a:lnSpc>
                          <a:spcPct val="100000"/>
                        </a:lnSpc>
                      </a:pPr>
                      <a:r>
                        <a:rPr sz="850" spc="-170" dirty="0">
                          <a:latin typeface="Arial"/>
                          <a:cs typeface="Arial"/>
                        </a:rPr>
                        <a:t>ENTRADA</a:t>
                      </a:r>
                      <a:endParaRPr sz="85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rowSpan="2">
                  <a:txBody>
                    <a:bodyPr/>
                    <a:lstStyle/>
                    <a:p>
                      <a:pPr>
                        <a:lnSpc>
                          <a:spcPct val="100000"/>
                        </a:lnSpc>
                      </a:pPr>
                      <a:endParaRPr sz="1000" dirty="0">
                        <a:latin typeface="Times New Roman"/>
                        <a:cs typeface="Times New Roman"/>
                      </a:endParaRPr>
                    </a:p>
                    <a:p>
                      <a:pPr>
                        <a:lnSpc>
                          <a:spcPct val="100000"/>
                        </a:lnSpc>
                        <a:spcBef>
                          <a:spcPts val="45"/>
                        </a:spcBef>
                      </a:pPr>
                      <a:endParaRPr sz="750" dirty="0">
                        <a:latin typeface="Times New Roman"/>
                        <a:cs typeface="Times New Roman"/>
                      </a:endParaRPr>
                    </a:p>
                    <a:p>
                      <a:pPr marL="344805">
                        <a:lnSpc>
                          <a:spcPct val="100000"/>
                        </a:lnSpc>
                      </a:pPr>
                      <a:r>
                        <a:rPr sz="850" spc="-180" dirty="0">
                          <a:latin typeface="Arial"/>
                          <a:cs typeface="Arial"/>
                        </a:rPr>
                        <a:t>PROCESO</a:t>
                      </a:r>
                      <a:endParaRPr sz="850" dirty="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rowSpan="2">
                  <a:txBody>
                    <a:bodyPr/>
                    <a:lstStyle/>
                    <a:p>
                      <a:pPr>
                        <a:lnSpc>
                          <a:spcPct val="100000"/>
                        </a:lnSpc>
                      </a:pPr>
                      <a:endParaRPr sz="1000">
                        <a:latin typeface="Times New Roman"/>
                        <a:cs typeface="Times New Roman"/>
                      </a:endParaRPr>
                    </a:p>
                    <a:p>
                      <a:pPr>
                        <a:lnSpc>
                          <a:spcPct val="100000"/>
                        </a:lnSpc>
                        <a:spcBef>
                          <a:spcPts val="45"/>
                        </a:spcBef>
                      </a:pPr>
                      <a:endParaRPr sz="750">
                        <a:latin typeface="Times New Roman"/>
                        <a:cs typeface="Times New Roman"/>
                      </a:endParaRPr>
                    </a:p>
                    <a:p>
                      <a:pPr marL="469265">
                        <a:lnSpc>
                          <a:spcPct val="100000"/>
                        </a:lnSpc>
                      </a:pPr>
                      <a:r>
                        <a:rPr sz="850" spc="-155" dirty="0">
                          <a:latin typeface="Arial"/>
                          <a:cs typeface="Arial"/>
                        </a:rPr>
                        <a:t>SALIDA</a:t>
                      </a:r>
                      <a:endParaRPr sz="85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72318">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600" dirty="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2350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523493" y="735712"/>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5" name="object 4">
            <a:extLst>
              <a:ext uri="{FF2B5EF4-FFF2-40B4-BE49-F238E27FC236}">
                <a16:creationId xmlns:a16="http://schemas.microsoft.com/office/drawing/2014/main" id="{2C9EFE2C-5252-40EC-B316-2BBACF290E06}"/>
              </a:ext>
            </a:extLst>
          </p:cNvPr>
          <p:cNvSpPr txBox="1"/>
          <p:nvPr/>
        </p:nvSpPr>
        <p:spPr>
          <a:xfrm>
            <a:off x="2222370" y="1258010"/>
            <a:ext cx="2388235" cy="1671320"/>
          </a:xfrm>
          <a:prstGeom prst="rect">
            <a:avLst/>
          </a:prstGeom>
        </p:spPr>
        <p:txBody>
          <a:bodyPr vert="horz" wrap="square" lIns="0" tIns="12700" rIns="0" bIns="0" rtlCol="0">
            <a:spAutoFit/>
          </a:bodyPr>
          <a:lstStyle/>
          <a:p>
            <a:pPr marL="12700" marR="5080">
              <a:lnSpc>
                <a:spcPct val="100000"/>
              </a:lnSpc>
              <a:spcBef>
                <a:spcPts val="100"/>
              </a:spcBef>
            </a:pPr>
            <a:r>
              <a:rPr sz="1800" b="1" i="1" spc="-5" dirty="0">
                <a:solidFill>
                  <a:srgbClr val="FF0000"/>
                </a:solidFill>
                <a:latin typeface="Arial"/>
                <a:cs typeface="Arial"/>
              </a:rPr>
              <a:t>Análisis del problema  </a:t>
            </a:r>
            <a:r>
              <a:rPr sz="1800" b="1" spc="-5" dirty="0">
                <a:solidFill>
                  <a:srgbClr val="BFBFBF"/>
                </a:solidFill>
                <a:latin typeface="Arial"/>
                <a:cs typeface="Arial"/>
              </a:rPr>
              <a:t>Diseño del algoritmo  </a:t>
            </a:r>
            <a:r>
              <a:rPr sz="1800" b="1" spc="-10" dirty="0">
                <a:solidFill>
                  <a:srgbClr val="BFBFBF"/>
                </a:solidFill>
                <a:latin typeface="Arial"/>
                <a:cs typeface="Arial"/>
              </a:rPr>
              <a:t>Programación  </a:t>
            </a:r>
            <a:r>
              <a:rPr sz="1800" b="1" spc="-5" dirty="0">
                <a:solidFill>
                  <a:srgbClr val="BFBFBF"/>
                </a:solidFill>
                <a:latin typeface="Arial"/>
                <a:cs typeface="Arial"/>
              </a:rPr>
              <a:t>Ejecución </a:t>
            </a:r>
            <a:r>
              <a:rPr sz="1800" b="1" dirty="0">
                <a:solidFill>
                  <a:srgbClr val="BFBFBF"/>
                </a:solidFill>
                <a:latin typeface="Arial"/>
                <a:cs typeface="Arial"/>
              </a:rPr>
              <a:t>y</a:t>
            </a:r>
            <a:r>
              <a:rPr sz="1800" b="1" spc="-65" dirty="0">
                <a:solidFill>
                  <a:srgbClr val="BFBFBF"/>
                </a:solidFill>
                <a:latin typeface="Arial"/>
                <a:cs typeface="Arial"/>
              </a:rPr>
              <a:t> </a:t>
            </a:r>
            <a:r>
              <a:rPr sz="1800" b="1" spc="-5" dirty="0">
                <a:solidFill>
                  <a:srgbClr val="BFBFBF"/>
                </a:solidFill>
                <a:latin typeface="Arial"/>
                <a:cs typeface="Arial"/>
              </a:rPr>
              <a:t>pruebas.</a:t>
            </a:r>
            <a:endParaRPr sz="1800" dirty="0">
              <a:latin typeface="Arial"/>
              <a:cs typeface="Arial"/>
            </a:endParaRPr>
          </a:p>
          <a:p>
            <a:pPr>
              <a:lnSpc>
                <a:spcPct val="100000"/>
              </a:lnSpc>
              <a:spcBef>
                <a:spcPts val="30"/>
              </a:spcBef>
            </a:pPr>
            <a:endParaRPr sz="1850" dirty="0">
              <a:latin typeface="Arial"/>
              <a:cs typeface="Arial"/>
            </a:endParaRPr>
          </a:p>
          <a:p>
            <a:pPr marL="12700">
              <a:lnSpc>
                <a:spcPct val="100000"/>
              </a:lnSpc>
            </a:pPr>
            <a:r>
              <a:rPr sz="1800" spc="-5" dirty="0">
                <a:latin typeface="Arial"/>
                <a:cs typeface="Arial"/>
              </a:rPr>
              <a:t>Es</a:t>
            </a:r>
            <a:r>
              <a:rPr sz="1800" spc="-15" dirty="0">
                <a:latin typeface="Arial"/>
                <a:cs typeface="Arial"/>
              </a:rPr>
              <a:t> </a:t>
            </a:r>
            <a:r>
              <a:rPr sz="1800" spc="-5" dirty="0">
                <a:latin typeface="Arial"/>
                <a:cs typeface="Arial"/>
              </a:rPr>
              <a:t>decir:</a:t>
            </a:r>
            <a:endParaRPr sz="1800" dirty="0">
              <a:latin typeface="Arial"/>
              <a:cs typeface="Arial"/>
            </a:endParaRPr>
          </a:p>
        </p:txBody>
      </p:sp>
      <p:sp>
        <p:nvSpPr>
          <p:cNvPr id="6" name="object 8">
            <a:extLst>
              <a:ext uri="{FF2B5EF4-FFF2-40B4-BE49-F238E27FC236}">
                <a16:creationId xmlns:a16="http://schemas.microsoft.com/office/drawing/2014/main" id="{E4A0D611-2BE0-4F27-8CE0-A4831638D8D2}"/>
              </a:ext>
            </a:extLst>
          </p:cNvPr>
          <p:cNvSpPr/>
          <p:nvPr/>
        </p:nvSpPr>
        <p:spPr>
          <a:xfrm>
            <a:off x="3332864" y="2779320"/>
            <a:ext cx="6769100" cy="282067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7497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523493" y="735712"/>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pic>
        <p:nvPicPr>
          <p:cNvPr id="2" name="Imagen 1">
            <a:extLst>
              <a:ext uri="{FF2B5EF4-FFF2-40B4-BE49-F238E27FC236}">
                <a16:creationId xmlns:a16="http://schemas.microsoft.com/office/drawing/2014/main" id="{E6C929FE-6DA4-458A-B189-F2DDE33D40F0}"/>
              </a:ext>
            </a:extLst>
          </p:cNvPr>
          <p:cNvPicPr>
            <a:picLocks noChangeAspect="1"/>
          </p:cNvPicPr>
          <p:nvPr/>
        </p:nvPicPr>
        <p:blipFill>
          <a:blip r:embed="rId2"/>
          <a:stretch>
            <a:fillRect/>
          </a:stretch>
        </p:blipFill>
        <p:spPr>
          <a:xfrm>
            <a:off x="2908383" y="1275126"/>
            <a:ext cx="6144392" cy="4681831"/>
          </a:xfrm>
          <a:prstGeom prst="rect">
            <a:avLst/>
          </a:prstGeom>
        </p:spPr>
      </p:pic>
    </p:spTree>
    <p:extLst>
      <p:ext uri="{BB962C8B-B14F-4D97-AF65-F5344CB8AC3E}">
        <p14:creationId xmlns:p14="http://schemas.microsoft.com/office/powerpoint/2010/main" val="322494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C8371747-3C3E-4A7A-9B70-914302712D5F}"/>
              </a:ext>
            </a:extLst>
          </p:cNvPr>
          <p:cNvSpPr txBox="1"/>
          <p:nvPr/>
        </p:nvSpPr>
        <p:spPr>
          <a:xfrm>
            <a:off x="3523493" y="772657"/>
            <a:ext cx="6891131" cy="446276"/>
          </a:xfrm>
          <a:prstGeom prst="rect">
            <a:avLst/>
          </a:prstGeom>
          <a:noFill/>
        </p:spPr>
        <p:txBody>
          <a:bodyPr wrap="square" rtlCol="0">
            <a:spAutoFit/>
          </a:bodyPr>
          <a:lstStyle/>
          <a:p>
            <a:r>
              <a:rPr lang="es-ES" sz="2300" b="1" dirty="0">
                <a:solidFill>
                  <a:srgbClr val="FF0062"/>
                </a:solidFill>
                <a:latin typeface="Ubuntu" panose="020B0504030602030204" pitchFamily="34" charset="0"/>
              </a:rPr>
              <a:t>Etapas en la Solución de Problemas</a:t>
            </a:r>
            <a:endParaRPr lang="es-CO" sz="2300" b="1" dirty="0">
              <a:solidFill>
                <a:srgbClr val="FF0062"/>
              </a:solidFill>
              <a:latin typeface="Ubuntu" panose="020B0504030602030204" pitchFamily="34" charset="0"/>
            </a:endParaRPr>
          </a:p>
        </p:txBody>
      </p:sp>
      <p:sp>
        <p:nvSpPr>
          <p:cNvPr id="4" name="object 4">
            <a:extLst>
              <a:ext uri="{FF2B5EF4-FFF2-40B4-BE49-F238E27FC236}">
                <a16:creationId xmlns:a16="http://schemas.microsoft.com/office/drawing/2014/main" id="{C4001A36-08D1-4F43-AA4E-755536B785C3}"/>
              </a:ext>
            </a:extLst>
          </p:cNvPr>
          <p:cNvSpPr txBox="1"/>
          <p:nvPr/>
        </p:nvSpPr>
        <p:spPr>
          <a:xfrm>
            <a:off x="2303023" y="1323754"/>
            <a:ext cx="2440940" cy="1120820"/>
          </a:xfrm>
          <a:prstGeom prst="rect">
            <a:avLst/>
          </a:prstGeom>
        </p:spPr>
        <p:txBody>
          <a:bodyPr vert="horz" wrap="square" lIns="0" tIns="12700" rIns="0" bIns="0" rtlCol="0">
            <a:spAutoFit/>
          </a:bodyPr>
          <a:lstStyle/>
          <a:p>
            <a:pPr marL="12700" marR="57785">
              <a:lnSpc>
                <a:spcPct val="100000"/>
              </a:lnSpc>
              <a:spcBef>
                <a:spcPts val="100"/>
              </a:spcBef>
            </a:pPr>
            <a:r>
              <a:rPr sz="1800" b="1" i="1" spc="-5" dirty="0">
                <a:solidFill>
                  <a:srgbClr val="FF0000"/>
                </a:solidFill>
                <a:latin typeface="Arial"/>
                <a:cs typeface="Arial"/>
              </a:rPr>
              <a:t>Análisis del problema  </a:t>
            </a:r>
            <a:r>
              <a:rPr sz="1800" b="1" spc="-5" dirty="0">
                <a:solidFill>
                  <a:srgbClr val="BFBFBF"/>
                </a:solidFill>
                <a:latin typeface="Arial"/>
                <a:cs typeface="Arial"/>
              </a:rPr>
              <a:t>Diseño del algoritmo  </a:t>
            </a:r>
            <a:r>
              <a:rPr sz="1800" b="1" spc="-10" dirty="0">
                <a:solidFill>
                  <a:srgbClr val="BFBFBF"/>
                </a:solidFill>
                <a:latin typeface="Arial"/>
                <a:cs typeface="Arial"/>
              </a:rPr>
              <a:t>Programación  </a:t>
            </a:r>
            <a:r>
              <a:rPr sz="1800" b="1" spc="-5" dirty="0">
                <a:solidFill>
                  <a:srgbClr val="BFBFBF"/>
                </a:solidFill>
                <a:latin typeface="Arial"/>
                <a:cs typeface="Arial"/>
              </a:rPr>
              <a:t>Ejecución </a:t>
            </a:r>
            <a:r>
              <a:rPr sz="1800" b="1" dirty="0">
                <a:solidFill>
                  <a:srgbClr val="BFBFBF"/>
                </a:solidFill>
                <a:latin typeface="Arial"/>
                <a:cs typeface="Arial"/>
              </a:rPr>
              <a:t>y</a:t>
            </a:r>
            <a:r>
              <a:rPr sz="1800" b="1" spc="-65" dirty="0">
                <a:solidFill>
                  <a:srgbClr val="BFBFBF"/>
                </a:solidFill>
                <a:latin typeface="Arial"/>
                <a:cs typeface="Arial"/>
              </a:rPr>
              <a:t> </a:t>
            </a:r>
            <a:r>
              <a:rPr sz="1800" b="1" spc="-5" dirty="0" err="1">
                <a:solidFill>
                  <a:srgbClr val="BFBFBF"/>
                </a:solidFill>
                <a:latin typeface="Arial"/>
                <a:cs typeface="Arial"/>
              </a:rPr>
              <a:t>pruebas</a:t>
            </a:r>
            <a:r>
              <a:rPr sz="1800" b="1" spc="-5" dirty="0">
                <a:solidFill>
                  <a:srgbClr val="BFBFBF"/>
                </a:solidFill>
                <a:latin typeface="Arial"/>
                <a:cs typeface="Arial"/>
              </a:rPr>
              <a:t>.</a:t>
            </a:r>
            <a:endParaRPr sz="1800" dirty="0">
              <a:latin typeface="Arial"/>
              <a:cs typeface="Arial"/>
            </a:endParaRPr>
          </a:p>
        </p:txBody>
      </p:sp>
      <p:sp>
        <p:nvSpPr>
          <p:cNvPr id="5" name="object 8">
            <a:extLst>
              <a:ext uri="{FF2B5EF4-FFF2-40B4-BE49-F238E27FC236}">
                <a16:creationId xmlns:a16="http://schemas.microsoft.com/office/drawing/2014/main" id="{20B86ED6-7827-4882-BD01-C530C1DF5E66}"/>
              </a:ext>
            </a:extLst>
          </p:cNvPr>
          <p:cNvSpPr/>
          <p:nvPr/>
        </p:nvSpPr>
        <p:spPr>
          <a:xfrm>
            <a:off x="2303022" y="2700273"/>
            <a:ext cx="7653777" cy="3460382"/>
          </a:xfrm>
          <a:prstGeom prst="rect">
            <a:avLst/>
          </a:prstGeom>
          <a:blipFill>
            <a:blip r:embed="rId2" cstate="print"/>
            <a:stretch>
              <a:fillRect/>
            </a:stretch>
          </a:blipFill>
        </p:spPr>
        <p:txBody>
          <a:bodyPr wrap="square" lIns="0" tIns="0" rIns="0" bIns="0" rtlCol="0"/>
          <a:lstStyle/>
          <a:p>
            <a:endParaRPr/>
          </a:p>
        </p:txBody>
      </p:sp>
      <p:sp>
        <p:nvSpPr>
          <p:cNvPr id="6" name="object 7">
            <a:extLst>
              <a:ext uri="{FF2B5EF4-FFF2-40B4-BE49-F238E27FC236}">
                <a16:creationId xmlns:a16="http://schemas.microsoft.com/office/drawing/2014/main" id="{35094F36-B8B1-4313-BD6E-2C3740E1CD65}"/>
              </a:ext>
            </a:extLst>
          </p:cNvPr>
          <p:cNvSpPr/>
          <p:nvPr/>
        </p:nvSpPr>
        <p:spPr>
          <a:xfrm>
            <a:off x="8641658" y="1323754"/>
            <a:ext cx="899506" cy="112082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95434397"/>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Gota</Template>
  <TotalTime>1</TotalTime>
  <Words>4070</Words>
  <Application>Microsoft Office PowerPoint</Application>
  <PresentationFormat>Panorámica</PresentationFormat>
  <Paragraphs>479</Paragraphs>
  <Slides>51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Arial</vt:lpstr>
      <vt:lpstr>Courier New</vt:lpstr>
      <vt:lpstr>Times New Roman</vt:lpstr>
      <vt:lpstr>Tw Cen MT</vt:lpstr>
      <vt:lpstr>Ubuntu</vt:lpstr>
      <vt:lpstr>UnDotum</vt:lpstr>
      <vt:lpstr>Wingdings</vt:lpstr>
      <vt:lpstr>Gota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oparra@o365.unab.edu.co</dc:creator>
  <cp:lastModifiedBy>oparra@o365.unab.edu.co</cp:lastModifiedBy>
  <cp:revision>1</cp:revision>
  <dcterms:created xsi:type="dcterms:W3CDTF">2022-02-23T13:22:55Z</dcterms:created>
  <dcterms:modified xsi:type="dcterms:W3CDTF">2022-02-23T13:24:21Z</dcterms:modified>
</cp:coreProperties>
</file>