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394" r:id="rId4"/>
    <p:sldId id="395" r:id="rId5"/>
    <p:sldId id="396" r:id="rId6"/>
    <p:sldId id="397" r:id="rId7"/>
    <p:sldId id="398" r:id="rId8"/>
    <p:sldId id="399" r:id="rId9"/>
    <p:sldId id="400" r:id="rId10"/>
    <p:sldId id="401" r:id="rId11"/>
    <p:sldId id="402" r:id="rId12"/>
    <p:sldId id="403" r:id="rId13"/>
    <p:sldId id="431" r:id="rId14"/>
    <p:sldId id="318" r:id="rId15"/>
    <p:sldId id="316" r:id="rId16"/>
    <p:sldId id="404" r:id="rId17"/>
    <p:sldId id="407" r:id="rId18"/>
    <p:sldId id="420" r:id="rId19"/>
    <p:sldId id="423" r:id="rId20"/>
    <p:sldId id="424" r:id="rId21"/>
    <p:sldId id="390" r:id="rId22"/>
    <p:sldId id="377" r:id="rId23"/>
    <p:sldId id="393" r:id="rId24"/>
    <p:sldId id="378" r:id="rId25"/>
    <p:sldId id="419" r:id="rId26"/>
    <p:sldId id="379" r:id="rId27"/>
    <p:sldId id="425" r:id="rId28"/>
    <p:sldId id="372" r:id="rId29"/>
    <p:sldId id="380" r:id="rId30"/>
    <p:sldId id="426" r:id="rId31"/>
    <p:sldId id="427" r:id="rId32"/>
    <p:sldId id="428" r:id="rId33"/>
    <p:sldId id="429" r:id="rId34"/>
    <p:sldId id="374" r:id="rId35"/>
    <p:sldId id="375" r:id="rId36"/>
    <p:sldId id="381" r:id="rId37"/>
    <p:sldId id="430" r:id="rId38"/>
    <p:sldId id="382" r:id="rId39"/>
    <p:sldId id="306" r:id="rId40"/>
    <p:sldId id="432" r:id="rId41"/>
    <p:sldId id="422" r:id="rId42"/>
    <p:sldId id="433" r:id="rId43"/>
    <p:sldId id="434" r:id="rId44"/>
    <p:sldId id="456" r:id="rId45"/>
    <p:sldId id="457" r:id="rId46"/>
    <p:sldId id="458" r:id="rId47"/>
    <p:sldId id="459" r:id="rId48"/>
    <p:sldId id="460" r:id="rId49"/>
    <p:sldId id="435" r:id="rId50"/>
    <p:sldId id="436" r:id="rId51"/>
    <p:sldId id="437" r:id="rId52"/>
    <p:sldId id="359" r:id="rId5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F3A67-7B1D-4C20-A340-6E595A5FD11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D97BC7F6-264B-42C7-92A0-3546702E8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C4DFFE3-EAED-4879-B844-17457CF240C1}"/>
              </a:ext>
            </a:extLst>
          </p:cNvPr>
          <p:cNvSpPr>
            <a:spLocks noGrp="1"/>
          </p:cNvSpPr>
          <p:nvPr>
            <p:ph type="dt" sz="half" idx="10"/>
          </p:nvPr>
        </p:nvSpPr>
        <p:spPr/>
        <p:txBody>
          <a:bodyPr/>
          <a:lstStyle/>
          <a:p>
            <a:fld id="{6DCCFB44-A862-479B-BE2C-2441143E5171}" type="datetimeFigureOut">
              <a:rPr lang="es-CO" smtClean="0"/>
              <a:t>25/07/2022</a:t>
            </a:fld>
            <a:endParaRPr lang="es-CO"/>
          </a:p>
        </p:txBody>
      </p:sp>
      <p:sp>
        <p:nvSpPr>
          <p:cNvPr id="5" name="Marcador de pie de página 4">
            <a:extLst>
              <a:ext uri="{FF2B5EF4-FFF2-40B4-BE49-F238E27FC236}">
                <a16:creationId xmlns:a16="http://schemas.microsoft.com/office/drawing/2014/main" id="{278FFA74-BA0A-4024-8B4F-2683D609BF3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4211915-F98C-41B2-A0A7-2FCB1635DF52}"/>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1700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DC1C8-8881-49BF-849E-2E819B3490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6279FFA-FA20-4B37-84A2-D9759520E03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00A514F-119A-47B1-B31A-32A99566E11E}"/>
              </a:ext>
            </a:extLst>
          </p:cNvPr>
          <p:cNvSpPr>
            <a:spLocks noGrp="1"/>
          </p:cNvSpPr>
          <p:nvPr>
            <p:ph type="dt" sz="half" idx="10"/>
          </p:nvPr>
        </p:nvSpPr>
        <p:spPr/>
        <p:txBody>
          <a:bodyPr/>
          <a:lstStyle/>
          <a:p>
            <a:fld id="{6DCCFB44-A862-479B-BE2C-2441143E5171}" type="datetimeFigureOut">
              <a:rPr lang="es-CO" smtClean="0"/>
              <a:t>25/07/2022</a:t>
            </a:fld>
            <a:endParaRPr lang="es-CO"/>
          </a:p>
        </p:txBody>
      </p:sp>
      <p:sp>
        <p:nvSpPr>
          <p:cNvPr id="5" name="Marcador de pie de página 4">
            <a:extLst>
              <a:ext uri="{FF2B5EF4-FFF2-40B4-BE49-F238E27FC236}">
                <a16:creationId xmlns:a16="http://schemas.microsoft.com/office/drawing/2014/main" id="{E6F7845F-AA6A-4ECC-BCB8-6A61791B65D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46167C0-7F6F-4B8A-8550-795DED6CCB56}"/>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2283301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744CFE-3A46-4811-8655-F569B3FA71D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2E4FB12-9E56-41D7-A709-2BEC4C964B9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18DE45D-032F-4D21-B9F9-895F91F36134}"/>
              </a:ext>
            </a:extLst>
          </p:cNvPr>
          <p:cNvSpPr>
            <a:spLocks noGrp="1"/>
          </p:cNvSpPr>
          <p:nvPr>
            <p:ph type="dt" sz="half" idx="10"/>
          </p:nvPr>
        </p:nvSpPr>
        <p:spPr/>
        <p:txBody>
          <a:bodyPr/>
          <a:lstStyle/>
          <a:p>
            <a:fld id="{6DCCFB44-A862-479B-BE2C-2441143E5171}" type="datetimeFigureOut">
              <a:rPr lang="es-CO" smtClean="0"/>
              <a:t>25/07/2022</a:t>
            </a:fld>
            <a:endParaRPr lang="es-CO"/>
          </a:p>
        </p:txBody>
      </p:sp>
      <p:sp>
        <p:nvSpPr>
          <p:cNvPr id="5" name="Marcador de pie de página 4">
            <a:extLst>
              <a:ext uri="{FF2B5EF4-FFF2-40B4-BE49-F238E27FC236}">
                <a16:creationId xmlns:a16="http://schemas.microsoft.com/office/drawing/2014/main" id="{8D97EC73-A9A4-407E-9A04-307DBE8461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17CAFD0-E18A-4EB6-BD73-1BFDEAFD8CCF}"/>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196043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1AA5AC-C0BE-4258-88BD-F8A405CACA0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D5C358E-6F18-4435-9C11-AD8062DF927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A4C8652-EC30-4B1C-A07F-90D7FC753CCB}"/>
              </a:ext>
            </a:extLst>
          </p:cNvPr>
          <p:cNvSpPr>
            <a:spLocks noGrp="1"/>
          </p:cNvSpPr>
          <p:nvPr>
            <p:ph type="dt" sz="half" idx="10"/>
          </p:nvPr>
        </p:nvSpPr>
        <p:spPr/>
        <p:txBody>
          <a:bodyPr/>
          <a:lstStyle/>
          <a:p>
            <a:fld id="{6DCCFB44-A862-479B-BE2C-2441143E5171}" type="datetimeFigureOut">
              <a:rPr lang="es-CO" smtClean="0"/>
              <a:t>25/07/2022</a:t>
            </a:fld>
            <a:endParaRPr lang="es-CO"/>
          </a:p>
        </p:txBody>
      </p:sp>
      <p:sp>
        <p:nvSpPr>
          <p:cNvPr id="5" name="Marcador de pie de página 4">
            <a:extLst>
              <a:ext uri="{FF2B5EF4-FFF2-40B4-BE49-F238E27FC236}">
                <a16:creationId xmlns:a16="http://schemas.microsoft.com/office/drawing/2014/main" id="{6171C349-F6FB-4D84-ABF4-34636892033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25FEF1-4F4F-4621-82AC-D2A40C9D2694}"/>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282862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EA041E-3349-47DD-ABCB-A618FEE66AB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383274A-E47B-4E2F-8502-A007ACA348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30BA09B4-CF82-403E-A608-C70CD061FD13}"/>
              </a:ext>
            </a:extLst>
          </p:cNvPr>
          <p:cNvSpPr>
            <a:spLocks noGrp="1"/>
          </p:cNvSpPr>
          <p:nvPr>
            <p:ph type="dt" sz="half" idx="10"/>
          </p:nvPr>
        </p:nvSpPr>
        <p:spPr/>
        <p:txBody>
          <a:bodyPr/>
          <a:lstStyle/>
          <a:p>
            <a:fld id="{6DCCFB44-A862-479B-BE2C-2441143E5171}" type="datetimeFigureOut">
              <a:rPr lang="es-CO" smtClean="0"/>
              <a:t>25/07/2022</a:t>
            </a:fld>
            <a:endParaRPr lang="es-CO"/>
          </a:p>
        </p:txBody>
      </p:sp>
      <p:sp>
        <p:nvSpPr>
          <p:cNvPr id="5" name="Marcador de pie de página 4">
            <a:extLst>
              <a:ext uri="{FF2B5EF4-FFF2-40B4-BE49-F238E27FC236}">
                <a16:creationId xmlns:a16="http://schemas.microsoft.com/office/drawing/2014/main" id="{32CB0E74-C29F-4509-B0C1-6E90EF84F0D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3D0BA62-0498-4D45-A85C-02C545DD192E}"/>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119278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3416C-5CDF-4398-8F7F-4F6F0DD8FB2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F05D91-CC0A-44ED-939A-D0FEBDE9E63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A99486F-FF44-4598-BA52-A0B1F505239B}"/>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A16A34E-E2F9-4C7C-AA4C-1DC2E1ED679F}"/>
              </a:ext>
            </a:extLst>
          </p:cNvPr>
          <p:cNvSpPr>
            <a:spLocks noGrp="1"/>
          </p:cNvSpPr>
          <p:nvPr>
            <p:ph type="dt" sz="half" idx="10"/>
          </p:nvPr>
        </p:nvSpPr>
        <p:spPr/>
        <p:txBody>
          <a:bodyPr/>
          <a:lstStyle/>
          <a:p>
            <a:fld id="{6DCCFB44-A862-479B-BE2C-2441143E5171}" type="datetimeFigureOut">
              <a:rPr lang="es-CO" smtClean="0"/>
              <a:t>25/07/2022</a:t>
            </a:fld>
            <a:endParaRPr lang="es-CO"/>
          </a:p>
        </p:txBody>
      </p:sp>
      <p:sp>
        <p:nvSpPr>
          <p:cNvPr id="6" name="Marcador de pie de página 5">
            <a:extLst>
              <a:ext uri="{FF2B5EF4-FFF2-40B4-BE49-F238E27FC236}">
                <a16:creationId xmlns:a16="http://schemas.microsoft.com/office/drawing/2014/main" id="{A95873F7-79F2-4866-A712-6DC8C9BD8F8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661030-3431-4EC6-9808-606FD0A65455}"/>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225570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46C0F-746E-4E52-A998-A71534DAFBD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268C202-61AC-4CDD-B89E-72F7CA2D2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561D6734-5E5C-47C4-90BD-88755389016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F15ECAED-8EE6-4E79-AE10-B10A34CA8D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D2BD6CB3-DD4F-4F4A-BE7E-5A55D16601E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F62D15E-89E3-48C5-87AF-872D6D65594A}"/>
              </a:ext>
            </a:extLst>
          </p:cNvPr>
          <p:cNvSpPr>
            <a:spLocks noGrp="1"/>
          </p:cNvSpPr>
          <p:nvPr>
            <p:ph type="dt" sz="half" idx="10"/>
          </p:nvPr>
        </p:nvSpPr>
        <p:spPr/>
        <p:txBody>
          <a:bodyPr/>
          <a:lstStyle/>
          <a:p>
            <a:fld id="{6DCCFB44-A862-479B-BE2C-2441143E5171}" type="datetimeFigureOut">
              <a:rPr lang="es-CO" smtClean="0"/>
              <a:t>25/07/2022</a:t>
            </a:fld>
            <a:endParaRPr lang="es-CO"/>
          </a:p>
        </p:txBody>
      </p:sp>
      <p:sp>
        <p:nvSpPr>
          <p:cNvPr id="8" name="Marcador de pie de página 7">
            <a:extLst>
              <a:ext uri="{FF2B5EF4-FFF2-40B4-BE49-F238E27FC236}">
                <a16:creationId xmlns:a16="http://schemas.microsoft.com/office/drawing/2014/main" id="{F3CF28E2-26B5-4CF1-8392-6E01F3A8EE8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95B6008-AB02-4423-AE10-FA9FE8DC7133}"/>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67909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FDDA6-E3DB-4D4C-A56A-FB84DA0884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FCDF914-183A-4A05-9DC3-1E142CA234CC}"/>
              </a:ext>
            </a:extLst>
          </p:cNvPr>
          <p:cNvSpPr>
            <a:spLocks noGrp="1"/>
          </p:cNvSpPr>
          <p:nvPr>
            <p:ph type="dt" sz="half" idx="10"/>
          </p:nvPr>
        </p:nvSpPr>
        <p:spPr/>
        <p:txBody>
          <a:bodyPr/>
          <a:lstStyle/>
          <a:p>
            <a:fld id="{6DCCFB44-A862-479B-BE2C-2441143E5171}" type="datetimeFigureOut">
              <a:rPr lang="es-CO" smtClean="0"/>
              <a:t>25/07/2022</a:t>
            </a:fld>
            <a:endParaRPr lang="es-CO"/>
          </a:p>
        </p:txBody>
      </p:sp>
      <p:sp>
        <p:nvSpPr>
          <p:cNvPr id="4" name="Marcador de pie de página 3">
            <a:extLst>
              <a:ext uri="{FF2B5EF4-FFF2-40B4-BE49-F238E27FC236}">
                <a16:creationId xmlns:a16="http://schemas.microsoft.com/office/drawing/2014/main" id="{68A9272E-F51C-40F9-818B-97A12B5AF07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25DFFFB-A34A-4352-94D2-39598DC767F3}"/>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296370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0D659F-C111-457C-A9FD-9CFFBD9B580C}"/>
              </a:ext>
            </a:extLst>
          </p:cNvPr>
          <p:cNvSpPr>
            <a:spLocks noGrp="1"/>
          </p:cNvSpPr>
          <p:nvPr>
            <p:ph type="dt" sz="half" idx="10"/>
          </p:nvPr>
        </p:nvSpPr>
        <p:spPr/>
        <p:txBody>
          <a:bodyPr/>
          <a:lstStyle/>
          <a:p>
            <a:fld id="{6DCCFB44-A862-479B-BE2C-2441143E5171}" type="datetimeFigureOut">
              <a:rPr lang="es-CO" smtClean="0"/>
              <a:t>25/07/2022</a:t>
            </a:fld>
            <a:endParaRPr lang="es-CO"/>
          </a:p>
        </p:txBody>
      </p:sp>
      <p:sp>
        <p:nvSpPr>
          <p:cNvPr id="3" name="Marcador de pie de página 2">
            <a:extLst>
              <a:ext uri="{FF2B5EF4-FFF2-40B4-BE49-F238E27FC236}">
                <a16:creationId xmlns:a16="http://schemas.microsoft.com/office/drawing/2014/main" id="{0B8D9688-0C40-45BC-9A1C-0848C0FE911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9F702A6-DBBD-434A-BADF-83EC1EBE713F}"/>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62795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6BE4D-20E3-4516-AAD0-669877AA461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FB45A3F-2C22-4B5A-8EAE-B3BBDF263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35A8D1F-36CE-44A9-ACBA-213A4D27A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7699E00-53C7-4B71-960B-978744D312B5}"/>
              </a:ext>
            </a:extLst>
          </p:cNvPr>
          <p:cNvSpPr>
            <a:spLocks noGrp="1"/>
          </p:cNvSpPr>
          <p:nvPr>
            <p:ph type="dt" sz="half" idx="10"/>
          </p:nvPr>
        </p:nvSpPr>
        <p:spPr/>
        <p:txBody>
          <a:bodyPr/>
          <a:lstStyle/>
          <a:p>
            <a:fld id="{6DCCFB44-A862-479B-BE2C-2441143E5171}" type="datetimeFigureOut">
              <a:rPr lang="es-CO" smtClean="0"/>
              <a:t>25/07/2022</a:t>
            </a:fld>
            <a:endParaRPr lang="es-CO"/>
          </a:p>
        </p:txBody>
      </p:sp>
      <p:sp>
        <p:nvSpPr>
          <p:cNvPr id="6" name="Marcador de pie de página 5">
            <a:extLst>
              <a:ext uri="{FF2B5EF4-FFF2-40B4-BE49-F238E27FC236}">
                <a16:creationId xmlns:a16="http://schemas.microsoft.com/office/drawing/2014/main" id="{515F4993-4119-46E3-AADE-0BD3E454278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29FDEF-852A-42E3-93A4-4B9E6075B294}"/>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234743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CE66A-DD21-4AC3-8173-B915E8FC691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DEC3FE0-4750-49B8-B9D9-4B32F15A6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B062656-4713-4A92-B7C5-B4C61EF46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9349C62-6FCC-46BD-8D95-FF5CCAF790CF}"/>
              </a:ext>
            </a:extLst>
          </p:cNvPr>
          <p:cNvSpPr>
            <a:spLocks noGrp="1"/>
          </p:cNvSpPr>
          <p:nvPr>
            <p:ph type="dt" sz="half" idx="10"/>
          </p:nvPr>
        </p:nvSpPr>
        <p:spPr/>
        <p:txBody>
          <a:bodyPr/>
          <a:lstStyle/>
          <a:p>
            <a:fld id="{6DCCFB44-A862-479B-BE2C-2441143E5171}" type="datetimeFigureOut">
              <a:rPr lang="es-CO" smtClean="0"/>
              <a:t>25/07/2022</a:t>
            </a:fld>
            <a:endParaRPr lang="es-CO"/>
          </a:p>
        </p:txBody>
      </p:sp>
      <p:sp>
        <p:nvSpPr>
          <p:cNvPr id="6" name="Marcador de pie de página 5">
            <a:extLst>
              <a:ext uri="{FF2B5EF4-FFF2-40B4-BE49-F238E27FC236}">
                <a16:creationId xmlns:a16="http://schemas.microsoft.com/office/drawing/2014/main" id="{BDDDAE3D-95CF-46FE-ACAA-72031667CF6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09E856D-C954-4E4F-8522-AB92DF4081B4}"/>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35396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569A49C-D560-48A4-B7AB-DD6DA5337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549A39-7A60-464A-853F-5287871F0B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E338E7B-1225-4B17-9CC6-B8316BFC5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CFB44-A862-479B-BE2C-2441143E5171}" type="datetimeFigureOut">
              <a:rPr lang="es-CO" smtClean="0"/>
              <a:t>25/07/2022</a:t>
            </a:fld>
            <a:endParaRPr lang="es-CO"/>
          </a:p>
        </p:txBody>
      </p:sp>
      <p:sp>
        <p:nvSpPr>
          <p:cNvPr id="5" name="Marcador de pie de página 4">
            <a:extLst>
              <a:ext uri="{FF2B5EF4-FFF2-40B4-BE49-F238E27FC236}">
                <a16:creationId xmlns:a16="http://schemas.microsoft.com/office/drawing/2014/main" id="{CA88C5CB-FA0B-498B-AC09-92E83C3BD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9CC897C-3B7E-4386-9023-A23593D88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6AD98-0019-4938-BC07-EAA4EBD70C1E}" type="slidenum">
              <a:rPr lang="es-CO" smtClean="0"/>
              <a:t>‹Nº›</a:t>
            </a:fld>
            <a:endParaRPr lang="es-CO"/>
          </a:p>
        </p:txBody>
      </p:sp>
    </p:spTree>
    <p:extLst>
      <p:ext uri="{BB962C8B-B14F-4D97-AF65-F5344CB8AC3E}">
        <p14:creationId xmlns:p14="http://schemas.microsoft.com/office/powerpoint/2010/main" val="25657000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204D3B3-83BD-8049-9E55-5B6A10A3ADB5}"/>
              </a:ext>
            </a:extLst>
          </p:cNvPr>
          <p:cNvSpPr txBox="1"/>
          <p:nvPr/>
        </p:nvSpPr>
        <p:spPr>
          <a:xfrm>
            <a:off x="1199745" y="4620494"/>
            <a:ext cx="743252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600" b="1" i="0" u="none" strike="noStrike" kern="1200" cap="none" spc="0" normalizeH="0" baseline="0" noProof="0" dirty="0">
                <a:ln>
                  <a:noFill/>
                </a:ln>
                <a:solidFill>
                  <a:srgbClr val="FF0062"/>
                </a:solidFill>
                <a:effectLst/>
                <a:uLnTx/>
                <a:uFillTx/>
                <a:latin typeface="Ubuntu" panose="020B0504030602030204" pitchFamily="34" charset="0"/>
                <a:ea typeface="+mn-ea"/>
                <a:cs typeface="+mn-cs"/>
              </a:rPr>
              <a:t>Diplomado Python - Comfenalco</a:t>
            </a:r>
            <a:endParaRPr kumimoji="0" lang="es-CO" sz="3600" b="1" i="0" u="none" strike="noStrike" kern="1200" cap="none" spc="0" normalizeH="0" baseline="0" noProof="0" dirty="0">
              <a:ln>
                <a:noFill/>
              </a:ln>
              <a:solidFill>
                <a:srgbClr val="FF0062"/>
              </a:solidFill>
              <a:effectLst/>
              <a:uLnTx/>
              <a:uFillTx/>
              <a:latin typeface="Ubuntu" panose="020B0504030602030204" pitchFamily="34" charset="0"/>
              <a:ea typeface="+mn-ea"/>
              <a:cs typeface="+mn-cs"/>
            </a:endParaRPr>
          </a:p>
        </p:txBody>
      </p:sp>
      <p:sp>
        <p:nvSpPr>
          <p:cNvPr id="4" name="CuadroTexto 3">
            <a:extLst>
              <a:ext uri="{FF2B5EF4-FFF2-40B4-BE49-F238E27FC236}">
                <a16:creationId xmlns:a16="http://schemas.microsoft.com/office/drawing/2014/main" id="{0CD48878-B96F-41DA-9C00-697B398B7878}"/>
              </a:ext>
            </a:extLst>
          </p:cNvPr>
          <p:cNvSpPr txBox="1"/>
          <p:nvPr/>
        </p:nvSpPr>
        <p:spPr>
          <a:xfrm>
            <a:off x="645862" y="2389906"/>
            <a:ext cx="4545496"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srgbClr val="FF0062"/>
                </a:solidFill>
                <a:effectLst/>
                <a:uLnTx/>
                <a:uFillTx/>
                <a:latin typeface="Ubuntu" panose="020B0504030602030204" pitchFamily="34" charset="0"/>
                <a:ea typeface="+mn-ea"/>
                <a:cs typeface="+mn-cs"/>
              </a:rPr>
              <a:t>   </a:t>
            </a:r>
            <a:r>
              <a:rPr kumimoji="0" lang="es-ES" sz="2000" b="1" i="0" u="none" strike="noStrike" kern="1200" cap="none" spc="0" normalizeH="0" baseline="0" noProof="0" dirty="0">
                <a:ln>
                  <a:noFill/>
                </a:ln>
                <a:solidFill>
                  <a:srgbClr val="5B9BD5">
                    <a:lumMod val="50000"/>
                  </a:srgbClr>
                </a:solidFill>
                <a:effectLst/>
                <a:uLnTx/>
                <a:uFillTx/>
                <a:latin typeface="Ubuntu" panose="020B0504030602030204" pitchFamily="34" charset="0"/>
                <a:ea typeface="+mn-ea"/>
                <a:cs typeface="+mn-cs"/>
              </a:rPr>
              <a:t>Validaciones, Excepciones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2000" b="1" i="0" u="none" strike="noStrike" kern="1200" cap="none" spc="0" normalizeH="0" baseline="0" noProof="0" dirty="0">
              <a:ln>
                <a:noFill/>
              </a:ln>
              <a:solidFill>
                <a:srgbClr val="5B9BD5">
                  <a:lumMod val="50000"/>
                </a:srgbClr>
              </a:solidFill>
              <a:effectLst/>
              <a:uLnTx/>
              <a:uFillTx/>
              <a:latin typeface="Ubuntu" panose="020B0504030602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srgbClr val="00B050"/>
                </a:solidFill>
                <a:effectLst/>
                <a:uLnTx/>
                <a:uFillTx/>
                <a:latin typeface="Ubuntu" panose="020B0504030602030204" pitchFamily="34" charset="0"/>
                <a:ea typeface="+mn-ea"/>
                <a:cs typeface="+mn-cs"/>
              </a:rPr>
              <a:t>Funciones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1" i="0" u="none" strike="noStrike" kern="1200" cap="none" spc="0" normalizeH="0" baseline="0" noProof="0" dirty="0">
              <a:ln>
                <a:noFill/>
              </a:ln>
              <a:solidFill>
                <a:srgbClr val="5B9BD5">
                  <a:lumMod val="50000"/>
                </a:srgbClr>
              </a:solidFill>
              <a:effectLst/>
              <a:uLnTx/>
              <a:uFillTx/>
              <a:latin typeface="Ubuntu" panose="020B0504030602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srgbClr val="5B9BD5">
                    <a:lumMod val="50000"/>
                  </a:srgbClr>
                </a:solidFill>
                <a:effectLst/>
                <a:uLnTx/>
                <a:uFillTx/>
                <a:latin typeface="Ubuntu" panose="020B0504030602030204" pitchFamily="34" charset="0"/>
                <a:ea typeface="+mn-ea"/>
                <a:cs typeface="+mn-cs"/>
              </a:rPr>
              <a:t>  </a:t>
            </a:r>
            <a:r>
              <a:rPr kumimoji="0" lang="es-ES" sz="2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rPr>
              <a:t>Estructuras de Datos</a:t>
            </a:r>
            <a:endParaRPr kumimoji="0" lang="es-CO" sz="2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endParaRPr>
          </a:p>
        </p:txBody>
      </p:sp>
      <p:sp>
        <p:nvSpPr>
          <p:cNvPr id="2" name="Rectángulo 1">
            <a:extLst>
              <a:ext uri="{FF2B5EF4-FFF2-40B4-BE49-F238E27FC236}">
                <a16:creationId xmlns:a16="http://schemas.microsoft.com/office/drawing/2014/main" id="{10E24334-A743-44B0-9671-EAF06B752C87}"/>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6245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7602335" y="3417827"/>
            <a:ext cx="4214033"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Diseño –&gt; Algoritmo</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076599A7-68B0-4711-A82F-8703A1F9383B}"/>
              </a:ext>
            </a:extLst>
          </p:cNvPr>
          <p:cNvSpPr txBox="1"/>
          <p:nvPr/>
        </p:nvSpPr>
        <p:spPr>
          <a:xfrm>
            <a:off x="9709352" y="49564"/>
            <a:ext cx="28720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srgbClr val="FF0062"/>
                </a:solidFill>
                <a:effectLst/>
                <a:uLnTx/>
                <a:uFillTx/>
                <a:latin typeface="Ubuntu" panose="020B0504030602030204" pitchFamily="34" charset="0"/>
                <a:ea typeface="+mn-ea"/>
                <a:cs typeface="+mn-cs"/>
              </a:rPr>
              <a:t>Ejercicios</a:t>
            </a:r>
          </a:p>
        </p:txBody>
      </p:sp>
      <p:pic>
        <p:nvPicPr>
          <p:cNvPr id="8" name="Imagen 7" descr="Imagen que contiene dibujo, luz&#10;&#10;Descripción generada automáticamente">
            <a:extLst>
              <a:ext uri="{FF2B5EF4-FFF2-40B4-BE49-F238E27FC236}">
                <a16:creationId xmlns:a16="http://schemas.microsoft.com/office/drawing/2014/main" id="{44DB5B03-D04C-4012-82D8-D0EF77A88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pic>
        <p:nvPicPr>
          <p:cNvPr id="3" name="Imagen 2">
            <a:extLst>
              <a:ext uri="{FF2B5EF4-FFF2-40B4-BE49-F238E27FC236}">
                <a16:creationId xmlns:a16="http://schemas.microsoft.com/office/drawing/2014/main" id="{339D5C0F-A316-4CDE-BE87-97DAA5ADD518}"/>
              </a:ext>
            </a:extLst>
          </p:cNvPr>
          <p:cNvPicPr>
            <a:picLocks noChangeAspect="1"/>
          </p:cNvPicPr>
          <p:nvPr/>
        </p:nvPicPr>
        <p:blipFill>
          <a:blip r:embed="rId3"/>
          <a:stretch>
            <a:fillRect/>
          </a:stretch>
        </p:blipFill>
        <p:spPr>
          <a:xfrm>
            <a:off x="1069592" y="1861603"/>
            <a:ext cx="6479503" cy="4429027"/>
          </a:xfrm>
          <a:prstGeom prst="rect">
            <a:avLst/>
          </a:prstGeom>
        </p:spPr>
      </p:pic>
      <p:sp>
        <p:nvSpPr>
          <p:cNvPr id="11" name="CuadroTexto 10">
            <a:extLst>
              <a:ext uri="{FF2B5EF4-FFF2-40B4-BE49-F238E27FC236}">
                <a16:creationId xmlns:a16="http://schemas.microsoft.com/office/drawing/2014/main" id="{65390D7A-1772-4488-8B06-4123C96F2FD4}"/>
              </a:ext>
            </a:extLst>
          </p:cNvPr>
          <p:cNvSpPr txBox="1"/>
          <p:nvPr/>
        </p:nvSpPr>
        <p:spPr>
          <a:xfrm>
            <a:off x="3924054" y="403506"/>
            <a:ext cx="622069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Validación entrada de información</a:t>
            </a:r>
          </a:p>
        </p:txBody>
      </p:sp>
      <p:sp>
        <p:nvSpPr>
          <p:cNvPr id="12" name="CuadroTexto 11">
            <a:extLst>
              <a:ext uri="{FF2B5EF4-FFF2-40B4-BE49-F238E27FC236}">
                <a16:creationId xmlns:a16="http://schemas.microsoft.com/office/drawing/2014/main" id="{260B53DC-C8E8-40E6-9078-17CADEE69EAC}"/>
              </a:ext>
            </a:extLst>
          </p:cNvPr>
          <p:cNvSpPr txBox="1"/>
          <p:nvPr/>
        </p:nvSpPr>
        <p:spPr>
          <a:xfrm>
            <a:off x="5211735" y="1013929"/>
            <a:ext cx="3364229"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Ejercicio</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9" name="Rectángulo 8">
            <a:extLst>
              <a:ext uri="{FF2B5EF4-FFF2-40B4-BE49-F238E27FC236}">
                <a16:creationId xmlns:a16="http://schemas.microsoft.com/office/drawing/2014/main" id="{566FC4D1-AD9B-458D-8A8D-9C98EA8260CB}"/>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45117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064346" y="3429000"/>
            <a:ext cx="3733371"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Diseño –&gt; Diagrama de flujo</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1814DE36-2380-4DFF-930F-956EE21FDDC1}"/>
              </a:ext>
            </a:extLst>
          </p:cNvPr>
          <p:cNvSpPr txBox="1"/>
          <p:nvPr/>
        </p:nvSpPr>
        <p:spPr>
          <a:xfrm>
            <a:off x="9709352" y="49564"/>
            <a:ext cx="28720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srgbClr val="FF0062"/>
                </a:solidFill>
                <a:effectLst/>
                <a:uLnTx/>
                <a:uFillTx/>
                <a:latin typeface="Ubuntu" panose="020B0504030602030204" pitchFamily="34" charset="0"/>
                <a:ea typeface="+mn-ea"/>
                <a:cs typeface="+mn-cs"/>
              </a:rPr>
              <a:t>Ejercicios</a:t>
            </a:r>
          </a:p>
        </p:txBody>
      </p:sp>
      <p:pic>
        <p:nvPicPr>
          <p:cNvPr id="8" name="Imagen 7" descr="Imagen que contiene dibujo, luz&#10;&#10;Descripción generada automáticamente">
            <a:extLst>
              <a:ext uri="{FF2B5EF4-FFF2-40B4-BE49-F238E27FC236}">
                <a16:creationId xmlns:a16="http://schemas.microsoft.com/office/drawing/2014/main" id="{C3CD019D-0711-4834-A11D-B7C908073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pic>
        <p:nvPicPr>
          <p:cNvPr id="3" name="Imagen 2">
            <a:extLst>
              <a:ext uri="{FF2B5EF4-FFF2-40B4-BE49-F238E27FC236}">
                <a16:creationId xmlns:a16="http://schemas.microsoft.com/office/drawing/2014/main" id="{D7EEA729-0687-4527-9E44-0DE6811233F5}"/>
              </a:ext>
            </a:extLst>
          </p:cNvPr>
          <p:cNvPicPr>
            <a:picLocks noChangeAspect="1"/>
          </p:cNvPicPr>
          <p:nvPr/>
        </p:nvPicPr>
        <p:blipFill>
          <a:blip r:embed="rId3"/>
          <a:stretch>
            <a:fillRect/>
          </a:stretch>
        </p:blipFill>
        <p:spPr>
          <a:xfrm>
            <a:off x="253388" y="1475594"/>
            <a:ext cx="7403335" cy="4790925"/>
          </a:xfrm>
          <a:prstGeom prst="rect">
            <a:avLst/>
          </a:prstGeom>
        </p:spPr>
      </p:pic>
      <p:sp>
        <p:nvSpPr>
          <p:cNvPr id="11" name="CuadroTexto 10">
            <a:extLst>
              <a:ext uri="{FF2B5EF4-FFF2-40B4-BE49-F238E27FC236}">
                <a16:creationId xmlns:a16="http://schemas.microsoft.com/office/drawing/2014/main" id="{E555A7C1-C735-4CED-B5D8-7C2C11C70137}"/>
              </a:ext>
            </a:extLst>
          </p:cNvPr>
          <p:cNvSpPr txBox="1"/>
          <p:nvPr/>
        </p:nvSpPr>
        <p:spPr>
          <a:xfrm>
            <a:off x="3816181" y="238950"/>
            <a:ext cx="622069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Validación entrada de información</a:t>
            </a:r>
          </a:p>
        </p:txBody>
      </p:sp>
      <p:sp>
        <p:nvSpPr>
          <p:cNvPr id="12" name="CuadroTexto 11">
            <a:extLst>
              <a:ext uri="{FF2B5EF4-FFF2-40B4-BE49-F238E27FC236}">
                <a16:creationId xmlns:a16="http://schemas.microsoft.com/office/drawing/2014/main" id="{629B8FD2-069C-4B55-BE9F-AE4ECB6401CD}"/>
              </a:ext>
            </a:extLst>
          </p:cNvPr>
          <p:cNvSpPr txBox="1"/>
          <p:nvPr/>
        </p:nvSpPr>
        <p:spPr>
          <a:xfrm>
            <a:off x="5211735" y="1013929"/>
            <a:ext cx="3364229"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Ejercicio</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9" name="Rectángulo 8">
            <a:extLst>
              <a:ext uri="{FF2B5EF4-FFF2-40B4-BE49-F238E27FC236}">
                <a16:creationId xmlns:a16="http://schemas.microsoft.com/office/drawing/2014/main" id="{4FDA6AF0-CE89-4B48-AB57-34F8BFFC55A1}"/>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54933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652481" y="3458541"/>
            <a:ext cx="2768781"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Construcción –&gt; Programa</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FC1D0934-52C2-46DC-A573-462F4CD19AE7}"/>
              </a:ext>
            </a:extLst>
          </p:cNvPr>
          <p:cNvSpPr txBox="1"/>
          <p:nvPr/>
        </p:nvSpPr>
        <p:spPr>
          <a:xfrm>
            <a:off x="9709352" y="49564"/>
            <a:ext cx="28720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srgbClr val="FF0062"/>
                </a:solidFill>
                <a:effectLst/>
                <a:uLnTx/>
                <a:uFillTx/>
                <a:latin typeface="Ubuntu" panose="020B0504030602030204" pitchFamily="34" charset="0"/>
                <a:ea typeface="+mn-ea"/>
                <a:cs typeface="+mn-cs"/>
              </a:rPr>
              <a:t>Ejercicios</a:t>
            </a:r>
          </a:p>
        </p:txBody>
      </p:sp>
      <p:pic>
        <p:nvPicPr>
          <p:cNvPr id="8" name="Imagen 7" descr="Imagen que contiene dibujo, luz&#10;&#10;Descripción generada automáticamente">
            <a:extLst>
              <a:ext uri="{FF2B5EF4-FFF2-40B4-BE49-F238E27FC236}">
                <a16:creationId xmlns:a16="http://schemas.microsoft.com/office/drawing/2014/main" id="{C7FA1A46-D486-454E-97BB-DC28413C3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11" name="CuadroTexto 10">
            <a:extLst>
              <a:ext uri="{FF2B5EF4-FFF2-40B4-BE49-F238E27FC236}">
                <a16:creationId xmlns:a16="http://schemas.microsoft.com/office/drawing/2014/main" id="{87B2A56F-6C01-4FC8-99E3-617827ABF6FB}"/>
              </a:ext>
            </a:extLst>
          </p:cNvPr>
          <p:cNvSpPr txBox="1"/>
          <p:nvPr/>
        </p:nvSpPr>
        <p:spPr>
          <a:xfrm>
            <a:off x="3672899" y="238950"/>
            <a:ext cx="622069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Validación entrada de información</a:t>
            </a:r>
          </a:p>
        </p:txBody>
      </p:sp>
      <p:sp>
        <p:nvSpPr>
          <p:cNvPr id="12" name="CuadroTexto 11">
            <a:extLst>
              <a:ext uri="{FF2B5EF4-FFF2-40B4-BE49-F238E27FC236}">
                <a16:creationId xmlns:a16="http://schemas.microsoft.com/office/drawing/2014/main" id="{941FA013-325E-4C2E-B7C4-A75719679F37}"/>
              </a:ext>
            </a:extLst>
          </p:cNvPr>
          <p:cNvSpPr txBox="1"/>
          <p:nvPr/>
        </p:nvSpPr>
        <p:spPr>
          <a:xfrm>
            <a:off x="5101131" y="644603"/>
            <a:ext cx="3364229"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Ejercicio</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4" name="Imagen 3">
            <a:extLst>
              <a:ext uri="{FF2B5EF4-FFF2-40B4-BE49-F238E27FC236}">
                <a16:creationId xmlns:a16="http://schemas.microsoft.com/office/drawing/2014/main" id="{5E7D04B5-F9EC-410B-BBA4-0E36375AA123}"/>
              </a:ext>
            </a:extLst>
          </p:cNvPr>
          <p:cNvPicPr>
            <a:picLocks noChangeAspect="1"/>
          </p:cNvPicPr>
          <p:nvPr/>
        </p:nvPicPr>
        <p:blipFill>
          <a:blip r:embed="rId3"/>
          <a:stretch>
            <a:fillRect/>
          </a:stretch>
        </p:blipFill>
        <p:spPr>
          <a:xfrm>
            <a:off x="1286553" y="1122952"/>
            <a:ext cx="5496692" cy="5449060"/>
          </a:xfrm>
          <a:prstGeom prst="rect">
            <a:avLst/>
          </a:prstGeom>
        </p:spPr>
      </p:pic>
      <p:sp>
        <p:nvSpPr>
          <p:cNvPr id="6" name="Rectángulo: esquinas redondeadas 5">
            <a:extLst>
              <a:ext uri="{FF2B5EF4-FFF2-40B4-BE49-F238E27FC236}">
                <a16:creationId xmlns:a16="http://schemas.microsoft.com/office/drawing/2014/main" id="{44C96030-926B-48B1-8B1C-0300749B7B3E}"/>
              </a:ext>
            </a:extLst>
          </p:cNvPr>
          <p:cNvSpPr/>
          <p:nvPr/>
        </p:nvSpPr>
        <p:spPr>
          <a:xfrm>
            <a:off x="789709" y="2105891"/>
            <a:ext cx="6414655" cy="20089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id="{19043600-3006-4A91-BD06-1F7E65056AB3}"/>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286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2252897" y="3569381"/>
            <a:ext cx="9810316"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 </a:t>
            </a:r>
            <a:r>
              <a:rPr kumimoji="0" lang="es-ES" sz="40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Funciones</a:t>
            </a:r>
            <a:endParaRPr kumimoji="0" lang="es-CO" sz="40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856462" y="3661766"/>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 name="CuadroTexto 14">
            <a:extLst>
              <a:ext uri="{FF2B5EF4-FFF2-40B4-BE49-F238E27FC236}">
                <a16:creationId xmlns:a16="http://schemas.microsoft.com/office/drawing/2014/main" id="{D982D508-0F90-4E0D-ADDB-795E7041E8F9}"/>
              </a:ext>
            </a:extLst>
          </p:cNvPr>
          <p:cNvSpPr txBox="1"/>
          <p:nvPr/>
        </p:nvSpPr>
        <p:spPr>
          <a:xfrm>
            <a:off x="4473366" y="687627"/>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14" name="Rectángulo 13">
            <a:extLst>
              <a:ext uri="{FF2B5EF4-FFF2-40B4-BE49-F238E27FC236}">
                <a16:creationId xmlns:a16="http://schemas.microsoft.com/office/drawing/2014/main" id="{E31E9D06-ECE2-4C2E-9171-CBEC10133C7C}"/>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9709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4766951" y="986220"/>
            <a:ext cx="2950031"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Conceptualización</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7" name="CuadroTexto 6">
            <a:extLst>
              <a:ext uri="{FF2B5EF4-FFF2-40B4-BE49-F238E27FC236}">
                <a16:creationId xmlns:a16="http://schemas.microsoft.com/office/drawing/2014/main" id="{C03C99A5-2653-47D9-A7C9-B89D27A210DB}"/>
              </a:ext>
            </a:extLst>
          </p:cNvPr>
          <p:cNvSpPr txBox="1"/>
          <p:nvPr/>
        </p:nvSpPr>
        <p:spPr>
          <a:xfrm>
            <a:off x="96982" y="1786183"/>
            <a:ext cx="11603675" cy="3955168"/>
          </a:xfrm>
          <a:prstGeom prst="rect">
            <a:avLst/>
          </a:prstGeom>
          <a:noFill/>
        </p:spPr>
        <p:txBody>
          <a:bodyPr wrap="square">
            <a:spAutoFit/>
          </a:bodyPr>
          <a:lstStyle/>
          <a:p>
            <a:pPr marL="12700" marR="5080" lvl="0" indent="0" algn="just" defTabSz="914400" rtl="0" eaLnBrk="1" fontAlgn="auto" latinLnBrk="0" hangingPunct="1">
              <a:lnSpc>
                <a:spcPct val="100000"/>
              </a:lnSpc>
              <a:spcBef>
                <a:spcPts val="10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Tahoma"/>
                <a:ea typeface="+mn-ea"/>
                <a:cs typeface="Tahoma"/>
              </a:rPr>
              <a:t>¿Has </a:t>
            </a:r>
            <a:r>
              <a:rPr kumimoji="0" lang="es-ES" sz="1800" b="0" i="0" u="none" strike="noStrike" kern="1200" cap="none" spc="-5" normalizeH="0" baseline="0" noProof="0" dirty="0">
                <a:ln>
                  <a:noFill/>
                </a:ln>
                <a:solidFill>
                  <a:prstClr val="black"/>
                </a:solidFill>
                <a:effectLst/>
                <a:uLnTx/>
                <a:uFillTx/>
                <a:latin typeface="Tahoma"/>
                <a:ea typeface="+mn-ea"/>
                <a:cs typeface="Tahoma"/>
              </a:rPr>
              <a:t>visto </a:t>
            </a:r>
            <a:r>
              <a:rPr kumimoji="0" lang="es-ES" sz="1800" b="0" i="0" u="none" strike="noStrike" kern="1200" cap="none" spc="0" normalizeH="0" baseline="0" noProof="0" dirty="0">
                <a:ln>
                  <a:noFill/>
                </a:ln>
                <a:solidFill>
                  <a:prstClr val="black"/>
                </a:solidFill>
                <a:effectLst/>
                <a:uLnTx/>
                <a:uFillTx/>
                <a:latin typeface="Tahoma"/>
                <a:ea typeface="+mn-ea"/>
                <a:cs typeface="Tahoma"/>
              </a:rPr>
              <a:t>alguna </a:t>
            </a:r>
            <a:r>
              <a:rPr kumimoji="0" lang="es-ES" sz="1800" b="0" i="0" u="none" strike="noStrike" kern="1200" cap="none" spc="-5" normalizeH="0" baseline="0" noProof="0" dirty="0">
                <a:ln>
                  <a:noFill/>
                </a:ln>
                <a:solidFill>
                  <a:prstClr val="black"/>
                </a:solidFill>
                <a:effectLst/>
                <a:uLnTx/>
                <a:uFillTx/>
                <a:latin typeface="Tahoma"/>
                <a:ea typeface="+mn-ea"/>
                <a:cs typeface="Tahoma"/>
              </a:rPr>
              <a:t>vez </a:t>
            </a:r>
            <a:r>
              <a:rPr kumimoji="0" lang="es-ES" sz="1800" b="0" i="0" u="none" strike="noStrike" kern="1200" cap="none" spc="0" normalizeH="0" baseline="0" noProof="0" dirty="0">
                <a:ln>
                  <a:noFill/>
                </a:ln>
                <a:solidFill>
                  <a:prstClr val="black"/>
                </a:solidFill>
                <a:effectLst/>
                <a:uLnTx/>
                <a:uFillTx/>
                <a:latin typeface="Tahoma"/>
                <a:ea typeface="+mn-ea"/>
                <a:cs typeface="Tahoma"/>
              </a:rPr>
              <a:t>una </a:t>
            </a:r>
            <a:r>
              <a:rPr kumimoji="0" lang="es-ES" sz="1800" b="0" i="0" u="none" strike="noStrike" kern="1200" cap="none" spc="-5" normalizeH="0" baseline="0" noProof="0" dirty="0">
                <a:ln>
                  <a:noFill/>
                </a:ln>
                <a:solidFill>
                  <a:prstClr val="black"/>
                </a:solidFill>
                <a:effectLst/>
                <a:uLnTx/>
                <a:uFillTx/>
                <a:latin typeface="Tahoma"/>
                <a:ea typeface="+mn-ea"/>
                <a:cs typeface="Tahoma"/>
              </a:rPr>
              <a:t>carrera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autos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fórmula </a:t>
            </a:r>
            <a:r>
              <a:rPr kumimoji="0" lang="es-ES" sz="1800" b="0" i="0" u="none" strike="noStrike" kern="1200" cap="none" spc="0" normalizeH="0" baseline="0" noProof="0" dirty="0">
                <a:ln>
                  <a:noFill/>
                </a:ln>
                <a:solidFill>
                  <a:prstClr val="black"/>
                </a:solidFill>
                <a:effectLst/>
                <a:uLnTx/>
                <a:uFillTx/>
                <a:latin typeface="Tahoma"/>
                <a:ea typeface="+mn-ea"/>
                <a:cs typeface="Tahoma"/>
              </a:rPr>
              <a:t>uno? </a:t>
            </a:r>
            <a:r>
              <a:rPr kumimoji="0" lang="es-ES" sz="1800" b="0" i="0" u="none" strike="noStrike" kern="1200" cap="none" spc="-5" normalizeH="0" baseline="0" noProof="0" dirty="0">
                <a:ln>
                  <a:noFill/>
                </a:ln>
                <a:solidFill>
                  <a:prstClr val="black"/>
                </a:solidFill>
                <a:effectLst/>
                <a:uLnTx/>
                <a:uFillTx/>
                <a:latin typeface="Tahoma"/>
                <a:ea typeface="+mn-ea"/>
                <a:cs typeface="Tahoma"/>
              </a:rPr>
              <a:t>Pues </a:t>
            </a:r>
            <a:r>
              <a:rPr kumimoji="0" lang="es-ES" sz="1800" b="0" i="0" u="none" strike="noStrike" kern="1200" cap="none" spc="0" normalizeH="0" baseline="0" noProof="0" dirty="0">
                <a:ln>
                  <a:noFill/>
                </a:ln>
                <a:solidFill>
                  <a:prstClr val="black"/>
                </a:solidFill>
                <a:effectLst/>
                <a:uLnTx/>
                <a:uFillTx/>
                <a:latin typeface="Tahoma"/>
                <a:ea typeface="+mn-ea"/>
                <a:cs typeface="Tahoma"/>
              </a:rPr>
              <a:t>bien, hay un </a:t>
            </a:r>
            <a:r>
              <a:rPr kumimoji="0" lang="es-ES" sz="1800" b="0" i="0" u="none" strike="noStrike" kern="1200" cap="none" spc="-5" normalizeH="0" baseline="0" noProof="0" dirty="0">
                <a:ln>
                  <a:noFill/>
                </a:ln>
                <a:solidFill>
                  <a:prstClr val="black"/>
                </a:solidFill>
                <a:effectLst/>
                <a:uLnTx/>
                <a:uFillTx/>
                <a:latin typeface="Tahoma"/>
                <a:ea typeface="+mn-ea"/>
                <a:cs typeface="Tahoma"/>
              </a:rPr>
              <a:t>momento </a:t>
            </a:r>
            <a:r>
              <a:rPr kumimoji="0" lang="es-ES" sz="1800" b="0" i="0" u="none" strike="noStrike" kern="1200" cap="none" spc="0" normalizeH="0" baseline="0" noProof="0" dirty="0">
                <a:ln>
                  <a:noFill/>
                </a:ln>
                <a:solidFill>
                  <a:prstClr val="black"/>
                </a:solidFill>
                <a:effectLst/>
                <a:uLnTx/>
                <a:uFillTx/>
                <a:latin typeface="Tahoma"/>
                <a:ea typeface="+mn-ea"/>
                <a:cs typeface="Tahoma"/>
              </a:rPr>
              <a:t>en </a:t>
            </a:r>
            <a:r>
              <a:rPr kumimoji="0" lang="es-ES" sz="1800" b="0" i="0" u="none" strike="noStrike" kern="1200" cap="none" spc="-5" normalizeH="0" baseline="0" noProof="0" dirty="0">
                <a:ln>
                  <a:noFill/>
                </a:ln>
                <a:solidFill>
                  <a:prstClr val="black"/>
                </a:solidFill>
                <a:effectLst/>
                <a:uLnTx/>
                <a:uFillTx/>
                <a:latin typeface="Tahoma"/>
                <a:ea typeface="+mn-ea"/>
                <a:cs typeface="Tahoma"/>
              </a:rPr>
              <a:t>la </a:t>
            </a:r>
            <a:r>
              <a:rPr kumimoji="0" lang="es-ES" sz="1800" b="0" i="0" u="none" strike="noStrike" kern="1200" cap="none" spc="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competición </a:t>
            </a:r>
            <a:r>
              <a:rPr kumimoji="0" lang="es-ES" sz="1800" b="0" i="0" u="none" strike="noStrike" kern="1200" cap="none" spc="5" normalizeH="0" baseline="0" noProof="0" dirty="0">
                <a:ln>
                  <a:noFill/>
                </a:ln>
                <a:solidFill>
                  <a:prstClr val="black"/>
                </a:solidFill>
                <a:effectLst/>
                <a:uLnTx/>
                <a:uFillTx/>
                <a:latin typeface="Tahoma"/>
                <a:ea typeface="+mn-ea"/>
                <a:cs typeface="Tahoma"/>
              </a:rPr>
              <a:t>en </a:t>
            </a:r>
            <a:r>
              <a:rPr kumimoji="0" lang="es-ES" sz="1800" b="0" i="0" u="none" strike="noStrike" kern="1200" cap="none" spc="-5" normalizeH="0" baseline="0" noProof="0" dirty="0">
                <a:ln>
                  <a:noFill/>
                </a:ln>
                <a:solidFill>
                  <a:prstClr val="black"/>
                </a:solidFill>
                <a:effectLst/>
                <a:uLnTx/>
                <a:uFillTx/>
                <a:latin typeface="Tahoma"/>
                <a:ea typeface="+mn-ea"/>
                <a:cs typeface="Tahoma"/>
              </a:rPr>
              <a:t>la </a:t>
            </a:r>
            <a:r>
              <a:rPr kumimoji="0" lang="es-ES" sz="1800" b="0" i="0" u="none" strike="noStrike" kern="1200" cap="none" spc="0" normalizeH="0" baseline="0" noProof="0" dirty="0">
                <a:ln>
                  <a:noFill/>
                </a:ln>
                <a:solidFill>
                  <a:prstClr val="black"/>
                </a:solidFill>
                <a:effectLst/>
                <a:uLnTx/>
                <a:uFillTx/>
                <a:latin typeface="Tahoma"/>
                <a:ea typeface="+mn-ea"/>
                <a:cs typeface="Tahoma"/>
              </a:rPr>
              <a:t>que </a:t>
            </a:r>
            <a:r>
              <a:rPr kumimoji="0" lang="es-ES" sz="1800" b="0" i="0" u="none" strike="noStrike" kern="1200" cap="none" spc="-5" normalizeH="0" baseline="0" noProof="0" dirty="0">
                <a:ln>
                  <a:noFill/>
                </a:ln>
                <a:solidFill>
                  <a:prstClr val="black"/>
                </a:solidFill>
                <a:effectLst/>
                <a:uLnTx/>
                <a:uFillTx/>
                <a:latin typeface="Tahoma"/>
                <a:ea typeface="+mn-ea"/>
                <a:cs typeface="Tahoma"/>
              </a:rPr>
              <a:t>los </a:t>
            </a:r>
            <a:r>
              <a:rPr kumimoji="0" lang="es-ES" sz="1800" b="0" i="0" u="none" strike="noStrike" kern="1200" cap="none" spc="0" normalizeH="0" baseline="0" noProof="0" dirty="0">
                <a:ln>
                  <a:noFill/>
                </a:ln>
                <a:solidFill>
                  <a:prstClr val="black"/>
                </a:solidFill>
                <a:effectLst/>
                <a:uLnTx/>
                <a:uFillTx/>
                <a:latin typeface="Tahoma"/>
                <a:ea typeface="+mn-ea"/>
                <a:cs typeface="Tahoma"/>
              </a:rPr>
              <a:t>autos </a:t>
            </a:r>
            <a:r>
              <a:rPr kumimoji="0" lang="es-ES" sz="1800" b="0" i="0" u="none" strike="noStrike" kern="1200" cap="none" spc="-5" normalizeH="0" baseline="0" noProof="0" dirty="0">
                <a:ln>
                  <a:noFill/>
                </a:ln>
                <a:solidFill>
                  <a:prstClr val="black"/>
                </a:solidFill>
                <a:effectLst/>
                <a:uLnTx/>
                <a:uFillTx/>
                <a:latin typeface="Tahoma"/>
                <a:ea typeface="+mn-ea"/>
                <a:cs typeface="Tahoma"/>
              </a:rPr>
              <a:t>deben entrar </a:t>
            </a:r>
            <a:r>
              <a:rPr kumimoji="0" lang="es-ES" sz="1800" b="0" i="0" u="none" strike="noStrike" kern="1200" cap="none" spc="0" normalizeH="0" baseline="0" noProof="0" dirty="0">
                <a:ln>
                  <a:noFill/>
                </a:ln>
                <a:solidFill>
                  <a:prstClr val="black"/>
                </a:solidFill>
                <a:effectLst/>
                <a:uLnTx/>
                <a:uFillTx/>
                <a:latin typeface="Tahoma"/>
                <a:ea typeface="+mn-ea"/>
                <a:cs typeface="Tahoma"/>
              </a:rPr>
              <a:t>a </a:t>
            </a:r>
            <a:r>
              <a:rPr kumimoji="0" lang="es-ES" sz="1800" b="0" i="0" u="none" strike="noStrike" kern="1200" cap="none" spc="-5" normalizeH="0" baseline="0" noProof="0" dirty="0">
                <a:ln>
                  <a:noFill/>
                </a:ln>
                <a:solidFill>
                  <a:prstClr val="black"/>
                </a:solidFill>
                <a:effectLst/>
                <a:uLnTx/>
                <a:uFillTx/>
                <a:latin typeface="Tahoma"/>
                <a:ea typeface="+mn-ea"/>
                <a:cs typeface="Tahoma"/>
              </a:rPr>
              <a:t>pits. </a:t>
            </a:r>
            <a:r>
              <a:rPr kumimoji="0" lang="es-ES" sz="1800" b="0" i="0" u="none" strike="noStrike" kern="1200" cap="none" spc="0" normalizeH="0" baseline="0" noProof="0" dirty="0">
                <a:ln>
                  <a:noFill/>
                </a:ln>
                <a:solidFill>
                  <a:prstClr val="black"/>
                </a:solidFill>
                <a:effectLst/>
                <a:uLnTx/>
                <a:uFillTx/>
                <a:latin typeface="Tahoma"/>
                <a:ea typeface="+mn-ea"/>
                <a:cs typeface="Tahoma"/>
              </a:rPr>
              <a:t>La </a:t>
            </a:r>
            <a:r>
              <a:rPr kumimoji="0" lang="es-ES" sz="1800" b="0" i="0" u="none" strike="noStrike" kern="1200" cap="none" spc="-5" normalizeH="0" baseline="0" noProof="0" dirty="0">
                <a:ln>
                  <a:noFill/>
                </a:ln>
                <a:solidFill>
                  <a:prstClr val="black"/>
                </a:solidFill>
                <a:effectLst/>
                <a:uLnTx/>
                <a:uFillTx/>
                <a:latin typeface="Tahoma"/>
                <a:ea typeface="+mn-ea"/>
                <a:cs typeface="Tahoma"/>
              </a:rPr>
              <a:t>razón es </a:t>
            </a:r>
            <a:r>
              <a:rPr kumimoji="0" lang="es-ES" sz="1800" b="0" i="0" u="none" strike="noStrike" kern="1200" cap="none" spc="0" normalizeH="0" baseline="0" noProof="0" dirty="0">
                <a:ln>
                  <a:noFill/>
                </a:ln>
                <a:solidFill>
                  <a:prstClr val="black"/>
                </a:solidFill>
                <a:effectLst/>
                <a:uLnTx/>
                <a:uFillTx/>
                <a:latin typeface="Tahoma"/>
                <a:ea typeface="+mn-ea"/>
                <a:cs typeface="Tahoma"/>
              </a:rPr>
              <a:t>que al auto </a:t>
            </a:r>
            <a:r>
              <a:rPr kumimoji="0" lang="es-ES" sz="1800" b="0" i="0" u="none" strike="noStrike" kern="1200" cap="none" spc="-5" normalizeH="0" baseline="0" noProof="0" dirty="0">
                <a:ln>
                  <a:noFill/>
                </a:ln>
                <a:solidFill>
                  <a:prstClr val="black"/>
                </a:solidFill>
                <a:effectLst/>
                <a:uLnTx/>
                <a:uFillTx/>
                <a:latin typeface="Tahoma"/>
                <a:ea typeface="+mn-ea"/>
                <a:cs typeface="Tahoma"/>
              </a:rPr>
              <a:t>se le debe </a:t>
            </a:r>
            <a:r>
              <a:rPr kumimoji="0" lang="es-ES" sz="1800" b="0" i="0" u="none" strike="noStrike" kern="1200" cap="none" spc="0" normalizeH="0" baseline="0" noProof="0" dirty="0">
                <a:ln>
                  <a:noFill/>
                </a:ln>
                <a:solidFill>
                  <a:prstClr val="black"/>
                </a:solidFill>
                <a:effectLst/>
                <a:uLnTx/>
                <a:uFillTx/>
                <a:latin typeface="Tahoma"/>
                <a:ea typeface="+mn-ea"/>
                <a:cs typeface="Tahoma"/>
              </a:rPr>
              <a:t>hacer un </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mantenimiento </a:t>
            </a:r>
            <a:r>
              <a:rPr kumimoji="0" lang="es-ES" sz="1800" b="0" i="0" u="none" strike="noStrike" kern="1200" cap="none" spc="0" normalizeH="0" baseline="0" noProof="0" dirty="0">
                <a:ln>
                  <a:noFill/>
                </a:ln>
                <a:solidFill>
                  <a:prstClr val="black"/>
                </a:solidFill>
                <a:effectLst/>
                <a:uLnTx/>
                <a:uFillTx/>
                <a:latin typeface="Tahoma"/>
                <a:ea typeface="+mn-ea"/>
                <a:cs typeface="Tahoma"/>
              </a:rPr>
              <a:t>a las </a:t>
            </a:r>
            <a:r>
              <a:rPr kumimoji="0" lang="es-ES" sz="1800" b="0" i="0" u="none" strike="noStrike" kern="1200" cap="none" spc="-5" normalizeH="0" baseline="0" noProof="0" dirty="0">
                <a:ln>
                  <a:noFill/>
                </a:ln>
                <a:solidFill>
                  <a:prstClr val="black"/>
                </a:solidFill>
                <a:effectLst/>
                <a:uLnTx/>
                <a:uFillTx/>
                <a:latin typeface="Tahoma"/>
                <a:ea typeface="+mn-ea"/>
                <a:cs typeface="Tahoma"/>
              </a:rPr>
              <a:t>llantas </a:t>
            </a:r>
            <a:r>
              <a:rPr kumimoji="0" lang="es-ES" sz="1800" b="0" i="0" u="none" strike="noStrike" kern="1200" cap="none" spc="0" normalizeH="0" baseline="0" noProof="0" dirty="0">
                <a:ln>
                  <a:noFill/>
                </a:ln>
                <a:solidFill>
                  <a:prstClr val="black"/>
                </a:solidFill>
                <a:effectLst/>
                <a:uLnTx/>
                <a:uFillTx/>
                <a:latin typeface="Tahoma"/>
                <a:ea typeface="+mn-ea"/>
                <a:cs typeface="Tahoma"/>
              </a:rPr>
              <a:t>y se </a:t>
            </a:r>
            <a:r>
              <a:rPr kumimoji="0" lang="es-ES" sz="1800" b="0" i="0" u="none" strike="noStrike" kern="1200" cap="none" spc="-5" normalizeH="0" baseline="0" noProof="0" dirty="0">
                <a:ln>
                  <a:noFill/>
                </a:ln>
                <a:solidFill>
                  <a:prstClr val="black"/>
                </a:solidFill>
                <a:effectLst/>
                <a:uLnTx/>
                <a:uFillTx/>
                <a:latin typeface="Tahoma"/>
                <a:ea typeface="+mn-ea"/>
                <a:cs typeface="Tahoma"/>
              </a:rPr>
              <a:t>le </a:t>
            </a:r>
            <a:r>
              <a:rPr kumimoji="0" lang="es-ES" sz="1800" b="0" i="0" u="none" strike="noStrike" kern="1200" cap="none" spc="0" normalizeH="0" baseline="0" noProof="0" dirty="0">
                <a:ln>
                  <a:noFill/>
                </a:ln>
                <a:solidFill>
                  <a:prstClr val="black"/>
                </a:solidFill>
                <a:effectLst/>
                <a:uLnTx/>
                <a:uFillTx/>
                <a:latin typeface="Tahoma"/>
                <a:ea typeface="+mn-ea"/>
                <a:cs typeface="Tahoma"/>
              </a:rPr>
              <a:t>debe suministrar </a:t>
            </a:r>
            <a:r>
              <a:rPr kumimoji="0" lang="es-ES" sz="1800" b="0" i="0" u="none" strike="noStrike" kern="1200" cap="none" spc="-5" normalizeH="0" baseline="0" noProof="0" dirty="0">
                <a:ln>
                  <a:noFill/>
                </a:ln>
                <a:solidFill>
                  <a:prstClr val="black"/>
                </a:solidFill>
                <a:effectLst/>
                <a:uLnTx/>
                <a:uFillTx/>
                <a:latin typeface="Tahoma"/>
                <a:ea typeface="+mn-ea"/>
                <a:cs typeface="Tahoma"/>
              </a:rPr>
              <a:t>combustibles. </a:t>
            </a:r>
            <a:r>
              <a:rPr kumimoji="0" lang="es-ES" sz="1800" b="0" i="0" u="none" strike="noStrike" kern="1200" cap="none" spc="0" normalizeH="0" baseline="0" noProof="0" dirty="0">
                <a:ln>
                  <a:noFill/>
                </a:ln>
                <a:solidFill>
                  <a:prstClr val="black"/>
                </a:solidFill>
                <a:effectLst/>
                <a:uLnTx/>
                <a:uFillTx/>
                <a:latin typeface="Tahoma"/>
                <a:ea typeface="+mn-ea"/>
                <a:cs typeface="Tahoma"/>
              </a:rPr>
              <a:t>Ambas </a:t>
            </a:r>
            <a:r>
              <a:rPr kumimoji="0" lang="es-ES" sz="1800" b="0" i="0" u="none" strike="noStrike" kern="1200" cap="none" spc="-5" normalizeH="0" baseline="0" noProof="0" dirty="0">
                <a:ln>
                  <a:noFill/>
                </a:ln>
                <a:solidFill>
                  <a:prstClr val="black"/>
                </a:solidFill>
                <a:effectLst/>
                <a:uLnTx/>
                <a:uFillTx/>
                <a:latin typeface="Tahoma"/>
                <a:ea typeface="+mn-ea"/>
                <a:cs typeface="Tahoma"/>
              </a:rPr>
              <a:t>funciones </a:t>
            </a:r>
            <a:r>
              <a:rPr kumimoji="0" lang="es-ES" sz="1800" b="0" i="0" u="none" strike="noStrike" kern="1200" cap="none" spc="-10" normalizeH="0" baseline="0" noProof="0" dirty="0">
                <a:ln>
                  <a:noFill/>
                </a:ln>
                <a:solidFill>
                  <a:prstClr val="black"/>
                </a:solidFill>
                <a:effectLst/>
                <a:uLnTx/>
                <a:uFillTx/>
                <a:latin typeface="Tahoma"/>
                <a:ea typeface="+mn-ea"/>
                <a:cs typeface="Tahoma"/>
              </a:rPr>
              <a:t>deben </a:t>
            </a:r>
            <a:r>
              <a:rPr kumimoji="0" lang="es-ES" sz="1800" b="0" i="0" u="none" strike="noStrike" kern="1200" cap="none" spc="-5" normalizeH="0" baseline="0" noProof="0" dirty="0">
                <a:ln>
                  <a:noFill/>
                </a:ln>
                <a:solidFill>
                  <a:prstClr val="black"/>
                </a:solidFill>
                <a:effectLst/>
                <a:uLnTx/>
                <a:uFillTx/>
                <a:latin typeface="Tahoma"/>
                <a:ea typeface="+mn-ea"/>
                <a:cs typeface="Tahoma"/>
              </a:rPr>
              <a:t>llevarse </a:t>
            </a:r>
            <a:r>
              <a:rPr kumimoji="0" lang="es-ES" sz="1800" b="0" i="0" u="none" strike="noStrike" kern="1200" cap="none" spc="0" normalizeH="0" baseline="0" noProof="0" dirty="0">
                <a:ln>
                  <a:noFill/>
                </a:ln>
                <a:solidFill>
                  <a:prstClr val="black"/>
                </a:solidFill>
                <a:effectLst/>
                <a:uLnTx/>
                <a:uFillTx/>
                <a:latin typeface="Tahoma"/>
                <a:ea typeface="+mn-ea"/>
                <a:cs typeface="Tahoma"/>
              </a:rPr>
              <a:t>a </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cabo </a:t>
            </a:r>
            <a:r>
              <a:rPr kumimoji="0" lang="es-ES" sz="1800" b="0" i="0" u="none" strike="noStrike" kern="1200" cap="none" spc="0" normalizeH="0" baseline="0" noProof="0" dirty="0">
                <a:ln>
                  <a:noFill/>
                </a:ln>
                <a:solidFill>
                  <a:prstClr val="black"/>
                </a:solidFill>
                <a:effectLst/>
                <a:uLnTx/>
                <a:uFillTx/>
                <a:latin typeface="Tahoma"/>
                <a:ea typeface="+mn-ea"/>
                <a:cs typeface="Tahoma"/>
              </a:rPr>
              <a:t>luego de </a:t>
            </a:r>
            <a:r>
              <a:rPr kumimoji="0" lang="es-ES" sz="1800" b="0" i="0" u="none" strike="noStrike" kern="1200" cap="none" spc="-5" normalizeH="0" baseline="0" noProof="0" dirty="0">
                <a:ln>
                  <a:noFill/>
                </a:ln>
                <a:solidFill>
                  <a:prstClr val="black"/>
                </a:solidFill>
                <a:effectLst/>
                <a:uLnTx/>
                <a:uFillTx/>
                <a:latin typeface="Tahoma"/>
                <a:ea typeface="+mn-ea"/>
                <a:cs typeface="Tahoma"/>
              </a:rPr>
              <a:t>un </a:t>
            </a:r>
            <a:r>
              <a:rPr kumimoji="0" lang="es-ES" sz="1800" b="0" i="0" u="none" strike="noStrike" kern="1200" cap="none" spc="0" normalizeH="0" baseline="0" noProof="0" dirty="0">
                <a:ln>
                  <a:noFill/>
                </a:ln>
                <a:solidFill>
                  <a:prstClr val="black"/>
                </a:solidFill>
                <a:effectLst/>
                <a:uLnTx/>
                <a:uFillTx/>
                <a:latin typeface="Tahoma"/>
                <a:ea typeface="+mn-ea"/>
                <a:cs typeface="Tahoma"/>
              </a:rPr>
              <a:t>determinado número de </a:t>
            </a:r>
            <a:r>
              <a:rPr kumimoji="0" lang="es-ES" sz="1800" b="0" i="0" u="none" strike="noStrike" kern="1200" cap="none" spc="-5" normalizeH="0" baseline="0" noProof="0" dirty="0">
                <a:ln>
                  <a:noFill/>
                </a:ln>
                <a:solidFill>
                  <a:prstClr val="black"/>
                </a:solidFill>
                <a:effectLst/>
                <a:uLnTx/>
                <a:uFillTx/>
                <a:latin typeface="Tahoma"/>
                <a:ea typeface="+mn-ea"/>
                <a:cs typeface="Tahoma"/>
              </a:rPr>
              <a:t>vueltas, cuando </a:t>
            </a:r>
            <a:r>
              <a:rPr kumimoji="0" lang="es-ES" sz="1800" b="0" i="0" u="none" strike="noStrike" kern="1200" cap="none" spc="0" normalizeH="0" baseline="0" noProof="0" dirty="0">
                <a:ln>
                  <a:noFill/>
                </a:ln>
                <a:solidFill>
                  <a:prstClr val="black"/>
                </a:solidFill>
                <a:effectLst/>
                <a:uLnTx/>
                <a:uFillTx/>
                <a:latin typeface="Tahoma"/>
                <a:ea typeface="+mn-ea"/>
                <a:cs typeface="Tahoma"/>
              </a:rPr>
              <a:t>el ingeniero </a:t>
            </a:r>
            <a:r>
              <a:rPr kumimoji="0" lang="es-ES" sz="1800" b="0" i="0" u="none" strike="noStrike" kern="1200" cap="none" spc="-5" normalizeH="0" baseline="0" noProof="0" dirty="0">
                <a:ln>
                  <a:noFill/>
                </a:ln>
                <a:solidFill>
                  <a:prstClr val="black"/>
                </a:solidFill>
                <a:effectLst/>
                <a:uLnTx/>
                <a:uFillTx/>
                <a:latin typeface="Tahoma"/>
                <a:ea typeface="+mn-ea"/>
                <a:cs typeface="Tahoma"/>
              </a:rPr>
              <a:t>automovilístico encargado lo </a:t>
            </a:r>
            <a:r>
              <a:rPr kumimoji="0" lang="es-ES" sz="1800" b="0" i="0" u="none" strike="noStrike" kern="1200" cap="none" spc="0" normalizeH="0" baseline="0" noProof="0" dirty="0">
                <a:ln>
                  <a:noFill/>
                </a:ln>
                <a:solidFill>
                  <a:prstClr val="black"/>
                </a:solidFill>
                <a:effectLst/>
                <a:uLnTx/>
                <a:uFillTx/>
                <a:latin typeface="Tahoma"/>
                <a:ea typeface="+mn-ea"/>
                <a:cs typeface="Tahoma"/>
              </a:rPr>
              <a:t> determine. </a:t>
            </a:r>
            <a:r>
              <a:rPr kumimoji="0" lang="es-ES" sz="1800" b="0" i="0" u="none" strike="noStrike" kern="1200" cap="none" spc="-5" normalizeH="0" baseline="0" noProof="0" dirty="0">
                <a:ln>
                  <a:noFill/>
                </a:ln>
                <a:solidFill>
                  <a:prstClr val="black"/>
                </a:solidFill>
                <a:effectLst/>
                <a:uLnTx/>
                <a:uFillTx/>
                <a:latin typeface="Tahoma"/>
                <a:ea typeface="+mn-ea"/>
                <a:cs typeface="Tahoma"/>
              </a:rPr>
              <a:t>Supongamos </a:t>
            </a:r>
            <a:r>
              <a:rPr kumimoji="0" lang="es-ES" sz="1800" b="0" i="0" u="none" strike="noStrike" kern="1200" cap="none" spc="0" normalizeH="0" baseline="0" noProof="0" dirty="0">
                <a:ln>
                  <a:noFill/>
                </a:ln>
                <a:solidFill>
                  <a:prstClr val="black"/>
                </a:solidFill>
                <a:effectLst/>
                <a:uLnTx/>
                <a:uFillTx/>
                <a:latin typeface="Tahoma"/>
                <a:ea typeface="+mn-ea"/>
                <a:cs typeface="Tahoma"/>
              </a:rPr>
              <a:t>que </a:t>
            </a:r>
            <a:r>
              <a:rPr kumimoji="0" lang="es-ES" sz="1800" b="0" i="0" u="none" strike="noStrike" kern="1200" cap="none" spc="-5" normalizeH="0" baseline="0" noProof="0" dirty="0">
                <a:ln>
                  <a:noFill/>
                </a:ln>
                <a:solidFill>
                  <a:prstClr val="black"/>
                </a:solidFill>
                <a:effectLst/>
                <a:uLnTx/>
                <a:uFillTx/>
                <a:latin typeface="Tahoma"/>
                <a:ea typeface="+mn-ea"/>
                <a:cs typeface="Tahoma"/>
              </a:rPr>
              <a:t>la función general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la entrada </a:t>
            </a:r>
            <a:r>
              <a:rPr kumimoji="0" lang="es-ES" sz="1800" b="0" i="0" u="none" strike="noStrike" kern="1200" cap="none" spc="0" normalizeH="0" baseline="0" noProof="0" dirty="0">
                <a:ln>
                  <a:noFill/>
                </a:ln>
                <a:solidFill>
                  <a:prstClr val="black"/>
                </a:solidFill>
                <a:effectLst/>
                <a:uLnTx/>
                <a:uFillTx/>
                <a:latin typeface="Tahoma"/>
                <a:ea typeface="+mn-ea"/>
                <a:cs typeface="Tahoma"/>
              </a:rPr>
              <a:t>a pits es </a:t>
            </a:r>
            <a:r>
              <a:rPr kumimoji="0" lang="es-ES" sz="1800" b="0" i="0" u="none" strike="noStrike" kern="1200" cap="none" spc="-5" normalizeH="0" baseline="0" noProof="0" dirty="0">
                <a:ln>
                  <a:noFill/>
                </a:ln>
                <a:solidFill>
                  <a:prstClr val="black"/>
                </a:solidFill>
                <a:effectLst/>
                <a:uLnTx/>
                <a:uFillTx/>
                <a:latin typeface="Tahoma"/>
                <a:ea typeface="+mn-ea"/>
                <a:cs typeface="Tahoma"/>
              </a:rPr>
              <a:t>realizar </a:t>
            </a:r>
            <a:r>
              <a:rPr kumimoji="0" lang="es-ES" sz="1800" b="0" i="0" u="none" strike="noStrike" kern="1200" cap="none" spc="0" normalizeH="0" baseline="0" noProof="0" dirty="0">
                <a:ln>
                  <a:noFill/>
                </a:ln>
                <a:solidFill>
                  <a:prstClr val="black"/>
                </a:solidFill>
                <a:effectLst/>
                <a:uLnTx/>
                <a:uFillTx/>
                <a:latin typeface="Tahoma"/>
                <a:ea typeface="+mn-ea"/>
                <a:cs typeface="Tahoma"/>
              </a:rPr>
              <a:t>ambas </a:t>
            </a:r>
            <a:r>
              <a:rPr kumimoji="0" lang="es-ES" sz="1800" b="0" i="0" u="none" strike="noStrike" kern="1200" cap="none" spc="-5" normalizeH="0" baseline="0" noProof="0" dirty="0">
                <a:ln>
                  <a:noFill/>
                </a:ln>
                <a:solidFill>
                  <a:prstClr val="black"/>
                </a:solidFill>
                <a:effectLst/>
                <a:uLnTx/>
                <a:uFillTx/>
                <a:latin typeface="Tahoma"/>
                <a:ea typeface="+mn-ea"/>
                <a:cs typeface="Tahoma"/>
              </a:rPr>
              <a:t>tareas (cambio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llantas </a:t>
            </a:r>
            <a:r>
              <a:rPr kumimoji="0" lang="es-ES" sz="1800" b="0" i="0" u="none" strike="noStrike" kern="1200" cap="none" spc="0" normalizeH="0" baseline="0" noProof="0" dirty="0">
                <a:ln>
                  <a:noFill/>
                </a:ln>
                <a:solidFill>
                  <a:prstClr val="black"/>
                </a:solidFill>
                <a:effectLst/>
                <a:uLnTx/>
                <a:uFillTx/>
                <a:latin typeface="Tahoma"/>
                <a:ea typeface="+mn-ea"/>
                <a:cs typeface="Tahoma"/>
              </a:rPr>
              <a:t>y </a:t>
            </a:r>
            <a:r>
              <a:rPr kumimoji="0" lang="es-ES" sz="1800" b="0" i="0" u="none" strike="noStrike" kern="1200" cap="none" spc="-5" normalizeH="0" baseline="0" noProof="0" dirty="0">
                <a:ln>
                  <a:noFill/>
                </a:ln>
                <a:solidFill>
                  <a:prstClr val="black"/>
                </a:solidFill>
                <a:effectLst/>
                <a:uLnTx/>
                <a:uFillTx/>
                <a:latin typeface="Tahoma"/>
                <a:ea typeface="+mn-ea"/>
                <a:cs typeface="Tahoma"/>
              </a:rPr>
              <a:t>suministrar combustible) ejecutadas una seguida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la </a:t>
            </a:r>
            <a:r>
              <a:rPr kumimoji="0" lang="es-ES" sz="1800" b="0" i="0" u="none" strike="noStrike" kern="1200" cap="none" spc="0" normalizeH="0" baseline="0" noProof="0" dirty="0">
                <a:ln>
                  <a:noFill/>
                </a:ln>
                <a:solidFill>
                  <a:prstClr val="black"/>
                </a:solidFill>
                <a:effectLst/>
                <a:uLnTx/>
                <a:uFillTx/>
                <a:latin typeface="Tahoma"/>
                <a:ea typeface="+mn-ea"/>
                <a:cs typeface="Tahoma"/>
              </a:rPr>
              <a:t>otra. Así pues, una </a:t>
            </a:r>
            <a:r>
              <a:rPr kumimoji="0" lang="es-ES" sz="1800" b="0" i="0" u="none" strike="noStrike" kern="1200" cap="none" spc="-5" normalizeH="0" baseline="0" noProof="0" dirty="0">
                <a:ln>
                  <a:noFill/>
                </a:ln>
                <a:solidFill>
                  <a:prstClr val="black"/>
                </a:solidFill>
                <a:effectLst/>
                <a:uLnTx/>
                <a:uFillTx/>
                <a:latin typeface="Tahoma"/>
                <a:ea typeface="+mn-ea"/>
                <a:cs typeface="Tahoma"/>
              </a:rPr>
              <a:t>función </a:t>
            </a:r>
            <a:r>
              <a:rPr kumimoji="0" lang="es-ES" sz="1800" b="0" i="0" u="none" strike="noStrike" kern="1200" cap="none" spc="0" normalizeH="0" baseline="0" noProof="0" dirty="0">
                <a:ln>
                  <a:noFill/>
                </a:ln>
                <a:solidFill>
                  <a:prstClr val="black"/>
                </a:solidFill>
                <a:effectLst/>
                <a:uLnTx/>
                <a:uFillTx/>
                <a:latin typeface="Tahoma"/>
                <a:ea typeface="+mn-ea"/>
                <a:cs typeface="Tahoma"/>
              </a:rPr>
              <a:t>se </a:t>
            </a:r>
            <a:r>
              <a:rPr kumimoji="0" lang="es-ES" sz="1800" b="0" i="0" u="none" strike="noStrike" kern="1200" cap="none" spc="-5" normalizeH="0" baseline="0" noProof="0" dirty="0">
                <a:ln>
                  <a:noFill/>
                </a:ln>
                <a:solidFill>
                  <a:prstClr val="black"/>
                </a:solidFill>
                <a:effectLst/>
                <a:uLnTx/>
                <a:uFillTx/>
                <a:latin typeface="Tahoma"/>
                <a:ea typeface="+mn-ea"/>
                <a:cs typeface="Tahoma"/>
              </a:rPr>
              <a:t>puede </a:t>
            </a:r>
            <a:r>
              <a:rPr kumimoji="0" lang="es-ES" sz="1800" b="0" i="0" u="none" strike="noStrike" kern="1200" cap="none" spc="0" normalizeH="0" baseline="0" noProof="0" dirty="0">
                <a:ln>
                  <a:noFill/>
                </a:ln>
                <a:solidFill>
                  <a:prstClr val="black"/>
                </a:solidFill>
                <a:effectLst/>
                <a:uLnTx/>
                <a:uFillTx/>
                <a:latin typeface="Tahoma"/>
                <a:ea typeface="+mn-ea"/>
                <a:cs typeface="Tahoma"/>
              </a:rPr>
              <a:t> definir </a:t>
            </a:r>
            <a:r>
              <a:rPr kumimoji="0" lang="es-ES" sz="1800" b="0" i="0" u="none" strike="noStrike" kern="1200" cap="none" spc="-5" normalizeH="0" baseline="0" noProof="0" dirty="0">
                <a:ln>
                  <a:noFill/>
                </a:ln>
                <a:solidFill>
                  <a:prstClr val="black"/>
                </a:solidFill>
                <a:effectLst/>
                <a:uLnTx/>
                <a:uFillTx/>
                <a:latin typeface="Tahoma"/>
                <a:ea typeface="+mn-ea"/>
                <a:cs typeface="Tahoma"/>
              </a:rPr>
              <a:t>como una secuencia de instrucciones </a:t>
            </a:r>
            <a:r>
              <a:rPr kumimoji="0" lang="es-ES" sz="1800" b="0" i="0" u="none" strike="noStrike" kern="1200" cap="none" spc="0" normalizeH="0" baseline="0" noProof="0" dirty="0">
                <a:ln>
                  <a:noFill/>
                </a:ln>
                <a:solidFill>
                  <a:prstClr val="black"/>
                </a:solidFill>
                <a:effectLst/>
                <a:uLnTx/>
                <a:uFillTx/>
                <a:latin typeface="Tahoma"/>
                <a:ea typeface="+mn-ea"/>
                <a:cs typeface="Tahoma"/>
              </a:rPr>
              <a:t>que </a:t>
            </a:r>
            <a:r>
              <a:rPr kumimoji="0" lang="es-ES" sz="1800" b="0" i="0" u="none" strike="noStrike" kern="1200" cap="none" spc="-5" normalizeH="0" baseline="0" noProof="0" dirty="0">
                <a:ln>
                  <a:noFill/>
                </a:ln>
                <a:solidFill>
                  <a:prstClr val="black"/>
                </a:solidFill>
                <a:effectLst/>
                <a:uLnTx/>
                <a:uFillTx/>
                <a:latin typeface="Tahoma"/>
                <a:ea typeface="+mn-ea"/>
                <a:cs typeface="Tahoma"/>
              </a:rPr>
              <a:t>tiene como finalidad </a:t>
            </a:r>
            <a:r>
              <a:rPr kumimoji="0" lang="es-ES" sz="1800" b="0" i="0" u="none" strike="noStrike" kern="1200" cap="none" spc="0" normalizeH="0" baseline="0" noProof="0" dirty="0">
                <a:ln>
                  <a:noFill/>
                </a:ln>
                <a:solidFill>
                  <a:prstClr val="black"/>
                </a:solidFill>
                <a:effectLst/>
                <a:uLnTx/>
                <a:uFillTx/>
                <a:latin typeface="Tahoma"/>
                <a:ea typeface="+mn-ea"/>
                <a:cs typeface="Tahoma"/>
              </a:rPr>
              <a:t>llevar a </a:t>
            </a:r>
            <a:r>
              <a:rPr kumimoji="0" lang="es-ES" sz="1800" b="0" i="0" u="none" strike="noStrike" kern="1200" cap="none" spc="-5" normalizeH="0" baseline="0" noProof="0" dirty="0">
                <a:ln>
                  <a:noFill/>
                </a:ln>
                <a:solidFill>
                  <a:prstClr val="black"/>
                </a:solidFill>
                <a:effectLst/>
                <a:uLnTx/>
                <a:uFillTx/>
                <a:latin typeface="Tahoma"/>
                <a:ea typeface="+mn-ea"/>
                <a:cs typeface="Tahoma"/>
              </a:rPr>
              <a:t>cabo una tarea específica; </a:t>
            </a:r>
            <a:r>
              <a:rPr kumimoji="0" lang="es-ES" sz="1800" b="0" i="0" u="none" strike="noStrike" kern="1200" cap="none" spc="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como </a:t>
            </a:r>
            <a:r>
              <a:rPr kumimoji="0" lang="es-ES" sz="1800" b="0" i="0" u="none" strike="noStrike" kern="1200" cap="none" spc="0" normalizeH="0" baseline="0" noProof="0" dirty="0">
                <a:ln>
                  <a:noFill/>
                </a:ln>
                <a:solidFill>
                  <a:prstClr val="black"/>
                </a:solidFill>
                <a:effectLst/>
                <a:uLnTx/>
                <a:uFillTx/>
                <a:latin typeface="Tahoma"/>
                <a:ea typeface="+mn-ea"/>
                <a:cs typeface="Tahoma"/>
              </a:rPr>
              <a:t>por </a:t>
            </a:r>
            <a:r>
              <a:rPr kumimoji="0" lang="es-ES" sz="1800" b="0" i="0" u="none" strike="noStrike" kern="1200" cap="none" spc="-5" normalizeH="0" baseline="0" noProof="0" dirty="0">
                <a:ln>
                  <a:noFill/>
                </a:ln>
                <a:solidFill>
                  <a:prstClr val="black"/>
                </a:solidFill>
                <a:effectLst/>
                <a:uLnTx/>
                <a:uFillTx/>
                <a:latin typeface="Tahoma"/>
                <a:ea typeface="+mn-ea"/>
                <a:cs typeface="Tahoma"/>
              </a:rPr>
              <a:t>ejemplo, realizar la suma </a:t>
            </a:r>
            <a:r>
              <a:rPr kumimoji="0" lang="es-ES" sz="1800" b="0" i="0" u="none" strike="noStrike" kern="1200" cap="none" spc="0" normalizeH="0" baseline="0" noProof="0" dirty="0">
                <a:ln>
                  <a:noFill/>
                </a:ln>
                <a:solidFill>
                  <a:prstClr val="black"/>
                </a:solidFill>
                <a:effectLst/>
                <a:uLnTx/>
                <a:uFillTx/>
                <a:latin typeface="Tahoma"/>
                <a:ea typeface="+mn-ea"/>
                <a:cs typeface="Tahoma"/>
              </a:rPr>
              <a:t>de dos </a:t>
            </a:r>
            <a:r>
              <a:rPr kumimoji="0" lang="es-ES" sz="1800" b="0" i="0" u="none" strike="noStrike" kern="1200" cap="none" spc="-5" normalizeH="0" baseline="0" noProof="0" dirty="0">
                <a:ln>
                  <a:noFill/>
                </a:ln>
                <a:solidFill>
                  <a:prstClr val="black"/>
                </a:solidFill>
                <a:effectLst/>
                <a:uLnTx/>
                <a:uFillTx/>
                <a:latin typeface="Tahoma"/>
                <a:ea typeface="+mn-ea"/>
                <a:cs typeface="Tahoma"/>
              </a:rPr>
              <a:t>números, contar </a:t>
            </a:r>
            <a:r>
              <a:rPr kumimoji="0" lang="es-ES" sz="1800" b="0" i="0" u="none" strike="noStrike" kern="1200" cap="none" spc="0" normalizeH="0" baseline="0" noProof="0" dirty="0">
                <a:ln>
                  <a:noFill/>
                </a:ln>
                <a:solidFill>
                  <a:prstClr val="black"/>
                </a:solidFill>
                <a:effectLst/>
                <a:uLnTx/>
                <a:uFillTx/>
                <a:latin typeface="Tahoma"/>
                <a:ea typeface="+mn-ea"/>
                <a:cs typeface="Tahoma"/>
              </a:rPr>
              <a:t>las palabras de </a:t>
            </a:r>
            <a:r>
              <a:rPr kumimoji="0" lang="es-ES" sz="1800" b="0" i="0" u="none" strike="noStrike" kern="1200" cap="none" spc="-5" normalizeH="0" baseline="0" noProof="0" dirty="0">
                <a:ln>
                  <a:noFill/>
                </a:ln>
                <a:solidFill>
                  <a:prstClr val="black"/>
                </a:solidFill>
                <a:effectLst/>
                <a:uLnTx/>
                <a:uFillTx/>
                <a:latin typeface="Tahoma"/>
                <a:ea typeface="+mn-ea"/>
                <a:cs typeface="Tahoma"/>
              </a:rPr>
              <a:t>una cadena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caracteres, </a:t>
            </a:r>
            <a:r>
              <a:rPr kumimoji="0" lang="es-ES" sz="1800" b="0" i="0" u="none" strike="noStrike" kern="1200" cap="none" spc="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etc.</a:t>
            </a:r>
            <a:endParaRPr kumimoji="0" lang="es-ES" sz="1800" b="0" i="0" u="none" strike="noStrike" kern="1200" cap="none" spc="0" normalizeH="0" baseline="0" noProof="0" dirty="0">
              <a:ln>
                <a:noFill/>
              </a:ln>
              <a:solidFill>
                <a:prstClr val="black"/>
              </a:solidFill>
              <a:effectLst/>
              <a:uLnTx/>
              <a:uFillTx/>
              <a:latin typeface="Tahoma"/>
              <a:ea typeface="+mn-ea"/>
              <a:cs typeface="Tahoma"/>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lang="es-ES" sz="1750" b="0" i="0" u="none" strike="noStrike" kern="1200" cap="none" spc="0" normalizeH="0" baseline="0" noProof="0" dirty="0">
              <a:ln>
                <a:noFill/>
              </a:ln>
              <a:solidFill>
                <a:prstClr val="black"/>
              </a:solidFill>
              <a:effectLst/>
              <a:uLnTx/>
              <a:uFillTx/>
              <a:latin typeface="Tahoma"/>
              <a:ea typeface="+mn-ea"/>
              <a:cs typeface="Tahoma"/>
            </a:endParaRPr>
          </a:p>
          <a:p>
            <a:pPr marL="12700" marR="5080" lvl="0" indent="0" algn="just"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Tahoma"/>
                <a:ea typeface="+mn-ea"/>
                <a:cs typeface="Tahoma"/>
              </a:rPr>
              <a:t>Las </a:t>
            </a:r>
            <a:r>
              <a:rPr kumimoji="0" lang="es-ES" sz="1800" b="1" i="0" u="none" strike="noStrike" kern="1200" cap="none" spc="-5" normalizeH="0" baseline="0" noProof="0" dirty="0">
                <a:ln>
                  <a:noFill/>
                </a:ln>
                <a:solidFill>
                  <a:prstClr val="black"/>
                </a:solidFill>
                <a:effectLst/>
                <a:uLnTx/>
                <a:uFillTx/>
                <a:latin typeface="Tahoma"/>
                <a:ea typeface="+mn-ea"/>
                <a:cs typeface="Tahoma"/>
              </a:rPr>
              <a:t>funciones </a:t>
            </a:r>
            <a:r>
              <a:rPr kumimoji="0" lang="es-ES" sz="1800" b="1" i="0" u="none" strike="noStrike" kern="1200" cap="none" spc="0" normalizeH="0" baseline="0" noProof="0" dirty="0">
                <a:ln>
                  <a:noFill/>
                </a:ln>
                <a:solidFill>
                  <a:prstClr val="black"/>
                </a:solidFill>
                <a:effectLst/>
                <a:uLnTx/>
                <a:uFillTx/>
                <a:latin typeface="Tahoma"/>
                <a:ea typeface="+mn-ea"/>
                <a:cs typeface="Tahoma"/>
              </a:rPr>
              <a:t>en programación </a:t>
            </a:r>
            <a:r>
              <a:rPr kumimoji="0" lang="es-ES" sz="1800" b="1" i="0" u="none" strike="noStrike" kern="1200" cap="none" spc="-5" normalizeH="0" baseline="0" noProof="0" dirty="0">
                <a:ln>
                  <a:noFill/>
                </a:ln>
                <a:solidFill>
                  <a:prstClr val="black"/>
                </a:solidFill>
                <a:effectLst/>
                <a:uLnTx/>
                <a:uFillTx/>
                <a:latin typeface="Tahoma"/>
                <a:ea typeface="+mn-ea"/>
                <a:cs typeface="Tahoma"/>
              </a:rPr>
              <a:t>reciben un </a:t>
            </a:r>
            <a:r>
              <a:rPr kumimoji="0" lang="es-ES" sz="1800" b="1" i="0" u="none" strike="noStrike" kern="1200" cap="none" spc="0" normalizeH="0" baseline="0" noProof="0" dirty="0">
                <a:ln>
                  <a:noFill/>
                </a:ln>
                <a:solidFill>
                  <a:prstClr val="black"/>
                </a:solidFill>
                <a:effectLst/>
                <a:uLnTx/>
                <a:uFillTx/>
                <a:latin typeface="Tahoma"/>
                <a:ea typeface="+mn-ea"/>
                <a:cs typeface="Tahoma"/>
              </a:rPr>
              <a:t>nombre que debe ser </a:t>
            </a:r>
            <a:r>
              <a:rPr kumimoji="0" lang="es-ES" sz="1800" b="1" i="0" u="none" strike="noStrike" kern="1200" cap="none" spc="-5" normalizeH="0" baseline="0" noProof="0" dirty="0">
                <a:ln>
                  <a:noFill/>
                </a:ln>
                <a:solidFill>
                  <a:prstClr val="black"/>
                </a:solidFill>
                <a:effectLst/>
                <a:uLnTx/>
                <a:uFillTx/>
                <a:latin typeface="Tahoma"/>
                <a:ea typeface="+mn-ea"/>
                <a:cs typeface="Tahoma"/>
              </a:rPr>
              <a:t>coherente con </a:t>
            </a:r>
            <a:r>
              <a:rPr kumimoji="0" lang="es-ES" sz="1800" b="1" i="0" u="none" strike="noStrike" kern="1200" cap="none" spc="-10" normalizeH="0" baseline="0" noProof="0" dirty="0">
                <a:ln>
                  <a:noFill/>
                </a:ln>
                <a:solidFill>
                  <a:prstClr val="black"/>
                </a:solidFill>
                <a:effectLst/>
                <a:uLnTx/>
                <a:uFillTx/>
                <a:latin typeface="Tahoma"/>
                <a:ea typeface="+mn-ea"/>
                <a:cs typeface="Tahoma"/>
              </a:rPr>
              <a:t>su </a:t>
            </a:r>
            <a:r>
              <a:rPr kumimoji="0" lang="es-ES" sz="1800" b="1" i="0" u="none" strike="noStrike" kern="1200" cap="none" spc="-5" normalizeH="0" baseline="0" noProof="0" dirty="0">
                <a:ln>
                  <a:noFill/>
                </a:ln>
                <a:solidFill>
                  <a:prstClr val="black"/>
                </a:solidFill>
                <a:effectLst/>
                <a:uLnTx/>
                <a:uFillTx/>
                <a:latin typeface="Tahoma"/>
                <a:ea typeface="+mn-ea"/>
                <a:cs typeface="Tahoma"/>
              </a:rPr>
              <a:t>función</a:t>
            </a:r>
            <a:r>
              <a:rPr kumimoji="0" lang="es-ES" sz="1800" b="0" i="0" u="none" strike="noStrike" kern="1200" cap="none" spc="-5" normalizeH="0" baseline="0" noProof="0" dirty="0">
                <a:ln>
                  <a:noFill/>
                </a:ln>
                <a:solidFill>
                  <a:prstClr val="black"/>
                </a:solidFill>
                <a:effectLst/>
                <a:uLnTx/>
                <a:uFillTx/>
                <a:latin typeface="Tahoma"/>
                <a:ea typeface="+mn-ea"/>
                <a:cs typeface="Tahoma"/>
              </a:rPr>
              <a:t>. Por lo </a:t>
            </a:r>
            <a:r>
              <a:rPr kumimoji="0" lang="es-ES" sz="1800" b="0" i="0" u="none" strike="noStrike" kern="1200" cap="none" spc="0" normalizeH="0" baseline="0" noProof="0" dirty="0">
                <a:ln>
                  <a:noFill/>
                </a:ln>
                <a:solidFill>
                  <a:prstClr val="black"/>
                </a:solidFill>
                <a:effectLst/>
                <a:uLnTx/>
                <a:uFillTx/>
                <a:latin typeface="Tahoma"/>
                <a:ea typeface="+mn-ea"/>
                <a:cs typeface="Tahoma"/>
              </a:rPr>
              <a:t> general, un programa es dividido por </a:t>
            </a:r>
            <a:r>
              <a:rPr kumimoji="0" lang="es-ES" sz="1800" b="0" i="0" u="none" strike="noStrike" kern="1200" cap="none" spc="-5" normalizeH="0" baseline="0" noProof="0" dirty="0">
                <a:ln>
                  <a:noFill/>
                </a:ln>
                <a:solidFill>
                  <a:prstClr val="black"/>
                </a:solidFill>
                <a:effectLst/>
                <a:uLnTx/>
                <a:uFillTx/>
                <a:latin typeface="Tahoma"/>
                <a:ea typeface="+mn-ea"/>
                <a:cs typeface="Tahoma"/>
              </a:rPr>
              <a:t>diferentes </a:t>
            </a:r>
            <a:r>
              <a:rPr kumimoji="0" lang="es-ES" sz="1800" b="0" i="0" u="none" strike="noStrike" kern="1200" cap="none" spc="-10" normalizeH="0" baseline="0" noProof="0" dirty="0">
                <a:ln>
                  <a:noFill/>
                </a:ln>
                <a:solidFill>
                  <a:prstClr val="black"/>
                </a:solidFill>
                <a:effectLst/>
                <a:uLnTx/>
                <a:uFillTx/>
                <a:latin typeface="Tahoma"/>
                <a:ea typeface="+mn-ea"/>
                <a:cs typeface="Tahoma"/>
              </a:rPr>
              <a:t>tipos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funciones, </a:t>
            </a:r>
            <a:r>
              <a:rPr kumimoji="0" lang="es-ES" sz="1800" b="0" i="0" u="none" strike="noStrike" kern="1200" cap="none" spc="0" normalizeH="0" baseline="0" noProof="0" dirty="0">
                <a:ln>
                  <a:noFill/>
                </a:ln>
                <a:solidFill>
                  <a:prstClr val="black"/>
                </a:solidFill>
                <a:effectLst/>
                <a:uLnTx/>
                <a:uFillTx/>
                <a:latin typeface="Tahoma"/>
                <a:ea typeface="+mn-ea"/>
                <a:cs typeface="Tahoma"/>
              </a:rPr>
              <a:t>que llevan a </a:t>
            </a:r>
            <a:r>
              <a:rPr kumimoji="0" lang="es-ES" sz="1800" b="0" i="0" u="none" strike="noStrike" kern="1200" cap="none" spc="-5" normalizeH="0" baseline="0" noProof="0" dirty="0">
                <a:ln>
                  <a:noFill/>
                </a:ln>
                <a:solidFill>
                  <a:prstClr val="black"/>
                </a:solidFill>
                <a:effectLst/>
                <a:uLnTx/>
                <a:uFillTx/>
                <a:latin typeface="Tahoma"/>
                <a:ea typeface="+mn-ea"/>
                <a:cs typeface="Tahoma"/>
              </a:rPr>
              <a:t>cabo diferentes </a:t>
            </a:r>
            <a:r>
              <a:rPr kumimoji="0" lang="es-ES" sz="1800" b="0" i="0" u="none" strike="noStrike" kern="1200" cap="none" spc="-10" normalizeH="0" baseline="0" noProof="0" dirty="0">
                <a:ln>
                  <a:noFill/>
                </a:ln>
                <a:solidFill>
                  <a:prstClr val="black"/>
                </a:solidFill>
                <a:effectLst/>
                <a:uLnTx/>
                <a:uFillTx/>
                <a:latin typeface="Tahoma"/>
                <a:ea typeface="+mn-ea"/>
                <a:cs typeface="Tahoma"/>
              </a:rPr>
              <a:t>tipos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tareas,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tal manera </a:t>
            </a:r>
            <a:r>
              <a:rPr kumimoji="0" lang="es-ES" sz="1800" b="0" i="0" u="none" strike="noStrike" kern="1200" cap="none" spc="0" normalizeH="0" baseline="0" noProof="0" dirty="0">
                <a:ln>
                  <a:noFill/>
                </a:ln>
                <a:solidFill>
                  <a:prstClr val="black"/>
                </a:solidFill>
                <a:effectLst/>
                <a:uLnTx/>
                <a:uFillTx/>
                <a:latin typeface="Tahoma"/>
                <a:ea typeface="+mn-ea"/>
                <a:cs typeface="Tahoma"/>
              </a:rPr>
              <a:t>que se </a:t>
            </a:r>
            <a:r>
              <a:rPr kumimoji="0" lang="es-ES" sz="1800" b="0" i="0" u="none" strike="noStrike" kern="1200" cap="none" spc="-5" normalizeH="0" baseline="0" noProof="0" dirty="0">
                <a:ln>
                  <a:noFill/>
                </a:ln>
                <a:solidFill>
                  <a:prstClr val="black"/>
                </a:solidFill>
                <a:effectLst/>
                <a:uLnTx/>
                <a:uFillTx/>
                <a:latin typeface="Tahoma"/>
                <a:ea typeface="+mn-ea"/>
                <a:cs typeface="Tahoma"/>
              </a:rPr>
              <a:t>logra la solución </a:t>
            </a:r>
            <a:r>
              <a:rPr kumimoji="0" lang="es-ES" sz="1800" b="0" i="0" u="none" strike="noStrike" kern="1200" cap="none" spc="0" normalizeH="0" baseline="0" noProof="0" dirty="0">
                <a:ln>
                  <a:noFill/>
                </a:ln>
                <a:solidFill>
                  <a:prstClr val="black"/>
                </a:solidFill>
                <a:effectLst/>
                <a:uLnTx/>
                <a:uFillTx/>
                <a:latin typeface="Tahoma"/>
                <a:ea typeface="+mn-ea"/>
                <a:cs typeface="Tahoma"/>
              </a:rPr>
              <a:t>de un </a:t>
            </a:r>
            <a:r>
              <a:rPr kumimoji="0" lang="es-ES" sz="1800" b="0" i="0" u="none" strike="noStrike" kern="1200" cap="none" spc="-5" normalizeH="0" baseline="0" noProof="0" dirty="0">
                <a:ln>
                  <a:noFill/>
                </a:ln>
                <a:solidFill>
                  <a:prstClr val="black"/>
                </a:solidFill>
                <a:effectLst/>
                <a:uLnTx/>
                <a:uFillTx/>
                <a:latin typeface="Tahoma"/>
                <a:ea typeface="+mn-ea"/>
                <a:cs typeface="Tahoma"/>
              </a:rPr>
              <a:t>problema </a:t>
            </a:r>
            <a:r>
              <a:rPr kumimoji="0" lang="es-ES" sz="1800" b="0" i="0" u="none" strike="noStrike" kern="1200" cap="none" spc="0" normalizeH="0" baseline="0" noProof="0" dirty="0">
                <a:ln>
                  <a:noFill/>
                </a:ln>
                <a:solidFill>
                  <a:prstClr val="black"/>
                </a:solidFill>
                <a:effectLst/>
                <a:uLnTx/>
                <a:uFillTx/>
                <a:latin typeface="Tahoma"/>
                <a:ea typeface="+mn-ea"/>
                <a:cs typeface="Tahoma"/>
              </a:rPr>
              <a:t>más grande. </a:t>
            </a:r>
            <a:r>
              <a:rPr kumimoji="0" lang="es-ES" sz="1800" b="0" i="0" u="none" strike="noStrike" kern="1200" cap="none" spc="-5" normalizeH="0" baseline="0" noProof="0" dirty="0">
                <a:ln>
                  <a:noFill/>
                </a:ln>
                <a:solidFill>
                  <a:prstClr val="black"/>
                </a:solidFill>
                <a:effectLst/>
                <a:uLnTx/>
                <a:uFillTx/>
                <a:latin typeface="Tahoma"/>
                <a:ea typeface="+mn-ea"/>
                <a:cs typeface="Tahoma"/>
              </a:rPr>
              <a:t>Adicionalmente, </a:t>
            </a:r>
            <a:r>
              <a:rPr kumimoji="0" lang="es-ES" sz="1800" b="0" i="0" u="none" strike="noStrike" kern="1200" cap="none" spc="0" normalizeH="0" baseline="0" noProof="0" dirty="0">
                <a:ln>
                  <a:noFill/>
                </a:ln>
                <a:solidFill>
                  <a:prstClr val="black"/>
                </a:solidFill>
                <a:effectLst/>
                <a:uLnTx/>
                <a:uFillTx/>
                <a:latin typeface="Tahoma"/>
                <a:ea typeface="+mn-ea"/>
                <a:cs typeface="Tahoma"/>
              </a:rPr>
              <a:t>así </a:t>
            </a:r>
            <a:r>
              <a:rPr kumimoji="0" lang="es-ES" sz="1800" b="0" i="0" u="none" strike="noStrike" kern="1200" cap="none" spc="-5" normalizeH="0" baseline="0" noProof="0" dirty="0">
                <a:ln>
                  <a:noFill/>
                </a:ln>
                <a:solidFill>
                  <a:prstClr val="black"/>
                </a:solidFill>
                <a:effectLst/>
                <a:uLnTx/>
                <a:uFillTx/>
                <a:latin typeface="Tahoma"/>
                <a:ea typeface="+mn-ea"/>
                <a:cs typeface="Tahoma"/>
              </a:rPr>
              <a:t>como </a:t>
            </a:r>
            <a:r>
              <a:rPr kumimoji="0" lang="es-ES" sz="1800" b="0" i="0" u="none" strike="noStrike" kern="1200" cap="none" spc="0" normalizeH="0" baseline="0" noProof="0" dirty="0">
                <a:ln>
                  <a:noFill/>
                </a:ln>
                <a:solidFill>
                  <a:prstClr val="black"/>
                </a:solidFill>
                <a:effectLst/>
                <a:uLnTx/>
                <a:uFillTx/>
                <a:latin typeface="Tahoma"/>
                <a:ea typeface="+mn-ea"/>
                <a:cs typeface="Tahoma"/>
              </a:rPr>
              <a:t>un </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auto de </a:t>
            </a:r>
            <a:r>
              <a:rPr kumimoji="0" lang="es-ES" sz="1800" b="0" i="0" u="none" strike="noStrike" kern="1200" cap="none" spc="-5" normalizeH="0" baseline="0" noProof="0" dirty="0">
                <a:ln>
                  <a:noFill/>
                </a:ln>
                <a:solidFill>
                  <a:prstClr val="black"/>
                </a:solidFill>
                <a:effectLst/>
                <a:uLnTx/>
                <a:uFillTx/>
                <a:latin typeface="Tahoma"/>
                <a:ea typeface="+mn-ea"/>
                <a:cs typeface="Tahoma"/>
              </a:rPr>
              <a:t>carreras entre </a:t>
            </a:r>
            <a:r>
              <a:rPr kumimoji="0" lang="es-ES" sz="1800" b="0" i="0" u="none" strike="noStrike" kern="1200" cap="none" spc="0" normalizeH="0" baseline="0" noProof="0" dirty="0">
                <a:ln>
                  <a:noFill/>
                </a:ln>
                <a:solidFill>
                  <a:prstClr val="black"/>
                </a:solidFill>
                <a:effectLst/>
                <a:uLnTx/>
                <a:uFillTx/>
                <a:latin typeface="Tahoma"/>
                <a:ea typeface="+mn-ea"/>
                <a:cs typeface="Tahoma"/>
              </a:rPr>
              <a:t>a </a:t>
            </a:r>
            <a:r>
              <a:rPr kumimoji="0" lang="es-ES" sz="1800" b="0" i="0" u="none" strike="noStrike" kern="1200" cap="none" spc="-5" normalizeH="0" baseline="0" noProof="0" dirty="0">
                <a:ln>
                  <a:noFill/>
                </a:ln>
                <a:solidFill>
                  <a:prstClr val="black"/>
                </a:solidFill>
                <a:effectLst/>
                <a:uLnTx/>
                <a:uFillTx/>
                <a:latin typeface="Tahoma"/>
                <a:ea typeface="+mn-ea"/>
                <a:cs typeface="Tahoma"/>
              </a:rPr>
              <a:t>la </a:t>
            </a:r>
            <a:r>
              <a:rPr kumimoji="0" lang="es-ES" sz="1800" b="0" i="0" u="none" strike="noStrike" kern="1200" cap="none" spc="0" normalizeH="0" baseline="0" noProof="0" dirty="0">
                <a:ln>
                  <a:noFill/>
                </a:ln>
                <a:solidFill>
                  <a:prstClr val="black"/>
                </a:solidFill>
                <a:effectLst/>
                <a:uLnTx/>
                <a:uFillTx/>
                <a:latin typeface="Tahoma"/>
                <a:ea typeface="+mn-ea"/>
                <a:cs typeface="Tahoma"/>
              </a:rPr>
              <a:t>zona de pits las </a:t>
            </a:r>
            <a:r>
              <a:rPr kumimoji="0" lang="es-ES" sz="1800" b="0" i="0" u="none" strike="noStrike" kern="1200" cap="none" spc="-5" normalizeH="0" baseline="0" noProof="0" dirty="0">
                <a:ln>
                  <a:noFill/>
                </a:ln>
                <a:solidFill>
                  <a:prstClr val="black"/>
                </a:solidFill>
                <a:effectLst/>
                <a:uLnTx/>
                <a:uFillTx/>
                <a:latin typeface="Tahoma"/>
                <a:ea typeface="+mn-ea"/>
                <a:cs typeface="Tahoma"/>
              </a:rPr>
              <a:t>veces </a:t>
            </a:r>
            <a:r>
              <a:rPr kumimoji="0" lang="es-ES" sz="1800" b="0" i="0" u="none" strike="noStrike" kern="1200" cap="none" spc="0" normalizeH="0" baseline="0" noProof="0" dirty="0">
                <a:ln>
                  <a:noFill/>
                </a:ln>
                <a:solidFill>
                  <a:prstClr val="black"/>
                </a:solidFill>
                <a:effectLst/>
                <a:uLnTx/>
                <a:uFillTx/>
                <a:latin typeface="Tahoma"/>
                <a:ea typeface="+mn-ea"/>
                <a:cs typeface="Tahoma"/>
              </a:rPr>
              <a:t>que sea </a:t>
            </a:r>
            <a:r>
              <a:rPr kumimoji="0" lang="es-ES" sz="1800" b="0" i="0" u="none" strike="noStrike" kern="1200" cap="none" spc="-5" normalizeH="0" baseline="0" noProof="0" dirty="0">
                <a:ln>
                  <a:noFill/>
                </a:ln>
                <a:solidFill>
                  <a:prstClr val="black"/>
                </a:solidFill>
                <a:effectLst/>
                <a:uLnTx/>
                <a:uFillTx/>
                <a:latin typeface="Tahoma"/>
                <a:ea typeface="+mn-ea"/>
                <a:cs typeface="Tahoma"/>
              </a:rPr>
              <a:t>necesario, </a:t>
            </a:r>
            <a:r>
              <a:rPr kumimoji="0" lang="es-ES" sz="1800" b="0" i="0" u="none" strike="noStrike" kern="1200" cap="none" spc="0" normalizeH="0" baseline="0" noProof="0" dirty="0">
                <a:ln>
                  <a:noFill/>
                </a:ln>
                <a:solidFill>
                  <a:prstClr val="black"/>
                </a:solidFill>
                <a:effectLst/>
                <a:uLnTx/>
                <a:uFillTx/>
                <a:latin typeface="Tahoma"/>
                <a:ea typeface="+mn-ea"/>
                <a:cs typeface="Tahoma"/>
              </a:rPr>
              <a:t>en un programa, las </a:t>
            </a:r>
            <a:r>
              <a:rPr kumimoji="0" lang="es-ES" sz="1800" b="0" i="0" u="none" strike="noStrike" kern="1200" cap="none" spc="-5" normalizeH="0" baseline="0" noProof="0" dirty="0">
                <a:ln>
                  <a:noFill/>
                </a:ln>
                <a:solidFill>
                  <a:prstClr val="black"/>
                </a:solidFill>
                <a:effectLst/>
                <a:uLnTx/>
                <a:uFillTx/>
                <a:latin typeface="Tahoma"/>
                <a:ea typeface="+mn-ea"/>
                <a:cs typeface="Tahoma"/>
              </a:rPr>
              <a:t>funciones son </a:t>
            </a:r>
            <a:r>
              <a:rPr kumimoji="0" lang="es-ES" sz="1800" b="0" i="0" u="none" strike="noStrike" kern="1200" cap="none" spc="0" normalizeH="0" baseline="0" noProof="0" dirty="0">
                <a:ln>
                  <a:noFill/>
                </a:ln>
                <a:solidFill>
                  <a:prstClr val="black"/>
                </a:solidFill>
                <a:effectLst/>
                <a:uLnTx/>
                <a:uFillTx/>
                <a:latin typeface="Tahoma"/>
                <a:ea typeface="+mn-ea"/>
                <a:cs typeface="Tahoma"/>
              </a:rPr>
              <a:t> usadas</a:t>
            </a:r>
            <a:r>
              <a:rPr kumimoji="0" lang="es-ES" sz="1800" b="0" i="0" u="none" strike="noStrike" kern="1200" cap="none" spc="-10"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las </a:t>
            </a:r>
            <a:r>
              <a:rPr kumimoji="0" lang="es-ES" sz="1800" b="0" i="0" u="none" strike="noStrike" kern="1200" cap="none" spc="-5" normalizeH="0" baseline="0" noProof="0" dirty="0">
                <a:ln>
                  <a:noFill/>
                </a:ln>
                <a:solidFill>
                  <a:prstClr val="black"/>
                </a:solidFill>
                <a:effectLst/>
                <a:uLnTx/>
                <a:uFillTx/>
                <a:latin typeface="Tahoma"/>
                <a:ea typeface="+mn-ea"/>
                <a:cs typeface="Tahoma"/>
              </a:rPr>
              <a:t>veces</a:t>
            </a:r>
            <a:r>
              <a:rPr kumimoji="0" lang="es-ES" sz="1800" b="0" i="0" u="none" strike="noStrike" kern="1200" cap="none" spc="0" normalizeH="0" baseline="0" noProof="0" dirty="0">
                <a:ln>
                  <a:noFill/>
                </a:ln>
                <a:solidFill>
                  <a:prstClr val="black"/>
                </a:solidFill>
                <a:effectLst/>
                <a:uLnTx/>
                <a:uFillTx/>
                <a:latin typeface="Tahoma"/>
                <a:ea typeface="+mn-ea"/>
                <a:cs typeface="Tahoma"/>
              </a:rPr>
              <a:t> que</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se</a:t>
            </a:r>
            <a:r>
              <a:rPr kumimoji="0" lang="es-ES" sz="1800" b="0" i="0" u="none" strike="noStrike" kern="1200" cap="none" spc="-10"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desee,</a:t>
            </a:r>
            <a:r>
              <a:rPr kumimoji="0" lang="es-ES" sz="1800" b="0" i="0" u="none" strike="noStrike" kern="1200" cap="none" spc="1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esto </a:t>
            </a:r>
            <a:r>
              <a:rPr kumimoji="0" lang="es-ES" sz="1800" b="0" i="0" u="none" strike="noStrike" kern="1200" cap="none" spc="0" normalizeH="0" baseline="0" noProof="0" dirty="0">
                <a:ln>
                  <a:noFill/>
                </a:ln>
                <a:solidFill>
                  <a:prstClr val="black"/>
                </a:solidFill>
                <a:effectLst/>
                <a:uLnTx/>
                <a:uFillTx/>
                <a:latin typeface="Tahoma"/>
                <a:ea typeface="+mn-ea"/>
                <a:cs typeface="Tahoma"/>
              </a:rPr>
              <a:t>es</a:t>
            </a:r>
            <a:r>
              <a:rPr kumimoji="0" lang="es-ES" sz="1800" b="0" i="0" u="none" strike="noStrike" kern="1200" cap="none" spc="-1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son</a:t>
            </a:r>
            <a:r>
              <a:rPr kumimoji="0" lang="es-ES" sz="1800" b="0" i="0" u="none" strike="noStrike" kern="1200" cap="none" spc="-1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estructuras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códigos</a:t>
            </a:r>
            <a:r>
              <a:rPr kumimoji="0" lang="es-ES" sz="1800" b="0" i="0" u="none" strike="noStrike" kern="1200" cap="none" spc="1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reutilizables!</a:t>
            </a:r>
            <a:endParaRPr kumimoji="0" lang="es-ES"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5" name="CuadroTexto 4">
            <a:extLst>
              <a:ext uri="{FF2B5EF4-FFF2-40B4-BE49-F238E27FC236}">
                <a16:creationId xmlns:a16="http://schemas.microsoft.com/office/drawing/2014/main" id="{47BAA223-84DE-94AA-2980-409FAACA8342}"/>
              </a:ext>
            </a:extLst>
          </p:cNvPr>
          <p:cNvSpPr txBox="1"/>
          <p:nvPr/>
        </p:nvSpPr>
        <p:spPr>
          <a:xfrm>
            <a:off x="5333109" y="238950"/>
            <a:ext cx="21918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8" name="Rectángulo 7">
            <a:extLst>
              <a:ext uri="{FF2B5EF4-FFF2-40B4-BE49-F238E27FC236}">
                <a16:creationId xmlns:a16="http://schemas.microsoft.com/office/drawing/2014/main" id="{C459DE73-08F0-40F2-86E8-AF7F49FD9041}"/>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63044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4766951" y="986220"/>
            <a:ext cx="4501740"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Estructura de una función</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8" name="CuadroTexto 7">
            <a:extLst>
              <a:ext uri="{FF2B5EF4-FFF2-40B4-BE49-F238E27FC236}">
                <a16:creationId xmlns:a16="http://schemas.microsoft.com/office/drawing/2014/main" id="{6E4712B5-9CE0-5177-EB0F-2F4A4DDD0D6E}"/>
              </a:ext>
            </a:extLst>
          </p:cNvPr>
          <p:cNvSpPr txBox="1"/>
          <p:nvPr/>
        </p:nvSpPr>
        <p:spPr>
          <a:xfrm>
            <a:off x="4974745" y="231332"/>
            <a:ext cx="171967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pic>
        <p:nvPicPr>
          <p:cNvPr id="9" name="object 3">
            <a:extLst>
              <a:ext uri="{FF2B5EF4-FFF2-40B4-BE49-F238E27FC236}">
                <a16:creationId xmlns:a16="http://schemas.microsoft.com/office/drawing/2014/main" id="{5BF639D2-63BD-0DD3-16D5-1787E9006972}"/>
              </a:ext>
            </a:extLst>
          </p:cNvPr>
          <p:cNvPicPr/>
          <p:nvPr/>
        </p:nvPicPr>
        <p:blipFill>
          <a:blip r:embed="rId2" cstate="print"/>
          <a:stretch>
            <a:fillRect/>
          </a:stretch>
        </p:blipFill>
        <p:spPr>
          <a:xfrm>
            <a:off x="4232425" y="2171976"/>
            <a:ext cx="2325623" cy="3553968"/>
          </a:xfrm>
          <a:prstGeom prst="rect">
            <a:avLst/>
          </a:prstGeom>
        </p:spPr>
      </p:pic>
      <p:sp>
        <p:nvSpPr>
          <p:cNvPr id="10" name="object 4">
            <a:extLst>
              <a:ext uri="{FF2B5EF4-FFF2-40B4-BE49-F238E27FC236}">
                <a16:creationId xmlns:a16="http://schemas.microsoft.com/office/drawing/2014/main" id="{A1B4A535-92A6-B609-E327-156DCFBE3967}"/>
              </a:ext>
            </a:extLst>
          </p:cNvPr>
          <p:cNvSpPr txBox="1"/>
          <p:nvPr/>
        </p:nvSpPr>
        <p:spPr>
          <a:xfrm>
            <a:off x="3329713" y="5871780"/>
            <a:ext cx="4387269" cy="45339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Tahoma"/>
                <a:ea typeface="+mn-ea"/>
                <a:cs typeface="Tahoma"/>
              </a:rPr>
              <a:t>Estructura </a:t>
            </a:r>
            <a:r>
              <a:rPr kumimoji="0" sz="1400" b="0" i="0" u="none" strike="noStrike" kern="1200" cap="none" spc="0" normalizeH="0" baseline="0" noProof="0" dirty="0">
                <a:ln>
                  <a:noFill/>
                </a:ln>
                <a:solidFill>
                  <a:prstClr val="black"/>
                </a:solidFill>
                <a:effectLst/>
                <a:uLnTx/>
                <a:uFillTx/>
                <a:latin typeface="Tahoma"/>
                <a:ea typeface="+mn-ea"/>
                <a:cs typeface="Tahoma"/>
              </a:rPr>
              <a:t>básica de </a:t>
            </a:r>
            <a:r>
              <a:rPr kumimoji="0" sz="1400" b="0" i="0" u="none" strike="noStrike" kern="1200" cap="none" spc="-5" normalizeH="0" baseline="0" noProof="0" dirty="0">
                <a:ln>
                  <a:noFill/>
                </a:ln>
                <a:solidFill>
                  <a:prstClr val="black"/>
                </a:solidFill>
                <a:effectLst/>
                <a:uLnTx/>
                <a:uFillTx/>
                <a:latin typeface="Tahoma"/>
                <a:ea typeface="+mn-ea"/>
                <a:cs typeface="Tahoma"/>
              </a:rPr>
              <a:t>una función </a:t>
            </a:r>
            <a:r>
              <a:rPr kumimoji="0" sz="1400" b="0" i="0" u="none" strike="noStrike" kern="1200" cap="none" spc="0" normalizeH="0" baseline="0" noProof="0" dirty="0">
                <a:ln>
                  <a:noFill/>
                </a:ln>
                <a:solidFill>
                  <a:prstClr val="black"/>
                </a:solidFill>
                <a:effectLst/>
                <a:uLnTx/>
                <a:uFillTx/>
                <a:latin typeface="Tahoma"/>
                <a:ea typeface="+mn-ea"/>
                <a:cs typeface="Tahoma"/>
              </a:rPr>
              <a:t>haciendo analogía a la </a:t>
            </a:r>
            <a:r>
              <a:rPr kumimoji="0" sz="1400" b="0" i="0" u="none" strike="noStrike" kern="1200" cap="none" spc="-425" normalizeH="0" baseline="0" noProof="0" dirty="0">
                <a:ln>
                  <a:noFill/>
                </a:ln>
                <a:solidFill>
                  <a:prstClr val="black"/>
                </a:solidFill>
                <a:effectLst/>
                <a:uLnTx/>
                <a:uFillTx/>
                <a:latin typeface="Tahoma"/>
                <a:ea typeface="+mn-ea"/>
                <a:cs typeface="Tahoma"/>
              </a:rPr>
              <a:t> </a:t>
            </a:r>
            <a:r>
              <a:rPr kumimoji="0" sz="1400" b="0" i="0" u="none" strike="noStrike" kern="1200" cap="none" spc="0" normalizeH="0" baseline="0" noProof="0" dirty="0">
                <a:ln>
                  <a:noFill/>
                </a:ln>
                <a:solidFill>
                  <a:prstClr val="black"/>
                </a:solidFill>
                <a:effectLst/>
                <a:uLnTx/>
                <a:uFillTx/>
                <a:latin typeface="Tahoma"/>
                <a:ea typeface="+mn-ea"/>
                <a:cs typeface="Tahoma"/>
              </a:rPr>
              <a:t>preparación</a:t>
            </a:r>
            <a:r>
              <a:rPr kumimoji="0" sz="1400" b="0" i="0" u="none" strike="noStrike" kern="1200" cap="none" spc="-25" normalizeH="0" baseline="0" noProof="0" dirty="0">
                <a:ln>
                  <a:noFill/>
                </a:ln>
                <a:solidFill>
                  <a:prstClr val="black"/>
                </a:solidFill>
                <a:effectLst/>
                <a:uLnTx/>
                <a:uFillTx/>
                <a:latin typeface="Tahoma"/>
                <a:ea typeface="+mn-ea"/>
                <a:cs typeface="Tahoma"/>
              </a:rPr>
              <a:t> </a:t>
            </a:r>
            <a:r>
              <a:rPr kumimoji="0" sz="1400" b="0" i="0" u="none" strike="noStrike" kern="1200" cap="none" spc="0" normalizeH="0" baseline="0" noProof="0" dirty="0">
                <a:ln>
                  <a:noFill/>
                </a:ln>
                <a:solidFill>
                  <a:prstClr val="black"/>
                </a:solidFill>
                <a:effectLst/>
                <a:uLnTx/>
                <a:uFillTx/>
                <a:latin typeface="Tahoma"/>
                <a:ea typeface="+mn-ea"/>
                <a:cs typeface="Tahoma"/>
              </a:rPr>
              <a:t>de</a:t>
            </a:r>
            <a:r>
              <a:rPr kumimoji="0" sz="1400" b="0" i="0" u="none" strike="noStrike" kern="1200" cap="none" spc="-15" normalizeH="0" baseline="0" noProof="0" dirty="0">
                <a:ln>
                  <a:noFill/>
                </a:ln>
                <a:solidFill>
                  <a:prstClr val="black"/>
                </a:solidFill>
                <a:effectLst/>
                <a:uLnTx/>
                <a:uFillTx/>
                <a:latin typeface="Tahoma"/>
                <a:ea typeface="+mn-ea"/>
                <a:cs typeface="Tahoma"/>
              </a:rPr>
              <a:t> </a:t>
            </a:r>
            <a:r>
              <a:rPr kumimoji="0" sz="1400" b="0" i="0" u="none" strike="noStrike" kern="1200" cap="none" spc="-5" normalizeH="0" baseline="0" noProof="0" dirty="0">
                <a:ln>
                  <a:noFill/>
                </a:ln>
                <a:solidFill>
                  <a:prstClr val="black"/>
                </a:solidFill>
                <a:effectLst/>
                <a:uLnTx/>
                <a:uFillTx/>
                <a:latin typeface="Tahoma"/>
                <a:ea typeface="+mn-ea"/>
                <a:cs typeface="Tahoma"/>
              </a:rPr>
              <a:t>una</a:t>
            </a:r>
            <a:r>
              <a:rPr kumimoji="0" sz="1400" b="0" i="0" u="none" strike="noStrike" kern="1200" cap="none" spc="-15" normalizeH="0" baseline="0" noProof="0" dirty="0">
                <a:ln>
                  <a:noFill/>
                </a:ln>
                <a:solidFill>
                  <a:prstClr val="black"/>
                </a:solidFill>
                <a:effectLst/>
                <a:uLnTx/>
                <a:uFillTx/>
                <a:latin typeface="Tahoma"/>
                <a:ea typeface="+mn-ea"/>
                <a:cs typeface="Tahoma"/>
              </a:rPr>
              <a:t> </a:t>
            </a:r>
            <a:r>
              <a:rPr kumimoji="0" sz="1400" b="0" i="0" u="none" strike="noStrike" kern="1200" cap="none" spc="-5" normalizeH="0" baseline="0" noProof="0" dirty="0">
                <a:ln>
                  <a:noFill/>
                </a:ln>
                <a:solidFill>
                  <a:prstClr val="black"/>
                </a:solidFill>
                <a:effectLst/>
                <a:uLnTx/>
                <a:uFillTx/>
                <a:latin typeface="Tahoma"/>
                <a:ea typeface="+mn-ea"/>
                <a:cs typeface="Tahoma"/>
              </a:rPr>
              <a:t>taza </a:t>
            </a:r>
            <a:r>
              <a:rPr kumimoji="0" sz="1400" b="0" i="0" u="none" strike="noStrike" kern="1200" cap="none" spc="0" normalizeH="0" baseline="0" noProof="0" dirty="0">
                <a:ln>
                  <a:noFill/>
                </a:ln>
                <a:solidFill>
                  <a:prstClr val="black"/>
                </a:solidFill>
                <a:effectLst/>
                <a:uLnTx/>
                <a:uFillTx/>
                <a:latin typeface="Tahoma"/>
                <a:ea typeface="+mn-ea"/>
                <a:cs typeface="Tahoma"/>
              </a:rPr>
              <a:t>de </a:t>
            </a:r>
            <a:r>
              <a:rPr kumimoji="0" sz="1400" b="0" i="0" u="none" strike="noStrike" kern="1200" cap="none" spc="-5" normalizeH="0" baseline="0" noProof="0" dirty="0">
                <a:ln>
                  <a:noFill/>
                </a:ln>
                <a:solidFill>
                  <a:prstClr val="black"/>
                </a:solidFill>
                <a:effectLst/>
                <a:uLnTx/>
                <a:uFillTx/>
                <a:latin typeface="Tahoma"/>
                <a:ea typeface="+mn-ea"/>
                <a:cs typeface="Tahoma"/>
              </a:rPr>
              <a:t>café.</a:t>
            </a:r>
            <a:endParaRPr kumimoji="0" sz="1400" b="0" i="0" u="none" strike="noStrike" kern="1200" cap="none" spc="0" normalizeH="0" baseline="0" noProof="0" dirty="0">
              <a:ln>
                <a:noFill/>
              </a:ln>
              <a:solidFill>
                <a:prstClr val="black"/>
              </a:solidFill>
              <a:effectLst/>
              <a:uLnTx/>
              <a:uFillTx/>
              <a:latin typeface="Tahoma"/>
              <a:ea typeface="+mn-ea"/>
              <a:cs typeface="Tahoma"/>
            </a:endParaRPr>
          </a:p>
        </p:txBody>
      </p:sp>
      <p:sp>
        <p:nvSpPr>
          <p:cNvPr id="11" name="CuadroTexto 10">
            <a:extLst>
              <a:ext uri="{FF2B5EF4-FFF2-40B4-BE49-F238E27FC236}">
                <a16:creationId xmlns:a16="http://schemas.microsoft.com/office/drawing/2014/main" id="{BA2BCA3D-16F9-B136-4163-70FC66BC8F5E}"/>
              </a:ext>
            </a:extLst>
          </p:cNvPr>
          <p:cNvSpPr txBox="1"/>
          <p:nvPr/>
        </p:nvSpPr>
        <p:spPr>
          <a:xfrm>
            <a:off x="2336808" y="2002699"/>
            <a:ext cx="992905" cy="338554"/>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6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rPr>
              <a:t>Nombre</a:t>
            </a:r>
            <a:endParaRPr kumimoji="0" lang="es-CO" sz="16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endParaRPr>
          </a:p>
        </p:txBody>
      </p:sp>
      <p:cxnSp>
        <p:nvCxnSpPr>
          <p:cNvPr id="3" name="Conector recto de flecha 2">
            <a:extLst>
              <a:ext uri="{FF2B5EF4-FFF2-40B4-BE49-F238E27FC236}">
                <a16:creationId xmlns:a16="http://schemas.microsoft.com/office/drawing/2014/main" id="{692E8605-9E33-AF87-D1C9-DE33587A5504}"/>
              </a:ext>
            </a:extLst>
          </p:cNvPr>
          <p:cNvCxnSpPr>
            <a:cxnSpLocks/>
          </p:cNvCxnSpPr>
          <p:nvPr/>
        </p:nvCxnSpPr>
        <p:spPr>
          <a:xfrm>
            <a:off x="3329713" y="2182478"/>
            <a:ext cx="1083098"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3" name="CuadroTexto 12">
            <a:extLst>
              <a:ext uri="{FF2B5EF4-FFF2-40B4-BE49-F238E27FC236}">
                <a16:creationId xmlns:a16="http://schemas.microsoft.com/office/drawing/2014/main" id="{69B26173-3C69-F121-B3FA-9EBDE0E67464}"/>
              </a:ext>
            </a:extLst>
          </p:cNvPr>
          <p:cNvSpPr txBox="1"/>
          <p:nvPr/>
        </p:nvSpPr>
        <p:spPr>
          <a:xfrm>
            <a:off x="7460759" y="2237731"/>
            <a:ext cx="3886114" cy="338554"/>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6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rPr>
              <a:t>Parámetros de entrada (Se requiere)</a:t>
            </a:r>
            <a:endParaRPr kumimoji="0" lang="es-CO" sz="16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endParaRPr>
          </a:p>
        </p:txBody>
      </p:sp>
      <p:cxnSp>
        <p:nvCxnSpPr>
          <p:cNvPr id="14" name="Conector recto de flecha 13">
            <a:extLst>
              <a:ext uri="{FF2B5EF4-FFF2-40B4-BE49-F238E27FC236}">
                <a16:creationId xmlns:a16="http://schemas.microsoft.com/office/drawing/2014/main" id="{72C20691-2138-D958-75D5-54AD441B0A07}"/>
              </a:ext>
            </a:extLst>
          </p:cNvPr>
          <p:cNvCxnSpPr>
            <a:cxnSpLocks/>
          </p:cNvCxnSpPr>
          <p:nvPr/>
        </p:nvCxnSpPr>
        <p:spPr>
          <a:xfrm flipH="1">
            <a:off x="6558048" y="2576285"/>
            <a:ext cx="902711" cy="14583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7" name="CuadroTexto 16">
            <a:extLst>
              <a:ext uri="{FF2B5EF4-FFF2-40B4-BE49-F238E27FC236}">
                <a16:creationId xmlns:a16="http://schemas.microsoft.com/office/drawing/2014/main" id="{56390922-FD26-9DF6-1CE8-685C55226C5E}"/>
              </a:ext>
            </a:extLst>
          </p:cNvPr>
          <p:cNvSpPr txBox="1"/>
          <p:nvPr/>
        </p:nvSpPr>
        <p:spPr>
          <a:xfrm>
            <a:off x="7460759" y="3716201"/>
            <a:ext cx="2639205" cy="338554"/>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6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rPr>
              <a:t>Proceso: Instrucciones</a:t>
            </a:r>
            <a:endParaRPr kumimoji="0" lang="es-CO" sz="16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endParaRPr>
          </a:p>
        </p:txBody>
      </p:sp>
      <p:cxnSp>
        <p:nvCxnSpPr>
          <p:cNvPr id="18" name="Conector recto de flecha 17">
            <a:extLst>
              <a:ext uri="{FF2B5EF4-FFF2-40B4-BE49-F238E27FC236}">
                <a16:creationId xmlns:a16="http://schemas.microsoft.com/office/drawing/2014/main" id="{EB39BFE7-CC03-A324-CC1F-44D996DEBC6B}"/>
              </a:ext>
            </a:extLst>
          </p:cNvPr>
          <p:cNvCxnSpPr>
            <a:cxnSpLocks/>
            <a:stCxn id="17" idx="1"/>
            <a:endCxn id="9" idx="3"/>
          </p:cNvCxnSpPr>
          <p:nvPr/>
        </p:nvCxnSpPr>
        <p:spPr>
          <a:xfrm flipH="1">
            <a:off x="6558048" y="3885478"/>
            <a:ext cx="902711" cy="63482"/>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2" name="CuadroTexto 21">
            <a:extLst>
              <a:ext uri="{FF2B5EF4-FFF2-40B4-BE49-F238E27FC236}">
                <a16:creationId xmlns:a16="http://schemas.microsoft.com/office/drawing/2014/main" id="{699CF492-F8F0-B459-0F32-359FE0EFC024}"/>
              </a:ext>
            </a:extLst>
          </p:cNvPr>
          <p:cNvSpPr txBox="1"/>
          <p:nvPr/>
        </p:nvSpPr>
        <p:spPr>
          <a:xfrm>
            <a:off x="7220529" y="4960656"/>
            <a:ext cx="2048162" cy="338554"/>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6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rPr>
              <a:t>Retorno (Salida)</a:t>
            </a:r>
            <a:endParaRPr kumimoji="0" lang="es-CO" sz="16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endParaRPr>
          </a:p>
        </p:txBody>
      </p:sp>
      <p:cxnSp>
        <p:nvCxnSpPr>
          <p:cNvPr id="23" name="Conector recto de flecha 22">
            <a:extLst>
              <a:ext uri="{FF2B5EF4-FFF2-40B4-BE49-F238E27FC236}">
                <a16:creationId xmlns:a16="http://schemas.microsoft.com/office/drawing/2014/main" id="{FCF5754A-30D2-2B4F-0939-19B117ADED2B}"/>
              </a:ext>
            </a:extLst>
          </p:cNvPr>
          <p:cNvCxnSpPr>
            <a:cxnSpLocks/>
            <a:stCxn id="22" idx="1"/>
          </p:cNvCxnSpPr>
          <p:nvPr/>
        </p:nvCxnSpPr>
        <p:spPr>
          <a:xfrm flipH="1">
            <a:off x="5735782" y="5129933"/>
            <a:ext cx="1484747" cy="16927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5" name="Rectángulo 14">
            <a:extLst>
              <a:ext uri="{FF2B5EF4-FFF2-40B4-BE49-F238E27FC236}">
                <a16:creationId xmlns:a16="http://schemas.microsoft.com/office/drawing/2014/main" id="{E59B892C-EF80-4620-AC61-861F594C32D2}"/>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8460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7BAA223-84DE-94AA-2980-409FAACA8342}"/>
              </a:ext>
            </a:extLst>
          </p:cNvPr>
          <p:cNvSpPr txBox="1"/>
          <p:nvPr/>
        </p:nvSpPr>
        <p:spPr>
          <a:xfrm>
            <a:off x="5704706" y="263595"/>
            <a:ext cx="193523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8" name="CuadroTexto 7">
            <a:extLst>
              <a:ext uri="{FF2B5EF4-FFF2-40B4-BE49-F238E27FC236}">
                <a16:creationId xmlns:a16="http://schemas.microsoft.com/office/drawing/2014/main" id="{F598777F-2645-FC4F-7193-C33750550DB0}"/>
              </a:ext>
            </a:extLst>
          </p:cNvPr>
          <p:cNvSpPr txBox="1"/>
          <p:nvPr/>
        </p:nvSpPr>
        <p:spPr>
          <a:xfrm>
            <a:off x="4649924" y="986220"/>
            <a:ext cx="98103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Funciones y módulos predeterminados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9" name="object 2">
            <a:extLst>
              <a:ext uri="{FF2B5EF4-FFF2-40B4-BE49-F238E27FC236}">
                <a16:creationId xmlns:a16="http://schemas.microsoft.com/office/drawing/2014/main" id="{78BABDC3-E2A5-7617-6574-DE6C04572128}"/>
              </a:ext>
            </a:extLst>
          </p:cNvPr>
          <p:cNvSpPr txBox="1"/>
          <p:nvPr/>
        </p:nvSpPr>
        <p:spPr>
          <a:xfrm>
            <a:off x="675399" y="2183682"/>
            <a:ext cx="10463656" cy="2813591"/>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ahoma"/>
                <a:ea typeface="+mn-ea"/>
                <a:cs typeface="Tahoma"/>
              </a:rPr>
              <a:t>En</a:t>
            </a:r>
            <a:r>
              <a:rPr kumimoji="0" sz="1800" b="0"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los</a:t>
            </a:r>
            <a:r>
              <a:rPr kumimoji="0" sz="1800" b="0"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lenguajes</a:t>
            </a:r>
            <a:r>
              <a:rPr kumimoji="0" sz="1800" b="0" i="0" u="none" strike="noStrike" kern="1200" cap="none" spc="0" normalizeH="0" baseline="0" noProof="0" dirty="0">
                <a:ln>
                  <a:noFill/>
                </a:ln>
                <a:solidFill>
                  <a:prstClr val="black"/>
                </a:solidFill>
                <a:effectLst/>
                <a:uLnTx/>
                <a:uFillTx/>
                <a:latin typeface="Tahoma"/>
                <a:ea typeface="+mn-ea"/>
                <a:cs typeface="Tahoma"/>
              </a:rPr>
              <a:t> de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programación,</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se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puede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definir </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cualquier</a:t>
            </a:r>
            <a:r>
              <a:rPr kumimoji="0" sz="1800" b="0" i="0" u="none" strike="noStrike" kern="1200" cap="none" spc="34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función</a:t>
            </a:r>
            <a:r>
              <a:rPr kumimoji="0" sz="1800" b="0" i="0" u="none" strike="noStrike" kern="1200" cap="none" spc="33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que</a:t>
            </a:r>
            <a:r>
              <a:rPr kumimoji="0" sz="1800" b="0" i="0" u="none" strike="noStrike" kern="1200" cap="none" spc="33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se</a:t>
            </a:r>
            <a:r>
              <a:rPr kumimoji="0" sz="1800" b="0" i="0" u="none" strike="noStrike" kern="1200" cap="none" spc="33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desee;</a:t>
            </a:r>
            <a:r>
              <a:rPr kumimoji="0" sz="1800" b="0" i="0" u="none" strike="noStrike" kern="1200" cap="none" spc="33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pero,</a:t>
            </a:r>
            <a:r>
              <a:rPr kumimoji="0" sz="1800" b="0" i="0" u="none" strike="noStrike" kern="1200" cap="none" spc="34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para</a:t>
            </a:r>
            <a:r>
              <a:rPr kumimoji="0" sz="1800" b="0" i="0" u="none" strike="noStrike" kern="1200" cap="none" spc="34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facilitarnos </a:t>
            </a:r>
            <a:r>
              <a:rPr kumimoji="0" sz="1800" b="0" i="0" u="none" strike="noStrike" kern="1200" cap="none" spc="-55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un </a:t>
            </a:r>
            <a:r>
              <a:rPr kumimoji="0" sz="1800" b="0" i="0" u="none" strike="noStrike" kern="1200" cap="none" spc="-5" normalizeH="0" baseline="0" noProof="0" dirty="0">
                <a:ln>
                  <a:noFill/>
                </a:ln>
                <a:solidFill>
                  <a:prstClr val="black"/>
                </a:solidFill>
                <a:effectLst/>
                <a:uLnTx/>
                <a:uFillTx/>
                <a:latin typeface="Tahoma"/>
                <a:ea typeface="+mn-ea"/>
                <a:cs typeface="Tahoma"/>
              </a:rPr>
              <a:t>poco la </a:t>
            </a:r>
            <a:r>
              <a:rPr kumimoji="0" sz="1800" b="0" i="0" u="none" strike="noStrike" kern="1200" cap="none" spc="0" normalizeH="0" baseline="0" noProof="0" dirty="0">
                <a:ln>
                  <a:noFill/>
                </a:ln>
                <a:solidFill>
                  <a:prstClr val="black"/>
                </a:solidFill>
                <a:effectLst/>
                <a:uLnTx/>
                <a:uFillTx/>
                <a:latin typeface="Tahoma"/>
                <a:ea typeface="+mn-ea"/>
                <a:cs typeface="Tahoma"/>
              </a:rPr>
              <a:t>vida </a:t>
            </a:r>
            <a:r>
              <a:rPr kumimoji="0" sz="1800" b="0" i="0" u="none" strike="noStrike" kern="1200" cap="none" spc="-5" normalizeH="0" baseline="0" noProof="0" dirty="0">
                <a:ln>
                  <a:noFill/>
                </a:ln>
                <a:solidFill>
                  <a:prstClr val="black"/>
                </a:solidFill>
                <a:effectLst/>
                <a:uLnTx/>
                <a:uFillTx/>
                <a:latin typeface="Tahoma"/>
                <a:ea typeface="+mn-ea"/>
                <a:cs typeface="Tahoma"/>
              </a:rPr>
              <a:t>existen funciones </a:t>
            </a:r>
            <a:r>
              <a:rPr kumimoji="0" sz="1800" b="0" i="0" u="none" strike="noStrike" kern="1200" cap="none" spc="0" normalizeH="0" baseline="0" noProof="0" dirty="0">
                <a:ln>
                  <a:noFill/>
                </a:ln>
                <a:solidFill>
                  <a:prstClr val="black"/>
                </a:solidFill>
                <a:effectLst/>
                <a:uLnTx/>
                <a:uFillTx/>
                <a:latin typeface="Tahoma"/>
                <a:ea typeface="+mn-ea"/>
                <a:cs typeface="Tahoma"/>
              </a:rPr>
              <a:t>predefinidas, o sea que </a:t>
            </a:r>
            <a:r>
              <a:rPr kumimoji="0" sz="1800" b="0" i="0" u="none" strike="noStrike" kern="1200" cap="none" spc="-55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alguien más </a:t>
            </a:r>
            <a:r>
              <a:rPr kumimoji="0" sz="1800" b="0" i="0" u="none" strike="noStrike" kern="1200" cap="none" spc="-5" normalizeH="0" baseline="0" noProof="0" dirty="0">
                <a:ln>
                  <a:noFill/>
                </a:ln>
                <a:solidFill>
                  <a:prstClr val="black"/>
                </a:solidFill>
                <a:effectLst/>
                <a:uLnTx/>
                <a:uFillTx/>
                <a:latin typeface="Tahoma"/>
                <a:ea typeface="+mn-ea"/>
                <a:cs typeface="Tahoma"/>
              </a:rPr>
              <a:t>ya </a:t>
            </a:r>
            <a:r>
              <a:rPr kumimoji="0" sz="1800" b="0" i="0" u="none" strike="noStrike" kern="1200" cap="none" spc="0" normalizeH="0" baseline="0" noProof="0" dirty="0">
                <a:ln>
                  <a:noFill/>
                </a:ln>
                <a:solidFill>
                  <a:prstClr val="black"/>
                </a:solidFill>
                <a:effectLst/>
                <a:uLnTx/>
                <a:uFillTx/>
                <a:latin typeface="Tahoma"/>
                <a:ea typeface="+mn-ea"/>
                <a:cs typeface="Tahoma"/>
              </a:rPr>
              <a:t>las </a:t>
            </a:r>
            <a:r>
              <a:rPr kumimoji="0" sz="1800" b="0" i="0" u="none" strike="noStrike" kern="1200" cap="none" spc="-5" normalizeH="0" baseline="0" noProof="0" dirty="0">
                <a:ln>
                  <a:noFill/>
                </a:ln>
                <a:solidFill>
                  <a:prstClr val="black"/>
                </a:solidFill>
                <a:effectLst/>
                <a:uLnTx/>
                <a:uFillTx/>
                <a:latin typeface="Tahoma"/>
                <a:ea typeface="+mn-ea"/>
                <a:cs typeface="Tahoma"/>
              </a:rPr>
              <a:t>creó </a:t>
            </a:r>
            <a:r>
              <a:rPr kumimoji="0" sz="1800" b="0" i="0" u="none" strike="noStrike" kern="1200" cap="none" spc="0" normalizeH="0" baseline="0" noProof="0" dirty="0">
                <a:ln>
                  <a:noFill/>
                </a:ln>
                <a:solidFill>
                  <a:prstClr val="black"/>
                </a:solidFill>
                <a:effectLst/>
                <a:uLnTx/>
                <a:uFillTx/>
                <a:latin typeface="Tahoma"/>
                <a:ea typeface="+mn-ea"/>
                <a:cs typeface="Tahoma"/>
              </a:rPr>
              <a:t>y </a:t>
            </a:r>
            <a:r>
              <a:rPr kumimoji="0" sz="1800" b="0" i="0" u="none" strike="noStrike" kern="1200" cap="none" spc="-5" normalizeH="0" baseline="0" noProof="0" dirty="0">
                <a:ln>
                  <a:noFill/>
                </a:ln>
                <a:solidFill>
                  <a:prstClr val="black"/>
                </a:solidFill>
                <a:effectLst/>
                <a:uLnTx/>
                <a:uFillTx/>
                <a:latin typeface="Tahoma"/>
                <a:ea typeface="+mn-ea"/>
                <a:cs typeface="Tahoma"/>
              </a:rPr>
              <a:t>fueron incorporadas </a:t>
            </a:r>
            <a:r>
              <a:rPr kumimoji="0" sz="1800" b="0" i="0" u="none" strike="noStrike" kern="1200" cap="none" spc="0" normalizeH="0" baseline="0" noProof="0" dirty="0">
                <a:ln>
                  <a:noFill/>
                </a:ln>
                <a:solidFill>
                  <a:prstClr val="black"/>
                </a:solidFill>
                <a:effectLst/>
                <a:uLnTx/>
                <a:uFillTx/>
                <a:latin typeface="Tahoma"/>
                <a:ea typeface="+mn-ea"/>
                <a:cs typeface="Tahoma"/>
              </a:rPr>
              <a:t>en el </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lenguaje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de</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programación,</a:t>
            </a:r>
            <a:r>
              <a:rPr kumimoji="0" sz="1800" b="0" i="0" u="none" strike="noStrike" kern="1200" cap="none" spc="2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en</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este</a:t>
            </a:r>
            <a:r>
              <a:rPr kumimoji="0" sz="1800" b="0"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caso </a:t>
            </a:r>
            <a:r>
              <a:rPr kumimoji="0" sz="1800" b="1" i="0" u="none" strike="noStrike" kern="1200" cap="none" spc="-5" normalizeH="0" baseline="0" noProof="0" dirty="0">
                <a:ln>
                  <a:noFill/>
                </a:ln>
                <a:solidFill>
                  <a:prstClr val="black"/>
                </a:solidFill>
                <a:effectLst/>
                <a:uLnTx/>
                <a:uFillTx/>
                <a:latin typeface="Tahoma"/>
                <a:ea typeface="+mn-ea"/>
                <a:cs typeface="Tahoma"/>
              </a:rPr>
              <a:t>Python</a:t>
            </a:r>
            <a:r>
              <a:rPr kumimoji="0" sz="1800" b="0" i="0" u="none" strike="noStrike" kern="1200" cap="none" spc="-5" normalizeH="0" baseline="0" noProof="0" dirty="0">
                <a:ln>
                  <a:noFill/>
                </a:ln>
                <a:solidFill>
                  <a:prstClr val="black"/>
                </a:solidFill>
                <a:effectLst/>
                <a:uLnTx/>
                <a:uFillTx/>
                <a:latin typeface="Tahoma"/>
                <a:ea typeface="+mn-ea"/>
                <a:cs typeface="Tahoma"/>
              </a:rPr>
              <a:t>.</a:t>
            </a:r>
            <a:endParaRPr kumimoji="0" sz="1800" b="0" i="0" u="none" strike="noStrike" kern="1200" cap="none" spc="0" normalizeH="0" baseline="0" noProof="0" dirty="0">
              <a:ln>
                <a:noFill/>
              </a:ln>
              <a:solidFill>
                <a:prstClr val="black"/>
              </a:solidFill>
              <a:effectLst/>
              <a:uLnTx/>
              <a:uFillTx/>
              <a:latin typeface="Tahoma"/>
              <a:ea typeface="+mn-ea"/>
              <a:cs typeface="Tahoma"/>
            </a:endParaRPr>
          </a:p>
          <a:p>
            <a:pPr marL="12700" marR="0" lvl="0" indent="0" algn="just" defTabSz="914400" rtl="0" eaLnBrk="1" fontAlgn="auto" latinLnBrk="0" hangingPunct="1">
              <a:lnSpc>
                <a:spcPct val="100000"/>
              </a:lnSpc>
              <a:spcBef>
                <a:spcPts val="12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ahoma"/>
                <a:ea typeface="+mn-ea"/>
                <a:cs typeface="Tahoma"/>
              </a:rPr>
              <a:t>En</a:t>
            </a:r>
            <a:r>
              <a:rPr kumimoji="0" sz="1800" b="0" i="0" u="none" strike="noStrike" kern="1200" cap="none" spc="100"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Python</a:t>
            </a:r>
            <a:r>
              <a:rPr kumimoji="0" sz="1800" b="0" i="0" u="none" strike="noStrike" kern="1200" cap="none" spc="-5" normalizeH="0" baseline="0" noProof="0" dirty="0">
                <a:ln>
                  <a:noFill/>
                </a:ln>
                <a:solidFill>
                  <a:prstClr val="black"/>
                </a:solidFill>
                <a:effectLst/>
                <a:uLnTx/>
                <a:uFillTx/>
                <a:latin typeface="Tahoma"/>
                <a:ea typeface="+mn-ea"/>
                <a:cs typeface="Tahoma"/>
              </a:rPr>
              <a:t>,</a:t>
            </a:r>
            <a:r>
              <a:rPr kumimoji="0" sz="1800" b="0" i="0" u="none" strike="noStrike" kern="1200" cap="none" spc="9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se</a:t>
            </a:r>
            <a:r>
              <a:rPr kumimoji="0" sz="1800" b="0" i="0" u="none" strike="noStrike" kern="1200" cap="none" spc="10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pueden</a:t>
            </a:r>
            <a:r>
              <a:rPr kumimoji="0" sz="1800" b="0" i="0" u="none" strike="noStrike" kern="1200" cap="none" spc="100" normalizeH="0" baseline="0" noProof="0" dirty="0">
                <a:ln>
                  <a:noFill/>
                </a:ln>
                <a:solidFill>
                  <a:prstClr val="black"/>
                </a:solidFill>
                <a:effectLst/>
                <a:uLnTx/>
                <a:uFillTx/>
                <a:latin typeface="Tahoma"/>
                <a:ea typeface="+mn-ea"/>
                <a:cs typeface="Tahoma"/>
              </a:rPr>
              <a:t> </a:t>
            </a:r>
            <a:r>
              <a:rPr kumimoji="0" sz="1800" b="0" i="0" u="none" strike="noStrike" kern="1200" cap="none" spc="-10" normalizeH="0" baseline="0" noProof="0" dirty="0">
                <a:ln>
                  <a:noFill/>
                </a:ln>
                <a:solidFill>
                  <a:prstClr val="black"/>
                </a:solidFill>
                <a:effectLst/>
                <a:uLnTx/>
                <a:uFillTx/>
                <a:latin typeface="Tahoma"/>
                <a:ea typeface="+mn-ea"/>
                <a:cs typeface="Tahoma"/>
              </a:rPr>
              <a:t>encontrar</a:t>
            </a:r>
            <a:r>
              <a:rPr kumimoji="0" sz="1800" b="0" i="0" u="none" strike="noStrike" kern="1200" cap="none" spc="10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dos</a:t>
            </a:r>
            <a:r>
              <a:rPr kumimoji="0" sz="1800" b="0" i="0" u="none" strike="noStrike" kern="1200" cap="none" spc="9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tipos</a:t>
            </a:r>
            <a:r>
              <a:rPr kumimoji="0" sz="1800" b="0" i="0" u="none" strike="noStrike" kern="1200" cap="none" spc="10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de</a:t>
            </a:r>
            <a:r>
              <a:rPr kumimoji="0" sz="1800" b="0" i="0" u="none" strike="noStrike" kern="1200" cap="none" spc="9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funciones</a:t>
            </a:r>
            <a:endParaRPr kumimoji="0" sz="1800" b="0" i="0" u="none" strike="noStrike" kern="1200" cap="none" spc="0" normalizeH="0" baseline="0" noProof="0" dirty="0">
              <a:ln>
                <a:noFill/>
              </a:ln>
              <a:solidFill>
                <a:prstClr val="black"/>
              </a:solidFill>
              <a:effectLst/>
              <a:uLnTx/>
              <a:uFillTx/>
              <a:latin typeface="Tahoma"/>
              <a:ea typeface="+mn-ea"/>
              <a:cs typeface="Tahoma"/>
            </a:endParaRPr>
          </a:p>
          <a:p>
            <a:pPr marL="12700" marR="0" lvl="0" indent="0" algn="just"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Tahoma"/>
                <a:ea typeface="+mn-ea"/>
                <a:cs typeface="Tahoma"/>
              </a:rPr>
              <a:t>predeterminadas,</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las</a:t>
            </a:r>
            <a:r>
              <a:rPr kumimoji="0" sz="1800" b="0" i="0" u="none" strike="noStrike" kern="1200" cap="none" spc="-2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cuales</a:t>
            </a:r>
            <a:r>
              <a:rPr kumimoji="0" sz="1800" b="0" i="0" u="none" strike="noStrike" kern="1200" cap="none" spc="-1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son:</a:t>
            </a:r>
            <a:endParaRPr kumimoji="0" sz="1800" b="0" i="0" u="none" strike="noStrike" kern="1200" cap="none" spc="0" normalizeH="0" baseline="0" noProof="0" dirty="0">
              <a:ln>
                <a:noFill/>
              </a:ln>
              <a:solidFill>
                <a:prstClr val="black"/>
              </a:solidFill>
              <a:effectLst/>
              <a:uLnTx/>
              <a:uFillTx/>
              <a:latin typeface="Tahoma"/>
              <a:ea typeface="+mn-ea"/>
              <a:cs typeface="Tahoma"/>
            </a:endParaRPr>
          </a:p>
          <a:p>
            <a:pPr marL="469900" marR="0" lvl="0" indent="-343535" algn="just" defTabSz="914400" rtl="0" eaLnBrk="1" fontAlgn="auto" latinLnBrk="0" hangingPunct="1">
              <a:lnSpc>
                <a:spcPct val="100000"/>
              </a:lnSpc>
              <a:spcBef>
                <a:spcPts val="1205"/>
              </a:spcBef>
              <a:spcAft>
                <a:spcPts val="0"/>
              </a:spcAft>
              <a:buClrTx/>
              <a:buSzTx/>
              <a:buFont typeface="Microsoft Sans Serif"/>
              <a:buChar char="●"/>
              <a:tabLst>
                <a:tab pos="470534" algn="l"/>
              </a:tabLst>
              <a:defRPr/>
            </a:pPr>
            <a:r>
              <a:rPr kumimoji="0" sz="1800" b="1" i="0" u="none" strike="noStrike" kern="1200" cap="none" spc="-5" normalizeH="0" baseline="0" noProof="0" dirty="0">
                <a:ln>
                  <a:noFill/>
                </a:ln>
                <a:solidFill>
                  <a:prstClr val="black"/>
                </a:solidFill>
                <a:effectLst/>
                <a:uLnTx/>
                <a:uFillTx/>
                <a:latin typeface="Tahoma"/>
                <a:ea typeface="+mn-ea"/>
                <a:cs typeface="Tahoma"/>
              </a:rPr>
              <a:t>Funciones</a:t>
            </a:r>
            <a:r>
              <a:rPr kumimoji="0" sz="1800" b="1" i="0" u="none" strike="noStrike" kern="1200" cap="none" spc="-45"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predefinidas</a:t>
            </a:r>
            <a:r>
              <a:rPr kumimoji="0" sz="1800" b="0" i="0" u="none" strike="noStrike" kern="1200" cap="none" spc="-5" normalizeH="0" baseline="0" noProof="0" dirty="0">
                <a:ln>
                  <a:noFill/>
                </a:ln>
                <a:solidFill>
                  <a:prstClr val="black"/>
                </a:solidFill>
                <a:effectLst/>
                <a:uLnTx/>
                <a:uFillTx/>
                <a:latin typeface="Tahoma"/>
                <a:ea typeface="+mn-ea"/>
                <a:cs typeface="Tahoma"/>
              </a:rPr>
              <a:t>.</a:t>
            </a:r>
            <a:endParaRPr kumimoji="0" sz="1800" b="0" i="0" u="none" strike="noStrike" kern="1200" cap="none" spc="0" normalizeH="0" baseline="0" noProof="0" dirty="0">
              <a:ln>
                <a:noFill/>
              </a:ln>
              <a:solidFill>
                <a:prstClr val="black"/>
              </a:solidFill>
              <a:effectLst/>
              <a:uLnTx/>
              <a:uFillTx/>
              <a:latin typeface="Tahoma"/>
              <a:ea typeface="+mn-ea"/>
              <a:cs typeface="Tahoma"/>
            </a:endParaRPr>
          </a:p>
          <a:p>
            <a:pPr marL="469900" marR="5715" lvl="0" indent="-343535" algn="just" defTabSz="914400" rtl="0" eaLnBrk="1" fontAlgn="auto" latinLnBrk="0" hangingPunct="1">
              <a:lnSpc>
                <a:spcPct val="100000"/>
              </a:lnSpc>
              <a:spcBef>
                <a:spcPts val="0"/>
              </a:spcBef>
              <a:spcAft>
                <a:spcPts val="0"/>
              </a:spcAft>
              <a:buClrTx/>
              <a:buSzTx/>
              <a:buFont typeface="Microsoft Sans Serif"/>
              <a:buChar char="●"/>
              <a:tabLst>
                <a:tab pos="470534" algn="l"/>
              </a:tabLst>
              <a:defRPr/>
            </a:pPr>
            <a:r>
              <a:rPr kumimoji="0" sz="1800" b="1" i="0" u="none" strike="noStrike" kern="1200" cap="none" spc="-5" normalizeH="0" baseline="0" noProof="0" dirty="0">
                <a:ln>
                  <a:noFill/>
                </a:ln>
                <a:solidFill>
                  <a:prstClr val="black"/>
                </a:solidFill>
                <a:effectLst/>
                <a:uLnTx/>
                <a:uFillTx/>
                <a:latin typeface="Tahoma"/>
                <a:ea typeface="+mn-ea"/>
                <a:cs typeface="Tahoma"/>
              </a:rPr>
              <a:t>Los</a:t>
            </a:r>
            <a:r>
              <a:rPr kumimoji="0" sz="1800" b="1" i="0" u="none" strike="noStrike" kern="1200" cap="none" spc="0" normalizeH="0" baseline="0" noProof="0" dirty="0">
                <a:ln>
                  <a:noFill/>
                </a:ln>
                <a:solidFill>
                  <a:prstClr val="black"/>
                </a:solidFill>
                <a:effectLst/>
                <a:uLnTx/>
                <a:uFillTx/>
                <a:latin typeface="Tahoma"/>
                <a:ea typeface="+mn-ea"/>
                <a:cs typeface="Tahoma"/>
              </a:rPr>
              <a:t> módulos</a:t>
            </a:r>
            <a:r>
              <a:rPr kumimoji="0" sz="1800" b="1" i="0" u="none" strike="noStrike" kern="1200" cap="none" spc="5"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predefinidos</a:t>
            </a:r>
            <a:r>
              <a:rPr kumimoji="0" sz="1800" b="0" i="0" u="none" strike="noStrike" kern="1200" cap="none" spc="-5" normalizeH="0" baseline="0" noProof="0" dirty="0">
                <a:ln>
                  <a:noFill/>
                </a:ln>
                <a:solidFill>
                  <a:prstClr val="black"/>
                </a:solidFill>
                <a:effectLst/>
                <a:uLnTx/>
                <a:uFillTx/>
                <a:latin typeface="Tahoma"/>
                <a:ea typeface="+mn-ea"/>
                <a:cs typeface="Tahoma"/>
              </a:rPr>
              <a:t>.</a:t>
            </a:r>
            <a:r>
              <a:rPr kumimoji="0" sz="1800" b="0"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son</a:t>
            </a:r>
            <a:r>
              <a:rPr kumimoji="0" sz="1800" b="0" i="0" u="none" strike="noStrike" kern="1200" cap="none" spc="0" normalizeH="0" baseline="0" noProof="0" dirty="0">
                <a:ln>
                  <a:noFill/>
                </a:ln>
                <a:solidFill>
                  <a:prstClr val="black"/>
                </a:solidFill>
                <a:effectLst/>
                <a:uLnTx/>
                <a:uFillTx/>
                <a:latin typeface="Tahoma"/>
                <a:ea typeface="+mn-ea"/>
                <a:cs typeface="Tahoma"/>
              </a:rPr>
              <a:t> archivos</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que </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contienen </a:t>
            </a:r>
            <a:r>
              <a:rPr kumimoji="0" sz="1800" b="1" i="0" u="none" strike="noStrike" kern="1200" cap="none" spc="-5" normalizeH="0" baseline="0" noProof="0" dirty="0">
                <a:ln>
                  <a:noFill/>
                </a:ln>
                <a:solidFill>
                  <a:prstClr val="black"/>
                </a:solidFill>
                <a:effectLst/>
                <a:uLnTx/>
                <a:uFillTx/>
                <a:latin typeface="Tahoma"/>
                <a:ea typeface="+mn-ea"/>
                <a:cs typeface="Tahoma"/>
              </a:rPr>
              <a:t>métodos predefinidos </a:t>
            </a:r>
            <a:r>
              <a:rPr kumimoji="0" sz="1800" b="0" i="0" u="none" strike="noStrike" kern="1200" cap="none" spc="-5" normalizeH="0" baseline="0" noProof="0" dirty="0">
                <a:ln>
                  <a:noFill/>
                </a:ln>
                <a:solidFill>
                  <a:prstClr val="black"/>
                </a:solidFill>
                <a:effectLst/>
                <a:uLnTx/>
                <a:uFillTx/>
                <a:latin typeface="Tahoma"/>
                <a:ea typeface="+mn-ea"/>
                <a:cs typeface="Tahoma"/>
              </a:rPr>
              <a:t>(funciones), </a:t>
            </a:r>
            <a:r>
              <a:rPr kumimoji="0" sz="1800" b="0" i="0" u="none" strike="noStrike" kern="1200" cap="none" spc="0" normalizeH="0" baseline="0" noProof="0" dirty="0">
                <a:ln>
                  <a:noFill/>
                </a:ln>
                <a:solidFill>
                  <a:prstClr val="black"/>
                </a:solidFill>
                <a:effectLst/>
                <a:uLnTx/>
                <a:uFillTx/>
                <a:latin typeface="Tahoma"/>
                <a:ea typeface="+mn-ea"/>
                <a:cs typeface="Tahoma"/>
              </a:rPr>
              <a:t>que </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no </a:t>
            </a:r>
            <a:r>
              <a:rPr kumimoji="0" sz="1800" b="0" i="0" u="none" strike="noStrike" kern="1200" cap="none" spc="-5" normalizeH="0" baseline="0" noProof="0" dirty="0">
                <a:ln>
                  <a:noFill/>
                </a:ln>
                <a:solidFill>
                  <a:prstClr val="black"/>
                </a:solidFill>
                <a:effectLst/>
                <a:uLnTx/>
                <a:uFillTx/>
                <a:latin typeface="Tahoma"/>
                <a:ea typeface="+mn-ea"/>
                <a:cs typeface="Tahoma"/>
              </a:rPr>
              <a:t>pueden </a:t>
            </a:r>
            <a:r>
              <a:rPr kumimoji="0" sz="1800" b="0" i="0" u="none" strike="noStrike" kern="1200" cap="none" spc="-10" normalizeH="0" baseline="0" noProof="0" dirty="0">
                <a:ln>
                  <a:noFill/>
                </a:ln>
                <a:solidFill>
                  <a:prstClr val="black"/>
                </a:solidFill>
                <a:effectLst/>
                <a:uLnTx/>
                <a:uFillTx/>
                <a:latin typeface="Tahoma"/>
                <a:ea typeface="+mn-ea"/>
                <a:cs typeface="Tahoma"/>
              </a:rPr>
              <a:t>existir </a:t>
            </a:r>
            <a:r>
              <a:rPr kumimoji="0" sz="1800" b="0" i="0" u="none" strike="noStrike" kern="1200" cap="none" spc="0" normalizeH="0" baseline="0" noProof="0" dirty="0">
                <a:ln>
                  <a:noFill/>
                </a:ln>
                <a:solidFill>
                  <a:prstClr val="black"/>
                </a:solidFill>
                <a:effectLst/>
                <a:uLnTx/>
                <a:uFillTx/>
                <a:latin typeface="Tahoma"/>
                <a:ea typeface="+mn-ea"/>
                <a:cs typeface="Tahoma"/>
              </a:rPr>
              <a:t>por sí </a:t>
            </a:r>
            <a:r>
              <a:rPr kumimoji="0" sz="1800" b="0" i="0" u="none" strike="noStrike" kern="1200" cap="none" spc="-5" normalizeH="0" baseline="0" noProof="0" dirty="0">
                <a:ln>
                  <a:noFill/>
                </a:ln>
                <a:solidFill>
                  <a:prstClr val="black"/>
                </a:solidFill>
                <a:effectLst/>
                <a:uLnTx/>
                <a:uFillTx/>
                <a:latin typeface="Tahoma"/>
                <a:ea typeface="+mn-ea"/>
                <a:cs typeface="Tahoma"/>
              </a:rPr>
              <a:t>solos, </a:t>
            </a:r>
            <a:r>
              <a:rPr kumimoji="0" sz="1800" b="0" i="0" u="none" strike="noStrike" kern="1200" cap="none" spc="0" normalizeH="0" baseline="0" noProof="0" dirty="0">
                <a:ln>
                  <a:noFill/>
                </a:ln>
                <a:solidFill>
                  <a:prstClr val="black"/>
                </a:solidFill>
                <a:effectLst/>
                <a:uLnTx/>
                <a:uFillTx/>
                <a:latin typeface="Tahoma"/>
                <a:ea typeface="+mn-ea"/>
                <a:cs typeface="Tahoma"/>
              </a:rPr>
              <a:t>ya que se </a:t>
            </a:r>
            <a:r>
              <a:rPr kumimoji="0" sz="1800" b="0" i="0" u="none" strike="noStrike" kern="1200" cap="none" spc="-5" normalizeH="0" baseline="0" noProof="0" dirty="0">
                <a:ln>
                  <a:noFill/>
                </a:ln>
                <a:solidFill>
                  <a:prstClr val="black"/>
                </a:solidFill>
                <a:effectLst/>
                <a:uLnTx/>
                <a:uFillTx/>
                <a:latin typeface="Tahoma"/>
                <a:ea typeface="+mn-ea"/>
                <a:cs typeface="Tahoma"/>
              </a:rPr>
              <a:t>encuentran </a:t>
            </a:r>
            <a:r>
              <a:rPr kumimoji="0" sz="1800" b="0"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asociados</a:t>
            </a:r>
            <a:r>
              <a:rPr kumimoji="0" sz="1800" b="0" i="0" u="none" strike="noStrike" kern="1200" cap="none" spc="0" normalizeH="0" baseline="0" noProof="0" dirty="0">
                <a:ln>
                  <a:noFill/>
                </a:ln>
                <a:solidFill>
                  <a:prstClr val="black"/>
                </a:solidFill>
                <a:effectLst/>
                <a:uLnTx/>
                <a:uFillTx/>
                <a:latin typeface="Tahoma"/>
                <a:ea typeface="+mn-ea"/>
                <a:cs typeface="Tahoma"/>
              </a:rPr>
              <a:t> a</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determinado</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1" i="0" u="none" strike="noStrike" kern="1200" cap="none" spc="0" normalizeH="0" baseline="0" noProof="0" dirty="0">
                <a:ln>
                  <a:noFill/>
                </a:ln>
                <a:solidFill>
                  <a:prstClr val="black"/>
                </a:solidFill>
                <a:effectLst/>
                <a:uLnTx/>
                <a:uFillTx/>
                <a:latin typeface="Tahoma"/>
                <a:ea typeface="+mn-ea"/>
                <a:cs typeface="Tahoma"/>
              </a:rPr>
              <a:t>objeto</a:t>
            </a:r>
            <a:r>
              <a:rPr kumimoji="0" sz="1800" b="1"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o</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tipo</a:t>
            </a:r>
            <a:r>
              <a:rPr kumimoji="0" sz="1800" b="0" i="0" u="none" strike="noStrike" kern="1200" cap="none" spc="0" normalizeH="0" baseline="0" noProof="0" dirty="0">
                <a:ln>
                  <a:noFill/>
                </a:ln>
                <a:solidFill>
                  <a:prstClr val="black"/>
                </a:solidFill>
                <a:effectLst/>
                <a:uLnTx/>
                <a:uFillTx/>
                <a:latin typeface="Tahoma"/>
                <a:ea typeface="+mn-ea"/>
                <a:cs typeface="Tahoma"/>
              </a:rPr>
              <a:t> de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dato </a:t>
            </a:r>
            <a:r>
              <a:rPr kumimoji="0" sz="1800" b="0" i="0" u="none" strike="noStrike" kern="1200" cap="none" spc="-55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(listas, </a:t>
            </a:r>
            <a:r>
              <a:rPr kumimoji="0" sz="1800" b="0" i="0" u="none" strike="noStrike" kern="1200" cap="none" spc="0" normalizeH="0" baseline="0" noProof="0" dirty="0">
                <a:ln>
                  <a:noFill/>
                </a:ln>
                <a:solidFill>
                  <a:prstClr val="black"/>
                </a:solidFill>
                <a:effectLst/>
                <a:uLnTx/>
                <a:uFillTx/>
                <a:latin typeface="Tahoma"/>
                <a:ea typeface="+mn-ea"/>
                <a:cs typeface="Tahoma"/>
              </a:rPr>
              <a:t>cadenas, </a:t>
            </a:r>
            <a:r>
              <a:rPr kumimoji="0" sz="1800" b="0" i="0" u="none" strike="noStrike" kern="1200" cap="none" spc="-5" normalizeH="0" baseline="0" noProof="0" dirty="0">
                <a:ln>
                  <a:noFill/>
                </a:ln>
                <a:solidFill>
                  <a:prstClr val="black"/>
                </a:solidFill>
                <a:effectLst/>
                <a:uLnTx/>
                <a:uFillTx/>
                <a:latin typeface="Tahoma"/>
                <a:ea typeface="+mn-ea"/>
                <a:cs typeface="Tahoma"/>
              </a:rPr>
              <a:t>caracteres, etc), </a:t>
            </a:r>
            <a:r>
              <a:rPr kumimoji="0" sz="1800" b="0" i="0" u="none" strike="noStrike" kern="1200" cap="none" spc="0" normalizeH="0" baseline="0" noProof="0" dirty="0">
                <a:ln>
                  <a:noFill/>
                </a:ln>
                <a:solidFill>
                  <a:prstClr val="black"/>
                </a:solidFill>
                <a:effectLst/>
                <a:uLnTx/>
                <a:uFillTx/>
                <a:latin typeface="Tahoma"/>
                <a:ea typeface="+mn-ea"/>
                <a:cs typeface="Tahoma"/>
              </a:rPr>
              <a:t>de tal manera que, </a:t>
            </a:r>
            <a:r>
              <a:rPr kumimoji="0" sz="1800" b="0" i="0" u="none" strike="noStrike" kern="1200" cap="none" spc="-55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operan</a:t>
            </a:r>
            <a:r>
              <a:rPr kumimoji="0" sz="1800" b="0" i="0" u="none" strike="noStrike" kern="1200" cap="none" spc="-5" normalizeH="0" baseline="0" noProof="0" dirty="0">
                <a:ln>
                  <a:noFill/>
                </a:ln>
                <a:solidFill>
                  <a:prstClr val="black"/>
                </a:solidFill>
                <a:effectLst/>
                <a:uLnTx/>
                <a:uFillTx/>
                <a:latin typeface="Tahoma"/>
                <a:ea typeface="+mn-ea"/>
                <a:cs typeface="Tahoma"/>
              </a:rPr>
              <a:t> sobre</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ellos.</a:t>
            </a:r>
            <a:endParaRPr kumimoji="0"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6" name="Rectángulo 5">
            <a:extLst>
              <a:ext uri="{FF2B5EF4-FFF2-40B4-BE49-F238E27FC236}">
                <a16:creationId xmlns:a16="http://schemas.microsoft.com/office/drawing/2014/main" id="{D1ED1FE8-A774-4AE5-ABBA-CC6BB4E65053}"/>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519135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7BAA223-84DE-94AA-2980-409FAACA8342}"/>
              </a:ext>
            </a:extLst>
          </p:cNvPr>
          <p:cNvSpPr txBox="1"/>
          <p:nvPr/>
        </p:nvSpPr>
        <p:spPr>
          <a:xfrm>
            <a:off x="5750345" y="222251"/>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8" name="CuadroTexto 7">
            <a:extLst>
              <a:ext uri="{FF2B5EF4-FFF2-40B4-BE49-F238E27FC236}">
                <a16:creationId xmlns:a16="http://schemas.microsoft.com/office/drawing/2014/main" id="{F598777F-2645-FC4F-7193-C33750550DB0}"/>
              </a:ext>
            </a:extLst>
          </p:cNvPr>
          <p:cNvSpPr txBox="1"/>
          <p:nvPr/>
        </p:nvSpPr>
        <p:spPr>
          <a:xfrm>
            <a:off x="4649924" y="827462"/>
            <a:ext cx="98103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Funciones y módulos predeterminados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4" name="Imagen 3">
            <a:extLst>
              <a:ext uri="{FF2B5EF4-FFF2-40B4-BE49-F238E27FC236}">
                <a16:creationId xmlns:a16="http://schemas.microsoft.com/office/drawing/2014/main" id="{2E9986F2-8518-7E5C-DBBE-774A4744798A}"/>
              </a:ext>
            </a:extLst>
          </p:cNvPr>
          <p:cNvPicPr>
            <a:picLocks noChangeAspect="1"/>
          </p:cNvPicPr>
          <p:nvPr/>
        </p:nvPicPr>
        <p:blipFill>
          <a:blip r:embed="rId2"/>
          <a:stretch>
            <a:fillRect/>
          </a:stretch>
        </p:blipFill>
        <p:spPr>
          <a:xfrm>
            <a:off x="504958" y="2030163"/>
            <a:ext cx="2476846" cy="533474"/>
          </a:xfrm>
          <a:prstGeom prst="rect">
            <a:avLst/>
          </a:prstGeom>
        </p:spPr>
      </p:pic>
      <p:pic>
        <p:nvPicPr>
          <p:cNvPr id="7" name="Imagen 6">
            <a:extLst>
              <a:ext uri="{FF2B5EF4-FFF2-40B4-BE49-F238E27FC236}">
                <a16:creationId xmlns:a16="http://schemas.microsoft.com/office/drawing/2014/main" id="{4A0F72D6-8B9C-D03A-4A44-ABE4C7D5C641}"/>
              </a:ext>
            </a:extLst>
          </p:cNvPr>
          <p:cNvPicPr>
            <a:picLocks noChangeAspect="1"/>
          </p:cNvPicPr>
          <p:nvPr/>
        </p:nvPicPr>
        <p:blipFill>
          <a:blip r:embed="rId3"/>
          <a:stretch>
            <a:fillRect/>
          </a:stretch>
        </p:blipFill>
        <p:spPr>
          <a:xfrm>
            <a:off x="6359236" y="2030163"/>
            <a:ext cx="2448267" cy="409632"/>
          </a:xfrm>
          <a:prstGeom prst="rect">
            <a:avLst/>
          </a:prstGeom>
        </p:spPr>
      </p:pic>
      <p:pic>
        <p:nvPicPr>
          <p:cNvPr id="10" name="Imagen 9">
            <a:extLst>
              <a:ext uri="{FF2B5EF4-FFF2-40B4-BE49-F238E27FC236}">
                <a16:creationId xmlns:a16="http://schemas.microsoft.com/office/drawing/2014/main" id="{D90D3765-0C8B-45FA-B102-B883FC73D914}"/>
              </a:ext>
            </a:extLst>
          </p:cNvPr>
          <p:cNvPicPr>
            <a:picLocks noChangeAspect="1"/>
          </p:cNvPicPr>
          <p:nvPr/>
        </p:nvPicPr>
        <p:blipFill>
          <a:blip r:embed="rId4"/>
          <a:stretch>
            <a:fillRect/>
          </a:stretch>
        </p:blipFill>
        <p:spPr>
          <a:xfrm>
            <a:off x="504958" y="3240088"/>
            <a:ext cx="3629532" cy="647790"/>
          </a:xfrm>
          <a:prstGeom prst="rect">
            <a:avLst/>
          </a:prstGeom>
        </p:spPr>
      </p:pic>
      <p:pic>
        <p:nvPicPr>
          <p:cNvPr id="12" name="Imagen 11">
            <a:extLst>
              <a:ext uri="{FF2B5EF4-FFF2-40B4-BE49-F238E27FC236}">
                <a16:creationId xmlns:a16="http://schemas.microsoft.com/office/drawing/2014/main" id="{D2B4C569-B89D-7596-99A9-87510106A614}"/>
              </a:ext>
            </a:extLst>
          </p:cNvPr>
          <p:cNvPicPr>
            <a:picLocks noChangeAspect="1"/>
          </p:cNvPicPr>
          <p:nvPr/>
        </p:nvPicPr>
        <p:blipFill>
          <a:blip r:embed="rId5"/>
          <a:stretch>
            <a:fillRect/>
          </a:stretch>
        </p:blipFill>
        <p:spPr>
          <a:xfrm>
            <a:off x="6359236" y="3242062"/>
            <a:ext cx="2291369" cy="697373"/>
          </a:xfrm>
          <a:prstGeom prst="rect">
            <a:avLst/>
          </a:prstGeom>
        </p:spPr>
      </p:pic>
      <p:pic>
        <p:nvPicPr>
          <p:cNvPr id="16" name="Imagen 15">
            <a:extLst>
              <a:ext uri="{FF2B5EF4-FFF2-40B4-BE49-F238E27FC236}">
                <a16:creationId xmlns:a16="http://schemas.microsoft.com/office/drawing/2014/main" id="{AF2D4B7D-3B33-992C-8837-1016CAB54AC6}"/>
              </a:ext>
            </a:extLst>
          </p:cNvPr>
          <p:cNvPicPr>
            <a:picLocks noChangeAspect="1"/>
          </p:cNvPicPr>
          <p:nvPr/>
        </p:nvPicPr>
        <p:blipFill>
          <a:blip r:embed="rId6"/>
          <a:stretch>
            <a:fillRect/>
          </a:stretch>
        </p:blipFill>
        <p:spPr>
          <a:xfrm>
            <a:off x="412283" y="4618746"/>
            <a:ext cx="3953427" cy="790685"/>
          </a:xfrm>
          <a:prstGeom prst="rect">
            <a:avLst/>
          </a:prstGeom>
        </p:spPr>
      </p:pic>
      <p:pic>
        <p:nvPicPr>
          <p:cNvPr id="18" name="Imagen 17">
            <a:extLst>
              <a:ext uri="{FF2B5EF4-FFF2-40B4-BE49-F238E27FC236}">
                <a16:creationId xmlns:a16="http://schemas.microsoft.com/office/drawing/2014/main" id="{64A3CCC6-5CAD-9CCD-A410-3AED6EFFE72A}"/>
              </a:ext>
            </a:extLst>
          </p:cNvPr>
          <p:cNvPicPr>
            <a:picLocks noChangeAspect="1"/>
          </p:cNvPicPr>
          <p:nvPr/>
        </p:nvPicPr>
        <p:blipFill>
          <a:blip r:embed="rId7"/>
          <a:stretch>
            <a:fillRect/>
          </a:stretch>
        </p:blipFill>
        <p:spPr>
          <a:xfrm>
            <a:off x="6359236" y="4580640"/>
            <a:ext cx="5420481" cy="828791"/>
          </a:xfrm>
          <a:prstGeom prst="rect">
            <a:avLst/>
          </a:prstGeom>
        </p:spPr>
      </p:pic>
      <p:sp>
        <p:nvSpPr>
          <p:cNvPr id="2" name="Rectángulo: esquinas redondeadas 1">
            <a:extLst>
              <a:ext uri="{FF2B5EF4-FFF2-40B4-BE49-F238E27FC236}">
                <a16:creationId xmlns:a16="http://schemas.microsoft.com/office/drawing/2014/main" id="{3547AB29-28C4-9873-A840-D172D6BECA40}"/>
              </a:ext>
            </a:extLst>
          </p:cNvPr>
          <p:cNvSpPr/>
          <p:nvPr/>
        </p:nvSpPr>
        <p:spPr>
          <a:xfrm>
            <a:off x="900545" y="2030163"/>
            <a:ext cx="401782" cy="40963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ángulo: esquinas redondeadas 10">
            <a:extLst>
              <a:ext uri="{FF2B5EF4-FFF2-40B4-BE49-F238E27FC236}">
                <a16:creationId xmlns:a16="http://schemas.microsoft.com/office/drawing/2014/main" id="{2318646A-3BE7-6F1E-4DCC-FB8E4B1FB3E8}"/>
              </a:ext>
            </a:extLst>
          </p:cNvPr>
          <p:cNvSpPr/>
          <p:nvPr/>
        </p:nvSpPr>
        <p:spPr>
          <a:xfrm>
            <a:off x="6719455" y="1930332"/>
            <a:ext cx="401782" cy="40963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id="{4B031CD4-1707-3CE6-9193-EED692E8EEC3}"/>
              </a:ext>
            </a:extLst>
          </p:cNvPr>
          <p:cNvSpPr/>
          <p:nvPr/>
        </p:nvSpPr>
        <p:spPr>
          <a:xfrm>
            <a:off x="900545" y="3484421"/>
            <a:ext cx="401782" cy="32558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ángulo: esquinas redondeadas 13">
            <a:extLst>
              <a:ext uri="{FF2B5EF4-FFF2-40B4-BE49-F238E27FC236}">
                <a16:creationId xmlns:a16="http://schemas.microsoft.com/office/drawing/2014/main" id="{F7A8EEDF-11C3-9898-6842-82E182C35760}"/>
              </a:ext>
            </a:extLst>
          </p:cNvPr>
          <p:cNvSpPr/>
          <p:nvPr/>
        </p:nvSpPr>
        <p:spPr>
          <a:xfrm>
            <a:off x="6864927" y="3184635"/>
            <a:ext cx="1530927" cy="29978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ángulo: esquinas redondeadas 14">
            <a:extLst>
              <a:ext uri="{FF2B5EF4-FFF2-40B4-BE49-F238E27FC236}">
                <a16:creationId xmlns:a16="http://schemas.microsoft.com/office/drawing/2014/main" id="{03798DC8-5E1D-6AFB-D9CC-5553D0D406C5}"/>
              </a:ext>
            </a:extLst>
          </p:cNvPr>
          <p:cNvSpPr/>
          <p:nvPr/>
        </p:nvSpPr>
        <p:spPr>
          <a:xfrm>
            <a:off x="7463356" y="3484422"/>
            <a:ext cx="932497" cy="26893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ángulo: esquinas redondeadas 16">
            <a:extLst>
              <a:ext uri="{FF2B5EF4-FFF2-40B4-BE49-F238E27FC236}">
                <a16:creationId xmlns:a16="http://schemas.microsoft.com/office/drawing/2014/main" id="{3B60139F-E84E-61D3-8534-D5CCD8E5A3BA}"/>
              </a:ext>
            </a:extLst>
          </p:cNvPr>
          <p:cNvSpPr/>
          <p:nvPr/>
        </p:nvSpPr>
        <p:spPr>
          <a:xfrm>
            <a:off x="2743390" y="4832244"/>
            <a:ext cx="1622320" cy="22466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ángulo: esquinas redondeadas 19">
            <a:extLst>
              <a:ext uri="{FF2B5EF4-FFF2-40B4-BE49-F238E27FC236}">
                <a16:creationId xmlns:a16="http://schemas.microsoft.com/office/drawing/2014/main" id="{7A00678E-F119-7C31-CA56-B997C09F55CB}"/>
              </a:ext>
            </a:extLst>
          </p:cNvPr>
          <p:cNvSpPr/>
          <p:nvPr/>
        </p:nvSpPr>
        <p:spPr>
          <a:xfrm>
            <a:off x="8721406" y="4756515"/>
            <a:ext cx="2957976" cy="30039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 name="Conector recto de flecha 5">
            <a:extLst>
              <a:ext uri="{FF2B5EF4-FFF2-40B4-BE49-F238E27FC236}">
                <a16:creationId xmlns:a16="http://schemas.microsoft.com/office/drawing/2014/main" id="{B0492727-B2DD-3148-20D8-B08D674F1CF6}"/>
              </a:ext>
            </a:extLst>
          </p:cNvPr>
          <p:cNvCxnSpPr/>
          <p:nvPr/>
        </p:nvCxnSpPr>
        <p:spPr>
          <a:xfrm>
            <a:off x="1302327" y="2439795"/>
            <a:ext cx="3347597" cy="123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47A30E0F-6E89-7F70-16F7-9F24CA380DB5}"/>
              </a:ext>
            </a:extLst>
          </p:cNvPr>
          <p:cNvCxnSpPr>
            <a:cxnSpLocks/>
          </p:cNvCxnSpPr>
          <p:nvPr/>
        </p:nvCxnSpPr>
        <p:spPr>
          <a:xfrm flipV="1">
            <a:off x="1302327" y="2563637"/>
            <a:ext cx="3347597" cy="920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D5CD8BEE-C700-B4CA-B898-1AA806C90AC5}"/>
              </a:ext>
            </a:extLst>
          </p:cNvPr>
          <p:cNvCxnSpPr>
            <a:cxnSpLocks/>
          </p:cNvCxnSpPr>
          <p:nvPr/>
        </p:nvCxnSpPr>
        <p:spPr>
          <a:xfrm flipH="1">
            <a:off x="5472546" y="2239254"/>
            <a:ext cx="1246909" cy="324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BF4997EC-AADF-3A69-4FAF-8DF9E3DFA280}"/>
              </a:ext>
            </a:extLst>
          </p:cNvPr>
          <p:cNvSpPr txBox="1"/>
          <p:nvPr/>
        </p:nvSpPr>
        <p:spPr>
          <a:xfrm>
            <a:off x="4555254" y="2605552"/>
            <a:ext cx="917292" cy="246221"/>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rPr>
              <a:t>Funciones</a:t>
            </a:r>
            <a:endParaRPr kumimoji="0" lang="es-CO" sz="1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endParaRPr>
          </a:p>
        </p:txBody>
      </p:sp>
      <p:cxnSp>
        <p:nvCxnSpPr>
          <p:cNvPr id="28" name="Conector recto de flecha 27">
            <a:extLst>
              <a:ext uri="{FF2B5EF4-FFF2-40B4-BE49-F238E27FC236}">
                <a16:creationId xmlns:a16="http://schemas.microsoft.com/office/drawing/2014/main" id="{47B2A8AC-B6EA-4B1D-33E4-05108257ACFC}"/>
              </a:ext>
            </a:extLst>
          </p:cNvPr>
          <p:cNvCxnSpPr>
            <a:cxnSpLocks/>
          </p:cNvCxnSpPr>
          <p:nvPr/>
        </p:nvCxnSpPr>
        <p:spPr>
          <a:xfrm flipV="1">
            <a:off x="3885032" y="2882551"/>
            <a:ext cx="755149" cy="1949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218C5636-D580-7BB7-6439-21C330C27D92}"/>
              </a:ext>
            </a:extLst>
          </p:cNvPr>
          <p:cNvCxnSpPr>
            <a:cxnSpLocks/>
          </p:cNvCxnSpPr>
          <p:nvPr/>
        </p:nvCxnSpPr>
        <p:spPr>
          <a:xfrm flipV="1">
            <a:off x="8027356" y="2915705"/>
            <a:ext cx="623249" cy="324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15DAAC2E-42D3-B23D-906B-D3C37C2B06C0}"/>
              </a:ext>
            </a:extLst>
          </p:cNvPr>
          <p:cNvSpPr txBox="1"/>
          <p:nvPr/>
        </p:nvSpPr>
        <p:spPr>
          <a:xfrm>
            <a:off x="8751571" y="2744051"/>
            <a:ext cx="3028146" cy="246221"/>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rPr>
              <a:t>Librerías: Agrupan , funciones, métodos, etc.</a:t>
            </a:r>
            <a:endParaRPr kumimoji="0" lang="es-CO" sz="1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endParaRPr>
          </a:p>
        </p:txBody>
      </p:sp>
      <p:sp>
        <p:nvSpPr>
          <p:cNvPr id="37" name="CuadroTexto 36">
            <a:extLst>
              <a:ext uri="{FF2B5EF4-FFF2-40B4-BE49-F238E27FC236}">
                <a16:creationId xmlns:a16="http://schemas.microsoft.com/office/drawing/2014/main" id="{0DCA7D4D-D227-2E73-6436-E010E694D83A}"/>
              </a:ext>
            </a:extLst>
          </p:cNvPr>
          <p:cNvSpPr txBox="1"/>
          <p:nvPr/>
        </p:nvSpPr>
        <p:spPr>
          <a:xfrm>
            <a:off x="8651236" y="3939435"/>
            <a:ext cx="3028146" cy="246221"/>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rPr>
              <a:t>Método: Operación</a:t>
            </a:r>
            <a:endParaRPr kumimoji="0" lang="es-CO" sz="1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endParaRPr>
          </a:p>
        </p:txBody>
      </p:sp>
      <p:cxnSp>
        <p:nvCxnSpPr>
          <p:cNvPr id="38" name="Conector recto de flecha 37">
            <a:extLst>
              <a:ext uri="{FF2B5EF4-FFF2-40B4-BE49-F238E27FC236}">
                <a16:creationId xmlns:a16="http://schemas.microsoft.com/office/drawing/2014/main" id="{DA8447BF-DDF1-C36B-D99C-BEA53597E848}"/>
              </a:ext>
            </a:extLst>
          </p:cNvPr>
          <p:cNvCxnSpPr>
            <a:cxnSpLocks/>
            <a:stCxn id="15" idx="2"/>
            <a:endCxn id="37" idx="1"/>
          </p:cNvCxnSpPr>
          <p:nvPr/>
        </p:nvCxnSpPr>
        <p:spPr>
          <a:xfrm>
            <a:off x="7929605" y="3753352"/>
            <a:ext cx="721631" cy="309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FB4B9F01-0453-4418-9621-29121EC2C441}"/>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6604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7BAA223-84DE-94AA-2980-409FAACA8342}"/>
              </a:ext>
            </a:extLst>
          </p:cNvPr>
          <p:cNvSpPr txBox="1"/>
          <p:nvPr/>
        </p:nvSpPr>
        <p:spPr>
          <a:xfrm>
            <a:off x="6284526" y="238950"/>
            <a:ext cx="19365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8" name="CuadroTexto 7">
            <a:extLst>
              <a:ext uri="{FF2B5EF4-FFF2-40B4-BE49-F238E27FC236}">
                <a16:creationId xmlns:a16="http://schemas.microsoft.com/office/drawing/2014/main" id="{F598777F-2645-FC4F-7193-C33750550DB0}"/>
              </a:ext>
            </a:extLst>
          </p:cNvPr>
          <p:cNvSpPr txBox="1"/>
          <p:nvPr/>
        </p:nvSpPr>
        <p:spPr>
          <a:xfrm>
            <a:off x="4649924" y="827462"/>
            <a:ext cx="98103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Funciones y módulos predeterminados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3" name="Imagen 2">
            <a:extLst>
              <a:ext uri="{FF2B5EF4-FFF2-40B4-BE49-F238E27FC236}">
                <a16:creationId xmlns:a16="http://schemas.microsoft.com/office/drawing/2014/main" id="{94AE2749-3DCF-1C2E-1ED5-67D016D34A46}"/>
              </a:ext>
            </a:extLst>
          </p:cNvPr>
          <p:cNvPicPr>
            <a:picLocks noChangeAspect="1"/>
          </p:cNvPicPr>
          <p:nvPr/>
        </p:nvPicPr>
        <p:blipFill>
          <a:blip r:embed="rId2"/>
          <a:stretch>
            <a:fillRect/>
          </a:stretch>
        </p:blipFill>
        <p:spPr>
          <a:xfrm>
            <a:off x="1487116" y="2141339"/>
            <a:ext cx="9217768" cy="2575322"/>
          </a:xfrm>
          <a:prstGeom prst="rect">
            <a:avLst/>
          </a:prstGeom>
        </p:spPr>
      </p:pic>
      <p:sp>
        <p:nvSpPr>
          <p:cNvPr id="6" name="Rectángulo 5">
            <a:extLst>
              <a:ext uri="{FF2B5EF4-FFF2-40B4-BE49-F238E27FC236}">
                <a16:creationId xmlns:a16="http://schemas.microsoft.com/office/drawing/2014/main" id="{A6136B41-5C96-4718-B7D1-82FE67B6E859}"/>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54236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7BAA223-84DE-94AA-2980-409FAACA8342}"/>
              </a:ext>
            </a:extLst>
          </p:cNvPr>
          <p:cNvSpPr txBox="1"/>
          <p:nvPr/>
        </p:nvSpPr>
        <p:spPr>
          <a:xfrm>
            <a:off x="6096000" y="287189"/>
            <a:ext cx="19959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8" name="CuadroTexto 7">
            <a:extLst>
              <a:ext uri="{FF2B5EF4-FFF2-40B4-BE49-F238E27FC236}">
                <a16:creationId xmlns:a16="http://schemas.microsoft.com/office/drawing/2014/main" id="{F598777F-2645-FC4F-7193-C33750550DB0}"/>
              </a:ext>
            </a:extLst>
          </p:cNvPr>
          <p:cNvSpPr txBox="1"/>
          <p:nvPr/>
        </p:nvSpPr>
        <p:spPr>
          <a:xfrm>
            <a:off x="3790751" y="809376"/>
            <a:ext cx="98103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Funciones y métodos – Cadenas de caracteres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3" name="Imagen 2">
            <a:extLst>
              <a:ext uri="{FF2B5EF4-FFF2-40B4-BE49-F238E27FC236}">
                <a16:creationId xmlns:a16="http://schemas.microsoft.com/office/drawing/2014/main" id="{FCDF7C0C-543F-186F-E494-9A35C5668B8A}"/>
              </a:ext>
            </a:extLst>
          </p:cNvPr>
          <p:cNvPicPr>
            <a:picLocks noChangeAspect="1"/>
          </p:cNvPicPr>
          <p:nvPr/>
        </p:nvPicPr>
        <p:blipFill>
          <a:blip r:embed="rId2"/>
          <a:stretch>
            <a:fillRect/>
          </a:stretch>
        </p:blipFill>
        <p:spPr>
          <a:xfrm>
            <a:off x="958335" y="2002489"/>
            <a:ext cx="4293527" cy="778497"/>
          </a:xfrm>
          <a:prstGeom prst="rect">
            <a:avLst/>
          </a:prstGeom>
        </p:spPr>
      </p:pic>
      <p:pic>
        <p:nvPicPr>
          <p:cNvPr id="9" name="Imagen 8">
            <a:extLst>
              <a:ext uri="{FF2B5EF4-FFF2-40B4-BE49-F238E27FC236}">
                <a16:creationId xmlns:a16="http://schemas.microsoft.com/office/drawing/2014/main" id="{F1BD60DE-5394-1F8D-10AA-D7BB74A2F9CE}"/>
              </a:ext>
            </a:extLst>
          </p:cNvPr>
          <p:cNvPicPr>
            <a:picLocks noChangeAspect="1"/>
          </p:cNvPicPr>
          <p:nvPr/>
        </p:nvPicPr>
        <p:blipFill>
          <a:blip r:embed="rId3"/>
          <a:stretch>
            <a:fillRect/>
          </a:stretch>
        </p:blipFill>
        <p:spPr>
          <a:xfrm>
            <a:off x="6175048" y="2053621"/>
            <a:ext cx="4677428" cy="666843"/>
          </a:xfrm>
          <a:prstGeom prst="rect">
            <a:avLst/>
          </a:prstGeom>
        </p:spPr>
      </p:pic>
      <p:pic>
        <p:nvPicPr>
          <p:cNvPr id="11" name="Imagen 10">
            <a:extLst>
              <a:ext uri="{FF2B5EF4-FFF2-40B4-BE49-F238E27FC236}">
                <a16:creationId xmlns:a16="http://schemas.microsoft.com/office/drawing/2014/main" id="{00F199A2-4E16-B29B-BEEB-A1F08CF2E56A}"/>
              </a:ext>
            </a:extLst>
          </p:cNvPr>
          <p:cNvPicPr>
            <a:picLocks noChangeAspect="1"/>
          </p:cNvPicPr>
          <p:nvPr/>
        </p:nvPicPr>
        <p:blipFill>
          <a:blip r:embed="rId4"/>
          <a:stretch>
            <a:fillRect/>
          </a:stretch>
        </p:blipFill>
        <p:spPr>
          <a:xfrm>
            <a:off x="958335" y="3120657"/>
            <a:ext cx="4144572" cy="1197070"/>
          </a:xfrm>
          <a:prstGeom prst="rect">
            <a:avLst/>
          </a:prstGeom>
        </p:spPr>
      </p:pic>
      <p:pic>
        <p:nvPicPr>
          <p:cNvPr id="13" name="Imagen 12">
            <a:extLst>
              <a:ext uri="{FF2B5EF4-FFF2-40B4-BE49-F238E27FC236}">
                <a16:creationId xmlns:a16="http://schemas.microsoft.com/office/drawing/2014/main" id="{AE035CAD-0A2B-433E-644F-2FC019998D4C}"/>
              </a:ext>
            </a:extLst>
          </p:cNvPr>
          <p:cNvPicPr>
            <a:picLocks noChangeAspect="1"/>
          </p:cNvPicPr>
          <p:nvPr/>
        </p:nvPicPr>
        <p:blipFill>
          <a:blip r:embed="rId5"/>
          <a:stretch>
            <a:fillRect/>
          </a:stretch>
        </p:blipFill>
        <p:spPr>
          <a:xfrm>
            <a:off x="6175048" y="3385770"/>
            <a:ext cx="5582429" cy="666843"/>
          </a:xfrm>
          <a:prstGeom prst="rect">
            <a:avLst/>
          </a:prstGeom>
        </p:spPr>
      </p:pic>
      <p:pic>
        <p:nvPicPr>
          <p:cNvPr id="15" name="Imagen 14">
            <a:extLst>
              <a:ext uri="{FF2B5EF4-FFF2-40B4-BE49-F238E27FC236}">
                <a16:creationId xmlns:a16="http://schemas.microsoft.com/office/drawing/2014/main" id="{64C34672-DD06-8395-1C45-DD8D1B3DEC7B}"/>
              </a:ext>
            </a:extLst>
          </p:cNvPr>
          <p:cNvPicPr>
            <a:picLocks noChangeAspect="1"/>
          </p:cNvPicPr>
          <p:nvPr/>
        </p:nvPicPr>
        <p:blipFill>
          <a:blip r:embed="rId6"/>
          <a:stretch>
            <a:fillRect/>
          </a:stretch>
        </p:blipFill>
        <p:spPr>
          <a:xfrm>
            <a:off x="3285733" y="4885039"/>
            <a:ext cx="5620534" cy="1009791"/>
          </a:xfrm>
          <a:prstGeom prst="rect">
            <a:avLst/>
          </a:prstGeom>
        </p:spPr>
      </p:pic>
      <p:sp>
        <p:nvSpPr>
          <p:cNvPr id="16" name="CuadroTexto 15">
            <a:extLst>
              <a:ext uri="{FF2B5EF4-FFF2-40B4-BE49-F238E27FC236}">
                <a16:creationId xmlns:a16="http://schemas.microsoft.com/office/drawing/2014/main" id="{2611C67A-C0BB-A041-CCC0-97EDA3165415}"/>
              </a:ext>
            </a:extLst>
          </p:cNvPr>
          <p:cNvSpPr txBox="1"/>
          <p:nvPr/>
        </p:nvSpPr>
        <p:spPr>
          <a:xfrm>
            <a:off x="3256751" y="4457342"/>
            <a:ext cx="483523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rPr>
              <a:t>Cantidad de palabras en una frase</a:t>
            </a:r>
          </a:p>
        </p:txBody>
      </p:sp>
      <p:sp>
        <p:nvSpPr>
          <p:cNvPr id="10" name="CuadroTexto 9">
            <a:extLst>
              <a:ext uri="{FF2B5EF4-FFF2-40B4-BE49-F238E27FC236}">
                <a16:creationId xmlns:a16="http://schemas.microsoft.com/office/drawing/2014/main" id="{2ED3A6E2-3350-3BEF-2D22-FDA4B07CA0DE}"/>
              </a:ext>
            </a:extLst>
          </p:cNvPr>
          <p:cNvSpPr txBox="1"/>
          <p:nvPr/>
        </p:nvSpPr>
        <p:spPr>
          <a:xfrm>
            <a:off x="4680300" y="2657875"/>
            <a:ext cx="1152464" cy="246221"/>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rPr>
              <a:t>Contar en listas </a:t>
            </a:r>
            <a:endParaRPr kumimoji="0" lang="es-CO" sz="1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endParaRPr>
          </a:p>
        </p:txBody>
      </p:sp>
      <p:cxnSp>
        <p:nvCxnSpPr>
          <p:cNvPr id="12" name="Conector recto de flecha 11">
            <a:extLst>
              <a:ext uri="{FF2B5EF4-FFF2-40B4-BE49-F238E27FC236}">
                <a16:creationId xmlns:a16="http://schemas.microsoft.com/office/drawing/2014/main" id="{DD93BEC2-3B9E-3E3F-B551-914ABE7B85A2}"/>
              </a:ext>
            </a:extLst>
          </p:cNvPr>
          <p:cNvCxnSpPr>
            <a:cxnSpLocks/>
          </p:cNvCxnSpPr>
          <p:nvPr/>
        </p:nvCxnSpPr>
        <p:spPr>
          <a:xfrm>
            <a:off x="3790751" y="2513723"/>
            <a:ext cx="889549" cy="206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7EDCE93A-28CC-0CBF-B7B5-6200463FB7AD}"/>
              </a:ext>
            </a:extLst>
          </p:cNvPr>
          <p:cNvCxnSpPr>
            <a:cxnSpLocks/>
            <a:endCxn id="10" idx="3"/>
          </p:cNvCxnSpPr>
          <p:nvPr/>
        </p:nvCxnSpPr>
        <p:spPr>
          <a:xfrm flipH="1">
            <a:off x="5832764" y="2453201"/>
            <a:ext cx="2259222" cy="327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38F2884F-307D-E96D-17E1-4E44CBC6E32C}"/>
              </a:ext>
            </a:extLst>
          </p:cNvPr>
          <p:cNvSpPr txBox="1"/>
          <p:nvPr/>
        </p:nvSpPr>
        <p:spPr>
          <a:xfrm>
            <a:off x="204030" y="4534288"/>
            <a:ext cx="2192807" cy="553998"/>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rPr>
              <a:t>Crea Lista desde una cadena , su argumento es el separador de elementos de la lista creada</a:t>
            </a:r>
            <a:endParaRPr kumimoji="0" lang="es-CO" sz="1000" b="1" i="0" u="none" strike="noStrike" kern="1200" cap="none" spc="0" normalizeH="0" baseline="0" noProof="0" dirty="0">
              <a:ln>
                <a:noFill/>
              </a:ln>
              <a:solidFill>
                <a:srgbClr val="ED7D31">
                  <a:lumMod val="50000"/>
                </a:srgbClr>
              </a:solidFill>
              <a:effectLst/>
              <a:uLnTx/>
              <a:uFillTx/>
              <a:latin typeface="Ubuntu" panose="020B0504030602030204" pitchFamily="34" charset="0"/>
              <a:ea typeface="+mn-ea"/>
              <a:cs typeface="+mn-cs"/>
            </a:endParaRPr>
          </a:p>
        </p:txBody>
      </p:sp>
      <p:cxnSp>
        <p:nvCxnSpPr>
          <p:cNvPr id="20" name="Conector recto de flecha 19">
            <a:extLst>
              <a:ext uri="{FF2B5EF4-FFF2-40B4-BE49-F238E27FC236}">
                <a16:creationId xmlns:a16="http://schemas.microsoft.com/office/drawing/2014/main" id="{28ADAC1A-3C96-1D7B-7984-CB00D69ABC81}"/>
              </a:ext>
            </a:extLst>
          </p:cNvPr>
          <p:cNvCxnSpPr>
            <a:cxnSpLocks/>
          </p:cNvCxnSpPr>
          <p:nvPr/>
        </p:nvCxnSpPr>
        <p:spPr>
          <a:xfrm flipH="1">
            <a:off x="2189018" y="3529840"/>
            <a:ext cx="263074" cy="100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E822302F-C8A9-2A8C-261A-59FCE774EFCB}"/>
              </a:ext>
            </a:extLst>
          </p:cNvPr>
          <p:cNvCxnSpPr>
            <a:cxnSpLocks/>
          </p:cNvCxnSpPr>
          <p:nvPr/>
        </p:nvCxnSpPr>
        <p:spPr>
          <a:xfrm flipH="1">
            <a:off x="2396837" y="3759743"/>
            <a:ext cx="4565538" cy="774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68628BE5-8090-4DB0-B186-7E6EB161232F}"/>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7922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DFA6377-AFD3-4E49-99DD-2487EFDDBD5B}"/>
              </a:ext>
            </a:extLst>
          </p:cNvPr>
          <p:cNvSpPr txBox="1"/>
          <p:nvPr/>
        </p:nvSpPr>
        <p:spPr>
          <a:xfrm>
            <a:off x="3652218" y="489102"/>
            <a:ext cx="359587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a:ln>
                  <a:noFill/>
                </a:ln>
                <a:solidFill>
                  <a:srgbClr val="FF0062"/>
                </a:solidFill>
                <a:effectLst/>
                <a:uLnTx/>
                <a:uFillTx/>
                <a:latin typeface="Ubuntu" panose="020B0504030602030204" pitchFamily="34" charset="0"/>
                <a:ea typeface="+mn-ea"/>
                <a:cs typeface="+mn-cs"/>
              </a:rPr>
              <a:t>Temas – Sesión 1</a:t>
            </a:r>
          </a:p>
        </p:txBody>
      </p:sp>
      <p:sp>
        <p:nvSpPr>
          <p:cNvPr id="57" name="CuadroTexto 56">
            <a:extLst>
              <a:ext uri="{FF2B5EF4-FFF2-40B4-BE49-F238E27FC236}">
                <a16:creationId xmlns:a16="http://schemas.microsoft.com/office/drawing/2014/main" id="{CB705CAE-DA6A-4E2E-90D1-833A2E0D3324}"/>
              </a:ext>
            </a:extLst>
          </p:cNvPr>
          <p:cNvSpPr txBox="1"/>
          <p:nvPr/>
        </p:nvSpPr>
        <p:spPr>
          <a:xfrm>
            <a:off x="1446998" y="2755032"/>
            <a:ext cx="79559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AD47">
                    <a:lumMod val="75000"/>
                  </a:srgbClr>
                </a:solidFill>
                <a:effectLst/>
                <a:uLnTx/>
                <a:uFillTx/>
                <a:latin typeface="Ubuntu" panose="020B0504030602030204" pitchFamily="34" charset="0"/>
                <a:ea typeface="+mn-ea"/>
                <a:cs typeface="+mn-cs"/>
              </a:rPr>
              <a:t>Validación - Excepciones</a:t>
            </a:r>
          </a:p>
        </p:txBody>
      </p:sp>
      <p:grpSp>
        <p:nvGrpSpPr>
          <p:cNvPr id="65" name="Group 32">
            <a:extLst>
              <a:ext uri="{FF2B5EF4-FFF2-40B4-BE49-F238E27FC236}">
                <a16:creationId xmlns:a16="http://schemas.microsoft.com/office/drawing/2014/main" id="{32E71F6E-2E42-491A-B40E-5180CBF922C2}"/>
              </a:ext>
            </a:extLst>
          </p:cNvPr>
          <p:cNvGrpSpPr>
            <a:grpSpLocks/>
          </p:cNvGrpSpPr>
          <p:nvPr/>
        </p:nvGrpSpPr>
        <p:grpSpPr bwMode="auto">
          <a:xfrm>
            <a:off x="1067676" y="2819281"/>
            <a:ext cx="390047" cy="369280"/>
            <a:chOff x="2078" y="1680"/>
            <a:chExt cx="1615" cy="1615"/>
          </a:xfrm>
        </p:grpSpPr>
        <p:sp>
          <p:nvSpPr>
            <p:cNvPr id="66" name="Oval 33">
              <a:extLst>
                <a:ext uri="{FF2B5EF4-FFF2-40B4-BE49-F238E27FC236}">
                  <a16:creationId xmlns:a16="http://schemas.microsoft.com/office/drawing/2014/main" id="{4A0F679C-3604-4097-A217-E3632E143810}"/>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Oval 34">
              <a:extLst>
                <a:ext uri="{FF2B5EF4-FFF2-40B4-BE49-F238E27FC236}">
                  <a16:creationId xmlns:a16="http://schemas.microsoft.com/office/drawing/2014/main" id="{59CD3600-DAB0-472A-AF9F-9A8C53B69F5B}"/>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35">
              <a:extLst>
                <a:ext uri="{FF2B5EF4-FFF2-40B4-BE49-F238E27FC236}">
                  <a16:creationId xmlns:a16="http://schemas.microsoft.com/office/drawing/2014/main" id="{53ADA23C-3CF7-4694-8100-BF6917CC264C}"/>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Oval 36">
              <a:extLst>
                <a:ext uri="{FF2B5EF4-FFF2-40B4-BE49-F238E27FC236}">
                  <a16:creationId xmlns:a16="http://schemas.microsoft.com/office/drawing/2014/main" id="{0B28BB64-C98B-443C-AE47-28316BC8F5D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Oval 37">
              <a:extLst>
                <a:ext uri="{FF2B5EF4-FFF2-40B4-BE49-F238E27FC236}">
                  <a16:creationId xmlns:a16="http://schemas.microsoft.com/office/drawing/2014/main" id="{5B3E4949-9303-4D3B-ABEF-1CEB0B1A5F0A}"/>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Oval 38">
              <a:extLst>
                <a:ext uri="{FF2B5EF4-FFF2-40B4-BE49-F238E27FC236}">
                  <a16:creationId xmlns:a16="http://schemas.microsoft.com/office/drawing/2014/main" id="{8A2B4E19-0FCD-486C-B989-1FFAE733E23E}"/>
                </a:ext>
              </a:extLst>
            </p:cNvPr>
            <p:cNvSpPr>
              <a:spLocks noChangeArrowheads="1"/>
            </p:cNvSpPr>
            <p:nvPr/>
          </p:nvSpPr>
          <p:spPr bwMode="gray">
            <a:xfrm>
              <a:off x="2337" y="1939"/>
              <a:ext cx="1096" cy="1098"/>
            </a:xfrm>
            <a:prstGeom prst="ellipse">
              <a:avLst/>
            </a:prstGeom>
            <a:gradFill rotWithShape="1">
              <a:gsLst>
                <a:gs pos="0">
                  <a:schemeClr val="accent6">
                    <a:lumMod val="75000"/>
                  </a:schemeClr>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3" name="CuadroTexto 52">
            <a:extLst>
              <a:ext uri="{FF2B5EF4-FFF2-40B4-BE49-F238E27FC236}">
                <a16:creationId xmlns:a16="http://schemas.microsoft.com/office/drawing/2014/main" id="{7A474AAF-DA68-40BF-AAFC-098A195705FF}"/>
              </a:ext>
            </a:extLst>
          </p:cNvPr>
          <p:cNvSpPr txBox="1"/>
          <p:nvPr/>
        </p:nvSpPr>
        <p:spPr>
          <a:xfrm>
            <a:off x="1394929" y="4363897"/>
            <a:ext cx="79559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AD47">
                    <a:lumMod val="75000"/>
                  </a:srgbClr>
                </a:solidFill>
                <a:effectLst/>
                <a:uLnTx/>
                <a:uFillTx/>
                <a:latin typeface="Ubuntu" panose="020B0504030602030204" pitchFamily="34" charset="0"/>
                <a:ea typeface="+mn-ea"/>
                <a:cs typeface="+mn-cs"/>
              </a:rPr>
              <a:t>Estructura de Datos</a:t>
            </a:r>
          </a:p>
        </p:txBody>
      </p:sp>
      <p:grpSp>
        <p:nvGrpSpPr>
          <p:cNvPr id="54" name="Group 32">
            <a:extLst>
              <a:ext uri="{FF2B5EF4-FFF2-40B4-BE49-F238E27FC236}">
                <a16:creationId xmlns:a16="http://schemas.microsoft.com/office/drawing/2014/main" id="{45A0B953-FFFB-4BF9-974F-CED4F3488532}"/>
              </a:ext>
            </a:extLst>
          </p:cNvPr>
          <p:cNvGrpSpPr>
            <a:grpSpLocks/>
          </p:cNvGrpSpPr>
          <p:nvPr/>
        </p:nvGrpSpPr>
        <p:grpSpPr bwMode="auto">
          <a:xfrm>
            <a:off x="1015607" y="4428146"/>
            <a:ext cx="390047" cy="369280"/>
            <a:chOff x="2078" y="1680"/>
            <a:chExt cx="1615" cy="1615"/>
          </a:xfrm>
        </p:grpSpPr>
        <p:sp>
          <p:nvSpPr>
            <p:cNvPr id="55" name="Oval 33">
              <a:extLst>
                <a:ext uri="{FF2B5EF4-FFF2-40B4-BE49-F238E27FC236}">
                  <a16:creationId xmlns:a16="http://schemas.microsoft.com/office/drawing/2014/main" id="{CE523D3D-3352-42D7-B1C5-15F900D83479}"/>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Oval 34">
              <a:extLst>
                <a:ext uri="{FF2B5EF4-FFF2-40B4-BE49-F238E27FC236}">
                  <a16:creationId xmlns:a16="http://schemas.microsoft.com/office/drawing/2014/main" id="{A46968FC-66D9-4DBF-B80B-0A8C6D1E25DB}"/>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Oval 35">
              <a:extLst>
                <a:ext uri="{FF2B5EF4-FFF2-40B4-BE49-F238E27FC236}">
                  <a16:creationId xmlns:a16="http://schemas.microsoft.com/office/drawing/2014/main" id="{3C748AE9-538B-4FAA-ADA1-FE9EDE3B7315}"/>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Oval 36">
              <a:extLst>
                <a:ext uri="{FF2B5EF4-FFF2-40B4-BE49-F238E27FC236}">
                  <a16:creationId xmlns:a16="http://schemas.microsoft.com/office/drawing/2014/main" id="{94A0EBA1-AB6D-473C-99C4-7C26AEFB855A}"/>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Oval 37">
              <a:extLst>
                <a:ext uri="{FF2B5EF4-FFF2-40B4-BE49-F238E27FC236}">
                  <a16:creationId xmlns:a16="http://schemas.microsoft.com/office/drawing/2014/main" id="{29BEFE84-D5C2-4214-A7B0-642A616043A8}"/>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Oval 38">
              <a:extLst>
                <a:ext uri="{FF2B5EF4-FFF2-40B4-BE49-F238E27FC236}">
                  <a16:creationId xmlns:a16="http://schemas.microsoft.com/office/drawing/2014/main" id="{EF34D131-991C-4253-97A9-78361BDFF79E}"/>
                </a:ext>
              </a:extLst>
            </p:cNvPr>
            <p:cNvSpPr>
              <a:spLocks noChangeArrowheads="1"/>
            </p:cNvSpPr>
            <p:nvPr/>
          </p:nvSpPr>
          <p:spPr bwMode="gray">
            <a:xfrm>
              <a:off x="2337" y="1939"/>
              <a:ext cx="1096" cy="1098"/>
            </a:xfrm>
            <a:prstGeom prst="ellipse">
              <a:avLst/>
            </a:prstGeom>
            <a:gradFill rotWithShape="1">
              <a:gsLst>
                <a:gs pos="0">
                  <a:schemeClr val="accent6">
                    <a:lumMod val="75000"/>
                  </a:schemeClr>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84" name="CuadroTexto 83">
            <a:extLst>
              <a:ext uri="{FF2B5EF4-FFF2-40B4-BE49-F238E27FC236}">
                <a16:creationId xmlns:a16="http://schemas.microsoft.com/office/drawing/2014/main" id="{90F80B62-D1E6-4ACD-8F3B-B9FEAA3DA36E}"/>
              </a:ext>
            </a:extLst>
          </p:cNvPr>
          <p:cNvSpPr txBox="1"/>
          <p:nvPr/>
        </p:nvSpPr>
        <p:spPr>
          <a:xfrm>
            <a:off x="2523531" y="4924849"/>
            <a:ext cx="8216343" cy="36933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rPr>
              <a:t>Conceptualización</a:t>
            </a:r>
            <a:endParaRPr kumimoji="0" lang="es-CO" sz="1800" b="1" i="0" u="none" strike="noStrike" kern="1200" cap="none" spc="0" normalizeH="0" baseline="0" noProof="0" dirty="0">
              <a:ln>
                <a:noFill/>
              </a:ln>
              <a:solidFill>
                <a:srgbClr val="C00000"/>
              </a:solidFill>
              <a:effectLst/>
              <a:uLnTx/>
              <a:uFillTx/>
              <a:latin typeface="Ubuntu" panose="020B0504030602030204" pitchFamily="34" charset="0"/>
              <a:ea typeface="+mn-ea"/>
              <a:cs typeface="+mn-cs"/>
            </a:endParaRPr>
          </a:p>
        </p:txBody>
      </p:sp>
      <p:grpSp>
        <p:nvGrpSpPr>
          <p:cNvPr id="85" name="Group 32">
            <a:extLst>
              <a:ext uri="{FF2B5EF4-FFF2-40B4-BE49-F238E27FC236}">
                <a16:creationId xmlns:a16="http://schemas.microsoft.com/office/drawing/2014/main" id="{B3948F34-76F2-4099-924D-82A4F90B576B}"/>
              </a:ext>
            </a:extLst>
          </p:cNvPr>
          <p:cNvGrpSpPr>
            <a:grpSpLocks/>
          </p:cNvGrpSpPr>
          <p:nvPr/>
        </p:nvGrpSpPr>
        <p:grpSpPr bwMode="auto">
          <a:xfrm>
            <a:off x="2072766" y="4904041"/>
            <a:ext cx="390047" cy="369280"/>
            <a:chOff x="2078" y="1680"/>
            <a:chExt cx="1615" cy="1615"/>
          </a:xfrm>
        </p:grpSpPr>
        <p:sp>
          <p:nvSpPr>
            <p:cNvPr id="86" name="Oval 33">
              <a:extLst>
                <a:ext uri="{FF2B5EF4-FFF2-40B4-BE49-F238E27FC236}">
                  <a16:creationId xmlns:a16="http://schemas.microsoft.com/office/drawing/2014/main" id="{66F2D0D1-96FD-4020-9BEF-B727A4B4FBC2}"/>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34">
              <a:extLst>
                <a:ext uri="{FF2B5EF4-FFF2-40B4-BE49-F238E27FC236}">
                  <a16:creationId xmlns:a16="http://schemas.microsoft.com/office/drawing/2014/main" id="{893603F0-D635-4F92-A79F-FABEB0510681}"/>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Oval 35">
              <a:extLst>
                <a:ext uri="{FF2B5EF4-FFF2-40B4-BE49-F238E27FC236}">
                  <a16:creationId xmlns:a16="http://schemas.microsoft.com/office/drawing/2014/main" id="{01A9F4EA-DF3C-45C9-994A-FB27F112B706}"/>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Oval 36">
              <a:extLst>
                <a:ext uri="{FF2B5EF4-FFF2-40B4-BE49-F238E27FC236}">
                  <a16:creationId xmlns:a16="http://schemas.microsoft.com/office/drawing/2014/main" id="{610E406A-405C-46F9-9853-B16BAD854887}"/>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Oval 37">
              <a:extLst>
                <a:ext uri="{FF2B5EF4-FFF2-40B4-BE49-F238E27FC236}">
                  <a16:creationId xmlns:a16="http://schemas.microsoft.com/office/drawing/2014/main" id="{5B651388-E205-4428-ADAF-AF0F34D2A359}"/>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Oval 38">
              <a:extLst>
                <a:ext uri="{FF2B5EF4-FFF2-40B4-BE49-F238E27FC236}">
                  <a16:creationId xmlns:a16="http://schemas.microsoft.com/office/drawing/2014/main" id="{7A2E1881-DB31-44F4-9DEB-A5EB2B5BFF2B}"/>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2" name="CuadroTexto 91">
            <a:extLst>
              <a:ext uri="{FF2B5EF4-FFF2-40B4-BE49-F238E27FC236}">
                <a16:creationId xmlns:a16="http://schemas.microsoft.com/office/drawing/2014/main" id="{F10DA9F1-7586-46D9-A930-4C38FB888A39}"/>
              </a:ext>
            </a:extLst>
          </p:cNvPr>
          <p:cNvSpPr txBox="1"/>
          <p:nvPr/>
        </p:nvSpPr>
        <p:spPr>
          <a:xfrm>
            <a:off x="2536503" y="5442642"/>
            <a:ext cx="8216343" cy="36933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18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rPr>
              <a:t>Listas</a:t>
            </a:r>
            <a:endParaRPr kumimoji="0" lang="es-CO" sz="1800" b="1" i="0" u="none" strike="noStrike" kern="1200" cap="none" spc="0" normalizeH="0" baseline="0" noProof="0" dirty="0">
              <a:ln>
                <a:noFill/>
              </a:ln>
              <a:solidFill>
                <a:srgbClr val="C00000"/>
              </a:solidFill>
              <a:effectLst/>
              <a:uLnTx/>
              <a:uFillTx/>
              <a:latin typeface="Ubuntu" panose="020B0504030602030204" pitchFamily="34" charset="0"/>
              <a:ea typeface="+mn-ea"/>
              <a:cs typeface="+mn-cs"/>
            </a:endParaRPr>
          </a:p>
        </p:txBody>
      </p:sp>
      <p:grpSp>
        <p:nvGrpSpPr>
          <p:cNvPr id="93" name="Group 32">
            <a:extLst>
              <a:ext uri="{FF2B5EF4-FFF2-40B4-BE49-F238E27FC236}">
                <a16:creationId xmlns:a16="http://schemas.microsoft.com/office/drawing/2014/main" id="{AA8E8628-826B-465E-8493-4DB9285C340B}"/>
              </a:ext>
            </a:extLst>
          </p:cNvPr>
          <p:cNvGrpSpPr>
            <a:grpSpLocks/>
          </p:cNvGrpSpPr>
          <p:nvPr/>
        </p:nvGrpSpPr>
        <p:grpSpPr bwMode="auto">
          <a:xfrm>
            <a:off x="2072486" y="5421834"/>
            <a:ext cx="390047" cy="369280"/>
            <a:chOff x="2078" y="1680"/>
            <a:chExt cx="1615" cy="1615"/>
          </a:xfrm>
        </p:grpSpPr>
        <p:sp>
          <p:nvSpPr>
            <p:cNvPr id="94" name="Oval 33">
              <a:extLst>
                <a:ext uri="{FF2B5EF4-FFF2-40B4-BE49-F238E27FC236}">
                  <a16:creationId xmlns:a16="http://schemas.microsoft.com/office/drawing/2014/main" id="{1B7117CF-327C-4621-948D-96C73881E300}"/>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Oval 34">
              <a:extLst>
                <a:ext uri="{FF2B5EF4-FFF2-40B4-BE49-F238E27FC236}">
                  <a16:creationId xmlns:a16="http://schemas.microsoft.com/office/drawing/2014/main" id="{873B4438-960C-4345-AABA-4235C70570A0}"/>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Oval 35">
              <a:extLst>
                <a:ext uri="{FF2B5EF4-FFF2-40B4-BE49-F238E27FC236}">
                  <a16:creationId xmlns:a16="http://schemas.microsoft.com/office/drawing/2014/main" id="{6243F86C-862E-4E44-A1A0-DDD1FE33155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Oval 36">
              <a:extLst>
                <a:ext uri="{FF2B5EF4-FFF2-40B4-BE49-F238E27FC236}">
                  <a16:creationId xmlns:a16="http://schemas.microsoft.com/office/drawing/2014/main" id="{CD1B94DC-AEDC-4D74-ABF5-AAD38D06C759}"/>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Oval 37">
              <a:extLst>
                <a:ext uri="{FF2B5EF4-FFF2-40B4-BE49-F238E27FC236}">
                  <a16:creationId xmlns:a16="http://schemas.microsoft.com/office/drawing/2014/main" id="{C3115573-9BA9-438F-BCF5-E60D544DEA26}"/>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Oval 38">
              <a:extLst>
                <a:ext uri="{FF2B5EF4-FFF2-40B4-BE49-F238E27FC236}">
                  <a16:creationId xmlns:a16="http://schemas.microsoft.com/office/drawing/2014/main" id="{EB29987E-CAEA-40CE-A95A-DCA7B7FCC467}"/>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2" name="CuadroTexto 51">
            <a:extLst>
              <a:ext uri="{FF2B5EF4-FFF2-40B4-BE49-F238E27FC236}">
                <a16:creationId xmlns:a16="http://schemas.microsoft.com/office/drawing/2014/main" id="{FF5F6B6B-476C-D000-9D3D-6AA7CF614E91}"/>
              </a:ext>
            </a:extLst>
          </p:cNvPr>
          <p:cNvSpPr txBox="1"/>
          <p:nvPr/>
        </p:nvSpPr>
        <p:spPr>
          <a:xfrm>
            <a:off x="1414975" y="3517138"/>
            <a:ext cx="79559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AD47">
                    <a:lumMod val="75000"/>
                  </a:srgbClr>
                </a:solidFill>
                <a:effectLst/>
                <a:uLnTx/>
                <a:uFillTx/>
                <a:latin typeface="Ubuntu" panose="020B0504030602030204" pitchFamily="34" charset="0"/>
                <a:ea typeface="+mn-ea"/>
                <a:cs typeface="+mn-cs"/>
              </a:rPr>
              <a:t>Funciones</a:t>
            </a:r>
          </a:p>
        </p:txBody>
      </p:sp>
      <p:grpSp>
        <p:nvGrpSpPr>
          <p:cNvPr id="58" name="Group 32">
            <a:extLst>
              <a:ext uri="{FF2B5EF4-FFF2-40B4-BE49-F238E27FC236}">
                <a16:creationId xmlns:a16="http://schemas.microsoft.com/office/drawing/2014/main" id="{9886D4F3-B07D-C148-586C-3A7156F0A9BE}"/>
              </a:ext>
            </a:extLst>
          </p:cNvPr>
          <p:cNvGrpSpPr>
            <a:grpSpLocks/>
          </p:cNvGrpSpPr>
          <p:nvPr/>
        </p:nvGrpSpPr>
        <p:grpSpPr bwMode="auto">
          <a:xfrm>
            <a:off x="1035653" y="3581387"/>
            <a:ext cx="390047" cy="369280"/>
            <a:chOff x="2078" y="1680"/>
            <a:chExt cx="1615" cy="1615"/>
          </a:xfrm>
        </p:grpSpPr>
        <p:sp>
          <p:nvSpPr>
            <p:cNvPr id="59" name="Oval 33">
              <a:extLst>
                <a:ext uri="{FF2B5EF4-FFF2-40B4-BE49-F238E27FC236}">
                  <a16:creationId xmlns:a16="http://schemas.microsoft.com/office/drawing/2014/main" id="{72BCF501-DEDA-FA6A-66A4-9EA576E29C9D}"/>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Oval 34">
              <a:extLst>
                <a:ext uri="{FF2B5EF4-FFF2-40B4-BE49-F238E27FC236}">
                  <a16:creationId xmlns:a16="http://schemas.microsoft.com/office/drawing/2014/main" id="{79B13489-AC2C-5B95-BCD9-F1CAD2A4030B}"/>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Oval 35">
              <a:extLst>
                <a:ext uri="{FF2B5EF4-FFF2-40B4-BE49-F238E27FC236}">
                  <a16:creationId xmlns:a16="http://schemas.microsoft.com/office/drawing/2014/main" id="{C5D543C6-988C-D25F-C533-4C88A01C787C}"/>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Oval 36">
              <a:extLst>
                <a:ext uri="{FF2B5EF4-FFF2-40B4-BE49-F238E27FC236}">
                  <a16:creationId xmlns:a16="http://schemas.microsoft.com/office/drawing/2014/main" id="{86677ABB-20FE-EEA4-94E1-9E410882DE87}"/>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Oval 37">
              <a:extLst>
                <a:ext uri="{FF2B5EF4-FFF2-40B4-BE49-F238E27FC236}">
                  <a16:creationId xmlns:a16="http://schemas.microsoft.com/office/drawing/2014/main" id="{3411E4C9-9B3E-5DE2-BC9D-C5802B38F59B}"/>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Oval 38">
              <a:extLst>
                <a:ext uri="{FF2B5EF4-FFF2-40B4-BE49-F238E27FC236}">
                  <a16:creationId xmlns:a16="http://schemas.microsoft.com/office/drawing/2014/main" id="{80855110-312D-E792-D70C-6358B0D16EB6}"/>
                </a:ext>
              </a:extLst>
            </p:cNvPr>
            <p:cNvSpPr>
              <a:spLocks noChangeArrowheads="1"/>
            </p:cNvSpPr>
            <p:nvPr/>
          </p:nvSpPr>
          <p:spPr bwMode="gray">
            <a:xfrm>
              <a:off x="2337" y="1939"/>
              <a:ext cx="1096" cy="1098"/>
            </a:xfrm>
            <a:prstGeom prst="ellipse">
              <a:avLst/>
            </a:prstGeom>
            <a:gradFill rotWithShape="1">
              <a:gsLst>
                <a:gs pos="0">
                  <a:schemeClr val="accent6">
                    <a:lumMod val="75000"/>
                  </a:schemeClr>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4" name="Rectángulo 43">
            <a:extLst>
              <a:ext uri="{FF2B5EF4-FFF2-40B4-BE49-F238E27FC236}">
                <a16:creationId xmlns:a16="http://schemas.microsoft.com/office/drawing/2014/main" id="{36A63D4C-1F37-42B6-9341-47673F746F72}"/>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2510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7BAA223-84DE-94AA-2980-409FAACA8342}"/>
              </a:ext>
            </a:extLst>
          </p:cNvPr>
          <p:cNvSpPr txBox="1"/>
          <p:nvPr/>
        </p:nvSpPr>
        <p:spPr>
          <a:xfrm>
            <a:off x="6534063" y="238950"/>
            <a:ext cx="249528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8" name="CuadroTexto 7">
            <a:extLst>
              <a:ext uri="{FF2B5EF4-FFF2-40B4-BE49-F238E27FC236}">
                <a16:creationId xmlns:a16="http://schemas.microsoft.com/office/drawing/2014/main" id="{F598777F-2645-FC4F-7193-C33750550DB0}"/>
              </a:ext>
            </a:extLst>
          </p:cNvPr>
          <p:cNvSpPr txBox="1"/>
          <p:nvPr/>
        </p:nvSpPr>
        <p:spPr>
          <a:xfrm>
            <a:off x="4649924" y="986220"/>
            <a:ext cx="98103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Funciones y métodos – Cadenas de caracteres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4" name="Imagen 3">
            <a:extLst>
              <a:ext uri="{FF2B5EF4-FFF2-40B4-BE49-F238E27FC236}">
                <a16:creationId xmlns:a16="http://schemas.microsoft.com/office/drawing/2014/main" id="{6DD7F7B2-4325-BF4C-31EF-3A4CC186B77B}"/>
              </a:ext>
            </a:extLst>
          </p:cNvPr>
          <p:cNvPicPr>
            <a:picLocks noChangeAspect="1"/>
          </p:cNvPicPr>
          <p:nvPr/>
        </p:nvPicPr>
        <p:blipFill>
          <a:blip r:embed="rId2"/>
          <a:stretch>
            <a:fillRect/>
          </a:stretch>
        </p:blipFill>
        <p:spPr>
          <a:xfrm>
            <a:off x="724770" y="2275638"/>
            <a:ext cx="9075723" cy="2097500"/>
          </a:xfrm>
          <a:prstGeom prst="rect">
            <a:avLst/>
          </a:prstGeom>
        </p:spPr>
      </p:pic>
      <p:sp>
        <p:nvSpPr>
          <p:cNvPr id="6" name="Rectángulo 5">
            <a:extLst>
              <a:ext uri="{FF2B5EF4-FFF2-40B4-BE49-F238E27FC236}">
                <a16:creationId xmlns:a16="http://schemas.microsoft.com/office/drawing/2014/main" id="{0FF4CD5B-5508-4950-825A-8FC2E02C3FE1}"/>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26749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1615779" y="3590874"/>
            <a:ext cx="98103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225732" y="3683259"/>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 name="CuadroTexto 14">
            <a:extLst>
              <a:ext uri="{FF2B5EF4-FFF2-40B4-BE49-F238E27FC236}">
                <a16:creationId xmlns:a16="http://schemas.microsoft.com/office/drawing/2014/main" id="{D982D508-0F90-4E0D-ADDB-795E7041E8F9}"/>
              </a:ext>
            </a:extLst>
          </p:cNvPr>
          <p:cNvSpPr txBox="1"/>
          <p:nvPr/>
        </p:nvSpPr>
        <p:spPr>
          <a:xfrm>
            <a:off x="4876037" y="578704"/>
            <a:ext cx="26321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14" name="Rectángulo 13">
            <a:extLst>
              <a:ext uri="{FF2B5EF4-FFF2-40B4-BE49-F238E27FC236}">
                <a16:creationId xmlns:a16="http://schemas.microsoft.com/office/drawing/2014/main" id="{ABD46143-336D-4A1B-B956-C6C30CEE93AB}"/>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639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adroTexto 56">
            <a:extLst>
              <a:ext uri="{FF2B5EF4-FFF2-40B4-BE49-F238E27FC236}">
                <a16:creationId xmlns:a16="http://schemas.microsoft.com/office/drawing/2014/main" id="{CB705CAE-DA6A-4E2E-90D1-833A2E0D3324}"/>
              </a:ext>
            </a:extLst>
          </p:cNvPr>
          <p:cNvSpPr txBox="1"/>
          <p:nvPr/>
        </p:nvSpPr>
        <p:spPr>
          <a:xfrm>
            <a:off x="5300453" y="1901849"/>
            <a:ext cx="79559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prstClr val="black"/>
                </a:solidFill>
                <a:effectLst/>
                <a:uLnTx/>
                <a:uFillTx/>
                <a:latin typeface="Ubuntu" panose="020B0504030602030204" pitchFamily="34" charset="0"/>
                <a:ea typeface="+mn-ea"/>
                <a:cs typeface="+mn-cs"/>
              </a:rPr>
              <a:t>Modularidad</a:t>
            </a:r>
          </a:p>
        </p:txBody>
      </p:sp>
      <p:grpSp>
        <p:nvGrpSpPr>
          <p:cNvPr id="65" name="Group 32">
            <a:extLst>
              <a:ext uri="{FF2B5EF4-FFF2-40B4-BE49-F238E27FC236}">
                <a16:creationId xmlns:a16="http://schemas.microsoft.com/office/drawing/2014/main" id="{32E71F6E-2E42-491A-B40E-5180CBF922C2}"/>
              </a:ext>
            </a:extLst>
          </p:cNvPr>
          <p:cNvGrpSpPr>
            <a:grpSpLocks/>
          </p:cNvGrpSpPr>
          <p:nvPr/>
        </p:nvGrpSpPr>
        <p:grpSpPr bwMode="auto">
          <a:xfrm>
            <a:off x="4921131" y="1966098"/>
            <a:ext cx="390047" cy="369280"/>
            <a:chOff x="2078" y="1680"/>
            <a:chExt cx="1615" cy="1615"/>
          </a:xfrm>
        </p:grpSpPr>
        <p:sp>
          <p:nvSpPr>
            <p:cNvPr id="66" name="Oval 33">
              <a:extLst>
                <a:ext uri="{FF2B5EF4-FFF2-40B4-BE49-F238E27FC236}">
                  <a16:creationId xmlns:a16="http://schemas.microsoft.com/office/drawing/2014/main" id="{4A0F679C-3604-4097-A217-E3632E143810}"/>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Oval 34">
              <a:extLst>
                <a:ext uri="{FF2B5EF4-FFF2-40B4-BE49-F238E27FC236}">
                  <a16:creationId xmlns:a16="http://schemas.microsoft.com/office/drawing/2014/main" id="{59CD3600-DAB0-472A-AF9F-9A8C53B69F5B}"/>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35">
              <a:extLst>
                <a:ext uri="{FF2B5EF4-FFF2-40B4-BE49-F238E27FC236}">
                  <a16:creationId xmlns:a16="http://schemas.microsoft.com/office/drawing/2014/main" id="{53ADA23C-3CF7-4694-8100-BF6917CC264C}"/>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Oval 36">
              <a:extLst>
                <a:ext uri="{FF2B5EF4-FFF2-40B4-BE49-F238E27FC236}">
                  <a16:creationId xmlns:a16="http://schemas.microsoft.com/office/drawing/2014/main" id="{0B28BB64-C98B-443C-AE47-28316BC8F5D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Oval 37">
              <a:extLst>
                <a:ext uri="{FF2B5EF4-FFF2-40B4-BE49-F238E27FC236}">
                  <a16:creationId xmlns:a16="http://schemas.microsoft.com/office/drawing/2014/main" id="{5B3E4949-9303-4D3B-ABEF-1CEB0B1A5F0A}"/>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Oval 38">
              <a:extLst>
                <a:ext uri="{FF2B5EF4-FFF2-40B4-BE49-F238E27FC236}">
                  <a16:creationId xmlns:a16="http://schemas.microsoft.com/office/drawing/2014/main" id="{8A2B4E19-0FCD-486C-B989-1FFAE733E23E}"/>
                </a:ext>
              </a:extLst>
            </p:cNvPr>
            <p:cNvSpPr>
              <a:spLocks noChangeArrowheads="1"/>
            </p:cNvSpPr>
            <p:nvPr/>
          </p:nvSpPr>
          <p:spPr bwMode="gray">
            <a:xfrm>
              <a:off x="2337" y="1939"/>
              <a:ext cx="1096" cy="1098"/>
            </a:xfrm>
            <a:prstGeom prst="ellipse">
              <a:avLst/>
            </a:prstGeom>
            <a:gradFill rotWithShape="1">
              <a:gsLst>
                <a:gs pos="0">
                  <a:schemeClr val="accent6">
                    <a:lumMod val="75000"/>
                  </a:schemeClr>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CuadroTexto 12">
            <a:extLst>
              <a:ext uri="{FF2B5EF4-FFF2-40B4-BE49-F238E27FC236}">
                <a16:creationId xmlns:a16="http://schemas.microsoft.com/office/drawing/2014/main" id="{19A5FC97-7512-44EC-8B32-9D024E8E3521}"/>
              </a:ext>
            </a:extLst>
          </p:cNvPr>
          <p:cNvSpPr txBox="1"/>
          <p:nvPr/>
        </p:nvSpPr>
        <p:spPr>
          <a:xfrm>
            <a:off x="1065595" y="2628823"/>
            <a:ext cx="10323443" cy="235449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Uno de los aspectos fundamentales de la programación moderna, base de los nuevos paradigmas, es sin duda alguna la </a:t>
            </a:r>
            <a:r>
              <a:rPr kumimoji="0" lang="es-CO" sz="1800" b="1"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Times New Roman" panose="02020603050405020304" pitchFamily="18" charset="0"/>
              </a:rPr>
              <a:t>modularidad</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entendida como la generación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Times New Roman" panose="02020603050405020304" pitchFamily="18" charset="0"/>
              </a:rPr>
              <a:t>de módulos </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Times New Roman" panose="02020603050405020304" pitchFamily="18" charset="0"/>
              </a:rPr>
              <a:t>segmentos funcionales </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Times New Roman" panose="02020603050405020304" pitchFamily="18" charset="0"/>
              </a:rPr>
              <a:t>independientes</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que permitan una mejor organización y compresión de un programa. Este aspecto se basa en la aplicación de dos técnicas propias de la ingeniería del software, denominadas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Times New Roman" panose="02020603050405020304" pitchFamily="18" charset="0"/>
              </a:rPr>
              <a:t>Acoplamiento de módulos </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y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Times New Roman" panose="02020603050405020304" pitchFamily="18" charset="0"/>
              </a:rPr>
              <a:t>Cohesión de módulos</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que definen unas guías en la definición de un módulo.</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12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endParaRPr>
          </a:p>
        </p:txBody>
      </p:sp>
      <p:sp>
        <p:nvSpPr>
          <p:cNvPr id="2" name="Rectángulo: esquinas redondeadas 1">
            <a:extLst>
              <a:ext uri="{FF2B5EF4-FFF2-40B4-BE49-F238E27FC236}">
                <a16:creationId xmlns:a16="http://schemas.microsoft.com/office/drawing/2014/main" id="{2BF98D1E-525C-45D5-B68B-2F87D415F8AB}"/>
              </a:ext>
            </a:extLst>
          </p:cNvPr>
          <p:cNvSpPr/>
          <p:nvPr/>
        </p:nvSpPr>
        <p:spPr>
          <a:xfrm>
            <a:off x="2750429" y="3103418"/>
            <a:ext cx="1298713" cy="34636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CuadroTexto 13">
            <a:extLst>
              <a:ext uri="{FF2B5EF4-FFF2-40B4-BE49-F238E27FC236}">
                <a16:creationId xmlns:a16="http://schemas.microsoft.com/office/drawing/2014/main" id="{E0116F4F-0421-C652-69CB-911960C0C2EA}"/>
              </a:ext>
            </a:extLst>
          </p:cNvPr>
          <p:cNvSpPr txBox="1"/>
          <p:nvPr/>
        </p:nvSpPr>
        <p:spPr>
          <a:xfrm>
            <a:off x="6096000" y="238950"/>
            <a:ext cx="220144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15" name="CuadroTexto 14">
            <a:extLst>
              <a:ext uri="{FF2B5EF4-FFF2-40B4-BE49-F238E27FC236}">
                <a16:creationId xmlns:a16="http://schemas.microsoft.com/office/drawing/2014/main" id="{329F8550-EA22-8070-1CFE-84D98C0D236F}"/>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16" name="Rectángulo 15">
            <a:extLst>
              <a:ext uri="{FF2B5EF4-FFF2-40B4-BE49-F238E27FC236}">
                <a16:creationId xmlns:a16="http://schemas.microsoft.com/office/drawing/2014/main" id="{023F3437-4980-4DDB-9C64-F283A16D728C}"/>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13338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adroTexto 56">
            <a:extLst>
              <a:ext uri="{FF2B5EF4-FFF2-40B4-BE49-F238E27FC236}">
                <a16:creationId xmlns:a16="http://schemas.microsoft.com/office/drawing/2014/main" id="{CB705CAE-DA6A-4E2E-90D1-833A2E0D3324}"/>
              </a:ext>
            </a:extLst>
          </p:cNvPr>
          <p:cNvSpPr txBox="1"/>
          <p:nvPr/>
        </p:nvSpPr>
        <p:spPr>
          <a:xfrm>
            <a:off x="1088668" y="1855786"/>
            <a:ext cx="79559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prstClr val="black"/>
                </a:solidFill>
                <a:effectLst/>
                <a:uLnTx/>
                <a:uFillTx/>
                <a:latin typeface="Ubuntu" panose="020B0504030602030204" pitchFamily="34" charset="0"/>
                <a:ea typeface="+mn-ea"/>
                <a:cs typeface="+mn-cs"/>
              </a:rPr>
              <a:t>Cohesión de módulos</a:t>
            </a:r>
          </a:p>
        </p:txBody>
      </p:sp>
      <p:grpSp>
        <p:nvGrpSpPr>
          <p:cNvPr id="65" name="Group 32">
            <a:extLst>
              <a:ext uri="{FF2B5EF4-FFF2-40B4-BE49-F238E27FC236}">
                <a16:creationId xmlns:a16="http://schemas.microsoft.com/office/drawing/2014/main" id="{32E71F6E-2E42-491A-B40E-5180CBF922C2}"/>
              </a:ext>
            </a:extLst>
          </p:cNvPr>
          <p:cNvGrpSpPr>
            <a:grpSpLocks/>
          </p:cNvGrpSpPr>
          <p:nvPr/>
        </p:nvGrpSpPr>
        <p:grpSpPr bwMode="auto">
          <a:xfrm>
            <a:off x="709346" y="1920035"/>
            <a:ext cx="390047" cy="369280"/>
            <a:chOff x="2078" y="1680"/>
            <a:chExt cx="1615" cy="1615"/>
          </a:xfrm>
        </p:grpSpPr>
        <p:sp>
          <p:nvSpPr>
            <p:cNvPr id="66" name="Oval 33">
              <a:extLst>
                <a:ext uri="{FF2B5EF4-FFF2-40B4-BE49-F238E27FC236}">
                  <a16:creationId xmlns:a16="http://schemas.microsoft.com/office/drawing/2014/main" id="{4A0F679C-3604-4097-A217-E3632E143810}"/>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Oval 34">
              <a:extLst>
                <a:ext uri="{FF2B5EF4-FFF2-40B4-BE49-F238E27FC236}">
                  <a16:creationId xmlns:a16="http://schemas.microsoft.com/office/drawing/2014/main" id="{59CD3600-DAB0-472A-AF9F-9A8C53B69F5B}"/>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35">
              <a:extLst>
                <a:ext uri="{FF2B5EF4-FFF2-40B4-BE49-F238E27FC236}">
                  <a16:creationId xmlns:a16="http://schemas.microsoft.com/office/drawing/2014/main" id="{53ADA23C-3CF7-4694-8100-BF6917CC264C}"/>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Oval 36">
              <a:extLst>
                <a:ext uri="{FF2B5EF4-FFF2-40B4-BE49-F238E27FC236}">
                  <a16:creationId xmlns:a16="http://schemas.microsoft.com/office/drawing/2014/main" id="{0B28BB64-C98B-443C-AE47-28316BC8F5D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Oval 37">
              <a:extLst>
                <a:ext uri="{FF2B5EF4-FFF2-40B4-BE49-F238E27FC236}">
                  <a16:creationId xmlns:a16="http://schemas.microsoft.com/office/drawing/2014/main" id="{5B3E4949-9303-4D3B-ABEF-1CEB0B1A5F0A}"/>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Oval 38">
              <a:extLst>
                <a:ext uri="{FF2B5EF4-FFF2-40B4-BE49-F238E27FC236}">
                  <a16:creationId xmlns:a16="http://schemas.microsoft.com/office/drawing/2014/main" id="{8A2B4E19-0FCD-486C-B989-1FFAE733E23E}"/>
                </a:ext>
              </a:extLst>
            </p:cNvPr>
            <p:cNvSpPr>
              <a:spLocks noChangeArrowheads="1"/>
            </p:cNvSpPr>
            <p:nvPr/>
          </p:nvSpPr>
          <p:spPr bwMode="gray">
            <a:xfrm>
              <a:off x="2337" y="1939"/>
              <a:ext cx="1096" cy="1098"/>
            </a:xfrm>
            <a:prstGeom prst="ellipse">
              <a:avLst/>
            </a:prstGeom>
            <a:gradFill rotWithShape="1">
              <a:gsLst>
                <a:gs pos="0">
                  <a:schemeClr val="accent6">
                    <a:lumMod val="75000"/>
                  </a:schemeClr>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CuadroTexto 12">
            <a:extLst>
              <a:ext uri="{FF2B5EF4-FFF2-40B4-BE49-F238E27FC236}">
                <a16:creationId xmlns:a16="http://schemas.microsoft.com/office/drawing/2014/main" id="{19A5FC97-7512-44EC-8B32-9D024E8E3521}"/>
              </a:ext>
            </a:extLst>
          </p:cNvPr>
          <p:cNvSpPr txBox="1"/>
          <p:nvPr/>
        </p:nvSpPr>
        <p:spPr>
          <a:xfrm>
            <a:off x="653926" y="2509153"/>
            <a:ext cx="10323443" cy="2769989"/>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La técnica de la ingeniería del software, denominada Cohesión de Módulos busca medir el grado de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relación</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ò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dependencia</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que existe entra las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actividades propias </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de un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proceso o módulo. </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La finalidad es generar módulos que realicen un proceso determinado y por consiguiente las actividades o instrucciones que contine están todas relacionadas con el objetivo del módulo. Por ejemplo, un módulo de liquidación de comisiones, solo debe contener las instrucciones que permitan el calculo del valor de la comisión y no incluir otro tipo instrucciones, como las de incrementar contadores y sumadores.</a:t>
            </a:r>
            <a:endPar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12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endParaRPr>
          </a:p>
        </p:txBody>
      </p:sp>
      <p:sp>
        <p:nvSpPr>
          <p:cNvPr id="23" name="CuadroTexto 22">
            <a:extLst>
              <a:ext uri="{FF2B5EF4-FFF2-40B4-BE49-F238E27FC236}">
                <a16:creationId xmlns:a16="http://schemas.microsoft.com/office/drawing/2014/main" id="{981B1FE8-C77F-26D1-F0B6-BC7EDEA176A6}"/>
              </a:ext>
            </a:extLst>
          </p:cNvPr>
          <p:cNvSpPr txBox="1"/>
          <p:nvPr/>
        </p:nvSpPr>
        <p:spPr>
          <a:xfrm>
            <a:off x="6728907" y="369996"/>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24" name="CuadroTexto 23">
            <a:extLst>
              <a:ext uri="{FF2B5EF4-FFF2-40B4-BE49-F238E27FC236}">
                <a16:creationId xmlns:a16="http://schemas.microsoft.com/office/drawing/2014/main" id="{69202162-B36F-96A8-C946-804B4520B808}"/>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14" name="Rectángulo 13">
            <a:extLst>
              <a:ext uri="{FF2B5EF4-FFF2-40B4-BE49-F238E27FC236}">
                <a16:creationId xmlns:a16="http://schemas.microsoft.com/office/drawing/2014/main" id="{5EBF26AB-1762-4D18-9740-99C2888BA8CF}"/>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21755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4D856B37-5DD9-4094-BF06-49744D21CBC6}"/>
              </a:ext>
            </a:extLst>
          </p:cNvPr>
          <p:cNvSpPr txBox="1"/>
          <p:nvPr/>
        </p:nvSpPr>
        <p:spPr>
          <a:xfrm>
            <a:off x="991688" y="1920798"/>
            <a:ext cx="79559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prstClr val="black"/>
                </a:solidFill>
                <a:effectLst/>
                <a:uLnTx/>
                <a:uFillTx/>
                <a:latin typeface="Ubuntu" panose="020B0504030602030204" pitchFamily="34" charset="0"/>
                <a:ea typeface="+mn-ea"/>
                <a:cs typeface="+mn-cs"/>
              </a:rPr>
              <a:t>Acoplamiento de módulos</a:t>
            </a:r>
          </a:p>
        </p:txBody>
      </p:sp>
      <p:grpSp>
        <p:nvGrpSpPr>
          <p:cNvPr id="15" name="Group 32">
            <a:extLst>
              <a:ext uri="{FF2B5EF4-FFF2-40B4-BE49-F238E27FC236}">
                <a16:creationId xmlns:a16="http://schemas.microsoft.com/office/drawing/2014/main" id="{5A39923F-87FF-4313-A3FD-320DF6B2A7B9}"/>
              </a:ext>
            </a:extLst>
          </p:cNvPr>
          <p:cNvGrpSpPr>
            <a:grpSpLocks/>
          </p:cNvGrpSpPr>
          <p:nvPr/>
        </p:nvGrpSpPr>
        <p:grpSpPr bwMode="auto">
          <a:xfrm>
            <a:off x="612366" y="1985047"/>
            <a:ext cx="390047" cy="369280"/>
            <a:chOff x="2078" y="1680"/>
            <a:chExt cx="1615" cy="1615"/>
          </a:xfrm>
        </p:grpSpPr>
        <p:sp>
          <p:nvSpPr>
            <p:cNvPr id="16" name="Oval 33">
              <a:extLst>
                <a:ext uri="{FF2B5EF4-FFF2-40B4-BE49-F238E27FC236}">
                  <a16:creationId xmlns:a16="http://schemas.microsoft.com/office/drawing/2014/main" id="{DBFA0D50-635F-4131-863F-1E5DEE00477F}"/>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Oval 34">
              <a:extLst>
                <a:ext uri="{FF2B5EF4-FFF2-40B4-BE49-F238E27FC236}">
                  <a16:creationId xmlns:a16="http://schemas.microsoft.com/office/drawing/2014/main" id="{24CAB596-2D6A-493B-B38D-E2677FA7F167}"/>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Oval 35">
              <a:extLst>
                <a:ext uri="{FF2B5EF4-FFF2-40B4-BE49-F238E27FC236}">
                  <a16:creationId xmlns:a16="http://schemas.microsoft.com/office/drawing/2014/main" id="{CDC4DA5A-0F2E-4076-9A90-E94F4B6968FE}"/>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Oval 36">
              <a:extLst>
                <a:ext uri="{FF2B5EF4-FFF2-40B4-BE49-F238E27FC236}">
                  <a16:creationId xmlns:a16="http://schemas.microsoft.com/office/drawing/2014/main" id="{FDFD634A-202E-4BC4-AA6D-A26953300457}"/>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val 37">
              <a:extLst>
                <a:ext uri="{FF2B5EF4-FFF2-40B4-BE49-F238E27FC236}">
                  <a16:creationId xmlns:a16="http://schemas.microsoft.com/office/drawing/2014/main" id="{26F2A702-06CD-495A-899D-820232868304}"/>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8">
              <a:extLst>
                <a:ext uri="{FF2B5EF4-FFF2-40B4-BE49-F238E27FC236}">
                  <a16:creationId xmlns:a16="http://schemas.microsoft.com/office/drawing/2014/main" id="{86C07142-0AEC-46AF-9C5E-A38F702F2CE0}"/>
                </a:ext>
              </a:extLst>
            </p:cNvPr>
            <p:cNvSpPr>
              <a:spLocks noChangeArrowheads="1"/>
            </p:cNvSpPr>
            <p:nvPr/>
          </p:nvSpPr>
          <p:spPr bwMode="gray">
            <a:xfrm>
              <a:off x="2337" y="1939"/>
              <a:ext cx="1096" cy="1098"/>
            </a:xfrm>
            <a:prstGeom prst="ellipse">
              <a:avLst/>
            </a:prstGeom>
            <a:gradFill rotWithShape="1">
              <a:gsLst>
                <a:gs pos="0">
                  <a:schemeClr val="accent6">
                    <a:lumMod val="75000"/>
                  </a:schemeClr>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2" name="CuadroTexto 21">
            <a:extLst>
              <a:ext uri="{FF2B5EF4-FFF2-40B4-BE49-F238E27FC236}">
                <a16:creationId xmlns:a16="http://schemas.microsoft.com/office/drawing/2014/main" id="{03B89104-1962-4D76-8BE9-A926163E0CCE}"/>
              </a:ext>
            </a:extLst>
          </p:cNvPr>
          <p:cNvSpPr txBox="1"/>
          <p:nvPr/>
        </p:nvSpPr>
        <p:spPr>
          <a:xfrm>
            <a:off x="481894" y="2713985"/>
            <a:ext cx="10323443" cy="254236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La técnica La técnica del Acoplamiento de Módulos que se aplica después de la cohesión, tiene como objetivo la generación de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módulos independientes </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dentro de un proceso, en los cuales,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cada uno de ellos define sus propias variables </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y </a:t>
            </a:r>
            <a:r>
              <a:rPr kumimoji="0" lang="es-CO" sz="1800" b="0" i="0" u="none" strike="noStrike" kern="1200" cap="none" spc="0" normalizeH="0" baseline="0" noProof="0" dirty="0">
                <a:ln>
                  <a:noFill/>
                </a:ln>
                <a:solidFill>
                  <a:srgbClr val="ED7D31">
                    <a:lumMod val="75000"/>
                  </a:srgbClr>
                </a:solidFill>
                <a:effectLst/>
                <a:uLnTx/>
                <a:uFillTx/>
                <a:latin typeface="Calibri" panose="020F0502020204030204" pitchFamily="34" charset="0"/>
                <a:ea typeface="Calibri" panose="020F0502020204030204" pitchFamily="34" charset="0"/>
                <a:cs typeface="Arial" panose="020B0604020202020204" pitchFamily="34" charset="0"/>
              </a:rPr>
              <a:t>la comunicación con ellos se realice a través de parámetros</a:t>
            </a:r>
            <a:r>
              <a:rPr kumimoji="0" lang="es-CO"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o sea, variables (argumentos) que recibe el módulo que le permitan realizar la función especifica para lo que fue definido. Los módulos independientes, que reciben parámetros de entrada y retornan una salida específica, permiten su reutilización en otros programas  y procesos, lo que facilita el desarrollo de software.</a:t>
            </a:r>
          </a:p>
        </p:txBody>
      </p:sp>
      <p:sp>
        <p:nvSpPr>
          <p:cNvPr id="23" name="CuadroTexto 22">
            <a:extLst>
              <a:ext uri="{FF2B5EF4-FFF2-40B4-BE49-F238E27FC236}">
                <a16:creationId xmlns:a16="http://schemas.microsoft.com/office/drawing/2014/main" id="{981B1FE8-C77F-26D1-F0B6-BC7EDEA176A6}"/>
              </a:ext>
            </a:extLst>
          </p:cNvPr>
          <p:cNvSpPr txBox="1"/>
          <p:nvPr/>
        </p:nvSpPr>
        <p:spPr>
          <a:xfrm>
            <a:off x="6318944" y="238950"/>
            <a:ext cx="22042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24" name="CuadroTexto 23">
            <a:extLst>
              <a:ext uri="{FF2B5EF4-FFF2-40B4-BE49-F238E27FC236}">
                <a16:creationId xmlns:a16="http://schemas.microsoft.com/office/drawing/2014/main" id="{69202162-B36F-96A8-C946-804B4520B808}"/>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13" name="Rectángulo 12">
            <a:extLst>
              <a:ext uri="{FF2B5EF4-FFF2-40B4-BE49-F238E27FC236}">
                <a16:creationId xmlns:a16="http://schemas.microsoft.com/office/drawing/2014/main" id="{0228915D-DD9D-4D7D-B3BA-793DF556CD79}"/>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512062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1615779" y="3590874"/>
            <a:ext cx="98103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Funciones y Argumentos (Análisis – Diseño – Construcción)</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225732" y="3683259"/>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 name="CuadroTexto 14">
            <a:extLst>
              <a:ext uri="{FF2B5EF4-FFF2-40B4-BE49-F238E27FC236}">
                <a16:creationId xmlns:a16="http://schemas.microsoft.com/office/drawing/2014/main" id="{D982D508-0F90-4E0D-ADDB-795E7041E8F9}"/>
              </a:ext>
            </a:extLst>
          </p:cNvPr>
          <p:cNvSpPr txBox="1"/>
          <p:nvPr/>
        </p:nvSpPr>
        <p:spPr>
          <a:xfrm>
            <a:off x="5203208" y="469783"/>
            <a:ext cx="21791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14" name="Rectángulo 13">
            <a:extLst>
              <a:ext uri="{FF2B5EF4-FFF2-40B4-BE49-F238E27FC236}">
                <a16:creationId xmlns:a16="http://schemas.microsoft.com/office/drawing/2014/main" id="{5BD39C4A-64C4-4F19-A0E9-BACF0B02B002}"/>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72898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uadroTexto 29">
            <a:extLst>
              <a:ext uri="{FF2B5EF4-FFF2-40B4-BE49-F238E27FC236}">
                <a16:creationId xmlns:a16="http://schemas.microsoft.com/office/drawing/2014/main" id="{C5873EB2-915E-47AD-BFEC-AD56C69AF36E}"/>
              </a:ext>
            </a:extLst>
          </p:cNvPr>
          <p:cNvSpPr txBox="1"/>
          <p:nvPr/>
        </p:nvSpPr>
        <p:spPr>
          <a:xfrm>
            <a:off x="1371600" y="1895675"/>
            <a:ext cx="10582463" cy="1938992"/>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tab pos="-533400" algn="l"/>
              </a:tabLst>
              <a:defRPr/>
            </a:pPr>
            <a:r>
              <a:rPr kumimoji="0" lang="es-CO"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La empresa de teléfonos de la ciudad  necesita realizar su proceso de facturación en forma automática, contando con los </a:t>
            </a:r>
            <a:r>
              <a:rPr kumimoji="0" lang="es-CO" sz="1600" b="0" i="0" u="none" strike="noStrike" kern="1200" cap="none" spc="0" normalizeH="0" baseline="0" noProof="0" dirty="0">
                <a:ln>
                  <a:noFill/>
                </a:ln>
                <a:solidFill>
                  <a:prstClr val="black"/>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N  abonados</a:t>
            </a:r>
            <a:r>
              <a:rPr kumimoji="0" lang="es-CO"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de los cuales conoce el </a:t>
            </a:r>
            <a:r>
              <a:rPr kumimoji="0" lang="es-CO" sz="1600" b="0" i="0" u="none" strike="noStrike" kern="1200" cap="none" spc="0" normalizeH="0" baseline="0" noProof="0" dirty="0">
                <a:ln>
                  <a:noFill/>
                </a:ln>
                <a:solidFill>
                  <a:prstClr val="black"/>
                </a:solidFill>
                <a:effectLst/>
                <a:highlight>
                  <a:srgbClr val="FFFF00"/>
                </a:highlight>
                <a:uLnTx/>
                <a:uFillTx/>
                <a:latin typeface="Calibri" panose="020F0502020204030204" pitchFamily="34" charset="0"/>
                <a:ea typeface="Calibri" panose="020F0502020204030204" pitchFamily="34" charset="0"/>
                <a:cs typeface="Arial" panose="020B0604020202020204" pitchFamily="34" charset="0"/>
              </a:rPr>
              <a:t>nombre,   estrato, que puede ser (1, 2, 3, 4, 5), cantidad de impulsos del mes </a:t>
            </a:r>
            <a:r>
              <a:rPr kumimoji="0" lang="es-CO"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es-CO" sz="1600" b="0" i="0" u="none" strike="noStrike" kern="1200" cap="none" spc="0" normalizeH="0" baseline="0" noProof="0" dirty="0">
                <a:ln>
                  <a:noFill/>
                </a:ln>
                <a:solidFill>
                  <a:prstClr val="black"/>
                </a:solidFill>
                <a:effectLst/>
                <a:highlight>
                  <a:srgbClr val="FF00FF"/>
                </a:highlight>
                <a:uLnTx/>
                <a:uFillTx/>
                <a:latin typeface="Calibri" panose="020F0502020204030204" pitchFamily="34" charset="0"/>
                <a:ea typeface="Calibri" panose="020F0502020204030204" pitchFamily="34" charset="0"/>
                <a:cs typeface="Arial" panose="020B0604020202020204" pitchFamily="34" charset="0"/>
              </a:rPr>
              <a:t>N es suministrado</a:t>
            </a:r>
            <a:r>
              <a:rPr kumimoji="0" lang="es-CO"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Además la empresa nos informa que para la liquidación de la factura se debe tener en cuenta el valor de la tarifa básica, de acuerdo al estrato, que depende de la siguiente tabla:</a:t>
            </a:r>
            <a:endParaRPr kumimoji="0" lang="es-CO"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2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endParaRPr>
          </a:p>
        </p:txBody>
      </p:sp>
      <p:pic>
        <p:nvPicPr>
          <p:cNvPr id="32" name="Imagen 31" descr="Imagen que contiene tabla&#10;&#10;Descripción generada automáticamente">
            <a:extLst>
              <a:ext uri="{FF2B5EF4-FFF2-40B4-BE49-F238E27FC236}">
                <a16:creationId xmlns:a16="http://schemas.microsoft.com/office/drawing/2014/main" id="{9666FB7E-3739-4776-9252-D4083AA7E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2" y="2990535"/>
            <a:ext cx="878186" cy="985719"/>
          </a:xfrm>
          <a:prstGeom prst="rect">
            <a:avLst/>
          </a:prstGeom>
        </p:spPr>
      </p:pic>
      <p:graphicFrame>
        <p:nvGraphicFramePr>
          <p:cNvPr id="2" name="Tabla 1">
            <a:extLst>
              <a:ext uri="{FF2B5EF4-FFF2-40B4-BE49-F238E27FC236}">
                <a16:creationId xmlns:a16="http://schemas.microsoft.com/office/drawing/2014/main" id="{5138EFF8-3B4A-4124-A817-233D52B0A982}"/>
              </a:ext>
            </a:extLst>
          </p:cNvPr>
          <p:cNvGraphicFramePr>
            <a:graphicFrameLocks noGrp="1"/>
          </p:cNvGraphicFramePr>
          <p:nvPr/>
        </p:nvGraphicFramePr>
        <p:xfrm>
          <a:off x="7345841" y="3169600"/>
          <a:ext cx="2587867" cy="1475994"/>
        </p:xfrm>
        <a:graphic>
          <a:graphicData uri="http://schemas.openxmlformats.org/drawingml/2006/table">
            <a:tbl>
              <a:tblPr>
                <a:tableStyleId>{5C22544A-7EE6-4342-B048-85BDC9FD1C3A}</a:tableStyleId>
              </a:tblPr>
              <a:tblGrid>
                <a:gridCol w="1183982">
                  <a:extLst>
                    <a:ext uri="{9D8B030D-6E8A-4147-A177-3AD203B41FA5}">
                      <a16:colId xmlns:a16="http://schemas.microsoft.com/office/drawing/2014/main" val="2337758012"/>
                    </a:ext>
                  </a:extLst>
                </a:gridCol>
                <a:gridCol w="1403885">
                  <a:extLst>
                    <a:ext uri="{9D8B030D-6E8A-4147-A177-3AD203B41FA5}">
                      <a16:colId xmlns:a16="http://schemas.microsoft.com/office/drawing/2014/main" val="2932453462"/>
                    </a:ext>
                  </a:extLst>
                </a:gridCol>
              </a:tblGrid>
              <a:tr h="0">
                <a:tc>
                  <a:txBody>
                    <a:bodyPr/>
                    <a:lstStyle/>
                    <a:p>
                      <a:pPr marL="228600">
                        <a:lnSpc>
                          <a:spcPct val="150000"/>
                        </a:lnSpc>
                      </a:pPr>
                      <a:r>
                        <a:rPr lang="es-CO" sz="1200" dirty="0">
                          <a:effectLst/>
                          <a:highlight>
                            <a:srgbClr val="FF00FF"/>
                          </a:highlight>
                        </a:rPr>
                        <a:t>Estrato</a:t>
                      </a:r>
                      <a:endParaRPr lang="es-CO" sz="12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marL="228600">
                        <a:lnSpc>
                          <a:spcPct val="150000"/>
                        </a:lnSpc>
                      </a:pPr>
                      <a:r>
                        <a:rPr lang="es-ES" sz="12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rPr>
                        <a:t>T</a:t>
                      </a:r>
                      <a:r>
                        <a:rPr lang="es-CO" sz="12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rPr>
                        <a:t>tarifa Básica</a:t>
                      </a:r>
                    </a:p>
                  </a:txBody>
                  <a:tcPr marL="44450" marR="44450" marT="0" marB="0"/>
                </a:tc>
                <a:extLst>
                  <a:ext uri="{0D108BD9-81ED-4DB2-BD59-A6C34878D82A}">
                    <a16:rowId xmlns:a16="http://schemas.microsoft.com/office/drawing/2014/main" val="1520428577"/>
                  </a:ext>
                </a:extLst>
              </a:tr>
              <a:tr h="0">
                <a:tc>
                  <a:txBody>
                    <a:bodyPr/>
                    <a:lstStyle/>
                    <a:p>
                      <a:pPr marL="228600">
                        <a:lnSpc>
                          <a:spcPct val="150000"/>
                        </a:lnSpc>
                      </a:pPr>
                      <a:r>
                        <a:rPr lang="es-CO" sz="1200" dirty="0">
                          <a:effectLst/>
                          <a:highlight>
                            <a:srgbClr val="FF00FF"/>
                          </a:highlight>
                        </a:rPr>
                        <a:t>1</a:t>
                      </a:r>
                      <a:endParaRPr lang="es-CO" sz="12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marL="228600">
                        <a:lnSpc>
                          <a:spcPct val="150000"/>
                        </a:lnSpc>
                      </a:pPr>
                      <a:r>
                        <a:rPr lang="es-CO" sz="1200" dirty="0">
                          <a:effectLst/>
                          <a:highlight>
                            <a:srgbClr val="FF00FF"/>
                          </a:highlight>
                        </a:rPr>
                        <a:t>$10.000</a:t>
                      </a:r>
                      <a:endParaRPr lang="es-CO" sz="12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092851873"/>
                  </a:ext>
                </a:extLst>
              </a:tr>
              <a:tr h="0">
                <a:tc>
                  <a:txBody>
                    <a:bodyPr/>
                    <a:lstStyle/>
                    <a:p>
                      <a:pPr marL="228600">
                        <a:lnSpc>
                          <a:spcPct val="150000"/>
                        </a:lnSpc>
                      </a:pPr>
                      <a:r>
                        <a:rPr lang="es-CO" sz="1200" dirty="0">
                          <a:effectLst/>
                        </a:rPr>
                        <a:t>2</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marL="228600">
                        <a:lnSpc>
                          <a:spcPct val="150000"/>
                        </a:lnSpc>
                      </a:pPr>
                      <a:r>
                        <a:rPr lang="es-CO" sz="1200" dirty="0">
                          <a:effectLst/>
                        </a:rPr>
                        <a:t>$15.000</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105045593"/>
                  </a:ext>
                </a:extLst>
              </a:tr>
              <a:tr h="0">
                <a:tc>
                  <a:txBody>
                    <a:bodyPr/>
                    <a:lstStyle/>
                    <a:p>
                      <a:pPr marL="228600">
                        <a:lnSpc>
                          <a:spcPct val="150000"/>
                        </a:lnSpc>
                      </a:pPr>
                      <a:r>
                        <a:rPr lang="es-CO" sz="1200">
                          <a:effectLst/>
                        </a:rPr>
                        <a:t>3</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marL="228600">
                        <a:lnSpc>
                          <a:spcPct val="150000"/>
                        </a:lnSpc>
                      </a:pPr>
                      <a:r>
                        <a:rPr lang="es-CO" sz="1200" dirty="0">
                          <a:effectLst/>
                        </a:rPr>
                        <a:t>$20.000</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250805497"/>
                  </a:ext>
                </a:extLst>
              </a:tr>
              <a:tr h="0">
                <a:tc>
                  <a:txBody>
                    <a:bodyPr/>
                    <a:lstStyle/>
                    <a:p>
                      <a:pPr marL="228600">
                        <a:lnSpc>
                          <a:spcPct val="150000"/>
                        </a:lnSpc>
                      </a:pPr>
                      <a:r>
                        <a:rPr lang="es-CO" sz="1200" dirty="0">
                          <a:effectLst/>
                        </a:rPr>
                        <a:t>4</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marL="228600">
                        <a:lnSpc>
                          <a:spcPct val="150000"/>
                        </a:lnSpc>
                      </a:pPr>
                      <a:r>
                        <a:rPr lang="es-CO" sz="1200" dirty="0">
                          <a:effectLst/>
                        </a:rPr>
                        <a:t>$25.000</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405197095"/>
                  </a:ext>
                </a:extLst>
              </a:tr>
              <a:tr h="0">
                <a:tc>
                  <a:txBody>
                    <a:bodyPr/>
                    <a:lstStyle/>
                    <a:p>
                      <a:pPr marL="228600">
                        <a:lnSpc>
                          <a:spcPct val="150000"/>
                        </a:lnSpc>
                      </a:pPr>
                      <a:r>
                        <a:rPr lang="es-CO" sz="1200" dirty="0">
                          <a:effectLst/>
                        </a:rPr>
                        <a:t>5</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marL="228600">
                        <a:lnSpc>
                          <a:spcPct val="150000"/>
                        </a:lnSpc>
                      </a:pPr>
                      <a:r>
                        <a:rPr lang="es-CO" sz="1200" dirty="0">
                          <a:effectLst/>
                        </a:rPr>
                        <a:t>$30.000</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314832082"/>
                  </a:ext>
                </a:extLst>
              </a:tr>
            </a:tbl>
          </a:graphicData>
        </a:graphic>
      </p:graphicFrame>
      <p:sp>
        <p:nvSpPr>
          <p:cNvPr id="10" name="CuadroTexto 9">
            <a:extLst>
              <a:ext uri="{FF2B5EF4-FFF2-40B4-BE49-F238E27FC236}">
                <a16:creationId xmlns:a16="http://schemas.microsoft.com/office/drawing/2014/main" id="{DF06E483-86C3-482D-B9EC-51BBBB461E92}"/>
              </a:ext>
            </a:extLst>
          </p:cNvPr>
          <p:cNvSpPr txBox="1"/>
          <p:nvPr/>
        </p:nvSpPr>
        <p:spPr>
          <a:xfrm>
            <a:off x="1246909" y="4645594"/>
            <a:ext cx="10485310" cy="204742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600" b="0" i="0" u="none" strike="noStrike" kern="1200" cap="none" spc="0" normalizeH="0" baseline="0" noProof="0" dirty="0">
                <a:ln>
                  <a:noFill/>
                </a:ln>
                <a:solidFill>
                  <a:prstClr val="black"/>
                </a:solidFill>
                <a:effectLst/>
                <a:highlight>
                  <a:srgbClr val="FF00FF"/>
                </a:highlight>
                <a:uLnTx/>
                <a:uFillTx/>
                <a:latin typeface="Calibri" panose="020F0502020204030204" pitchFamily="34" charset="0"/>
                <a:ea typeface="Calibri" panose="020F0502020204030204" pitchFamily="34" charset="0"/>
                <a:cs typeface="Arial" panose="020B0604020202020204" pitchFamily="34" charset="0"/>
              </a:rPr>
              <a:t>Además se debe calcular el valor de los impulsos, con base en la cantidad de impulsos del mes, conociendo que cada impulso tiene un valor de $100</a:t>
            </a:r>
            <a:r>
              <a:rPr kumimoji="0" lang="es-CO"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Con esta información, se desea:</a:t>
            </a:r>
            <a:endParaRPr kumimoji="0" lang="es-CO"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prstClr val="black"/>
                </a:solidFill>
                <a:effectLst/>
                <a:highlight>
                  <a:srgbClr val="00FF00"/>
                </a:highlight>
                <a:uLnTx/>
                <a:uFillTx/>
                <a:latin typeface="Calibri" panose="020F0502020204030204" pitchFamily="34" charset="0"/>
                <a:ea typeface="Calibri" panose="020F0502020204030204" pitchFamily="34" charset="0"/>
                <a:cs typeface="Arial" panose="020B0604020202020204" pitchFamily="34" charset="0"/>
              </a:rPr>
              <a:t>Valor a pagar de cada abonado.</a:t>
            </a:r>
            <a:endParaRPr kumimoji="0" lang="es-CO" sz="1600" b="0" i="0" u="none" strike="noStrike" kern="1200" cap="none" spc="0" normalizeH="0" baseline="0" noProof="0" dirty="0">
              <a:ln>
                <a:noFill/>
              </a:ln>
              <a:solidFill>
                <a:prstClr val="black"/>
              </a:solidFill>
              <a:effectLst/>
              <a:highlight>
                <a:srgbClr val="00FF00"/>
              </a:highligh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s-CO" sz="1600" b="0" i="0" u="none" strike="noStrike" kern="1200" cap="none" spc="0" normalizeH="0" baseline="0" noProof="0" dirty="0">
                <a:ln>
                  <a:noFill/>
                </a:ln>
                <a:solidFill>
                  <a:prstClr val="black"/>
                </a:solidFill>
                <a:effectLst/>
                <a:highlight>
                  <a:srgbClr val="00FF00"/>
                </a:highlight>
                <a:uLnTx/>
                <a:uFillTx/>
                <a:latin typeface="Calibri" panose="020F0502020204030204" pitchFamily="34" charset="0"/>
                <a:ea typeface="Calibri" panose="020F0502020204030204" pitchFamily="34" charset="0"/>
                <a:cs typeface="Arial" panose="020B0604020202020204" pitchFamily="34" charset="0"/>
              </a:rPr>
              <a:t>Valor total a pagar(Todos los abonados)</a:t>
            </a:r>
            <a:endParaRPr kumimoji="0" lang="es-CO" sz="1600" b="0" i="0" u="none" strike="noStrike" kern="1200" cap="none" spc="0" normalizeH="0" baseline="0" noProof="0" dirty="0">
              <a:ln>
                <a:noFill/>
              </a:ln>
              <a:solidFill>
                <a:prstClr val="black"/>
              </a:solidFill>
              <a:effectLst/>
              <a:highlight>
                <a:srgbClr val="00FF00"/>
              </a:highligh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tab pos="-533400" algn="l"/>
              </a:tabLst>
              <a:defRPr/>
            </a:pPr>
            <a:endParaRPr kumimoji="0" lang="es-ES" sz="2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endParaRPr>
          </a:p>
        </p:txBody>
      </p:sp>
      <p:sp>
        <p:nvSpPr>
          <p:cNvPr id="9" name="CuadroTexto 8">
            <a:extLst>
              <a:ext uri="{FF2B5EF4-FFF2-40B4-BE49-F238E27FC236}">
                <a16:creationId xmlns:a16="http://schemas.microsoft.com/office/drawing/2014/main" id="{69B2F830-B68D-CD9B-DC2A-9BC8CAB23E73}"/>
              </a:ext>
            </a:extLst>
          </p:cNvPr>
          <p:cNvSpPr txBox="1"/>
          <p:nvPr/>
        </p:nvSpPr>
        <p:spPr>
          <a:xfrm>
            <a:off x="6662831" y="291216"/>
            <a:ext cx="183168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11" name="CuadroTexto 10">
            <a:extLst>
              <a:ext uri="{FF2B5EF4-FFF2-40B4-BE49-F238E27FC236}">
                <a16:creationId xmlns:a16="http://schemas.microsoft.com/office/drawing/2014/main" id="{633521CD-A151-E35F-7EAA-346459DA2F8E}"/>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8" name="Rectángulo 7">
            <a:extLst>
              <a:ext uri="{FF2B5EF4-FFF2-40B4-BE49-F238E27FC236}">
                <a16:creationId xmlns:a16="http://schemas.microsoft.com/office/drawing/2014/main" id="{44226ECB-CD6F-4928-BB73-A32C20CEDDA8}"/>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26535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Análisis</a:t>
            </a:r>
            <a:endParaRPr kumimoji="0" lang="es-CO"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Diseño</a:t>
            </a:r>
            <a:endParaRPr kumimoji="0" lang="es-CO"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Construcción</a:t>
            </a:r>
            <a:endParaRPr kumimoji="0" lang="es-CO"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Metodología -&gt; Pensamiento lógico estructurado</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1033670"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Método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Entrada – Proceso - Salida</a:t>
            </a:r>
            <a:endParaRPr kumimoji="0" lang="es-CO"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4406348"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Algoritmo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Diagrama de Flujo</a:t>
            </a:r>
            <a:endParaRPr kumimoji="0" lang="es-CO"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85043" y="4905586"/>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Programa</a:t>
            </a:r>
            <a:endParaRPr kumimoji="0" lang="es-CO"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a:off x="2339009" y="4434574"/>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4AFD9FCF-A12D-8A1D-7BB2-9EE90EF97E9B}"/>
              </a:ext>
            </a:extLst>
          </p:cNvPr>
          <p:cNvSpPr txBox="1"/>
          <p:nvPr/>
        </p:nvSpPr>
        <p:spPr>
          <a:xfrm>
            <a:off x="6455441" y="315713"/>
            <a:ext cx="21843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24" name="CuadroTexto 23">
            <a:extLst>
              <a:ext uri="{FF2B5EF4-FFF2-40B4-BE49-F238E27FC236}">
                <a16:creationId xmlns:a16="http://schemas.microsoft.com/office/drawing/2014/main" id="{30DB5BE5-DE36-4A6D-311D-96DE0E5CEFD0}"/>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17" name="Rectángulo 16">
            <a:extLst>
              <a:ext uri="{FF2B5EF4-FFF2-40B4-BE49-F238E27FC236}">
                <a16:creationId xmlns:a16="http://schemas.microsoft.com/office/drawing/2014/main" id="{323054D0-7C22-49FB-A7C3-CC252672B6D4}"/>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91964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053223" y="2559061"/>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Entrada LEER</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Elipse 8">
            <a:extLst>
              <a:ext uri="{FF2B5EF4-FFF2-40B4-BE49-F238E27FC236}">
                <a16:creationId xmlns:a16="http://schemas.microsoft.com/office/drawing/2014/main" id="{F5283FC5-A3F8-4BD1-B08D-A2D74F74B946}"/>
              </a:ext>
            </a:extLst>
          </p:cNvPr>
          <p:cNvSpPr/>
          <p:nvPr/>
        </p:nvSpPr>
        <p:spPr>
          <a:xfrm>
            <a:off x="4319884" y="2474642"/>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Proceso</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Elipse 9">
            <a:extLst>
              <a:ext uri="{FF2B5EF4-FFF2-40B4-BE49-F238E27FC236}">
                <a16:creationId xmlns:a16="http://schemas.microsoft.com/office/drawing/2014/main" id="{9D57C48E-8FCF-40A7-BFAF-25B197C538B6}"/>
              </a:ext>
            </a:extLst>
          </p:cNvPr>
          <p:cNvSpPr/>
          <p:nvPr/>
        </p:nvSpPr>
        <p:spPr>
          <a:xfrm>
            <a:off x="7697738" y="2474642"/>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Salida IMPRIMIR</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Análisis –&gt; Ejercicio funciones</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lecha: a la derecha 5">
            <a:extLst>
              <a:ext uri="{FF2B5EF4-FFF2-40B4-BE49-F238E27FC236}">
                <a16:creationId xmlns:a16="http://schemas.microsoft.com/office/drawing/2014/main" id="{FEF77F73-10F3-4356-87D0-8C911331600D}"/>
              </a:ext>
            </a:extLst>
          </p:cNvPr>
          <p:cNvSpPr/>
          <p:nvPr/>
        </p:nvSpPr>
        <p:spPr>
          <a:xfrm>
            <a:off x="3451867" y="306601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03217" y="2948533"/>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930609" y="4253719"/>
            <a:ext cx="2504661" cy="43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 N=Cantidad de abonados, iniciar acumulador</a:t>
            </a: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917877" y="3827143"/>
            <a:ext cx="2986492" cy="495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 nombre, </a:t>
            </a:r>
            <a:r>
              <a:rPr kumimoji="0" lang="es-ES" sz="1400" b="1" i="0" u="none" strike="noStrike" kern="1200" cap="none" spc="0" normalizeH="0" baseline="0" noProof="0" dirty="0" err="1">
                <a:ln>
                  <a:noFill/>
                </a:ln>
                <a:solidFill>
                  <a:srgbClr val="FFFF00"/>
                </a:solidFill>
                <a:effectLst/>
                <a:uLnTx/>
                <a:uFillTx/>
                <a:latin typeface="Calibri" panose="020F0502020204030204"/>
                <a:ea typeface="+mn-ea"/>
                <a:cs typeface="+mn-cs"/>
              </a:rPr>
              <a:t>valor_abonado</a:t>
            </a: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a:off x="2227982" y="3729968"/>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534399" y="3954520"/>
            <a:ext cx="192015" cy="14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8970438" y="4002214"/>
            <a:ext cx="157375" cy="1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ángulo: esquinas redondeadas 23">
            <a:extLst>
              <a:ext uri="{FF2B5EF4-FFF2-40B4-BE49-F238E27FC236}">
                <a16:creationId xmlns:a16="http://schemas.microsoft.com/office/drawing/2014/main" id="{8D6B3949-36B8-4414-9DC6-8072971EB725}"/>
              </a:ext>
            </a:extLst>
          </p:cNvPr>
          <p:cNvSpPr/>
          <p:nvPr/>
        </p:nvSpPr>
        <p:spPr>
          <a:xfrm>
            <a:off x="3899152" y="3805909"/>
            <a:ext cx="3641061" cy="395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Ciclo: Proceso del abonado, FOR se conoce la cantidad de abonados(N)  </a:t>
            </a:r>
            <a:endParaRPr kumimoji="0" lang="es-ES" sz="14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17" name="Elipse 16">
            <a:extLst>
              <a:ext uri="{FF2B5EF4-FFF2-40B4-BE49-F238E27FC236}">
                <a16:creationId xmlns:a16="http://schemas.microsoft.com/office/drawing/2014/main" id="{DCCA69F8-43E3-4014-AC3D-66F6F79481C5}"/>
              </a:ext>
            </a:extLst>
          </p:cNvPr>
          <p:cNvSpPr/>
          <p:nvPr/>
        </p:nvSpPr>
        <p:spPr>
          <a:xfrm>
            <a:off x="516221" y="4286259"/>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1</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ángulo: esquinas redondeadas 21">
            <a:extLst>
              <a:ext uri="{FF2B5EF4-FFF2-40B4-BE49-F238E27FC236}">
                <a16:creationId xmlns:a16="http://schemas.microsoft.com/office/drawing/2014/main" id="{E5A0D506-CB96-4924-AD6F-9956F3962FC5}"/>
              </a:ext>
            </a:extLst>
          </p:cNvPr>
          <p:cNvSpPr/>
          <p:nvPr/>
        </p:nvSpPr>
        <p:spPr>
          <a:xfrm>
            <a:off x="3863160" y="4322378"/>
            <a:ext cx="3677053" cy="495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prstClr val="white"/>
                </a:solidFill>
                <a:effectLst/>
                <a:uLnTx/>
                <a:uFillTx/>
                <a:latin typeface="Calibri" panose="020F0502020204030204"/>
                <a:ea typeface="+mn-ea"/>
                <a:cs typeface="+mn-cs"/>
              </a:rPr>
              <a:t> Condicional: Calcular tarifa básica</a:t>
            </a:r>
            <a:endParaRPr kumimoji="0" lang="es-CO"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ángulo: esquinas redondeadas 27">
            <a:extLst>
              <a:ext uri="{FF2B5EF4-FFF2-40B4-BE49-F238E27FC236}">
                <a16:creationId xmlns:a16="http://schemas.microsoft.com/office/drawing/2014/main" id="{082748B6-882F-44C4-A6DC-147BD193B090}"/>
              </a:ext>
            </a:extLst>
          </p:cNvPr>
          <p:cNvSpPr/>
          <p:nvPr/>
        </p:nvSpPr>
        <p:spPr>
          <a:xfrm>
            <a:off x="3881155" y="4939011"/>
            <a:ext cx="3677053" cy="1156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Operaciones: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prstClr val="white"/>
                </a:solidFill>
                <a:effectLst/>
                <a:uLnTx/>
                <a:uFillTx/>
                <a:latin typeface="Calibri" panose="020F0502020204030204"/>
                <a:ea typeface="+mn-ea"/>
                <a:cs typeface="+mn-cs"/>
              </a:rPr>
              <a:t>consumo=impulsos * 100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err="1">
                <a:ln>
                  <a:noFill/>
                </a:ln>
                <a:solidFill>
                  <a:prstClr val="white"/>
                </a:solidFill>
                <a:effectLst/>
                <a:uLnTx/>
                <a:uFillTx/>
                <a:latin typeface="Calibri" panose="020F0502020204030204"/>
                <a:ea typeface="+mn-ea"/>
                <a:cs typeface="+mn-cs"/>
              </a:rPr>
              <a:t>valor_abonado</a:t>
            </a:r>
            <a:r>
              <a:rPr kumimoji="0" lang="es-ES" sz="14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s-ES" sz="1400" b="1" i="0" u="none" strike="noStrike" kern="1200" cap="none" spc="0" normalizeH="0" baseline="0" noProof="0" dirty="0" err="1">
                <a:ln>
                  <a:noFill/>
                </a:ln>
                <a:solidFill>
                  <a:prstClr val="white"/>
                </a:solidFill>
                <a:effectLst/>
                <a:uLnTx/>
                <a:uFillTx/>
                <a:latin typeface="Calibri" panose="020F0502020204030204"/>
                <a:ea typeface="+mn-ea"/>
                <a:cs typeface="+mn-cs"/>
              </a:rPr>
              <a:t>tarifa_básica+consumo</a:t>
            </a:r>
            <a:endParaRPr kumimoji="0" lang="es-ES" sz="1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Incrementar </a:t>
            </a:r>
            <a:r>
              <a:rPr kumimoji="0" lang="es-ES" sz="1400" b="1" i="0" u="none" strike="noStrike" kern="1200" cap="none" spc="0" normalizeH="0" baseline="0" noProof="0" dirty="0" err="1">
                <a:ln>
                  <a:noFill/>
                </a:ln>
                <a:solidFill>
                  <a:srgbClr val="FFFF00"/>
                </a:solidFill>
                <a:effectLst/>
                <a:uLnTx/>
                <a:uFillTx/>
                <a:latin typeface="Calibri" panose="020F0502020204030204"/>
                <a:ea typeface="+mn-ea"/>
                <a:cs typeface="+mn-cs"/>
              </a:rPr>
              <a:t>total_abonados</a:t>
            </a: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25" name="Elipse 24">
            <a:extLst>
              <a:ext uri="{FF2B5EF4-FFF2-40B4-BE49-F238E27FC236}">
                <a16:creationId xmlns:a16="http://schemas.microsoft.com/office/drawing/2014/main" id="{32C04301-FAB7-4AA7-98AC-C72378EC8E16}"/>
              </a:ext>
            </a:extLst>
          </p:cNvPr>
          <p:cNvSpPr/>
          <p:nvPr/>
        </p:nvSpPr>
        <p:spPr>
          <a:xfrm>
            <a:off x="3562895" y="3577573"/>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2</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Elipse 25">
            <a:extLst>
              <a:ext uri="{FF2B5EF4-FFF2-40B4-BE49-F238E27FC236}">
                <a16:creationId xmlns:a16="http://schemas.microsoft.com/office/drawing/2014/main" id="{1C391C15-5F77-4DEA-A206-FA05F259C118}"/>
              </a:ext>
            </a:extLst>
          </p:cNvPr>
          <p:cNvSpPr/>
          <p:nvPr/>
        </p:nvSpPr>
        <p:spPr>
          <a:xfrm>
            <a:off x="497570" y="4921401"/>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3</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Elipse 26">
            <a:extLst>
              <a:ext uri="{FF2B5EF4-FFF2-40B4-BE49-F238E27FC236}">
                <a16:creationId xmlns:a16="http://schemas.microsoft.com/office/drawing/2014/main" id="{7A38D43F-0E9E-4B46-8751-1C111713BD4F}"/>
              </a:ext>
            </a:extLst>
          </p:cNvPr>
          <p:cNvSpPr/>
          <p:nvPr/>
        </p:nvSpPr>
        <p:spPr>
          <a:xfrm>
            <a:off x="3517068" y="4259697"/>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4</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Elipse 29">
            <a:extLst>
              <a:ext uri="{FF2B5EF4-FFF2-40B4-BE49-F238E27FC236}">
                <a16:creationId xmlns:a16="http://schemas.microsoft.com/office/drawing/2014/main" id="{5182E8C9-36E8-49E8-ABBA-07310A9EDF81}"/>
              </a:ext>
            </a:extLst>
          </p:cNvPr>
          <p:cNvSpPr/>
          <p:nvPr/>
        </p:nvSpPr>
        <p:spPr>
          <a:xfrm>
            <a:off x="3435269" y="5667690"/>
            <a:ext cx="420191" cy="34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5</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ángulo: esquinas redondeadas 30">
            <a:extLst>
              <a:ext uri="{FF2B5EF4-FFF2-40B4-BE49-F238E27FC236}">
                <a16:creationId xmlns:a16="http://schemas.microsoft.com/office/drawing/2014/main" id="{D9198925-BC74-4298-BCCC-DD4F0FBBB125}"/>
              </a:ext>
            </a:extLst>
          </p:cNvPr>
          <p:cNvSpPr/>
          <p:nvPr/>
        </p:nvSpPr>
        <p:spPr>
          <a:xfrm>
            <a:off x="930608" y="4901024"/>
            <a:ext cx="2504661" cy="43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nombre, estrato, impulsos </a:t>
            </a: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32" name="Elipse 31">
            <a:extLst>
              <a:ext uri="{FF2B5EF4-FFF2-40B4-BE49-F238E27FC236}">
                <a16:creationId xmlns:a16="http://schemas.microsoft.com/office/drawing/2014/main" id="{00011DFF-1A34-4725-A67F-AA6D4A53B03E}"/>
              </a:ext>
            </a:extLst>
          </p:cNvPr>
          <p:cNvSpPr/>
          <p:nvPr/>
        </p:nvSpPr>
        <p:spPr>
          <a:xfrm>
            <a:off x="10954595" y="3842035"/>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6</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CuadroTexto 32">
            <a:extLst>
              <a:ext uri="{FF2B5EF4-FFF2-40B4-BE49-F238E27FC236}">
                <a16:creationId xmlns:a16="http://schemas.microsoft.com/office/drawing/2014/main" id="{9525442E-D471-98CB-0BE8-4358A126A1B3}"/>
              </a:ext>
            </a:extLst>
          </p:cNvPr>
          <p:cNvSpPr txBox="1"/>
          <p:nvPr/>
        </p:nvSpPr>
        <p:spPr>
          <a:xfrm>
            <a:off x="6106108" y="273632"/>
            <a:ext cx="20837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34" name="CuadroTexto 33">
            <a:extLst>
              <a:ext uri="{FF2B5EF4-FFF2-40B4-BE49-F238E27FC236}">
                <a16:creationId xmlns:a16="http://schemas.microsoft.com/office/drawing/2014/main" id="{EB84F426-07F0-2532-0E8D-D1B4431CEA5F}"/>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29" name="Rectángulo: esquinas redondeadas 28">
            <a:extLst>
              <a:ext uri="{FF2B5EF4-FFF2-40B4-BE49-F238E27FC236}">
                <a16:creationId xmlns:a16="http://schemas.microsoft.com/office/drawing/2014/main" id="{9A33C3CD-37F0-2918-019C-28296D0BCBE4}"/>
              </a:ext>
            </a:extLst>
          </p:cNvPr>
          <p:cNvSpPr/>
          <p:nvPr/>
        </p:nvSpPr>
        <p:spPr>
          <a:xfrm>
            <a:off x="7968103" y="4520045"/>
            <a:ext cx="2986492" cy="495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err="1">
                <a:ln>
                  <a:noFill/>
                </a:ln>
                <a:solidFill>
                  <a:srgbClr val="FFFF00"/>
                </a:solidFill>
                <a:effectLst/>
                <a:uLnTx/>
                <a:uFillTx/>
                <a:latin typeface="Calibri" panose="020F0502020204030204"/>
                <a:ea typeface="+mn-ea"/>
                <a:cs typeface="+mn-cs"/>
              </a:rPr>
              <a:t>total_abonados</a:t>
            </a: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 (ACUMULADOR) </a:t>
            </a: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35" name="Elipse 34">
            <a:extLst>
              <a:ext uri="{FF2B5EF4-FFF2-40B4-BE49-F238E27FC236}">
                <a16:creationId xmlns:a16="http://schemas.microsoft.com/office/drawing/2014/main" id="{5D29B82F-6994-0DAB-8DBA-170399BE1C21}"/>
              </a:ext>
            </a:extLst>
          </p:cNvPr>
          <p:cNvSpPr/>
          <p:nvPr/>
        </p:nvSpPr>
        <p:spPr>
          <a:xfrm>
            <a:off x="11051295" y="4580712"/>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7</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Rectángulo 35">
            <a:extLst>
              <a:ext uri="{FF2B5EF4-FFF2-40B4-BE49-F238E27FC236}">
                <a16:creationId xmlns:a16="http://schemas.microsoft.com/office/drawing/2014/main" id="{CD4214F4-CA36-4CC4-9A60-DABFE928B271}"/>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6311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2761632" y="1808227"/>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Análisis - Modularidad</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lecha: a la derecha 5">
            <a:extLst>
              <a:ext uri="{FF2B5EF4-FFF2-40B4-BE49-F238E27FC236}">
                <a16:creationId xmlns:a16="http://schemas.microsoft.com/office/drawing/2014/main" id="{FEF77F73-10F3-4356-87D0-8C911331600D}"/>
              </a:ext>
            </a:extLst>
          </p:cNvPr>
          <p:cNvSpPr/>
          <p:nvPr/>
        </p:nvSpPr>
        <p:spPr>
          <a:xfrm>
            <a:off x="2613372" y="3552982"/>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lecha: a la derecha 12">
            <a:extLst>
              <a:ext uri="{FF2B5EF4-FFF2-40B4-BE49-F238E27FC236}">
                <a16:creationId xmlns:a16="http://schemas.microsoft.com/office/drawing/2014/main" id="{D8F04D05-3722-438D-98D2-B8FC8B96880F}"/>
              </a:ext>
            </a:extLst>
          </p:cNvPr>
          <p:cNvSpPr/>
          <p:nvPr/>
        </p:nvSpPr>
        <p:spPr>
          <a:xfrm>
            <a:off x="7185682" y="3630142"/>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725862" y="3340003"/>
            <a:ext cx="1629810" cy="769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 estrato, impulsos</a:t>
            </a:r>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3998334" y="2741538"/>
            <a:ext cx="2986492" cy="204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MODULO (FUNCION)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err="1">
                <a:ln>
                  <a:noFill/>
                </a:ln>
                <a:solidFill>
                  <a:srgbClr val="FFFF00"/>
                </a:solidFill>
                <a:effectLst/>
                <a:uLnTx/>
                <a:uFillTx/>
                <a:latin typeface="Calibri" panose="020F0502020204030204"/>
                <a:ea typeface="+mn-ea"/>
                <a:cs typeface="+mn-cs"/>
              </a:rPr>
              <a:t>proceso_abonado</a:t>
            </a:r>
            <a:endPar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prstClr val="white"/>
                </a:solidFill>
                <a:effectLst/>
                <a:uLnTx/>
                <a:uFillTx/>
                <a:latin typeface="Calibri" panose="020F0502020204030204"/>
                <a:ea typeface="+mn-ea"/>
                <a:cs typeface="+mn-cs"/>
              </a:rPr>
              <a:t>Calcular tarifa básica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prstClr val="white"/>
                </a:solidFill>
                <a:effectLst/>
                <a:uLnTx/>
                <a:uFillTx/>
                <a:latin typeface="Calibri" panose="020F0502020204030204"/>
                <a:ea typeface="+mn-ea"/>
                <a:cs typeface="+mn-cs"/>
              </a:rPr>
              <a:t>Calcular el consumo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prstClr val="white"/>
                </a:solidFill>
                <a:effectLst/>
                <a:uLnTx/>
                <a:uFillTx/>
                <a:latin typeface="Calibri" panose="020F0502020204030204"/>
                <a:ea typeface="+mn-ea"/>
                <a:cs typeface="+mn-cs"/>
              </a:rPr>
              <a:t>Calcular </a:t>
            </a:r>
            <a:r>
              <a:rPr kumimoji="0" lang="es-ES" sz="1400" b="1" i="0" u="none" strike="noStrike" kern="1200" cap="none" spc="0" normalizeH="0" baseline="0" noProof="0" dirty="0" err="1">
                <a:ln>
                  <a:noFill/>
                </a:ln>
                <a:solidFill>
                  <a:prstClr val="white"/>
                </a:solidFill>
                <a:effectLst/>
                <a:uLnTx/>
                <a:uFillTx/>
                <a:latin typeface="Calibri" panose="020F0502020204030204"/>
                <a:ea typeface="+mn-ea"/>
                <a:cs typeface="+mn-cs"/>
              </a:rPr>
              <a:t>valor_abonado</a:t>
            </a:r>
            <a:r>
              <a:rPr kumimoji="0" lang="es-ES" sz="1400" b="1" i="0" u="none" strike="noStrike" kern="1200" cap="none" spc="0" normalizeH="0" baseline="0" noProof="0" dirty="0">
                <a:ln>
                  <a:noFill/>
                </a:ln>
                <a:solidFill>
                  <a:prstClr val="white"/>
                </a:solidFill>
                <a:effectLst/>
                <a:uLnTx/>
                <a:uFillTx/>
                <a:latin typeface="Calibri" panose="020F0502020204030204"/>
                <a:ea typeface="+mn-ea"/>
                <a:cs typeface="+mn-cs"/>
              </a:rPr>
              <a:t> (operación de suma)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 </a:t>
            </a: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192015" cy="14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esquinas redondeadas 27">
            <a:extLst>
              <a:ext uri="{FF2B5EF4-FFF2-40B4-BE49-F238E27FC236}">
                <a16:creationId xmlns:a16="http://schemas.microsoft.com/office/drawing/2014/main" id="{082748B6-882F-44C4-A6DC-147BD193B090}"/>
              </a:ext>
            </a:extLst>
          </p:cNvPr>
          <p:cNvSpPr/>
          <p:nvPr/>
        </p:nvSpPr>
        <p:spPr>
          <a:xfrm>
            <a:off x="8412417" y="3340003"/>
            <a:ext cx="2015356" cy="769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s-ES" sz="1400" b="1" i="0" u="none" strike="noStrike" kern="1200" cap="none" spc="0" normalizeH="0" baseline="0" noProof="0" dirty="0" err="1">
                <a:ln>
                  <a:noFill/>
                </a:ln>
                <a:solidFill>
                  <a:srgbClr val="FFFF00"/>
                </a:solidFill>
                <a:effectLst/>
                <a:uLnTx/>
                <a:uFillTx/>
                <a:latin typeface="Calibri" panose="020F0502020204030204"/>
                <a:ea typeface="+mn-ea"/>
                <a:cs typeface="+mn-cs"/>
              </a:rPr>
              <a:t>valor_abonado</a:t>
            </a: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id="{7C24BB65-AA01-40DF-BF9C-F8A9A2B879B4}"/>
              </a:ext>
            </a:extLst>
          </p:cNvPr>
          <p:cNvSpPr txBox="1"/>
          <p:nvPr/>
        </p:nvSpPr>
        <p:spPr>
          <a:xfrm>
            <a:off x="661988" y="2855998"/>
            <a:ext cx="238539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rPr>
              <a:t>Parámetros de entrada</a:t>
            </a:r>
            <a:endParaRPr kumimoji="0" lang="es-CO"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CuadroTexto 17">
            <a:extLst>
              <a:ext uri="{FF2B5EF4-FFF2-40B4-BE49-F238E27FC236}">
                <a16:creationId xmlns:a16="http://schemas.microsoft.com/office/drawing/2014/main" id="{7562719F-D7A5-47BE-8C95-F9D602E5D8FC}"/>
              </a:ext>
            </a:extLst>
          </p:cNvPr>
          <p:cNvSpPr txBox="1"/>
          <p:nvPr/>
        </p:nvSpPr>
        <p:spPr>
          <a:xfrm>
            <a:off x="8412417" y="2889915"/>
            <a:ext cx="238539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rPr>
              <a:t>Parámetros de salida</a:t>
            </a:r>
            <a:endParaRPr kumimoji="0" lang="es-CO"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CuadroTexto 18">
            <a:extLst>
              <a:ext uri="{FF2B5EF4-FFF2-40B4-BE49-F238E27FC236}">
                <a16:creationId xmlns:a16="http://schemas.microsoft.com/office/drawing/2014/main" id="{83E5A382-59B4-4A9E-A1D7-4F613C8F8A68}"/>
              </a:ext>
            </a:extLst>
          </p:cNvPr>
          <p:cNvSpPr txBox="1"/>
          <p:nvPr/>
        </p:nvSpPr>
        <p:spPr>
          <a:xfrm>
            <a:off x="7961960" y="4160473"/>
            <a:ext cx="346902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0000"/>
                </a:solidFill>
                <a:effectLst/>
                <a:uLnTx/>
                <a:uFillTx/>
                <a:latin typeface="Calibri" panose="020F0502020204030204"/>
                <a:ea typeface="+mn-ea"/>
                <a:cs typeface="+mn-cs"/>
              </a:rPr>
              <a:t>FUNCIÓN retorna o regresa un solo valor</a:t>
            </a:r>
            <a:endParaRPr kumimoji="0" lang="es-CO" sz="1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1" name="CuadroTexto 20">
            <a:extLst>
              <a:ext uri="{FF2B5EF4-FFF2-40B4-BE49-F238E27FC236}">
                <a16:creationId xmlns:a16="http://schemas.microsoft.com/office/drawing/2014/main" id="{A35EDA2C-774D-C483-85BC-972F1B31A05F}"/>
              </a:ext>
            </a:extLst>
          </p:cNvPr>
          <p:cNvSpPr txBox="1"/>
          <p:nvPr/>
        </p:nvSpPr>
        <p:spPr>
          <a:xfrm>
            <a:off x="6419611" y="277629"/>
            <a:ext cx="21483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26" name="CuadroTexto 25">
            <a:extLst>
              <a:ext uri="{FF2B5EF4-FFF2-40B4-BE49-F238E27FC236}">
                <a16:creationId xmlns:a16="http://schemas.microsoft.com/office/drawing/2014/main" id="{0F332A8B-1EC6-54C1-4EE0-53C009F2439B}"/>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14" name="Elipse 13">
            <a:extLst>
              <a:ext uri="{FF2B5EF4-FFF2-40B4-BE49-F238E27FC236}">
                <a16:creationId xmlns:a16="http://schemas.microsoft.com/office/drawing/2014/main" id="{F358F795-183F-259F-C60F-5D3CC0D131A1}"/>
              </a:ext>
            </a:extLst>
          </p:cNvPr>
          <p:cNvSpPr/>
          <p:nvPr/>
        </p:nvSpPr>
        <p:spPr>
          <a:xfrm>
            <a:off x="5185479" y="4912178"/>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4</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Elipse 14">
            <a:extLst>
              <a:ext uri="{FF2B5EF4-FFF2-40B4-BE49-F238E27FC236}">
                <a16:creationId xmlns:a16="http://schemas.microsoft.com/office/drawing/2014/main" id="{39822E5A-0AA9-4779-129A-66C7595B6CDE}"/>
              </a:ext>
            </a:extLst>
          </p:cNvPr>
          <p:cNvSpPr/>
          <p:nvPr/>
        </p:nvSpPr>
        <p:spPr>
          <a:xfrm>
            <a:off x="5185479" y="5286078"/>
            <a:ext cx="420191" cy="34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5</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CuadroTexto 21">
            <a:extLst>
              <a:ext uri="{FF2B5EF4-FFF2-40B4-BE49-F238E27FC236}">
                <a16:creationId xmlns:a16="http://schemas.microsoft.com/office/drawing/2014/main" id="{BE976BC6-8420-7954-B991-6C30CCE8B3BD}"/>
              </a:ext>
            </a:extLst>
          </p:cNvPr>
          <p:cNvSpPr txBox="1"/>
          <p:nvPr/>
        </p:nvSpPr>
        <p:spPr>
          <a:xfrm>
            <a:off x="4112592" y="5346107"/>
            <a:ext cx="13931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rPr>
              <a:t>Parte de la</a:t>
            </a:r>
            <a:endParaRPr kumimoji="0" lang="es-CO"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ángulo 22">
            <a:extLst>
              <a:ext uri="{FF2B5EF4-FFF2-40B4-BE49-F238E27FC236}">
                <a16:creationId xmlns:a16="http://schemas.microsoft.com/office/drawing/2014/main" id="{B9B39737-8AD7-430E-A4AC-B29355D6AC3D}"/>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859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DFA6377-AFD3-4E49-99DD-2487EFDDBD5B}"/>
              </a:ext>
            </a:extLst>
          </p:cNvPr>
          <p:cNvSpPr txBox="1"/>
          <p:nvPr/>
        </p:nvSpPr>
        <p:spPr>
          <a:xfrm>
            <a:off x="3652218" y="489102"/>
            <a:ext cx="61706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a:ln>
                  <a:noFill/>
                </a:ln>
                <a:solidFill>
                  <a:srgbClr val="FF0062"/>
                </a:solidFill>
                <a:effectLst/>
                <a:uLnTx/>
                <a:uFillTx/>
                <a:latin typeface="Ubuntu" panose="020B0504030602030204" pitchFamily="34" charset="0"/>
                <a:ea typeface="+mn-ea"/>
                <a:cs typeface="+mn-cs"/>
              </a:rPr>
              <a:t>Estructuras de control iterativas</a:t>
            </a:r>
          </a:p>
        </p:txBody>
      </p:sp>
      <p:sp>
        <p:nvSpPr>
          <p:cNvPr id="57" name="CuadroTexto 56">
            <a:extLst>
              <a:ext uri="{FF2B5EF4-FFF2-40B4-BE49-F238E27FC236}">
                <a16:creationId xmlns:a16="http://schemas.microsoft.com/office/drawing/2014/main" id="{CB705CAE-DA6A-4E2E-90D1-833A2E0D3324}"/>
              </a:ext>
            </a:extLst>
          </p:cNvPr>
          <p:cNvSpPr txBox="1"/>
          <p:nvPr/>
        </p:nvSpPr>
        <p:spPr>
          <a:xfrm>
            <a:off x="2195143" y="2777410"/>
            <a:ext cx="79559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AD47">
                    <a:lumMod val="75000"/>
                  </a:srgbClr>
                </a:solidFill>
                <a:effectLst/>
                <a:uLnTx/>
                <a:uFillTx/>
                <a:latin typeface="Ubuntu" panose="020B0504030602030204" pitchFamily="34" charset="0"/>
                <a:ea typeface="+mn-ea"/>
                <a:cs typeface="+mn-cs"/>
              </a:rPr>
              <a:t>Validaciones y Excepciones</a:t>
            </a:r>
          </a:p>
        </p:txBody>
      </p:sp>
      <p:grpSp>
        <p:nvGrpSpPr>
          <p:cNvPr id="65" name="Group 32">
            <a:extLst>
              <a:ext uri="{FF2B5EF4-FFF2-40B4-BE49-F238E27FC236}">
                <a16:creationId xmlns:a16="http://schemas.microsoft.com/office/drawing/2014/main" id="{32E71F6E-2E42-491A-B40E-5180CBF922C2}"/>
              </a:ext>
            </a:extLst>
          </p:cNvPr>
          <p:cNvGrpSpPr>
            <a:grpSpLocks/>
          </p:cNvGrpSpPr>
          <p:nvPr/>
        </p:nvGrpSpPr>
        <p:grpSpPr bwMode="auto">
          <a:xfrm>
            <a:off x="1815821" y="2841659"/>
            <a:ext cx="390047" cy="369280"/>
            <a:chOff x="2078" y="1680"/>
            <a:chExt cx="1615" cy="1615"/>
          </a:xfrm>
        </p:grpSpPr>
        <p:sp>
          <p:nvSpPr>
            <p:cNvPr id="66" name="Oval 33">
              <a:extLst>
                <a:ext uri="{FF2B5EF4-FFF2-40B4-BE49-F238E27FC236}">
                  <a16:creationId xmlns:a16="http://schemas.microsoft.com/office/drawing/2014/main" id="{4A0F679C-3604-4097-A217-E3632E143810}"/>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Oval 34">
              <a:extLst>
                <a:ext uri="{FF2B5EF4-FFF2-40B4-BE49-F238E27FC236}">
                  <a16:creationId xmlns:a16="http://schemas.microsoft.com/office/drawing/2014/main" id="{59CD3600-DAB0-472A-AF9F-9A8C53B69F5B}"/>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35">
              <a:extLst>
                <a:ext uri="{FF2B5EF4-FFF2-40B4-BE49-F238E27FC236}">
                  <a16:creationId xmlns:a16="http://schemas.microsoft.com/office/drawing/2014/main" id="{53ADA23C-3CF7-4694-8100-BF6917CC264C}"/>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Oval 36">
              <a:extLst>
                <a:ext uri="{FF2B5EF4-FFF2-40B4-BE49-F238E27FC236}">
                  <a16:creationId xmlns:a16="http://schemas.microsoft.com/office/drawing/2014/main" id="{0B28BB64-C98B-443C-AE47-28316BC8F5D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Oval 37">
              <a:extLst>
                <a:ext uri="{FF2B5EF4-FFF2-40B4-BE49-F238E27FC236}">
                  <a16:creationId xmlns:a16="http://schemas.microsoft.com/office/drawing/2014/main" id="{5B3E4949-9303-4D3B-ABEF-1CEB0B1A5F0A}"/>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Oval 38">
              <a:extLst>
                <a:ext uri="{FF2B5EF4-FFF2-40B4-BE49-F238E27FC236}">
                  <a16:creationId xmlns:a16="http://schemas.microsoft.com/office/drawing/2014/main" id="{8A2B4E19-0FCD-486C-B989-1FFAE733E23E}"/>
                </a:ext>
              </a:extLst>
            </p:cNvPr>
            <p:cNvSpPr>
              <a:spLocks noChangeArrowheads="1"/>
            </p:cNvSpPr>
            <p:nvPr/>
          </p:nvSpPr>
          <p:spPr bwMode="gray">
            <a:xfrm>
              <a:off x="2337" y="1939"/>
              <a:ext cx="1096" cy="1098"/>
            </a:xfrm>
            <a:prstGeom prst="ellipse">
              <a:avLst/>
            </a:prstGeom>
            <a:gradFill rotWithShape="1">
              <a:gsLst>
                <a:gs pos="0">
                  <a:schemeClr val="accent6">
                    <a:lumMod val="75000"/>
                  </a:schemeClr>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1" name="Rectángulo 10">
            <a:extLst>
              <a:ext uri="{FF2B5EF4-FFF2-40B4-BE49-F238E27FC236}">
                <a16:creationId xmlns:a16="http://schemas.microsoft.com/office/drawing/2014/main" id="{0D9490FD-BFBB-45D9-B925-B5560CF4CBF3}"/>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90404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883939" y="3198167"/>
            <a:ext cx="2117958"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Diseño – Algoritmo  Función</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id="{ECB1A551-A77E-5356-52BF-D012ADD78DC8}"/>
              </a:ext>
            </a:extLst>
          </p:cNvPr>
          <p:cNvSpPr txBox="1"/>
          <p:nvPr/>
        </p:nvSpPr>
        <p:spPr>
          <a:xfrm>
            <a:off x="6293777" y="238950"/>
            <a:ext cx="168415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9" name="CuadroTexto 8">
            <a:extLst>
              <a:ext uri="{FF2B5EF4-FFF2-40B4-BE49-F238E27FC236}">
                <a16:creationId xmlns:a16="http://schemas.microsoft.com/office/drawing/2014/main" id="{E9A21F4E-92CB-044A-CEAC-950AEEB80A90}"/>
              </a:ext>
            </a:extLst>
          </p:cNvPr>
          <p:cNvSpPr txBox="1"/>
          <p:nvPr/>
        </p:nvSpPr>
        <p:spPr>
          <a:xfrm>
            <a:off x="4459456" y="88669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3" name="Imagen 2">
            <a:extLst>
              <a:ext uri="{FF2B5EF4-FFF2-40B4-BE49-F238E27FC236}">
                <a16:creationId xmlns:a16="http://schemas.microsoft.com/office/drawing/2014/main" id="{81EECDDF-582C-5790-3E78-CC99F715C2D5}"/>
              </a:ext>
            </a:extLst>
          </p:cNvPr>
          <p:cNvPicPr>
            <a:picLocks noChangeAspect="1"/>
          </p:cNvPicPr>
          <p:nvPr/>
        </p:nvPicPr>
        <p:blipFill>
          <a:blip r:embed="rId2"/>
          <a:stretch>
            <a:fillRect/>
          </a:stretch>
        </p:blipFill>
        <p:spPr>
          <a:xfrm>
            <a:off x="944534" y="1931375"/>
            <a:ext cx="4953691" cy="4229690"/>
          </a:xfrm>
          <a:prstGeom prst="rect">
            <a:avLst/>
          </a:prstGeom>
        </p:spPr>
      </p:pic>
      <p:sp>
        <p:nvSpPr>
          <p:cNvPr id="6" name="Rectángulo 5">
            <a:extLst>
              <a:ext uri="{FF2B5EF4-FFF2-40B4-BE49-F238E27FC236}">
                <a16:creationId xmlns:a16="http://schemas.microsoft.com/office/drawing/2014/main" id="{97AB691D-FFD0-43E9-A489-7CF1EF94CB40}"/>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96365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883939" y="3198167"/>
            <a:ext cx="2117958"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Diseño – Algoritmo Principal</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id="{ECB1A551-A77E-5356-52BF-D012ADD78DC8}"/>
              </a:ext>
            </a:extLst>
          </p:cNvPr>
          <p:cNvSpPr txBox="1"/>
          <p:nvPr/>
        </p:nvSpPr>
        <p:spPr>
          <a:xfrm>
            <a:off x="6411222" y="231474"/>
            <a:ext cx="19861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9" name="CuadroTexto 8">
            <a:extLst>
              <a:ext uri="{FF2B5EF4-FFF2-40B4-BE49-F238E27FC236}">
                <a16:creationId xmlns:a16="http://schemas.microsoft.com/office/drawing/2014/main" id="{E9A21F4E-92CB-044A-CEAC-950AEEB80A90}"/>
              </a:ext>
            </a:extLst>
          </p:cNvPr>
          <p:cNvSpPr txBox="1"/>
          <p:nvPr/>
        </p:nvSpPr>
        <p:spPr>
          <a:xfrm>
            <a:off x="4459456" y="88669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4" name="Imagen 3">
            <a:extLst>
              <a:ext uri="{FF2B5EF4-FFF2-40B4-BE49-F238E27FC236}">
                <a16:creationId xmlns:a16="http://schemas.microsoft.com/office/drawing/2014/main" id="{E7953686-FBA1-C289-58D9-AA0DEA77DE08}"/>
              </a:ext>
            </a:extLst>
          </p:cNvPr>
          <p:cNvPicPr>
            <a:picLocks noChangeAspect="1"/>
          </p:cNvPicPr>
          <p:nvPr/>
        </p:nvPicPr>
        <p:blipFill>
          <a:blip r:embed="rId2"/>
          <a:stretch>
            <a:fillRect/>
          </a:stretch>
        </p:blipFill>
        <p:spPr>
          <a:xfrm>
            <a:off x="1482692" y="1918064"/>
            <a:ext cx="5512468" cy="4246797"/>
          </a:xfrm>
          <a:prstGeom prst="rect">
            <a:avLst/>
          </a:prstGeom>
        </p:spPr>
      </p:pic>
      <p:sp>
        <p:nvSpPr>
          <p:cNvPr id="6" name="Rectángulo 5">
            <a:extLst>
              <a:ext uri="{FF2B5EF4-FFF2-40B4-BE49-F238E27FC236}">
                <a16:creationId xmlns:a16="http://schemas.microsoft.com/office/drawing/2014/main" id="{A806BC5C-DF39-47C0-BF0E-69711E3DE9DE}"/>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9853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617529" y="3441996"/>
            <a:ext cx="3018502"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Diseño – Diagrama de flujo (función)</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id="{ECB1A551-A77E-5356-52BF-D012ADD78DC8}"/>
              </a:ext>
            </a:extLst>
          </p:cNvPr>
          <p:cNvSpPr txBox="1"/>
          <p:nvPr/>
        </p:nvSpPr>
        <p:spPr>
          <a:xfrm>
            <a:off x="6453167" y="206109"/>
            <a:ext cx="19046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9" name="CuadroTexto 8">
            <a:extLst>
              <a:ext uri="{FF2B5EF4-FFF2-40B4-BE49-F238E27FC236}">
                <a16:creationId xmlns:a16="http://schemas.microsoft.com/office/drawing/2014/main" id="{E9A21F4E-92CB-044A-CEAC-950AEEB80A90}"/>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3" name="Imagen 2">
            <a:extLst>
              <a:ext uri="{FF2B5EF4-FFF2-40B4-BE49-F238E27FC236}">
                <a16:creationId xmlns:a16="http://schemas.microsoft.com/office/drawing/2014/main" id="{2A8FDAB0-59C4-6322-BAFB-339B5C710A37}"/>
              </a:ext>
            </a:extLst>
          </p:cNvPr>
          <p:cNvPicPr>
            <a:picLocks noChangeAspect="1"/>
          </p:cNvPicPr>
          <p:nvPr/>
        </p:nvPicPr>
        <p:blipFill>
          <a:blip r:embed="rId2"/>
          <a:stretch>
            <a:fillRect/>
          </a:stretch>
        </p:blipFill>
        <p:spPr>
          <a:xfrm>
            <a:off x="-171450" y="1668767"/>
            <a:ext cx="8441502" cy="4046233"/>
          </a:xfrm>
          <a:prstGeom prst="rect">
            <a:avLst/>
          </a:prstGeom>
        </p:spPr>
      </p:pic>
      <p:sp>
        <p:nvSpPr>
          <p:cNvPr id="6" name="Rectángulo 5">
            <a:extLst>
              <a:ext uri="{FF2B5EF4-FFF2-40B4-BE49-F238E27FC236}">
                <a16:creationId xmlns:a16="http://schemas.microsoft.com/office/drawing/2014/main" id="{5F8CCC23-CF8F-4A24-8670-4A4986BB944D}"/>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19908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838509" y="3292079"/>
            <a:ext cx="3018502"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Diseño – Diagrama de flujo (Principal)</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id="{ECB1A551-A77E-5356-52BF-D012ADD78DC8}"/>
              </a:ext>
            </a:extLst>
          </p:cNvPr>
          <p:cNvSpPr txBox="1"/>
          <p:nvPr/>
        </p:nvSpPr>
        <p:spPr>
          <a:xfrm>
            <a:off x="7164742" y="-47939"/>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9" name="CuadroTexto 8">
            <a:extLst>
              <a:ext uri="{FF2B5EF4-FFF2-40B4-BE49-F238E27FC236}">
                <a16:creationId xmlns:a16="http://schemas.microsoft.com/office/drawing/2014/main" id="{E9A21F4E-92CB-044A-CEAC-950AEEB80A90}"/>
              </a:ext>
            </a:extLst>
          </p:cNvPr>
          <p:cNvSpPr txBox="1"/>
          <p:nvPr/>
        </p:nvSpPr>
        <p:spPr>
          <a:xfrm>
            <a:off x="4386688" y="417089"/>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3" name="Imagen 2">
            <a:extLst>
              <a:ext uri="{FF2B5EF4-FFF2-40B4-BE49-F238E27FC236}">
                <a16:creationId xmlns:a16="http://schemas.microsoft.com/office/drawing/2014/main" id="{467B576A-2E00-9C84-DF84-9C83F9819162}"/>
              </a:ext>
            </a:extLst>
          </p:cNvPr>
          <p:cNvPicPr>
            <a:picLocks noChangeAspect="1"/>
          </p:cNvPicPr>
          <p:nvPr/>
        </p:nvPicPr>
        <p:blipFill>
          <a:blip r:embed="rId2"/>
          <a:stretch>
            <a:fillRect/>
          </a:stretch>
        </p:blipFill>
        <p:spPr>
          <a:xfrm>
            <a:off x="3874769" y="872028"/>
            <a:ext cx="3779491" cy="5794601"/>
          </a:xfrm>
          <a:prstGeom prst="rect">
            <a:avLst/>
          </a:prstGeom>
        </p:spPr>
      </p:pic>
      <p:sp>
        <p:nvSpPr>
          <p:cNvPr id="6" name="Rectángulo 5">
            <a:extLst>
              <a:ext uri="{FF2B5EF4-FFF2-40B4-BE49-F238E27FC236}">
                <a16:creationId xmlns:a16="http://schemas.microsoft.com/office/drawing/2014/main" id="{CCA48BD9-3EF5-48E4-8C33-C1245A384172}"/>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43539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617529" y="3441996"/>
            <a:ext cx="3018502"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Construcción –&gt; Programa Funciones, versión 1</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id="{ECB1A551-A77E-5356-52BF-D012ADD78DC8}"/>
              </a:ext>
            </a:extLst>
          </p:cNvPr>
          <p:cNvSpPr txBox="1"/>
          <p:nvPr/>
        </p:nvSpPr>
        <p:spPr>
          <a:xfrm>
            <a:off x="6839061" y="175527"/>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9" name="CuadroTexto 8">
            <a:extLst>
              <a:ext uri="{FF2B5EF4-FFF2-40B4-BE49-F238E27FC236}">
                <a16:creationId xmlns:a16="http://schemas.microsoft.com/office/drawing/2014/main" id="{E9A21F4E-92CB-044A-CEAC-950AEEB80A90}"/>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3" name="Imagen 2">
            <a:extLst>
              <a:ext uri="{FF2B5EF4-FFF2-40B4-BE49-F238E27FC236}">
                <a16:creationId xmlns:a16="http://schemas.microsoft.com/office/drawing/2014/main" id="{F612F599-27FA-A793-A509-C39B94AA5A0F}"/>
              </a:ext>
            </a:extLst>
          </p:cNvPr>
          <p:cNvPicPr>
            <a:picLocks noChangeAspect="1"/>
          </p:cNvPicPr>
          <p:nvPr/>
        </p:nvPicPr>
        <p:blipFill>
          <a:blip r:embed="rId2"/>
          <a:stretch>
            <a:fillRect/>
          </a:stretch>
        </p:blipFill>
        <p:spPr>
          <a:xfrm>
            <a:off x="1795061" y="1969816"/>
            <a:ext cx="5744377" cy="3867690"/>
          </a:xfrm>
          <a:prstGeom prst="rect">
            <a:avLst/>
          </a:prstGeom>
        </p:spPr>
      </p:pic>
      <p:sp>
        <p:nvSpPr>
          <p:cNvPr id="6" name="Rectángulo 5">
            <a:extLst>
              <a:ext uri="{FF2B5EF4-FFF2-40B4-BE49-F238E27FC236}">
                <a16:creationId xmlns:a16="http://schemas.microsoft.com/office/drawing/2014/main" id="{28342DFB-04E1-4FD6-ACE5-1D2E1392F3FA}"/>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065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1998127" y="5699655"/>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Construcción –&gt; Programa principal Versión 1</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id="{ED977B0B-334C-5667-1327-B3E9174D0374}"/>
              </a:ext>
            </a:extLst>
          </p:cNvPr>
          <p:cNvSpPr txBox="1"/>
          <p:nvPr/>
        </p:nvSpPr>
        <p:spPr>
          <a:xfrm>
            <a:off x="5891873" y="235015"/>
            <a:ext cx="23209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9" name="CuadroTexto 8">
            <a:extLst>
              <a:ext uri="{FF2B5EF4-FFF2-40B4-BE49-F238E27FC236}">
                <a16:creationId xmlns:a16="http://schemas.microsoft.com/office/drawing/2014/main" id="{5609746C-72FA-BD0F-900B-C002A5DBAE54}"/>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3" name="Imagen 2">
            <a:extLst>
              <a:ext uri="{FF2B5EF4-FFF2-40B4-BE49-F238E27FC236}">
                <a16:creationId xmlns:a16="http://schemas.microsoft.com/office/drawing/2014/main" id="{6F061C17-0D06-B410-ECF7-0D49157283E3}"/>
              </a:ext>
            </a:extLst>
          </p:cNvPr>
          <p:cNvPicPr>
            <a:picLocks noChangeAspect="1"/>
          </p:cNvPicPr>
          <p:nvPr/>
        </p:nvPicPr>
        <p:blipFill>
          <a:blip r:embed="rId2"/>
          <a:stretch>
            <a:fillRect/>
          </a:stretch>
        </p:blipFill>
        <p:spPr>
          <a:xfrm>
            <a:off x="1435856" y="1921444"/>
            <a:ext cx="8912035" cy="3347786"/>
          </a:xfrm>
          <a:prstGeom prst="rect">
            <a:avLst/>
          </a:prstGeom>
        </p:spPr>
      </p:pic>
      <p:sp>
        <p:nvSpPr>
          <p:cNvPr id="6" name="Rectángulo 5">
            <a:extLst>
              <a:ext uri="{FF2B5EF4-FFF2-40B4-BE49-F238E27FC236}">
                <a16:creationId xmlns:a16="http://schemas.microsoft.com/office/drawing/2014/main" id="{7C7E8941-0EF6-4B38-9617-1D8FEFA23E8A}"/>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07211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410677" y="3198167"/>
            <a:ext cx="3406549" cy="99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Construcción –&gt; Programa con validación entrada Versión 2 – Funciones de validación</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id="{DD12B94B-98FB-4B1D-C9A4-5D86DE2CBADB}"/>
              </a:ext>
            </a:extLst>
          </p:cNvPr>
          <p:cNvSpPr txBox="1"/>
          <p:nvPr/>
        </p:nvSpPr>
        <p:spPr>
          <a:xfrm>
            <a:off x="412619" y="46464"/>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9" name="CuadroTexto 8">
            <a:extLst>
              <a:ext uri="{FF2B5EF4-FFF2-40B4-BE49-F238E27FC236}">
                <a16:creationId xmlns:a16="http://schemas.microsoft.com/office/drawing/2014/main" id="{9DFA3A5A-2B33-77B7-0380-142F70A18B69}"/>
              </a:ext>
            </a:extLst>
          </p:cNvPr>
          <p:cNvSpPr txBox="1"/>
          <p:nvPr/>
        </p:nvSpPr>
        <p:spPr>
          <a:xfrm>
            <a:off x="4432715" y="417089"/>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10" name="Imagen 9">
            <a:extLst>
              <a:ext uri="{FF2B5EF4-FFF2-40B4-BE49-F238E27FC236}">
                <a16:creationId xmlns:a16="http://schemas.microsoft.com/office/drawing/2014/main" id="{CC18B68F-3E4C-1C3C-90BC-C66BE5316D3E}"/>
              </a:ext>
            </a:extLst>
          </p:cNvPr>
          <p:cNvPicPr>
            <a:picLocks noChangeAspect="1"/>
          </p:cNvPicPr>
          <p:nvPr/>
        </p:nvPicPr>
        <p:blipFill rotWithShape="1">
          <a:blip r:embed="rId2"/>
          <a:srcRect t="12872"/>
          <a:stretch/>
        </p:blipFill>
        <p:spPr>
          <a:xfrm>
            <a:off x="613703" y="1545347"/>
            <a:ext cx="6144482" cy="4099889"/>
          </a:xfrm>
          <a:prstGeom prst="rect">
            <a:avLst/>
          </a:prstGeom>
        </p:spPr>
      </p:pic>
      <p:sp>
        <p:nvSpPr>
          <p:cNvPr id="6" name="Rectángulo 5">
            <a:extLst>
              <a:ext uri="{FF2B5EF4-FFF2-40B4-BE49-F238E27FC236}">
                <a16:creationId xmlns:a16="http://schemas.microsoft.com/office/drawing/2014/main" id="{936B79D8-7932-4A83-86BE-81F32E2F11CB}"/>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5401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D12B94B-98FB-4B1D-C9A4-5D86DE2CBADB}"/>
              </a:ext>
            </a:extLst>
          </p:cNvPr>
          <p:cNvSpPr txBox="1"/>
          <p:nvPr/>
        </p:nvSpPr>
        <p:spPr>
          <a:xfrm>
            <a:off x="5798826" y="301970"/>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9" name="CuadroTexto 8">
            <a:extLst>
              <a:ext uri="{FF2B5EF4-FFF2-40B4-BE49-F238E27FC236}">
                <a16:creationId xmlns:a16="http://schemas.microsoft.com/office/drawing/2014/main" id="{9DFA3A5A-2B33-77B7-0380-142F70A18B69}"/>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6" name="Rectángulo: esquinas redondeadas 5">
            <a:extLst>
              <a:ext uri="{FF2B5EF4-FFF2-40B4-BE49-F238E27FC236}">
                <a16:creationId xmlns:a16="http://schemas.microsoft.com/office/drawing/2014/main" id="{530052C7-CF87-7CB3-F16E-B6670353310C}"/>
              </a:ext>
            </a:extLst>
          </p:cNvPr>
          <p:cNvSpPr/>
          <p:nvPr/>
        </p:nvSpPr>
        <p:spPr>
          <a:xfrm>
            <a:off x="8410677" y="3198167"/>
            <a:ext cx="3406549" cy="99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Construcción –&gt; Programa con validación entrada Versión 2 – Funciones</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Imagen 2">
            <a:extLst>
              <a:ext uri="{FF2B5EF4-FFF2-40B4-BE49-F238E27FC236}">
                <a16:creationId xmlns:a16="http://schemas.microsoft.com/office/drawing/2014/main" id="{20535D2D-2614-715F-6BFA-AC4E50D073E8}"/>
              </a:ext>
            </a:extLst>
          </p:cNvPr>
          <p:cNvPicPr>
            <a:picLocks noChangeAspect="1"/>
          </p:cNvPicPr>
          <p:nvPr/>
        </p:nvPicPr>
        <p:blipFill>
          <a:blip r:embed="rId2"/>
          <a:stretch>
            <a:fillRect/>
          </a:stretch>
        </p:blipFill>
        <p:spPr>
          <a:xfrm>
            <a:off x="1999933" y="2178597"/>
            <a:ext cx="4534533" cy="3038899"/>
          </a:xfrm>
          <a:prstGeom prst="rect">
            <a:avLst/>
          </a:prstGeom>
        </p:spPr>
      </p:pic>
      <p:sp>
        <p:nvSpPr>
          <p:cNvPr id="7" name="Rectángulo 6">
            <a:extLst>
              <a:ext uri="{FF2B5EF4-FFF2-40B4-BE49-F238E27FC236}">
                <a16:creationId xmlns:a16="http://schemas.microsoft.com/office/drawing/2014/main" id="{962886ED-F081-4173-8EE0-82F71BB146B5}"/>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53445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1484191" y="5896206"/>
            <a:ext cx="5832703"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Construcción –&gt; Programa principal con validación entrada Versión 2</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id="{3FCBB1CE-4064-22FD-69B7-9F1A9541C000}"/>
              </a:ext>
            </a:extLst>
          </p:cNvPr>
          <p:cNvSpPr txBox="1"/>
          <p:nvPr/>
        </p:nvSpPr>
        <p:spPr>
          <a:xfrm>
            <a:off x="5644288" y="143021"/>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9" name="CuadroTexto 8">
            <a:extLst>
              <a:ext uri="{FF2B5EF4-FFF2-40B4-BE49-F238E27FC236}">
                <a16:creationId xmlns:a16="http://schemas.microsoft.com/office/drawing/2014/main" id="{AB3F2633-ACC2-AC74-554F-8F77D8866629}"/>
              </a:ext>
            </a:extLst>
          </p:cNvPr>
          <p:cNvSpPr txBox="1"/>
          <p:nvPr/>
        </p:nvSpPr>
        <p:spPr>
          <a:xfrm>
            <a:off x="4400543" y="92751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Modularidad: Acoplamiento y Cohesión de módulos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3" name="Imagen 2">
            <a:extLst>
              <a:ext uri="{FF2B5EF4-FFF2-40B4-BE49-F238E27FC236}">
                <a16:creationId xmlns:a16="http://schemas.microsoft.com/office/drawing/2014/main" id="{D1D7F20B-3F2E-20B8-74CA-304EF3F6E3C5}"/>
              </a:ext>
            </a:extLst>
          </p:cNvPr>
          <p:cNvPicPr>
            <a:picLocks noChangeAspect="1"/>
          </p:cNvPicPr>
          <p:nvPr/>
        </p:nvPicPr>
        <p:blipFill>
          <a:blip r:embed="rId2"/>
          <a:stretch>
            <a:fillRect/>
          </a:stretch>
        </p:blipFill>
        <p:spPr>
          <a:xfrm>
            <a:off x="918217" y="2256610"/>
            <a:ext cx="7335274" cy="2772162"/>
          </a:xfrm>
          <a:prstGeom prst="rect">
            <a:avLst/>
          </a:prstGeom>
        </p:spPr>
      </p:pic>
      <p:sp>
        <p:nvSpPr>
          <p:cNvPr id="6" name="Rectángulo 5">
            <a:extLst>
              <a:ext uri="{FF2B5EF4-FFF2-40B4-BE49-F238E27FC236}">
                <a16:creationId xmlns:a16="http://schemas.microsoft.com/office/drawing/2014/main" id="{BB44D6DF-4E3C-4C8F-9D31-DB66CC337FD4}"/>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11095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1615779" y="3590874"/>
            <a:ext cx="98103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Conceptualización  Estructura de Datos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225732" y="3683259"/>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 name="CuadroTexto 14">
            <a:extLst>
              <a:ext uri="{FF2B5EF4-FFF2-40B4-BE49-F238E27FC236}">
                <a16:creationId xmlns:a16="http://schemas.microsoft.com/office/drawing/2014/main" id="{D982D508-0F90-4E0D-ADDB-795E7041E8F9}"/>
              </a:ext>
            </a:extLst>
          </p:cNvPr>
          <p:cNvSpPr txBox="1"/>
          <p:nvPr/>
        </p:nvSpPr>
        <p:spPr>
          <a:xfrm>
            <a:off x="3768437" y="657312"/>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sp>
        <p:nvSpPr>
          <p:cNvPr id="14" name="Rectángulo 13">
            <a:extLst>
              <a:ext uri="{FF2B5EF4-FFF2-40B4-BE49-F238E27FC236}">
                <a16:creationId xmlns:a16="http://schemas.microsoft.com/office/drawing/2014/main" id="{8003002C-B118-4724-AB90-FBE94E33FACD}"/>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5040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1738831" y="2484861"/>
            <a:ext cx="98103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Validación de información de entrada</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328739" y="2545337"/>
            <a:ext cx="390047" cy="335709"/>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 name="CuadroTexto 14">
            <a:extLst>
              <a:ext uri="{FF2B5EF4-FFF2-40B4-BE49-F238E27FC236}">
                <a16:creationId xmlns:a16="http://schemas.microsoft.com/office/drawing/2014/main" id="{B23F7225-5390-452A-AF15-E5EEB3C3CCBC}"/>
              </a:ext>
            </a:extLst>
          </p:cNvPr>
          <p:cNvSpPr txBox="1"/>
          <p:nvPr/>
        </p:nvSpPr>
        <p:spPr>
          <a:xfrm>
            <a:off x="954666" y="3283910"/>
            <a:ext cx="9810316"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En la entrada o ingreso de la información, se debe aplicar un proceso de validación, que consiste en verificar su cumpla con el tipo de dato, especialmente para los numéricos y si deben cumplir con un rango de valores o característica especial.</a:t>
            </a:r>
            <a:endParaRPr kumimoji="0" lang="es-CO" sz="18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endParaRPr>
          </a:p>
        </p:txBody>
      </p:sp>
      <p:sp>
        <p:nvSpPr>
          <p:cNvPr id="16" name="CuadroTexto 15">
            <a:extLst>
              <a:ext uri="{FF2B5EF4-FFF2-40B4-BE49-F238E27FC236}">
                <a16:creationId xmlns:a16="http://schemas.microsoft.com/office/drawing/2014/main" id="{31561F2D-4A56-451D-A877-E5E3F03F2750}"/>
              </a:ext>
            </a:extLst>
          </p:cNvPr>
          <p:cNvSpPr txBox="1"/>
          <p:nvPr/>
        </p:nvSpPr>
        <p:spPr>
          <a:xfrm>
            <a:off x="4325733" y="817926"/>
            <a:ext cx="94072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Validaciones y excepciones</a:t>
            </a:r>
          </a:p>
        </p:txBody>
      </p:sp>
      <p:sp>
        <p:nvSpPr>
          <p:cNvPr id="14" name="Rectángulo 13">
            <a:extLst>
              <a:ext uri="{FF2B5EF4-FFF2-40B4-BE49-F238E27FC236}">
                <a16:creationId xmlns:a16="http://schemas.microsoft.com/office/drawing/2014/main" id="{8B55C845-0BE6-4E5E-9604-E6178A8F0373}"/>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4686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4766951" y="986220"/>
            <a:ext cx="2950031"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Conceptualización</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5" name="CuadroTexto 4">
            <a:extLst>
              <a:ext uri="{FF2B5EF4-FFF2-40B4-BE49-F238E27FC236}">
                <a16:creationId xmlns:a16="http://schemas.microsoft.com/office/drawing/2014/main" id="{47BAA223-84DE-94AA-2980-409FAACA8342}"/>
              </a:ext>
            </a:extLst>
          </p:cNvPr>
          <p:cNvSpPr txBox="1"/>
          <p:nvPr/>
        </p:nvSpPr>
        <p:spPr>
          <a:xfrm>
            <a:off x="4766951" y="469783"/>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sp>
        <p:nvSpPr>
          <p:cNvPr id="8" name="object 2">
            <a:extLst>
              <a:ext uri="{FF2B5EF4-FFF2-40B4-BE49-F238E27FC236}">
                <a16:creationId xmlns:a16="http://schemas.microsoft.com/office/drawing/2014/main" id="{DDD48D1F-9D87-1D14-F7B7-6166AB1E375F}"/>
              </a:ext>
            </a:extLst>
          </p:cNvPr>
          <p:cNvSpPr txBox="1"/>
          <p:nvPr/>
        </p:nvSpPr>
        <p:spPr>
          <a:xfrm>
            <a:off x="781050" y="2181334"/>
            <a:ext cx="10629900" cy="1184940"/>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s-ES" sz="1800" b="0" i="0" u="none" strike="noStrike" kern="1200" cap="none" spc="-5" normalizeH="0" baseline="0" noProof="0" dirty="0">
                <a:ln>
                  <a:noFill/>
                </a:ln>
                <a:solidFill>
                  <a:prstClr val="black"/>
                </a:solidFill>
                <a:effectLst/>
                <a:uLnTx/>
                <a:uFillTx/>
                <a:latin typeface="Tahoma"/>
                <a:ea typeface="+mn-ea"/>
                <a:cs typeface="Tahoma"/>
              </a:rPr>
              <a:t>En la vida cotidiana nos vemos enfrentados a crear listas, por ejemplo la lista de útiles para el colegio o la universidad, la lista de personas que se invitará  a una fiesta. En la preparación de alimentos, se debe realizar una lista con </a:t>
            </a:r>
            <a:r>
              <a:rPr kumimoji="0" sz="1800" b="0" i="0" u="none" strike="noStrike" kern="1200" cap="none" spc="0" normalizeH="0" baseline="0" noProof="0" dirty="0">
                <a:ln>
                  <a:noFill/>
                </a:ln>
                <a:solidFill>
                  <a:prstClr val="black"/>
                </a:solidFill>
                <a:effectLst/>
                <a:uLnTx/>
                <a:uFillTx/>
                <a:latin typeface="Tahoma"/>
                <a:ea typeface="+mn-ea"/>
                <a:cs typeface="Tahoma"/>
              </a:rPr>
              <a:t>los </a:t>
            </a:r>
            <a:r>
              <a:rPr kumimoji="0" sz="1800" b="0" i="0" u="none" strike="noStrike" kern="1200" cap="none" spc="-5" normalizeH="0" baseline="0" noProof="0" dirty="0">
                <a:ln>
                  <a:noFill/>
                </a:ln>
                <a:solidFill>
                  <a:prstClr val="black"/>
                </a:solidFill>
                <a:effectLst/>
                <a:uLnTx/>
                <a:uFillTx/>
                <a:latin typeface="Tahoma"/>
                <a:ea typeface="+mn-ea"/>
                <a:cs typeface="Tahoma"/>
              </a:rPr>
              <a:t>ingredientes</a:t>
            </a:r>
            <a:r>
              <a:rPr kumimoji="0" sz="1900" b="0" i="0" u="none" strike="noStrike" kern="1200" cap="none" spc="-55" normalizeH="0" baseline="0" noProof="0" dirty="0">
                <a:ln>
                  <a:noFill/>
                </a:ln>
                <a:solidFill>
                  <a:prstClr val="black"/>
                </a:solidFill>
                <a:effectLst/>
                <a:uLnTx/>
                <a:uFillTx/>
                <a:latin typeface="Tahoma"/>
                <a:ea typeface="+mn-ea"/>
                <a:cs typeface="Tahoma"/>
              </a:rPr>
              <a:t>:</a:t>
            </a:r>
            <a:r>
              <a:rPr kumimoji="0" lang="es-ES" sz="1900" b="0" i="0" u="none" strike="noStrike" kern="1200" cap="none" spc="-55" normalizeH="0" baseline="0" noProof="0" dirty="0">
                <a:ln>
                  <a:noFill/>
                </a:ln>
                <a:solidFill>
                  <a:prstClr val="black"/>
                </a:solidFill>
                <a:effectLst/>
                <a:uLnTx/>
                <a:uFillTx/>
                <a:latin typeface="Tahoma"/>
                <a:ea typeface="+mn-ea"/>
                <a:cs typeface="Tahoma"/>
              </a:rPr>
              <a:t> </a:t>
            </a:r>
            <a:r>
              <a:rPr kumimoji="0" lang="es-CO" sz="2000" b="0" i="0" u="none" strike="noStrike" kern="1200" cap="none" spc="-55" normalizeH="0" baseline="0" noProof="0" dirty="0">
                <a:ln>
                  <a:noFill/>
                </a:ln>
                <a:solidFill>
                  <a:prstClr val="black"/>
                </a:solidFill>
                <a:effectLst/>
                <a:uLnTx/>
                <a:uFillTx/>
                <a:latin typeface="Tahoma"/>
                <a:ea typeface="+mn-ea"/>
                <a:cs typeface="Tahoma"/>
              </a:rPr>
              <a:t>c</a:t>
            </a:r>
            <a:r>
              <a:rPr kumimoji="0" lang="es-CO" sz="2000" b="0" i="0" u="none" strike="noStrike" kern="1200" cap="none" spc="0" normalizeH="0" baseline="0" noProof="0" dirty="0">
                <a:ln>
                  <a:noFill/>
                </a:ln>
                <a:solidFill>
                  <a:prstClr val="black"/>
                </a:solidFill>
                <a:effectLst/>
                <a:uLnTx/>
                <a:uFillTx/>
                <a:latin typeface="Tahoma"/>
                <a:ea typeface="+mn-ea"/>
                <a:cs typeface="Tahoma"/>
              </a:rPr>
              <a:t>arne</a:t>
            </a:r>
            <a:r>
              <a:rPr kumimoji="0" lang="es-CO" sz="2000" b="0" i="0" u="none" strike="noStrike" kern="1200" cap="none" spc="-65" normalizeH="0" baseline="0" noProof="0" dirty="0">
                <a:ln>
                  <a:noFill/>
                </a:ln>
                <a:solidFill>
                  <a:prstClr val="black"/>
                </a:solidFill>
                <a:effectLst/>
                <a:uLnTx/>
                <a:uFillTx/>
                <a:latin typeface="Tahoma"/>
                <a:ea typeface="+mn-ea"/>
                <a:cs typeface="Tahoma"/>
              </a:rPr>
              <a:t> </a:t>
            </a:r>
            <a:r>
              <a:rPr kumimoji="0" lang="es-CO" sz="2000" b="0" i="0" u="none" strike="noStrike" kern="1200" cap="none" spc="-5" normalizeH="0" baseline="0" noProof="0" dirty="0">
                <a:ln>
                  <a:noFill/>
                </a:ln>
                <a:solidFill>
                  <a:prstClr val="black"/>
                </a:solidFill>
                <a:effectLst/>
                <a:uLnTx/>
                <a:uFillTx/>
                <a:latin typeface="Tahoma"/>
                <a:ea typeface="+mn-ea"/>
                <a:cs typeface="Tahoma"/>
              </a:rPr>
              <a:t>molida, t</a:t>
            </a:r>
            <a:r>
              <a:rPr kumimoji="0" lang="es-CO" sz="2000" b="0" i="0" u="none" strike="noStrike" kern="1200" cap="none" spc="0" normalizeH="0" baseline="0" noProof="0" dirty="0">
                <a:ln>
                  <a:noFill/>
                </a:ln>
                <a:solidFill>
                  <a:prstClr val="black"/>
                </a:solidFill>
                <a:effectLst/>
                <a:uLnTx/>
                <a:uFillTx/>
                <a:latin typeface="Tahoma"/>
                <a:ea typeface="+mn-ea"/>
                <a:cs typeface="Tahoma"/>
              </a:rPr>
              <a:t>omate,  </a:t>
            </a:r>
            <a:r>
              <a:rPr kumimoji="0" lang="es-CO" sz="2000" b="0" i="0" u="none" strike="noStrike" kern="1200" cap="none" spc="-5" normalizeH="0" baseline="0" noProof="0" dirty="0">
                <a:ln>
                  <a:noFill/>
                </a:ln>
                <a:solidFill>
                  <a:prstClr val="black"/>
                </a:solidFill>
                <a:effectLst/>
                <a:uLnTx/>
                <a:uFillTx/>
                <a:latin typeface="Tahoma"/>
                <a:ea typeface="+mn-ea"/>
                <a:cs typeface="Tahoma"/>
              </a:rPr>
              <a:t>pan,  </a:t>
            </a:r>
            <a:r>
              <a:rPr kumimoji="0" lang="es-CO" sz="2000" b="0" i="0" u="none" strike="noStrike" kern="1200" cap="none" spc="0" normalizeH="0" baseline="0" noProof="0" dirty="0">
                <a:ln>
                  <a:noFill/>
                </a:ln>
                <a:solidFill>
                  <a:prstClr val="black"/>
                </a:solidFill>
                <a:effectLst/>
                <a:uLnTx/>
                <a:uFillTx/>
                <a:latin typeface="Tahoma"/>
                <a:ea typeface="+mn-ea"/>
                <a:cs typeface="Tahoma"/>
              </a:rPr>
              <a:t> </a:t>
            </a:r>
            <a:r>
              <a:rPr kumimoji="0" lang="es-CO" sz="2000" b="0" i="0" u="none" strike="noStrike" kern="1200" cap="none" spc="-5" normalizeH="0" baseline="0" noProof="0" dirty="0">
                <a:ln>
                  <a:noFill/>
                </a:ln>
                <a:solidFill>
                  <a:prstClr val="black"/>
                </a:solidFill>
                <a:effectLst/>
                <a:uLnTx/>
                <a:uFillTx/>
                <a:latin typeface="Tahoma"/>
                <a:ea typeface="+mn-ea"/>
                <a:cs typeface="Tahoma"/>
              </a:rPr>
              <a:t>cebolla,  </a:t>
            </a:r>
            <a:r>
              <a:rPr kumimoji="0" lang="es-CO" sz="2000" b="0" i="0" u="none" strike="noStrike" kern="1200" cap="none" spc="-550" normalizeH="0" baseline="0" noProof="0" dirty="0">
                <a:ln>
                  <a:noFill/>
                </a:ln>
                <a:solidFill>
                  <a:prstClr val="black"/>
                </a:solidFill>
                <a:effectLst/>
                <a:uLnTx/>
                <a:uFillTx/>
                <a:latin typeface="Tahoma"/>
                <a:ea typeface="+mn-ea"/>
                <a:cs typeface="Tahoma"/>
              </a:rPr>
              <a:t> </a:t>
            </a:r>
            <a:r>
              <a:rPr kumimoji="0" lang="es-CO" sz="2000" b="0" i="0" u="none" strike="noStrike" kern="1200" cap="none" spc="-5" normalizeH="0" baseline="0" noProof="0" dirty="0">
                <a:ln>
                  <a:noFill/>
                </a:ln>
                <a:solidFill>
                  <a:prstClr val="black"/>
                </a:solidFill>
                <a:effectLst/>
                <a:uLnTx/>
                <a:uFillTx/>
                <a:latin typeface="Tahoma"/>
                <a:ea typeface="+mn-ea"/>
                <a:cs typeface="Tahoma"/>
              </a:rPr>
              <a:t>aceite, q</a:t>
            </a:r>
            <a:r>
              <a:rPr kumimoji="0" lang="es-CO" sz="2000" b="0" i="0" u="none" strike="noStrike" kern="1200" cap="none" spc="0" normalizeH="0" baseline="0" noProof="0" dirty="0">
                <a:ln>
                  <a:noFill/>
                </a:ln>
                <a:solidFill>
                  <a:prstClr val="black"/>
                </a:solidFill>
                <a:effectLst/>
                <a:uLnTx/>
                <a:uFillTx/>
                <a:latin typeface="Tahoma"/>
                <a:ea typeface="+mn-ea"/>
                <a:cs typeface="Tahoma"/>
              </a:rPr>
              <a:t>ueso</a:t>
            </a:r>
            <a:r>
              <a:rPr kumimoji="0" lang="es-CO" sz="2000" b="0" i="0" u="none" strike="noStrike" kern="1200" cap="none" spc="-100" normalizeH="0" baseline="0" noProof="0" dirty="0">
                <a:ln>
                  <a:noFill/>
                </a:ln>
                <a:solidFill>
                  <a:prstClr val="black"/>
                </a:solidFill>
                <a:effectLst/>
                <a:uLnTx/>
                <a:uFillTx/>
                <a:latin typeface="Tahoma"/>
                <a:ea typeface="+mn-ea"/>
                <a:cs typeface="Tahoma"/>
              </a:rPr>
              <a:t> </a:t>
            </a:r>
            <a:r>
              <a:rPr kumimoji="0" lang="es-CO" sz="2000" b="0" i="0" u="none" strike="noStrike" kern="1200" cap="none" spc="-5" normalizeH="0" baseline="0" noProof="0" dirty="0">
                <a:ln>
                  <a:noFill/>
                </a:ln>
                <a:solidFill>
                  <a:prstClr val="black"/>
                </a:solidFill>
                <a:effectLst/>
                <a:uLnTx/>
                <a:uFillTx/>
                <a:latin typeface="Tahoma"/>
                <a:ea typeface="+mn-ea"/>
                <a:cs typeface="Tahoma"/>
              </a:rPr>
              <a:t>tajado, lechuga y tocineta.</a:t>
            </a:r>
            <a:endParaRPr kumimoji="0" sz="1900" b="0" i="0" u="none" strike="noStrike" kern="1200" cap="none" spc="0" normalizeH="0" baseline="0" noProof="0" dirty="0">
              <a:ln>
                <a:noFill/>
              </a:ln>
              <a:solidFill>
                <a:prstClr val="black"/>
              </a:solidFill>
              <a:effectLst/>
              <a:uLnTx/>
              <a:uFillTx/>
              <a:latin typeface="Tahoma"/>
              <a:ea typeface="+mn-ea"/>
              <a:cs typeface="Tahoma"/>
            </a:endParaRPr>
          </a:p>
        </p:txBody>
      </p:sp>
      <p:sp>
        <p:nvSpPr>
          <p:cNvPr id="7" name="object 3">
            <a:extLst>
              <a:ext uri="{FF2B5EF4-FFF2-40B4-BE49-F238E27FC236}">
                <a16:creationId xmlns:a16="http://schemas.microsoft.com/office/drawing/2014/main" id="{DFBCF9CB-4576-09DE-F861-F2DDF0F4B8E2}"/>
              </a:ext>
            </a:extLst>
          </p:cNvPr>
          <p:cNvSpPr txBox="1"/>
          <p:nvPr/>
        </p:nvSpPr>
        <p:spPr>
          <a:xfrm>
            <a:off x="781050" y="3937228"/>
            <a:ext cx="10630535" cy="1254831"/>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14999"/>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Tahoma"/>
                <a:ea typeface="+mn-ea"/>
                <a:cs typeface="Tahoma"/>
              </a:rPr>
              <a:t>Las </a:t>
            </a:r>
            <a:r>
              <a:rPr kumimoji="0" lang="es-ES" sz="1800" b="1" i="0" u="none" strike="noStrike" kern="1200" cap="none" spc="-5" normalizeH="0" baseline="0" noProof="0" dirty="0">
                <a:ln>
                  <a:noFill/>
                </a:ln>
                <a:solidFill>
                  <a:prstClr val="black"/>
                </a:solidFill>
                <a:effectLst/>
                <a:uLnTx/>
                <a:uFillTx/>
                <a:latin typeface="Tahoma"/>
                <a:ea typeface="+mn-ea"/>
                <a:cs typeface="Tahoma"/>
              </a:rPr>
              <a:t>estructuras de datos </a:t>
            </a:r>
            <a:r>
              <a:rPr kumimoji="0" lang="es-ES" sz="1800" b="0" i="0" u="none" strike="noStrike" kern="1200" cap="none" spc="0" normalizeH="0" baseline="0" noProof="0" dirty="0">
                <a:ln>
                  <a:noFill/>
                </a:ln>
                <a:solidFill>
                  <a:prstClr val="black"/>
                </a:solidFill>
                <a:effectLst/>
                <a:uLnTx/>
                <a:uFillTx/>
                <a:latin typeface="Tahoma"/>
                <a:ea typeface="+mn-ea"/>
                <a:cs typeface="Tahoma"/>
              </a:rPr>
              <a:t>son </a:t>
            </a:r>
            <a:r>
              <a:rPr kumimoji="0" lang="es-ES" sz="1800" b="0" i="0" u="none" strike="noStrike" kern="1200" cap="none" spc="-5" normalizeH="0" baseline="0" noProof="0" dirty="0">
                <a:ln>
                  <a:noFill/>
                </a:ln>
                <a:solidFill>
                  <a:prstClr val="black"/>
                </a:solidFill>
                <a:effectLst/>
                <a:uLnTx/>
                <a:uFillTx/>
                <a:latin typeface="Tahoma"/>
                <a:ea typeface="+mn-ea"/>
                <a:cs typeface="Tahoma"/>
              </a:rPr>
              <a:t>agrupaciones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variables simples </a:t>
            </a:r>
            <a:r>
              <a:rPr kumimoji="0" lang="es-ES" sz="1800" b="0" i="0" u="none" strike="noStrike" kern="1200" cap="none" spc="0" normalizeH="0" baseline="0" noProof="0" dirty="0">
                <a:ln>
                  <a:noFill/>
                </a:ln>
                <a:solidFill>
                  <a:prstClr val="black"/>
                </a:solidFill>
                <a:effectLst/>
                <a:uLnTx/>
                <a:uFillTx/>
                <a:latin typeface="Tahoma"/>
                <a:ea typeface="+mn-ea"/>
                <a:cs typeface="Tahoma"/>
              </a:rPr>
              <a:t>que conforman </a:t>
            </a:r>
            <a:r>
              <a:rPr kumimoji="0" lang="es-ES" sz="1800" b="0" i="0" u="none" strike="noStrike" kern="1200" cap="none" spc="-5" normalizeH="0" baseline="0" noProof="0" dirty="0">
                <a:ln>
                  <a:noFill/>
                </a:ln>
                <a:solidFill>
                  <a:prstClr val="black"/>
                </a:solidFill>
                <a:effectLst/>
                <a:uLnTx/>
                <a:uFillTx/>
                <a:latin typeface="Tahoma"/>
                <a:ea typeface="+mn-ea"/>
                <a:cs typeface="Tahoma"/>
              </a:rPr>
              <a:t>un conjunto </a:t>
            </a:r>
            <a:r>
              <a:rPr kumimoji="0" lang="es-ES" sz="1800" b="0" i="0" u="none" strike="noStrike" kern="1200" cap="none" spc="0" normalizeH="0" baseline="0" noProof="0" dirty="0">
                <a:ln>
                  <a:noFill/>
                </a:ln>
                <a:solidFill>
                  <a:prstClr val="black"/>
                </a:solidFill>
                <a:effectLst/>
                <a:uLnTx/>
                <a:uFillTx/>
                <a:latin typeface="Tahoma"/>
                <a:ea typeface="+mn-ea"/>
                <a:cs typeface="Tahoma"/>
              </a:rPr>
              <a:t>de datos </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más </a:t>
            </a:r>
            <a:r>
              <a:rPr kumimoji="0" lang="es-ES" sz="1800" b="0" i="0" u="none" strike="noStrike" kern="1200" cap="none" spc="-5" normalizeH="0" baseline="0" noProof="0" dirty="0">
                <a:ln>
                  <a:noFill/>
                </a:ln>
                <a:solidFill>
                  <a:prstClr val="black"/>
                </a:solidFill>
                <a:effectLst/>
                <a:uLnTx/>
                <a:uFillTx/>
                <a:latin typeface="Tahoma"/>
                <a:ea typeface="+mn-ea"/>
                <a:cs typeface="Tahoma"/>
              </a:rPr>
              <a:t>complejo con el cual puedes </a:t>
            </a:r>
            <a:r>
              <a:rPr kumimoji="0" lang="es-ES" sz="1800" b="0" i="0" u="none" strike="noStrike" kern="1200" cap="none" spc="0" normalizeH="0" baseline="0" noProof="0" dirty="0">
                <a:ln>
                  <a:noFill/>
                </a:ln>
                <a:solidFill>
                  <a:prstClr val="black"/>
                </a:solidFill>
                <a:effectLst/>
                <a:uLnTx/>
                <a:uFillTx/>
                <a:latin typeface="Tahoma"/>
                <a:ea typeface="+mn-ea"/>
                <a:cs typeface="Tahoma"/>
              </a:rPr>
              <a:t>dar </a:t>
            </a:r>
            <a:r>
              <a:rPr kumimoji="0" lang="es-ES" sz="1800" b="0" i="0" u="none" strike="noStrike" kern="1200" cap="none" spc="-5" normalizeH="0" baseline="0" noProof="0" dirty="0">
                <a:ln>
                  <a:noFill/>
                </a:ln>
                <a:solidFill>
                  <a:prstClr val="black"/>
                </a:solidFill>
                <a:effectLst/>
                <a:uLnTx/>
                <a:uFillTx/>
                <a:latin typeface="Tahoma"/>
                <a:ea typeface="+mn-ea"/>
                <a:cs typeface="Tahoma"/>
              </a:rPr>
              <a:t>soluciones eficientes </a:t>
            </a:r>
            <a:r>
              <a:rPr kumimoji="0" lang="es-ES" sz="1800" b="0" i="0" u="none" strike="noStrike" kern="1200" cap="none" spc="0" normalizeH="0" baseline="0" noProof="0" dirty="0">
                <a:ln>
                  <a:noFill/>
                </a:ln>
                <a:solidFill>
                  <a:prstClr val="black"/>
                </a:solidFill>
                <a:effectLst/>
                <a:uLnTx/>
                <a:uFillTx/>
                <a:latin typeface="Tahoma"/>
                <a:ea typeface="+mn-ea"/>
                <a:cs typeface="Tahoma"/>
              </a:rPr>
              <a:t>a </a:t>
            </a:r>
            <a:r>
              <a:rPr kumimoji="0" lang="es-ES" sz="1800" b="0" i="0" u="none" strike="noStrike" kern="1200" cap="none" spc="-5" normalizeH="0" baseline="0" noProof="0" dirty="0">
                <a:ln>
                  <a:noFill/>
                </a:ln>
                <a:solidFill>
                  <a:prstClr val="black"/>
                </a:solidFill>
                <a:effectLst/>
                <a:uLnTx/>
                <a:uFillTx/>
                <a:latin typeface="Tahoma"/>
                <a:ea typeface="+mn-ea"/>
                <a:cs typeface="Tahoma"/>
              </a:rPr>
              <a:t>situaciones </a:t>
            </a:r>
            <a:r>
              <a:rPr kumimoji="0" lang="es-ES" sz="1800" b="0" i="0" u="none" strike="noStrike" kern="1200" cap="none" spc="0" normalizeH="0" baseline="0" noProof="0" dirty="0">
                <a:ln>
                  <a:noFill/>
                </a:ln>
                <a:solidFill>
                  <a:prstClr val="black"/>
                </a:solidFill>
                <a:effectLst/>
                <a:uLnTx/>
                <a:uFillTx/>
                <a:latin typeface="Tahoma"/>
                <a:ea typeface="+mn-ea"/>
                <a:cs typeface="Tahoma"/>
              </a:rPr>
              <a:t>más </a:t>
            </a:r>
            <a:r>
              <a:rPr kumimoji="0" lang="es-ES" sz="1800" b="0" i="0" u="none" strike="noStrike" kern="1200" cap="none" spc="-5" normalizeH="0" baseline="0" noProof="0" dirty="0">
                <a:ln>
                  <a:noFill/>
                </a:ln>
                <a:solidFill>
                  <a:prstClr val="black"/>
                </a:solidFill>
                <a:effectLst/>
                <a:uLnTx/>
                <a:uFillTx/>
                <a:latin typeface="Tahoma"/>
                <a:ea typeface="+mn-ea"/>
                <a:cs typeface="Tahoma"/>
              </a:rPr>
              <a:t>cercanas </a:t>
            </a:r>
            <a:r>
              <a:rPr kumimoji="0" lang="es-ES" sz="1800" b="0" i="0" u="none" strike="noStrike" kern="1200" cap="none" spc="0" normalizeH="0" baseline="0" noProof="0" dirty="0">
                <a:ln>
                  <a:noFill/>
                </a:ln>
                <a:solidFill>
                  <a:prstClr val="black"/>
                </a:solidFill>
                <a:effectLst/>
                <a:uLnTx/>
                <a:uFillTx/>
                <a:latin typeface="Tahoma"/>
                <a:ea typeface="+mn-ea"/>
                <a:cs typeface="Tahoma"/>
              </a:rPr>
              <a:t>a </a:t>
            </a:r>
            <a:r>
              <a:rPr kumimoji="0" lang="es-ES" sz="1800" b="0" i="0" u="none" strike="noStrike" kern="1200" cap="none" spc="-5" normalizeH="0" baseline="0" noProof="0" dirty="0">
                <a:ln>
                  <a:noFill/>
                </a:ln>
                <a:solidFill>
                  <a:prstClr val="black"/>
                </a:solidFill>
                <a:effectLst/>
                <a:uLnTx/>
                <a:uFillTx/>
                <a:latin typeface="Tahoma"/>
                <a:ea typeface="+mn-ea"/>
                <a:cs typeface="Tahoma"/>
              </a:rPr>
              <a:t>la vida </a:t>
            </a:r>
            <a:r>
              <a:rPr kumimoji="0" lang="es-ES" sz="1800" b="0" i="0" u="none" strike="noStrike" kern="1200" cap="none" spc="0" normalizeH="0" baseline="0" noProof="0" dirty="0">
                <a:ln>
                  <a:noFill/>
                </a:ln>
                <a:solidFill>
                  <a:prstClr val="black"/>
                </a:solidFill>
                <a:effectLst/>
                <a:uLnTx/>
                <a:uFillTx/>
                <a:latin typeface="Tahoma"/>
                <a:ea typeface="+mn-ea"/>
                <a:cs typeface="Tahoma"/>
              </a:rPr>
              <a:t>práctica, </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como lo son </a:t>
            </a:r>
            <a:r>
              <a:rPr kumimoji="0" lang="es-ES" sz="1800" b="0" i="0" u="none" strike="noStrike" kern="1200" cap="none" spc="0" normalizeH="0" baseline="0" noProof="0" dirty="0">
                <a:ln>
                  <a:noFill/>
                </a:ln>
                <a:solidFill>
                  <a:prstClr val="black"/>
                </a:solidFill>
                <a:effectLst/>
                <a:uLnTx/>
                <a:uFillTx/>
                <a:latin typeface="Tahoma"/>
                <a:ea typeface="+mn-ea"/>
                <a:cs typeface="Tahoma"/>
              </a:rPr>
              <a:t>por </a:t>
            </a:r>
            <a:r>
              <a:rPr kumimoji="0" lang="es-ES" sz="1800" b="0" i="0" u="none" strike="noStrike" kern="1200" cap="none" spc="-5" normalizeH="0" baseline="0" noProof="0" dirty="0">
                <a:ln>
                  <a:noFill/>
                </a:ln>
                <a:solidFill>
                  <a:prstClr val="black"/>
                </a:solidFill>
                <a:effectLst/>
                <a:uLnTx/>
                <a:uFillTx/>
                <a:latin typeface="Tahoma"/>
                <a:ea typeface="+mn-ea"/>
                <a:cs typeface="Tahoma"/>
              </a:rPr>
              <a:t>ejemplo: </a:t>
            </a:r>
            <a:r>
              <a:rPr kumimoji="0" lang="es-ES" sz="1800" b="0" i="0" u="none" strike="noStrike" kern="1200" cap="none" spc="0" normalizeH="0" baseline="0" noProof="0" dirty="0">
                <a:ln>
                  <a:noFill/>
                </a:ln>
                <a:solidFill>
                  <a:prstClr val="black"/>
                </a:solidFill>
                <a:effectLst/>
                <a:uLnTx/>
                <a:uFillTx/>
                <a:latin typeface="Tahoma"/>
                <a:ea typeface="+mn-ea"/>
                <a:cs typeface="Tahoma"/>
              </a:rPr>
              <a:t>el manejo de </a:t>
            </a:r>
            <a:r>
              <a:rPr kumimoji="0" lang="es-ES" sz="1800" b="0" i="0" u="none" strike="noStrike" kern="1200" cap="none" spc="-5" normalizeH="0" baseline="0" noProof="0" dirty="0">
                <a:ln>
                  <a:noFill/>
                </a:ln>
                <a:solidFill>
                  <a:prstClr val="black"/>
                </a:solidFill>
                <a:effectLst/>
                <a:uLnTx/>
                <a:uFillTx/>
                <a:latin typeface="Tahoma"/>
                <a:ea typeface="+mn-ea"/>
                <a:cs typeface="Tahoma"/>
              </a:rPr>
              <a:t>calificaciones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estudiantes </a:t>
            </a:r>
            <a:r>
              <a:rPr kumimoji="0" lang="es-ES" sz="1800" b="0" i="0" u="none" strike="noStrike" kern="1200" cap="none" spc="0" normalizeH="0" baseline="0" noProof="0" dirty="0">
                <a:ln>
                  <a:noFill/>
                </a:ln>
                <a:solidFill>
                  <a:prstClr val="black"/>
                </a:solidFill>
                <a:effectLst/>
                <a:uLnTx/>
                <a:uFillTx/>
                <a:latin typeface="Tahoma"/>
                <a:ea typeface="+mn-ea"/>
                <a:cs typeface="Tahoma"/>
              </a:rPr>
              <a:t>de un </a:t>
            </a:r>
            <a:r>
              <a:rPr kumimoji="0" lang="es-ES" sz="1800" b="0" i="0" u="none" strike="noStrike" kern="1200" cap="none" spc="-5" normalizeH="0" baseline="0" noProof="0" dirty="0">
                <a:ln>
                  <a:noFill/>
                </a:ln>
                <a:solidFill>
                  <a:prstClr val="black"/>
                </a:solidFill>
                <a:effectLst/>
                <a:uLnTx/>
                <a:uFillTx/>
                <a:latin typeface="Tahoma"/>
                <a:ea typeface="+mn-ea"/>
                <a:cs typeface="Tahoma"/>
              </a:rPr>
              <a:t>curso </a:t>
            </a:r>
            <a:r>
              <a:rPr kumimoji="0" lang="es-ES" sz="1800" b="0" i="0" u="none" strike="noStrike" kern="1200" cap="none" spc="0" normalizeH="0" baseline="0" noProof="0" dirty="0">
                <a:ln>
                  <a:noFill/>
                </a:ln>
                <a:solidFill>
                  <a:prstClr val="black"/>
                </a:solidFill>
                <a:effectLst/>
                <a:uLnTx/>
                <a:uFillTx/>
                <a:latin typeface="Tahoma"/>
                <a:ea typeface="+mn-ea"/>
                <a:cs typeface="Tahoma"/>
              </a:rPr>
              <a:t>o </a:t>
            </a:r>
            <a:r>
              <a:rPr kumimoji="0" lang="es-ES" sz="1800" b="0" i="0" u="none" strike="noStrike" kern="1200" cap="none" spc="-5" normalizeH="0" baseline="0" noProof="0" dirty="0">
                <a:ln>
                  <a:noFill/>
                </a:ln>
                <a:solidFill>
                  <a:prstClr val="black"/>
                </a:solidFill>
                <a:effectLst/>
                <a:uLnTx/>
                <a:uFillTx/>
                <a:latin typeface="Tahoma"/>
                <a:ea typeface="+mn-ea"/>
                <a:cs typeface="Tahoma"/>
              </a:rPr>
              <a:t>la gestión </a:t>
            </a:r>
            <a:r>
              <a:rPr kumimoji="0" lang="es-ES" sz="1800" b="0" i="0" u="none" strike="noStrike" kern="1200" cap="none" spc="0" normalizeH="0" baseline="0" noProof="0" dirty="0">
                <a:ln>
                  <a:noFill/>
                </a:ln>
                <a:solidFill>
                  <a:prstClr val="black"/>
                </a:solidFill>
                <a:effectLst/>
                <a:uLnTx/>
                <a:uFillTx/>
                <a:latin typeface="Tahoma"/>
                <a:ea typeface="+mn-ea"/>
                <a:cs typeface="Tahoma"/>
              </a:rPr>
              <a:t>de </a:t>
            </a:r>
            <a:r>
              <a:rPr kumimoji="0" lang="es-ES" sz="1800" b="0" i="0" u="none" strike="noStrike" kern="1200" cap="none" spc="-5" normalizeH="0" baseline="0" noProof="0" dirty="0">
                <a:ln>
                  <a:noFill/>
                </a:ln>
                <a:solidFill>
                  <a:prstClr val="black"/>
                </a:solidFill>
                <a:effectLst/>
                <a:uLnTx/>
                <a:uFillTx/>
                <a:latin typeface="Tahoma"/>
                <a:ea typeface="+mn-ea"/>
                <a:cs typeface="Tahoma"/>
              </a:rPr>
              <a:t>nómina </a:t>
            </a:r>
            <a:r>
              <a:rPr kumimoji="0" lang="es-ES" sz="1800" b="0" i="0" u="none" strike="noStrike" kern="1200" cap="none" spc="0" normalizeH="0" baseline="0" noProof="0" dirty="0">
                <a:ln>
                  <a:noFill/>
                </a:ln>
                <a:solidFill>
                  <a:prstClr val="black"/>
                </a:solidFill>
                <a:effectLst/>
                <a:uLnTx/>
                <a:uFillTx/>
                <a:latin typeface="Tahoma"/>
                <a:ea typeface="+mn-ea"/>
                <a:cs typeface="Tahoma"/>
              </a:rPr>
              <a:t> de</a:t>
            </a:r>
            <a:r>
              <a:rPr kumimoji="0" lang="es-ES" sz="1800" b="0" i="0" u="none" strike="noStrike" kern="1200" cap="none" spc="-5" normalizeH="0" baseline="0" noProof="0" dirty="0">
                <a:ln>
                  <a:noFill/>
                </a:ln>
                <a:solidFill>
                  <a:prstClr val="black"/>
                </a:solidFill>
                <a:effectLst/>
                <a:uLnTx/>
                <a:uFillTx/>
                <a:latin typeface="Tahoma"/>
                <a:ea typeface="+mn-ea"/>
                <a:cs typeface="Tahoma"/>
              </a:rPr>
              <a:t> los</a:t>
            </a:r>
            <a:r>
              <a:rPr kumimoji="0" lang="es-ES" sz="1800" b="0" i="0" u="none" strike="noStrike" kern="1200" cap="none" spc="1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empleados</a:t>
            </a:r>
            <a:r>
              <a:rPr kumimoji="0" lang="es-ES" sz="1800" b="0" i="0" u="none" strike="noStrike" kern="1200" cap="none" spc="15"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de una</a:t>
            </a:r>
            <a:r>
              <a:rPr kumimoji="0" lang="es-ES" sz="1800" b="0" i="0" u="none" strike="noStrike" kern="1200" cap="none" spc="-1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empresa.</a:t>
            </a:r>
            <a:endParaRPr kumimoji="0" lang="es-ES"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9" name="Rectángulo 8">
            <a:extLst>
              <a:ext uri="{FF2B5EF4-FFF2-40B4-BE49-F238E27FC236}">
                <a16:creationId xmlns:a16="http://schemas.microsoft.com/office/drawing/2014/main" id="{4436A862-F748-48FE-843C-20DABB1EF370}"/>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316271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4766951" y="986220"/>
            <a:ext cx="2950031"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Conceptualización</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5" name="CuadroTexto 4">
            <a:extLst>
              <a:ext uri="{FF2B5EF4-FFF2-40B4-BE49-F238E27FC236}">
                <a16:creationId xmlns:a16="http://schemas.microsoft.com/office/drawing/2014/main" id="{47BAA223-84DE-94AA-2980-409FAACA8342}"/>
              </a:ext>
            </a:extLst>
          </p:cNvPr>
          <p:cNvSpPr txBox="1"/>
          <p:nvPr/>
        </p:nvSpPr>
        <p:spPr>
          <a:xfrm>
            <a:off x="5250406" y="198055"/>
            <a:ext cx="31626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sp>
        <p:nvSpPr>
          <p:cNvPr id="7" name="object 2">
            <a:extLst>
              <a:ext uri="{FF2B5EF4-FFF2-40B4-BE49-F238E27FC236}">
                <a16:creationId xmlns:a16="http://schemas.microsoft.com/office/drawing/2014/main" id="{16D35E0A-47D1-0C52-DD7E-654FCD1C6866}"/>
              </a:ext>
            </a:extLst>
          </p:cNvPr>
          <p:cNvSpPr txBox="1"/>
          <p:nvPr/>
        </p:nvSpPr>
        <p:spPr>
          <a:xfrm>
            <a:off x="259763" y="2151010"/>
            <a:ext cx="2992123" cy="289823"/>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1256030" algn="l"/>
              </a:tabLst>
              <a:defRPr/>
            </a:pPr>
            <a:r>
              <a:rPr kumimoji="0" sz="1800" b="1" i="0" u="none" strike="noStrike" kern="1200" cap="none" spc="0" normalizeH="0" baseline="0" noProof="0" dirty="0">
                <a:ln>
                  <a:noFill/>
                </a:ln>
                <a:solidFill>
                  <a:prstClr val="black"/>
                </a:solidFill>
                <a:effectLst/>
                <a:uLnTx/>
                <a:uFillTx/>
                <a:latin typeface="Tahoma"/>
                <a:ea typeface="+mn-ea"/>
                <a:cs typeface="Tahoma"/>
              </a:rPr>
              <a:t>Var</a:t>
            </a:r>
            <a:r>
              <a:rPr kumimoji="0" sz="1800" b="1" i="0" u="none" strike="noStrike" kern="1200" cap="none" spc="-5" normalizeH="0" baseline="0" noProof="0" dirty="0">
                <a:ln>
                  <a:noFill/>
                </a:ln>
                <a:solidFill>
                  <a:prstClr val="black"/>
                </a:solidFill>
                <a:effectLst/>
                <a:uLnTx/>
                <a:uFillTx/>
                <a:latin typeface="Tahoma"/>
                <a:ea typeface="+mn-ea"/>
                <a:cs typeface="Tahoma"/>
              </a:rPr>
              <a:t>i</a:t>
            </a:r>
            <a:r>
              <a:rPr kumimoji="0" sz="1800" b="1" i="0" u="none" strike="noStrike" kern="1200" cap="none" spc="-15" normalizeH="0" baseline="0" noProof="0" dirty="0">
                <a:ln>
                  <a:noFill/>
                </a:ln>
                <a:solidFill>
                  <a:prstClr val="black"/>
                </a:solidFill>
                <a:effectLst/>
                <a:uLnTx/>
                <a:uFillTx/>
                <a:latin typeface="Tahoma"/>
                <a:ea typeface="+mn-ea"/>
                <a:cs typeface="Tahoma"/>
              </a:rPr>
              <a:t>a</a:t>
            </a:r>
            <a:r>
              <a:rPr kumimoji="0" sz="1800" b="1" i="0" u="none" strike="noStrike" kern="1200" cap="none" spc="0" normalizeH="0" baseline="0" noProof="0" dirty="0">
                <a:ln>
                  <a:noFill/>
                </a:ln>
                <a:solidFill>
                  <a:prstClr val="black"/>
                </a:solidFill>
                <a:effectLst/>
                <a:uLnTx/>
                <a:uFillTx/>
                <a:latin typeface="Tahoma"/>
                <a:ea typeface="+mn-ea"/>
                <a:cs typeface="Tahoma"/>
              </a:rPr>
              <a:t>ble:	</a:t>
            </a:r>
            <a:r>
              <a:rPr kumimoji="0" sz="1800" b="0" i="0" u="none" strike="noStrike" kern="1200" cap="none" spc="-5" normalizeH="0" baseline="0" noProof="0" dirty="0">
                <a:ln>
                  <a:noFill/>
                </a:ln>
                <a:solidFill>
                  <a:prstClr val="black"/>
                </a:solidFill>
                <a:effectLst/>
                <a:uLnTx/>
                <a:uFillTx/>
                <a:latin typeface="Tahoma"/>
                <a:ea typeface="+mn-ea"/>
                <a:cs typeface="Tahoma"/>
              </a:rPr>
              <a:t>Es</a:t>
            </a:r>
            <a:endParaRPr kumimoji="0" sz="1800" b="0" i="0" u="none" strike="noStrike" kern="1200" cap="none" spc="0" normalizeH="0" baseline="0" noProof="0">
              <a:ln>
                <a:noFill/>
              </a:ln>
              <a:solidFill>
                <a:prstClr val="black"/>
              </a:solidFill>
              <a:effectLst/>
              <a:uLnTx/>
              <a:uFillTx/>
              <a:latin typeface="Tahoma"/>
              <a:ea typeface="+mn-ea"/>
              <a:cs typeface="Tahoma"/>
            </a:endParaRPr>
          </a:p>
        </p:txBody>
      </p:sp>
      <p:sp>
        <p:nvSpPr>
          <p:cNvPr id="8" name="object 3">
            <a:extLst>
              <a:ext uri="{FF2B5EF4-FFF2-40B4-BE49-F238E27FC236}">
                <a16:creationId xmlns:a16="http://schemas.microsoft.com/office/drawing/2014/main" id="{94498A8F-7AF9-02D7-97A5-51C1F3C5213E}"/>
              </a:ext>
            </a:extLst>
          </p:cNvPr>
          <p:cNvSpPr txBox="1"/>
          <p:nvPr/>
        </p:nvSpPr>
        <p:spPr>
          <a:xfrm>
            <a:off x="1854881" y="2151011"/>
            <a:ext cx="4055181" cy="289823"/>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484505" algn="l"/>
                <a:tab pos="1450975" algn="l"/>
                <a:tab pos="1915795" algn="l"/>
                <a:tab pos="3018155" algn="l"/>
              </a:tabLst>
              <a:defRPr/>
            </a:pPr>
            <a:r>
              <a:rPr kumimoji="0" sz="1800" b="0" i="0" u="none" strike="noStrike" kern="1200" cap="none" spc="-10" normalizeH="0" baseline="0" noProof="0" dirty="0">
                <a:ln>
                  <a:noFill/>
                </a:ln>
                <a:solidFill>
                  <a:prstClr val="black"/>
                </a:solidFill>
                <a:effectLst/>
                <a:uLnTx/>
                <a:uFillTx/>
                <a:latin typeface="Tahoma"/>
                <a:ea typeface="+mn-ea"/>
                <a:cs typeface="Tahoma"/>
              </a:rPr>
              <a:t>u</a:t>
            </a:r>
            <a:r>
              <a:rPr kumimoji="0" sz="1800" b="0" i="0" u="none" strike="noStrike" kern="1200" cap="none" spc="0" normalizeH="0" baseline="0" noProof="0" dirty="0">
                <a:ln>
                  <a:noFill/>
                </a:ln>
                <a:solidFill>
                  <a:prstClr val="black"/>
                </a:solidFill>
                <a:effectLst/>
                <a:uLnTx/>
                <a:uFillTx/>
                <a:latin typeface="Tahoma"/>
                <a:ea typeface="+mn-ea"/>
                <a:cs typeface="Tahoma"/>
              </a:rPr>
              <a:t>n	</a:t>
            </a:r>
            <a:r>
              <a:rPr kumimoji="0" sz="1800" b="0" i="0" u="none" strike="noStrike" kern="1200" cap="none" spc="-5" normalizeH="0" baseline="0" noProof="0" dirty="0">
                <a:ln>
                  <a:noFill/>
                </a:ln>
                <a:solidFill>
                  <a:prstClr val="black"/>
                </a:solidFill>
                <a:effectLst/>
                <a:uLnTx/>
                <a:uFillTx/>
                <a:latin typeface="Tahoma"/>
                <a:ea typeface="+mn-ea"/>
                <a:cs typeface="Tahoma"/>
              </a:rPr>
              <a:t>esp</a:t>
            </a:r>
            <a:r>
              <a:rPr kumimoji="0" sz="1800" b="0" i="0" u="none" strike="noStrike" kern="1200" cap="none" spc="0" normalizeH="0" baseline="0" noProof="0" dirty="0">
                <a:ln>
                  <a:noFill/>
                </a:ln>
                <a:solidFill>
                  <a:prstClr val="black"/>
                </a:solidFill>
                <a:effectLst/>
                <a:uLnTx/>
                <a:uFillTx/>
                <a:latin typeface="Tahoma"/>
                <a:ea typeface="+mn-ea"/>
                <a:cs typeface="Tahoma"/>
              </a:rPr>
              <a:t>a</a:t>
            </a:r>
            <a:r>
              <a:rPr kumimoji="0" sz="1800" b="0" i="0" u="none" strike="noStrike" kern="1200" cap="none" spc="-5" normalizeH="0" baseline="0" noProof="0" dirty="0">
                <a:ln>
                  <a:noFill/>
                </a:ln>
                <a:solidFill>
                  <a:prstClr val="black"/>
                </a:solidFill>
                <a:effectLst/>
                <a:uLnTx/>
                <a:uFillTx/>
                <a:latin typeface="Tahoma"/>
                <a:ea typeface="+mn-ea"/>
                <a:cs typeface="Tahoma"/>
              </a:rPr>
              <a:t>c</a:t>
            </a:r>
            <a:r>
              <a:rPr kumimoji="0" sz="1800" b="0" i="0" u="none" strike="noStrike" kern="1200" cap="none" spc="-10" normalizeH="0" baseline="0" noProof="0" dirty="0">
                <a:ln>
                  <a:noFill/>
                </a:ln>
                <a:solidFill>
                  <a:prstClr val="black"/>
                </a:solidFill>
                <a:effectLst/>
                <a:uLnTx/>
                <a:uFillTx/>
                <a:latin typeface="Tahoma"/>
                <a:ea typeface="+mn-ea"/>
                <a:cs typeface="Tahoma"/>
              </a:rPr>
              <a:t>i</a:t>
            </a:r>
            <a:r>
              <a:rPr kumimoji="0" sz="1800" b="0" i="0" u="none" strike="noStrike" kern="1200" cap="none" spc="0" normalizeH="0" baseline="0" noProof="0" dirty="0">
                <a:ln>
                  <a:noFill/>
                </a:ln>
                <a:solidFill>
                  <a:prstClr val="black"/>
                </a:solidFill>
                <a:effectLst/>
                <a:uLnTx/>
                <a:uFillTx/>
                <a:latin typeface="Tahoma"/>
                <a:ea typeface="+mn-ea"/>
                <a:cs typeface="Tahoma"/>
              </a:rPr>
              <a:t>o	de	memoria	que</a:t>
            </a:r>
          </a:p>
        </p:txBody>
      </p:sp>
      <p:sp>
        <p:nvSpPr>
          <p:cNvPr id="9" name="object 4">
            <a:extLst>
              <a:ext uri="{FF2B5EF4-FFF2-40B4-BE49-F238E27FC236}">
                <a16:creationId xmlns:a16="http://schemas.microsoft.com/office/drawing/2014/main" id="{AE2A8817-BA8B-DB92-0D38-AFCEEAB39490}"/>
              </a:ext>
            </a:extLst>
          </p:cNvPr>
          <p:cNvSpPr txBox="1"/>
          <p:nvPr/>
        </p:nvSpPr>
        <p:spPr>
          <a:xfrm>
            <a:off x="259763" y="2425330"/>
            <a:ext cx="5129655" cy="1693373"/>
          </a:xfrm>
          <a:prstGeom prst="rect">
            <a:avLst/>
          </a:prstGeom>
        </p:spPr>
        <p:txBody>
          <a:bodyPr vert="horz" wrap="square" lIns="0" tIns="12700" rIns="0" bIns="0" rtlCol="0">
            <a:spAutoFit/>
          </a:bodyPr>
          <a:lstStyle/>
          <a:p>
            <a:pPr marL="12700" marR="6985" lvl="0" indent="0" algn="just"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ahoma"/>
                <a:ea typeface="+mn-ea"/>
                <a:cs typeface="Tahoma"/>
              </a:rPr>
              <a:t>contiene</a:t>
            </a:r>
            <a:r>
              <a:rPr kumimoji="0" sz="1800" b="1" i="0" u="none" strike="noStrike" kern="1200" cap="none" spc="0"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un</a:t>
            </a:r>
            <a:r>
              <a:rPr kumimoji="0" sz="1800" b="1" i="0" u="none" strike="noStrike" kern="1200" cap="none" spc="0"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dato</a:t>
            </a:r>
            <a:r>
              <a:rPr kumimoji="0" sz="1800" b="1" i="0" u="none" strike="noStrike" kern="1200" cap="none" spc="0"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simple</a:t>
            </a:r>
            <a:r>
              <a:rPr kumimoji="0" sz="1800" b="1"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de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tipo</a:t>
            </a:r>
            <a:r>
              <a:rPr kumimoji="0" sz="1800" b="0" i="0" u="none" strike="noStrike" kern="1200" cap="none" spc="0" normalizeH="0" baseline="0" noProof="0" dirty="0">
                <a:ln>
                  <a:noFill/>
                </a:ln>
                <a:solidFill>
                  <a:prstClr val="black"/>
                </a:solidFill>
                <a:effectLst/>
                <a:uLnTx/>
                <a:uFillTx/>
                <a:latin typeface="Tahoma"/>
                <a:ea typeface="+mn-ea"/>
                <a:cs typeface="Tahoma"/>
              </a:rPr>
              <a:t> cadena, </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numérico,</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booleano,</a:t>
            </a:r>
            <a:r>
              <a:rPr kumimoji="0" sz="1800" b="0" i="0" u="none" strike="noStrike" kern="1200" cap="none" spc="1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etc.</a:t>
            </a:r>
            <a:endParaRPr kumimoji="0" sz="1800" b="0" i="0" u="none" strike="noStrike" kern="1200" cap="none" spc="0" normalizeH="0" baseline="0" noProof="0" dirty="0">
              <a:ln>
                <a:noFill/>
              </a:ln>
              <a:solidFill>
                <a:prstClr val="black"/>
              </a:solidFill>
              <a:effectLst/>
              <a:uLnTx/>
              <a:uFillTx/>
              <a:latin typeface="Tahoma"/>
              <a:ea typeface="+mn-ea"/>
              <a:cs typeface="Tahoma"/>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1750" b="0" i="0" u="none" strike="noStrike" kern="1200" cap="none" spc="0" normalizeH="0" baseline="0" noProof="0" dirty="0">
              <a:ln>
                <a:noFill/>
              </a:ln>
              <a:solidFill>
                <a:prstClr val="black"/>
              </a:solidFill>
              <a:effectLst/>
              <a:uLnTx/>
              <a:uFillTx/>
              <a:latin typeface="Tahoma"/>
              <a:ea typeface="+mn-ea"/>
              <a:cs typeface="Tahoma"/>
            </a:endParaRPr>
          </a:p>
          <a:p>
            <a:pPr marL="12700" marR="5080" lvl="0" indent="0" algn="just" defTabSz="914400" rtl="0" eaLnBrk="1" fontAlgn="auto" latinLnBrk="0" hangingPunct="1">
              <a:lnSpc>
                <a:spcPct val="100000"/>
              </a:lnSpc>
              <a:spcBef>
                <a:spcPts val="5"/>
              </a:spcBef>
              <a:spcAft>
                <a:spcPts val="0"/>
              </a:spcAft>
              <a:buClrTx/>
              <a:buSzTx/>
              <a:buFontTx/>
              <a:buNone/>
              <a:tabLst/>
              <a:defRPr/>
            </a:pPr>
            <a:r>
              <a:rPr kumimoji="0" sz="1800" b="0" i="0" u="none" strike="noStrike" kern="1200" cap="none" spc="0" normalizeH="0" baseline="0" noProof="0" dirty="0">
                <a:ln>
                  <a:noFill/>
                </a:ln>
                <a:solidFill>
                  <a:prstClr val="black"/>
                </a:solidFill>
                <a:effectLst/>
                <a:uLnTx/>
                <a:uFillTx/>
                <a:latin typeface="Tahoma"/>
                <a:ea typeface="+mn-ea"/>
                <a:cs typeface="Tahoma"/>
              </a:rPr>
              <a:t>Al</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contenido</a:t>
            </a:r>
            <a:r>
              <a:rPr kumimoji="0" sz="1800" b="0" i="0" u="none" strike="noStrike" kern="1200" cap="none" spc="0" normalizeH="0" baseline="0" noProof="0" dirty="0">
                <a:ln>
                  <a:noFill/>
                </a:ln>
                <a:solidFill>
                  <a:prstClr val="black"/>
                </a:solidFill>
                <a:effectLst/>
                <a:uLnTx/>
                <a:uFillTx/>
                <a:latin typeface="Tahoma"/>
                <a:ea typeface="+mn-ea"/>
                <a:cs typeface="Tahoma"/>
              </a:rPr>
              <a:t> de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este</a:t>
            </a:r>
            <a:r>
              <a:rPr kumimoji="0" sz="1800" b="0"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espacio</a:t>
            </a:r>
            <a:r>
              <a:rPr kumimoji="0" sz="1800" b="0" i="0" u="none" strike="noStrike" kern="1200" cap="none" spc="0" normalizeH="0" baseline="0" noProof="0" dirty="0">
                <a:ln>
                  <a:noFill/>
                </a:ln>
                <a:solidFill>
                  <a:prstClr val="black"/>
                </a:solidFill>
                <a:effectLst/>
                <a:uLnTx/>
                <a:uFillTx/>
                <a:latin typeface="Tahoma"/>
                <a:ea typeface="+mn-ea"/>
                <a:cs typeface="Tahoma"/>
              </a:rPr>
              <a:t> de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memoria,</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se </a:t>
            </a:r>
            <a:r>
              <a:rPr kumimoji="0" sz="1800" b="0" i="0" u="none" strike="noStrike" kern="1200" cap="none" spc="-55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accede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a</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través</a:t>
            </a:r>
            <a:r>
              <a:rPr kumimoji="0" sz="1800" b="0" i="0" u="none" strike="noStrike" kern="1200" cap="none" spc="0" normalizeH="0" baseline="0" noProof="0" dirty="0">
                <a:ln>
                  <a:noFill/>
                </a:ln>
                <a:solidFill>
                  <a:prstClr val="black"/>
                </a:solidFill>
                <a:effectLst/>
                <a:uLnTx/>
                <a:uFillTx/>
                <a:latin typeface="Tahoma"/>
                <a:ea typeface="+mn-ea"/>
                <a:cs typeface="Tahoma"/>
              </a:rPr>
              <a:t> de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lo</a:t>
            </a:r>
            <a:r>
              <a:rPr kumimoji="0" sz="1800" b="0" i="0" u="none" strike="noStrike" kern="1200" cap="none" spc="0" normalizeH="0" baseline="0" noProof="0" dirty="0">
                <a:ln>
                  <a:noFill/>
                </a:ln>
                <a:solidFill>
                  <a:prstClr val="black"/>
                </a:solidFill>
                <a:effectLst/>
                <a:uLnTx/>
                <a:uFillTx/>
                <a:latin typeface="Tahoma"/>
                <a:ea typeface="+mn-ea"/>
                <a:cs typeface="Tahoma"/>
              </a:rPr>
              <a:t> que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llamamos</a:t>
            </a:r>
            <a:r>
              <a:rPr kumimoji="0" sz="1800" b="0"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10" normalizeH="0" baseline="0" noProof="0" dirty="0">
                <a:ln>
                  <a:noFill/>
                </a:ln>
                <a:solidFill>
                  <a:prstClr val="black"/>
                </a:solidFill>
                <a:effectLst/>
                <a:uLnTx/>
                <a:uFillTx/>
                <a:latin typeface="Tahoma"/>
                <a:ea typeface="+mn-ea"/>
                <a:cs typeface="Tahoma"/>
              </a:rPr>
              <a:t>un </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identificador</a:t>
            </a:r>
            <a:r>
              <a:rPr kumimoji="0" sz="1800" b="1" i="0" u="none" strike="noStrike" kern="1200" cap="none" spc="5" normalizeH="0" baseline="0" noProof="0" dirty="0">
                <a:ln>
                  <a:noFill/>
                </a:ln>
                <a:solidFill>
                  <a:prstClr val="black"/>
                </a:solidFill>
                <a:effectLst/>
                <a:uLnTx/>
                <a:uFillTx/>
                <a:latin typeface="Tahoma"/>
                <a:ea typeface="+mn-ea"/>
                <a:cs typeface="Tahoma"/>
              </a:rPr>
              <a:t> </a:t>
            </a:r>
            <a:r>
              <a:rPr kumimoji="0" sz="1800" b="1" i="0" u="none" strike="noStrike" kern="1200" cap="none" spc="0" normalizeH="0" baseline="0" noProof="0" dirty="0">
                <a:ln>
                  <a:noFill/>
                </a:ln>
                <a:solidFill>
                  <a:prstClr val="black"/>
                </a:solidFill>
                <a:effectLst/>
                <a:uLnTx/>
                <a:uFillTx/>
                <a:latin typeface="Tahoma"/>
                <a:ea typeface="+mn-ea"/>
                <a:cs typeface="Tahoma"/>
              </a:rPr>
              <a:t>o</a:t>
            </a:r>
            <a:r>
              <a:rPr kumimoji="0" sz="1800" b="1" i="0" u="none" strike="noStrike" kern="1200" cap="none" spc="-10" normalizeH="0" baseline="0" noProof="0" dirty="0">
                <a:ln>
                  <a:noFill/>
                </a:ln>
                <a:solidFill>
                  <a:prstClr val="black"/>
                </a:solidFill>
                <a:effectLst/>
                <a:uLnTx/>
                <a:uFillTx/>
                <a:latin typeface="Tahoma"/>
                <a:ea typeface="+mn-ea"/>
                <a:cs typeface="Tahoma"/>
              </a:rPr>
              <a:t> </a:t>
            </a:r>
            <a:r>
              <a:rPr kumimoji="0" sz="1800" b="1" i="0" u="none" strike="noStrike" kern="1200" cap="none" spc="0" normalizeH="0" baseline="0" noProof="0" dirty="0">
                <a:ln>
                  <a:noFill/>
                </a:ln>
                <a:solidFill>
                  <a:prstClr val="black"/>
                </a:solidFill>
                <a:effectLst/>
                <a:uLnTx/>
                <a:uFillTx/>
                <a:latin typeface="Tahoma"/>
                <a:ea typeface="+mn-ea"/>
                <a:cs typeface="Tahoma"/>
              </a:rPr>
              <a:t>Nombre</a:t>
            </a:r>
            <a:r>
              <a:rPr kumimoji="0" sz="1800" b="1" i="0" u="none" strike="noStrike" kern="1200" cap="none" spc="-10"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de</a:t>
            </a:r>
            <a:r>
              <a:rPr kumimoji="0" sz="1800" b="1" i="0" u="none" strike="noStrike" kern="1200" cap="none" spc="5"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Variable.</a:t>
            </a:r>
            <a:endParaRPr kumimoji="0"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2" name="Rectángulo: esquinas redondeadas 1">
            <a:extLst>
              <a:ext uri="{FF2B5EF4-FFF2-40B4-BE49-F238E27FC236}">
                <a16:creationId xmlns:a16="http://schemas.microsoft.com/office/drawing/2014/main" id="{47C3182B-3D42-0A1C-EB35-905AA1372653}"/>
              </a:ext>
            </a:extLst>
          </p:cNvPr>
          <p:cNvSpPr/>
          <p:nvPr/>
        </p:nvSpPr>
        <p:spPr>
          <a:xfrm>
            <a:off x="7554201" y="4490522"/>
            <a:ext cx="4378036" cy="498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600" b="1" i="0" u="none" strike="noStrike" kern="1200" cap="none" spc="0" normalizeH="0" baseline="0" noProof="0" dirty="0">
                <a:ln>
                  <a:noFill/>
                </a:ln>
                <a:solidFill>
                  <a:srgbClr val="FFFF00"/>
                </a:solidFill>
                <a:effectLst/>
                <a:uLnTx/>
                <a:uFillTx/>
                <a:latin typeface="Calibri" panose="020F0502020204030204"/>
                <a:ea typeface="+mn-ea"/>
                <a:cs typeface="+mn-cs"/>
              </a:rPr>
              <a:t>Variable</a:t>
            </a:r>
          </a:p>
        </p:txBody>
      </p:sp>
      <p:sp>
        <p:nvSpPr>
          <p:cNvPr id="10" name="Rectángulo: esquinas redondeadas 9">
            <a:extLst>
              <a:ext uri="{FF2B5EF4-FFF2-40B4-BE49-F238E27FC236}">
                <a16:creationId xmlns:a16="http://schemas.microsoft.com/office/drawing/2014/main" id="{FE1052A1-5459-B038-D4A2-B4C24AA1D893}"/>
              </a:ext>
            </a:extLst>
          </p:cNvPr>
          <p:cNvSpPr/>
          <p:nvPr/>
        </p:nvSpPr>
        <p:spPr>
          <a:xfrm>
            <a:off x="7554201" y="3752289"/>
            <a:ext cx="4378036" cy="498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600" b="1" i="0" u="none" strike="noStrike" kern="1200" cap="none" spc="0" normalizeH="0" baseline="0" noProof="0" dirty="0">
                <a:ln>
                  <a:noFill/>
                </a:ln>
                <a:solidFill>
                  <a:srgbClr val="FFFF00"/>
                </a:solidFill>
                <a:effectLst/>
                <a:uLnTx/>
                <a:uFillTx/>
                <a:latin typeface="Calibri" panose="020F0502020204030204"/>
                <a:ea typeface="+mn-ea"/>
                <a:cs typeface="+mn-cs"/>
              </a:rPr>
              <a:t>Variable estructurada: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600" b="1" i="0" u="none" strike="noStrike" kern="1200" cap="none" spc="0" normalizeH="0" baseline="0" noProof="0" dirty="0">
                <a:ln>
                  <a:noFill/>
                </a:ln>
                <a:solidFill>
                  <a:srgbClr val="FFFF00"/>
                </a:solidFill>
                <a:effectLst/>
                <a:uLnTx/>
                <a:uFillTx/>
                <a:latin typeface="Calibri" panose="020F0502020204030204"/>
                <a:ea typeface="+mn-ea"/>
                <a:cs typeface="+mn-cs"/>
              </a:rPr>
              <a:t> Listas – Tuplas – Conjuntos - Diccionarios</a:t>
            </a:r>
          </a:p>
        </p:txBody>
      </p:sp>
      <p:sp>
        <p:nvSpPr>
          <p:cNvPr id="11" name="Rectángulo: esquinas redondeadas 10">
            <a:extLst>
              <a:ext uri="{FF2B5EF4-FFF2-40B4-BE49-F238E27FC236}">
                <a16:creationId xmlns:a16="http://schemas.microsoft.com/office/drawing/2014/main" id="{20EE82E6-32D5-990D-548D-489BD2E798D5}"/>
              </a:ext>
            </a:extLst>
          </p:cNvPr>
          <p:cNvSpPr/>
          <p:nvPr/>
        </p:nvSpPr>
        <p:spPr>
          <a:xfrm>
            <a:off x="7554201" y="2998728"/>
            <a:ext cx="4378036" cy="498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600" b="1" i="0" u="none" strike="noStrike" kern="1200" cap="none" spc="0" normalizeH="0" baseline="0" noProof="0" dirty="0">
                <a:ln>
                  <a:noFill/>
                </a:ln>
                <a:solidFill>
                  <a:srgbClr val="FFFF00"/>
                </a:solidFill>
                <a:effectLst/>
                <a:uLnTx/>
                <a:uFillTx/>
                <a:latin typeface="Calibri" panose="020F0502020204030204"/>
                <a:ea typeface="+mn-ea"/>
                <a:cs typeface="+mn-cs"/>
              </a:rPr>
              <a:t>Archivos (texto , JSON)</a:t>
            </a:r>
          </a:p>
        </p:txBody>
      </p:sp>
      <p:sp>
        <p:nvSpPr>
          <p:cNvPr id="12" name="Rectángulo: esquinas redondeadas 11">
            <a:extLst>
              <a:ext uri="{FF2B5EF4-FFF2-40B4-BE49-F238E27FC236}">
                <a16:creationId xmlns:a16="http://schemas.microsoft.com/office/drawing/2014/main" id="{305B7471-0A8A-F3FD-1967-EF719BF2B417}"/>
              </a:ext>
            </a:extLst>
          </p:cNvPr>
          <p:cNvSpPr/>
          <p:nvPr/>
        </p:nvSpPr>
        <p:spPr>
          <a:xfrm>
            <a:off x="7554201" y="2225855"/>
            <a:ext cx="4378036" cy="498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600" b="1" i="0" u="none" strike="noStrike" kern="1200" cap="none" spc="0" normalizeH="0" baseline="0" noProof="0" dirty="0">
                <a:ln>
                  <a:noFill/>
                </a:ln>
                <a:solidFill>
                  <a:srgbClr val="FFFF00"/>
                </a:solidFill>
                <a:effectLst/>
                <a:uLnTx/>
                <a:uFillTx/>
                <a:latin typeface="Calibri" panose="020F0502020204030204"/>
                <a:ea typeface="+mn-ea"/>
                <a:cs typeface="+mn-cs"/>
              </a:rPr>
              <a:t>Base de Datos</a:t>
            </a:r>
          </a:p>
        </p:txBody>
      </p:sp>
      <p:cxnSp>
        <p:nvCxnSpPr>
          <p:cNvPr id="4" name="Conector recto de flecha 3">
            <a:extLst>
              <a:ext uri="{FF2B5EF4-FFF2-40B4-BE49-F238E27FC236}">
                <a16:creationId xmlns:a16="http://schemas.microsoft.com/office/drawing/2014/main" id="{961A4D61-1550-71F9-854E-A9277971FD51}"/>
              </a:ext>
            </a:extLst>
          </p:cNvPr>
          <p:cNvCxnSpPr/>
          <p:nvPr/>
        </p:nvCxnSpPr>
        <p:spPr>
          <a:xfrm flipV="1">
            <a:off x="9604674" y="4251053"/>
            <a:ext cx="0" cy="239469"/>
          </a:xfrm>
          <a:prstGeom prst="straightConnector1">
            <a:avLst/>
          </a:prstGeom>
          <a:ln w="57150">
            <a:solidFill>
              <a:srgbClr val="EA2E5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B14DF39-6CD4-F262-E58D-CBA45E1FC34D}"/>
              </a:ext>
            </a:extLst>
          </p:cNvPr>
          <p:cNvCxnSpPr/>
          <p:nvPr/>
        </p:nvCxnSpPr>
        <p:spPr>
          <a:xfrm flipV="1">
            <a:off x="9604674" y="3497492"/>
            <a:ext cx="0" cy="23946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C655CE79-825D-2A03-3899-891CE20BDBF9}"/>
              </a:ext>
            </a:extLst>
          </p:cNvPr>
          <p:cNvCxnSpPr/>
          <p:nvPr/>
        </p:nvCxnSpPr>
        <p:spPr>
          <a:xfrm flipV="1">
            <a:off x="9604674" y="2724619"/>
            <a:ext cx="0" cy="23946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Abrir llave 16">
            <a:extLst>
              <a:ext uri="{FF2B5EF4-FFF2-40B4-BE49-F238E27FC236}">
                <a16:creationId xmlns:a16="http://schemas.microsoft.com/office/drawing/2014/main" id="{F6FC0216-D00F-52AF-43AC-1DC4FB046BAA}"/>
              </a:ext>
            </a:extLst>
          </p:cNvPr>
          <p:cNvSpPr/>
          <p:nvPr/>
        </p:nvSpPr>
        <p:spPr>
          <a:xfrm>
            <a:off x="7332528" y="3893217"/>
            <a:ext cx="119944" cy="983583"/>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Abrir llave 17">
            <a:extLst>
              <a:ext uri="{FF2B5EF4-FFF2-40B4-BE49-F238E27FC236}">
                <a16:creationId xmlns:a16="http://schemas.microsoft.com/office/drawing/2014/main" id="{8E812C2B-0128-EB90-B0EE-4F2BFF287036}"/>
              </a:ext>
            </a:extLst>
          </p:cNvPr>
          <p:cNvSpPr/>
          <p:nvPr/>
        </p:nvSpPr>
        <p:spPr>
          <a:xfrm>
            <a:off x="7332528" y="2425330"/>
            <a:ext cx="119944" cy="983583"/>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CuadroTexto 18">
            <a:extLst>
              <a:ext uri="{FF2B5EF4-FFF2-40B4-BE49-F238E27FC236}">
                <a16:creationId xmlns:a16="http://schemas.microsoft.com/office/drawing/2014/main" id="{D3E0633D-9E59-829F-68E4-D1C482AA548D}"/>
              </a:ext>
            </a:extLst>
          </p:cNvPr>
          <p:cNvSpPr txBox="1"/>
          <p:nvPr/>
        </p:nvSpPr>
        <p:spPr>
          <a:xfrm>
            <a:off x="6489311" y="4224993"/>
            <a:ext cx="959180" cy="27699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srgbClr val="002060"/>
                </a:solidFill>
                <a:effectLst/>
                <a:uLnTx/>
                <a:uFillTx/>
                <a:latin typeface="Ubuntu" panose="020B0504030602030204" pitchFamily="34" charset="0"/>
                <a:ea typeface="+mn-ea"/>
                <a:cs typeface="+mn-cs"/>
              </a:rPr>
              <a:t>Memoria</a:t>
            </a:r>
            <a:endParaRPr kumimoji="0" lang="es-CO" sz="1200" b="1" i="0" u="none" strike="noStrike" kern="1200" cap="none" spc="0" normalizeH="0" baseline="0" noProof="0" dirty="0">
              <a:ln>
                <a:noFill/>
              </a:ln>
              <a:solidFill>
                <a:srgbClr val="002060"/>
              </a:solidFill>
              <a:effectLst/>
              <a:uLnTx/>
              <a:uFillTx/>
              <a:latin typeface="Ubuntu" panose="020B0504030602030204" pitchFamily="34" charset="0"/>
              <a:ea typeface="+mn-ea"/>
              <a:cs typeface="+mn-cs"/>
            </a:endParaRPr>
          </a:p>
        </p:txBody>
      </p:sp>
      <p:sp>
        <p:nvSpPr>
          <p:cNvPr id="20" name="CuadroTexto 19">
            <a:extLst>
              <a:ext uri="{FF2B5EF4-FFF2-40B4-BE49-F238E27FC236}">
                <a16:creationId xmlns:a16="http://schemas.microsoft.com/office/drawing/2014/main" id="{8C864666-1BBF-F78F-F2AC-AD0640566B41}"/>
              </a:ext>
            </a:extLst>
          </p:cNvPr>
          <p:cNvSpPr txBox="1"/>
          <p:nvPr/>
        </p:nvSpPr>
        <p:spPr>
          <a:xfrm>
            <a:off x="6011791" y="2689554"/>
            <a:ext cx="1491546"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1200" b="1" i="0" u="none" strike="noStrike" kern="1200" cap="none" spc="0" normalizeH="0" baseline="0" noProof="0" dirty="0">
                <a:ln>
                  <a:noFill/>
                </a:ln>
                <a:solidFill>
                  <a:srgbClr val="002060"/>
                </a:solidFill>
                <a:effectLst/>
                <a:uLnTx/>
                <a:uFillTx/>
                <a:latin typeface="Ubuntu" panose="020B0504030602030204" pitchFamily="34" charset="0"/>
                <a:ea typeface="+mn-ea"/>
                <a:cs typeface="+mn-cs"/>
              </a:rPr>
              <a:t>Almacenamiento permanente: (Discos, etc.)</a:t>
            </a:r>
          </a:p>
        </p:txBody>
      </p:sp>
      <p:sp>
        <p:nvSpPr>
          <p:cNvPr id="21" name="object 2">
            <a:extLst>
              <a:ext uri="{FF2B5EF4-FFF2-40B4-BE49-F238E27FC236}">
                <a16:creationId xmlns:a16="http://schemas.microsoft.com/office/drawing/2014/main" id="{1EA0B1B9-4D2F-3B0E-F30A-E1482A851FA1}"/>
              </a:ext>
            </a:extLst>
          </p:cNvPr>
          <p:cNvSpPr txBox="1"/>
          <p:nvPr/>
        </p:nvSpPr>
        <p:spPr>
          <a:xfrm>
            <a:off x="259762" y="4490521"/>
            <a:ext cx="5442927" cy="1134423"/>
          </a:xfrm>
          <a:prstGeom prst="rect">
            <a:avLst/>
          </a:prstGeom>
        </p:spPr>
        <p:txBody>
          <a:bodyPr vert="horz" wrap="square" lIns="0" tIns="12700" rIns="0" bIns="0" rtlCol="0">
            <a:spAutoFit/>
          </a:bodyPr>
          <a:lstStyle/>
          <a:p>
            <a:pPr marL="12700" marR="0" lvl="0" indent="0" algn="just"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ahoma"/>
                <a:ea typeface="+mn-ea"/>
                <a:cs typeface="Tahoma"/>
              </a:rPr>
              <a:t>Variable</a:t>
            </a:r>
            <a:r>
              <a:rPr kumimoji="0" sz="1800" b="1" i="0" u="none" strike="noStrike" kern="1200" cap="none" spc="375"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Estructurada:</a:t>
            </a:r>
            <a:r>
              <a:rPr kumimoji="0" sz="1800" b="1" i="0" u="none" strike="noStrike" kern="1200" cap="none" spc="37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es</a:t>
            </a:r>
            <a:r>
              <a:rPr kumimoji="0" sz="1800" b="0" i="0" u="none" strike="noStrike" kern="1200" cap="none" spc="34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un</a:t>
            </a:r>
            <a:r>
              <a:rPr kumimoji="0" sz="1800" b="0" i="0" u="none" strike="noStrike" kern="1200" cap="none" spc="34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agrupamiento,</a:t>
            </a:r>
            <a:r>
              <a:rPr kumimoji="0" sz="1800" b="0" i="0" u="none" strike="noStrike" kern="1200" cap="none" spc="33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empaquetamiento</a:t>
            </a:r>
            <a:r>
              <a:rPr kumimoji="0" sz="1800" b="0" i="0" u="none" strike="noStrike" kern="1200" cap="none" spc="34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o</a:t>
            </a:r>
            <a:r>
              <a:rPr kumimoji="0" sz="1800" b="0" i="0" u="none" strike="noStrike" kern="1200" cap="none" spc="33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colección</a:t>
            </a:r>
            <a:r>
              <a:rPr kumimoji="0" sz="1800" b="0" i="0" u="none" strike="noStrike" kern="1200" cap="none" spc="34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de</a:t>
            </a:r>
            <a:r>
              <a:rPr kumimoji="0" sz="1800" b="0" i="0" u="none" strike="noStrike" kern="1200" cap="none" spc="34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varios</a:t>
            </a:r>
            <a:r>
              <a:rPr kumimoji="0" lang="es-CO"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espacios</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de</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memoria,</a:t>
            </a:r>
            <a:r>
              <a:rPr kumimoji="0" sz="1800" b="0" i="0" u="none" strike="noStrike" kern="1200" cap="none" spc="2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a </a:t>
            </a:r>
            <a:r>
              <a:rPr kumimoji="0" sz="1800" b="0" i="0" u="none" strike="noStrike" kern="1200" cap="none" spc="-5" normalizeH="0" baseline="0" noProof="0" dirty="0">
                <a:ln>
                  <a:noFill/>
                </a:ln>
                <a:solidFill>
                  <a:prstClr val="black"/>
                </a:solidFill>
                <a:effectLst/>
                <a:uLnTx/>
                <a:uFillTx/>
                <a:latin typeface="Tahoma"/>
                <a:ea typeface="+mn-ea"/>
                <a:cs typeface="Tahoma"/>
              </a:rPr>
              <a:t>los</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cuales</a:t>
            </a:r>
            <a:r>
              <a:rPr kumimoji="0" sz="1800" b="0" i="0" u="none" strike="noStrike" kern="1200" cap="none" spc="-1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se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accede</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a</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través de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un</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único</a:t>
            </a:r>
            <a:r>
              <a:rPr kumimoji="0" sz="1800" b="0" i="0" u="none" strike="noStrike" kern="1200" cap="none" spc="-2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identificador</a:t>
            </a:r>
            <a:r>
              <a:rPr kumimoji="0" sz="1800" b="1" i="0" u="none" strike="noStrike" kern="1200" cap="none" spc="-5" normalizeH="0" baseline="0" noProof="0" dirty="0">
                <a:ln>
                  <a:noFill/>
                </a:ln>
                <a:solidFill>
                  <a:prstClr val="black"/>
                </a:solidFill>
                <a:effectLst/>
                <a:uLnTx/>
                <a:uFillTx/>
                <a:latin typeface="Tahoma"/>
                <a:ea typeface="+mn-ea"/>
                <a:cs typeface="Tahoma"/>
              </a:rPr>
              <a:t>.</a:t>
            </a:r>
            <a:endParaRPr kumimoji="0"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22" name="Rectángulo 21">
            <a:extLst>
              <a:ext uri="{FF2B5EF4-FFF2-40B4-BE49-F238E27FC236}">
                <a16:creationId xmlns:a16="http://schemas.microsoft.com/office/drawing/2014/main" id="{C30F47F2-608A-48FD-8D21-C6DD1EF1933E}"/>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06142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4766951" y="986220"/>
            <a:ext cx="2950031"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Listas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5" name="CuadroTexto 4">
            <a:extLst>
              <a:ext uri="{FF2B5EF4-FFF2-40B4-BE49-F238E27FC236}">
                <a16:creationId xmlns:a16="http://schemas.microsoft.com/office/drawing/2014/main" id="{47BAA223-84DE-94AA-2980-409FAACA8342}"/>
              </a:ext>
            </a:extLst>
          </p:cNvPr>
          <p:cNvSpPr txBox="1"/>
          <p:nvPr/>
        </p:nvSpPr>
        <p:spPr>
          <a:xfrm>
            <a:off x="5637715" y="238950"/>
            <a:ext cx="31626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sp>
        <p:nvSpPr>
          <p:cNvPr id="7" name="object 2">
            <a:extLst>
              <a:ext uri="{FF2B5EF4-FFF2-40B4-BE49-F238E27FC236}">
                <a16:creationId xmlns:a16="http://schemas.microsoft.com/office/drawing/2014/main" id="{443EAE0C-33CE-DACB-32F2-C223E2751DC6}"/>
              </a:ext>
            </a:extLst>
          </p:cNvPr>
          <p:cNvSpPr txBox="1"/>
          <p:nvPr/>
        </p:nvSpPr>
        <p:spPr>
          <a:xfrm>
            <a:off x="902531" y="2730182"/>
            <a:ext cx="5053965" cy="1397635"/>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Tahoma"/>
                <a:ea typeface="+mn-ea"/>
                <a:cs typeface="Tahoma"/>
              </a:rPr>
              <a:t>Las</a:t>
            </a:r>
            <a:r>
              <a:rPr kumimoji="0" sz="1800" b="1" i="0" u="none" strike="noStrike" kern="1200" cap="none" spc="5"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listas</a:t>
            </a:r>
            <a:r>
              <a:rPr kumimoji="0" sz="1800" b="1"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10" normalizeH="0" baseline="0" noProof="0" dirty="0">
                <a:ln>
                  <a:noFill/>
                </a:ln>
                <a:solidFill>
                  <a:prstClr val="black"/>
                </a:solidFill>
                <a:effectLst/>
                <a:uLnTx/>
                <a:uFillTx/>
                <a:latin typeface="Tahoma"/>
                <a:ea typeface="+mn-ea"/>
                <a:cs typeface="Tahoma"/>
              </a:rPr>
              <a:t>son</a:t>
            </a:r>
            <a:r>
              <a:rPr kumimoji="0" sz="1800" b="0" i="0" u="none" strike="noStrike" kern="1200" cap="none" spc="-5" normalizeH="0" baseline="0" noProof="0" dirty="0">
                <a:ln>
                  <a:noFill/>
                </a:ln>
                <a:solidFill>
                  <a:prstClr val="black"/>
                </a:solidFill>
                <a:effectLst/>
                <a:uLnTx/>
                <a:uFillTx/>
                <a:latin typeface="Tahoma"/>
                <a:ea typeface="+mn-ea"/>
                <a:cs typeface="Tahoma"/>
              </a:rPr>
              <a:t> estructuras</a:t>
            </a:r>
            <a:r>
              <a:rPr kumimoji="0" sz="1800" b="0" i="0" u="none" strike="noStrike" kern="1200" cap="none" spc="0" normalizeH="0" baseline="0" noProof="0" dirty="0">
                <a:ln>
                  <a:noFill/>
                </a:ln>
                <a:solidFill>
                  <a:prstClr val="black"/>
                </a:solidFill>
                <a:effectLst/>
                <a:uLnTx/>
                <a:uFillTx/>
                <a:latin typeface="Tahoma"/>
                <a:ea typeface="+mn-ea"/>
                <a:cs typeface="Tahoma"/>
              </a:rPr>
              <a:t> que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permiten</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ser </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modificadas</a:t>
            </a:r>
            <a:r>
              <a:rPr kumimoji="0" sz="1800" b="0" i="0" u="none" strike="noStrike" kern="1200" cap="none" spc="0" normalizeH="0" baseline="0" noProof="0" dirty="0">
                <a:ln>
                  <a:noFill/>
                </a:ln>
                <a:solidFill>
                  <a:prstClr val="black"/>
                </a:solidFill>
                <a:effectLst/>
                <a:uLnTx/>
                <a:uFillTx/>
                <a:latin typeface="Tahoma"/>
                <a:ea typeface="+mn-ea"/>
                <a:cs typeface="Tahoma"/>
              </a:rPr>
              <a:t> a</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lo</a:t>
            </a:r>
            <a:r>
              <a:rPr kumimoji="0" sz="1800" b="0" i="0" u="none" strike="noStrike" kern="1200" cap="none" spc="0" normalizeH="0" baseline="0" noProof="0" dirty="0">
                <a:ln>
                  <a:noFill/>
                </a:ln>
                <a:solidFill>
                  <a:prstClr val="black"/>
                </a:solidFill>
                <a:effectLst/>
                <a:uLnTx/>
                <a:uFillTx/>
                <a:latin typeface="Tahoma"/>
                <a:ea typeface="+mn-ea"/>
                <a:cs typeface="Tahoma"/>
              </a:rPr>
              <a:t> largo</a:t>
            </a:r>
            <a:r>
              <a:rPr kumimoji="0" sz="1800" b="0" i="0" u="none" strike="noStrike" kern="1200" cap="none" spc="5" normalizeH="0" baseline="0" noProof="0" dirty="0">
                <a:ln>
                  <a:noFill/>
                </a:ln>
                <a:solidFill>
                  <a:prstClr val="black"/>
                </a:solidFill>
                <a:effectLst/>
                <a:uLnTx/>
                <a:uFillTx/>
                <a:latin typeface="Tahoma"/>
                <a:ea typeface="+mn-ea"/>
                <a:cs typeface="Tahoma"/>
              </a:rPr>
              <a:t> de</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la</a:t>
            </a:r>
            <a:r>
              <a:rPr kumimoji="0" sz="1800" b="0"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ejecución</a:t>
            </a:r>
            <a:r>
              <a:rPr kumimoji="0" sz="1800" b="0"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de</a:t>
            </a:r>
            <a:r>
              <a:rPr kumimoji="0" sz="1800" b="0"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10" normalizeH="0" baseline="0" noProof="0" dirty="0">
                <a:ln>
                  <a:noFill/>
                </a:ln>
                <a:solidFill>
                  <a:prstClr val="black"/>
                </a:solidFill>
                <a:effectLst/>
                <a:uLnTx/>
                <a:uFillTx/>
                <a:latin typeface="Tahoma"/>
                <a:ea typeface="+mn-ea"/>
                <a:cs typeface="Tahoma"/>
              </a:rPr>
              <a:t>un </a:t>
            </a:r>
            <a:r>
              <a:rPr kumimoji="0" sz="1800" b="0" i="0" u="none" strike="noStrike" kern="1200" cap="none" spc="-55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programa </a:t>
            </a:r>
            <a:r>
              <a:rPr kumimoji="0" sz="1800" b="0" i="0" u="none" strike="noStrike" kern="1200" cap="none" spc="-5" normalizeH="0" baseline="0" noProof="0" dirty="0">
                <a:ln>
                  <a:noFill/>
                </a:ln>
                <a:solidFill>
                  <a:prstClr val="black"/>
                </a:solidFill>
                <a:effectLst/>
                <a:uLnTx/>
                <a:uFillTx/>
                <a:latin typeface="Tahoma"/>
                <a:ea typeface="+mn-ea"/>
                <a:cs typeface="Tahoma"/>
              </a:rPr>
              <a:t>usando </a:t>
            </a:r>
            <a:r>
              <a:rPr kumimoji="0" sz="1800" b="0" i="0" u="none" strike="noStrike" kern="1200" cap="none" spc="0" normalizeH="0" baseline="0" noProof="0" dirty="0">
                <a:ln>
                  <a:noFill/>
                </a:ln>
                <a:solidFill>
                  <a:prstClr val="black"/>
                </a:solidFill>
                <a:effectLst/>
                <a:uLnTx/>
                <a:uFillTx/>
                <a:latin typeface="Tahoma"/>
                <a:ea typeface="+mn-ea"/>
                <a:cs typeface="Tahoma"/>
              </a:rPr>
              <a:t>algunos </a:t>
            </a:r>
            <a:r>
              <a:rPr kumimoji="0" sz="1800" b="0" i="0" u="none" strike="noStrike" kern="1200" cap="none" spc="-5" normalizeH="0" baseline="0" noProof="0" dirty="0">
                <a:ln>
                  <a:noFill/>
                </a:ln>
                <a:solidFill>
                  <a:prstClr val="black"/>
                </a:solidFill>
                <a:effectLst/>
                <a:uLnTx/>
                <a:uFillTx/>
                <a:latin typeface="Tahoma"/>
                <a:ea typeface="+mn-ea"/>
                <a:cs typeface="Tahoma"/>
              </a:rPr>
              <a:t>métodos </a:t>
            </a:r>
            <a:r>
              <a:rPr kumimoji="0" sz="1800" b="0" i="0" u="none" strike="noStrike" kern="1200" cap="none" spc="0" normalizeH="0" baseline="0" noProof="0" dirty="0">
                <a:ln>
                  <a:noFill/>
                </a:ln>
                <a:solidFill>
                  <a:prstClr val="black"/>
                </a:solidFill>
                <a:effectLst/>
                <a:uLnTx/>
                <a:uFillTx/>
                <a:latin typeface="Tahoma"/>
                <a:ea typeface="+mn-ea"/>
                <a:cs typeface="Tahoma"/>
              </a:rPr>
              <a:t>y operadores. </a:t>
            </a:r>
            <a:r>
              <a:rPr kumimoji="0" sz="1800" b="0" i="0" u="none" strike="noStrike" kern="1200" cap="none" spc="-55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Este</a:t>
            </a:r>
            <a:r>
              <a:rPr kumimoji="0" sz="1800" b="0" i="0" u="none" strike="noStrike" kern="1200" cap="none" spc="409"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comportamiento</a:t>
            </a:r>
            <a:r>
              <a:rPr kumimoji="0" sz="1800" b="0" i="0" u="none" strike="noStrike" kern="1200" cap="none" spc="409"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le</a:t>
            </a:r>
            <a:r>
              <a:rPr kumimoji="0" sz="1800" b="0" i="0" u="none" strike="noStrike" kern="1200" cap="none" spc="41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da</a:t>
            </a:r>
            <a:r>
              <a:rPr kumimoji="0" sz="1800" b="0" i="0" u="none" strike="noStrike" kern="1200" cap="none" spc="42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la</a:t>
            </a:r>
            <a:r>
              <a:rPr kumimoji="0" sz="1800" b="0" i="0" u="none" strike="noStrike" kern="1200" cap="none" spc="42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caracterización</a:t>
            </a:r>
            <a:r>
              <a:rPr kumimoji="0" sz="1800" b="0" i="0" u="none" strike="noStrike" kern="1200" cap="none" spc="42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a </a:t>
            </a:r>
            <a:r>
              <a:rPr kumimoji="0" sz="1800" b="0" i="0" u="none" strike="noStrike" kern="1200" cap="none" spc="-55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las</a:t>
            </a:r>
            <a:r>
              <a:rPr kumimoji="0" sz="1800" b="0" i="0" u="none" strike="noStrike" kern="1200" cap="none" spc="-5" normalizeH="0" baseline="0" noProof="0" dirty="0">
                <a:ln>
                  <a:noFill/>
                </a:ln>
                <a:solidFill>
                  <a:prstClr val="black"/>
                </a:solidFill>
                <a:effectLst/>
                <a:uLnTx/>
                <a:uFillTx/>
                <a:latin typeface="Tahoma"/>
                <a:ea typeface="+mn-ea"/>
                <a:cs typeface="Tahoma"/>
              </a:rPr>
              <a:t> listas</a:t>
            </a:r>
            <a:r>
              <a:rPr kumimoji="0" sz="1800" b="0" i="0" u="none" strike="noStrike" kern="1200" cap="none" spc="0" normalizeH="0" baseline="0" noProof="0" dirty="0">
                <a:ln>
                  <a:noFill/>
                </a:ln>
                <a:solidFill>
                  <a:prstClr val="black"/>
                </a:solidFill>
                <a:effectLst/>
                <a:uLnTx/>
                <a:uFillTx/>
                <a:latin typeface="Tahoma"/>
                <a:ea typeface="+mn-ea"/>
                <a:cs typeface="Tahoma"/>
              </a:rPr>
              <a:t> de</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ser</a:t>
            </a:r>
            <a:r>
              <a:rPr kumimoji="0" sz="1800" b="0" i="0" u="none" strike="noStrike" kern="1200" cap="none" spc="-20"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estructuras</a:t>
            </a:r>
            <a:r>
              <a:rPr kumimoji="0" sz="1800" b="1" i="0" u="none" strike="noStrike" kern="1200" cap="none" spc="10"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mutables</a:t>
            </a:r>
            <a:r>
              <a:rPr kumimoji="0" sz="1800" b="0" i="0" u="none" strike="noStrike" kern="1200" cap="none" spc="-5" normalizeH="0" baseline="0" noProof="0" dirty="0">
                <a:ln>
                  <a:noFill/>
                </a:ln>
                <a:solidFill>
                  <a:prstClr val="black"/>
                </a:solidFill>
                <a:effectLst/>
                <a:uLnTx/>
                <a:uFillTx/>
                <a:latin typeface="Tahoma"/>
                <a:ea typeface="+mn-ea"/>
                <a:cs typeface="Tahoma"/>
              </a:rPr>
              <a:t>.</a:t>
            </a:r>
            <a:endParaRPr kumimoji="0" sz="1800" b="0" i="0" u="none" strike="noStrike" kern="1200" cap="none" spc="0" normalizeH="0" baseline="0" noProof="0" dirty="0">
              <a:ln>
                <a:noFill/>
              </a:ln>
              <a:solidFill>
                <a:prstClr val="black"/>
              </a:solidFill>
              <a:effectLst/>
              <a:uLnTx/>
              <a:uFillTx/>
              <a:latin typeface="Tahoma"/>
              <a:ea typeface="+mn-ea"/>
              <a:cs typeface="Tahoma"/>
            </a:endParaRPr>
          </a:p>
        </p:txBody>
      </p:sp>
      <p:pic>
        <p:nvPicPr>
          <p:cNvPr id="1026" name="Picture 2" descr="Tutorial: Creación y Manipulación de Listas en Python - Facialix">
            <a:extLst>
              <a:ext uri="{FF2B5EF4-FFF2-40B4-BE49-F238E27FC236}">
                <a16:creationId xmlns:a16="http://schemas.microsoft.com/office/drawing/2014/main" id="{D9E8FA9F-8AEA-FB4F-EBBF-A971F1086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55" y="1988873"/>
            <a:ext cx="4053689" cy="2880253"/>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14AA562B-2451-43CC-9C96-96FFE2C4D84C}"/>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9072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4766951" y="986220"/>
            <a:ext cx="4778831"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Listas -  Características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5" name="CuadroTexto 4">
            <a:extLst>
              <a:ext uri="{FF2B5EF4-FFF2-40B4-BE49-F238E27FC236}">
                <a16:creationId xmlns:a16="http://schemas.microsoft.com/office/drawing/2014/main" id="{47BAA223-84DE-94AA-2980-409FAACA8342}"/>
              </a:ext>
            </a:extLst>
          </p:cNvPr>
          <p:cNvSpPr txBox="1"/>
          <p:nvPr/>
        </p:nvSpPr>
        <p:spPr>
          <a:xfrm>
            <a:off x="5123386" y="228660"/>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pic>
        <p:nvPicPr>
          <p:cNvPr id="9" name="Imagen 8">
            <a:extLst>
              <a:ext uri="{FF2B5EF4-FFF2-40B4-BE49-F238E27FC236}">
                <a16:creationId xmlns:a16="http://schemas.microsoft.com/office/drawing/2014/main" id="{C48161A4-9B11-48CC-90A8-8DCE0E33E4ED}"/>
              </a:ext>
            </a:extLst>
          </p:cNvPr>
          <p:cNvPicPr>
            <a:picLocks noChangeAspect="1"/>
          </p:cNvPicPr>
          <p:nvPr/>
        </p:nvPicPr>
        <p:blipFill>
          <a:blip r:embed="rId2"/>
          <a:stretch>
            <a:fillRect/>
          </a:stretch>
        </p:blipFill>
        <p:spPr>
          <a:xfrm>
            <a:off x="984971" y="2163041"/>
            <a:ext cx="6619875" cy="3390900"/>
          </a:xfrm>
          <a:prstGeom prst="rect">
            <a:avLst/>
          </a:prstGeom>
        </p:spPr>
      </p:pic>
      <p:sp>
        <p:nvSpPr>
          <p:cNvPr id="10" name="CuadroTexto 9">
            <a:extLst>
              <a:ext uri="{FF2B5EF4-FFF2-40B4-BE49-F238E27FC236}">
                <a16:creationId xmlns:a16="http://schemas.microsoft.com/office/drawing/2014/main" id="{14030181-6CAB-8DBF-9E4C-77CCF9D42389}"/>
              </a:ext>
            </a:extLst>
          </p:cNvPr>
          <p:cNvSpPr txBox="1"/>
          <p:nvPr/>
        </p:nvSpPr>
        <p:spPr>
          <a:xfrm>
            <a:off x="2563187" y="5676328"/>
            <a:ext cx="1148940"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NOMBRE</a:t>
            </a:r>
            <a:endParaRPr kumimoji="0" lang="es-CO" sz="1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11" name="CuadroTexto 10">
            <a:extLst>
              <a:ext uri="{FF2B5EF4-FFF2-40B4-BE49-F238E27FC236}">
                <a16:creationId xmlns:a16="http://schemas.microsoft.com/office/drawing/2014/main" id="{D44357FE-76AC-D126-B8EA-C5311F4F5B1D}"/>
              </a:ext>
            </a:extLst>
          </p:cNvPr>
          <p:cNvSpPr txBox="1"/>
          <p:nvPr/>
        </p:nvSpPr>
        <p:spPr>
          <a:xfrm>
            <a:off x="3137657" y="5017723"/>
            <a:ext cx="1946961"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err="1">
                <a:ln>
                  <a:noFill/>
                </a:ln>
                <a:solidFill>
                  <a:srgbClr val="4472C4">
                    <a:lumMod val="50000"/>
                  </a:srgbClr>
                </a:solidFill>
                <a:effectLst/>
                <a:uLnTx/>
                <a:uFillTx/>
                <a:latin typeface="Ubuntu" panose="020B0504030602030204" pitchFamily="34" charset="0"/>
                <a:ea typeface="+mn-ea"/>
                <a:cs typeface="+mn-cs"/>
              </a:rPr>
              <a:t>nombre_persona</a:t>
            </a:r>
            <a:endParaRPr kumimoji="0" lang="es-CO" sz="1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endParaRPr>
          </a:p>
        </p:txBody>
      </p:sp>
      <p:cxnSp>
        <p:nvCxnSpPr>
          <p:cNvPr id="3" name="Conector recto de flecha 2">
            <a:extLst>
              <a:ext uri="{FF2B5EF4-FFF2-40B4-BE49-F238E27FC236}">
                <a16:creationId xmlns:a16="http://schemas.microsoft.com/office/drawing/2014/main" id="{5B637C78-D00F-6877-E290-862445F2C738}"/>
              </a:ext>
            </a:extLst>
          </p:cNvPr>
          <p:cNvCxnSpPr>
            <a:cxnSpLocks/>
            <a:stCxn id="10" idx="0"/>
          </p:cNvCxnSpPr>
          <p:nvPr/>
        </p:nvCxnSpPr>
        <p:spPr>
          <a:xfrm flipV="1">
            <a:off x="3137657" y="5325500"/>
            <a:ext cx="256707" cy="350828"/>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3" name="CuadroTexto 12">
            <a:extLst>
              <a:ext uri="{FF2B5EF4-FFF2-40B4-BE49-F238E27FC236}">
                <a16:creationId xmlns:a16="http://schemas.microsoft.com/office/drawing/2014/main" id="{2E79EC6E-2F70-EE2F-E17D-22B47A532EB0}"/>
              </a:ext>
            </a:extLst>
          </p:cNvPr>
          <p:cNvSpPr txBox="1"/>
          <p:nvPr/>
        </p:nvSpPr>
        <p:spPr>
          <a:xfrm flipH="1">
            <a:off x="2230582" y="3704602"/>
            <a:ext cx="6511732"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0                 1               2                3               4</a:t>
            </a:r>
            <a:endParaRPr kumimoji="0" lang="es-CO" sz="1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14" name="CuadroTexto 13">
            <a:extLst>
              <a:ext uri="{FF2B5EF4-FFF2-40B4-BE49-F238E27FC236}">
                <a16:creationId xmlns:a16="http://schemas.microsoft.com/office/drawing/2014/main" id="{B4CBEF17-E991-7B00-8CB2-8AC65D720CEA}"/>
              </a:ext>
            </a:extLst>
          </p:cNvPr>
          <p:cNvSpPr txBox="1"/>
          <p:nvPr/>
        </p:nvSpPr>
        <p:spPr>
          <a:xfrm>
            <a:off x="0" y="3704601"/>
            <a:ext cx="1148940"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POSICIÓN</a:t>
            </a:r>
            <a:endParaRPr kumimoji="0" lang="es-CO" sz="1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cxnSp>
        <p:nvCxnSpPr>
          <p:cNvPr id="15" name="Conector recto de flecha 14">
            <a:extLst>
              <a:ext uri="{FF2B5EF4-FFF2-40B4-BE49-F238E27FC236}">
                <a16:creationId xmlns:a16="http://schemas.microsoft.com/office/drawing/2014/main" id="{112F372C-5DA5-E5D4-589F-4F21F11FA277}"/>
              </a:ext>
            </a:extLst>
          </p:cNvPr>
          <p:cNvCxnSpPr>
            <a:cxnSpLocks/>
          </p:cNvCxnSpPr>
          <p:nvPr/>
        </p:nvCxnSpPr>
        <p:spPr>
          <a:xfrm>
            <a:off x="984971" y="3858489"/>
            <a:ext cx="1148940"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8" name="CuadroTexto 17">
            <a:extLst>
              <a:ext uri="{FF2B5EF4-FFF2-40B4-BE49-F238E27FC236}">
                <a16:creationId xmlns:a16="http://schemas.microsoft.com/office/drawing/2014/main" id="{346042A7-A39C-E02B-3A5C-0402F1C1E180}"/>
              </a:ext>
            </a:extLst>
          </p:cNvPr>
          <p:cNvSpPr txBox="1"/>
          <p:nvPr/>
        </p:nvSpPr>
        <p:spPr>
          <a:xfrm>
            <a:off x="1148940" y="2343370"/>
            <a:ext cx="1558143"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INFORMACIÓN</a:t>
            </a:r>
            <a:endParaRPr kumimoji="0" lang="es-CO" sz="1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cxnSp>
        <p:nvCxnSpPr>
          <p:cNvPr id="19" name="Conector recto de flecha 18">
            <a:extLst>
              <a:ext uri="{FF2B5EF4-FFF2-40B4-BE49-F238E27FC236}">
                <a16:creationId xmlns:a16="http://schemas.microsoft.com/office/drawing/2014/main" id="{2A423B4F-764F-148E-A07A-E755DE5DF348}"/>
              </a:ext>
            </a:extLst>
          </p:cNvPr>
          <p:cNvCxnSpPr>
            <a:cxnSpLocks/>
          </p:cNvCxnSpPr>
          <p:nvPr/>
        </p:nvCxnSpPr>
        <p:spPr>
          <a:xfrm>
            <a:off x="1787236" y="2651147"/>
            <a:ext cx="607315" cy="931068"/>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22" name="CuadroTexto 21">
            <a:extLst>
              <a:ext uri="{FF2B5EF4-FFF2-40B4-BE49-F238E27FC236}">
                <a16:creationId xmlns:a16="http://schemas.microsoft.com/office/drawing/2014/main" id="{BB53A4CF-0588-4B84-A17B-CA3191D389E1}"/>
              </a:ext>
            </a:extLst>
          </p:cNvPr>
          <p:cNvSpPr txBox="1"/>
          <p:nvPr/>
        </p:nvSpPr>
        <p:spPr>
          <a:xfrm>
            <a:off x="8035638" y="2571460"/>
            <a:ext cx="3782290" cy="36933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FFC000">
                    <a:lumMod val="50000"/>
                  </a:srgbClr>
                </a:solidFill>
                <a:effectLst/>
                <a:uLnTx/>
                <a:uFillTx/>
                <a:latin typeface="Ubuntu" panose="020B0504030602030204" pitchFamily="34" charset="0"/>
                <a:ea typeface="+mn-ea"/>
                <a:cs typeface="+mn-cs"/>
              </a:rPr>
              <a:t>Referenciar elementos</a:t>
            </a:r>
            <a:endParaRPr kumimoji="0" lang="es-CO" sz="1800" b="1" i="0" u="none" strike="noStrike" kern="1200" cap="none" spc="0" normalizeH="0" baseline="0" noProof="0" dirty="0">
              <a:ln>
                <a:noFill/>
              </a:ln>
              <a:solidFill>
                <a:srgbClr val="FFC000">
                  <a:lumMod val="50000"/>
                </a:srgbClr>
              </a:solidFill>
              <a:effectLst/>
              <a:uLnTx/>
              <a:uFillTx/>
              <a:latin typeface="Ubuntu" panose="020B0504030602030204" pitchFamily="34" charset="0"/>
              <a:ea typeface="+mn-ea"/>
              <a:cs typeface="+mn-cs"/>
            </a:endParaRPr>
          </a:p>
        </p:txBody>
      </p:sp>
      <p:sp>
        <p:nvSpPr>
          <p:cNvPr id="23" name="CuadroTexto 22">
            <a:extLst>
              <a:ext uri="{FF2B5EF4-FFF2-40B4-BE49-F238E27FC236}">
                <a16:creationId xmlns:a16="http://schemas.microsoft.com/office/drawing/2014/main" id="{B11A6019-EECD-1292-F969-EE4702B194E4}"/>
              </a:ext>
            </a:extLst>
          </p:cNvPr>
          <p:cNvSpPr txBox="1"/>
          <p:nvPr/>
        </p:nvSpPr>
        <p:spPr>
          <a:xfrm>
            <a:off x="7716982" y="3200782"/>
            <a:ext cx="3782290"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ED7D31">
                    <a:lumMod val="75000"/>
                  </a:srgbClr>
                </a:solidFill>
                <a:effectLst/>
                <a:uLnTx/>
                <a:uFillTx/>
                <a:latin typeface="Ubuntu" panose="020B0504030602030204" pitchFamily="34" charset="0"/>
                <a:ea typeface="+mn-ea"/>
                <a:cs typeface="+mn-cs"/>
              </a:rPr>
              <a:t>nombre_persona[2] </a:t>
            </a:r>
            <a:r>
              <a:rPr kumimoji="0" lang="es-ES" sz="1400" b="1" i="0" u="none" strike="noStrike" kern="1200" cap="none" spc="0" normalizeH="0" baseline="0" noProof="0" dirty="0">
                <a:ln>
                  <a:noFill/>
                </a:ln>
                <a:solidFill>
                  <a:srgbClr val="FFC000">
                    <a:lumMod val="50000"/>
                  </a:srgbClr>
                </a:solidFill>
                <a:effectLst/>
                <a:uLnTx/>
                <a:uFillTx/>
                <a:latin typeface="Ubuntu" panose="020B0504030602030204" pitchFamily="34" charset="0"/>
                <a:ea typeface="+mn-ea"/>
                <a:cs typeface="+mn-cs"/>
              </a:rPr>
              <a:t>= </a:t>
            </a:r>
            <a:r>
              <a:rPr kumimoji="0" lang="es-ES" sz="1400" b="1" i="0" u="none" strike="noStrike" kern="1200" cap="none" spc="0" normalizeH="0" baseline="0" noProof="0" dirty="0">
                <a:ln>
                  <a:noFill/>
                </a:ln>
                <a:solidFill>
                  <a:srgbClr val="4472C4">
                    <a:lumMod val="75000"/>
                  </a:srgbClr>
                </a:solidFill>
                <a:effectLst/>
                <a:uLnTx/>
                <a:uFillTx/>
                <a:latin typeface="Ubuntu" panose="020B0504030602030204" pitchFamily="34" charset="0"/>
                <a:ea typeface="+mn-ea"/>
                <a:cs typeface="+mn-cs"/>
              </a:rPr>
              <a:t>“Sergio”</a:t>
            </a:r>
            <a:endParaRPr kumimoji="0" lang="es-CO" sz="1400" b="1" i="0" u="none" strike="noStrike" kern="1200" cap="none" spc="0" normalizeH="0" baseline="0" noProof="0" dirty="0">
              <a:ln>
                <a:noFill/>
              </a:ln>
              <a:solidFill>
                <a:srgbClr val="4472C4">
                  <a:lumMod val="75000"/>
                </a:srgbClr>
              </a:solidFill>
              <a:effectLst/>
              <a:uLnTx/>
              <a:uFillTx/>
              <a:latin typeface="Ubuntu" panose="020B0504030602030204" pitchFamily="34" charset="0"/>
              <a:ea typeface="+mn-ea"/>
              <a:cs typeface="+mn-cs"/>
            </a:endParaRPr>
          </a:p>
        </p:txBody>
      </p:sp>
      <p:sp>
        <p:nvSpPr>
          <p:cNvPr id="24" name="CuadroTexto 23">
            <a:extLst>
              <a:ext uri="{FF2B5EF4-FFF2-40B4-BE49-F238E27FC236}">
                <a16:creationId xmlns:a16="http://schemas.microsoft.com/office/drawing/2014/main" id="{F326EB9B-EDFE-3139-465B-4A4F4598AD03}"/>
              </a:ext>
            </a:extLst>
          </p:cNvPr>
          <p:cNvSpPr txBox="1"/>
          <p:nvPr/>
        </p:nvSpPr>
        <p:spPr>
          <a:xfrm>
            <a:off x="7701517" y="3765434"/>
            <a:ext cx="3782290"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ED7D31">
                    <a:lumMod val="75000"/>
                  </a:srgbClr>
                </a:solidFill>
                <a:effectLst/>
                <a:uLnTx/>
                <a:uFillTx/>
                <a:latin typeface="Ubuntu" panose="020B0504030602030204" pitchFamily="34" charset="0"/>
                <a:ea typeface="+mn-ea"/>
                <a:cs typeface="+mn-cs"/>
              </a:rPr>
              <a:t>nombre_persona[0:2] </a:t>
            </a:r>
            <a:r>
              <a:rPr kumimoji="0" lang="es-ES" sz="1400" b="1" i="0" u="none" strike="noStrike" kern="1200" cap="none" spc="0" normalizeH="0" baseline="0" noProof="0" dirty="0">
                <a:ln>
                  <a:noFill/>
                </a:ln>
                <a:solidFill>
                  <a:srgbClr val="FFC000">
                    <a:lumMod val="50000"/>
                  </a:srgbClr>
                </a:solidFill>
                <a:effectLst/>
                <a:uLnTx/>
                <a:uFillTx/>
                <a:latin typeface="Ubuntu" panose="020B0504030602030204" pitchFamily="34" charset="0"/>
                <a:ea typeface="+mn-ea"/>
                <a:cs typeface="+mn-cs"/>
              </a:rPr>
              <a:t>= </a:t>
            </a:r>
            <a:r>
              <a:rPr kumimoji="0" lang="es-ES" sz="1400" b="1" i="0" u="none" strike="noStrike" kern="1200" cap="none" spc="0" normalizeH="0" baseline="0" noProof="0" dirty="0">
                <a:ln>
                  <a:noFill/>
                </a:ln>
                <a:solidFill>
                  <a:srgbClr val="4472C4">
                    <a:lumMod val="75000"/>
                  </a:srgbClr>
                </a:solidFill>
                <a:effectLst/>
                <a:uLnTx/>
                <a:uFillTx/>
                <a:latin typeface="Ubuntu" panose="020B0504030602030204" pitchFamily="34" charset="0"/>
                <a:ea typeface="+mn-ea"/>
                <a:cs typeface="+mn-cs"/>
              </a:rPr>
              <a:t>“</a:t>
            </a:r>
            <a:r>
              <a:rPr kumimoji="0" lang="es-ES" sz="1400" b="1" i="0" u="none" strike="noStrike" kern="1200" cap="none" spc="0" normalizeH="0" baseline="0" noProof="0" dirty="0" err="1">
                <a:ln>
                  <a:noFill/>
                </a:ln>
                <a:solidFill>
                  <a:srgbClr val="4472C4">
                    <a:lumMod val="75000"/>
                  </a:srgbClr>
                </a:solidFill>
                <a:effectLst/>
                <a:uLnTx/>
                <a:uFillTx/>
                <a:latin typeface="Ubuntu" panose="020B0504030602030204" pitchFamily="34" charset="0"/>
                <a:ea typeface="+mn-ea"/>
                <a:cs typeface="+mn-cs"/>
              </a:rPr>
              <a:t>Catalina”,”Silvia</a:t>
            </a:r>
            <a:r>
              <a:rPr kumimoji="0" lang="es-ES" sz="1400" b="1" i="0" u="none" strike="noStrike" kern="1200" cap="none" spc="0" normalizeH="0" baseline="0" noProof="0" dirty="0">
                <a:ln>
                  <a:noFill/>
                </a:ln>
                <a:solidFill>
                  <a:srgbClr val="4472C4">
                    <a:lumMod val="75000"/>
                  </a:srgbClr>
                </a:solidFill>
                <a:effectLst/>
                <a:uLnTx/>
                <a:uFillTx/>
                <a:latin typeface="Ubuntu" panose="020B0504030602030204" pitchFamily="34" charset="0"/>
                <a:ea typeface="+mn-ea"/>
                <a:cs typeface="+mn-cs"/>
              </a:rPr>
              <a:t>”</a:t>
            </a:r>
            <a:endParaRPr kumimoji="0" lang="es-CO" sz="1400" b="1" i="0" u="none" strike="noStrike" kern="1200" cap="none" spc="0" normalizeH="0" baseline="0" noProof="0" dirty="0">
              <a:ln>
                <a:noFill/>
              </a:ln>
              <a:solidFill>
                <a:srgbClr val="4472C4">
                  <a:lumMod val="75000"/>
                </a:srgbClr>
              </a:solidFill>
              <a:effectLst/>
              <a:uLnTx/>
              <a:uFillTx/>
              <a:latin typeface="Ubuntu" panose="020B0504030602030204" pitchFamily="34" charset="0"/>
              <a:ea typeface="+mn-ea"/>
              <a:cs typeface="+mn-cs"/>
            </a:endParaRPr>
          </a:p>
        </p:txBody>
      </p:sp>
      <p:sp>
        <p:nvSpPr>
          <p:cNvPr id="16" name="Rectángulo 15">
            <a:extLst>
              <a:ext uri="{FF2B5EF4-FFF2-40B4-BE49-F238E27FC236}">
                <a16:creationId xmlns:a16="http://schemas.microsoft.com/office/drawing/2014/main" id="{6B3A631A-3DAF-470E-B40B-0463D1F955C8}"/>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05336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4766951" y="986220"/>
            <a:ext cx="6150431"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Listas – Creación</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5" name="CuadroTexto 4">
            <a:extLst>
              <a:ext uri="{FF2B5EF4-FFF2-40B4-BE49-F238E27FC236}">
                <a16:creationId xmlns:a16="http://schemas.microsoft.com/office/drawing/2014/main" id="{47BAA223-84DE-94AA-2980-409FAACA8342}"/>
              </a:ext>
            </a:extLst>
          </p:cNvPr>
          <p:cNvSpPr txBox="1"/>
          <p:nvPr/>
        </p:nvSpPr>
        <p:spPr>
          <a:xfrm>
            <a:off x="4790766" y="166462"/>
            <a:ext cx="27509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pic>
        <p:nvPicPr>
          <p:cNvPr id="3" name="Imagen 2">
            <a:extLst>
              <a:ext uri="{FF2B5EF4-FFF2-40B4-BE49-F238E27FC236}">
                <a16:creationId xmlns:a16="http://schemas.microsoft.com/office/drawing/2014/main" id="{CBC123F2-2372-87BB-5626-0769A954F284}"/>
              </a:ext>
            </a:extLst>
          </p:cNvPr>
          <p:cNvPicPr>
            <a:picLocks noChangeAspect="1"/>
          </p:cNvPicPr>
          <p:nvPr/>
        </p:nvPicPr>
        <p:blipFill>
          <a:blip r:embed="rId2"/>
          <a:stretch>
            <a:fillRect/>
          </a:stretch>
        </p:blipFill>
        <p:spPr>
          <a:xfrm>
            <a:off x="1456551" y="2061910"/>
            <a:ext cx="6668431" cy="1247949"/>
          </a:xfrm>
          <a:prstGeom prst="rect">
            <a:avLst/>
          </a:prstGeom>
        </p:spPr>
      </p:pic>
      <p:pic>
        <p:nvPicPr>
          <p:cNvPr id="9" name="Imagen 8">
            <a:extLst>
              <a:ext uri="{FF2B5EF4-FFF2-40B4-BE49-F238E27FC236}">
                <a16:creationId xmlns:a16="http://schemas.microsoft.com/office/drawing/2014/main" id="{A505E922-86E6-D124-5239-B4A86411A229}"/>
              </a:ext>
            </a:extLst>
          </p:cNvPr>
          <p:cNvPicPr>
            <a:picLocks noChangeAspect="1"/>
          </p:cNvPicPr>
          <p:nvPr/>
        </p:nvPicPr>
        <p:blipFill>
          <a:blip r:embed="rId3"/>
          <a:stretch>
            <a:fillRect/>
          </a:stretch>
        </p:blipFill>
        <p:spPr>
          <a:xfrm>
            <a:off x="1437499" y="4023921"/>
            <a:ext cx="6687483" cy="647790"/>
          </a:xfrm>
          <a:prstGeom prst="rect">
            <a:avLst/>
          </a:prstGeom>
        </p:spPr>
      </p:pic>
      <p:pic>
        <p:nvPicPr>
          <p:cNvPr id="11" name="Imagen 10">
            <a:extLst>
              <a:ext uri="{FF2B5EF4-FFF2-40B4-BE49-F238E27FC236}">
                <a16:creationId xmlns:a16="http://schemas.microsoft.com/office/drawing/2014/main" id="{3678A0B5-F1F0-4489-EF10-A923D7E6D1DC}"/>
              </a:ext>
            </a:extLst>
          </p:cNvPr>
          <p:cNvPicPr>
            <a:picLocks noChangeAspect="1"/>
          </p:cNvPicPr>
          <p:nvPr/>
        </p:nvPicPr>
        <p:blipFill>
          <a:blip r:embed="rId4"/>
          <a:stretch>
            <a:fillRect/>
          </a:stretch>
        </p:blipFill>
        <p:spPr>
          <a:xfrm>
            <a:off x="1456551" y="3418374"/>
            <a:ext cx="6668431" cy="476316"/>
          </a:xfrm>
          <a:prstGeom prst="rect">
            <a:avLst/>
          </a:prstGeom>
        </p:spPr>
      </p:pic>
      <p:pic>
        <p:nvPicPr>
          <p:cNvPr id="13" name="Imagen 12">
            <a:extLst>
              <a:ext uri="{FF2B5EF4-FFF2-40B4-BE49-F238E27FC236}">
                <a16:creationId xmlns:a16="http://schemas.microsoft.com/office/drawing/2014/main" id="{677DE702-DFAF-67B3-F2F1-31035DEBA479}"/>
              </a:ext>
            </a:extLst>
          </p:cNvPr>
          <p:cNvPicPr>
            <a:picLocks noChangeAspect="1"/>
          </p:cNvPicPr>
          <p:nvPr/>
        </p:nvPicPr>
        <p:blipFill>
          <a:blip r:embed="rId5"/>
          <a:stretch>
            <a:fillRect/>
          </a:stretch>
        </p:blipFill>
        <p:spPr>
          <a:xfrm>
            <a:off x="1437499" y="4823884"/>
            <a:ext cx="6658904" cy="1047896"/>
          </a:xfrm>
          <a:prstGeom prst="rect">
            <a:avLst/>
          </a:prstGeom>
        </p:spPr>
      </p:pic>
      <p:sp>
        <p:nvSpPr>
          <p:cNvPr id="2" name="Rectángulo: esquinas redondeadas 1">
            <a:extLst>
              <a:ext uri="{FF2B5EF4-FFF2-40B4-BE49-F238E27FC236}">
                <a16:creationId xmlns:a16="http://schemas.microsoft.com/office/drawing/2014/main" id="{C8175627-875F-B92A-1190-981BE1A9B125}"/>
              </a:ext>
            </a:extLst>
          </p:cNvPr>
          <p:cNvSpPr/>
          <p:nvPr/>
        </p:nvSpPr>
        <p:spPr>
          <a:xfrm>
            <a:off x="1898073" y="2061910"/>
            <a:ext cx="3144982" cy="25179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ángulo: esquinas redondeadas 9">
            <a:extLst>
              <a:ext uri="{FF2B5EF4-FFF2-40B4-BE49-F238E27FC236}">
                <a16:creationId xmlns:a16="http://schemas.microsoft.com/office/drawing/2014/main" id="{987C0D04-7DCD-8C22-D5B7-DBEB5B46ECFE}"/>
              </a:ext>
            </a:extLst>
          </p:cNvPr>
          <p:cNvSpPr/>
          <p:nvPr/>
        </p:nvSpPr>
        <p:spPr>
          <a:xfrm>
            <a:off x="1801092" y="4023922"/>
            <a:ext cx="3380508" cy="22942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ángulo: esquinas redondeadas 11">
            <a:extLst>
              <a:ext uri="{FF2B5EF4-FFF2-40B4-BE49-F238E27FC236}">
                <a16:creationId xmlns:a16="http://schemas.microsoft.com/office/drawing/2014/main" id="{165C84AA-3AF2-2567-B167-5B2C8C3B8607}"/>
              </a:ext>
            </a:extLst>
          </p:cNvPr>
          <p:cNvSpPr/>
          <p:nvPr/>
        </p:nvSpPr>
        <p:spPr>
          <a:xfrm>
            <a:off x="1918855" y="2671802"/>
            <a:ext cx="6033654" cy="19007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uadroTexto 13">
            <a:extLst>
              <a:ext uri="{FF2B5EF4-FFF2-40B4-BE49-F238E27FC236}">
                <a16:creationId xmlns:a16="http://schemas.microsoft.com/office/drawing/2014/main" id="{23D3DFAB-2E35-F04E-1C93-CCF7ECF86935}"/>
              </a:ext>
            </a:extLst>
          </p:cNvPr>
          <p:cNvSpPr txBox="1"/>
          <p:nvPr/>
        </p:nvSpPr>
        <p:spPr>
          <a:xfrm>
            <a:off x="8124981" y="4185066"/>
            <a:ext cx="3647119"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Crea la lista con valores desde 2 hasta  20, con incrementos de 2. No se toma el valor final del rango</a:t>
            </a:r>
            <a:endParaRPr kumimoji="0" lang="es-CO" sz="10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cxnSp>
        <p:nvCxnSpPr>
          <p:cNvPr id="15" name="Conector recto de flecha 14">
            <a:extLst>
              <a:ext uri="{FF2B5EF4-FFF2-40B4-BE49-F238E27FC236}">
                <a16:creationId xmlns:a16="http://schemas.microsoft.com/office/drawing/2014/main" id="{8BC81DD8-C877-63A4-1E0D-14484734D32B}"/>
              </a:ext>
            </a:extLst>
          </p:cNvPr>
          <p:cNvCxnSpPr>
            <a:cxnSpLocks/>
          </p:cNvCxnSpPr>
          <p:nvPr/>
        </p:nvCxnSpPr>
        <p:spPr>
          <a:xfrm>
            <a:off x="5181600" y="4190583"/>
            <a:ext cx="2846400" cy="105097"/>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6" name="Rectángulo 15">
            <a:extLst>
              <a:ext uri="{FF2B5EF4-FFF2-40B4-BE49-F238E27FC236}">
                <a16:creationId xmlns:a16="http://schemas.microsoft.com/office/drawing/2014/main" id="{5AEAF70E-370E-4003-A8F3-F1FA7BE2F540}"/>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51136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4766951" y="986220"/>
            <a:ext cx="2950031"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Listas - Métodos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5" name="CuadroTexto 4">
            <a:extLst>
              <a:ext uri="{FF2B5EF4-FFF2-40B4-BE49-F238E27FC236}">
                <a16:creationId xmlns:a16="http://schemas.microsoft.com/office/drawing/2014/main" id="{47BAA223-84DE-94AA-2980-409FAACA8342}"/>
              </a:ext>
            </a:extLst>
          </p:cNvPr>
          <p:cNvSpPr txBox="1"/>
          <p:nvPr/>
        </p:nvSpPr>
        <p:spPr>
          <a:xfrm>
            <a:off x="4604158" y="277695"/>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sp>
        <p:nvSpPr>
          <p:cNvPr id="12" name="object 2">
            <a:extLst>
              <a:ext uri="{FF2B5EF4-FFF2-40B4-BE49-F238E27FC236}">
                <a16:creationId xmlns:a16="http://schemas.microsoft.com/office/drawing/2014/main" id="{6C4EB46D-4D0D-D00E-0D66-1CD590A29D48}"/>
              </a:ext>
            </a:extLst>
          </p:cNvPr>
          <p:cNvSpPr txBox="1"/>
          <p:nvPr/>
        </p:nvSpPr>
        <p:spPr>
          <a:xfrm>
            <a:off x="387927" y="1673820"/>
            <a:ext cx="10909962" cy="1658146"/>
          </a:xfrm>
          <a:prstGeom prst="rect">
            <a:avLst/>
          </a:prstGeom>
        </p:spPr>
        <p:txBody>
          <a:bodyPr vert="horz" wrap="square" lIns="0" tIns="138430" rIns="0" bIns="0" rtlCol="0">
            <a:spAutoFit/>
          </a:bodyPr>
          <a:lstStyle/>
          <a:p>
            <a:pPr marL="12700" marR="0" lvl="0" indent="0" algn="l" defTabSz="914400" rtl="0" eaLnBrk="1" fontAlgn="auto" latinLnBrk="0" hangingPunct="1">
              <a:lnSpc>
                <a:spcPct val="100000"/>
              </a:lnSpc>
              <a:spcBef>
                <a:spcPts val="109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ahoma"/>
                <a:ea typeface="+mn-ea"/>
                <a:cs typeface="Tahoma"/>
              </a:rPr>
              <a:t>Podemos crear</a:t>
            </a:r>
            <a:r>
              <a:rPr kumimoji="0" sz="1800" b="0" i="0" u="none" strike="noStrike" kern="1200" cap="none" spc="0" normalizeH="0" baseline="0" noProof="0" dirty="0">
                <a:ln>
                  <a:noFill/>
                </a:ln>
                <a:solidFill>
                  <a:prstClr val="black"/>
                </a:solidFill>
                <a:effectLst/>
                <a:uLnTx/>
                <a:uFillTx/>
                <a:latin typeface="Tahoma"/>
                <a:ea typeface="+mn-ea"/>
                <a:cs typeface="Tahoma"/>
              </a:rPr>
              <a:t> una</a:t>
            </a:r>
            <a:r>
              <a:rPr kumimoji="0" sz="1800" b="0" i="0" u="none" strike="noStrike" kern="1200" cap="none" spc="-1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lista</a:t>
            </a:r>
            <a:r>
              <a:rPr kumimoji="0" sz="1800" b="0" i="0" u="none" strike="noStrike" kern="1200" cap="none" spc="0" normalizeH="0" baseline="0" noProof="0" dirty="0">
                <a:ln>
                  <a:noFill/>
                </a:ln>
                <a:solidFill>
                  <a:prstClr val="black"/>
                </a:solidFill>
                <a:effectLst/>
                <a:uLnTx/>
                <a:uFillTx/>
                <a:latin typeface="Tahoma"/>
                <a:ea typeface="+mn-ea"/>
                <a:cs typeface="Tahoma"/>
              </a:rPr>
              <a:t> y luego </a:t>
            </a:r>
            <a:r>
              <a:rPr kumimoji="0" sz="1800" b="0" i="0" u="none" strike="noStrike" kern="1200" cap="none" spc="-5" normalizeH="0" baseline="0" noProof="0" dirty="0">
                <a:ln>
                  <a:noFill/>
                </a:ln>
                <a:solidFill>
                  <a:prstClr val="black"/>
                </a:solidFill>
                <a:effectLst/>
                <a:uLnTx/>
                <a:uFillTx/>
                <a:latin typeface="Tahoma"/>
                <a:ea typeface="+mn-ea"/>
                <a:cs typeface="Tahoma"/>
              </a:rPr>
              <a:t>modificar</a:t>
            </a:r>
            <a:r>
              <a:rPr kumimoji="0" sz="1800" b="0" i="0" u="none" strike="noStrike" kern="1200" cap="none" spc="1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sus</a:t>
            </a:r>
            <a:r>
              <a:rPr kumimoji="0" sz="1800" b="0" i="0" u="none" strike="noStrike" kern="1200" cap="none" spc="-2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elementos </a:t>
            </a:r>
            <a:r>
              <a:rPr kumimoji="0" sz="1800" b="0" i="0" u="none" strike="noStrike" kern="1200" cap="none" spc="0" normalizeH="0" baseline="0" noProof="0" dirty="0">
                <a:ln>
                  <a:noFill/>
                </a:ln>
                <a:solidFill>
                  <a:prstClr val="black"/>
                </a:solidFill>
                <a:effectLst/>
                <a:uLnTx/>
                <a:uFillTx/>
                <a:latin typeface="Tahoma"/>
                <a:ea typeface="+mn-ea"/>
                <a:cs typeface="Tahoma"/>
              </a:rPr>
              <a:t>mientras se</a:t>
            </a:r>
            <a:r>
              <a:rPr kumimoji="0" sz="1800" b="0" i="0" u="none" strike="noStrike" kern="1200" cap="none" spc="-5" normalizeH="0" baseline="0" noProof="0" dirty="0">
                <a:ln>
                  <a:noFill/>
                </a:ln>
                <a:solidFill>
                  <a:prstClr val="black"/>
                </a:solidFill>
                <a:effectLst/>
                <a:uLnTx/>
                <a:uFillTx/>
                <a:latin typeface="Tahoma"/>
                <a:ea typeface="+mn-ea"/>
                <a:cs typeface="Tahoma"/>
              </a:rPr>
              <a:t> ejecuta</a:t>
            </a:r>
            <a:r>
              <a:rPr kumimoji="0" sz="1800" b="0" i="0" u="none" strike="noStrike" kern="1200" cap="none" spc="0" normalizeH="0" baseline="0" noProof="0" dirty="0">
                <a:ln>
                  <a:noFill/>
                </a:ln>
                <a:solidFill>
                  <a:prstClr val="black"/>
                </a:solidFill>
                <a:effectLst/>
                <a:uLnTx/>
                <a:uFillTx/>
                <a:latin typeface="Tahoma"/>
                <a:ea typeface="+mn-ea"/>
                <a:cs typeface="Tahoma"/>
              </a:rPr>
              <a:t> el</a:t>
            </a:r>
            <a:r>
              <a:rPr kumimoji="0" sz="1800" b="0" i="0" u="none" strike="noStrike" kern="1200" cap="none" spc="-5" normalizeH="0" baseline="0" noProof="0" dirty="0">
                <a:ln>
                  <a:noFill/>
                </a:ln>
                <a:solidFill>
                  <a:prstClr val="black"/>
                </a:solidFill>
                <a:effectLst/>
                <a:uLnTx/>
                <a:uFillTx/>
                <a:latin typeface="Tahoma"/>
                <a:ea typeface="+mn-ea"/>
                <a:cs typeface="Tahoma"/>
              </a:rPr>
              <a:t> código.</a:t>
            </a:r>
            <a:endParaRPr kumimoji="0" sz="1800" b="0" i="0" u="none" strike="noStrike" kern="1200" cap="none" spc="0" normalizeH="0" baseline="0" noProof="0" dirty="0">
              <a:ln>
                <a:noFill/>
              </a:ln>
              <a:solidFill>
                <a:prstClr val="black"/>
              </a:solidFill>
              <a:effectLst/>
              <a:uLnTx/>
              <a:uFillTx/>
              <a:latin typeface="Tahoma"/>
              <a:ea typeface="+mn-ea"/>
              <a:cs typeface="Tahoma"/>
            </a:endParaRPr>
          </a:p>
          <a:p>
            <a:pPr marL="12700" marR="0" lvl="0" indent="0" algn="l" defTabSz="914400" rtl="0" eaLnBrk="1" fontAlgn="auto" latinLnBrk="0" hangingPunct="1">
              <a:lnSpc>
                <a:spcPct val="100000"/>
              </a:lnSpc>
              <a:spcBef>
                <a:spcPts val="994"/>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ahoma"/>
                <a:ea typeface="+mn-ea"/>
                <a:cs typeface="Tahoma"/>
              </a:rPr>
              <a:t>Para</a:t>
            </a:r>
            <a:r>
              <a:rPr kumimoji="0" sz="1800" b="0" i="0" u="none" strike="noStrike" kern="1200" cap="none" spc="3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esto,</a:t>
            </a:r>
            <a:r>
              <a:rPr kumimoji="0" sz="1800" b="0" i="0" u="none" strike="noStrike" kern="1200" cap="none" spc="2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las</a:t>
            </a:r>
            <a:r>
              <a:rPr kumimoji="0" sz="1800" b="0" i="0" u="none" strike="noStrike" kern="1200" cap="none" spc="2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listas</a:t>
            </a:r>
            <a:r>
              <a:rPr kumimoji="0" sz="1800" b="0" i="0" u="none" strike="noStrike" kern="1200" cap="none" spc="3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tienen</a:t>
            </a:r>
            <a:r>
              <a:rPr kumimoji="0" sz="1800" b="0" i="0" u="none" strike="noStrike" kern="1200" cap="none" spc="2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un</a:t>
            </a:r>
            <a:r>
              <a:rPr kumimoji="0" sz="1800" b="0" i="0" u="none" strike="noStrike" kern="1200" cap="none" spc="2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conjunto</a:t>
            </a:r>
            <a:r>
              <a:rPr kumimoji="0" sz="1800" b="0" i="0" u="none" strike="noStrike" kern="1200" cap="none" spc="2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de</a:t>
            </a:r>
            <a:r>
              <a:rPr kumimoji="0" sz="1800" b="0" i="0" u="none" strike="noStrike" kern="1200" cap="none" spc="25" normalizeH="0" baseline="0" noProof="0" dirty="0">
                <a:ln>
                  <a:noFill/>
                </a:ln>
                <a:solidFill>
                  <a:prstClr val="black"/>
                </a:solidFill>
                <a:effectLst/>
                <a:uLnTx/>
                <a:uFillTx/>
                <a:latin typeface="Tahoma"/>
                <a:ea typeface="+mn-ea"/>
                <a:cs typeface="Tahoma"/>
              </a:rPr>
              <a:t> </a:t>
            </a:r>
            <a:r>
              <a:rPr kumimoji="0" sz="1800" b="0" i="0" u="none" strike="noStrike" kern="1200" cap="none" spc="-10" normalizeH="0" baseline="0" noProof="0" dirty="0">
                <a:ln>
                  <a:noFill/>
                </a:ln>
                <a:solidFill>
                  <a:prstClr val="black"/>
                </a:solidFill>
                <a:effectLst/>
                <a:uLnTx/>
                <a:uFillTx/>
                <a:latin typeface="Tahoma"/>
                <a:ea typeface="+mn-ea"/>
                <a:cs typeface="Tahoma"/>
              </a:rPr>
              <a:t>métodos</a:t>
            </a:r>
            <a:r>
              <a:rPr kumimoji="0" sz="1800" b="0" i="0" u="none" strike="noStrike" kern="1200" cap="none" spc="3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y</a:t>
            </a:r>
            <a:r>
              <a:rPr kumimoji="0" sz="1800" b="0" i="0" u="none" strike="noStrike" kern="1200" cap="none" spc="3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funciones</a:t>
            </a:r>
            <a:r>
              <a:rPr kumimoji="0" sz="1800" b="0" i="0" u="none" strike="noStrike" kern="1200" cap="none" spc="3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que</a:t>
            </a:r>
            <a:r>
              <a:rPr kumimoji="0" sz="1800" b="0" i="0" u="none" strike="noStrike" kern="1200" cap="none" spc="3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realizan</a:t>
            </a:r>
            <a:r>
              <a:rPr kumimoji="0" sz="1800" b="0" i="0" u="none" strike="noStrike" kern="1200" cap="none" spc="4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acciones</a:t>
            </a:r>
            <a:r>
              <a:rPr kumimoji="0" sz="1800" b="0" i="0" u="none" strike="noStrike" kern="1200" cap="none" spc="3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y</a:t>
            </a:r>
          </a:p>
          <a:p>
            <a:pPr marL="12700" marR="0" lvl="0" indent="0" algn="l" defTabSz="914400" rtl="0" eaLnBrk="1" fontAlgn="auto" latinLnBrk="0" hangingPunct="1">
              <a:lnSpc>
                <a:spcPct val="100000"/>
              </a:lnSpc>
              <a:spcBef>
                <a:spcPts val="5"/>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Tahoma"/>
                <a:ea typeface="+mn-ea"/>
                <a:cs typeface="Tahoma"/>
              </a:rPr>
              <a:t>operaciones</a:t>
            </a:r>
            <a:r>
              <a:rPr kumimoji="0" sz="1800" b="0" i="0" u="none" strike="noStrike" kern="1200" cap="none" spc="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sobre</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una</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lista</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en</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particular.</a:t>
            </a:r>
            <a:r>
              <a:rPr kumimoji="0" lang="es-CO"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err="1">
                <a:ln>
                  <a:noFill/>
                </a:ln>
                <a:solidFill>
                  <a:prstClr val="black"/>
                </a:solidFill>
                <a:effectLst/>
                <a:uLnTx/>
                <a:uFillTx/>
                <a:latin typeface="Tahoma"/>
                <a:ea typeface="+mn-ea"/>
                <a:cs typeface="Tahoma"/>
              </a:rPr>
              <a:t>Algunos</a:t>
            </a:r>
            <a:r>
              <a:rPr kumimoji="0" sz="1800" b="0" i="0" u="none" strike="noStrike" kern="1200" cap="none" spc="-3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de</a:t>
            </a:r>
            <a:r>
              <a:rPr kumimoji="0" sz="1800" b="0" i="0" u="none" strike="noStrike" kern="1200" cap="none" spc="-1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estos</a:t>
            </a:r>
            <a:r>
              <a:rPr kumimoji="0" sz="1800" b="0" i="0" u="none" strike="noStrike" kern="1200" cap="none" spc="-1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métodos</a:t>
            </a:r>
            <a:r>
              <a:rPr kumimoji="0" sz="1800" b="0" i="0" u="none" strike="noStrike" kern="1200" cap="none" spc="-1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son:</a:t>
            </a:r>
            <a:endParaRPr kumimoji="0" sz="1800" b="0" i="0" u="none" strike="noStrike" kern="1200" cap="none" spc="0" normalizeH="0" baseline="0" noProof="0" dirty="0">
              <a:ln>
                <a:noFill/>
              </a:ln>
              <a:solidFill>
                <a:prstClr val="black"/>
              </a:solidFill>
              <a:effectLst/>
              <a:uLnTx/>
              <a:uFillTx/>
              <a:latin typeface="Tahoma"/>
              <a:ea typeface="+mn-ea"/>
              <a:cs typeface="Tahoma"/>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1750" b="0" i="0" u="none" strike="noStrike" kern="1200" cap="none" spc="0" normalizeH="0" baseline="0" noProof="0" dirty="0">
              <a:ln>
                <a:noFill/>
              </a:ln>
              <a:solidFill>
                <a:prstClr val="black"/>
              </a:solidFill>
              <a:effectLst/>
              <a:uLnTx/>
              <a:uFillTx/>
              <a:latin typeface="Tahoma"/>
              <a:ea typeface="+mn-ea"/>
              <a:cs typeface="Tahoma"/>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ahoma"/>
                <a:ea typeface="+mn-ea"/>
                <a:cs typeface="Tahoma"/>
              </a:rPr>
              <a:t>append,</a:t>
            </a:r>
            <a:r>
              <a:rPr kumimoji="0" sz="1800" b="1" i="0" u="none" strike="noStrike" kern="1200" cap="none" spc="15"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extend,</a:t>
            </a:r>
            <a:r>
              <a:rPr kumimoji="0" sz="1800" b="1" i="0" u="none" strike="noStrike" kern="1200" cap="none" spc="20"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insert, pop,</a:t>
            </a:r>
            <a:r>
              <a:rPr kumimoji="0" sz="1800" b="1" i="0" u="none" strike="noStrike" kern="1200" cap="none" spc="0"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remove</a:t>
            </a:r>
            <a:endParaRPr kumimoji="0"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14" name="object 2">
            <a:extLst>
              <a:ext uri="{FF2B5EF4-FFF2-40B4-BE49-F238E27FC236}">
                <a16:creationId xmlns:a16="http://schemas.microsoft.com/office/drawing/2014/main" id="{88F5AD86-065A-7060-7CBE-FBF5E6FE2933}"/>
              </a:ext>
            </a:extLst>
          </p:cNvPr>
          <p:cNvSpPr txBox="1"/>
          <p:nvPr/>
        </p:nvSpPr>
        <p:spPr>
          <a:xfrm>
            <a:off x="332508" y="3557901"/>
            <a:ext cx="9628909" cy="392415"/>
          </a:xfrm>
          <a:prstGeom prst="rect">
            <a:avLst/>
          </a:prstGeom>
        </p:spPr>
        <p:txBody>
          <a:bodyPr vert="horz" wrap="square" lIns="0" tIns="114300" rIns="0" bIns="0" rtlCol="0">
            <a:spAutoFit/>
          </a:bodyPr>
          <a:lstStyle/>
          <a:p>
            <a:pPr marL="12700" marR="0" lvl="0" indent="0" algn="l" defTabSz="914400" rtl="0" eaLnBrk="1" fontAlgn="auto" latinLnBrk="0" hangingPunct="1">
              <a:lnSpc>
                <a:spcPct val="100000"/>
              </a:lnSpc>
              <a:spcBef>
                <a:spcPts val="90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ahoma"/>
                <a:ea typeface="+mn-ea"/>
                <a:cs typeface="Tahoma"/>
              </a:rPr>
              <a:t>El</a:t>
            </a:r>
            <a:r>
              <a:rPr kumimoji="0" sz="1800" b="1" i="0" u="none" strike="noStrike" kern="1200" cap="none" spc="-15"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método</a:t>
            </a:r>
            <a:r>
              <a:rPr kumimoji="0" sz="1800" b="1" i="0" u="none" strike="noStrike" kern="1200" cap="none" spc="5" normalizeH="0" baseline="0" noProof="0" dirty="0">
                <a:ln>
                  <a:noFill/>
                </a:ln>
                <a:solidFill>
                  <a:prstClr val="black"/>
                </a:solidFill>
                <a:effectLst/>
                <a:uLnTx/>
                <a:uFillTx/>
                <a:latin typeface="Tahoma"/>
                <a:ea typeface="+mn-ea"/>
                <a:cs typeface="Tahoma"/>
              </a:rPr>
              <a:t> </a:t>
            </a:r>
            <a:r>
              <a:rPr kumimoji="0" sz="1800" b="1" i="0" u="none" strike="noStrike" kern="1200" cap="none" spc="-5" normalizeH="0" baseline="0" noProof="0" dirty="0">
                <a:ln>
                  <a:noFill/>
                </a:ln>
                <a:solidFill>
                  <a:prstClr val="black"/>
                </a:solidFill>
                <a:effectLst/>
                <a:uLnTx/>
                <a:uFillTx/>
                <a:latin typeface="Tahoma"/>
                <a:ea typeface="+mn-ea"/>
                <a:cs typeface="Tahoma"/>
              </a:rPr>
              <a:t>append</a:t>
            </a:r>
            <a:r>
              <a:rPr kumimoji="0" sz="1800" b="1" i="0" u="none" strike="noStrike" kern="1200" cap="none" spc="1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permite</a:t>
            </a:r>
            <a:r>
              <a:rPr kumimoji="0" sz="1800" b="0" i="0" u="none" strike="noStrike" kern="1200" cap="none" spc="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añadir</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un</a:t>
            </a:r>
            <a:r>
              <a:rPr kumimoji="0" sz="1800" b="0" i="0" u="none" strike="noStrike" kern="1200" cap="none" spc="-2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ítem al</a:t>
            </a:r>
            <a:r>
              <a:rPr kumimoji="0" sz="1800" b="0" i="0" u="none" strike="noStrike" kern="1200" cap="none" spc="-5" normalizeH="0" baseline="0" noProof="0" dirty="0">
                <a:ln>
                  <a:noFill/>
                </a:ln>
                <a:solidFill>
                  <a:prstClr val="black"/>
                </a:solidFill>
                <a:effectLst/>
                <a:uLnTx/>
                <a:uFillTx/>
                <a:latin typeface="Tahoma"/>
                <a:ea typeface="+mn-ea"/>
                <a:cs typeface="Tahoma"/>
              </a:rPr>
              <a:t> final</a:t>
            </a:r>
            <a:r>
              <a:rPr kumimoji="0" sz="1800" b="0" i="0" u="none" strike="noStrike" kern="1200" cap="none" spc="-10"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de</a:t>
            </a:r>
            <a:r>
              <a:rPr kumimoji="0" sz="1800" b="0" i="0" u="none" strike="noStrike" kern="1200" cap="none" spc="15" normalizeH="0" baseline="0" noProof="0" dirty="0">
                <a:ln>
                  <a:noFill/>
                </a:ln>
                <a:solidFill>
                  <a:prstClr val="black"/>
                </a:solidFill>
                <a:effectLst/>
                <a:uLnTx/>
                <a:uFillTx/>
                <a:latin typeface="Tahoma"/>
                <a:ea typeface="+mn-ea"/>
                <a:cs typeface="Tahoma"/>
              </a:rPr>
              <a:t> </a:t>
            </a:r>
            <a:r>
              <a:rPr kumimoji="0" sz="1800" b="0" i="0" u="none" strike="noStrike" kern="1200" cap="none" spc="0" normalizeH="0" baseline="0" noProof="0" dirty="0">
                <a:ln>
                  <a:noFill/>
                </a:ln>
                <a:solidFill>
                  <a:prstClr val="black"/>
                </a:solidFill>
                <a:effectLst/>
                <a:uLnTx/>
                <a:uFillTx/>
                <a:latin typeface="Tahoma"/>
                <a:ea typeface="+mn-ea"/>
                <a:cs typeface="Tahoma"/>
              </a:rPr>
              <a:t>una</a:t>
            </a:r>
            <a:r>
              <a:rPr kumimoji="0" sz="1800" b="0" i="0" u="none" strike="noStrike" kern="1200" cap="none" spc="-25" normalizeH="0" baseline="0" noProof="0" dirty="0">
                <a:ln>
                  <a:noFill/>
                </a:ln>
                <a:solidFill>
                  <a:prstClr val="black"/>
                </a:solidFill>
                <a:effectLst/>
                <a:uLnTx/>
                <a:uFillTx/>
                <a:latin typeface="Tahoma"/>
                <a:ea typeface="+mn-ea"/>
                <a:cs typeface="Tahoma"/>
              </a:rPr>
              <a:t> </a:t>
            </a:r>
            <a:r>
              <a:rPr kumimoji="0" sz="1800" b="0" i="0" u="none" strike="noStrike" kern="1200" cap="none" spc="-5" normalizeH="0" baseline="0" noProof="0" dirty="0">
                <a:ln>
                  <a:noFill/>
                </a:ln>
                <a:solidFill>
                  <a:prstClr val="black"/>
                </a:solidFill>
                <a:effectLst/>
                <a:uLnTx/>
                <a:uFillTx/>
                <a:latin typeface="Tahoma"/>
                <a:ea typeface="+mn-ea"/>
                <a:cs typeface="Tahoma"/>
              </a:rPr>
              <a:t>lista</a:t>
            </a:r>
            <a:endParaRPr kumimoji="0"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19" name="CuadroTexto 18">
            <a:extLst>
              <a:ext uri="{FF2B5EF4-FFF2-40B4-BE49-F238E27FC236}">
                <a16:creationId xmlns:a16="http://schemas.microsoft.com/office/drawing/2014/main" id="{986CD5F6-DC8F-ACEA-1AF8-C498D60A72C7}"/>
              </a:ext>
            </a:extLst>
          </p:cNvPr>
          <p:cNvSpPr txBox="1"/>
          <p:nvPr/>
        </p:nvSpPr>
        <p:spPr>
          <a:xfrm>
            <a:off x="246655" y="3964171"/>
            <a:ext cx="11713525" cy="3847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5" normalizeH="0" baseline="0" noProof="0" dirty="0">
                <a:ln>
                  <a:noFill/>
                </a:ln>
                <a:solidFill>
                  <a:prstClr val="black"/>
                </a:solidFill>
                <a:effectLst/>
                <a:uLnTx/>
                <a:uFillTx/>
                <a:latin typeface="Tahoma"/>
                <a:ea typeface="+mn-ea"/>
                <a:cs typeface="Tahoma"/>
              </a:rPr>
              <a:t>El</a:t>
            </a:r>
            <a:r>
              <a:rPr kumimoji="0" lang="es-ES" sz="1800" b="1" i="0" u="none" strike="noStrike" kern="1200" cap="none" spc="165" normalizeH="0" baseline="0" noProof="0" dirty="0">
                <a:ln>
                  <a:noFill/>
                </a:ln>
                <a:solidFill>
                  <a:prstClr val="black"/>
                </a:solidFill>
                <a:effectLst/>
                <a:uLnTx/>
                <a:uFillTx/>
                <a:latin typeface="Tahoma"/>
                <a:ea typeface="+mn-ea"/>
                <a:cs typeface="Tahoma"/>
              </a:rPr>
              <a:t> </a:t>
            </a:r>
            <a:r>
              <a:rPr kumimoji="0" lang="es-ES" sz="1800" b="1" i="0" u="none" strike="noStrike" kern="1200" cap="none" spc="-5" normalizeH="0" baseline="0" noProof="0" dirty="0">
                <a:ln>
                  <a:noFill/>
                </a:ln>
                <a:solidFill>
                  <a:prstClr val="black"/>
                </a:solidFill>
                <a:effectLst/>
                <a:uLnTx/>
                <a:uFillTx/>
                <a:latin typeface="Tahoma"/>
                <a:ea typeface="+mn-ea"/>
                <a:cs typeface="Tahoma"/>
              </a:rPr>
              <a:t>método</a:t>
            </a:r>
            <a:r>
              <a:rPr kumimoji="0" lang="es-ES" sz="1800" b="1" i="0" u="none" strike="noStrike" kern="1200" cap="none" spc="170" normalizeH="0" baseline="0" noProof="0" dirty="0">
                <a:ln>
                  <a:noFill/>
                </a:ln>
                <a:solidFill>
                  <a:prstClr val="black"/>
                </a:solidFill>
                <a:effectLst/>
                <a:uLnTx/>
                <a:uFillTx/>
                <a:latin typeface="Tahoma"/>
                <a:ea typeface="+mn-ea"/>
                <a:cs typeface="Tahoma"/>
              </a:rPr>
              <a:t> </a:t>
            </a:r>
            <a:r>
              <a:rPr kumimoji="0" lang="es-ES" sz="1800" b="1" i="0" u="none" strike="noStrike" kern="1200" cap="none" spc="0" normalizeH="0" baseline="0" noProof="0" dirty="0">
                <a:ln>
                  <a:noFill/>
                </a:ln>
                <a:solidFill>
                  <a:prstClr val="black"/>
                </a:solidFill>
                <a:effectLst/>
                <a:uLnTx/>
                <a:uFillTx/>
                <a:latin typeface="Tahoma"/>
                <a:ea typeface="+mn-ea"/>
                <a:cs typeface="Tahoma"/>
              </a:rPr>
              <a:t>extend</a:t>
            </a:r>
            <a:r>
              <a:rPr kumimoji="0" lang="es-ES" sz="1800" b="1" i="0" u="none" strike="noStrike" kern="1200" cap="none" spc="160"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se</a:t>
            </a:r>
            <a:r>
              <a:rPr kumimoji="0" lang="es-ES" sz="1800" b="0" i="0" u="none" strike="noStrike" kern="1200" cap="none" spc="130"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5" normalizeH="0" baseline="0" noProof="0" dirty="0">
                <a:ln>
                  <a:noFill/>
                </a:ln>
                <a:solidFill>
                  <a:prstClr val="black"/>
                </a:solidFill>
                <a:effectLst/>
                <a:uLnTx/>
                <a:uFillTx/>
                <a:latin typeface="Calibri" panose="020F0502020204030204"/>
                <a:ea typeface="+mn-ea"/>
                <a:cs typeface="+mn-cs"/>
              </a:rPr>
              <a:t>utiliza</a:t>
            </a:r>
            <a:r>
              <a:rPr kumimoji="0" lang="es-ES" sz="1800" b="0" i="0" u="none" strike="noStrike" kern="1200" cap="none" spc="135"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para</a:t>
            </a:r>
            <a:r>
              <a:rPr kumimoji="0" lang="es-ES" sz="1800" b="0" i="0" u="none" strike="noStrike" kern="1200" cap="none" spc="140"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agregar</a:t>
            </a:r>
            <a:r>
              <a:rPr kumimoji="0" lang="es-ES" sz="1800" b="0" i="0" u="none" strike="noStrike" kern="1200" cap="none" spc="145"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5" normalizeH="0" baseline="0" noProof="0" dirty="0">
                <a:ln>
                  <a:noFill/>
                </a:ln>
                <a:solidFill>
                  <a:prstClr val="black"/>
                </a:solidFill>
                <a:effectLst/>
                <a:uLnTx/>
                <a:uFillTx/>
                <a:latin typeface="Calibri" panose="020F0502020204030204"/>
                <a:ea typeface="+mn-ea"/>
                <a:cs typeface="+mn-cs"/>
              </a:rPr>
              <a:t>elementos</a:t>
            </a:r>
            <a:r>
              <a:rPr kumimoji="0" lang="es-ES" sz="1800" b="0" i="0" u="none" strike="noStrike" kern="1200" cap="none" spc="135"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interables</a:t>
            </a:r>
            <a:r>
              <a:rPr kumimoji="0" lang="es-ES" sz="1800" b="0" i="0" u="none" strike="noStrike" kern="1200" cap="none" spc="125"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5" normalizeH="0" baseline="0" noProof="0" dirty="0">
                <a:ln>
                  <a:noFill/>
                </a:ln>
                <a:solidFill>
                  <a:prstClr val="black"/>
                </a:solidFill>
                <a:effectLst/>
                <a:uLnTx/>
                <a:uFillTx/>
                <a:latin typeface="Calibri" panose="020F0502020204030204"/>
                <a:ea typeface="+mn-ea"/>
                <a:cs typeface="+mn-cs"/>
              </a:rPr>
              <a:t>como</a:t>
            </a:r>
            <a:r>
              <a:rPr kumimoji="0" lang="es-ES" sz="1800" b="0" i="0" u="none" strike="noStrike" kern="1200" cap="none" spc="130"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un</a:t>
            </a:r>
            <a:r>
              <a:rPr kumimoji="0" lang="es-ES" sz="1800" b="0" i="0" u="none" strike="noStrike" kern="1200" cap="none" spc="135" normalizeH="0" baseline="0" noProof="0" dirty="0">
                <a:ln>
                  <a:noFill/>
                </a:ln>
                <a:solidFill>
                  <a:prstClr val="black"/>
                </a:solidFill>
                <a:effectLst/>
                <a:uLnTx/>
                <a:uFillTx/>
                <a:latin typeface="Calibri" panose="020F0502020204030204"/>
                <a:ea typeface="+mn-ea"/>
                <a:cs typeface="+mn-cs"/>
              </a:rPr>
              <a:t> </a:t>
            </a:r>
            <a:r>
              <a:rPr kumimoji="0" lang="es-ES" sz="1900" b="0" i="0" u="none" strike="noStrike" kern="1200" cap="none" spc="-50" normalizeH="0" baseline="0" noProof="0" dirty="0">
                <a:ln>
                  <a:noFill/>
                </a:ln>
                <a:solidFill>
                  <a:prstClr val="black"/>
                </a:solidFill>
                <a:effectLst/>
                <a:uLnTx/>
                <a:uFillTx/>
                <a:latin typeface="Calibri" panose="020F0502020204030204"/>
                <a:ea typeface="+mn-ea"/>
                <a:cs typeface="+mn-cs"/>
              </a:rPr>
              <a:t>string</a:t>
            </a:r>
            <a:r>
              <a:rPr kumimoji="0" lang="es-ES" sz="1900" b="0" i="0" u="none" strike="noStrike" kern="1200" cap="none" spc="114"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u</a:t>
            </a:r>
            <a:r>
              <a:rPr kumimoji="0" lang="es-ES" sz="1800" b="0" i="0" u="none" strike="noStrike" kern="1200" cap="none" spc="125"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5" normalizeH="0" baseline="0" noProof="0" dirty="0">
                <a:ln>
                  <a:noFill/>
                </a:ln>
                <a:solidFill>
                  <a:prstClr val="black"/>
                </a:solidFill>
                <a:effectLst/>
                <a:uLnTx/>
                <a:uFillTx/>
                <a:latin typeface="Calibri" panose="020F0502020204030204"/>
                <a:ea typeface="+mn-ea"/>
                <a:cs typeface="+mn-cs"/>
              </a:rPr>
              <a:t>otra</a:t>
            </a:r>
            <a:r>
              <a:rPr kumimoji="0" lang="es-ES" sz="1800" b="0" i="0" u="none" strike="noStrike" kern="1200" cap="none" spc="135"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5" normalizeH="0" baseline="0" noProof="0" dirty="0">
                <a:ln>
                  <a:noFill/>
                </a:ln>
                <a:solidFill>
                  <a:prstClr val="black"/>
                </a:solidFill>
                <a:effectLst/>
                <a:uLnTx/>
                <a:uFillTx/>
                <a:latin typeface="Calibri" panose="020F0502020204030204"/>
                <a:ea typeface="+mn-ea"/>
                <a:cs typeface="+mn-cs"/>
              </a:rPr>
              <a:t>lista</a:t>
            </a:r>
            <a:r>
              <a:rPr kumimoji="0" lang="es-ES" sz="1800" b="0" i="0" u="none" strike="noStrike" kern="1200" cap="none" spc="140"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5" normalizeH="0" baseline="0" noProof="0" dirty="0">
                <a:ln>
                  <a:noFill/>
                </a:ln>
                <a:solidFill>
                  <a:prstClr val="black"/>
                </a:solidFill>
                <a:effectLst/>
                <a:uLnTx/>
                <a:uFillTx/>
                <a:latin typeface="Calibri" panose="020F0502020204030204"/>
                <a:ea typeface="+mn-ea"/>
                <a:cs typeface="+mn-cs"/>
              </a:rPr>
              <a:t>separando </a:t>
            </a:r>
            <a:r>
              <a:rPr kumimoji="0" lang="es-ES" sz="1800" b="0" i="0" u="none" strike="noStrike" kern="1200" cap="none" spc="-550"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5" normalizeH="0" baseline="0" noProof="0" dirty="0">
                <a:ln>
                  <a:noFill/>
                </a:ln>
                <a:solidFill>
                  <a:prstClr val="black"/>
                </a:solidFill>
                <a:effectLst/>
                <a:uLnTx/>
                <a:uFillTx/>
                <a:latin typeface="Calibri" panose="020F0502020204030204"/>
                <a:ea typeface="+mn-ea"/>
                <a:cs typeface="+mn-cs"/>
              </a:rPr>
              <a:t>sus</a:t>
            </a:r>
            <a:r>
              <a:rPr kumimoji="0" lang="es-ES" sz="1800" b="0" i="0" u="none" strike="noStrike" kern="1200" cap="none" spc="-10" normalizeH="0" baseline="0" noProof="0" dirty="0">
                <a:ln>
                  <a:noFill/>
                </a:ln>
                <a:solidFill>
                  <a:prstClr val="black"/>
                </a:solidFill>
                <a:effectLst/>
                <a:uLnTx/>
                <a:uFillTx/>
                <a:latin typeface="Calibri" panose="020F0502020204030204"/>
                <a:ea typeface="+mn-ea"/>
                <a:cs typeface="+mn-cs"/>
              </a:rPr>
              <a:t> </a:t>
            </a:r>
            <a:r>
              <a:rPr kumimoji="0" lang="es-ES" sz="1800" b="0" i="0" u="none" strike="noStrike" kern="1200" cap="none" spc="-5" normalizeH="0" baseline="0" noProof="0" dirty="0">
                <a:ln>
                  <a:noFill/>
                </a:ln>
                <a:solidFill>
                  <a:prstClr val="black"/>
                </a:solidFill>
                <a:effectLst/>
                <a:uLnTx/>
                <a:uFillTx/>
                <a:latin typeface="Calibri" panose="020F0502020204030204"/>
                <a:ea typeface="+mn-ea"/>
                <a:cs typeface="+mn-cs"/>
              </a:rPr>
              <a:t>elementos.</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CuadroTexto 19">
            <a:extLst>
              <a:ext uri="{FF2B5EF4-FFF2-40B4-BE49-F238E27FC236}">
                <a16:creationId xmlns:a16="http://schemas.microsoft.com/office/drawing/2014/main" id="{402F900E-5F8A-77D6-80A4-04A216B64A9C}"/>
              </a:ext>
            </a:extLst>
          </p:cNvPr>
          <p:cNvSpPr txBox="1"/>
          <p:nvPr/>
        </p:nvSpPr>
        <p:spPr>
          <a:xfrm>
            <a:off x="249378" y="4348892"/>
            <a:ext cx="1138150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5" normalizeH="0" baseline="0" noProof="0" dirty="0">
                <a:ln>
                  <a:noFill/>
                </a:ln>
                <a:solidFill>
                  <a:prstClr val="black"/>
                </a:solidFill>
                <a:effectLst/>
                <a:uLnTx/>
                <a:uFillTx/>
                <a:latin typeface="Tahoma"/>
                <a:ea typeface="+mn-ea"/>
                <a:cs typeface="Tahoma"/>
              </a:rPr>
              <a:t>El</a:t>
            </a:r>
            <a:r>
              <a:rPr kumimoji="0" lang="es-ES" sz="1800" b="1" i="0" u="none" strike="noStrike" kern="1200" cap="none" spc="-10" normalizeH="0" baseline="0" noProof="0" dirty="0">
                <a:ln>
                  <a:noFill/>
                </a:ln>
                <a:solidFill>
                  <a:prstClr val="black"/>
                </a:solidFill>
                <a:effectLst/>
                <a:uLnTx/>
                <a:uFillTx/>
                <a:latin typeface="Tahoma"/>
                <a:ea typeface="+mn-ea"/>
                <a:cs typeface="Tahoma"/>
              </a:rPr>
              <a:t> </a:t>
            </a:r>
            <a:r>
              <a:rPr kumimoji="0" lang="es-ES" sz="1800" b="1" i="0" u="none" strike="noStrike" kern="1200" cap="none" spc="-5" normalizeH="0" baseline="0" noProof="0" dirty="0">
                <a:ln>
                  <a:noFill/>
                </a:ln>
                <a:solidFill>
                  <a:prstClr val="black"/>
                </a:solidFill>
                <a:effectLst/>
                <a:uLnTx/>
                <a:uFillTx/>
                <a:latin typeface="Tahoma"/>
                <a:ea typeface="+mn-ea"/>
                <a:cs typeface="Tahoma"/>
              </a:rPr>
              <a:t>método</a:t>
            </a:r>
            <a:r>
              <a:rPr kumimoji="0" lang="es-ES" sz="1800" b="1" i="0" u="none" strike="noStrike" kern="1200" cap="none" spc="15" normalizeH="0" baseline="0" noProof="0" dirty="0">
                <a:ln>
                  <a:noFill/>
                </a:ln>
                <a:solidFill>
                  <a:prstClr val="black"/>
                </a:solidFill>
                <a:effectLst/>
                <a:uLnTx/>
                <a:uFillTx/>
                <a:latin typeface="Tahoma"/>
                <a:ea typeface="+mn-ea"/>
                <a:cs typeface="Tahoma"/>
              </a:rPr>
              <a:t> </a:t>
            </a:r>
            <a:r>
              <a:rPr kumimoji="0" lang="es-ES" sz="1800" b="1" i="0" u="none" strike="noStrike" kern="1200" cap="none" spc="0" normalizeH="0" baseline="0" noProof="0" dirty="0">
                <a:ln>
                  <a:noFill/>
                </a:ln>
                <a:solidFill>
                  <a:prstClr val="black"/>
                </a:solidFill>
                <a:effectLst/>
                <a:uLnTx/>
                <a:uFillTx/>
                <a:latin typeface="Tahoma"/>
                <a:ea typeface="+mn-ea"/>
                <a:cs typeface="Tahoma"/>
              </a:rPr>
              <a:t>insert</a:t>
            </a:r>
            <a:r>
              <a:rPr kumimoji="0" lang="es-ES" sz="1800" b="1" i="0" u="none" strike="noStrike" kern="1200" cap="none" spc="-20"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permite</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añadir</a:t>
            </a:r>
            <a:r>
              <a:rPr kumimoji="0" lang="es-ES" sz="1800" b="0" i="0" u="none" strike="noStrike" kern="1200" cap="none" spc="10"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un</a:t>
            </a:r>
            <a:r>
              <a:rPr kumimoji="0" lang="es-ES" sz="1800" b="0" i="0" u="none" strike="noStrike" kern="1200" cap="none" spc="-20"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ítem en</a:t>
            </a:r>
            <a:r>
              <a:rPr kumimoji="0" lang="es-ES" sz="1800" b="0" i="0" u="none" strike="noStrike" kern="1200" cap="none" spc="-10"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una</a:t>
            </a:r>
            <a:r>
              <a:rPr kumimoji="0" lang="es-ES" sz="1800" b="0" i="0" u="none" strike="noStrike" kern="1200" cap="none" spc="-1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posición</a:t>
            </a:r>
            <a:r>
              <a:rPr kumimoji="0" lang="es-ES" sz="1800" b="0" i="0" u="none" strike="noStrike" kern="1200" cap="none" spc="0" normalizeH="0" baseline="0" noProof="0" dirty="0">
                <a:ln>
                  <a:noFill/>
                </a:ln>
                <a:solidFill>
                  <a:prstClr val="black"/>
                </a:solidFill>
                <a:effectLst/>
                <a:uLnTx/>
                <a:uFillTx/>
                <a:latin typeface="Tahoma"/>
                <a:ea typeface="+mn-ea"/>
                <a:cs typeface="Tahoma"/>
              </a:rPr>
              <a:t> o</a:t>
            </a:r>
            <a:r>
              <a:rPr kumimoji="0" lang="es-ES" sz="1800" b="0" i="0" u="none" strike="noStrike" kern="1200" cap="none" spc="-1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índice específico</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CuadroTexto 20">
            <a:extLst>
              <a:ext uri="{FF2B5EF4-FFF2-40B4-BE49-F238E27FC236}">
                <a16:creationId xmlns:a16="http://schemas.microsoft.com/office/drawing/2014/main" id="{0E37A9D3-47D9-4A48-D92A-EA3962152FDE}"/>
              </a:ext>
            </a:extLst>
          </p:cNvPr>
          <p:cNvSpPr txBox="1"/>
          <p:nvPr/>
        </p:nvSpPr>
        <p:spPr>
          <a:xfrm>
            <a:off x="246655" y="4750279"/>
            <a:ext cx="10587600" cy="369332"/>
          </a:xfrm>
          <a:prstGeom prst="rect">
            <a:avLst/>
          </a:prstGeom>
          <a:noFill/>
        </p:spPr>
        <p:txBody>
          <a:bodyPr wrap="square">
            <a:spAutoFit/>
          </a:bodyPr>
          <a:lstStyle/>
          <a:p>
            <a:pPr marL="12700" marR="0" lvl="0" indent="0" algn="l" defTabSz="914400" rtl="0" eaLnBrk="1" fontAlgn="auto" latinLnBrk="0" hangingPunct="1">
              <a:lnSpc>
                <a:spcPct val="100000"/>
              </a:lnSpc>
              <a:spcBef>
                <a:spcPts val="894"/>
              </a:spcBef>
              <a:spcAft>
                <a:spcPts val="0"/>
              </a:spcAft>
              <a:buClrTx/>
              <a:buSzTx/>
              <a:buFontTx/>
              <a:buNone/>
              <a:tabLst/>
              <a:defRPr/>
            </a:pPr>
            <a:r>
              <a:rPr kumimoji="0" lang="es-ES" sz="1800" b="1" i="0" u="none" strike="noStrike" kern="1200" cap="none" spc="-5" normalizeH="0" baseline="0" noProof="0" dirty="0">
                <a:ln>
                  <a:noFill/>
                </a:ln>
                <a:solidFill>
                  <a:prstClr val="black"/>
                </a:solidFill>
                <a:effectLst/>
                <a:uLnTx/>
                <a:uFillTx/>
                <a:latin typeface="Tahoma"/>
                <a:ea typeface="+mn-ea"/>
                <a:cs typeface="Tahoma"/>
              </a:rPr>
              <a:t>El método</a:t>
            </a:r>
            <a:r>
              <a:rPr kumimoji="0" lang="es-ES" sz="1800" b="1" i="0" u="none" strike="noStrike" kern="1200" cap="none" spc="10" normalizeH="0" baseline="0" noProof="0" dirty="0">
                <a:ln>
                  <a:noFill/>
                </a:ln>
                <a:solidFill>
                  <a:prstClr val="black"/>
                </a:solidFill>
                <a:effectLst/>
                <a:uLnTx/>
                <a:uFillTx/>
                <a:latin typeface="Tahoma"/>
                <a:ea typeface="+mn-ea"/>
                <a:cs typeface="Tahoma"/>
              </a:rPr>
              <a:t> </a:t>
            </a:r>
            <a:r>
              <a:rPr kumimoji="0" lang="es-ES" sz="1800" b="1" i="0" u="none" strike="noStrike" kern="1200" cap="none" spc="-5" normalizeH="0" baseline="0" noProof="0" dirty="0">
                <a:ln>
                  <a:noFill/>
                </a:ln>
                <a:solidFill>
                  <a:prstClr val="black"/>
                </a:solidFill>
                <a:effectLst/>
                <a:uLnTx/>
                <a:uFillTx/>
                <a:latin typeface="Tahoma"/>
                <a:ea typeface="+mn-ea"/>
                <a:cs typeface="Tahoma"/>
              </a:rPr>
              <a:t>pop</a:t>
            </a:r>
            <a:r>
              <a:rPr kumimoji="0" lang="es-ES" sz="1800" b="1"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quita</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un</a:t>
            </a:r>
            <a:r>
              <a:rPr kumimoji="0" lang="es-ES" sz="1800" b="0" i="0" u="none" strike="noStrike" kern="1200" cap="none" spc="-1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elemento</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de</a:t>
            </a:r>
            <a:r>
              <a:rPr kumimoji="0" lang="es-ES" sz="1800" b="0" i="0" u="none" strike="noStrike" kern="1200" cap="none" spc="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la</a:t>
            </a:r>
            <a:r>
              <a:rPr kumimoji="0" lang="es-ES" sz="1800" b="0" i="0" u="none" strike="noStrike" kern="1200" cap="none" spc="1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lista</a:t>
            </a:r>
            <a:r>
              <a:rPr kumimoji="0" lang="es-ES" sz="1800" b="0" i="0" u="none" strike="noStrike" kern="1200" cap="none" spc="0" normalizeH="0" baseline="0" noProof="0" dirty="0">
                <a:ln>
                  <a:noFill/>
                </a:ln>
                <a:solidFill>
                  <a:prstClr val="black"/>
                </a:solidFill>
                <a:effectLst/>
                <a:uLnTx/>
                <a:uFillTx/>
                <a:latin typeface="Tahoma"/>
                <a:ea typeface="+mn-ea"/>
                <a:cs typeface="Tahoma"/>
              </a:rPr>
              <a:t> dado</a:t>
            </a:r>
            <a:r>
              <a:rPr kumimoji="0" lang="es-ES" sz="1800" b="0" i="0" u="none" strike="noStrike" kern="1200" cap="none" spc="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su índice.</a:t>
            </a:r>
            <a:endParaRPr kumimoji="0" lang="es-ES"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22" name="CuadroTexto 21">
            <a:extLst>
              <a:ext uri="{FF2B5EF4-FFF2-40B4-BE49-F238E27FC236}">
                <a16:creationId xmlns:a16="http://schemas.microsoft.com/office/drawing/2014/main" id="{F5C00C89-2BB4-FC28-26FF-E649F82D20DF}"/>
              </a:ext>
            </a:extLst>
          </p:cNvPr>
          <p:cNvSpPr txBox="1"/>
          <p:nvPr/>
        </p:nvSpPr>
        <p:spPr>
          <a:xfrm>
            <a:off x="246654" y="5102945"/>
            <a:ext cx="11381509" cy="369332"/>
          </a:xfrm>
          <a:prstGeom prst="rect">
            <a:avLst/>
          </a:prstGeom>
          <a:noFill/>
        </p:spPr>
        <p:txBody>
          <a:bodyPr wrap="square">
            <a:spAutoFit/>
          </a:bodyPr>
          <a:lstStyle/>
          <a:p>
            <a:pPr marL="12700" marR="0" lvl="0" indent="0" algn="l" defTabSz="914400" rtl="0" eaLnBrk="1" fontAlgn="auto" latinLnBrk="0" hangingPunct="1">
              <a:lnSpc>
                <a:spcPct val="100000"/>
              </a:lnSpc>
              <a:spcBef>
                <a:spcPts val="1090"/>
              </a:spcBef>
              <a:spcAft>
                <a:spcPts val="0"/>
              </a:spcAft>
              <a:buClrTx/>
              <a:buSzTx/>
              <a:buFontTx/>
              <a:buNone/>
              <a:tabLst/>
              <a:defRPr/>
            </a:pPr>
            <a:r>
              <a:rPr kumimoji="0" lang="es-ES" sz="1800" b="1" i="0" u="none" strike="noStrike" kern="1200" cap="none" spc="-5" normalizeH="0" baseline="0" noProof="0" dirty="0">
                <a:ln>
                  <a:noFill/>
                </a:ln>
                <a:solidFill>
                  <a:prstClr val="black"/>
                </a:solidFill>
                <a:effectLst/>
                <a:uLnTx/>
                <a:uFillTx/>
                <a:latin typeface="Tahoma"/>
                <a:ea typeface="+mn-ea"/>
                <a:cs typeface="Tahoma"/>
              </a:rPr>
              <a:t>El</a:t>
            </a:r>
            <a:r>
              <a:rPr kumimoji="0" lang="es-ES" sz="1800" b="1" i="0" u="none" strike="noStrike" kern="1200" cap="none" spc="-25" normalizeH="0" baseline="0" noProof="0" dirty="0">
                <a:ln>
                  <a:noFill/>
                </a:ln>
                <a:solidFill>
                  <a:prstClr val="black"/>
                </a:solidFill>
                <a:effectLst/>
                <a:uLnTx/>
                <a:uFillTx/>
                <a:latin typeface="Tahoma"/>
                <a:ea typeface="+mn-ea"/>
                <a:cs typeface="Tahoma"/>
              </a:rPr>
              <a:t> </a:t>
            </a:r>
            <a:r>
              <a:rPr kumimoji="0" lang="es-ES" sz="1800" b="1" i="0" u="none" strike="noStrike" kern="1200" cap="none" spc="-5" normalizeH="0" baseline="0" noProof="0" dirty="0">
                <a:ln>
                  <a:noFill/>
                </a:ln>
                <a:solidFill>
                  <a:prstClr val="black"/>
                </a:solidFill>
                <a:effectLst/>
                <a:uLnTx/>
                <a:uFillTx/>
                <a:latin typeface="Tahoma"/>
                <a:ea typeface="+mn-ea"/>
                <a:cs typeface="Tahoma"/>
              </a:rPr>
              <a:t>método</a:t>
            </a:r>
            <a:r>
              <a:rPr kumimoji="0" lang="es-ES" sz="1800" b="1" i="0" u="none" strike="noStrike" kern="1200" cap="none" spc="0" normalizeH="0" baseline="0" noProof="0" dirty="0">
                <a:ln>
                  <a:noFill/>
                </a:ln>
                <a:solidFill>
                  <a:prstClr val="black"/>
                </a:solidFill>
                <a:effectLst/>
                <a:uLnTx/>
                <a:uFillTx/>
                <a:latin typeface="Tahoma"/>
                <a:ea typeface="+mn-ea"/>
                <a:cs typeface="Tahoma"/>
              </a:rPr>
              <a:t> </a:t>
            </a:r>
            <a:r>
              <a:rPr kumimoji="0" lang="es-ES" sz="1800" b="1" i="0" u="none" strike="noStrike" kern="1200" cap="none" spc="-5" normalizeH="0" baseline="0" noProof="0" dirty="0">
                <a:ln>
                  <a:noFill/>
                </a:ln>
                <a:solidFill>
                  <a:prstClr val="black"/>
                </a:solidFill>
                <a:effectLst/>
                <a:uLnTx/>
                <a:uFillTx/>
                <a:latin typeface="Tahoma"/>
                <a:ea typeface="+mn-ea"/>
                <a:cs typeface="Tahoma"/>
              </a:rPr>
              <a:t>remove  </a:t>
            </a:r>
            <a:r>
              <a:rPr kumimoji="0" lang="es-ES" sz="1800" b="0" i="0" u="none" strike="noStrike" kern="1200" cap="none" spc="-5" normalizeH="0" baseline="0" noProof="0" dirty="0">
                <a:ln>
                  <a:noFill/>
                </a:ln>
                <a:solidFill>
                  <a:prstClr val="black"/>
                </a:solidFill>
                <a:effectLst/>
                <a:uLnTx/>
                <a:uFillTx/>
                <a:latin typeface="Tahoma"/>
                <a:ea typeface="+mn-ea"/>
                <a:cs typeface="Tahoma"/>
              </a:rPr>
              <a:t>para remover</a:t>
            </a:r>
            <a:r>
              <a:rPr kumimoji="0" lang="es-ES" sz="1800" b="0" i="0" u="none" strike="noStrike" kern="1200" cap="none" spc="100"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un</a:t>
            </a:r>
            <a:r>
              <a:rPr kumimoji="0" lang="es-ES" sz="1800" b="0" i="0" u="none" strike="noStrike" kern="1200" cap="none" spc="10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ítem</a:t>
            </a:r>
            <a:r>
              <a:rPr kumimoji="0" lang="es-ES" sz="1800" b="0" i="0" u="none" strike="noStrike" kern="1200" cap="none" spc="10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de</a:t>
            </a:r>
            <a:r>
              <a:rPr kumimoji="0" lang="es-ES" sz="1800" b="0" i="0" u="none" strike="noStrike" kern="1200" cap="none" spc="100"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una</a:t>
            </a:r>
            <a:r>
              <a:rPr kumimoji="0" lang="es-ES" sz="1800" b="0" i="0" u="none" strike="noStrike" kern="1200" cap="none" spc="9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lista</a:t>
            </a:r>
            <a:r>
              <a:rPr kumimoji="0" lang="es-ES" sz="1800" b="0" i="0" u="none" strike="noStrike" kern="1200" cap="none" spc="100" normalizeH="0" baseline="0" noProof="0" dirty="0">
                <a:ln>
                  <a:noFill/>
                </a:ln>
                <a:solidFill>
                  <a:prstClr val="black"/>
                </a:solidFill>
                <a:effectLst/>
                <a:uLnTx/>
                <a:uFillTx/>
                <a:latin typeface="Tahoma"/>
                <a:ea typeface="+mn-ea"/>
                <a:cs typeface="Tahoma"/>
              </a:rPr>
              <a:t> </a:t>
            </a:r>
            <a:r>
              <a:rPr kumimoji="0" lang="es-ES" sz="1800" b="0" i="0" u="none" strike="noStrike" kern="1200" cap="none" spc="0" normalizeH="0" baseline="0" noProof="0" dirty="0">
                <a:ln>
                  <a:noFill/>
                </a:ln>
                <a:solidFill>
                  <a:prstClr val="black"/>
                </a:solidFill>
                <a:effectLst/>
                <a:uLnTx/>
                <a:uFillTx/>
                <a:latin typeface="Tahoma"/>
                <a:ea typeface="+mn-ea"/>
                <a:cs typeface="Tahoma"/>
              </a:rPr>
              <a:t>basado</a:t>
            </a:r>
            <a:r>
              <a:rPr kumimoji="0" lang="es-ES" sz="1800" b="0" i="0" u="none" strike="noStrike" kern="1200" cap="none" spc="90"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en</a:t>
            </a:r>
            <a:r>
              <a:rPr kumimoji="0" lang="es-ES" sz="1800" b="0" i="0" u="none" strike="noStrike" kern="1200" cap="none" spc="114"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el</a:t>
            </a:r>
            <a:r>
              <a:rPr kumimoji="0" lang="es-ES" sz="1800" b="0" i="0" u="none" strike="noStrike" kern="1200" cap="none" spc="95" normalizeH="0" baseline="0" noProof="0" dirty="0">
                <a:ln>
                  <a:noFill/>
                </a:ln>
                <a:solidFill>
                  <a:prstClr val="black"/>
                </a:solidFill>
                <a:effectLst/>
                <a:uLnTx/>
                <a:uFillTx/>
                <a:latin typeface="Tahoma"/>
                <a:ea typeface="+mn-ea"/>
                <a:cs typeface="Tahoma"/>
              </a:rPr>
              <a:t> </a:t>
            </a:r>
            <a:r>
              <a:rPr kumimoji="0" lang="es-ES" sz="1800" b="0" i="0" u="none" strike="noStrike" kern="1200" cap="none" spc="-5" normalizeH="0" baseline="0" noProof="0" dirty="0">
                <a:ln>
                  <a:noFill/>
                </a:ln>
                <a:solidFill>
                  <a:prstClr val="black"/>
                </a:solidFill>
                <a:effectLst/>
                <a:uLnTx/>
                <a:uFillTx/>
                <a:latin typeface="Tahoma"/>
                <a:ea typeface="+mn-ea"/>
                <a:cs typeface="Tahoma"/>
              </a:rPr>
              <a:t>valor</a:t>
            </a:r>
            <a:endParaRPr kumimoji="0" lang="es-ES" sz="1800" b="0" i="0" u="none" strike="noStrike" kern="1200" cap="none" spc="0" normalizeH="0" baseline="0" noProof="0" dirty="0">
              <a:ln>
                <a:noFill/>
              </a:ln>
              <a:solidFill>
                <a:prstClr val="black"/>
              </a:solidFill>
              <a:effectLst/>
              <a:uLnTx/>
              <a:uFillTx/>
              <a:latin typeface="Tahoma"/>
              <a:ea typeface="+mn-ea"/>
              <a:cs typeface="Tahoma"/>
            </a:endParaRPr>
          </a:p>
        </p:txBody>
      </p:sp>
      <p:sp>
        <p:nvSpPr>
          <p:cNvPr id="10" name="Rectángulo 9">
            <a:extLst>
              <a:ext uri="{FF2B5EF4-FFF2-40B4-BE49-F238E27FC236}">
                <a16:creationId xmlns:a16="http://schemas.microsoft.com/office/drawing/2014/main" id="{B0F50DE3-002D-4CEE-B2DF-F370F750718D}"/>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301242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4766951" y="986220"/>
            <a:ext cx="6150431"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Listas – Métodos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5" name="CuadroTexto 4">
            <a:extLst>
              <a:ext uri="{FF2B5EF4-FFF2-40B4-BE49-F238E27FC236}">
                <a16:creationId xmlns:a16="http://schemas.microsoft.com/office/drawing/2014/main" id="{47BAA223-84DE-94AA-2980-409FAACA8342}"/>
              </a:ext>
            </a:extLst>
          </p:cNvPr>
          <p:cNvSpPr txBox="1"/>
          <p:nvPr/>
        </p:nvSpPr>
        <p:spPr>
          <a:xfrm>
            <a:off x="4844515" y="238950"/>
            <a:ext cx="31626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pic>
        <p:nvPicPr>
          <p:cNvPr id="12" name="Imagen 11">
            <a:extLst>
              <a:ext uri="{FF2B5EF4-FFF2-40B4-BE49-F238E27FC236}">
                <a16:creationId xmlns:a16="http://schemas.microsoft.com/office/drawing/2014/main" id="{DCB98449-F662-38A7-16AE-047D34F75663}"/>
              </a:ext>
            </a:extLst>
          </p:cNvPr>
          <p:cNvPicPr>
            <a:picLocks noChangeAspect="1"/>
          </p:cNvPicPr>
          <p:nvPr/>
        </p:nvPicPr>
        <p:blipFill>
          <a:blip r:embed="rId2"/>
          <a:stretch>
            <a:fillRect/>
          </a:stretch>
        </p:blipFill>
        <p:spPr>
          <a:xfrm>
            <a:off x="927836" y="1907291"/>
            <a:ext cx="6230219" cy="4401164"/>
          </a:xfrm>
          <a:prstGeom prst="rect">
            <a:avLst/>
          </a:prstGeom>
        </p:spPr>
      </p:pic>
      <p:sp>
        <p:nvSpPr>
          <p:cNvPr id="7" name="Rectángulo 6">
            <a:extLst>
              <a:ext uri="{FF2B5EF4-FFF2-40B4-BE49-F238E27FC236}">
                <a16:creationId xmlns:a16="http://schemas.microsoft.com/office/drawing/2014/main" id="{2E39E8C2-8CBA-4732-9A41-95676FB1F16E}"/>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06176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uadroTexto 29">
            <a:extLst>
              <a:ext uri="{FF2B5EF4-FFF2-40B4-BE49-F238E27FC236}">
                <a16:creationId xmlns:a16="http://schemas.microsoft.com/office/drawing/2014/main" id="{C5873EB2-915E-47AD-BFEC-AD56C69AF36E}"/>
              </a:ext>
            </a:extLst>
          </p:cNvPr>
          <p:cNvSpPr txBox="1"/>
          <p:nvPr/>
        </p:nvSpPr>
        <p:spPr>
          <a:xfrm>
            <a:off x="1177637" y="2132416"/>
            <a:ext cx="10582463" cy="3785652"/>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tab pos="-533400" algn="l"/>
              </a:tabLst>
              <a:defRPr/>
            </a:pPr>
            <a:r>
              <a:rPr kumimoji="0" lang="es-CO"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Dada una lista con nombres completos de personas, realizar un programa que genere una segunda con la cantidad de palabras de cada uno de los nombres</a:t>
            </a:r>
            <a:r>
              <a:rPr kumimoji="0" lang="es-CO"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 La lista de nombres debe llenarse a través de nombres que se ingresan por teclado, hasta que el nombre ingresado sea “FIN”</a:t>
            </a:r>
          </a:p>
          <a:p>
            <a:pPr marL="0" marR="0" lvl="0" indent="0" algn="just" defTabSz="914400" rtl="0" eaLnBrk="1" fontAlgn="auto" latinLnBrk="0" hangingPunct="1">
              <a:lnSpc>
                <a:spcPct val="150000"/>
              </a:lnSpc>
              <a:spcBef>
                <a:spcPts val="0"/>
              </a:spcBef>
              <a:spcAft>
                <a:spcPts val="0"/>
              </a:spcAft>
              <a:buClrTx/>
              <a:buSzTx/>
              <a:buFontTx/>
              <a:buNone/>
              <a:tabLst>
                <a:tab pos="-533400" algn="l"/>
              </a:tabLst>
              <a:defRPr/>
            </a:pPr>
            <a:r>
              <a:rPr kumimoji="0" lang="es-CO"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Se debe imprimir la lista de nombres y la lista con la cantidad de palabras de cada nombre.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2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endParaRPr>
          </a:p>
        </p:txBody>
      </p:sp>
      <p:pic>
        <p:nvPicPr>
          <p:cNvPr id="32" name="Imagen 31" descr="Imagen que contiene tabla&#10;&#10;Descripción generada automáticamente">
            <a:extLst>
              <a:ext uri="{FF2B5EF4-FFF2-40B4-BE49-F238E27FC236}">
                <a16:creationId xmlns:a16="http://schemas.microsoft.com/office/drawing/2014/main" id="{9666FB7E-3739-4776-9252-D4083AA7E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2" y="2990535"/>
            <a:ext cx="878186" cy="985719"/>
          </a:xfrm>
          <a:prstGeom prst="rect">
            <a:avLst/>
          </a:prstGeom>
        </p:spPr>
      </p:pic>
      <p:sp>
        <p:nvSpPr>
          <p:cNvPr id="9" name="CuadroTexto 8">
            <a:extLst>
              <a:ext uri="{FF2B5EF4-FFF2-40B4-BE49-F238E27FC236}">
                <a16:creationId xmlns:a16="http://schemas.microsoft.com/office/drawing/2014/main" id="{69B2F830-B68D-CD9B-DC2A-9BC8CAB23E73}"/>
              </a:ext>
            </a:extLst>
          </p:cNvPr>
          <p:cNvSpPr txBox="1"/>
          <p:nvPr/>
        </p:nvSpPr>
        <p:spPr>
          <a:xfrm>
            <a:off x="4311787" y="242704"/>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sp>
        <p:nvSpPr>
          <p:cNvPr id="11" name="CuadroTexto 10">
            <a:extLst>
              <a:ext uri="{FF2B5EF4-FFF2-40B4-BE49-F238E27FC236}">
                <a16:creationId xmlns:a16="http://schemas.microsoft.com/office/drawing/2014/main" id="{633521CD-A151-E35F-7EAA-346459DA2F8E}"/>
              </a:ext>
            </a:extLst>
          </p:cNvPr>
          <p:cNvSpPr txBox="1"/>
          <p:nvPr/>
        </p:nvSpPr>
        <p:spPr>
          <a:xfrm>
            <a:off x="4539089" y="93993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Listas - Ejercicio</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6" name="Rectángulo 5">
            <a:extLst>
              <a:ext uri="{FF2B5EF4-FFF2-40B4-BE49-F238E27FC236}">
                <a16:creationId xmlns:a16="http://schemas.microsoft.com/office/drawing/2014/main" id="{773E2431-2C1A-4CBC-9E19-BF8E371C2239}"/>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26727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2841275" y="315642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Análisis</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Elipse 9">
            <a:extLst>
              <a:ext uri="{FF2B5EF4-FFF2-40B4-BE49-F238E27FC236}">
                <a16:creationId xmlns:a16="http://schemas.microsoft.com/office/drawing/2014/main" id="{9D57C48E-8FCF-40A7-BFAF-25B197C538B6}"/>
              </a:ext>
            </a:extLst>
          </p:cNvPr>
          <p:cNvSpPr/>
          <p:nvPr/>
        </p:nvSpPr>
        <p:spPr>
          <a:xfrm>
            <a:off x="6565002" y="3080354"/>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Construcción</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Metodología -&gt; Pensamiento lógico estructurado</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echa: a la derecha 12">
            <a:extLst>
              <a:ext uri="{FF2B5EF4-FFF2-40B4-BE49-F238E27FC236}">
                <a16:creationId xmlns:a16="http://schemas.microsoft.com/office/drawing/2014/main" id="{D8F04D05-3722-438D-98D2-B8FC8B96880F}"/>
              </a:ext>
            </a:extLst>
          </p:cNvPr>
          <p:cNvSpPr/>
          <p:nvPr/>
        </p:nvSpPr>
        <p:spPr>
          <a:xfrm>
            <a:off x="5405571" y="3612862"/>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2735258" y="484767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Método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Entrada – Proceso - Salida</a:t>
            </a:r>
            <a:endParaRPr kumimoji="0" lang="es-CO"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6665843" y="4818542"/>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Programa</a:t>
            </a:r>
            <a:endParaRPr kumimoji="0" lang="es-CO"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a:off x="4040597" y="4339184"/>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7822509" y="4289615"/>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4AFD9FCF-A12D-8A1D-7BB2-9EE90EF97E9B}"/>
              </a:ext>
            </a:extLst>
          </p:cNvPr>
          <p:cNvSpPr txBox="1"/>
          <p:nvPr/>
        </p:nvSpPr>
        <p:spPr>
          <a:xfrm>
            <a:off x="5131986" y="218477"/>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Funciones</a:t>
            </a:r>
          </a:p>
        </p:txBody>
      </p:sp>
      <p:sp>
        <p:nvSpPr>
          <p:cNvPr id="17" name="CuadroTexto 16">
            <a:extLst>
              <a:ext uri="{FF2B5EF4-FFF2-40B4-BE49-F238E27FC236}">
                <a16:creationId xmlns:a16="http://schemas.microsoft.com/office/drawing/2014/main" id="{D00A01D3-AF00-7C43-81CA-0FD09A170DE0}"/>
              </a:ext>
            </a:extLst>
          </p:cNvPr>
          <p:cNvSpPr txBox="1"/>
          <p:nvPr/>
        </p:nvSpPr>
        <p:spPr>
          <a:xfrm>
            <a:off x="4539089" y="93993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Listas - Ejercicio</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12" name="Rectángulo 11">
            <a:extLst>
              <a:ext uri="{FF2B5EF4-FFF2-40B4-BE49-F238E27FC236}">
                <a16:creationId xmlns:a16="http://schemas.microsoft.com/office/drawing/2014/main" id="{7A1B2BA0-981D-4AB8-8A19-39427A26A020}"/>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27675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053223" y="2559061"/>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Entrada LEER</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Elipse 8">
            <a:extLst>
              <a:ext uri="{FF2B5EF4-FFF2-40B4-BE49-F238E27FC236}">
                <a16:creationId xmlns:a16="http://schemas.microsoft.com/office/drawing/2014/main" id="{F5283FC5-A3F8-4BD1-B08D-A2D74F74B946}"/>
              </a:ext>
            </a:extLst>
          </p:cNvPr>
          <p:cNvSpPr/>
          <p:nvPr/>
        </p:nvSpPr>
        <p:spPr>
          <a:xfrm>
            <a:off x="4319884" y="2474642"/>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Proceso</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Elipse 9">
            <a:extLst>
              <a:ext uri="{FF2B5EF4-FFF2-40B4-BE49-F238E27FC236}">
                <a16:creationId xmlns:a16="http://schemas.microsoft.com/office/drawing/2014/main" id="{9D57C48E-8FCF-40A7-BFAF-25B197C538B6}"/>
              </a:ext>
            </a:extLst>
          </p:cNvPr>
          <p:cNvSpPr/>
          <p:nvPr/>
        </p:nvSpPr>
        <p:spPr>
          <a:xfrm>
            <a:off x="7697738" y="2474642"/>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Salida IMPRIMIR</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Análisis –&gt; Ejercicio Listas</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lecha: a la derecha 5">
            <a:extLst>
              <a:ext uri="{FF2B5EF4-FFF2-40B4-BE49-F238E27FC236}">
                <a16:creationId xmlns:a16="http://schemas.microsoft.com/office/drawing/2014/main" id="{FEF77F73-10F3-4356-87D0-8C911331600D}"/>
              </a:ext>
            </a:extLst>
          </p:cNvPr>
          <p:cNvSpPr/>
          <p:nvPr/>
        </p:nvSpPr>
        <p:spPr>
          <a:xfrm>
            <a:off x="3451867" y="306601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03217" y="2948533"/>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930609" y="4253719"/>
            <a:ext cx="2504661" cy="43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nombre</a:t>
            </a: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917877" y="3827143"/>
            <a:ext cx="2986492" cy="132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Lista de nombres y de cantidad de palabras</a:t>
            </a: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a:off x="2227982" y="3729968"/>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534399" y="3954520"/>
            <a:ext cx="192015" cy="14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8970438" y="4002214"/>
            <a:ext cx="157375" cy="1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ángulo: esquinas redondeadas 23">
            <a:extLst>
              <a:ext uri="{FF2B5EF4-FFF2-40B4-BE49-F238E27FC236}">
                <a16:creationId xmlns:a16="http://schemas.microsoft.com/office/drawing/2014/main" id="{8D6B3949-36B8-4414-9DC6-8072971EB725}"/>
              </a:ext>
            </a:extLst>
          </p:cNvPr>
          <p:cNvSpPr/>
          <p:nvPr/>
        </p:nvSpPr>
        <p:spPr>
          <a:xfrm>
            <a:off x="3899152" y="3805909"/>
            <a:ext cx="3641061" cy="416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Ciclo: Llenar la lista de nombres (WHILE mientras nombre no  sea FIN)</a:t>
            </a:r>
            <a:endParaRPr kumimoji="0" lang="es-ES" sz="14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17" name="Elipse 16">
            <a:extLst>
              <a:ext uri="{FF2B5EF4-FFF2-40B4-BE49-F238E27FC236}">
                <a16:creationId xmlns:a16="http://schemas.microsoft.com/office/drawing/2014/main" id="{DCCA69F8-43E3-4014-AC3D-66F6F79481C5}"/>
              </a:ext>
            </a:extLst>
          </p:cNvPr>
          <p:cNvSpPr/>
          <p:nvPr/>
        </p:nvSpPr>
        <p:spPr>
          <a:xfrm>
            <a:off x="387927" y="4286259"/>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1</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ángulo: esquinas redondeadas 21">
            <a:extLst>
              <a:ext uri="{FF2B5EF4-FFF2-40B4-BE49-F238E27FC236}">
                <a16:creationId xmlns:a16="http://schemas.microsoft.com/office/drawing/2014/main" id="{E5A0D506-CB96-4924-AD6F-9956F3962FC5}"/>
              </a:ext>
            </a:extLst>
          </p:cNvPr>
          <p:cNvSpPr/>
          <p:nvPr/>
        </p:nvSpPr>
        <p:spPr>
          <a:xfrm>
            <a:off x="3887887" y="4425740"/>
            <a:ext cx="3677053" cy="713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Ciclo: Recorrer lista para calcular cantidad de palabras de cada nombre (FOR porque se conoce  la cantidad de elementos</a:t>
            </a: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28" name="Rectángulo: esquinas redondeadas 27">
            <a:extLst>
              <a:ext uri="{FF2B5EF4-FFF2-40B4-BE49-F238E27FC236}">
                <a16:creationId xmlns:a16="http://schemas.microsoft.com/office/drawing/2014/main" id="{082748B6-882F-44C4-A6DC-147BD193B090}"/>
              </a:ext>
            </a:extLst>
          </p:cNvPr>
          <p:cNvSpPr/>
          <p:nvPr/>
        </p:nvSpPr>
        <p:spPr>
          <a:xfrm>
            <a:off x="3881155" y="5342043"/>
            <a:ext cx="3677053" cy="867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Contar las palabras de cada elemento de la lista de nombres (</a:t>
            </a:r>
            <a:r>
              <a:rPr kumimoji="0" lang="es-ES" sz="1400" b="1" i="0" u="none" strike="noStrike" kern="1200" cap="none" spc="0" normalizeH="0" baseline="0" noProof="0" dirty="0" err="1">
                <a:ln>
                  <a:noFill/>
                </a:ln>
                <a:solidFill>
                  <a:srgbClr val="FFFF00"/>
                </a:solidFill>
                <a:effectLst/>
                <a:uLnTx/>
                <a:uFillTx/>
                <a:latin typeface="Calibri" panose="020F0502020204030204"/>
                <a:ea typeface="+mn-ea"/>
                <a:cs typeface="+mn-cs"/>
              </a:rPr>
              <a:t>len</a:t>
            </a: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 y Split)</a:t>
            </a:r>
          </a:p>
        </p:txBody>
      </p:sp>
      <p:sp>
        <p:nvSpPr>
          <p:cNvPr id="25" name="Elipse 24">
            <a:extLst>
              <a:ext uri="{FF2B5EF4-FFF2-40B4-BE49-F238E27FC236}">
                <a16:creationId xmlns:a16="http://schemas.microsoft.com/office/drawing/2014/main" id="{32C04301-FAB7-4AA7-98AC-C72378EC8E16}"/>
              </a:ext>
            </a:extLst>
          </p:cNvPr>
          <p:cNvSpPr/>
          <p:nvPr/>
        </p:nvSpPr>
        <p:spPr>
          <a:xfrm>
            <a:off x="3407831" y="3823043"/>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2</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Elipse 25">
            <a:extLst>
              <a:ext uri="{FF2B5EF4-FFF2-40B4-BE49-F238E27FC236}">
                <a16:creationId xmlns:a16="http://schemas.microsoft.com/office/drawing/2014/main" id="{1C391C15-5F77-4DEA-A206-FA05F259C118}"/>
              </a:ext>
            </a:extLst>
          </p:cNvPr>
          <p:cNvSpPr/>
          <p:nvPr/>
        </p:nvSpPr>
        <p:spPr>
          <a:xfrm>
            <a:off x="3407830" y="4830700"/>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3</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Elipse 26">
            <a:extLst>
              <a:ext uri="{FF2B5EF4-FFF2-40B4-BE49-F238E27FC236}">
                <a16:creationId xmlns:a16="http://schemas.microsoft.com/office/drawing/2014/main" id="{7A38D43F-0E9E-4B46-8751-1C111713BD4F}"/>
              </a:ext>
            </a:extLst>
          </p:cNvPr>
          <p:cNvSpPr/>
          <p:nvPr/>
        </p:nvSpPr>
        <p:spPr>
          <a:xfrm>
            <a:off x="3352800" y="5632773"/>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4</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Elipse 29">
            <a:extLst>
              <a:ext uri="{FF2B5EF4-FFF2-40B4-BE49-F238E27FC236}">
                <a16:creationId xmlns:a16="http://schemas.microsoft.com/office/drawing/2014/main" id="{5182E8C9-36E8-49E8-ABBA-07310A9EDF81}"/>
              </a:ext>
            </a:extLst>
          </p:cNvPr>
          <p:cNvSpPr/>
          <p:nvPr/>
        </p:nvSpPr>
        <p:spPr>
          <a:xfrm>
            <a:off x="10655401" y="3387402"/>
            <a:ext cx="420191" cy="34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5</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CuadroTexto 32">
            <a:extLst>
              <a:ext uri="{FF2B5EF4-FFF2-40B4-BE49-F238E27FC236}">
                <a16:creationId xmlns:a16="http://schemas.microsoft.com/office/drawing/2014/main" id="{9525442E-D471-98CB-0BE8-4358A126A1B3}"/>
              </a:ext>
            </a:extLst>
          </p:cNvPr>
          <p:cNvSpPr txBox="1"/>
          <p:nvPr/>
        </p:nvSpPr>
        <p:spPr>
          <a:xfrm>
            <a:off x="4191360" y="101430"/>
            <a:ext cx="31626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sp>
        <p:nvSpPr>
          <p:cNvPr id="29" name="CuadroTexto 28">
            <a:extLst>
              <a:ext uri="{FF2B5EF4-FFF2-40B4-BE49-F238E27FC236}">
                <a16:creationId xmlns:a16="http://schemas.microsoft.com/office/drawing/2014/main" id="{1FE2978B-A028-25B6-9909-8F8983E354F2}"/>
              </a:ext>
            </a:extLst>
          </p:cNvPr>
          <p:cNvSpPr txBox="1"/>
          <p:nvPr/>
        </p:nvSpPr>
        <p:spPr>
          <a:xfrm>
            <a:off x="4539089" y="93993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Listas - Ejercicio</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36" name="CuadroTexto 35">
            <a:extLst>
              <a:ext uri="{FF2B5EF4-FFF2-40B4-BE49-F238E27FC236}">
                <a16:creationId xmlns:a16="http://schemas.microsoft.com/office/drawing/2014/main" id="{F053E1A4-B399-C985-C350-F63BD50CE103}"/>
              </a:ext>
            </a:extLst>
          </p:cNvPr>
          <p:cNvSpPr txBox="1"/>
          <p:nvPr/>
        </p:nvSpPr>
        <p:spPr>
          <a:xfrm>
            <a:off x="8569535" y="1070971"/>
            <a:ext cx="699156"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002060"/>
                </a:solidFill>
                <a:effectLst/>
                <a:uLnTx/>
                <a:uFillTx/>
                <a:latin typeface="Ubuntu" panose="020B0504030602030204" pitchFamily="34" charset="0"/>
                <a:ea typeface="+mn-ea"/>
                <a:cs typeface="+mn-cs"/>
              </a:rPr>
              <a:t>Listas</a:t>
            </a:r>
            <a:endParaRPr kumimoji="0" lang="es-CO" sz="1400" b="1" i="0" u="none" strike="noStrike" kern="1200" cap="none" spc="0" normalizeH="0" baseline="0" noProof="0" dirty="0">
              <a:ln>
                <a:noFill/>
              </a:ln>
              <a:solidFill>
                <a:srgbClr val="002060"/>
              </a:solidFill>
              <a:effectLst/>
              <a:uLnTx/>
              <a:uFillTx/>
              <a:latin typeface="Ubuntu" panose="020B0504030602030204" pitchFamily="34" charset="0"/>
              <a:ea typeface="+mn-ea"/>
              <a:cs typeface="+mn-cs"/>
            </a:endParaRPr>
          </a:p>
        </p:txBody>
      </p:sp>
      <p:sp>
        <p:nvSpPr>
          <p:cNvPr id="3" name="Abrir llave 2">
            <a:extLst>
              <a:ext uri="{FF2B5EF4-FFF2-40B4-BE49-F238E27FC236}">
                <a16:creationId xmlns:a16="http://schemas.microsoft.com/office/drawing/2014/main" id="{A691F9DB-A407-8BF9-D3B1-9841188DDFC0}"/>
              </a:ext>
            </a:extLst>
          </p:cNvPr>
          <p:cNvSpPr/>
          <p:nvPr/>
        </p:nvSpPr>
        <p:spPr>
          <a:xfrm>
            <a:off x="9268691" y="575530"/>
            <a:ext cx="993641" cy="13272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CuadroTexto 36">
            <a:extLst>
              <a:ext uri="{FF2B5EF4-FFF2-40B4-BE49-F238E27FC236}">
                <a16:creationId xmlns:a16="http://schemas.microsoft.com/office/drawing/2014/main" id="{6F025D17-55AA-8C04-0D82-B95BDB70E608}"/>
              </a:ext>
            </a:extLst>
          </p:cNvPr>
          <p:cNvSpPr txBox="1"/>
          <p:nvPr/>
        </p:nvSpPr>
        <p:spPr>
          <a:xfrm>
            <a:off x="9912754" y="647922"/>
            <a:ext cx="1048734"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002060"/>
                </a:solidFill>
                <a:effectLst/>
                <a:uLnTx/>
                <a:uFillTx/>
                <a:latin typeface="Ubuntu" panose="020B0504030602030204" pitchFamily="34" charset="0"/>
                <a:ea typeface="+mn-ea"/>
                <a:cs typeface="+mn-cs"/>
              </a:rPr>
              <a:t>Llenar  </a:t>
            </a:r>
            <a:endParaRPr kumimoji="0" lang="es-CO" sz="1400" b="1" i="0" u="none" strike="noStrike" kern="1200" cap="none" spc="0" normalizeH="0" baseline="0" noProof="0" dirty="0">
              <a:ln>
                <a:noFill/>
              </a:ln>
              <a:solidFill>
                <a:srgbClr val="002060"/>
              </a:solidFill>
              <a:effectLst/>
              <a:uLnTx/>
              <a:uFillTx/>
              <a:latin typeface="Ubuntu" panose="020B0504030602030204" pitchFamily="34" charset="0"/>
              <a:ea typeface="+mn-ea"/>
              <a:cs typeface="+mn-cs"/>
            </a:endParaRPr>
          </a:p>
        </p:txBody>
      </p:sp>
      <p:sp>
        <p:nvSpPr>
          <p:cNvPr id="38" name="CuadroTexto 37">
            <a:extLst>
              <a:ext uri="{FF2B5EF4-FFF2-40B4-BE49-F238E27FC236}">
                <a16:creationId xmlns:a16="http://schemas.microsoft.com/office/drawing/2014/main" id="{962B3653-29E8-F01C-A138-7A4F7E1AEC09}"/>
              </a:ext>
            </a:extLst>
          </p:cNvPr>
          <p:cNvSpPr txBox="1"/>
          <p:nvPr/>
        </p:nvSpPr>
        <p:spPr>
          <a:xfrm>
            <a:off x="9912754" y="1263564"/>
            <a:ext cx="1048734"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002060"/>
                </a:solidFill>
                <a:effectLst/>
                <a:uLnTx/>
                <a:uFillTx/>
                <a:latin typeface="Ubuntu" panose="020B0504030602030204" pitchFamily="34" charset="0"/>
                <a:ea typeface="+mn-ea"/>
                <a:cs typeface="+mn-cs"/>
              </a:rPr>
              <a:t>Procesar  </a:t>
            </a:r>
            <a:endParaRPr kumimoji="0" lang="es-CO" sz="1400" b="1" i="0" u="none" strike="noStrike" kern="1200" cap="none" spc="0" normalizeH="0" baseline="0" noProof="0" dirty="0">
              <a:ln>
                <a:noFill/>
              </a:ln>
              <a:solidFill>
                <a:srgbClr val="002060"/>
              </a:solidFill>
              <a:effectLst/>
              <a:uLnTx/>
              <a:uFillTx/>
              <a:latin typeface="Ubuntu" panose="020B0504030602030204" pitchFamily="34" charset="0"/>
              <a:ea typeface="+mn-ea"/>
              <a:cs typeface="+mn-cs"/>
            </a:endParaRPr>
          </a:p>
        </p:txBody>
      </p:sp>
      <p:sp>
        <p:nvSpPr>
          <p:cNvPr id="40" name="CuadroTexto 39">
            <a:extLst>
              <a:ext uri="{FF2B5EF4-FFF2-40B4-BE49-F238E27FC236}">
                <a16:creationId xmlns:a16="http://schemas.microsoft.com/office/drawing/2014/main" id="{6DB11B06-E624-DDA8-699D-6BAE513B0F05}"/>
              </a:ext>
            </a:extLst>
          </p:cNvPr>
          <p:cNvSpPr txBox="1"/>
          <p:nvPr/>
        </p:nvSpPr>
        <p:spPr>
          <a:xfrm>
            <a:off x="8587480" y="1338857"/>
            <a:ext cx="699156"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C000">
                    <a:lumMod val="50000"/>
                  </a:srgbClr>
                </a:solidFill>
                <a:effectLst/>
                <a:uLnTx/>
                <a:uFillTx/>
                <a:latin typeface="Ubuntu" panose="020B0504030602030204" pitchFamily="34" charset="0"/>
                <a:ea typeface="+mn-ea"/>
                <a:cs typeface="+mn-cs"/>
              </a:rPr>
              <a:t>Ciclos</a:t>
            </a:r>
            <a:endParaRPr kumimoji="0" lang="es-CO" sz="1400" b="1" i="0" u="none" strike="noStrike" kern="1200" cap="none" spc="0" normalizeH="0" baseline="0" noProof="0" dirty="0">
              <a:ln>
                <a:noFill/>
              </a:ln>
              <a:solidFill>
                <a:srgbClr val="FFC000">
                  <a:lumMod val="50000"/>
                </a:srgbClr>
              </a:solidFill>
              <a:effectLst/>
              <a:uLnTx/>
              <a:uFillTx/>
              <a:latin typeface="Ubuntu" panose="020B0504030602030204" pitchFamily="34" charset="0"/>
              <a:ea typeface="+mn-ea"/>
              <a:cs typeface="+mn-cs"/>
            </a:endParaRPr>
          </a:p>
        </p:txBody>
      </p:sp>
      <p:sp>
        <p:nvSpPr>
          <p:cNvPr id="31" name="Rectángulo 30">
            <a:extLst>
              <a:ext uri="{FF2B5EF4-FFF2-40B4-BE49-F238E27FC236}">
                <a16:creationId xmlns:a16="http://schemas.microsoft.com/office/drawing/2014/main" id="{80ABFB36-80AB-4177-AB00-D6BEB5E012C1}"/>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4146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1697268" y="1833697"/>
            <a:ext cx="98103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Validación de información de entrada – Tipo de Datos </a:t>
            </a:r>
            <a:r>
              <a:rPr kumimoji="0" lang="es-ES" sz="2400" b="1" i="0" u="none" strike="noStrike" kern="1200" cap="none" spc="0" normalizeH="0" baseline="0" noProof="0" dirty="0" err="1">
                <a:ln>
                  <a:noFill/>
                </a:ln>
                <a:solidFill>
                  <a:srgbClr val="FF0000"/>
                </a:solidFill>
                <a:effectLst/>
                <a:uLnTx/>
                <a:uFillTx/>
                <a:latin typeface="Ubuntu" panose="020B0504030602030204" pitchFamily="34" charset="0"/>
                <a:ea typeface="+mn-ea"/>
                <a:cs typeface="+mn-cs"/>
              </a:rPr>
              <a:t>int-float</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287176" y="1894173"/>
            <a:ext cx="390047" cy="335709"/>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4" name="Imagen 13">
            <a:extLst>
              <a:ext uri="{FF2B5EF4-FFF2-40B4-BE49-F238E27FC236}">
                <a16:creationId xmlns:a16="http://schemas.microsoft.com/office/drawing/2014/main" id="{F42F0A8D-C6DC-499C-9CB5-2B1C8B2FE98E}"/>
              </a:ext>
            </a:extLst>
          </p:cNvPr>
          <p:cNvPicPr>
            <a:picLocks noChangeAspect="1"/>
          </p:cNvPicPr>
          <p:nvPr/>
        </p:nvPicPr>
        <p:blipFill>
          <a:blip r:embed="rId2"/>
          <a:stretch>
            <a:fillRect/>
          </a:stretch>
        </p:blipFill>
        <p:spPr>
          <a:xfrm>
            <a:off x="980490" y="2787102"/>
            <a:ext cx="9570677" cy="1841017"/>
          </a:xfrm>
          <a:prstGeom prst="rect">
            <a:avLst/>
          </a:prstGeom>
        </p:spPr>
      </p:pic>
      <p:sp>
        <p:nvSpPr>
          <p:cNvPr id="2" name="Rectángulo: esquinas redondeadas 1">
            <a:extLst>
              <a:ext uri="{FF2B5EF4-FFF2-40B4-BE49-F238E27FC236}">
                <a16:creationId xmlns:a16="http://schemas.microsoft.com/office/drawing/2014/main" id="{3AD1948E-08F9-4BAA-AD9B-2E812E454F50}"/>
              </a:ext>
            </a:extLst>
          </p:cNvPr>
          <p:cNvSpPr/>
          <p:nvPr/>
        </p:nvSpPr>
        <p:spPr>
          <a:xfrm>
            <a:off x="1842655" y="2787102"/>
            <a:ext cx="900545" cy="3440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Conector recto de flecha 3">
            <a:extLst>
              <a:ext uri="{FF2B5EF4-FFF2-40B4-BE49-F238E27FC236}">
                <a16:creationId xmlns:a16="http://schemas.microsoft.com/office/drawing/2014/main" id="{CDA7062E-1DFC-450C-84D7-772681E52907}"/>
              </a:ext>
            </a:extLst>
          </p:cNvPr>
          <p:cNvCxnSpPr/>
          <p:nvPr/>
        </p:nvCxnSpPr>
        <p:spPr>
          <a:xfrm flipV="1">
            <a:off x="2743200" y="2618509"/>
            <a:ext cx="277091" cy="1685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CuadroTexto 17">
            <a:extLst>
              <a:ext uri="{FF2B5EF4-FFF2-40B4-BE49-F238E27FC236}">
                <a16:creationId xmlns:a16="http://schemas.microsoft.com/office/drawing/2014/main" id="{D7503214-8A14-4E26-B11A-8CF31CBADC5B}"/>
              </a:ext>
            </a:extLst>
          </p:cNvPr>
          <p:cNvSpPr txBox="1"/>
          <p:nvPr/>
        </p:nvSpPr>
        <p:spPr>
          <a:xfrm>
            <a:off x="2292928" y="2274484"/>
            <a:ext cx="2459182" cy="34073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Arial" panose="020B0604020202020204" pitchFamily="34" charset="0"/>
              </a:rPr>
              <a:t>Variable  de control - Bandera</a:t>
            </a:r>
            <a:endPar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5" name="CuadroTexto 14">
            <a:extLst>
              <a:ext uri="{FF2B5EF4-FFF2-40B4-BE49-F238E27FC236}">
                <a16:creationId xmlns:a16="http://schemas.microsoft.com/office/drawing/2014/main" id="{2F006D8D-2E0E-12C6-A746-E0C211C45349}"/>
              </a:ext>
            </a:extLst>
          </p:cNvPr>
          <p:cNvSpPr txBox="1"/>
          <p:nvPr/>
        </p:nvSpPr>
        <p:spPr>
          <a:xfrm>
            <a:off x="498762" y="13855"/>
            <a:ext cx="94072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Validaciones y excepciones</a:t>
            </a:r>
          </a:p>
        </p:txBody>
      </p:sp>
      <p:sp>
        <p:nvSpPr>
          <p:cNvPr id="16" name="CuadroTexto 15">
            <a:extLst>
              <a:ext uri="{FF2B5EF4-FFF2-40B4-BE49-F238E27FC236}">
                <a16:creationId xmlns:a16="http://schemas.microsoft.com/office/drawing/2014/main" id="{6A6AFF8E-F9AD-8471-E75F-B9AEB0A1116C}"/>
              </a:ext>
            </a:extLst>
          </p:cNvPr>
          <p:cNvSpPr txBox="1"/>
          <p:nvPr/>
        </p:nvSpPr>
        <p:spPr>
          <a:xfrm>
            <a:off x="3976254" y="4896945"/>
            <a:ext cx="1988126" cy="34073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Arial" panose="020B0604020202020204" pitchFamily="34" charset="0"/>
              </a:rPr>
              <a:t>Salir del ciclo WHILE</a:t>
            </a:r>
            <a:endPar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Conector recto de flecha 16">
            <a:extLst>
              <a:ext uri="{FF2B5EF4-FFF2-40B4-BE49-F238E27FC236}">
                <a16:creationId xmlns:a16="http://schemas.microsoft.com/office/drawing/2014/main" id="{AF7B87FC-EE28-9963-69B7-6B2B11DB917D}"/>
              </a:ext>
            </a:extLst>
          </p:cNvPr>
          <p:cNvCxnSpPr>
            <a:cxnSpLocks/>
          </p:cNvCxnSpPr>
          <p:nvPr/>
        </p:nvCxnSpPr>
        <p:spPr>
          <a:xfrm>
            <a:off x="2743200" y="3906982"/>
            <a:ext cx="1399309" cy="10873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CuadroTexto 18">
            <a:extLst>
              <a:ext uri="{FF2B5EF4-FFF2-40B4-BE49-F238E27FC236}">
                <a16:creationId xmlns:a16="http://schemas.microsoft.com/office/drawing/2014/main" id="{D0F08890-D3BA-D460-C62B-6DF6937DC233}"/>
              </a:ext>
            </a:extLst>
          </p:cNvPr>
          <p:cNvSpPr txBox="1"/>
          <p:nvPr/>
        </p:nvSpPr>
        <p:spPr>
          <a:xfrm>
            <a:off x="235526" y="4928813"/>
            <a:ext cx="3463637" cy="34073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Arial" panose="020B0604020202020204" pitchFamily="34" charset="0"/>
              </a:rPr>
              <a:t>Si se presenta ERROR  y n0 permite salir del ciclo </a:t>
            </a:r>
            <a:endPar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Conector recto de flecha 20">
            <a:extLst>
              <a:ext uri="{FF2B5EF4-FFF2-40B4-BE49-F238E27FC236}">
                <a16:creationId xmlns:a16="http://schemas.microsoft.com/office/drawing/2014/main" id="{E23FD8D3-B14B-1425-11A0-4DDFD63DCBF7}"/>
              </a:ext>
            </a:extLst>
          </p:cNvPr>
          <p:cNvCxnSpPr>
            <a:cxnSpLocks/>
          </p:cNvCxnSpPr>
          <p:nvPr/>
        </p:nvCxnSpPr>
        <p:spPr>
          <a:xfrm flipH="1">
            <a:off x="1634475" y="4251007"/>
            <a:ext cx="429852" cy="7432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ángulo 19">
            <a:extLst>
              <a:ext uri="{FF2B5EF4-FFF2-40B4-BE49-F238E27FC236}">
                <a16:creationId xmlns:a16="http://schemas.microsoft.com/office/drawing/2014/main" id="{1A61522D-4FD4-421B-AB6B-37BB227BD67B}"/>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979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2761632" y="1808227"/>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Análisis - Modularidad</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lecha: a la derecha 5">
            <a:extLst>
              <a:ext uri="{FF2B5EF4-FFF2-40B4-BE49-F238E27FC236}">
                <a16:creationId xmlns:a16="http://schemas.microsoft.com/office/drawing/2014/main" id="{FEF77F73-10F3-4356-87D0-8C911331600D}"/>
              </a:ext>
            </a:extLst>
          </p:cNvPr>
          <p:cNvSpPr/>
          <p:nvPr/>
        </p:nvSpPr>
        <p:spPr>
          <a:xfrm>
            <a:off x="2613372" y="3552982"/>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lecha: a la derecha 12">
            <a:extLst>
              <a:ext uri="{FF2B5EF4-FFF2-40B4-BE49-F238E27FC236}">
                <a16:creationId xmlns:a16="http://schemas.microsoft.com/office/drawing/2014/main" id="{D8F04D05-3722-438D-98D2-B8FC8B96880F}"/>
              </a:ext>
            </a:extLst>
          </p:cNvPr>
          <p:cNvSpPr/>
          <p:nvPr/>
        </p:nvSpPr>
        <p:spPr>
          <a:xfrm>
            <a:off x="7185682" y="3630142"/>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725862" y="3340003"/>
            <a:ext cx="1629810" cy="769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nombre</a:t>
            </a:r>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3998334" y="2741538"/>
            <a:ext cx="2986492" cy="204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MODULO (FUNCION)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contar_palabras: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Uso del </a:t>
            </a:r>
            <a:r>
              <a:rPr kumimoji="0" lang="es-ES" sz="1400" b="1" i="0" u="none" strike="noStrike" kern="1200" cap="none" spc="0" normalizeH="0" baseline="0" noProof="0" dirty="0" err="1">
                <a:ln>
                  <a:noFill/>
                </a:ln>
                <a:solidFill>
                  <a:srgbClr val="FFFF00"/>
                </a:solidFill>
                <a:effectLst/>
                <a:uLnTx/>
                <a:uFillTx/>
                <a:latin typeface="Calibri" panose="020F0502020204030204"/>
                <a:ea typeface="+mn-ea"/>
                <a:cs typeface="+mn-cs"/>
              </a:rPr>
              <a:t>split</a:t>
            </a: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 y el </a:t>
            </a:r>
            <a:r>
              <a:rPr kumimoji="0" lang="es-ES" sz="1400" b="1" i="0" u="none" strike="noStrike" kern="1200" cap="none" spc="0" normalizeH="0" baseline="0" noProof="0" dirty="0" err="1">
                <a:ln>
                  <a:noFill/>
                </a:ln>
                <a:solidFill>
                  <a:srgbClr val="FFFF00"/>
                </a:solidFill>
                <a:effectLst/>
                <a:uLnTx/>
                <a:uFillTx/>
                <a:latin typeface="Calibri" panose="020F0502020204030204"/>
                <a:ea typeface="+mn-ea"/>
                <a:cs typeface="+mn-cs"/>
              </a:rPr>
              <a:t>len</a:t>
            </a:r>
            <a:endPar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FF00"/>
                </a:solidFill>
                <a:effectLst/>
                <a:uLnTx/>
                <a:uFillTx/>
                <a:latin typeface="Calibri" panose="020F0502020204030204"/>
                <a:ea typeface="+mn-ea"/>
                <a:cs typeface="+mn-cs"/>
              </a:rPr>
              <a:t> </a:t>
            </a: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192015" cy="148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esquinas redondeadas 27">
            <a:extLst>
              <a:ext uri="{FF2B5EF4-FFF2-40B4-BE49-F238E27FC236}">
                <a16:creationId xmlns:a16="http://schemas.microsoft.com/office/drawing/2014/main" id="{082748B6-882F-44C4-A6DC-147BD193B090}"/>
              </a:ext>
            </a:extLst>
          </p:cNvPr>
          <p:cNvSpPr/>
          <p:nvPr/>
        </p:nvSpPr>
        <p:spPr>
          <a:xfrm>
            <a:off x="8412417" y="3340003"/>
            <a:ext cx="2015356" cy="769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err="1">
                <a:ln>
                  <a:noFill/>
                </a:ln>
                <a:solidFill>
                  <a:srgbClr val="FFFF00"/>
                </a:solidFill>
                <a:effectLst/>
                <a:uLnTx/>
                <a:uFillTx/>
                <a:latin typeface="Calibri" panose="020F0502020204030204"/>
                <a:ea typeface="+mn-ea"/>
                <a:cs typeface="+mn-cs"/>
              </a:rPr>
              <a:t>Cantidad_palabras</a:t>
            </a:r>
            <a:endParaRPr kumimoji="0" lang="es-CO" sz="1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id="{7C24BB65-AA01-40DF-BF9C-F8A9A2B879B4}"/>
              </a:ext>
            </a:extLst>
          </p:cNvPr>
          <p:cNvSpPr txBox="1"/>
          <p:nvPr/>
        </p:nvSpPr>
        <p:spPr>
          <a:xfrm>
            <a:off x="661988" y="2855998"/>
            <a:ext cx="238539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rPr>
              <a:t>Parámetros de entrada</a:t>
            </a:r>
            <a:endParaRPr kumimoji="0" lang="es-CO"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CuadroTexto 17">
            <a:extLst>
              <a:ext uri="{FF2B5EF4-FFF2-40B4-BE49-F238E27FC236}">
                <a16:creationId xmlns:a16="http://schemas.microsoft.com/office/drawing/2014/main" id="{7562719F-D7A5-47BE-8C95-F9D602E5D8FC}"/>
              </a:ext>
            </a:extLst>
          </p:cNvPr>
          <p:cNvSpPr txBox="1"/>
          <p:nvPr/>
        </p:nvSpPr>
        <p:spPr>
          <a:xfrm>
            <a:off x="8412417" y="2889915"/>
            <a:ext cx="238539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alibri" panose="020F0502020204030204"/>
                <a:ea typeface="+mn-ea"/>
                <a:cs typeface="+mn-cs"/>
              </a:rPr>
              <a:t>Parámetros de salida</a:t>
            </a:r>
            <a:endParaRPr kumimoji="0" lang="es-CO"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CuadroTexto 18">
            <a:extLst>
              <a:ext uri="{FF2B5EF4-FFF2-40B4-BE49-F238E27FC236}">
                <a16:creationId xmlns:a16="http://schemas.microsoft.com/office/drawing/2014/main" id="{83E5A382-59B4-4A9E-A1D7-4F613C8F8A68}"/>
              </a:ext>
            </a:extLst>
          </p:cNvPr>
          <p:cNvSpPr txBox="1"/>
          <p:nvPr/>
        </p:nvSpPr>
        <p:spPr>
          <a:xfrm>
            <a:off x="7961960" y="4160473"/>
            <a:ext cx="346902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FF0000"/>
                </a:solidFill>
                <a:effectLst/>
                <a:uLnTx/>
                <a:uFillTx/>
                <a:latin typeface="Calibri" panose="020F0502020204030204"/>
                <a:ea typeface="+mn-ea"/>
                <a:cs typeface="+mn-cs"/>
              </a:rPr>
              <a:t>FUNCIÓN retorna o regresa un solo valor</a:t>
            </a:r>
            <a:endParaRPr kumimoji="0" lang="es-CO" sz="1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5" name="Elipse 24">
            <a:extLst>
              <a:ext uri="{FF2B5EF4-FFF2-40B4-BE49-F238E27FC236}">
                <a16:creationId xmlns:a16="http://schemas.microsoft.com/office/drawing/2014/main" id="{02817475-F258-4EEF-9436-937224039DC1}"/>
              </a:ext>
            </a:extLst>
          </p:cNvPr>
          <p:cNvSpPr/>
          <p:nvPr/>
        </p:nvSpPr>
        <p:spPr>
          <a:xfrm>
            <a:off x="5491580" y="4789228"/>
            <a:ext cx="420191" cy="37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4</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CuadroTexto 20">
            <a:extLst>
              <a:ext uri="{FF2B5EF4-FFF2-40B4-BE49-F238E27FC236}">
                <a16:creationId xmlns:a16="http://schemas.microsoft.com/office/drawing/2014/main" id="{A35EDA2C-774D-C483-85BC-972F1B31A05F}"/>
              </a:ext>
            </a:extLst>
          </p:cNvPr>
          <p:cNvSpPr txBox="1"/>
          <p:nvPr/>
        </p:nvSpPr>
        <p:spPr>
          <a:xfrm>
            <a:off x="4389475" y="237453"/>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sp>
        <p:nvSpPr>
          <p:cNvPr id="23" name="CuadroTexto 22">
            <a:extLst>
              <a:ext uri="{FF2B5EF4-FFF2-40B4-BE49-F238E27FC236}">
                <a16:creationId xmlns:a16="http://schemas.microsoft.com/office/drawing/2014/main" id="{ACE863D1-8BC8-BB95-D6A4-107BA642B73A}"/>
              </a:ext>
            </a:extLst>
          </p:cNvPr>
          <p:cNvSpPr txBox="1"/>
          <p:nvPr/>
        </p:nvSpPr>
        <p:spPr>
          <a:xfrm>
            <a:off x="4539089" y="93993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Listas - Ejercicio</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15" name="Rectángulo 14">
            <a:extLst>
              <a:ext uri="{FF2B5EF4-FFF2-40B4-BE49-F238E27FC236}">
                <a16:creationId xmlns:a16="http://schemas.microsoft.com/office/drawing/2014/main" id="{56AE2EB5-40CD-4E74-AD07-ADF158BD2351}"/>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64476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7870598" y="1011087"/>
            <a:ext cx="346903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Construcción  - Programa</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CuadroTexto 20">
            <a:extLst>
              <a:ext uri="{FF2B5EF4-FFF2-40B4-BE49-F238E27FC236}">
                <a16:creationId xmlns:a16="http://schemas.microsoft.com/office/drawing/2014/main" id="{A35EDA2C-774D-C483-85BC-972F1B31A05F}"/>
              </a:ext>
            </a:extLst>
          </p:cNvPr>
          <p:cNvSpPr txBox="1"/>
          <p:nvPr/>
        </p:nvSpPr>
        <p:spPr>
          <a:xfrm>
            <a:off x="4569500" y="211857"/>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sp>
        <p:nvSpPr>
          <p:cNvPr id="23" name="CuadroTexto 22">
            <a:extLst>
              <a:ext uri="{FF2B5EF4-FFF2-40B4-BE49-F238E27FC236}">
                <a16:creationId xmlns:a16="http://schemas.microsoft.com/office/drawing/2014/main" id="{ACE863D1-8BC8-BB95-D6A4-107BA642B73A}"/>
              </a:ext>
            </a:extLst>
          </p:cNvPr>
          <p:cNvSpPr txBox="1"/>
          <p:nvPr/>
        </p:nvSpPr>
        <p:spPr>
          <a:xfrm>
            <a:off x="4539089" y="939932"/>
            <a:ext cx="795592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Listas - Ejercicio</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pic>
        <p:nvPicPr>
          <p:cNvPr id="4" name="Imagen 3">
            <a:extLst>
              <a:ext uri="{FF2B5EF4-FFF2-40B4-BE49-F238E27FC236}">
                <a16:creationId xmlns:a16="http://schemas.microsoft.com/office/drawing/2014/main" id="{BF00F409-881C-6EEB-8DD8-319A9EAF71DC}"/>
              </a:ext>
            </a:extLst>
          </p:cNvPr>
          <p:cNvPicPr>
            <a:picLocks noChangeAspect="1"/>
          </p:cNvPicPr>
          <p:nvPr/>
        </p:nvPicPr>
        <p:blipFill rotWithShape="1">
          <a:blip r:embed="rId2"/>
          <a:srcRect t="18479"/>
          <a:stretch/>
        </p:blipFill>
        <p:spPr>
          <a:xfrm>
            <a:off x="621489" y="1668007"/>
            <a:ext cx="7316221" cy="3976149"/>
          </a:xfrm>
          <a:prstGeom prst="rect">
            <a:avLst/>
          </a:prstGeom>
        </p:spPr>
      </p:pic>
      <p:sp>
        <p:nvSpPr>
          <p:cNvPr id="6" name="Rectángulo 5">
            <a:extLst>
              <a:ext uri="{FF2B5EF4-FFF2-40B4-BE49-F238E27FC236}">
                <a16:creationId xmlns:a16="http://schemas.microsoft.com/office/drawing/2014/main" id="{E5C7250D-F6F7-4A84-9EDE-3DD155A28129}"/>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19324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2381684" y="3429000"/>
            <a:ext cx="98103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Ejercicios Propuestos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971592" y="3493675"/>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 name="CuadroTexto 14">
            <a:extLst>
              <a:ext uri="{FF2B5EF4-FFF2-40B4-BE49-F238E27FC236}">
                <a16:creationId xmlns:a16="http://schemas.microsoft.com/office/drawing/2014/main" id="{CBD10809-31FD-4CC4-A758-687E848BBC7F}"/>
              </a:ext>
            </a:extLst>
          </p:cNvPr>
          <p:cNvSpPr txBox="1"/>
          <p:nvPr/>
        </p:nvSpPr>
        <p:spPr>
          <a:xfrm>
            <a:off x="3671454" y="698875"/>
            <a:ext cx="67701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Estructura de Datos</a:t>
            </a:r>
          </a:p>
        </p:txBody>
      </p:sp>
    </p:spTree>
    <p:extLst>
      <p:ext uri="{BB962C8B-B14F-4D97-AF65-F5344CB8AC3E}">
        <p14:creationId xmlns:p14="http://schemas.microsoft.com/office/powerpoint/2010/main" val="332614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630466" y="1789624"/>
            <a:ext cx="10854952"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Validación de información de entrada – Tipo de Datos </a:t>
            </a:r>
            <a:r>
              <a:rPr kumimoji="0" lang="es-ES" sz="2400" b="1" i="0" u="none" strike="noStrike" kern="1200" cap="none" spc="0" normalizeH="0" baseline="0" noProof="0" dirty="0" err="1">
                <a:ln>
                  <a:noFill/>
                </a:ln>
                <a:solidFill>
                  <a:srgbClr val="FF0000"/>
                </a:solidFill>
                <a:effectLst/>
                <a:uLnTx/>
                <a:uFillTx/>
                <a:latin typeface="Ubuntu" panose="020B0504030602030204" pitchFamily="34" charset="0"/>
                <a:ea typeface="+mn-ea"/>
                <a:cs typeface="+mn-cs"/>
              </a:rPr>
              <a:t>int-float</a:t>
            </a: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 y rangos</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220374" y="1894173"/>
            <a:ext cx="390047" cy="335709"/>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5" name="Imagen 14">
            <a:extLst>
              <a:ext uri="{FF2B5EF4-FFF2-40B4-BE49-F238E27FC236}">
                <a16:creationId xmlns:a16="http://schemas.microsoft.com/office/drawing/2014/main" id="{1F786DF9-30EA-4032-8B11-51B22C49B21C}"/>
              </a:ext>
            </a:extLst>
          </p:cNvPr>
          <p:cNvPicPr>
            <a:picLocks noChangeAspect="1"/>
          </p:cNvPicPr>
          <p:nvPr/>
        </p:nvPicPr>
        <p:blipFill>
          <a:blip r:embed="rId2"/>
          <a:stretch>
            <a:fillRect/>
          </a:stretch>
        </p:blipFill>
        <p:spPr>
          <a:xfrm>
            <a:off x="950827" y="2529919"/>
            <a:ext cx="7261349" cy="3653086"/>
          </a:xfrm>
          <a:prstGeom prst="rect">
            <a:avLst/>
          </a:prstGeom>
        </p:spPr>
      </p:pic>
      <p:sp>
        <p:nvSpPr>
          <p:cNvPr id="17" name="Rectángulo: esquinas redondeadas 16">
            <a:extLst>
              <a:ext uri="{FF2B5EF4-FFF2-40B4-BE49-F238E27FC236}">
                <a16:creationId xmlns:a16="http://schemas.microsoft.com/office/drawing/2014/main" id="{D72188A6-0B9C-4C1A-9026-871855207B3F}"/>
              </a:ext>
            </a:extLst>
          </p:cNvPr>
          <p:cNvSpPr/>
          <p:nvPr/>
        </p:nvSpPr>
        <p:spPr>
          <a:xfrm>
            <a:off x="1662544" y="2787103"/>
            <a:ext cx="803565" cy="30246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Conector recto de flecha 17">
            <a:extLst>
              <a:ext uri="{FF2B5EF4-FFF2-40B4-BE49-F238E27FC236}">
                <a16:creationId xmlns:a16="http://schemas.microsoft.com/office/drawing/2014/main" id="{7102336F-5D1F-4E75-8F1B-F29E48908CA4}"/>
              </a:ext>
            </a:extLst>
          </p:cNvPr>
          <p:cNvCxnSpPr>
            <a:cxnSpLocks/>
            <a:endCxn id="19" idx="2"/>
          </p:cNvCxnSpPr>
          <p:nvPr/>
        </p:nvCxnSpPr>
        <p:spPr>
          <a:xfrm flipV="1">
            <a:off x="2439181" y="2483840"/>
            <a:ext cx="549936" cy="3493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CuadroTexto 18">
            <a:extLst>
              <a:ext uri="{FF2B5EF4-FFF2-40B4-BE49-F238E27FC236}">
                <a16:creationId xmlns:a16="http://schemas.microsoft.com/office/drawing/2014/main" id="{728240DF-8D8A-4576-830C-303FFFFEB3BB}"/>
              </a:ext>
            </a:extLst>
          </p:cNvPr>
          <p:cNvSpPr txBox="1"/>
          <p:nvPr/>
        </p:nvSpPr>
        <p:spPr>
          <a:xfrm>
            <a:off x="1759526" y="2101748"/>
            <a:ext cx="2459182" cy="38209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4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Arial" panose="020B0604020202020204" pitchFamily="34" charset="0"/>
              </a:rPr>
              <a:t>Variable  de control - Bandera</a:t>
            </a:r>
            <a:endParaRPr kumimoji="0" lang="es-CO" sz="14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0" name="CuadroTexto 19">
            <a:extLst>
              <a:ext uri="{FF2B5EF4-FFF2-40B4-BE49-F238E27FC236}">
                <a16:creationId xmlns:a16="http://schemas.microsoft.com/office/drawing/2014/main" id="{9D44BBEA-FA42-3292-FB95-D4C6D9B47A90}"/>
              </a:ext>
            </a:extLst>
          </p:cNvPr>
          <p:cNvSpPr txBox="1"/>
          <p:nvPr/>
        </p:nvSpPr>
        <p:spPr>
          <a:xfrm>
            <a:off x="498762" y="0"/>
            <a:ext cx="94072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Validaciones y excepciones</a:t>
            </a:r>
          </a:p>
        </p:txBody>
      </p:sp>
      <p:sp>
        <p:nvSpPr>
          <p:cNvPr id="16" name="CuadroTexto 15">
            <a:extLst>
              <a:ext uri="{FF2B5EF4-FFF2-40B4-BE49-F238E27FC236}">
                <a16:creationId xmlns:a16="http://schemas.microsoft.com/office/drawing/2014/main" id="{960BD38C-EF76-9623-7C43-945478B9FA89}"/>
              </a:ext>
            </a:extLst>
          </p:cNvPr>
          <p:cNvSpPr txBox="1"/>
          <p:nvPr/>
        </p:nvSpPr>
        <p:spPr>
          <a:xfrm>
            <a:off x="4408712" y="5685148"/>
            <a:ext cx="1988126" cy="34073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Arial" panose="020B0604020202020204" pitchFamily="34" charset="0"/>
              </a:rPr>
              <a:t>Salir del ciclo WHILE</a:t>
            </a:r>
            <a:endPar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Conector recto de flecha 20">
            <a:extLst>
              <a:ext uri="{FF2B5EF4-FFF2-40B4-BE49-F238E27FC236}">
                <a16:creationId xmlns:a16="http://schemas.microsoft.com/office/drawing/2014/main" id="{7C52DA0C-F846-BEBB-B3E1-F3403E092D4B}"/>
              </a:ext>
            </a:extLst>
          </p:cNvPr>
          <p:cNvCxnSpPr>
            <a:cxnSpLocks/>
          </p:cNvCxnSpPr>
          <p:nvPr/>
        </p:nvCxnSpPr>
        <p:spPr>
          <a:xfrm>
            <a:off x="2646217" y="4622650"/>
            <a:ext cx="1935284" cy="11408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CuadroTexto 21">
            <a:extLst>
              <a:ext uri="{FF2B5EF4-FFF2-40B4-BE49-F238E27FC236}">
                <a16:creationId xmlns:a16="http://schemas.microsoft.com/office/drawing/2014/main" id="{93C6561E-3DBF-7697-D21B-473598977B5E}"/>
              </a:ext>
            </a:extLst>
          </p:cNvPr>
          <p:cNvSpPr txBox="1"/>
          <p:nvPr/>
        </p:nvSpPr>
        <p:spPr>
          <a:xfrm>
            <a:off x="914398" y="5973467"/>
            <a:ext cx="3463637" cy="34073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Arial" panose="020B0604020202020204" pitchFamily="34" charset="0"/>
              </a:rPr>
              <a:t>Si se presenta ERROR  y n0 permite salir del ciclo </a:t>
            </a:r>
            <a:endPar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Conector recto de flecha 22">
            <a:extLst>
              <a:ext uri="{FF2B5EF4-FFF2-40B4-BE49-F238E27FC236}">
                <a16:creationId xmlns:a16="http://schemas.microsoft.com/office/drawing/2014/main" id="{D1AE25BB-81EE-A2FB-1B54-5B1650F4EBFA}"/>
              </a:ext>
            </a:extLst>
          </p:cNvPr>
          <p:cNvCxnSpPr>
            <a:cxnSpLocks/>
          </p:cNvCxnSpPr>
          <p:nvPr/>
        </p:nvCxnSpPr>
        <p:spPr>
          <a:xfrm>
            <a:off x="1759526" y="4922066"/>
            <a:ext cx="304800" cy="11038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E8528041-F076-E9EF-446E-2E42F697FA66}"/>
              </a:ext>
            </a:extLst>
          </p:cNvPr>
          <p:cNvCxnSpPr>
            <a:cxnSpLocks/>
          </p:cNvCxnSpPr>
          <p:nvPr/>
        </p:nvCxnSpPr>
        <p:spPr>
          <a:xfrm>
            <a:off x="3613859" y="4112005"/>
            <a:ext cx="220505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CuadroTexto 25">
            <a:extLst>
              <a:ext uri="{FF2B5EF4-FFF2-40B4-BE49-F238E27FC236}">
                <a16:creationId xmlns:a16="http://schemas.microsoft.com/office/drawing/2014/main" id="{63603211-CF5F-9731-F702-6381336611AF}"/>
              </a:ext>
            </a:extLst>
          </p:cNvPr>
          <p:cNvSpPr txBox="1"/>
          <p:nvPr/>
        </p:nvSpPr>
        <p:spPr>
          <a:xfrm>
            <a:off x="5855338" y="3937167"/>
            <a:ext cx="1988126" cy="34073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Arial" panose="020B0604020202020204" pitchFamily="34" charset="0"/>
              </a:rPr>
              <a:t>Regrese al ciclo  WHILE</a:t>
            </a:r>
            <a:endParaRPr kumimoji="0" lang="es-CO" sz="1200" b="0" i="0" u="none" strike="noStrike" kern="1200" cap="none" spc="0" normalizeH="0" baseline="0" noProof="0" dirty="0">
              <a:ln>
                <a:noFill/>
              </a:ln>
              <a:solidFill>
                <a:srgbClr val="C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ángulo 24">
            <a:extLst>
              <a:ext uri="{FF2B5EF4-FFF2-40B4-BE49-F238E27FC236}">
                <a16:creationId xmlns:a16="http://schemas.microsoft.com/office/drawing/2014/main" id="{42D6B9D7-BE38-4BF0-95D9-8F984B3814B5}"/>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7307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uadroTexto 29">
            <a:extLst>
              <a:ext uri="{FF2B5EF4-FFF2-40B4-BE49-F238E27FC236}">
                <a16:creationId xmlns:a16="http://schemas.microsoft.com/office/drawing/2014/main" id="{C5873EB2-915E-47AD-BFEC-AD56C69AF36E}"/>
              </a:ext>
            </a:extLst>
          </p:cNvPr>
          <p:cNvSpPr txBox="1"/>
          <p:nvPr/>
        </p:nvSpPr>
        <p:spPr>
          <a:xfrm>
            <a:off x="2259647" y="1807059"/>
            <a:ext cx="8531605" cy="489364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rPr>
              <a:t>Dado el </a:t>
            </a:r>
            <a:r>
              <a:rPr kumimoji="0" lang="es-ES" sz="2400" b="1" i="0" u="none" strike="noStrike" kern="1200" cap="none" spc="0" normalizeH="0" baseline="0" noProof="0" dirty="0">
                <a:ln>
                  <a:noFill/>
                </a:ln>
                <a:solidFill>
                  <a:srgbClr val="4472C4">
                    <a:lumMod val="50000"/>
                  </a:srgbClr>
                </a:solidFill>
                <a:effectLst/>
                <a:highlight>
                  <a:srgbClr val="FFFF00"/>
                </a:highlight>
                <a:uLnTx/>
                <a:uFillTx/>
                <a:latin typeface="Ubuntu" panose="020B0504030602030204" pitchFamily="34" charset="0"/>
                <a:ea typeface="+mn-ea"/>
                <a:cs typeface="+mn-cs"/>
              </a:rPr>
              <a:t>nombre</a:t>
            </a:r>
            <a:r>
              <a:rPr kumimoji="0" lang="es-ES" sz="2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rPr>
              <a:t> y </a:t>
            </a:r>
            <a:r>
              <a:rPr kumimoji="0" lang="es-ES" sz="2400" b="1" i="0" u="none" strike="noStrike" kern="1200" cap="none" spc="0" normalizeH="0" baseline="0" noProof="0" dirty="0">
                <a:ln>
                  <a:noFill/>
                </a:ln>
                <a:solidFill>
                  <a:srgbClr val="4472C4">
                    <a:lumMod val="50000"/>
                  </a:srgbClr>
                </a:solidFill>
                <a:effectLst/>
                <a:highlight>
                  <a:srgbClr val="FFFF00"/>
                </a:highlight>
                <a:uLnTx/>
                <a:uFillTx/>
                <a:latin typeface="Ubuntu" panose="020B0504030602030204" pitchFamily="34" charset="0"/>
                <a:ea typeface="+mn-ea"/>
                <a:cs typeface="+mn-cs"/>
              </a:rPr>
              <a:t>estrato (1,2,3,4,5) </a:t>
            </a:r>
            <a:r>
              <a:rPr kumimoji="0" lang="es-ES" sz="2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rPr>
              <a:t>de un usuario del servicio de energía eléctrica, calcular lo que pagaría de tarifa básica del servicio de energía eléctrica, que depende del estrato, así</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2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4472C4">
                    <a:lumMod val="50000"/>
                  </a:srgbClr>
                </a:solidFill>
                <a:effectLst/>
                <a:highlight>
                  <a:srgbClr val="FF00FF"/>
                </a:highlight>
                <a:uLnTx/>
                <a:uFillTx/>
                <a:latin typeface="Ubuntu" panose="020B0504030602030204" pitchFamily="34" charset="0"/>
                <a:ea typeface="+mn-ea"/>
                <a:cs typeface="+mn-cs"/>
              </a:rPr>
              <a:t>Estrato          Tarifa Básica</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4472C4">
                    <a:lumMod val="50000"/>
                  </a:srgbClr>
                </a:solidFill>
                <a:effectLst/>
                <a:highlight>
                  <a:srgbClr val="FF00FF"/>
                </a:highlight>
                <a:uLnTx/>
                <a:uFillTx/>
                <a:latin typeface="Ubuntu" panose="020B0504030602030204" pitchFamily="34" charset="0"/>
                <a:ea typeface="+mn-ea"/>
                <a:cs typeface="+mn-cs"/>
              </a:rPr>
              <a:t>      1                    $10.000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4472C4">
                    <a:lumMod val="50000"/>
                  </a:srgbClr>
                </a:solidFill>
                <a:effectLst/>
                <a:highlight>
                  <a:srgbClr val="FF00FF"/>
                </a:highlight>
                <a:uLnTx/>
                <a:uFillTx/>
                <a:latin typeface="Ubuntu" panose="020B0504030602030204" pitchFamily="34" charset="0"/>
                <a:ea typeface="+mn-ea"/>
                <a:cs typeface="+mn-cs"/>
              </a:rPr>
              <a:t>      2                    $15.000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4472C4">
                    <a:lumMod val="50000"/>
                  </a:srgbClr>
                </a:solidFill>
                <a:effectLst/>
                <a:highlight>
                  <a:srgbClr val="FF00FF"/>
                </a:highlight>
                <a:uLnTx/>
                <a:uFillTx/>
                <a:latin typeface="Ubuntu" panose="020B0504030602030204" pitchFamily="34" charset="0"/>
                <a:ea typeface="+mn-ea"/>
                <a:cs typeface="+mn-cs"/>
              </a:rPr>
              <a:t>      3                    $30.000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4472C4">
                    <a:lumMod val="50000"/>
                  </a:srgbClr>
                </a:solidFill>
                <a:effectLst/>
                <a:highlight>
                  <a:srgbClr val="FF00FF"/>
                </a:highlight>
                <a:uLnTx/>
                <a:uFillTx/>
                <a:latin typeface="Ubuntu" panose="020B0504030602030204" pitchFamily="34" charset="0"/>
                <a:ea typeface="+mn-ea"/>
                <a:cs typeface="+mn-cs"/>
              </a:rPr>
              <a:t>      4                    $50.000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4472C4">
                    <a:lumMod val="50000"/>
                  </a:srgbClr>
                </a:solidFill>
                <a:effectLst/>
                <a:highlight>
                  <a:srgbClr val="FF00FF"/>
                </a:highlight>
                <a:uLnTx/>
                <a:uFillTx/>
                <a:latin typeface="Ubuntu" panose="020B0504030602030204" pitchFamily="34" charset="0"/>
                <a:ea typeface="+mn-ea"/>
                <a:cs typeface="+mn-cs"/>
              </a:rPr>
              <a:t>      5                    $65.000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rPr>
              <a:t>Se pide visualizar el </a:t>
            </a:r>
            <a:r>
              <a:rPr kumimoji="0" lang="es-ES" sz="2400" b="1" i="0" u="none" strike="noStrike" kern="1200" cap="none" spc="0" normalizeH="0" baseline="0" noProof="0" dirty="0">
                <a:ln>
                  <a:noFill/>
                </a:ln>
                <a:solidFill>
                  <a:srgbClr val="4472C4">
                    <a:lumMod val="50000"/>
                  </a:srgbClr>
                </a:solidFill>
                <a:effectLst/>
                <a:highlight>
                  <a:srgbClr val="00FF00"/>
                </a:highlight>
                <a:uLnTx/>
                <a:uFillTx/>
                <a:latin typeface="Ubuntu" panose="020B0504030602030204" pitchFamily="34" charset="0"/>
                <a:ea typeface="+mn-ea"/>
                <a:cs typeface="+mn-cs"/>
              </a:rPr>
              <a:t>nombre</a:t>
            </a:r>
            <a:r>
              <a:rPr kumimoji="0" lang="es-ES" sz="2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rPr>
              <a:t> y </a:t>
            </a:r>
            <a:r>
              <a:rPr kumimoji="0" lang="es-ES" sz="2400" b="1" i="0" u="none" strike="noStrike" kern="1200" cap="none" spc="0" normalizeH="0" baseline="0" noProof="0" dirty="0">
                <a:ln>
                  <a:noFill/>
                </a:ln>
                <a:solidFill>
                  <a:srgbClr val="4472C4">
                    <a:lumMod val="50000"/>
                  </a:srgbClr>
                </a:solidFill>
                <a:effectLst/>
                <a:highlight>
                  <a:srgbClr val="00FF00"/>
                </a:highlight>
                <a:uLnTx/>
                <a:uFillTx/>
                <a:latin typeface="Ubuntu" panose="020B0504030602030204" pitchFamily="34" charset="0"/>
                <a:ea typeface="+mn-ea"/>
                <a:cs typeface="+mn-cs"/>
              </a:rPr>
              <a:t>tarifa básica</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CO" sz="2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endParaRPr>
          </a:p>
        </p:txBody>
      </p:sp>
      <p:pic>
        <p:nvPicPr>
          <p:cNvPr id="32" name="Imagen 31" descr="Imagen que contiene tabla&#10;&#10;Descripción generada automáticamente">
            <a:extLst>
              <a:ext uri="{FF2B5EF4-FFF2-40B4-BE49-F238E27FC236}">
                <a16:creationId xmlns:a16="http://schemas.microsoft.com/office/drawing/2014/main" id="{9666FB7E-3739-4776-9252-D4083AA7E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2" y="2602608"/>
            <a:ext cx="1866900" cy="2095500"/>
          </a:xfrm>
          <a:prstGeom prst="rect">
            <a:avLst/>
          </a:prstGeom>
        </p:spPr>
      </p:pic>
      <p:sp>
        <p:nvSpPr>
          <p:cNvPr id="9" name="CuadroTexto 8">
            <a:extLst>
              <a:ext uri="{FF2B5EF4-FFF2-40B4-BE49-F238E27FC236}">
                <a16:creationId xmlns:a16="http://schemas.microsoft.com/office/drawing/2014/main" id="{3E455763-1E0A-4C34-84CC-2A85414AE328}"/>
              </a:ext>
            </a:extLst>
          </p:cNvPr>
          <p:cNvSpPr txBox="1"/>
          <p:nvPr/>
        </p:nvSpPr>
        <p:spPr>
          <a:xfrm>
            <a:off x="9709352" y="49564"/>
            <a:ext cx="28720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srgbClr val="FF0062"/>
                </a:solidFill>
                <a:effectLst/>
                <a:uLnTx/>
                <a:uFillTx/>
                <a:latin typeface="Ubuntu" panose="020B0504030602030204" pitchFamily="34" charset="0"/>
                <a:ea typeface="+mn-ea"/>
                <a:cs typeface="+mn-cs"/>
              </a:rPr>
              <a:t>Ejercicios</a:t>
            </a:r>
          </a:p>
        </p:txBody>
      </p:sp>
      <p:pic>
        <p:nvPicPr>
          <p:cNvPr id="10" name="Imagen 9" descr="Imagen que contiene dibujo, luz&#10;&#10;Descripción generada automáticamente">
            <a:extLst>
              <a:ext uri="{FF2B5EF4-FFF2-40B4-BE49-F238E27FC236}">
                <a16:creationId xmlns:a16="http://schemas.microsoft.com/office/drawing/2014/main" id="{CBB5F3AB-FC03-4B03-B15A-D9A6179C6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11" name="CuadroTexto 10">
            <a:extLst>
              <a:ext uri="{FF2B5EF4-FFF2-40B4-BE49-F238E27FC236}">
                <a16:creationId xmlns:a16="http://schemas.microsoft.com/office/drawing/2014/main" id="{3A64E2A8-B5CD-4E8E-81FA-010E49B3CAB7}"/>
              </a:ext>
            </a:extLst>
          </p:cNvPr>
          <p:cNvSpPr txBox="1"/>
          <p:nvPr/>
        </p:nvSpPr>
        <p:spPr>
          <a:xfrm>
            <a:off x="3653176" y="347872"/>
            <a:ext cx="622069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Validación entrada de información</a:t>
            </a:r>
          </a:p>
        </p:txBody>
      </p:sp>
      <p:sp>
        <p:nvSpPr>
          <p:cNvPr id="12" name="CuadroTexto 11">
            <a:extLst>
              <a:ext uri="{FF2B5EF4-FFF2-40B4-BE49-F238E27FC236}">
                <a16:creationId xmlns:a16="http://schemas.microsoft.com/office/drawing/2014/main" id="{765C7211-AF63-4204-80AB-0E9F488F56DA}"/>
              </a:ext>
            </a:extLst>
          </p:cNvPr>
          <p:cNvSpPr txBox="1"/>
          <p:nvPr/>
        </p:nvSpPr>
        <p:spPr>
          <a:xfrm>
            <a:off x="5211735" y="1013929"/>
            <a:ext cx="3364229"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Ejercicio</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8" name="Rectángulo 7">
            <a:extLst>
              <a:ext uri="{FF2B5EF4-FFF2-40B4-BE49-F238E27FC236}">
                <a16:creationId xmlns:a16="http://schemas.microsoft.com/office/drawing/2014/main" id="{DAC11699-838B-4558-B7A1-7B7F2C93B7D5}"/>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5440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Análisis</a:t>
            </a:r>
            <a:endParaRPr kumimoji="0" lang="es-CO"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Diseño</a:t>
            </a:r>
            <a:endParaRPr kumimoji="0" lang="es-CO"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Construcción</a:t>
            </a:r>
            <a:endParaRPr kumimoji="0" lang="es-CO"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Metodología -&gt; Pensamiento lógico estructurado</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1033670"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Método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Entrada – Proceso - Salida</a:t>
            </a:r>
            <a:endParaRPr kumimoji="0" lang="es-CO"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4406348"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Algoritmo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Diagrama de Flujo</a:t>
            </a:r>
            <a:endParaRPr kumimoji="0" lang="es-CO"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85043" y="4905586"/>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Programa</a:t>
            </a:r>
            <a:endParaRPr kumimoji="0" lang="es-CO"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a:off x="2339009" y="4434574"/>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3432B99-E8D5-4202-B17C-5E980690DDF5}"/>
              </a:ext>
            </a:extLst>
          </p:cNvPr>
          <p:cNvSpPr txBox="1"/>
          <p:nvPr/>
        </p:nvSpPr>
        <p:spPr>
          <a:xfrm>
            <a:off x="9709352" y="49564"/>
            <a:ext cx="28720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srgbClr val="FF0062"/>
                </a:solidFill>
                <a:effectLst/>
                <a:uLnTx/>
                <a:uFillTx/>
                <a:latin typeface="Ubuntu" panose="020B0504030602030204" pitchFamily="34" charset="0"/>
                <a:ea typeface="+mn-ea"/>
                <a:cs typeface="+mn-cs"/>
              </a:rPr>
              <a:t>Ejercicios</a:t>
            </a:r>
          </a:p>
        </p:txBody>
      </p:sp>
      <p:pic>
        <p:nvPicPr>
          <p:cNvPr id="24" name="Imagen 23" descr="Imagen que contiene dibujo, luz&#10;&#10;Descripción generada automáticamente">
            <a:extLst>
              <a:ext uri="{FF2B5EF4-FFF2-40B4-BE49-F238E27FC236}">
                <a16:creationId xmlns:a16="http://schemas.microsoft.com/office/drawing/2014/main" id="{4BC8145D-F5B1-48F0-B7D0-024A04BCB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18" name="CuadroTexto 17">
            <a:extLst>
              <a:ext uri="{FF2B5EF4-FFF2-40B4-BE49-F238E27FC236}">
                <a16:creationId xmlns:a16="http://schemas.microsoft.com/office/drawing/2014/main" id="{BB86AAB7-864E-4C15-91E3-F2B74A68BEC9}"/>
              </a:ext>
            </a:extLst>
          </p:cNvPr>
          <p:cNvSpPr txBox="1"/>
          <p:nvPr/>
        </p:nvSpPr>
        <p:spPr>
          <a:xfrm>
            <a:off x="3653176" y="292474"/>
            <a:ext cx="622069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Validación entrada de información</a:t>
            </a:r>
          </a:p>
        </p:txBody>
      </p:sp>
      <p:sp>
        <p:nvSpPr>
          <p:cNvPr id="19" name="CuadroTexto 18">
            <a:extLst>
              <a:ext uri="{FF2B5EF4-FFF2-40B4-BE49-F238E27FC236}">
                <a16:creationId xmlns:a16="http://schemas.microsoft.com/office/drawing/2014/main" id="{B4775473-1014-4A0A-B0C8-7E8DC89912BF}"/>
              </a:ext>
            </a:extLst>
          </p:cNvPr>
          <p:cNvSpPr txBox="1"/>
          <p:nvPr/>
        </p:nvSpPr>
        <p:spPr>
          <a:xfrm>
            <a:off x="5211735" y="1013929"/>
            <a:ext cx="3364229"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Ejercicio</a:t>
            </a:r>
            <a:endParaRPr kumimoji="0" lang="es-CO"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endParaRPr>
          </a:p>
        </p:txBody>
      </p:sp>
      <p:sp>
        <p:nvSpPr>
          <p:cNvPr id="22" name="Rectángulo 21">
            <a:extLst>
              <a:ext uri="{FF2B5EF4-FFF2-40B4-BE49-F238E27FC236}">
                <a16:creationId xmlns:a16="http://schemas.microsoft.com/office/drawing/2014/main" id="{ABEA33BA-731C-4CD3-88C1-F05C7AAE102E}"/>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1137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Entrada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Se debe LEER</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Proceso</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rPr>
              <a:t>Salida Se debe IMPRIMIR </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Análisis –&gt; Método Entrada-Proceso-Salida</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452644" y="4967393"/>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nombre, estrato </a:t>
            </a:r>
            <a:endParaRPr kumimoji="0" lang="es-CO"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3273287" y="4943061"/>
            <a:ext cx="4337186"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Condicional: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Si el estrato es 1,2,3,4,5  toma un valor de </a:t>
            </a:r>
            <a:r>
              <a:rPr kumimoji="0" lang="es-ES" sz="1400" b="0" i="0" u="none" strike="noStrike" kern="1200" cap="none" spc="0" normalizeH="0" baseline="0" noProof="0" dirty="0" err="1">
                <a:ln>
                  <a:noFill/>
                </a:ln>
                <a:solidFill>
                  <a:prstClr val="white"/>
                </a:solidFill>
                <a:effectLst/>
                <a:uLnTx/>
                <a:uFillTx/>
                <a:latin typeface="Calibri" panose="020F0502020204030204"/>
                <a:ea typeface="+mn-ea"/>
                <a:cs typeface="+mn-cs"/>
              </a:rPr>
              <a:t>traifa_basica</a:t>
            </a: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s-CO"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85043" y="4905586"/>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 nombre, </a:t>
            </a:r>
            <a:r>
              <a:rPr kumimoji="0" lang="es-ES" sz="1400" b="0" i="0" u="none" strike="noStrike" kern="1200" cap="none" spc="0" normalizeH="0" baseline="0" noProof="0" dirty="0" err="1">
                <a:ln>
                  <a:noFill/>
                </a:ln>
                <a:solidFill>
                  <a:prstClr val="white"/>
                </a:solidFill>
                <a:effectLst/>
                <a:uLnTx/>
                <a:uFillTx/>
                <a:latin typeface="Calibri" panose="020F0502020204030204"/>
                <a:ea typeface="+mn-ea"/>
                <a:cs typeface="+mn-cs"/>
              </a:rPr>
              <a:t>tarifa_basica</a:t>
            </a:r>
            <a:endParaRPr kumimoji="0" lang="es-CO"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flipH="1">
            <a:off x="1790700" y="4434574"/>
            <a:ext cx="548309"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C085411D-F94C-4152-81C2-651561B1C6CA}"/>
              </a:ext>
            </a:extLst>
          </p:cNvPr>
          <p:cNvSpPr/>
          <p:nvPr/>
        </p:nvSpPr>
        <p:spPr>
          <a:xfrm>
            <a:off x="1481966" y="5677831"/>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1</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Elipse 21">
            <a:extLst>
              <a:ext uri="{FF2B5EF4-FFF2-40B4-BE49-F238E27FC236}">
                <a16:creationId xmlns:a16="http://schemas.microsoft.com/office/drawing/2014/main" id="{42A4D451-26C7-4042-A74B-A162D133BF4B}"/>
              </a:ext>
            </a:extLst>
          </p:cNvPr>
          <p:cNvSpPr/>
          <p:nvPr/>
        </p:nvSpPr>
        <p:spPr>
          <a:xfrm>
            <a:off x="5159654" y="5716499"/>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2</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Elipse 22">
            <a:extLst>
              <a:ext uri="{FF2B5EF4-FFF2-40B4-BE49-F238E27FC236}">
                <a16:creationId xmlns:a16="http://schemas.microsoft.com/office/drawing/2014/main" id="{FE70E6E7-0F42-4914-B3F7-0B5CB796E522}"/>
              </a:ext>
            </a:extLst>
          </p:cNvPr>
          <p:cNvSpPr/>
          <p:nvPr/>
        </p:nvSpPr>
        <p:spPr>
          <a:xfrm>
            <a:off x="9857713" y="4350155"/>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3</a:t>
            </a: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8D4A0C49-AA74-422E-810B-F5980F9A9BD1}"/>
              </a:ext>
            </a:extLst>
          </p:cNvPr>
          <p:cNvSpPr txBox="1"/>
          <p:nvPr/>
        </p:nvSpPr>
        <p:spPr>
          <a:xfrm>
            <a:off x="3538331" y="2726435"/>
            <a:ext cx="8216343"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O" sz="1400" b="1" i="0" u="none" strike="noStrike" kern="1200" cap="none" spc="0" normalizeH="0" baseline="0" noProof="0" dirty="0">
                <a:ln>
                  <a:noFill/>
                </a:ln>
                <a:solidFill>
                  <a:srgbClr val="4472C4">
                    <a:lumMod val="50000"/>
                  </a:srgbClr>
                </a:solidFill>
                <a:effectLst/>
                <a:uLnTx/>
                <a:uFillTx/>
                <a:latin typeface="Ubuntu" panose="020B0504030602030204" pitchFamily="34" charset="0"/>
                <a:ea typeface="+mn-ea"/>
                <a:cs typeface="+mn-cs"/>
              </a:rPr>
              <a:t>Operaciones, cálculos, </a:t>
            </a:r>
            <a:r>
              <a:rPr kumimoji="0" lang="es-CO" sz="1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estructuras de control</a:t>
            </a:r>
          </a:p>
        </p:txBody>
      </p:sp>
      <p:sp>
        <p:nvSpPr>
          <p:cNvPr id="26" name="CuadroTexto 25">
            <a:extLst>
              <a:ext uri="{FF2B5EF4-FFF2-40B4-BE49-F238E27FC236}">
                <a16:creationId xmlns:a16="http://schemas.microsoft.com/office/drawing/2014/main" id="{F345049C-DF70-41E7-8AC2-6F9ECA4ECB1A}"/>
              </a:ext>
            </a:extLst>
          </p:cNvPr>
          <p:cNvSpPr txBox="1"/>
          <p:nvPr/>
        </p:nvSpPr>
        <p:spPr>
          <a:xfrm>
            <a:off x="9709352" y="49564"/>
            <a:ext cx="28720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srgbClr val="FF0062"/>
                </a:solidFill>
                <a:effectLst/>
                <a:uLnTx/>
                <a:uFillTx/>
                <a:latin typeface="Ubuntu" panose="020B0504030602030204" pitchFamily="34" charset="0"/>
                <a:ea typeface="+mn-ea"/>
                <a:cs typeface="+mn-cs"/>
              </a:rPr>
              <a:t>Ejercicios</a:t>
            </a:r>
          </a:p>
        </p:txBody>
      </p:sp>
      <p:pic>
        <p:nvPicPr>
          <p:cNvPr id="27" name="Imagen 26" descr="Imagen que contiene dibujo, luz&#10;&#10;Descripción generada automáticamente">
            <a:extLst>
              <a:ext uri="{FF2B5EF4-FFF2-40B4-BE49-F238E27FC236}">
                <a16:creationId xmlns:a16="http://schemas.microsoft.com/office/drawing/2014/main" id="{0ABD5C31-2444-4625-8690-5C8D478E9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24" name="CuadroTexto 23">
            <a:extLst>
              <a:ext uri="{FF2B5EF4-FFF2-40B4-BE49-F238E27FC236}">
                <a16:creationId xmlns:a16="http://schemas.microsoft.com/office/drawing/2014/main" id="{E5A12C2C-D85D-468C-BE82-7A9F873EFB14}"/>
              </a:ext>
            </a:extLst>
          </p:cNvPr>
          <p:cNvSpPr txBox="1"/>
          <p:nvPr/>
        </p:nvSpPr>
        <p:spPr>
          <a:xfrm>
            <a:off x="3779335" y="364991"/>
            <a:ext cx="622069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7030A0"/>
                </a:solidFill>
                <a:effectLst/>
                <a:uLnTx/>
                <a:uFillTx/>
                <a:latin typeface="Ubuntu" panose="020B0504030602030204" pitchFamily="34" charset="0"/>
                <a:ea typeface="+mn-ea"/>
                <a:cs typeface="+mn-cs"/>
              </a:rPr>
              <a:t>Validación entrada de información</a:t>
            </a:r>
          </a:p>
        </p:txBody>
      </p:sp>
      <p:sp>
        <p:nvSpPr>
          <p:cNvPr id="29" name="CuadroTexto 28">
            <a:extLst>
              <a:ext uri="{FF2B5EF4-FFF2-40B4-BE49-F238E27FC236}">
                <a16:creationId xmlns:a16="http://schemas.microsoft.com/office/drawing/2014/main" id="{07A7CA65-3A8C-438D-A069-70AE62E96DE1}"/>
              </a:ext>
            </a:extLst>
          </p:cNvPr>
          <p:cNvSpPr txBox="1"/>
          <p:nvPr/>
        </p:nvSpPr>
        <p:spPr>
          <a:xfrm>
            <a:off x="5211735" y="1013929"/>
            <a:ext cx="3364229"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0000"/>
                </a:solidFill>
                <a:effectLst/>
                <a:uLnTx/>
                <a:uFillTx/>
                <a:latin typeface="Ubuntu" panose="020B0504030602030204" pitchFamily="34" charset="0"/>
                <a:ea typeface="+mn-ea"/>
                <a:cs typeface="+mn-cs"/>
              </a:rPr>
              <a:t>Ejercicio </a:t>
            </a:r>
          </a:p>
        </p:txBody>
      </p:sp>
      <p:sp>
        <p:nvSpPr>
          <p:cNvPr id="28" name="Rectángulo 27">
            <a:extLst>
              <a:ext uri="{FF2B5EF4-FFF2-40B4-BE49-F238E27FC236}">
                <a16:creationId xmlns:a16="http://schemas.microsoft.com/office/drawing/2014/main" id="{0D5D4855-EBCE-426C-B886-0E5D547485A9}"/>
              </a:ext>
            </a:extLst>
          </p:cNvPr>
          <p:cNvSpPr/>
          <p:nvPr/>
        </p:nvSpPr>
        <p:spPr>
          <a:xfrm>
            <a:off x="0" y="469783"/>
            <a:ext cx="3162650" cy="67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934531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2369</Words>
  <Application>Microsoft Office PowerPoint</Application>
  <PresentationFormat>Panorámica</PresentationFormat>
  <Paragraphs>333</Paragraphs>
  <Slides>52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52</vt:i4>
      </vt:variant>
    </vt:vector>
  </HeadingPairs>
  <TitlesOfParts>
    <vt:vector size="61" baseType="lpstr">
      <vt:lpstr>Arial</vt:lpstr>
      <vt:lpstr>Calibri</vt:lpstr>
      <vt:lpstr>Calibri Light</vt:lpstr>
      <vt:lpstr>Microsoft Sans Serif</vt:lpstr>
      <vt:lpstr>Tahoma</vt:lpstr>
      <vt:lpstr>Times New Roman</vt:lpstr>
      <vt:lpstr>Ubuntu</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3</cp:revision>
  <dcterms:created xsi:type="dcterms:W3CDTF">2022-07-20T20:01:38Z</dcterms:created>
  <dcterms:modified xsi:type="dcterms:W3CDTF">2022-07-26T00:08:23Z</dcterms:modified>
</cp:coreProperties>
</file>