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304" r:id="rId5"/>
    <p:sldId id="317" r:id="rId6"/>
    <p:sldId id="321" r:id="rId7"/>
    <p:sldId id="322" r:id="rId8"/>
    <p:sldId id="323" r:id="rId9"/>
    <p:sldId id="318" r:id="rId10"/>
    <p:sldId id="306" r:id="rId11"/>
    <p:sldId id="324" r:id="rId12"/>
    <p:sldId id="319" r:id="rId13"/>
    <p:sldId id="325" r:id="rId14"/>
    <p:sldId id="326" r:id="rId15"/>
    <p:sldId id="327" r:id="rId16"/>
    <p:sldId id="328" r:id="rId17"/>
    <p:sldId id="329" r:id="rId18"/>
    <p:sldId id="330" r:id="rId19"/>
    <p:sldId id="331" r:id="rId20"/>
    <p:sldId id="332" r:id="rId21"/>
    <p:sldId id="334" r:id="rId22"/>
    <p:sldId id="335" r:id="rId23"/>
    <p:sldId id="340" r:id="rId24"/>
    <p:sldId id="341" r:id="rId25"/>
    <p:sldId id="342" r:id="rId26"/>
    <p:sldId id="343" r:id="rId27"/>
    <p:sldId id="344" r:id="rId28"/>
    <p:sldId id="345" r:id="rId29"/>
    <p:sldId id="346" r:id="rId30"/>
    <p:sldId id="347" r:id="rId31"/>
    <p:sldId id="305" r:id="rId32"/>
    <p:sldId id="348" r:id="rId33"/>
    <p:sldId id="307" r:id="rId34"/>
    <p:sldId id="308"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A6CF-FB73-4719-95A9-C83F060AF73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40F2108-50B0-4189-B549-16EB5FBEE3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D4422E7-2D3C-47B5-869F-FDB2F6232DFB}"/>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5" name="Marcador de pie de página 4">
            <a:extLst>
              <a:ext uri="{FF2B5EF4-FFF2-40B4-BE49-F238E27FC236}">
                <a16:creationId xmlns:a16="http://schemas.microsoft.com/office/drawing/2014/main" id="{78A6D9E5-F09F-4F63-90CA-E854D2473EF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8B5EA62-4B8C-416D-A0BD-C741783027B2}"/>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386969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ED648-7BD8-406D-A59D-9EEABEE1DF9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139EF7D-BC37-4434-ABC3-E269E43A50E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E328909-6C84-403C-BB1E-6189535EEEF1}"/>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5" name="Marcador de pie de página 4">
            <a:extLst>
              <a:ext uri="{FF2B5EF4-FFF2-40B4-BE49-F238E27FC236}">
                <a16:creationId xmlns:a16="http://schemas.microsoft.com/office/drawing/2014/main" id="{68B0808A-B6C2-4A76-8589-787D7094CF4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9AC491F-213F-4E2C-82E3-BB34DDAA524C}"/>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323588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63B0F-4338-4622-AF92-6A2FF387A36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241401D-D486-4FD3-A29A-2CB364B0BD4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0D3B27D-E603-4A44-9FC0-776A415517EA}"/>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5" name="Marcador de pie de página 4">
            <a:extLst>
              <a:ext uri="{FF2B5EF4-FFF2-40B4-BE49-F238E27FC236}">
                <a16:creationId xmlns:a16="http://schemas.microsoft.com/office/drawing/2014/main" id="{E6642400-D0B7-431E-9002-3A6BF50AD4A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2E707D3-0D7E-48F8-8B69-4DE716253F7D}"/>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15762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EDB80-3DB5-43BE-AA63-FF455D01AA3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7EF06D4-BD18-4FDF-A64F-F9DD1E63218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CEC3FEB-79A4-49E0-AF97-860D70BAFFC9}"/>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5" name="Marcador de pie de página 4">
            <a:extLst>
              <a:ext uri="{FF2B5EF4-FFF2-40B4-BE49-F238E27FC236}">
                <a16:creationId xmlns:a16="http://schemas.microsoft.com/office/drawing/2014/main" id="{412F6FC2-812F-40DF-8DF4-82D8036BC4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BCE3E07-A62C-4DFA-91A9-5CE2176526A4}"/>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254769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F93FD-6CCA-4F29-8586-1774BD93E8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E975CEE-99DF-4F61-933A-A9FE47ADA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417C2B2-B1AE-466A-BEC3-BD21BCDA02C6}"/>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5" name="Marcador de pie de página 4">
            <a:extLst>
              <a:ext uri="{FF2B5EF4-FFF2-40B4-BE49-F238E27FC236}">
                <a16:creationId xmlns:a16="http://schemas.microsoft.com/office/drawing/2014/main" id="{E744418C-E463-4862-A5E8-C1D5A4B1106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F0E0065-63EC-4EF6-983C-64A746018933}"/>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41251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FD0B5-5003-4060-8265-A58A41DCF39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22B685A-ECD8-453E-823E-281EAC97587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9795394-13AF-48D2-AAE4-84F6EB559717}"/>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FBA705D-6044-40AA-9150-BF175D967583}"/>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6" name="Marcador de pie de página 5">
            <a:extLst>
              <a:ext uri="{FF2B5EF4-FFF2-40B4-BE49-F238E27FC236}">
                <a16:creationId xmlns:a16="http://schemas.microsoft.com/office/drawing/2014/main" id="{DD95B4BE-8410-42A8-ADC0-1CD644FFDCF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2D3A454-9476-4E76-AC7C-8AA3796B885A}"/>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93282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D46CD1-E0BA-4362-BE1F-3E8683CBC51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9C60E86-1080-4859-886D-CB555DE36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0C8F363-B163-482F-ABA7-AF39BFAF9FE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27A3A5C-117D-4BBA-B1E3-B4C945638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DD81E3B-E2EE-4093-9ED0-9E04468CDC7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82FF4BA-9CDD-498C-871B-F43129BB306C}"/>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8" name="Marcador de pie de página 7">
            <a:extLst>
              <a:ext uri="{FF2B5EF4-FFF2-40B4-BE49-F238E27FC236}">
                <a16:creationId xmlns:a16="http://schemas.microsoft.com/office/drawing/2014/main" id="{41BFB1CB-76D9-49A2-9C0F-293B87B9284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6597DC3-ADC8-438A-B40A-8B2ED2193EB0}"/>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197663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8CC4F-B8A8-4BB4-93B0-27291436819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1FCAC96-8556-4065-9DE9-5B2E0DBB40E7}"/>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4" name="Marcador de pie de página 3">
            <a:extLst>
              <a:ext uri="{FF2B5EF4-FFF2-40B4-BE49-F238E27FC236}">
                <a16:creationId xmlns:a16="http://schemas.microsoft.com/office/drawing/2014/main" id="{0ED607FA-DDC5-4E89-8450-758CBE7B0A2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A006853-CC90-4B04-AB2D-4653283C1BBB}"/>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254367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17015D5-8F07-403C-8412-B99660FE2F55}"/>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3" name="Marcador de pie de página 2">
            <a:extLst>
              <a:ext uri="{FF2B5EF4-FFF2-40B4-BE49-F238E27FC236}">
                <a16:creationId xmlns:a16="http://schemas.microsoft.com/office/drawing/2014/main" id="{9515D8A2-FC99-45D9-88C6-464332BE985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1F17311-1DC2-40BB-BD6D-AEAD24264D11}"/>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223401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EC19C-10D3-406F-9D4E-FDCC9DFA03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6F385DA-9836-4FB7-AAA1-25902AC13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1517836-B566-408E-A1F2-7922E9F79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8C2CA45-5807-4D8A-8FC0-9E1E0F71FF81}"/>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6" name="Marcador de pie de página 5">
            <a:extLst>
              <a:ext uri="{FF2B5EF4-FFF2-40B4-BE49-F238E27FC236}">
                <a16:creationId xmlns:a16="http://schemas.microsoft.com/office/drawing/2014/main" id="{68420773-2144-4AD5-A1D6-94E5D384DC2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C24858B-D169-4BA3-9D76-A9976C1A2F79}"/>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3259535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5A7FB-C658-40A5-8303-CB3C41E63B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24E957E-1993-4589-A18F-9552511D2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3AD4C85-E39C-42C1-8904-43A0CC150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947814C-B3F0-4156-9D26-DFE5AAF64274}"/>
              </a:ext>
            </a:extLst>
          </p:cNvPr>
          <p:cNvSpPr>
            <a:spLocks noGrp="1"/>
          </p:cNvSpPr>
          <p:nvPr>
            <p:ph type="dt" sz="half" idx="10"/>
          </p:nvPr>
        </p:nvSpPr>
        <p:spPr/>
        <p:txBody>
          <a:bodyPr/>
          <a:lstStyle/>
          <a:p>
            <a:fld id="{6C8F391C-B565-4A9F-8689-AEF39B8FFBF1}" type="datetimeFigureOut">
              <a:rPr lang="es-CO" smtClean="0"/>
              <a:t>14/07/2022</a:t>
            </a:fld>
            <a:endParaRPr lang="es-CO"/>
          </a:p>
        </p:txBody>
      </p:sp>
      <p:sp>
        <p:nvSpPr>
          <p:cNvPr id="6" name="Marcador de pie de página 5">
            <a:extLst>
              <a:ext uri="{FF2B5EF4-FFF2-40B4-BE49-F238E27FC236}">
                <a16:creationId xmlns:a16="http://schemas.microsoft.com/office/drawing/2014/main" id="{3B4841E5-BB1B-4966-8AD0-05DBFD68A52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348725B-163C-42E1-B728-071397AE2422}"/>
              </a:ext>
            </a:extLst>
          </p:cNvPr>
          <p:cNvSpPr>
            <a:spLocks noGrp="1"/>
          </p:cNvSpPr>
          <p:nvPr>
            <p:ph type="sldNum" sz="quarter" idx="12"/>
          </p:nvPr>
        </p:nvSpPr>
        <p:spPr/>
        <p:txBody>
          <a:bodyPr/>
          <a:lstStyle/>
          <a:p>
            <a:fld id="{AC93E390-0772-4324-A23B-F01223DA6187}" type="slidenum">
              <a:rPr lang="es-CO" smtClean="0"/>
              <a:t>‹Nº›</a:t>
            </a:fld>
            <a:endParaRPr lang="es-CO"/>
          </a:p>
        </p:txBody>
      </p:sp>
    </p:spTree>
    <p:extLst>
      <p:ext uri="{BB962C8B-B14F-4D97-AF65-F5344CB8AC3E}">
        <p14:creationId xmlns:p14="http://schemas.microsoft.com/office/powerpoint/2010/main" val="22197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B0B15C3-4F4A-419C-AA46-A34186728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A0BFED9-125E-4813-A645-444E984A6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F4732F4-FFBE-4911-9A0D-DC38F4DDE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F391C-B565-4A9F-8689-AEF39B8FFBF1}" type="datetimeFigureOut">
              <a:rPr lang="es-CO" smtClean="0"/>
              <a:t>14/07/2022</a:t>
            </a:fld>
            <a:endParaRPr lang="es-CO"/>
          </a:p>
        </p:txBody>
      </p:sp>
      <p:sp>
        <p:nvSpPr>
          <p:cNvPr id="5" name="Marcador de pie de página 4">
            <a:extLst>
              <a:ext uri="{FF2B5EF4-FFF2-40B4-BE49-F238E27FC236}">
                <a16:creationId xmlns:a16="http://schemas.microsoft.com/office/drawing/2014/main" id="{46BC058F-37FF-450E-9429-DA14F3C41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A412561-C543-4B5A-BDB6-95B03CF18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3E390-0772-4324-A23B-F01223DA6187}" type="slidenum">
              <a:rPr lang="es-CO" smtClean="0"/>
              <a:t>‹Nº›</a:t>
            </a:fld>
            <a:endParaRPr lang="es-CO"/>
          </a:p>
        </p:txBody>
      </p:sp>
    </p:spTree>
    <p:extLst>
      <p:ext uri="{BB962C8B-B14F-4D97-AF65-F5344CB8AC3E}">
        <p14:creationId xmlns:p14="http://schemas.microsoft.com/office/powerpoint/2010/main" val="3774702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jp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04D3B3-83BD-8049-9E55-5B6A10A3ADB5}"/>
              </a:ext>
            </a:extLst>
          </p:cNvPr>
          <p:cNvSpPr txBox="1"/>
          <p:nvPr/>
        </p:nvSpPr>
        <p:spPr>
          <a:xfrm>
            <a:off x="3836619" y="3610400"/>
            <a:ext cx="4896255" cy="646331"/>
          </a:xfrm>
          <a:prstGeom prst="rect">
            <a:avLst/>
          </a:prstGeom>
          <a:noFill/>
        </p:spPr>
        <p:txBody>
          <a:bodyPr wrap="square" rtlCol="0">
            <a:spAutoFit/>
          </a:bodyPr>
          <a:lstStyle/>
          <a:p>
            <a:r>
              <a:rPr lang="es-ES" sz="3600" b="1" dirty="0">
                <a:solidFill>
                  <a:srgbClr val="FF0062"/>
                </a:solidFill>
                <a:latin typeface="Ubuntu" panose="020B0504030602030204" pitchFamily="34" charset="0"/>
              </a:rPr>
              <a:t>Diplomado de Python</a:t>
            </a:r>
            <a:endParaRPr lang="es-CO" sz="3600" b="1" dirty="0">
              <a:solidFill>
                <a:srgbClr val="FF0062"/>
              </a:solidFill>
              <a:latin typeface="Ubuntu" panose="020B0504030602030204" pitchFamily="34" charset="0"/>
            </a:endParaRPr>
          </a:p>
        </p:txBody>
      </p:sp>
      <p:sp>
        <p:nvSpPr>
          <p:cNvPr id="4" name="CuadroTexto 3">
            <a:extLst>
              <a:ext uri="{FF2B5EF4-FFF2-40B4-BE49-F238E27FC236}">
                <a16:creationId xmlns:a16="http://schemas.microsoft.com/office/drawing/2014/main" id="{0CD48878-B96F-41DA-9C00-697B398B7878}"/>
              </a:ext>
            </a:extLst>
          </p:cNvPr>
          <p:cNvSpPr txBox="1"/>
          <p:nvPr/>
        </p:nvSpPr>
        <p:spPr>
          <a:xfrm>
            <a:off x="3610383" y="1259310"/>
            <a:ext cx="4545496" cy="1754326"/>
          </a:xfrm>
          <a:prstGeom prst="rect">
            <a:avLst/>
          </a:prstGeom>
          <a:noFill/>
        </p:spPr>
        <p:txBody>
          <a:bodyPr wrap="square" rtlCol="0">
            <a:spAutoFit/>
          </a:bodyPr>
          <a:lstStyle/>
          <a:p>
            <a:pPr algn="ctr"/>
            <a:r>
              <a:rPr lang="es-ES" sz="3600" b="1" dirty="0">
                <a:solidFill>
                  <a:srgbClr val="FF0062"/>
                </a:solidFill>
                <a:latin typeface="Ubuntu" panose="020B0504030602030204" pitchFamily="34" charset="0"/>
              </a:rPr>
              <a:t>   </a:t>
            </a:r>
            <a:r>
              <a:rPr lang="es-ES" sz="2400" b="1" dirty="0">
                <a:solidFill>
                  <a:schemeClr val="accent5">
                    <a:lumMod val="50000"/>
                  </a:schemeClr>
                </a:solidFill>
                <a:latin typeface="Ubuntu" panose="020B0504030602030204" pitchFamily="34" charset="0"/>
              </a:rPr>
              <a:t>Formulación y Diagramación de soluciones</a:t>
            </a:r>
          </a:p>
          <a:p>
            <a:endParaRPr lang="es-ES" sz="2400" b="1" dirty="0">
              <a:solidFill>
                <a:schemeClr val="accent5">
                  <a:lumMod val="50000"/>
                </a:schemeClr>
              </a:solidFill>
              <a:latin typeface="Ubuntu" panose="020B0504030602030204" pitchFamily="34" charset="0"/>
            </a:endParaRPr>
          </a:p>
          <a:p>
            <a:pPr algn="ctr"/>
            <a:r>
              <a:rPr lang="es-ES" sz="2400" b="1" dirty="0">
                <a:solidFill>
                  <a:schemeClr val="accent5">
                    <a:lumMod val="50000"/>
                  </a:schemeClr>
                </a:solidFill>
                <a:latin typeface="Ubuntu" panose="020B0504030602030204" pitchFamily="34" charset="0"/>
              </a:rPr>
              <a:t>  </a:t>
            </a:r>
            <a:r>
              <a:rPr lang="es-ES" sz="2400" b="1" dirty="0">
                <a:solidFill>
                  <a:schemeClr val="accent2">
                    <a:lumMod val="50000"/>
                  </a:schemeClr>
                </a:solidFill>
                <a:latin typeface="Ubuntu" panose="020B0504030602030204" pitchFamily="34" charset="0"/>
              </a:rPr>
              <a:t>Estructuras de Control</a:t>
            </a:r>
            <a:endParaRPr lang="es-CO" sz="2400" b="1" dirty="0">
              <a:solidFill>
                <a:schemeClr val="accent2">
                  <a:lumMod val="50000"/>
                </a:schemeClr>
              </a:solidFill>
              <a:latin typeface="Ubuntu" panose="020B0504030602030204" pitchFamily="34" charset="0"/>
            </a:endParaRPr>
          </a:p>
        </p:txBody>
      </p:sp>
    </p:spTree>
    <p:extLst>
      <p:ext uri="{BB962C8B-B14F-4D97-AF65-F5344CB8AC3E}">
        <p14:creationId xmlns:p14="http://schemas.microsoft.com/office/powerpoint/2010/main" val="296245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188369" y="2789245"/>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Estructura de Control  Condicional - Conceptualización</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778277" y="2853920"/>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4" name="CuadroTexto 13">
            <a:extLst>
              <a:ext uri="{FF2B5EF4-FFF2-40B4-BE49-F238E27FC236}">
                <a16:creationId xmlns:a16="http://schemas.microsoft.com/office/drawing/2014/main" id="{CFCC6B54-C8CA-4DF8-BC00-2E8DEE2287F0}"/>
              </a:ext>
            </a:extLst>
          </p:cNvPr>
          <p:cNvSpPr txBox="1"/>
          <p:nvPr/>
        </p:nvSpPr>
        <p:spPr>
          <a:xfrm>
            <a:off x="3222632" y="105262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Tree>
    <p:extLst>
      <p:ext uri="{BB962C8B-B14F-4D97-AF65-F5344CB8AC3E}">
        <p14:creationId xmlns:p14="http://schemas.microsoft.com/office/powerpoint/2010/main" val="255040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Conceptualización</a:t>
            </a:r>
            <a:endParaRPr lang="es-CO" sz="24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CFCC6B54-C8CA-4DF8-BC00-2E8DEE2287F0}"/>
              </a:ext>
            </a:extLst>
          </p:cNvPr>
          <p:cNvSpPr txBox="1"/>
          <p:nvPr/>
        </p:nvSpPr>
        <p:spPr>
          <a:xfrm>
            <a:off x="872836" y="0"/>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7" name="CuadroTexto 6">
            <a:extLst>
              <a:ext uri="{FF2B5EF4-FFF2-40B4-BE49-F238E27FC236}">
                <a16:creationId xmlns:a16="http://schemas.microsoft.com/office/drawing/2014/main" id="{B70CEB5B-36FA-1005-8E9E-2B609895C316}"/>
              </a:ext>
            </a:extLst>
          </p:cNvPr>
          <p:cNvSpPr txBox="1"/>
          <p:nvPr/>
        </p:nvSpPr>
        <p:spPr>
          <a:xfrm>
            <a:off x="1662546" y="1510775"/>
            <a:ext cx="9822872" cy="923330"/>
          </a:xfrm>
          <a:prstGeom prst="rect">
            <a:avLst/>
          </a:prstGeom>
          <a:noFill/>
        </p:spPr>
        <p:txBody>
          <a:bodyPr wrap="square">
            <a:spAutoFit/>
          </a:bodyPr>
          <a:lstStyle/>
          <a:p>
            <a:pPr algn="just"/>
            <a:r>
              <a:rPr lang="es-ES" b="0" i="0" dirty="0">
                <a:solidFill>
                  <a:srgbClr val="494949"/>
                </a:solidFill>
                <a:effectLst/>
                <a:latin typeface="Oxygen" panose="020B0604020202020204" pitchFamily="2" charset="0"/>
              </a:rPr>
              <a:t>Deseas ir hacia el trabajo, normalmente lo haces en bus que se tarda 45 minutos. pero te levantaste un poco tarde y solo faltan 15 minutos para el ingreso a la oficina, tienes entonces dos caminos:</a:t>
            </a:r>
            <a:endParaRPr lang="es-CO" dirty="0"/>
          </a:p>
        </p:txBody>
      </p:sp>
      <p:sp>
        <p:nvSpPr>
          <p:cNvPr id="8" name="CuadroTexto 7">
            <a:extLst>
              <a:ext uri="{FF2B5EF4-FFF2-40B4-BE49-F238E27FC236}">
                <a16:creationId xmlns:a16="http://schemas.microsoft.com/office/drawing/2014/main" id="{037A896B-86D6-3164-60FA-9415CC9C6F54}"/>
              </a:ext>
            </a:extLst>
          </p:cNvPr>
          <p:cNvSpPr txBox="1"/>
          <p:nvPr/>
        </p:nvSpPr>
        <p:spPr>
          <a:xfrm>
            <a:off x="1662546" y="2496996"/>
            <a:ext cx="9822872" cy="3139321"/>
          </a:xfrm>
          <a:prstGeom prst="rect">
            <a:avLst/>
          </a:prstGeom>
          <a:noFill/>
        </p:spPr>
        <p:txBody>
          <a:bodyPr wrap="square">
            <a:spAutoFit/>
          </a:bodyPr>
          <a:lstStyle/>
          <a:p>
            <a:pPr algn="l"/>
            <a:r>
              <a:rPr lang="es-ES" b="0" i="0" dirty="0">
                <a:solidFill>
                  <a:srgbClr val="494949"/>
                </a:solidFill>
                <a:effectLst/>
                <a:latin typeface="Oxygen" panose="02000503000000000000" pitchFamily="2" charset="0"/>
              </a:rPr>
              <a:t>Opción 1: Ir en bus y llegar tarde.</a:t>
            </a:r>
          </a:p>
          <a:p>
            <a:pPr algn="l"/>
            <a:r>
              <a:rPr lang="es-ES" b="0" i="0" dirty="0">
                <a:solidFill>
                  <a:srgbClr val="494949"/>
                </a:solidFill>
                <a:effectLst/>
                <a:latin typeface="Oxygen" panose="02000503000000000000" pitchFamily="2" charset="0"/>
              </a:rPr>
              <a:t>Opción 2: Ir en taxi y llegar a tiempo.</a:t>
            </a:r>
          </a:p>
          <a:p>
            <a:pPr algn="l"/>
            <a:endParaRPr lang="es-ES" b="0" i="0" dirty="0">
              <a:solidFill>
                <a:srgbClr val="494949"/>
              </a:solidFill>
              <a:effectLst/>
              <a:latin typeface="Oxygen" panose="02000503000000000000" pitchFamily="2" charset="0"/>
            </a:endParaRPr>
          </a:p>
          <a:p>
            <a:pPr algn="l"/>
            <a:r>
              <a:rPr lang="es-ES" b="0" i="0" dirty="0">
                <a:solidFill>
                  <a:srgbClr val="494949"/>
                </a:solidFill>
                <a:effectLst/>
                <a:latin typeface="Oxygen" panose="02000503000000000000" pitchFamily="2" charset="0"/>
              </a:rPr>
              <a:t>En vista que no puedes faltar a las normas de tu empresa decides tomar la opción de viajar en taxi y no usar el bus, ¿vez como las condiciones entran en todas los aspectos de nuestra vida cotidiana?, ahora veamos como se vería nuestro condicional en </a:t>
            </a:r>
            <a:r>
              <a:rPr lang="es-ES" b="1" i="0" dirty="0">
                <a:solidFill>
                  <a:srgbClr val="494949"/>
                </a:solidFill>
                <a:effectLst/>
                <a:latin typeface="Oxygen" panose="02000503000000000000" pitchFamily="2" charset="0"/>
              </a:rPr>
              <a:t>Pseudo-Código:</a:t>
            </a:r>
            <a:endParaRPr lang="es-ES" b="0" i="0" dirty="0">
              <a:solidFill>
                <a:srgbClr val="494949"/>
              </a:solidFill>
              <a:effectLst/>
              <a:latin typeface="Oxygen" panose="02000503000000000000" pitchFamily="2" charset="0"/>
            </a:endParaRPr>
          </a:p>
          <a:p>
            <a:pPr algn="l"/>
            <a:r>
              <a:rPr lang="es-ES" b="1" i="0" dirty="0">
                <a:solidFill>
                  <a:srgbClr val="494949"/>
                </a:solidFill>
                <a:effectLst/>
                <a:latin typeface="Oxygen" panose="02000503000000000000" pitchFamily="2" charset="0"/>
              </a:rPr>
              <a:t>si</a:t>
            </a:r>
            <a:r>
              <a:rPr lang="es-ES" b="0" i="0" dirty="0">
                <a:solidFill>
                  <a:srgbClr val="494949"/>
                </a:solidFill>
                <a:effectLst/>
                <a:latin typeface="Oxygen" panose="02000503000000000000" pitchFamily="2" charset="0"/>
              </a:rPr>
              <a:t> (tiempo &gt;=45)</a:t>
            </a:r>
            <a:br>
              <a:rPr lang="es-ES" b="0" i="0" dirty="0">
                <a:solidFill>
                  <a:srgbClr val="494949"/>
                </a:solidFill>
                <a:effectLst/>
                <a:latin typeface="Oxygen" panose="02000503000000000000" pitchFamily="2" charset="0"/>
              </a:rPr>
            </a:br>
            <a:r>
              <a:rPr lang="es-ES" b="1" i="0" dirty="0">
                <a:solidFill>
                  <a:srgbClr val="494949"/>
                </a:solidFill>
                <a:effectLst/>
                <a:latin typeface="Oxygen" panose="02000503000000000000" pitchFamily="2" charset="0"/>
              </a:rPr>
              <a:t>Escribir</a:t>
            </a:r>
            <a:r>
              <a:rPr lang="es-ES" b="0" i="0" dirty="0">
                <a:solidFill>
                  <a:srgbClr val="494949"/>
                </a:solidFill>
                <a:effectLst/>
                <a:latin typeface="Oxygen" panose="02000503000000000000" pitchFamily="2" charset="0"/>
              </a:rPr>
              <a:t> «Tomar el bus»</a:t>
            </a:r>
            <a:br>
              <a:rPr lang="es-ES" b="0" i="0" dirty="0">
                <a:solidFill>
                  <a:srgbClr val="494949"/>
                </a:solidFill>
                <a:effectLst/>
                <a:latin typeface="Oxygen" panose="02000503000000000000" pitchFamily="2" charset="0"/>
              </a:rPr>
            </a:br>
            <a:r>
              <a:rPr lang="es-ES" b="1" i="0" dirty="0">
                <a:solidFill>
                  <a:srgbClr val="494949"/>
                </a:solidFill>
                <a:effectLst/>
                <a:latin typeface="Oxygen" panose="02000503000000000000" pitchFamily="2" charset="0"/>
              </a:rPr>
              <a:t>sino</a:t>
            </a:r>
            <a:br>
              <a:rPr lang="es-ES" b="0" i="0" dirty="0">
                <a:solidFill>
                  <a:srgbClr val="494949"/>
                </a:solidFill>
                <a:effectLst/>
                <a:latin typeface="Oxygen" panose="02000503000000000000" pitchFamily="2" charset="0"/>
              </a:rPr>
            </a:br>
            <a:r>
              <a:rPr lang="es-ES" b="1" i="0" dirty="0">
                <a:solidFill>
                  <a:srgbClr val="494949"/>
                </a:solidFill>
                <a:effectLst/>
                <a:latin typeface="Oxygen" panose="02000503000000000000" pitchFamily="2" charset="0"/>
              </a:rPr>
              <a:t>Escribir</a:t>
            </a:r>
            <a:r>
              <a:rPr lang="es-ES" b="0" i="0" dirty="0">
                <a:solidFill>
                  <a:srgbClr val="494949"/>
                </a:solidFill>
                <a:effectLst/>
                <a:latin typeface="Oxygen" panose="02000503000000000000" pitchFamily="2" charset="0"/>
              </a:rPr>
              <a:t> «Tomar un Taxi»</a:t>
            </a:r>
            <a:br>
              <a:rPr lang="es-ES" b="0" i="0" dirty="0">
                <a:solidFill>
                  <a:srgbClr val="494949"/>
                </a:solidFill>
                <a:effectLst/>
                <a:latin typeface="Oxygen" panose="02000503000000000000" pitchFamily="2" charset="0"/>
              </a:rPr>
            </a:br>
            <a:r>
              <a:rPr lang="es-ES" b="1" i="0" dirty="0">
                <a:solidFill>
                  <a:srgbClr val="494949"/>
                </a:solidFill>
                <a:effectLst/>
                <a:latin typeface="Oxygen" panose="02000503000000000000" pitchFamily="2" charset="0"/>
              </a:rPr>
              <a:t>Fin-si</a:t>
            </a:r>
            <a:endParaRPr lang="es-ES" b="0" i="0" dirty="0">
              <a:solidFill>
                <a:srgbClr val="494949"/>
              </a:solidFill>
              <a:effectLst/>
              <a:latin typeface="Oxygen" panose="02000503000000000000" pitchFamily="2" charset="0"/>
            </a:endParaRPr>
          </a:p>
        </p:txBody>
      </p:sp>
    </p:spTree>
    <p:extLst>
      <p:ext uri="{BB962C8B-B14F-4D97-AF65-F5344CB8AC3E}">
        <p14:creationId xmlns:p14="http://schemas.microsoft.com/office/powerpoint/2010/main" val="186304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381684" y="3429000"/>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971592" y="3493675"/>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4" name="CuadroTexto 13">
            <a:extLst>
              <a:ext uri="{FF2B5EF4-FFF2-40B4-BE49-F238E27FC236}">
                <a16:creationId xmlns:a16="http://schemas.microsoft.com/office/drawing/2014/main" id="{CFCC6B54-C8CA-4DF8-BC00-2E8DEE2287F0}"/>
              </a:ext>
            </a:extLst>
          </p:cNvPr>
          <p:cNvSpPr txBox="1"/>
          <p:nvPr/>
        </p:nvSpPr>
        <p:spPr>
          <a:xfrm>
            <a:off x="3616036" y="1254642"/>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5" name="CuadroTexto 14">
            <a:extLst>
              <a:ext uri="{FF2B5EF4-FFF2-40B4-BE49-F238E27FC236}">
                <a16:creationId xmlns:a16="http://schemas.microsoft.com/office/drawing/2014/main" id="{B23F7225-5390-452A-AF15-E5EEB3C3CCBC}"/>
              </a:ext>
            </a:extLst>
          </p:cNvPr>
          <p:cNvSpPr txBox="1"/>
          <p:nvPr/>
        </p:nvSpPr>
        <p:spPr>
          <a:xfrm>
            <a:off x="2381684" y="4052454"/>
            <a:ext cx="9810316" cy="369332"/>
          </a:xfrm>
          <a:prstGeom prst="rect">
            <a:avLst/>
          </a:prstGeom>
          <a:noFill/>
        </p:spPr>
        <p:txBody>
          <a:bodyPr wrap="square" rtlCol="0">
            <a:spAutoFit/>
          </a:bodyPr>
          <a:lstStyle/>
          <a:p>
            <a:pPr algn="just"/>
            <a:r>
              <a:rPr lang="es-ES" b="1" dirty="0">
                <a:solidFill>
                  <a:srgbClr val="7030A0"/>
                </a:solidFill>
                <a:latin typeface="Ubuntu" panose="020B0504030602030204" pitchFamily="34" charset="0"/>
              </a:rPr>
              <a:t>Situaciones o problemas de manejo de información con UNA sola condición</a:t>
            </a:r>
            <a:endParaRPr lang="es-CO" b="1" dirty="0">
              <a:solidFill>
                <a:srgbClr val="7030A0"/>
              </a:solidFill>
              <a:latin typeface="Ubuntu" panose="020B0504030602030204" pitchFamily="34" charset="0"/>
            </a:endParaRPr>
          </a:p>
        </p:txBody>
      </p:sp>
    </p:spTree>
    <p:extLst>
      <p:ext uri="{BB962C8B-B14F-4D97-AF65-F5344CB8AC3E}">
        <p14:creationId xmlns:p14="http://schemas.microsoft.com/office/powerpoint/2010/main" val="404424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uadroTexto 20">
            <a:extLst>
              <a:ext uri="{FF2B5EF4-FFF2-40B4-BE49-F238E27FC236}">
                <a16:creationId xmlns:a16="http://schemas.microsoft.com/office/drawing/2014/main" id="{3B2103D0-5556-4892-8F47-57B27E7B632E}"/>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22" name="CuadroTexto 21">
            <a:extLst>
              <a:ext uri="{FF2B5EF4-FFF2-40B4-BE49-F238E27FC236}">
                <a16:creationId xmlns:a16="http://schemas.microsoft.com/office/drawing/2014/main" id="{D7537EDE-7F3B-40B9-BAC9-FFBC160A8363}"/>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pic>
        <p:nvPicPr>
          <p:cNvPr id="7" name="Imagen 6">
            <a:extLst>
              <a:ext uri="{FF2B5EF4-FFF2-40B4-BE49-F238E27FC236}">
                <a16:creationId xmlns:a16="http://schemas.microsoft.com/office/drawing/2014/main" id="{650C3184-0602-48CE-887C-64B35E70795C}"/>
              </a:ext>
            </a:extLst>
          </p:cNvPr>
          <p:cNvPicPr>
            <a:picLocks noChangeAspect="1"/>
          </p:cNvPicPr>
          <p:nvPr/>
        </p:nvPicPr>
        <p:blipFill>
          <a:blip r:embed="rId2"/>
          <a:stretch>
            <a:fillRect/>
          </a:stretch>
        </p:blipFill>
        <p:spPr>
          <a:xfrm>
            <a:off x="1669906" y="1833895"/>
            <a:ext cx="8585164" cy="3500105"/>
          </a:xfrm>
          <a:prstGeom prst="rect">
            <a:avLst/>
          </a:prstGeom>
        </p:spPr>
      </p:pic>
    </p:spTree>
    <p:extLst>
      <p:ext uri="{BB962C8B-B14F-4D97-AF65-F5344CB8AC3E}">
        <p14:creationId xmlns:p14="http://schemas.microsoft.com/office/powerpoint/2010/main" val="337702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41F58A7-AACE-44E2-A32B-D01908E8DDAF}"/>
              </a:ext>
            </a:extLst>
          </p:cNvPr>
          <p:cNvPicPr>
            <a:picLocks noChangeAspect="1"/>
          </p:cNvPicPr>
          <p:nvPr/>
        </p:nvPicPr>
        <p:blipFill>
          <a:blip r:embed="rId2"/>
          <a:stretch>
            <a:fillRect/>
          </a:stretch>
        </p:blipFill>
        <p:spPr>
          <a:xfrm>
            <a:off x="2214753" y="2085267"/>
            <a:ext cx="6237561" cy="2964555"/>
          </a:xfrm>
          <a:prstGeom prst="rect">
            <a:avLst/>
          </a:prstGeom>
        </p:spPr>
      </p:pic>
      <p:sp>
        <p:nvSpPr>
          <p:cNvPr id="21" name="CuadroTexto 20">
            <a:extLst>
              <a:ext uri="{FF2B5EF4-FFF2-40B4-BE49-F238E27FC236}">
                <a16:creationId xmlns:a16="http://schemas.microsoft.com/office/drawing/2014/main" id="{18CC082E-6B77-49EE-A7CC-B9B6FAE22B5A}"/>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22" name="CuadroTexto 21">
            <a:extLst>
              <a:ext uri="{FF2B5EF4-FFF2-40B4-BE49-F238E27FC236}">
                <a16:creationId xmlns:a16="http://schemas.microsoft.com/office/drawing/2014/main" id="{56FA9F5C-FD59-44D8-B17D-69F92F041466}"/>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197115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DFA6377-AFD3-4E49-99DD-2487EFDDBD5B}"/>
              </a:ext>
            </a:extLst>
          </p:cNvPr>
          <p:cNvSpPr txBox="1"/>
          <p:nvPr/>
        </p:nvSpPr>
        <p:spPr>
          <a:xfrm>
            <a:off x="9319986" y="30833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sp>
        <p:nvSpPr>
          <p:cNvPr id="30" name="CuadroTexto 29">
            <a:extLst>
              <a:ext uri="{FF2B5EF4-FFF2-40B4-BE49-F238E27FC236}">
                <a16:creationId xmlns:a16="http://schemas.microsoft.com/office/drawing/2014/main" id="{C5873EB2-915E-47AD-BFEC-AD56C69AF36E}"/>
              </a:ext>
            </a:extLst>
          </p:cNvPr>
          <p:cNvSpPr txBox="1"/>
          <p:nvPr/>
        </p:nvSpPr>
        <p:spPr>
          <a:xfrm>
            <a:off x="2370484" y="2979871"/>
            <a:ext cx="8531605" cy="2677656"/>
          </a:xfrm>
          <a:prstGeom prst="rect">
            <a:avLst/>
          </a:prstGeom>
          <a:noFill/>
        </p:spPr>
        <p:txBody>
          <a:bodyPr wrap="square" rtlCol="0">
            <a:spAutoFit/>
          </a:bodyPr>
          <a:lstStyle/>
          <a:p>
            <a:pPr algn="just"/>
            <a:r>
              <a:rPr lang="es-ES" sz="2400" b="1" dirty="0">
                <a:solidFill>
                  <a:schemeClr val="accent1">
                    <a:lumMod val="50000"/>
                  </a:schemeClr>
                </a:solidFill>
                <a:latin typeface="Ubuntu" panose="020B0504030602030204" pitchFamily="34" charset="0"/>
              </a:rPr>
              <a:t>Dado el </a:t>
            </a:r>
            <a:r>
              <a:rPr lang="es-ES" sz="2400" b="1" dirty="0">
                <a:solidFill>
                  <a:schemeClr val="accent1">
                    <a:lumMod val="50000"/>
                  </a:schemeClr>
                </a:solidFill>
                <a:highlight>
                  <a:srgbClr val="FFFF00"/>
                </a:highlight>
                <a:latin typeface="Ubuntu" panose="020B0504030602030204" pitchFamily="34" charset="0"/>
              </a:rPr>
              <a:t>nombre</a:t>
            </a:r>
            <a:r>
              <a:rPr lang="es-ES" sz="2400" b="1" dirty="0">
                <a:solidFill>
                  <a:schemeClr val="accent1">
                    <a:lumMod val="50000"/>
                  </a:schemeClr>
                </a:solidFill>
                <a:latin typeface="Ubuntu" panose="020B0504030602030204" pitchFamily="34" charset="0"/>
              </a:rPr>
              <a:t> y </a:t>
            </a:r>
            <a:r>
              <a:rPr lang="es-ES" sz="2400" b="1" dirty="0">
                <a:solidFill>
                  <a:schemeClr val="accent1">
                    <a:lumMod val="50000"/>
                  </a:schemeClr>
                </a:solidFill>
                <a:highlight>
                  <a:srgbClr val="FFFF00"/>
                </a:highlight>
                <a:latin typeface="Ubuntu" panose="020B0504030602030204" pitchFamily="34" charset="0"/>
              </a:rPr>
              <a:t>salario de un empleado</a:t>
            </a:r>
            <a:r>
              <a:rPr lang="es-ES" sz="2400" b="1" dirty="0">
                <a:solidFill>
                  <a:schemeClr val="accent1">
                    <a:lumMod val="50000"/>
                  </a:schemeClr>
                </a:solidFill>
                <a:latin typeface="Ubuntu" panose="020B0504030602030204" pitchFamily="34" charset="0"/>
              </a:rPr>
              <a:t>, calcular el subsidio de transporte, teniendo en cuenta que </a:t>
            </a:r>
            <a:r>
              <a:rPr lang="es-ES" sz="2400" b="1" dirty="0">
                <a:solidFill>
                  <a:schemeClr val="accent1">
                    <a:lumMod val="50000"/>
                  </a:schemeClr>
                </a:solidFill>
                <a:highlight>
                  <a:srgbClr val="FF00FF"/>
                </a:highlight>
                <a:latin typeface="Ubuntu" panose="020B0504030602030204" pitchFamily="34" charset="0"/>
              </a:rPr>
              <a:t>si el salario es menor o igual a $1.000.000 entonces tiene derecho a un subsidio de transporte por valor de $120.000, de lo contrario no tiene derecho al subsidio de transporte. </a:t>
            </a:r>
            <a:r>
              <a:rPr lang="es-ES" sz="2400" b="1" dirty="0">
                <a:solidFill>
                  <a:schemeClr val="accent1">
                    <a:lumMod val="50000"/>
                  </a:schemeClr>
                </a:solidFill>
                <a:latin typeface="Ubuntu" panose="020B0504030602030204" pitchFamily="34" charset="0"/>
              </a:rPr>
              <a:t> Se debe visualizar el </a:t>
            </a:r>
            <a:r>
              <a:rPr lang="es-ES" sz="2400" b="1" dirty="0">
                <a:solidFill>
                  <a:schemeClr val="accent1">
                    <a:lumMod val="50000"/>
                  </a:schemeClr>
                </a:solidFill>
                <a:highlight>
                  <a:srgbClr val="00FF00"/>
                </a:highlight>
                <a:latin typeface="Ubuntu" panose="020B0504030602030204" pitchFamily="34" charset="0"/>
              </a:rPr>
              <a:t>nombre, salario y subsidio de transporte </a:t>
            </a:r>
            <a:endParaRPr lang="es-CO" sz="2400" b="1" dirty="0">
              <a:solidFill>
                <a:schemeClr val="accent1">
                  <a:lumMod val="50000"/>
                </a:schemeClr>
              </a:solidFill>
              <a:highlight>
                <a:srgbClr val="00FF00"/>
              </a:highlight>
              <a:latin typeface="Ubuntu" panose="020B0504030602030204" pitchFamily="34" charset="0"/>
            </a:endParaRPr>
          </a:p>
        </p:txBody>
      </p:sp>
      <p:pic>
        <p:nvPicPr>
          <p:cNvPr id="29" name="Imagen 28" descr="Imagen que contiene dibujo, luz&#10;&#10;Descripción generada automáticamente">
            <a:extLst>
              <a:ext uri="{FF2B5EF4-FFF2-40B4-BE49-F238E27FC236}">
                <a16:creationId xmlns:a16="http://schemas.microsoft.com/office/drawing/2014/main" id="{8CF5CE72-B2F4-4E38-8695-A9B667E39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559" y="893111"/>
            <a:ext cx="1450892" cy="1444444"/>
          </a:xfrm>
          <a:prstGeom prst="rect">
            <a:avLst/>
          </a:prstGeom>
        </p:spPr>
      </p:pic>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92" y="2602608"/>
            <a:ext cx="1866900" cy="2095500"/>
          </a:xfrm>
          <a:prstGeom prst="rect">
            <a:avLst/>
          </a:prstGeom>
        </p:spPr>
      </p:pic>
      <p:sp>
        <p:nvSpPr>
          <p:cNvPr id="9" name="CuadroTexto 8">
            <a:extLst>
              <a:ext uri="{FF2B5EF4-FFF2-40B4-BE49-F238E27FC236}">
                <a16:creationId xmlns:a16="http://schemas.microsoft.com/office/drawing/2014/main" id="{814322B9-5117-4963-BA0A-1E792017D04B}"/>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91D6B3CE-2E35-4A6F-890C-6442159DCDF2}"/>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263484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Análisis</a:t>
            </a:r>
            <a:endParaRPr lang="es-CO" dirty="0">
              <a:highlight>
                <a:srgbClr val="FFFF00"/>
              </a:highlight>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Diseño</a:t>
            </a:r>
            <a:endParaRPr lang="es-CO" dirty="0">
              <a:highlight>
                <a:srgbClr val="FFFF00"/>
              </a:highlight>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Construcción</a:t>
            </a:r>
            <a:endParaRPr lang="es-CO" dirty="0">
              <a:highlight>
                <a:srgbClr val="FFFF00"/>
              </a:highlight>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Metodología -&gt; Pensamiento lógico estructurado</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Método </a:t>
            </a:r>
          </a:p>
          <a:p>
            <a:pPr algn="ctr"/>
            <a:r>
              <a:rPr lang="es-ES" sz="1400" dirty="0"/>
              <a:t>Entrada – Proceso - Salida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Algoritmo</a:t>
            </a:r>
          </a:p>
          <a:p>
            <a:pPr algn="ctr"/>
            <a:r>
              <a:rPr lang="es-ES" sz="1400" dirty="0"/>
              <a:t>Diagrama de Flujo</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Programa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20610ACE-284D-4E9E-B10A-6DB20938AFBD}"/>
              </a:ext>
            </a:extLst>
          </p:cNvPr>
          <p:cNvSpPr txBox="1"/>
          <p:nvPr/>
        </p:nvSpPr>
        <p:spPr>
          <a:xfrm>
            <a:off x="9319986" y="30833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2" name="Imagen 21" descr="Imagen que contiene dibujo, luz&#10;&#10;Descripción generada automáticamente">
            <a:extLst>
              <a:ext uri="{FF2B5EF4-FFF2-40B4-BE49-F238E27FC236}">
                <a16:creationId xmlns:a16="http://schemas.microsoft.com/office/drawing/2014/main" id="{4BAD36A2-5A7D-40B2-989C-2A6C91C82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559" y="893111"/>
            <a:ext cx="1450892" cy="1444444"/>
          </a:xfrm>
          <a:prstGeom prst="rect">
            <a:avLst/>
          </a:prstGeom>
        </p:spPr>
      </p:pic>
      <p:sp>
        <p:nvSpPr>
          <p:cNvPr id="23" name="CuadroTexto 22">
            <a:extLst>
              <a:ext uri="{FF2B5EF4-FFF2-40B4-BE49-F238E27FC236}">
                <a16:creationId xmlns:a16="http://schemas.microsoft.com/office/drawing/2014/main" id="{0475C663-9FAB-4655-A334-0C2F5B74669C}"/>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24" name="CuadroTexto 23">
            <a:extLst>
              <a:ext uri="{FF2B5EF4-FFF2-40B4-BE49-F238E27FC236}">
                <a16:creationId xmlns:a16="http://schemas.microsoft.com/office/drawing/2014/main" id="{BC2E61D0-15B9-4350-87F9-5E64DC114678}"/>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230404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Entrada</a:t>
            </a:r>
          </a:p>
          <a:p>
            <a:pPr algn="ctr"/>
            <a:r>
              <a:rPr lang="es-ES" dirty="0"/>
              <a:t>Se debe LEER</a:t>
            </a:r>
            <a:endParaRPr lang="es-CO" dirty="0"/>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Proceso</a:t>
            </a:r>
            <a:endParaRPr lang="es-CO" dirty="0"/>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Salida Se debe IMPRIMIR </a:t>
            </a:r>
            <a:endParaRPr lang="es-CO" dirty="0"/>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–&gt; Método Entrada-Proceso-Salida</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452644" y="4967393"/>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a:t>
            </a:r>
            <a:r>
              <a:rPr lang="es-ES" sz="1400" dirty="0" err="1"/>
              <a:t>nombre.salario</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309316" y="4726028"/>
            <a:ext cx="4337186" cy="984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Condicional</a:t>
            </a:r>
          </a:p>
          <a:p>
            <a:pPr algn="ctr"/>
            <a:r>
              <a:rPr lang="es-ES" sz="1400" dirty="0"/>
              <a:t>Si  salario es menor igual a 100000</a:t>
            </a:r>
          </a:p>
          <a:p>
            <a:pPr algn="ctr"/>
            <a:r>
              <a:rPr lang="es-ES" sz="1400" dirty="0"/>
              <a:t>  </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nombre.salario,subsidio</a:t>
            </a:r>
            <a:r>
              <a:rPr lang="es-ES" sz="1400" dirty="0"/>
              <a:t> </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1790700" y="4434574"/>
            <a:ext cx="548309"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1710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1369700" y="5677831"/>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22" name="Elipse 21">
            <a:extLst>
              <a:ext uri="{FF2B5EF4-FFF2-40B4-BE49-F238E27FC236}">
                <a16:creationId xmlns:a16="http://schemas.microsoft.com/office/drawing/2014/main" id="{42A4D451-26C7-4042-A74B-A162D133BF4B}"/>
              </a:ext>
            </a:extLst>
          </p:cNvPr>
          <p:cNvSpPr/>
          <p:nvPr/>
        </p:nvSpPr>
        <p:spPr>
          <a:xfrm>
            <a:off x="5382662" y="5893821"/>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23" name="Elipse 22">
            <a:extLst>
              <a:ext uri="{FF2B5EF4-FFF2-40B4-BE49-F238E27FC236}">
                <a16:creationId xmlns:a16="http://schemas.microsoft.com/office/drawing/2014/main" id="{FE70E6E7-0F42-4914-B3F7-0B5CB796E522}"/>
              </a:ext>
            </a:extLst>
          </p:cNvPr>
          <p:cNvSpPr/>
          <p:nvPr/>
        </p:nvSpPr>
        <p:spPr>
          <a:xfrm>
            <a:off x="9783584" y="433382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algn="just"/>
            <a:r>
              <a:rPr lang="es-CO" sz="1400" b="1" dirty="0">
                <a:solidFill>
                  <a:schemeClr val="accent1">
                    <a:lumMod val="50000"/>
                  </a:schemeClr>
                </a:solidFill>
                <a:latin typeface="Ubuntu" panose="020B0504030602030204" pitchFamily="34" charset="0"/>
              </a:rPr>
              <a:t>Operaciones, cálculos, </a:t>
            </a:r>
            <a:r>
              <a:rPr lang="es-CO" sz="1400" b="1" dirty="0">
                <a:solidFill>
                  <a:srgbClr val="FF0000"/>
                </a:solidFill>
                <a:latin typeface="Ubuntu" panose="020B0504030602030204" pitchFamily="34" charset="0"/>
              </a:rPr>
              <a:t>estructuras de control</a:t>
            </a:r>
          </a:p>
        </p:txBody>
      </p:sp>
      <p:sp>
        <p:nvSpPr>
          <p:cNvPr id="26" name="CuadroTexto 25">
            <a:extLst>
              <a:ext uri="{FF2B5EF4-FFF2-40B4-BE49-F238E27FC236}">
                <a16:creationId xmlns:a16="http://schemas.microsoft.com/office/drawing/2014/main" id="{3B6624F2-89F8-44A9-A3D0-7256F55B9406}"/>
              </a:ext>
            </a:extLst>
          </p:cNvPr>
          <p:cNvSpPr txBox="1"/>
          <p:nvPr/>
        </p:nvSpPr>
        <p:spPr>
          <a:xfrm>
            <a:off x="9319986" y="30833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7" name="Imagen 26" descr="Imagen que contiene dibujo, luz&#10;&#10;Descripción generada automáticamente">
            <a:extLst>
              <a:ext uri="{FF2B5EF4-FFF2-40B4-BE49-F238E27FC236}">
                <a16:creationId xmlns:a16="http://schemas.microsoft.com/office/drawing/2014/main" id="{36C6D119-2FAD-4A21-BF53-1B5398726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559" y="893111"/>
            <a:ext cx="1450892" cy="1444444"/>
          </a:xfrm>
          <a:prstGeom prst="rect">
            <a:avLst/>
          </a:prstGeom>
        </p:spPr>
      </p:pic>
      <p:sp>
        <p:nvSpPr>
          <p:cNvPr id="28" name="CuadroTexto 27">
            <a:extLst>
              <a:ext uri="{FF2B5EF4-FFF2-40B4-BE49-F238E27FC236}">
                <a16:creationId xmlns:a16="http://schemas.microsoft.com/office/drawing/2014/main" id="{C6B5CB22-72D4-4078-BAA0-B4AD3346C2FA}"/>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30" name="CuadroTexto 29">
            <a:extLst>
              <a:ext uri="{FF2B5EF4-FFF2-40B4-BE49-F238E27FC236}">
                <a16:creationId xmlns:a16="http://schemas.microsoft.com/office/drawing/2014/main" id="{6AA22A1E-1962-4CF3-87F2-52B41F994CF5}"/>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111371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574553" y="1523302"/>
            <a:ext cx="386095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Algoritmo</a:t>
            </a:r>
            <a:endParaRPr lang="es-CO" dirty="0"/>
          </a:p>
        </p:txBody>
      </p:sp>
      <p:sp>
        <p:nvSpPr>
          <p:cNvPr id="9" name="CuadroTexto 8">
            <a:extLst>
              <a:ext uri="{FF2B5EF4-FFF2-40B4-BE49-F238E27FC236}">
                <a16:creationId xmlns:a16="http://schemas.microsoft.com/office/drawing/2014/main" id="{5458EA08-182D-4077-81F3-56BA02C6ABC6}"/>
              </a:ext>
            </a:extLst>
          </p:cNvPr>
          <p:cNvSpPr txBox="1"/>
          <p:nvPr/>
        </p:nvSpPr>
        <p:spPr>
          <a:xfrm>
            <a:off x="9319986" y="30833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517281CF-3334-41A8-BE38-A3E8B60D8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559" y="893111"/>
            <a:ext cx="1450892" cy="1444444"/>
          </a:xfrm>
          <a:prstGeom prst="rect">
            <a:avLst/>
          </a:prstGeom>
        </p:spPr>
      </p:pic>
      <p:sp>
        <p:nvSpPr>
          <p:cNvPr id="11" name="CuadroTexto 10">
            <a:extLst>
              <a:ext uri="{FF2B5EF4-FFF2-40B4-BE49-F238E27FC236}">
                <a16:creationId xmlns:a16="http://schemas.microsoft.com/office/drawing/2014/main" id="{E20A1D07-9D22-4635-82A3-7E068174337B}"/>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2" name="CuadroTexto 11">
            <a:extLst>
              <a:ext uri="{FF2B5EF4-FFF2-40B4-BE49-F238E27FC236}">
                <a16:creationId xmlns:a16="http://schemas.microsoft.com/office/drawing/2014/main" id="{207E8F03-5196-44E4-8603-E76C1B739D8D}"/>
              </a:ext>
            </a:extLst>
          </p:cNvPr>
          <p:cNvSpPr txBox="1"/>
          <p:nvPr/>
        </p:nvSpPr>
        <p:spPr>
          <a:xfrm>
            <a:off x="4766951" y="698237"/>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7E47F0F9-7E62-419D-ACD5-ED124CE3D921}"/>
              </a:ext>
            </a:extLst>
          </p:cNvPr>
          <p:cNvPicPr>
            <a:picLocks noChangeAspect="1"/>
          </p:cNvPicPr>
          <p:nvPr/>
        </p:nvPicPr>
        <p:blipFill>
          <a:blip r:embed="rId3"/>
          <a:stretch>
            <a:fillRect/>
          </a:stretch>
        </p:blipFill>
        <p:spPr>
          <a:xfrm>
            <a:off x="781814" y="2211461"/>
            <a:ext cx="6935168" cy="3486637"/>
          </a:xfrm>
          <a:prstGeom prst="rect">
            <a:avLst/>
          </a:prstGeom>
        </p:spPr>
      </p:pic>
    </p:spTree>
    <p:extLst>
      <p:ext uri="{BB962C8B-B14F-4D97-AF65-F5344CB8AC3E}">
        <p14:creationId xmlns:p14="http://schemas.microsoft.com/office/powerpoint/2010/main" val="76510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607059" y="1378841"/>
            <a:ext cx="386095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Diagrama de flujo</a:t>
            </a:r>
            <a:endParaRPr lang="es-CO" dirty="0"/>
          </a:p>
        </p:txBody>
      </p:sp>
      <p:sp>
        <p:nvSpPr>
          <p:cNvPr id="9" name="CuadroTexto 8">
            <a:extLst>
              <a:ext uri="{FF2B5EF4-FFF2-40B4-BE49-F238E27FC236}">
                <a16:creationId xmlns:a16="http://schemas.microsoft.com/office/drawing/2014/main" id="{374DD242-82C7-4BFA-830E-4C23FA1EC122}"/>
              </a:ext>
            </a:extLst>
          </p:cNvPr>
          <p:cNvSpPr txBox="1"/>
          <p:nvPr/>
        </p:nvSpPr>
        <p:spPr>
          <a:xfrm>
            <a:off x="9319986" y="30833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2C25B880-E860-4D9B-85FC-821E110A7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559" y="893111"/>
            <a:ext cx="1450892" cy="1444444"/>
          </a:xfrm>
          <a:prstGeom prst="rect">
            <a:avLst/>
          </a:prstGeom>
        </p:spPr>
      </p:pic>
      <p:sp>
        <p:nvSpPr>
          <p:cNvPr id="11" name="CuadroTexto 10">
            <a:extLst>
              <a:ext uri="{FF2B5EF4-FFF2-40B4-BE49-F238E27FC236}">
                <a16:creationId xmlns:a16="http://schemas.microsoft.com/office/drawing/2014/main" id="{A12497A2-68D4-4BE4-AFE1-7D144C8AC9D4}"/>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2" name="CuadroTexto 11">
            <a:extLst>
              <a:ext uri="{FF2B5EF4-FFF2-40B4-BE49-F238E27FC236}">
                <a16:creationId xmlns:a16="http://schemas.microsoft.com/office/drawing/2014/main" id="{EB351A63-9D1F-4D43-AF46-0ADF31C3DB5A}"/>
              </a:ext>
            </a:extLst>
          </p:cNvPr>
          <p:cNvSpPr txBox="1"/>
          <p:nvPr/>
        </p:nvSpPr>
        <p:spPr>
          <a:xfrm>
            <a:off x="4146698" y="866426"/>
            <a:ext cx="356581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CFDF0B20-7D92-43BB-8FB5-C11715FF7A33}"/>
              </a:ext>
            </a:extLst>
          </p:cNvPr>
          <p:cNvPicPr>
            <a:picLocks noChangeAspect="1"/>
          </p:cNvPicPr>
          <p:nvPr/>
        </p:nvPicPr>
        <p:blipFill>
          <a:blip r:embed="rId3"/>
          <a:stretch>
            <a:fillRect/>
          </a:stretch>
        </p:blipFill>
        <p:spPr>
          <a:xfrm>
            <a:off x="1819453" y="1891256"/>
            <a:ext cx="4649928" cy="4631549"/>
          </a:xfrm>
          <a:prstGeom prst="rect">
            <a:avLst/>
          </a:prstGeom>
        </p:spPr>
      </p:pic>
    </p:spTree>
    <p:extLst>
      <p:ext uri="{BB962C8B-B14F-4D97-AF65-F5344CB8AC3E}">
        <p14:creationId xmlns:p14="http://schemas.microsoft.com/office/powerpoint/2010/main" val="121263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7883DB-8DB4-3D4C-8462-C538069CA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398"/>
            <a:ext cx="12192000" cy="6858000"/>
          </a:xfrm>
          <a:prstGeom prst="rect">
            <a:avLst/>
          </a:prstGeom>
        </p:spPr>
      </p:pic>
      <p:sp>
        <p:nvSpPr>
          <p:cNvPr id="4" name="CuadroTexto 3">
            <a:extLst>
              <a:ext uri="{FF2B5EF4-FFF2-40B4-BE49-F238E27FC236}">
                <a16:creationId xmlns:a16="http://schemas.microsoft.com/office/drawing/2014/main" id="{7DFA6377-AFD3-4E49-99DD-2487EFDDBD5B}"/>
              </a:ext>
            </a:extLst>
          </p:cNvPr>
          <p:cNvSpPr txBox="1"/>
          <p:nvPr/>
        </p:nvSpPr>
        <p:spPr>
          <a:xfrm>
            <a:off x="3652218" y="489102"/>
            <a:ext cx="3093139" cy="523220"/>
          </a:xfrm>
          <a:prstGeom prst="rect">
            <a:avLst/>
          </a:prstGeom>
          <a:noFill/>
        </p:spPr>
        <p:txBody>
          <a:bodyPr wrap="square" rtlCol="0">
            <a:spAutoFit/>
          </a:bodyPr>
          <a:lstStyle/>
          <a:p>
            <a:r>
              <a:rPr lang="es-ES" sz="2800" b="1" dirty="0">
                <a:solidFill>
                  <a:srgbClr val="FF0062"/>
                </a:solidFill>
                <a:latin typeface="Ubuntu" panose="020B0504030602030204" pitchFamily="34" charset="0"/>
              </a:rPr>
              <a:t>Temas – Sesión 1</a:t>
            </a:r>
          </a:p>
        </p:txBody>
      </p:sp>
      <p:sp>
        <p:nvSpPr>
          <p:cNvPr id="5" name="CuadroTexto 4">
            <a:extLst>
              <a:ext uri="{FF2B5EF4-FFF2-40B4-BE49-F238E27FC236}">
                <a16:creationId xmlns:a16="http://schemas.microsoft.com/office/drawing/2014/main" id="{5CD19870-137B-4509-8512-937F7A0FB5FD}"/>
              </a:ext>
            </a:extLst>
          </p:cNvPr>
          <p:cNvSpPr txBox="1"/>
          <p:nvPr/>
        </p:nvSpPr>
        <p:spPr>
          <a:xfrm>
            <a:off x="1729409" y="2919033"/>
            <a:ext cx="8229599"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Operadores  aritméticos - relacionales</a:t>
            </a:r>
          </a:p>
        </p:txBody>
      </p:sp>
      <p:grpSp>
        <p:nvGrpSpPr>
          <p:cNvPr id="6" name="Group 32">
            <a:extLst>
              <a:ext uri="{FF2B5EF4-FFF2-40B4-BE49-F238E27FC236}">
                <a16:creationId xmlns:a16="http://schemas.microsoft.com/office/drawing/2014/main" id="{5AEB17BE-D802-4611-A68A-A464E36B0330}"/>
              </a:ext>
            </a:extLst>
          </p:cNvPr>
          <p:cNvGrpSpPr>
            <a:grpSpLocks/>
          </p:cNvGrpSpPr>
          <p:nvPr/>
        </p:nvGrpSpPr>
        <p:grpSpPr bwMode="auto">
          <a:xfrm>
            <a:off x="1252330" y="2919033"/>
            <a:ext cx="390047" cy="369280"/>
            <a:chOff x="2078" y="1680"/>
            <a:chExt cx="1615" cy="1615"/>
          </a:xfrm>
        </p:grpSpPr>
        <p:sp>
          <p:nvSpPr>
            <p:cNvPr id="7" name="Oval 33">
              <a:extLst>
                <a:ext uri="{FF2B5EF4-FFF2-40B4-BE49-F238E27FC236}">
                  <a16:creationId xmlns:a16="http://schemas.microsoft.com/office/drawing/2014/main" id="{087E4283-D693-43B0-AF63-19FE2FE65DA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8" name="Oval 34">
              <a:extLst>
                <a:ext uri="{FF2B5EF4-FFF2-40B4-BE49-F238E27FC236}">
                  <a16:creationId xmlns:a16="http://schemas.microsoft.com/office/drawing/2014/main" id="{F92B1C67-1CAC-4A9F-BCEA-40E1186E2A16}"/>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5">
              <a:extLst>
                <a:ext uri="{FF2B5EF4-FFF2-40B4-BE49-F238E27FC236}">
                  <a16:creationId xmlns:a16="http://schemas.microsoft.com/office/drawing/2014/main" id="{94B0C1C5-597E-4648-9669-784C4E727BC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0" name="Oval 36">
              <a:extLst>
                <a:ext uri="{FF2B5EF4-FFF2-40B4-BE49-F238E27FC236}">
                  <a16:creationId xmlns:a16="http://schemas.microsoft.com/office/drawing/2014/main" id="{E783EB8E-0BC3-4D92-BB92-D3954F853789}"/>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7">
              <a:extLst>
                <a:ext uri="{FF2B5EF4-FFF2-40B4-BE49-F238E27FC236}">
                  <a16:creationId xmlns:a16="http://schemas.microsoft.com/office/drawing/2014/main" id="{7D641EAE-A26C-4BE7-A936-B26EF50A30FF}"/>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2" name="Oval 38">
              <a:extLst>
                <a:ext uri="{FF2B5EF4-FFF2-40B4-BE49-F238E27FC236}">
                  <a16:creationId xmlns:a16="http://schemas.microsoft.com/office/drawing/2014/main" id="{85A76E9B-C57C-4CF4-B908-4674EAEE511F}"/>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3" name="CuadroTexto 12">
            <a:extLst>
              <a:ext uri="{FF2B5EF4-FFF2-40B4-BE49-F238E27FC236}">
                <a16:creationId xmlns:a16="http://schemas.microsoft.com/office/drawing/2014/main" id="{62A4D5AD-01B5-4891-BE07-B94772650AF6}"/>
              </a:ext>
            </a:extLst>
          </p:cNvPr>
          <p:cNvSpPr txBox="1"/>
          <p:nvPr/>
        </p:nvSpPr>
        <p:spPr>
          <a:xfrm>
            <a:off x="1722783" y="3402736"/>
            <a:ext cx="8229599"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Operadores Lógicos</a:t>
            </a:r>
          </a:p>
        </p:txBody>
      </p:sp>
      <p:grpSp>
        <p:nvGrpSpPr>
          <p:cNvPr id="14" name="Group 32">
            <a:extLst>
              <a:ext uri="{FF2B5EF4-FFF2-40B4-BE49-F238E27FC236}">
                <a16:creationId xmlns:a16="http://schemas.microsoft.com/office/drawing/2014/main" id="{20D31A5E-49B7-4226-9357-A5782D0011F2}"/>
              </a:ext>
            </a:extLst>
          </p:cNvPr>
          <p:cNvGrpSpPr>
            <a:grpSpLocks/>
          </p:cNvGrpSpPr>
          <p:nvPr/>
        </p:nvGrpSpPr>
        <p:grpSpPr bwMode="auto">
          <a:xfrm>
            <a:off x="1245704" y="3402736"/>
            <a:ext cx="390047" cy="369280"/>
            <a:chOff x="2078" y="1680"/>
            <a:chExt cx="1615" cy="1615"/>
          </a:xfrm>
        </p:grpSpPr>
        <p:sp>
          <p:nvSpPr>
            <p:cNvPr id="15" name="Oval 33">
              <a:extLst>
                <a:ext uri="{FF2B5EF4-FFF2-40B4-BE49-F238E27FC236}">
                  <a16:creationId xmlns:a16="http://schemas.microsoft.com/office/drawing/2014/main" id="{1DF2036C-A9EC-4596-99E1-076D8FD31B41}"/>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6" name="Oval 34">
              <a:extLst>
                <a:ext uri="{FF2B5EF4-FFF2-40B4-BE49-F238E27FC236}">
                  <a16:creationId xmlns:a16="http://schemas.microsoft.com/office/drawing/2014/main" id="{463CD463-9B18-4B19-9F0F-3F5DB0CB432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7" name="Oval 35">
              <a:extLst>
                <a:ext uri="{FF2B5EF4-FFF2-40B4-BE49-F238E27FC236}">
                  <a16:creationId xmlns:a16="http://schemas.microsoft.com/office/drawing/2014/main" id="{15957AD7-69B0-41B6-B0B1-E846754C4ED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8" name="Oval 36">
              <a:extLst>
                <a:ext uri="{FF2B5EF4-FFF2-40B4-BE49-F238E27FC236}">
                  <a16:creationId xmlns:a16="http://schemas.microsoft.com/office/drawing/2014/main" id="{6FADC0AD-DDA8-4E07-BEC9-0B455A76975E}"/>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9" name="Oval 37">
              <a:extLst>
                <a:ext uri="{FF2B5EF4-FFF2-40B4-BE49-F238E27FC236}">
                  <a16:creationId xmlns:a16="http://schemas.microsoft.com/office/drawing/2014/main" id="{4C40E8BD-2725-4B94-9090-C3C69183C056}"/>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20" name="Oval 38">
              <a:extLst>
                <a:ext uri="{FF2B5EF4-FFF2-40B4-BE49-F238E27FC236}">
                  <a16:creationId xmlns:a16="http://schemas.microsoft.com/office/drawing/2014/main" id="{984E0E0B-CB15-438C-AB53-BEE1265ECF6C}"/>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21" name="CuadroTexto 20">
            <a:extLst>
              <a:ext uri="{FF2B5EF4-FFF2-40B4-BE49-F238E27FC236}">
                <a16:creationId xmlns:a16="http://schemas.microsoft.com/office/drawing/2014/main" id="{7D0B714F-F3C8-4C4A-AE44-376EEC75D62F}"/>
              </a:ext>
            </a:extLst>
          </p:cNvPr>
          <p:cNvSpPr txBox="1"/>
          <p:nvPr/>
        </p:nvSpPr>
        <p:spPr>
          <a:xfrm>
            <a:off x="1709537" y="4696554"/>
            <a:ext cx="8216343"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Condicionales </a:t>
            </a:r>
          </a:p>
        </p:txBody>
      </p:sp>
      <p:grpSp>
        <p:nvGrpSpPr>
          <p:cNvPr id="22" name="Group 32">
            <a:extLst>
              <a:ext uri="{FF2B5EF4-FFF2-40B4-BE49-F238E27FC236}">
                <a16:creationId xmlns:a16="http://schemas.microsoft.com/office/drawing/2014/main" id="{48B862EA-E7D8-4EA7-8025-DA47D3B3FB77}"/>
              </a:ext>
            </a:extLst>
          </p:cNvPr>
          <p:cNvGrpSpPr>
            <a:grpSpLocks/>
          </p:cNvGrpSpPr>
          <p:nvPr/>
        </p:nvGrpSpPr>
        <p:grpSpPr bwMode="auto">
          <a:xfrm>
            <a:off x="1219202" y="4696554"/>
            <a:ext cx="390047" cy="369280"/>
            <a:chOff x="2078" y="1680"/>
            <a:chExt cx="1615" cy="1615"/>
          </a:xfrm>
        </p:grpSpPr>
        <p:sp>
          <p:nvSpPr>
            <p:cNvPr id="23" name="Oval 33">
              <a:extLst>
                <a:ext uri="{FF2B5EF4-FFF2-40B4-BE49-F238E27FC236}">
                  <a16:creationId xmlns:a16="http://schemas.microsoft.com/office/drawing/2014/main" id="{6BFDA4D5-BE41-404E-B66E-3B301A1CD26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24" name="Oval 34">
              <a:extLst>
                <a:ext uri="{FF2B5EF4-FFF2-40B4-BE49-F238E27FC236}">
                  <a16:creationId xmlns:a16="http://schemas.microsoft.com/office/drawing/2014/main" id="{C3975DBB-0FFD-4611-A376-C07028AD529D}"/>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25" name="Oval 35">
              <a:extLst>
                <a:ext uri="{FF2B5EF4-FFF2-40B4-BE49-F238E27FC236}">
                  <a16:creationId xmlns:a16="http://schemas.microsoft.com/office/drawing/2014/main" id="{77B4E9AF-5771-40E5-956C-E0FD942EDD21}"/>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26" name="Oval 36">
              <a:extLst>
                <a:ext uri="{FF2B5EF4-FFF2-40B4-BE49-F238E27FC236}">
                  <a16:creationId xmlns:a16="http://schemas.microsoft.com/office/drawing/2014/main" id="{BCE2FB04-02A2-42AF-81B5-7E9310130D8F}"/>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27" name="Oval 37">
              <a:extLst>
                <a:ext uri="{FF2B5EF4-FFF2-40B4-BE49-F238E27FC236}">
                  <a16:creationId xmlns:a16="http://schemas.microsoft.com/office/drawing/2014/main" id="{34874B9E-A7F4-474A-99D1-327AB7B32CD3}"/>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28" name="Oval 38">
              <a:extLst>
                <a:ext uri="{FF2B5EF4-FFF2-40B4-BE49-F238E27FC236}">
                  <a16:creationId xmlns:a16="http://schemas.microsoft.com/office/drawing/2014/main" id="{4724103A-AA69-4438-85B4-E6F85D730F70}"/>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47" name="CuadroTexto 46">
            <a:extLst>
              <a:ext uri="{FF2B5EF4-FFF2-40B4-BE49-F238E27FC236}">
                <a16:creationId xmlns:a16="http://schemas.microsoft.com/office/drawing/2014/main" id="{F00AAFAA-5A5E-4BBE-A81E-AA43DD062D13}"/>
              </a:ext>
            </a:extLst>
          </p:cNvPr>
          <p:cNvSpPr txBox="1"/>
          <p:nvPr/>
        </p:nvSpPr>
        <p:spPr>
          <a:xfrm>
            <a:off x="526362" y="2273791"/>
            <a:ext cx="7955923" cy="461665"/>
          </a:xfrm>
          <a:prstGeom prst="rect">
            <a:avLst/>
          </a:prstGeom>
          <a:noFill/>
        </p:spPr>
        <p:txBody>
          <a:bodyPr wrap="square" rtlCol="0">
            <a:spAutoFit/>
          </a:bodyPr>
          <a:lstStyle/>
          <a:p>
            <a:r>
              <a:rPr lang="es-ES" sz="2400" b="1" dirty="0">
                <a:solidFill>
                  <a:schemeClr val="accent6">
                    <a:lumMod val="75000"/>
                  </a:schemeClr>
                </a:solidFill>
                <a:latin typeface="Ubuntu" panose="020B0504030602030204" pitchFamily="34" charset="0"/>
              </a:rPr>
              <a:t>Formulación y Diagramación  de soluciones</a:t>
            </a:r>
          </a:p>
        </p:txBody>
      </p:sp>
      <p:sp>
        <p:nvSpPr>
          <p:cNvPr id="39" name="CuadroTexto 38">
            <a:extLst>
              <a:ext uri="{FF2B5EF4-FFF2-40B4-BE49-F238E27FC236}">
                <a16:creationId xmlns:a16="http://schemas.microsoft.com/office/drawing/2014/main" id="{197F017F-C8C8-4AD6-BED2-D1582A3AE280}"/>
              </a:ext>
            </a:extLst>
          </p:cNvPr>
          <p:cNvSpPr txBox="1"/>
          <p:nvPr/>
        </p:nvSpPr>
        <p:spPr>
          <a:xfrm>
            <a:off x="1703099" y="5280583"/>
            <a:ext cx="8216343"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Ciclos</a:t>
            </a:r>
          </a:p>
        </p:txBody>
      </p:sp>
      <p:grpSp>
        <p:nvGrpSpPr>
          <p:cNvPr id="40" name="Group 32">
            <a:extLst>
              <a:ext uri="{FF2B5EF4-FFF2-40B4-BE49-F238E27FC236}">
                <a16:creationId xmlns:a16="http://schemas.microsoft.com/office/drawing/2014/main" id="{30701F7E-946E-4213-9B20-0D7D31116FA1}"/>
              </a:ext>
            </a:extLst>
          </p:cNvPr>
          <p:cNvGrpSpPr>
            <a:grpSpLocks/>
          </p:cNvGrpSpPr>
          <p:nvPr/>
        </p:nvGrpSpPr>
        <p:grpSpPr bwMode="auto">
          <a:xfrm>
            <a:off x="1252334" y="5259775"/>
            <a:ext cx="390047" cy="369280"/>
            <a:chOff x="2078" y="1680"/>
            <a:chExt cx="1615" cy="1615"/>
          </a:xfrm>
        </p:grpSpPr>
        <p:sp>
          <p:nvSpPr>
            <p:cNvPr id="41" name="Oval 33">
              <a:extLst>
                <a:ext uri="{FF2B5EF4-FFF2-40B4-BE49-F238E27FC236}">
                  <a16:creationId xmlns:a16="http://schemas.microsoft.com/office/drawing/2014/main" id="{864B7C20-6B0E-4BA5-ACD0-40E87B2EC0D2}"/>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42" name="Oval 34">
              <a:extLst>
                <a:ext uri="{FF2B5EF4-FFF2-40B4-BE49-F238E27FC236}">
                  <a16:creationId xmlns:a16="http://schemas.microsoft.com/office/drawing/2014/main" id="{5FB1FE24-0317-4280-B01C-701616F92031}"/>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43" name="Oval 35">
              <a:extLst>
                <a:ext uri="{FF2B5EF4-FFF2-40B4-BE49-F238E27FC236}">
                  <a16:creationId xmlns:a16="http://schemas.microsoft.com/office/drawing/2014/main" id="{4DB45967-A090-4D5B-8C89-E003FAA2E965}"/>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44" name="Oval 36">
              <a:extLst>
                <a:ext uri="{FF2B5EF4-FFF2-40B4-BE49-F238E27FC236}">
                  <a16:creationId xmlns:a16="http://schemas.microsoft.com/office/drawing/2014/main" id="{1FC2120C-16CA-4597-B1F9-86A9FBA2F3CB}"/>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46" name="Oval 37">
              <a:extLst>
                <a:ext uri="{FF2B5EF4-FFF2-40B4-BE49-F238E27FC236}">
                  <a16:creationId xmlns:a16="http://schemas.microsoft.com/office/drawing/2014/main" id="{EB25BF92-61D4-43A9-B506-2DD5F3BC147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48" name="Oval 38">
              <a:extLst>
                <a:ext uri="{FF2B5EF4-FFF2-40B4-BE49-F238E27FC236}">
                  <a16:creationId xmlns:a16="http://schemas.microsoft.com/office/drawing/2014/main" id="{CECEA68D-CE61-4616-968E-5242EA708FC1}"/>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57" name="CuadroTexto 56">
            <a:extLst>
              <a:ext uri="{FF2B5EF4-FFF2-40B4-BE49-F238E27FC236}">
                <a16:creationId xmlns:a16="http://schemas.microsoft.com/office/drawing/2014/main" id="{CB705CAE-DA6A-4E2E-90D1-833A2E0D3324}"/>
              </a:ext>
            </a:extLst>
          </p:cNvPr>
          <p:cNvSpPr txBox="1"/>
          <p:nvPr/>
        </p:nvSpPr>
        <p:spPr>
          <a:xfrm>
            <a:off x="540429" y="4049528"/>
            <a:ext cx="7955923" cy="461665"/>
          </a:xfrm>
          <a:prstGeom prst="rect">
            <a:avLst/>
          </a:prstGeom>
          <a:noFill/>
        </p:spPr>
        <p:txBody>
          <a:bodyPr wrap="square" rtlCol="0">
            <a:spAutoFit/>
          </a:bodyPr>
          <a:lstStyle/>
          <a:p>
            <a:r>
              <a:rPr lang="es-ES" sz="2400" b="1" dirty="0">
                <a:solidFill>
                  <a:schemeClr val="accent6">
                    <a:lumMod val="75000"/>
                  </a:schemeClr>
                </a:solidFill>
                <a:latin typeface="Ubuntu" panose="020B0504030602030204" pitchFamily="34" charset="0"/>
              </a:rPr>
              <a:t>Estructuras de Control</a:t>
            </a:r>
          </a:p>
        </p:txBody>
      </p:sp>
      <p:grpSp>
        <p:nvGrpSpPr>
          <p:cNvPr id="58" name="Group 32">
            <a:extLst>
              <a:ext uri="{FF2B5EF4-FFF2-40B4-BE49-F238E27FC236}">
                <a16:creationId xmlns:a16="http://schemas.microsoft.com/office/drawing/2014/main" id="{DE581B59-6CC5-4CCF-B0AD-E6F7D58F4EF5}"/>
              </a:ext>
            </a:extLst>
          </p:cNvPr>
          <p:cNvGrpSpPr>
            <a:grpSpLocks/>
          </p:cNvGrpSpPr>
          <p:nvPr/>
        </p:nvGrpSpPr>
        <p:grpSpPr bwMode="auto">
          <a:xfrm>
            <a:off x="138888" y="2319983"/>
            <a:ext cx="390047" cy="369280"/>
            <a:chOff x="2078" y="1680"/>
            <a:chExt cx="1615" cy="1615"/>
          </a:xfrm>
        </p:grpSpPr>
        <p:sp>
          <p:nvSpPr>
            <p:cNvPr id="59" name="Oval 33">
              <a:extLst>
                <a:ext uri="{FF2B5EF4-FFF2-40B4-BE49-F238E27FC236}">
                  <a16:creationId xmlns:a16="http://schemas.microsoft.com/office/drawing/2014/main" id="{5382EF77-0C48-48BF-9AF1-A83A5B191D93}"/>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60" name="Oval 34">
              <a:extLst>
                <a:ext uri="{FF2B5EF4-FFF2-40B4-BE49-F238E27FC236}">
                  <a16:creationId xmlns:a16="http://schemas.microsoft.com/office/drawing/2014/main" id="{AF8F002A-8881-4B0C-B7E0-7BE89732A558}"/>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61" name="Oval 35">
              <a:extLst>
                <a:ext uri="{FF2B5EF4-FFF2-40B4-BE49-F238E27FC236}">
                  <a16:creationId xmlns:a16="http://schemas.microsoft.com/office/drawing/2014/main" id="{CAA958EF-4E25-4431-AE7B-9CA593A716D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62" name="Oval 36">
              <a:extLst>
                <a:ext uri="{FF2B5EF4-FFF2-40B4-BE49-F238E27FC236}">
                  <a16:creationId xmlns:a16="http://schemas.microsoft.com/office/drawing/2014/main" id="{E0CE449E-1789-4D51-840C-FE4A7B28B2CD}"/>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63" name="Oval 37">
              <a:extLst>
                <a:ext uri="{FF2B5EF4-FFF2-40B4-BE49-F238E27FC236}">
                  <a16:creationId xmlns:a16="http://schemas.microsoft.com/office/drawing/2014/main" id="{C0CF763D-7968-498F-8A44-1B61D5566282}"/>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64" name="Oval 38">
              <a:extLst>
                <a:ext uri="{FF2B5EF4-FFF2-40B4-BE49-F238E27FC236}">
                  <a16:creationId xmlns:a16="http://schemas.microsoft.com/office/drawing/2014/main" id="{B87CB83A-0D94-4CFF-A547-2421E3B3B2F7}"/>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dirty="0"/>
            </a:p>
          </p:txBody>
        </p:sp>
      </p:grpSp>
      <p:grpSp>
        <p:nvGrpSpPr>
          <p:cNvPr id="65" name="Group 32">
            <a:extLst>
              <a:ext uri="{FF2B5EF4-FFF2-40B4-BE49-F238E27FC236}">
                <a16:creationId xmlns:a16="http://schemas.microsoft.com/office/drawing/2014/main" id="{32E71F6E-2E42-491A-B40E-5180CBF922C2}"/>
              </a:ext>
            </a:extLst>
          </p:cNvPr>
          <p:cNvGrpSpPr>
            <a:grpSpLocks/>
          </p:cNvGrpSpPr>
          <p:nvPr/>
        </p:nvGrpSpPr>
        <p:grpSpPr bwMode="auto">
          <a:xfrm>
            <a:off x="161107" y="4113777"/>
            <a:ext cx="390047" cy="369280"/>
            <a:chOff x="2078" y="1680"/>
            <a:chExt cx="1615" cy="1615"/>
          </a:xfrm>
        </p:grpSpPr>
        <p:sp>
          <p:nvSpPr>
            <p:cNvPr id="66" name="Oval 33">
              <a:extLst>
                <a:ext uri="{FF2B5EF4-FFF2-40B4-BE49-F238E27FC236}">
                  <a16:creationId xmlns:a16="http://schemas.microsoft.com/office/drawing/2014/main" id="{4A0F679C-3604-4097-A217-E3632E14381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67" name="Oval 34">
              <a:extLst>
                <a:ext uri="{FF2B5EF4-FFF2-40B4-BE49-F238E27FC236}">
                  <a16:creationId xmlns:a16="http://schemas.microsoft.com/office/drawing/2014/main" id="{59CD3600-DAB0-472A-AF9F-9A8C53B69F5B}"/>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68" name="Oval 35">
              <a:extLst>
                <a:ext uri="{FF2B5EF4-FFF2-40B4-BE49-F238E27FC236}">
                  <a16:creationId xmlns:a16="http://schemas.microsoft.com/office/drawing/2014/main" id="{53ADA23C-3CF7-4694-8100-BF6917CC264C}"/>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69" name="Oval 36">
              <a:extLst>
                <a:ext uri="{FF2B5EF4-FFF2-40B4-BE49-F238E27FC236}">
                  <a16:creationId xmlns:a16="http://schemas.microsoft.com/office/drawing/2014/main" id="{0B28BB64-C98B-443C-AE47-28316BC8F5D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70" name="Oval 37">
              <a:extLst>
                <a:ext uri="{FF2B5EF4-FFF2-40B4-BE49-F238E27FC236}">
                  <a16:creationId xmlns:a16="http://schemas.microsoft.com/office/drawing/2014/main" id="{5B3E4949-9303-4D3B-ABEF-1CEB0B1A5F0A}"/>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71" name="Oval 38">
              <a:extLst>
                <a:ext uri="{FF2B5EF4-FFF2-40B4-BE49-F238E27FC236}">
                  <a16:creationId xmlns:a16="http://schemas.microsoft.com/office/drawing/2014/main" id="{8A2B4E19-0FCD-486C-B989-1FFAE733E23E}"/>
                </a:ext>
              </a:extLst>
            </p:cNvPr>
            <p:cNvSpPr>
              <a:spLocks noChangeArrowheads="1"/>
            </p:cNvSpPr>
            <p:nvPr/>
          </p:nvSpPr>
          <p:spPr bwMode="gray">
            <a:xfrm>
              <a:off x="2337" y="1939"/>
              <a:ext cx="1096" cy="1098"/>
            </a:xfrm>
            <a:prstGeom prst="ellipse">
              <a:avLst/>
            </a:prstGeom>
            <a:gradFill rotWithShape="1">
              <a:gsLst>
                <a:gs pos="0">
                  <a:schemeClr val="accent6">
                    <a:lumMod val="75000"/>
                  </a:schemeClr>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dirty="0"/>
            </a:p>
          </p:txBody>
        </p:sp>
      </p:grpSp>
    </p:spTree>
    <p:extLst>
      <p:ext uri="{BB962C8B-B14F-4D97-AF65-F5344CB8AC3E}">
        <p14:creationId xmlns:p14="http://schemas.microsoft.com/office/powerpoint/2010/main" val="272510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613564" y="1423696"/>
            <a:ext cx="386095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Construcción –&gt; Programa</a:t>
            </a:r>
            <a:endParaRPr lang="es-CO" dirty="0"/>
          </a:p>
        </p:txBody>
      </p:sp>
      <p:sp>
        <p:nvSpPr>
          <p:cNvPr id="9" name="CuadroTexto 8">
            <a:extLst>
              <a:ext uri="{FF2B5EF4-FFF2-40B4-BE49-F238E27FC236}">
                <a16:creationId xmlns:a16="http://schemas.microsoft.com/office/drawing/2014/main" id="{9C40A87B-E7FD-431F-8884-2688F05FD3B1}"/>
              </a:ext>
            </a:extLst>
          </p:cNvPr>
          <p:cNvSpPr txBox="1"/>
          <p:nvPr/>
        </p:nvSpPr>
        <p:spPr>
          <a:xfrm>
            <a:off x="9319986" y="30833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3B5900E3-7220-40B1-AF31-B77A3B43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559" y="893111"/>
            <a:ext cx="1450892" cy="1444444"/>
          </a:xfrm>
          <a:prstGeom prst="rect">
            <a:avLst/>
          </a:prstGeom>
        </p:spPr>
      </p:pic>
      <p:sp>
        <p:nvSpPr>
          <p:cNvPr id="11" name="CuadroTexto 10">
            <a:extLst>
              <a:ext uri="{FF2B5EF4-FFF2-40B4-BE49-F238E27FC236}">
                <a16:creationId xmlns:a16="http://schemas.microsoft.com/office/drawing/2014/main" id="{BE0AF27F-1920-497D-8843-DC4EF726FC01}"/>
              </a:ext>
            </a:extLst>
          </p:cNvPr>
          <p:cNvSpPr txBox="1"/>
          <p:nvPr/>
        </p:nvSpPr>
        <p:spPr>
          <a:xfrm>
            <a:off x="845127" y="138545"/>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2" name="CuadroTexto 11">
            <a:extLst>
              <a:ext uri="{FF2B5EF4-FFF2-40B4-BE49-F238E27FC236}">
                <a16:creationId xmlns:a16="http://schemas.microsoft.com/office/drawing/2014/main" id="{7322C8CD-B8C5-4047-98F4-056FBD7E3CB1}"/>
              </a:ext>
            </a:extLst>
          </p:cNvPr>
          <p:cNvSpPr txBox="1"/>
          <p:nvPr/>
        </p:nvSpPr>
        <p:spPr>
          <a:xfrm>
            <a:off x="4051006" y="822140"/>
            <a:ext cx="366597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Simple</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59B299D5-6BB7-407C-941F-5DF29EA00BBC}"/>
              </a:ext>
            </a:extLst>
          </p:cNvPr>
          <p:cNvPicPr>
            <a:picLocks noChangeAspect="1"/>
          </p:cNvPicPr>
          <p:nvPr/>
        </p:nvPicPr>
        <p:blipFill rotWithShape="1">
          <a:blip r:embed="rId3"/>
          <a:srcRect t="20826"/>
          <a:stretch/>
        </p:blipFill>
        <p:spPr>
          <a:xfrm>
            <a:off x="985658" y="2190307"/>
            <a:ext cx="8097380" cy="3145184"/>
          </a:xfrm>
          <a:prstGeom prst="rect">
            <a:avLst/>
          </a:prstGeom>
        </p:spPr>
      </p:pic>
    </p:spTree>
    <p:extLst>
      <p:ext uri="{BB962C8B-B14F-4D97-AF65-F5344CB8AC3E}">
        <p14:creationId xmlns:p14="http://schemas.microsoft.com/office/powerpoint/2010/main" val="2711675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839423" y="2482380"/>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429331" y="2547055"/>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4" name="CuadroTexto 13">
            <a:extLst>
              <a:ext uri="{FF2B5EF4-FFF2-40B4-BE49-F238E27FC236}">
                <a16:creationId xmlns:a16="http://schemas.microsoft.com/office/drawing/2014/main" id="{CFCC6B54-C8CA-4DF8-BC00-2E8DEE2287F0}"/>
              </a:ext>
            </a:extLst>
          </p:cNvPr>
          <p:cNvSpPr txBox="1"/>
          <p:nvPr/>
        </p:nvSpPr>
        <p:spPr>
          <a:xfrm>
            <a:off x="1011060" y="584791"/>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5" name="CuadroTexto 14">
            <a:extLst>
              <a:ext uri="{FF2B5EF4-FFF2-40B4-BE49-F238E27FC236}">
                <a16:creationId xmlns:a16="http://schemas.microsoft.com/office/drawing/2014/main" id="{B23F7225-5390-452A-AF15-E5EEB3C3CCBC}"/>
              </a:ext>
            </a:extLst>
          </p:cNvPr>
          <p:cNvSpPr txBox="1"/>
          <p:nvPr/>
        </p:nvSpPr>
        <p:spPr>
          <a:xfrm>
            <a:off x="1429331" y="3105834"/>
            <a:ext cx="9810316" cy="646331"/>
          </a:xfrm>
          <a:prstGeom prst="rect">
            <a:avLst/>
          </a:prstGeom>
          <a:noFill/>
        </p:spPr>
        <p:txBody>
          <a:bodyPr wrap="square" rtlCol="0">
            <a:spAutoFit/>
          </a:bodyPr>
          <a:lstStyle/>
          <a:p>
            <a:pPr algn="just"/>
            <a:r>
              <a:rPr lang="es-ES" b="1" dirty="0">
                <a:solidFill>
                  <a:srgbClr val="7030A0"/>
                </a:solidFill>
                <a:latin typeface="Ubuntu" panose="020B0504030602030204" pitchFamily="34" charset="0"/>
              </a:rPr>
              <a:t>Situaciones o problemas de manejo de información con varias condiciones, unas dentro de otras.</a:t>
            </a:r>
            <a:endParaRPr lang="es-CO" b="1" dirty="0">
              <a:solidFill>
                <a:srgbClr val="7030A0"/>
              </a:solidFill>
              <a:latin typeface="Ubuntu" panose="020B0504030602030204" pitchFamily="34" charset="0"/>
            </a:endParaRPr>
          </a:p>
        </p:txBody>
      </p:sp>
    </p:spTree>
    <p:extLst>
      <p:ext uri="{BB962C8B-B14F-4D97-AF65-F5344CB8AC3E}">
        <p14:creationId xmlns:p14="http://schemas.microsoft.com/office/powerpoint/2010/main" val="61065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FED83C9-7BFB-4CCF-98A6-5F55110F9F14}"/>
              </a:ext>
            </a:extLst>
          </p:cNvPr>
          <p:cNvPicPr>
            <a:picLocks noChangeAspect="1"/>
          </p:cNvPicPr>
          <p:nvPr/>
        </p:nvPicPr>
        <p:blipFill>
          <a:blip r:embed="rId2"/>
          <a:stretch>
            <a:fillRect/>
          </a:stretch>
        </p:blipFill>
        <p:spPr>
          <a:xfrm>
            <a:off x="1431235" y="1714023"/>
            <a:ext cx="6782209" cy="4763484"/>
          </a:xfrm>
          <a:prstGeom prst="rect">
            <a:avLst/>
          </a:prstGeom>
        </p:spPr>
      </p:pic>
      <p:sp>
        <p:nvSpPr>
          <p:cNvPr id="21" name="CuadroTexto 20">
            <a:extLst>
              <a:ext uri="{FF2B5EF4-FFF2-40B4-BE49-F238E27FC236}">
                <a16:creationId xmlns:a16="http://schemas.microsoft.com/office/drawing/2014/main" id="{BE048AC1-DFBB-4108-8532-DAFDB7DB301E}"/>
              </a:ext>
            </a:extLst>
          </p:cNvPr>
          <p:cNvSpPr txBox="1"/>
          <p:nvPr/>
        </p:nvSpPr>
        <p:spPr>
          <a:xfrm>
            <a:off x="1219200" y="152400"/>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22" name="CuadroTexto 21">
            <a:extLst>
              <a:ext uri="{FF2B5EF4-FFF2-40B4-BE49-F238E27FC236}">
                <a16:creationId xmlns:a16="http://schemas.microsoft.com/office/drawing/2014/main" id="{22DD0036-3687-4AFB-9A3F-139F84693B59}"/>
              </a:ext>
            </a:extLst>
          </p:cNvPr>
          <p:cNvSpPr txBox="1"/>
          <p:nvPr/>
        </p:nvSpPr>
        <p:spPr>
          <a:xfrm>
            <a:off x="5141024" y="1000075"/>
            <a:ext cx="3365667"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212392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2259647" y="1807059"/>
            <a:ext cx="9572135" cy="4893647"/>
          </a:xfrm>
          <a:prstGeom prst="rect">
            <a:avLst/>
          </a:prstGeom>
          <a:noFill/>
        </p:spPr>
        <p:txBody>
          <a:bodyPr wrap="square" rtlCol="0">
            <a:spAutoFit/>
          </a:bodyPr>
          <a:lstStyle/>
          <a:p>
            <a:pPr algn="just"/>
            <a:r>
              <a:rPr lang="es-ES" sz="2400" b="1" dirty="0">
                <a:solidFill>
                  <a:schemeClr val="accent1">
                    <a:lumMod val="50000"/>
                  </a:schemeClr>
                </a:solidFill>
                <a:latin typeface="Ubuntu" panose="020B0504030602030204" pitchFamily="34" charset="0"/>
              </a:rPr>
              <a:t>Dado el </a:t>
            </a:r>
            <a:r>
              <a:rPr lang="es-ES" sz="2400" b="1" dirty="0">
                <a:solidFill>
                  <a:schemeClr val="accent1">
                    <a:lumMod val="50000"/>
                  </a:schemeClr>
                </a:solidFill>
                <a:highlight>
                  <a:srgbClr val="FFFF00"/>
                </a:highlight>
                <a:latin typeface="Ubuntu" panose="020B0504030602030204" pitchFamily="34" charset="0"/>
              </a:rPr>
              <a:t>nombre del estudiante </a:t>
            </a:r>
            <a:r>
              <a:rPr lang="es-ES" sz="2400" b="1" dirty="0">
                <a:solidFill>
                  <a:schemeClr val="accent1">
                    <a:lumMod val="50000"/>
                  </a:schemeClr>
                </a:solidFill>
                <a:latin typeface="Ubuntu" panose="020B0504030602030204" pitchFamily="34" charset="0"/>
              </a:rPr>
              <a:t>y la </a:t>
            </a:r>
            <a:r>
              <a:rPr lang="es-ES" sz="2400" b="1" dirty="0">
                <a:solidFill>
                  <a:schemeClr val="accent1">
                    <a:lumMod val="50000"/>
                  </a:schemeClr>
                </a:solidFill>
                <a:highlight>
                  <a:srgbClr val="FFFF00"/>
                </a:highlight>
                <a:latin typeface="Ubuntu" panose="020B0504030602030204" pitchFamily="34" charset="0"/>
              </a:rPr>
              <a:t>calificación cuantitativa  </a:t>
            </a:r>
            <a:r>
              <a:rPr lang="es-ES" sz="2400" b="1" dirty="0">
                <a:solidFill>
                  <a:schemeClr val="accent1">
                    <a:lumMod val="50000"/>
                  </a:schemeClr>
                </a:solidFill>
                <a:latin typeface="Ubuntu" panose="020B0504030602030204" pitchFamily="34" charset="0"/>
              </a:rPr>
              <a:t>de una evaluación (0-100), se pide hallar la calificación cualitativa, de acuerdo a la siguiente información</a:t>
            </a:r>
          </a:p>
          <a:p>
            <a:pPr algn="just"/>
            <a:endParaRPr lang="es-ES" sz="2400" b="1" dirty="0">
              <a:solidFill>
                <a:schemeClr val="accent1">
                  <a:lumMod val="50000"/>
                </a:schemeClr>
              </a:solidFill>
              <a:latin typeface="Ubuntu" panose="020B0504030602030204" pitchFamily="34" charset="0"/>
            </a:endParaRPr>
          </a:p>
          <a:p>
            <a:pPr algn="just"/>
            <a:r>
              <a:rPr lang="es-ES" sz="2400" b="1" dirty="0">
                <a:solidFill>
                  <a:schemeClr val="accent1">
                    <a:lumMod val="50000"/>
                  </a:schemeClr>
                </a:solidFill>
                <a:highlight>
                  <a:srgbClr val="FF00FF"/>
                </a:highlight>
                <a:latin typeface="Ubuntu" panose="020B0504030602030204" pitchFamily="34" charset="0"/>
              </a:rPr>
              <a:t>Rango Evaluación          Evaluación cualitativa</a:t>
            </a:r>
          </a:p>
          <a:p>
            <a:pPr algn="just"/>
            <a:r>
              <a:rPr lang="es-ES" sz="2400" b="1" dirty="0">
                <a:solidFill>
                  <a:schemeClr val="accent1">
                    <a:lumMod val="50000"/>
                  </a:schemeClr>
                </a:solidFill>
                <a:highlight>
                  <a:srgbClr val="FF00FF"/>
                </a:highlight>
                <a:latin typeface="Ubuntu" panose="020B0504030602030204" pitchFamily="34" charset="0"/>
              </a:rPr>
              <a:t>      0   - 59                                           D</a:t>
            </a:r>
          </a:p>
          <a:p>
            <a:pPr algn="just"/>
            <a:r>
              <a:rPr lang="es-ES" sz="2400" b="1" dirty="0">
                <a:solidFill>
                  <a:schemeClr val="accent1">
                    <a:lumMod val="50000"/>
                  </a:schemeClr>
                </a:solidFill>
                <a:highlight>
                  <a:srgbClr val="FF00FF"/>
                </a:highlight>
                <a:latin typeface="Ubuntu" panose="020B0504030602030204" pitchFamily="34" charset="0"/>
              </a:rPr>
              <a:t>      60 - 79                                           C                 </a:t>
            </a:r>
          </a:p>
          <a:p>
            <a:pPr algn="just"/>
            <a:r>
              <a:rPr lang="es-ES" sz="2400" b="1" dirty="0">
                <a:solidFill>
                  <a:schemeClr val="accent1">
                    <a:lumMod val="50000"/>
                  </a:schemeClr>
                </a:solidFill>
                <a:highlight>
                  <a:srgbClr val="FF00FF"/>
                </a:highlight>
                <a:latin typeface="Ubuntu" panose="020B0504030602030204" pitchFamily="34" charset="0"/>
              </a:rPr>
              <a:t>      80 - 89                                           B</a:t>
            </a:r>
          </a:p>
          <a:p>
            <a:pPr algn="just"/>
            <a:r>
              <a:rPr lang="es-ES" sz="2400" b="1" dirty="0">
                <a:solidFill>
                  <a:schemeClr val="accent1">
                    <a:lumMod val="50000"/>
                  </a:schemeClr>
                </a:solidFill>
                <a:highlight>
                  <a:srgbClr val="FF00FF"/>
                </a:highlight>
                <a:latin typeface="Ubuntu" panose="020B0504030602030204" pitchFamily="34" charset="0"/>
              </a:rPr>
              <a:t>      90 - 100                                         A</a:t>
            </a:r>
          </a:p>
          <a:p>
            <a:pPr algn="just"/>
            <a:r>
              <a:rPr lang="es-ES" sz="2400" b="1" dirty="0">
                <a:solidFill>
                  <a:schemeClr val="accent1">
                    <a:lumMod val="50000"/>
                  </a:schemeClr>
                </a:solidFill>
                <a:latin typeface="Ubuntu" panose="020B0504030602030204" pitchFamily="34" charset="0"/>
              </a:rPr>
              <a:t>      </a:t>
            </a:r>
          </a:p>
          <a:p>
            <a:pPr algn="just"/>
            <a:r>
              <a:rPr lang="es-ES" sz="2400" b="1" dirty="0">
                <a:solidFill>
                  <a:schemeClr val="accent1">
                    <a:lumMod val="50000"/>
                  </a:schemeClr>
                </a:solidFill>
                <a:latin typeface="Ubuntu" panose="020B0504030602030204" pitchFamily="34" charset="0"/>
              </a:rPr>
              <a:t>Se pide visualizar, </a:t>
            </a:r>
            <a:r>
              <a:rPr lang="es-ES" sz="2400" b="1" dirty="0">
                <a:solidFill>
                  <a:schemeClr val="accent1">
                    <a:lumMod val="50000"/>
                  </a:schemeClr>
                </a:solidFill>
                <a:highlight>
                  <a:srgbClr val="00FF00"/>
                </a:highlight>
                <a:latin typeface="Ubuntu" panose="020B0504030602030204" pitchFamily="34" charset="0"/>
              </a:rPr>
              <a:t>nombre</a:t>
            </a:r>
            <a:r>
              <a:rPr lang="es-ES" sz="2400" b="1" dirty="0">
                <a:solidFill>
                  <a:schemeClr val="accent1">
                    <a:lumMod val="50000"/>
                  </a:schemeClr>
                </a:solidFill>
                <a:latin typeface="Ubuntu" panose="020B0504030602030204" pitchFamily="34" charset="0"/>
              </a:rPr>
              <a:t>, </a:t>
            </a:r>
            <a:r>
              <a:rPr lang="es-ES" sz="2400" b="1" dirty="0">
                <a:solidFill>
                  <a:schemeClr val="accent1">
                    <a:lumMod val="50000"/>
                  </a:schemeClr>
                </a:solidFill>
                <a:highlight>
                  <a:srgbClr val="00FF00"/>
                </a:highlight>
                <a:latin typeface="Ubuntu" panose="020B0504030602030204" pitchFamily="34" charset="0"/>
              </a:rPr>
              <a:t>calificación</a:t>
            </a:r>
          </a:p>
          <a:p>
            <a:pPr algn="just"/>
            <a:r>
              <a:rPr lang="es-ES" sz="2400" b="1" dirty="0">
                <a:solidFill>
                  <a:schemeClr val="accent1">
                    <a:lumMod val="50000"/>
                  </a:schemeClr>
                </a:solidFill>
                <a:highlight>
                  <a:srgbClr val="00FF00"/>
                </a:highlight>
                <a:latin typeface="Ubuntu" panose="020B0504030602030204" pitchFamily="34" charset="0"/>
              </a:rPr>
              <a:t>cuantitativa </a:t>
            </a:r>
            <a:r>
              <a:rPr lang="es-ES" sz="2400" b="1" dirty="0">
                <a:solidFill>
                  <a:schemeClr val="accent1">
                    <a:lumMod val="50000"/>
                  </a:schemeClr>
                </a:solidFill>
                <a:latin typeface="Ubuntu" panose="020B0504030602030204" pitchFamily="34" charset="0"/>
              </a:rPr>
              <a:t>y </a:t>
            </a:r>
            <a:r>
              <a:rPr lang="es-ES" sz="2400" b="1" dirty="0">
                <a:solidFill>
                  <a:schemeClr val="accent1">
                    <a:lumMod val="50000"/>
                  </a:schemeClr>
                </a:solidFill>
                <a:highlight>
                  <a:srgbClr val="00FF00"/>
                </a:highlight>
                <a:latin typeface="Ubuntu" panose="020B0504030602030204" pitchFamily="34" charset="0"/>
              </a:rPr>
              <a:t>cualitativa</a:t>
            </a:r>
            <a:r>
              <a:rPr lang="es-ES" sz="2400" b="1" dirty="0">
                <a:solidFill>
                  <a:schemeClr val="accent1">
                    <a:lumMod val="50000"/>
                  </a:schemeClr>
                </a:solidFill>
                <a:latin typeface="Ubuntu" panose="020B0504030602030204" pitchFamily="34" charset="0"/>
              </a:rPr>
              <a:t>.</a:t>
            </a:r>
          </a:p>
          <a:p>
            <a:pPr algn="just"/>
            <a:endParaRPr lang="es-CO" sz="2400" b="1" dirty="0">
              <a:solidFill>
                <a:schemeClr val="accent1">
                  <a:lumMod val="50000"/>
                </a:schemeClr>
              </a:solidFill>
              <a:latin typeface="Ubuntu" panose="020B0504030602030204" pitchFamily="34" charset="0"/>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2" y="2602608"/>
            <a:ext cx="1866900" cy="2095500"/>
          </a:xfrm>
          <a:prstGeom prst="rect">
            <a:avLst/>
          </a:prstGeom>
        </p:spPr>
      </p:pic>
      <p:sp>
        <p:nvSpPr>
          <p:cNvPr id="9" name="CuadroTexto 8">
            <a:extLst>
              <a:ext uri="{FF2B5EF4-FFF2-40B4-BE49-F238E27FC236}">
                <a16:creationId xmlns:a16="http://schemas.microsoft.com/office/drawing/2014/main" id="{3E455763-1E0A-4C34-84CC-2A85414AE328}"/>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CBB5F3AB-FC03-4B03-B15A-D9A6179C6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11" name="CuadroTexto 10">
            <a:extLst>
              <a:ext uri="{FF2B5EF4-FFF2-40B4-BE49-F238E27FC236}">
                <a16:creationId xmlns:a16="http://schemas.microsoft.com/office/drawing/2014/main" id="{3A64E2A8-B5CD-4E8E-81FA-010E49B3CAB7}"/>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2" name="CuadroTexto 11">
            <a:extLst>
              <a:ext uri="{FF2B5EF4-FFF2-40B4-BE49-F238E27FC236}">
                <a16:creationId xmlns:a16="http://schemas.microsoft.com/office/drawing/2014/main" id="{765C7211-AF63-4204-80AB-0E9F488F56DA}"/>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376670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Análisis</a:t>
            </a:r>
            <a:endParaRPr lang="es-CO" dirty="0">
              <a:highlight>
                <a:srgbClr val="FFFF00"/>
              </a:highlight>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Diseño</a:t>
            </a:r>
            <a:endParaRPr lang="es-CO" dirty="0">
              <a:highlight>
                <a:srgbClr val="FFFF00"/>
              </a:highlight>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Construcción</a:t>
            </a:r>
            <a:endParaRPr lang="es-CO" dirty="0">
              <a:highlight>
                <a:srgbClr val="FFFF00"/>
              </a:highlight>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Metodología -&gt; Pensamiento lógico estructurado</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Método </a:t>
            </a:r>
          </a:p>
          <a:p>
            <a:pPr algn="ctr"/>
            <a:r>
              <a:rPr lang="es-ES" sz="1400" dirty="0"/>
              <a:t>Entrada – Proceso - Salida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Algoritmo</a:t>
            </a:r>
          </a:p>
          <a:p>
            <a:pPr algn="ctr"/>
            <a:r>
              <a:rPr lang="es-ES" sz="1400" dirty="0"/>
              <a:t>Diagrama de Flujo</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Programa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3432B99-E8D5-4202-B17C-5E980690DDF5}"/>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4" name="Imagen 23" descr="Imagen que contiene dibujo, luz&#10;&#10;Descripción generada automáticamente">
            <a:extLst>
              <a:ext uri="{FF2B5EF4-FFF2-40B4-BE49-F238E27FC236}">
                <a16:creationId xmlns:a16="http://schemas.microsoft.com/office/drawing/2014/main" id="{4BC8145D-F5B1-48F0-B7D0-024A04BCB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25" name="CuadroTexto 24">
            <a:extLst>
              <a:ext uri="{FF2B5EF4-FFF2-40B4-BE49-F238E27FC236}">
                <a16:creationId xmlns:a16="http://schemas.microsoft.com/office/drawing/2014/main" id="{F33C0C5C-2972-4756-8795-29FBCDAE0B75}"/>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26" name="CuadroTexto 25">
            <a:extLst>
              <a:ext uri="{FF2B5EF4-FFF2-40B4-BE49-F238E27FC236}">
                <a16:creationId xmlns:a16="http://schemas.microsoft.com/office/drawing/2014/main" id="{41593637-F12D-40B9-99DE-CC336AAE6945}"/>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4129407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Entrada</a:t>
            </a:r>
          </a:p>
          <a:p>
            <a:pPr algn="ctr"/>
            <a:r>
              <a:rPr lang="es-ES" dirty="0"/>
              <a:t>Se debe LEER</a:t>
            </a:r>
            <a:endParaRPr lang="es-CO" dirty="0"/>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Proceso</a:t>
            </a:r>
            <a:endParaRPr lang="es-CO" dirty="0"/>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Salida Se debe IMPRIMIR </a:t>
            </a:r>
            <a:endParaRPr lang="es-CO" dirty="0"/>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–&gt; Método Entrada-Proceso-Salida</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452644" y="4967393"/>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a:t>
            </a:r>
            <a:r>
              <a:rPr lang="es-ES" sz="1400" dirty="0" err="1"/>
              <a:t>nombre,eva_cuantitativa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411927" y="4798128"/>
            <a:ext cx="4337186" cy="85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Condicional:</a:t>
            </a:r>
          </a:p>
          <a:p>
            <a:pPr algn="ctr"/>
            <a:r>
              <a:rPr lang="es-ES" sz="1400" dirty="0"/>
              <a:t>Si la </a:t>
            </a:r>
            <a:r>
              <a:rPr lang="es-ES" sz="1400" dirty="0" err="1"/>
              <a:t>eva_cuantitativa</a:t>
            </a:r>
            <a:r>
              <a:rPr lang="es-ES" sz="1400" dirty="0"/>
              <a:t> está en los rangos</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44920" y="4821508"/>
            <a:ext cx="3300439"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nombre,eva_cuantitativa,eva_cualitativa</a:t>
            </a:r>
            <a:r>
              <a:rPr lang="es-ES" sz="1400" dirty="0"/>
              <a:t> </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1790700" y="4434574"/>
            <a:ext cx="548309"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1289911" y="5790719"/>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22" name="Elipse 21">
            <a:extLst>
              <a:ext uri="{FF2B5EF4-FFF2-40B4-BE49-F238E27FC236}">
                <a16:creationId xmlns:a16="http://schemas.microsoft.com/office/drawing/2014/main" id="{42A4D451-26C7-4042-A74B-A162D133BF4B}"/>
              </a:ext>
            </a:extLst>
          </p:cNvPr>
          <p:cNvSpPr/>
          <p:nvPr/>
        </p:nvSpPr>
        <p:spPr>
          <a:xfrm>
            <a:off x="5459896" y="5851162"/>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23" name="Elipse 22">
            <a:extLst>
              <a:ext uri="{FF2B5EF4-FFF2-40B4-BE49-F238E27FC236}">
                <a16:creationId xmlns:a16="http://schemas.microsoft.com/office/drawing/2014/main" id="{FE70E6E7-0F42-4914-B3F7-0B5CB796E522}"/>
              </a:ext>
            </a:extLst>
          </p:cNvPr>
          <p:cNvSpPr/>
          <p:nvPr/>
        </p:nvSpPr>
        <p:spPr>
          <a:xfrm>
            <a:off x="9959838" y="4297207"/>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algn="just"/>
            <a:r>
              <a:rPr lang="es-CO" sz="1400" b="1" dirty="0">
                <a:solidFill>
                  <a:schemeClr val="accent1">
                    <a:lumMod val="50000"/>
                  </a:schemeClr>
                </a:solidFill>
                <a:latin typeface="Ubuntu" panose="020B0504030602030204" pitchFamily="34" charset="0"/>
              </a:rPr>
              <a:t>Operaciones, cálculos, </a:t>
            </a:r>
            <a:r>
              <a:rPr lang="es-CO" sz="1400" b="1" dirty="0">
                <a:solidFill>
                  <a:srgbClr val="FF0000"/>
                </a:solidFill>
                <a:latin typeface="Ubuntu" panose="020B0504030602030204" pitchFamily="34" charset="0"/>
              </a:rPr>
              <a:t>estructuras de control</a:t>
            </a:r>
          </a:p>
        </p:txBody>
      </p:sp>
      <p:sp>
        <p:nvSpPr>
          <p:cNvPr id="26" name="CuadroTexto 25">
            <a:extLst>
              <a:ext uri="{FF2B5EF4-FFF2-40B4-BE49-F238E27FC236}">
                <a16:creationId xmlns:a16="http://schemas.microsoft.com/office/drawing/2014/main" id="{F345049C-DF70-41E7-8AC2-6F9ECA4ECB1A}"/>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7" name="Imagen 26" descr="Imagen que contiene dibujo, luz&#10;&#10;Descripción generada automáticamente">
            <a:extLst>
              <a:ext uri="{FF2B5EF4-FFF2-40B4-BE49-F238E27FC236}">
                <a16:creationId xmlns:a16="http://schemas.microsoft.com/office/drawing/2014/main" id="{0ABD5C31-2444-4625-8690-5C8D478E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28" name="CuadroTexto 27">
            <a:extLst>
              <a:ext uri="{FF2B5EF4-FFF2-40B4-BE49-F238E27FC236}">
                <a16:creationId xmlns:a16="http://schemas.microsoft.com/office/drawing/2014/main" id="{382D5F30-21B9-40E5-8CB8-646C34B7DB1A}"/>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30" name="CuadroTexto 29">
            <a:extLst>
              <a:ext uri="{FF2B5EF4-FFF2-40B4-BE49-F238E27FC236}">
                <a16:creationId xmlns:a16="http://schemas.microsoft.com/office/drawing/2014/main" id="{05FE4E6E-B306-4DD9-859D-697B39145B07}"/>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1945434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067970" y="3429000"/>
            <a:ext cx="3077389"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Algoritmo</a:t>
            </a:r>
            <a:endParaRPr lang="es-CO" dirty="0"/>
          </a:p>
        </p:txBody>
      </p:sp>
      <p:sp>
        <p:nvSpPr>
          <p:cNvPr id="7" name="CuadroTexto 6">
            <a:extLst>
              <a:ext uri="{FF2B5EF4-FFF2-40B4-BE49-F238E27FC236}">
                <a16:creationId xmlns:a16="http://schemas.microsoft.com/office/drawing/2014/main" id="{076599A7-68B0-4711-A82F-8703A1F9383B}"/>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8" name="Imagen 7" descr="Imagen que contiene dibujo, luz&#10;&#10;Descripción generada automáticamente">
            <a:extLst>
              <a:ext uri="{FF2B5EF4-FFF2-40B4-BE49-F238E27FC236}">
                <a16:creationId xmlns:a16="http://schemas.microsoft.com/office/drawing/2014/main" id="{44DB5B03-D04C-4012-82D8-D0EF77A88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9" name="CuadroTexto 8">
            <a:extLst>
              <a:ext uri="{FF2B5EF4-FFF2-40B4-BE49-F238E27FC236}">
                <a16:creationId xmlns:a16="http://schemas.microsoft.com/office/drawing/2014/main" id="{0D2C7143-F735-494A-B98B-F58A6F9519B5}"/>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183EAD1D-F2FA-4389-924A-97203699B0ED}"/>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9A2C5B88-BBDC-4E1A-951D-73711D432788}"/>
              </a:ext>
            </a:extLst>
          </p:cNvPr>
          <p:cNvPicPr>
            <a:picLocks noChangeAspect="1"/>
          </p:cNvPicPr>
          <p:nvPr/>
        </p:nvPicPr>
        <p:blipFill>
          <a:blip r:embed="rId3"/>
          <a:stretch>
            <a:fillRect/>
          </a:stretch>
        </p:blipFill>
        <p:spPr>
          <a:xfrm>
            <a:off x="727894" y="1788110"/>
            <a:ext cx="6792273" cy="4448796"/>
          </a:xfrm>
          <a:prstGeom prst="rect">
            <a:avLst/>
          </a:prstGeom>
        </p:spPr>
      </p:pic>
    </p:spTree>
    <p:extLst>
      <p:ext uri="{BB962C8B-B14F-4D97-AF65-F5344CB8AC3E}">
        <p14:creationId xmlns:p14="http://schemas.microsoft.com/office/powerpoint/2010/main" val="104065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098475" y="2845356"/>
            <a:ext cx="322175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Diagrama de flujo</a:t>
            </a:r>
            <a:endParaRPr lang="es-CO" dirty="0"/>
          </a:p>
        </p:txBody>
      </p:sp>
      <p:sp>
        <p:nvSpPr>
          <p:cNvPr id="7" name="CuadroTexto 6">
            <a:extLst>
              <a:ext uri="{FF2B5EF4-FFF2-40B4-BE49-F238E27FC236}">
                <a16:creationId xmlns:a16="http://schemas.microsoft.com/office/drawing/2014/main" id="{1814DE36-2380-4DFF-930F-956EE21FDDC1}"/>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8" name="Imagen 7" descr="Imagen que contiene dibujo, luz&#10;&#10;Descripción generada automáticamente">
            <a:extLst>
              <a:ext uri="{FF2B5EF4-FFF2-40B4-BE49-F238E27FC236}">
                <a16:creationId xmlns:a16="http://schemas.microsoft.com/office/drawing/2014/main" id="{C3CD019D-0711-4834-A11D-B7C908073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9" name="CuadroTexto 8">
            <a:extLst>
              <a:ext uri="{FF2B5EF4-FFF2-40B4-BE49-F238E27FC236}">
                <a16:creationId xmlns:a16="http://schemas.microsoft.com/office/drawing/2014/main" id="{F9E31FDC-70AA-40A0-8E3E-F3FBD49B0C3B}"/>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D6EF6D00-F0CB-4273-80EA-F2538F1F01B0}"/>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7B6433BA-A502-4679-B9ED-B1AFF4F409C3}"/>
              </a:ext>
            </a:extLst>
          </p:cNvPr>
          <p:cNvPicPr>
            <a:picLocks noChangeAspect="1"/>
          </p:cNvPicPr>
          <p:nvPr/>
        </p:nvPicPr>
        <p:blipFill>
          <a:blip r:embed="rId3"/>
          <a:stretch>
            <a:fillRect/>
          </a:stretch>
        </p:blipFill>
        <p:spPr>
          <a:xfrm>
            <a:off x="406685" y="1646650"/>
            <a:ext cx="7691790" cy="4632859"/>
          </a:xfrm>
          <a:prstGeom prst="rect">
            <a:avLst/>
          </a:prstGeom>
        </p:spPr>
      </p:pic>
    </p:spTree>
    <p:extLst>
      <p:ext uri="{BB962C8B-B14F-4D97-AF65-F5344CB8AC3E}">
        <p14:creationId xmlns:p14="http://schemas.microsoft.com/office/powerpoint/2010/main" val="353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284809" y="3198167"/>
            <a:ext cx="308657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Construcción –&gt; Programa</a:t>
            </a:r>
            <a:endParaRPr lang="es-CO" dirty="0"/>
          </a:p>
        </p:txBody>
      </p:sp>
      <p:sp>
        <p:nvSpPr>
          <p:cNvPr id="7" name="CuadroTexto 6">
            <a:extLst>
              <a:ext uri="{FF2B5EF4-FFF2-40B4-BE49-F238E27FC236}">
                <a16:creationId xmlns:a16="http://schemas.microsoft.com/office/drawing/2014/main" id="{FC1D0934-52C2-46DC-A573-462F4CD19AE7}"/>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8" name="Imagen 7" descr="Imagen que contiene dibujo, luz&#10;&#10;Descripción generada automáticamente">
            <a:extLst>
              <a:ext uri="{FF2B5EF4-FFF2-40B4-BE49-F238E27FC236}">
                <a16:creationId xmlns:a16="http://schemas.microsoft.com/office/drawing/2014/main" id="{C7FA1A46-D486-454E-97BB-DC28413C3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9" name="CuadroTexto 8">
            <a:extLst>
              <a:ext uri="{FF2B5EF4-FFF2-40B4-BE49-F238E27FC236}">
                <a16:creationId xmlns:a16="http://schemas.microsoft.com/office/drawing/2014/main" id="{4B77E589-777A-4035-B97B-3D74DE206584}"/>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27288196-5757-46C4-A3E1-005ED0BDF541}"/>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B04247DF-D1AC-4925-8D71-AC26DD908D6F}"/>
              </a:ext>
            </a:extLst>
          </p:cNvPr>
          <p:cNvPicPr>
            <a:picLocks noChangeAspect="1"/>
          </p:cNvPicPr>
          <p:nvPr/>
        </p:nvPicPr>
        <p:blipFill rotWithShape="1">
          <a:blip r:embed="rId3"/>
          <a:srcRect t="17716"/>
          <a:stretch/>
        </p:blipFill>
        <p:spPr>
          <a:xfrm>
            <a:off x="484959" y="1677122"/>
            <a:ext cx="7242458" cy="3965420"/>
          </a:xfrm>
          <a:prstGeom prst="rect">
            <a:avLst/>
          </a:prstGeom>
        </p:spPr>
      </p:pic>
    </p:spTree>
    <p:extLst>
      <p:ext uri="{BB962C8B-B14F-4D97-AF65-F5344CB8AC3E}">
        <p14:creationId xmlns:p14="http://schemas.microsoft.com/office/powerpoint/2010/main" val="4064448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2259647" y="1807059"/>
            <a:ext cx="8531605" cy="4893647"/>
          </a:xfrm>
          <a:prstGeom prst="rect">
            <a:avLst/>
          </a:prstGeom>
          <a:noFill/>
        </p:spPr>
        <p:txBody>
          <a:bodyPr wrap="square" rtlCol="0">
            <a:spAutoFit/>
          </a:bodyPr>
          <a:lstStyle/>
          <a:p>
            <a:pPr algn="just"/>
            <a:r>
              <a:rPr lang="es-ES" sz="2400" b="1" dirty="0">
                <a:solidFill>
                  <a:schemeClr val="accent1">
                    <a:lumMod val="50000"/>
                  </a:schemeClr>
                </a:solidFill>
                <a:latin typeface="Ubuntu" panose="020B0504030602030204" pitchFamily="34" charset="0"/>
              </a:rPr>
              <a:t>Dado el </a:t>
            </a:r>
            <a:r>
              <a:rPr lang="es-ES" sz="2400" b="1" dirty="0">
                <a:solidFill>
                  <a:schemeClr val="accent1">
                    <a:lumMod val="50000"/>
                  </a:schemeClr>
                </a:solidFill>
                <a:highlight>
                  <a:srgbClr val="FFFF00"/>
                </a:highlight>
                <a:latin typeface="Ubuntu" panose="020B0504030602030204" pitchFamily="34" charset="0"/>
              </a:rPr>
              <a:t>nombre</a:t>
            </a:r>
            <a:r>
              <a:rPr lang="es-ES" sz="2400" b="1" dirty="0">
                <a:solidFill>
                  <a:schemeClr val="accent1">
                    <a:lumMod val="50000"/>
                  </a:schemeClr>
                </a:solidFill>
                <a:latin typeface="Ubuntu" panose="020B0504030602030204" pitchFamily="34" charset="0"/>
              </a:rPr>
              <a:t> y </a:t>
            </a:r>
            <a:r>
              <a:rPr lang="es-ES" sz="2400" b="1" dirty="0">
                <a:solidFill>
                  <a:schemeClr val="accent1">
                    <a:lumMod val="50000"/>
                  </a:schemeClr>
                </a:solidFill>
                <a:highlight>
                  <a:srgbClr val="FFFF00"/>
                </a:highlight>
                <a:latin typeface="Ubuntu" panose="020B0504030602030204" pitchFamily="34" charset="0"/>
              </a:rPr>
              <a:t>estrato (1,2,3,4,5) </a:t>
            </a:r>
            <a:r>
              <a:rPr lang="es-ES" sz="2400" b="1" dirty="0">
                <a:solidFill>
                  <a:schemeClr val="accent1">
                    <a:lumMod val="50000"/>
                  </a:schemeClr>
                </a:solidFill>
                <a:latin typeface="Ubuntu" panose="020B0504030602030204" pitchFamily="34" charset="0"/>
              </a:rPr>
              <a:t>de un usuario del servicio de energía eléctrica, calcular lo que pagaría de tarifa básica del servicio de energía eléctrica, que depende del estrato, así</a:t>
            </a:r>
          </a:p>
          <a:p>
            <a:pPr algn="just"/>
            <a:endParaRPr lang="es-ES" sz="2400" b="1" dirty="0">
              <a:solidFill>
                <a:schemeClr val="accent1">
                  <a:lumMod val="50000"/>
                </a:schemeClr>
              </a:solidFill>
              <a:latin typeface="Ubuntu" panose="020B0504030602030204" pitchFamily="34" charset="0"/>
            </a:endParaRPr>
          </a:p>
          <a:p>
            <a:pPr algn="just"/>
            <a:r>
              <a:rPr lang="es-ES" sz="2400" b="1" dirty="0">
                <a:solidFill>
                  <a:schemeClr val="accent1">
                    <a:lumMod val="50000"/>
                  </a:schemeClr>
                </a:solidFill>
                <a:highlight>
                  <a:srgbClr val="FF00FF"/>
                </a:highlight>
                <a:latin typeface="Ubuntu" panose="020B0504030602030204" pitchFamily="34" charset="0"/>
              </a:rPr>
              <a:t>Estrato          Tarifa Básica</a:t>
            </a:r>
          </a:p>
          <a:p>
            <a:pPr algn="just"/>
            <a:r>
              <a:rPr lang="es-ES" sz="2400" b="1" dirty="0">
                <a:solidFill>
                  <a:schemeClr val="accent1">
                    <a:lumMod val="50000"/>
                  </a:schemeClr>
                </a:solidFill>
                <a:highlight>
                  <a:srgbClr val="FF00FF"/>
                </a:highlight>
                <a:latin typeface="Ubuntu" panose="020B0504030602030204" pitchFamily="34" charset="0"/>
              </a:rPr>
              <a:t>      1                    $10.000</a:t>
            </a:r>
          </a:p>
          <a:p>
            <a:pPr algn="just"/>
            <a:r>
              <a:rPr lang="es-ES" sz="2400" b="1" dirty="0">
                <a:solidFill>
                  <a:schemeClr val="accent1">
                    <a:lumMod val="50000"/>
                  </a:schemeClr>
                </a:solidFill>
                <a:highlight>
                  <a:srgbClr val="FF00FF"/>
                </a:highlight>
                <a:latin typeface="Ubuntu" panose="020B0504030602030204" pitchFamily="34" charset="0"/>
              </a:rPr>
              <a:t>      2                    $15.000</a:t>
            </a:r>
          </a:p>
          <a:p>
            <a:pPr algn="just"/>
            <a:r>
              <a:rPr lang="es-ES" sz="2400" b="1" dirty="0">
                <a:solidFill>
                  <a:schemeClr val="accent1">
                    <a:lumMod val="50000"/>
                  </a:schemeClr>
                </a:solidFill>
                <a:highlight>
                  <a:srgbClr val="FF00FF"/>
                </a:highlight>
                <a:latin typeface="Ubuntu" panose="020B0504030602030204" pitchFamily="34" charset="0"/>
              </a:rPr>
              <a:t>      3                    $30.000</a:t>
            </a:r>
          </a:p>
          <a:p>
            <a:pPr algn="just"/>
            <a:r>
              <a:rPr lang="es-ES" sz="2400" b="1" dirty="0">
                <a:solidFill>
                  <a:schemeClr val="accent1">
                    <a:lumMod val="50000"/>
                  </a:schemeClr>
                </a:solidFill>
                <a:highlight>
                  <a:srgbClr val="FF00FF"/>
                </a:highlight>
                <a:latin typeface="Ubuntu" panose="020B0504030602030204" pitchFamily="34" charset="0"/>
              </a:rPr>
              <a:t>      4                    $50.000</a:t>
            </a:r>
          </a:p>
          <a:p>
            <a:pPr algn="just"/>
            <a:r>
              <a:rPr lang="es-ES" sz="2400" b="1" dirty="0">
                <a:solidFill>
                  <a:schemeClr val="accent1">
                    <a:lumMod val="50000"/>
                  </a:schemeClr>
                </a:solidFill>
                <a:highlight>
                  <a:srgbClr val="FF00FF"/>
                </a:highlight>
                <a:latin typeface="Ubuntu" panose="020B0504030602030204" pitchFamily="34" charset="0"/>
              </a:rPr>
              <a:t>      5                    $65.000</a:t>
            </a:r>
          </a:p>
          <a:p>
            <a:pPr algn="just"/>
            <a:r>
              <a:rPr lang="es-ES" sz="2400" b="1" dirty="0">
                <a:solidFill>
                  <a:schemeClr val="accent1">
                    <a:lumMod val="50000"/>
                  </a:schemeClr>
                </a:solidFill>
                <a:latin typeface="Ubuntu" panose="020B0504030602030204" pitchFamily="34" charset="0"/>
              </a:rPr>
              <a:t>Se pide visualizar el </a:t>
            </a:r>
            <a:r>
              <a:rPr lang="es-ES" sz="2400" b="1" dirty="0">
                <a:solidFill>
                  <a:schemeClr val="accent1">
                    <a:lumMod val="50000"/>
                  </a:schemeClr>
                </a:solidFill>
                <a:highlight>
                  <a:srgbClr val="00FF00"/>
                </a:highlight>
                <a:latin typeface="Ubuntu" panose="020B0504030602030204" pitchFamily="34" charset="0"/>
              </a:rPr>
              <a:t>nombre</a:t>
            </a:r>
            <a:r>
              <a:rPr lang="es-ES" sz="2400" b="1" dirty="0">
                <a:solidFill>
                  <a:schemeClr val="accent1">
                    <a:lumMod val="50000"/>
                  </a:schemeClr>
                </a:solidFill>
                <a:latin typeface="Ubuntu" panose="020B0504030602030204" pitchFamily="34" charset="0"/>
              </a:rPr>
              <a:t> y </a:t>
            </a:r>
            <a:r>
              <a:rPr lang="es-ES" sz="2400" b="1" dirty="0">
                <a:solidFill>
                  <a:schemeClr val="accent1">
                    <a:lumMod val="50000"/>
                  </a:schemeClr>
                </a:solidFill>
                <a:highlight>
                  <a:srgbClr val="00FF00"/>
                </a:highlight>
                <a:latin typeface="Ubuntu" panose="020B0504030602030204" pitchFamily="34" charset="0"/>
              </a:rPr>
              <a:t>tarifa básica</a:t>
            </a:r>
          </a:p>
          <a:p>
            <a:pPr algn="just"/>
            <a:endParaRPr lang="es-CO" sz="2400" b="1" dirty="0">
              <a:solidFill>
                <a:schemeClr val="accent1">
                  <a:lumMod val="50000"/>
                </a:schemeClr>
              </a:solidFill>
              <a:latin typeface="Ubuntu" panose="020B0504030602030204" pitchFamily="34" charset="0"/>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2" y="2602608"/>
            <a:ext cx="1866900" cy="2095500"/>
          </a:xfrm>
          <a:prstGeom prst="rect">
            <a:avLst/>
          </a:prstGeom>
        </p:spPr>
      </p:pic>
      <p:sp>
        <p:nvSpPr>
          <p:cNvPr id="9" name="CuadroTexto 8">
            <a:extLst>
              <a:ext uri="{FF2B5EF4-FFF2-40B4-BE49-F238E27FC236}">
                <a16:creationId xmlns:a16="http://schemas.microsoft.com/office/drawing/2014/main" id="{3E455763-1E0A-4C34-84CC-2A85414AE328}"/>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CBB5F3AB-FC03-4B03-B15A-D9A6179C6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11" name="CuadroTexto 10">
            <a:extLst>
              <a:ext uri="{FF2B5EF4-FFF2-40B4-BE49-F238E27FC236}">
                <a16:creationId xmlns:a16="http://schemas.microsoft.com/office/drawing/2014/main" id="{3A64E2A8-B5CD-4E8E-81FA-010E49B3CAB7}"/>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2" name="CuadroTexto 11">
            <a:extLst>
              <a:ext uri="{FF2B5EF4-FFF2-40B4-BE49-F238E27FC236}">
                <a16:creationId xmlns:a16="http://schemas.microsoft.com/office/drawing/2014/main" id="{765C7211-AF63-4204-80AB-0E9F488F56DA}"/>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8046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62A4D5AD-01B5-4891-BE07-B94772650AF6}"/>
              </a:ext>
            </a:extLst>
          </p:cNvPr>
          <p:cNvSpPr txBox="1"/>
          <p:nvPr/>
        </p:nvSpPr>
        <p:spPr>
          <a:xfrm>
            <a:off x="2667443" y="3244334"/>
            <a:ext cx="8229599"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Operadores aritméticos</a:t>
            </a:r>
          </a:p>
        </p:txBody>
      </p:sp>
      <p:grpSp>
        <p:nvGrpSpPr>
          <p:cNvPr id="14" name="Group 32">
            <a:extLst>
              <a:ext uri="{FF2B5EF4-FFF2-40B4-BE49-F238E27FC236}">
                <a16:creationId xmlns:a16="http://schemas.microsoft.com/office/drawing/2014/main" id="{20D31A5E-49B7-4226-9357-A5782D0011F2}"/>
              </a:ext>
            </a:extLst>
          </p:cNvPr>
          <p:cNvGrpSpPr>
            <a:grpSpLocks/>
          </p:cNvGrpSpPr>
          <p:nvPr/>
        </p:nvGrpSpPr>
        <p:grpSpPr bwMode="auto">
          <a:xfrm>
            <a:off x="2190364" y="3244334"/>
            <a:ext cx="390047" cy="369280"/>
            <a:chOff x="2078" y="1680"/>
            <a:chExt cx="1615" cy="1615"/>
          </a:xfrm>
        </p:grpSpPr>
        <p:sp>
          <p:nvSpPr>
            <p:cNvPr id="15" name="Oval 33">
              <a:extLst>
                <a:ext uri="{FF2B5EF4-FFF2-40B4-BE49-F238E27FC236}">
                  <a16:creationId xmlns:a16="http://schemas.microsoft.com/office/drawing/2014/main" id="{1DF2036C-A9EC-4596-99E1-076D8FD31B41}"/>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6" name="Oval 34">
              <a:extLst>
                <a:ext uri="{FF2B5EF4-FFF2-40B4-BE49-F238E27FC236}">
                  <a16:creationId xmlns:a16="http://schemas.microsoft.com/office/drawing/2014/main" id="{463CD463-9B18-4B19-9F0F-3F5DB0CB432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7" name="Oval 35">
              <a:extLst>
                <a:ext uri="{FF2B5EF4-FFF2-40B4-BE49-F238E27FC236}">
                  <a16:creationId xmlns:a16="http://schemas.microsoft.com/office/drawing/2014/main" id="{15957AD7-69B0-41B6-B0B1-E846754C4ED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8" name="Oval 36">
              <a:extLst>
                <a:ext uri="{FF2B5EF4-FFF2-40B4-BE49-F238E27FC236}">
                  <a16:creationId xmlns:a16="http://schemas.microsoft.com/office/drawing/2014/main" id="{6FADC0AD-DDA8-4E07-BEC9-0B455A76975E}"/>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9" name="Oval 37">
              <a:extLst>
                <a:ext uri="{FF2B5EF4-FFF2-40B4-BE49-F238E27FC236}">
                  <a16:creationId xmlns:a16="http://schemas.microsoft.com/office/drawing/2014/main" id="{4C40E8BD-2725-4B94-9090-C3C69183C056}"/>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20" name="Oval 38">
              <a:extLst>
                <a:ext uri="{FF2B5EF4-FFF2-40B4-BE49-F238E27FC236}">
                  <a16:creationId xmlns:a16="http://schemas.microsoft.com/office/drawing/2014/main" id="{984E0E0B-CB15-438C-AB53-BEE1265ECF6C}"/>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36" name="CuadroTexto 35">
            <a:extLst>
              <a:ext uri="{FF2B5EF4-FFF2-40B4-BE49-F238E27FC236}">
                <a16:creationId xmlns:a16="http://schemas.microsoft.com/office/drawing/2014/main" id="{7816EF74-9B54-4456-A2BF-3022B5AE5E71}"/>
              </a:ext>
            </a:extLst>
          </p:cNvPr>
          <p:cNvSpPr txBox="1"/>
          <p:nvPr/>
        </p:nvSpPr>
        <p:spPr>
          <a:xfrm>
            <a:off x="2420329" y="149440"/>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spTree>
    <p:extLst>
      <p:ext uri="{BB962C8B-B14F-4D97-AF65-F5344CB8AC3E}">
        <p14:creationId xmlns:p14="http://schemas.microsoft.com/office/powerpoint/2010/main" val="1600217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Análisis</a:t>
            </a:r>
            <a:endParaRPr lang="es-CO" dirty="0">
              <a:highlight>
                <a:srgbClr val="FFFF00"/>
              </a:highlight>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Diseño</a:t>
            </a:r>
            <a:endParaRPr lang="es-CO" dirty="0">
              <a:highlight>
                <a:srgbClr val="FFFF00"/>
              </a:highlight>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Construcción</a:t>
            </a:r>
            <a:endParaRPr lang="es-CO" dirty="0">
              <a:highlight>
                <a:srgbClr val="FFFF00"/>
              </a:highlight>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Metodología -&gt; Pensamiento lógico estructurado</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Método </a:t>
            </a:r>
          </a:p>
          <a:p>
            <a:pPr algn="ctr"/>
            <a:r>
              <a:rPr lang="es-ES" sz="1400" dirty="0"/>
              <a:t>Entrada – Proceso - Salida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Algoritmo</a:t>
            </a:r>
          </a:p>
          <a:p>
            <a:pPr algn="ctr"/>
            <a:r>
              <a:rPr lang="es-ES" sz="1400" dirty="0"/>
              <a:t>Diagrama de Flujo</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Programa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3432B99-E8D5-4202-B17C-5E980690DDF5}"/>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4" name="Imagen 23" descr="Imagen que contiene dibujo, luz&#10;&#10;Descripción generada automáticamente">
            <a:extLst>
              <a:ext uri="{FF2B5EF4-FFF2-40B4-BE49-F238E27FC236}">
                <a16:creationId xmlns:a16="http://schemas.microsoft.com/office/drawing/2014/main" id="{4BC8145D-F5B1-48F0-B7D0-024A04BCB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25" name="CuadroTexto 24">
            <a:extLst>
              <a:ext uri="{FF2B5EF4-FFF2-40B4-BE49-F238E27FC236}">
                <a16:creationId xmlns:a16="http://schemas.microsoft.com/office/drawing/2014/main" id="{F33C0C5C-2972-4756-8795-29FBCDAE0B75}"/>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26" name="CuadroTexto 25">
            <a:extLst>
              <a:ext uri="{FF2B5EF4-FFF2-40B4-BE49-F238E27FC236}">
                <a16:creationId xmlns:a16="http://schemas.microsoft.com/office/drawing/2014/main" id="{41593637-F12D-40B9-99DE-CC336AAE6945}"/>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3726633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Entrada</a:t>
            </a:r>
          </a:p>
          <a:p>
            <a:pPr algn="ctr"/>
            <a:r>
              <a:rPr lang="es-ES" dirty="0"/>
              <a:t>Se debe LEER</a:t>
            </a:r>
            <a:endParaRPr lang="es-CO" dirty="0"/>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Proceso</a:t>
            </a:r>
            <a:endParaRPr lang="es-CO" dirty="0"/>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Salida Se debe IMPRIMIR </a:t>
            </a:r>
            <a:endParaRPr lang="es-CO" dirty="0"/>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–&gt; Método Entrada-Proceso-Salida</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452644" y="4967393"/>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 estrato </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273287" y="4943061"/>
            <a:ext cx="433718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Condicional:</a:t>
            </a:r>
          </a:p>
          <a:p>
            <a:pPr algn="ctr"/>
            <a:r>
              <a:rPr lang="es-ES" sz="1400" dirty="0"/>
              <a:t>Si el estrato es 1,2,3,4,5  toma un valor de </a:t>
            </a:r>
            <a:r>
              <a:rPr lang="es-ES" sz="1400" dirty="0" err="1"/>
              <a:t>traifa_basica</a:t>
            </a:r>
            <a:r>
              <a:rPr lang="es-ES" sz="1400" dirty="0"/>
              <a:t> </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nombre, </a:t>
            </a:r>
            <a:r>
              <a:rPr lang="es-ES" sz="1400" dirty="0" err="1"/>
              <a:t>tarifa_basica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1790700" y="4434574"/>
            <a:ext cx="548309"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1481966" y="5677831"/>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22" name="Elipse 21">
            <a:extLst>
              <a:ext uri="{FF2B5EF4-FFF2-40B4-BE49-F238E27FC236}">
                <a16:creationId xmlns:a16="http://schemas.microsoft.com/office/drawing/2014/main" id="{42A4D451-26C7-4042-A74B-A162D133BF4B}"/>
              </a:ext>
            </a:extLst>
          </p:cNvPr>
          <p:cNvSpPr/>
          <p:nvPr/>
        </p:nvSpPr>
        <p:spPr>
          <a:xfrm>
            <a:off x="5159654" y="5716499"/>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23" name="Elipse 22">
            <a:extLst>
              <a:ext uri="{FF2B5EF4-FFF2-40B4-BE49-F238E27FC236}">
                <a16:creationId xmlns:a16="http://schemas.microsoft.com/office/drawing/2014/main" id="{FE70E6E7-0F42-4914-B3F7-0B5CB796E522}"/>
              </a:ext>
            </a:extLst>
          </p:cNvPr>
          <p:cNvSpPr/>
          <p:nvPr/>
        </p:nvSpPr>
        <p:spPr>
          <a:xfrm>
            <a:off x="9857713" y="4350155"/>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algn="just"/>
            <a:r>
              <a:rPr lang="es-CO" sz="1400" b="1" dirty="0">
                <a:solidFill>
                  <a:schemeClr val="accent1">
                    <a:lumMod val="50000"/>
                  </a:schemeClr>
                </a:solidFill>
                <a:latin typeface="Ubuntu" panose="020B0504030602030204" pitchFamily="34" charset="0"/>
              </a:rPr>
              <a:t>Operaciones, cálculos, </a:t>
            </a:r>
            <a:r>
              <a:rPr lang="es-CO" sz="1400" b="1" dirty="0">
                <a:solidFill>
                  <a:srgbClr val="FF0000"/>
                </a:solidFill>
                <a:latin typeface="Ubuntu" panose="020B0504030602030204" pitchFamily="34" charset="0"/>
              </a:rPr>
              <a:t>estructuras de control</a:t>
            </a:r>
          </a:p>
        </p:txBody>
      </p:sp>
      <p:sp>
        <p:nvSpPr>
          <p:cNvPr id="26" name="CuadroTexto 25">
            <a:extLst>
              <a:ext uri="{FF2B5EF4-FFF2-40B4-BE49-F238E27FC236}">
                <a16:creationId xmlns:a16="http://schemas.microsoft.com/office/drawing/2014/main" id="{F345049C-DF70-41E7-8AC2-6F9ECA4ECB1A}"/>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7" name="Imagen 26" descr="Imagen que contiene dibujo, luz&#10;&#10;Descripción generada automáticamente">
            <a:extLst>
              <a:ext uri="{FF2B5EF4-FFF2-40B4-BE49-F238E27FC236}">
                <a16:creationId xmlns:a16="http://schemas.microsoft.com/office/drawing/2014/main" id="{0ABD5C31-2444-4625-8690-5C8D478E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28" name="CuadroTexto 27">
            <a:extLst>
              <a:ext uri="{FF2B5EF4-FFF2-40B4-BE49-F238E27FC236}">
                <a16:creationId xmlns:a16="http://schemas.microsoft.com/office/drawing/2014/main" id="{382D5F30-21B9-40E5-8CB8-646C34B7DB1A}"/>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30" name="CuadroTexto 29">
            <a:extLst>
              <a:ext uri="{FF2B5EF4-FFF2-40B4-BE49-F238E27FC236}">
                <a16:creationId xmlns:a16="http://schemas.microsoft.com/office/drawing/2014/main" id="{05FE4E6E-B306-4DD9-859D-697B39145B07}"/>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spTree>
    <p:extLst>
      <p:ext uri="{BB962C8B-B14F-4D97-AF65-F5344CB8AC3E}">
        <p14:creationId xmlns:p14="http://schemas.microsoft.com/office/powerpoint/2010/main" val="1208830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602335" y="3417827"/>
            <a:ext cx="421403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Algoritmo</a:t>
            </a:r>
            <a:endParaRPr lang="es-CO" dirty="0"/>
          </a:p>
        </p:txBody>
      </p:sp>
      <p:sp>
        <p:nvSpPr>
          <p:cNvPr id="7" name="CuadroTexto 6">
            <a:extLst>
              <a:ext uri="{FF2B5EF4-FFF2-40B4-BE49-F238E27FC236}">
                <a16:creationId xmlns:a16="http://schemas.microsoft.com/office/drawing/2014/main" id="{076599A7-68B0-4711-A82F-8703A1F9383B}"/>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8" name="Imagen 7" descr="Imagen que contiene dibujo, luz&#10;&#10;Descripción generada automáticamente">
            <a:extLst>
              <a:ext uri="{FF2B5EF4-FFF2-40B4-BE49-F238E27FC236}">
                <a16:creationId xmlns:a16="http://schemas.microsoft.com/office/drawing/2014/main" id="{44DB5B03-D04C-4012-82D8-D0EF77A88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9" name="CuadroTexto 8">
            <a:extLst>
              <a:ext uri="{FF2B5EF4-FFF2-40B4-BE49-F238E27FC236}">
                <a16:creationId xmlns:a16="http://schemas.microsoft.com/office/drawing/2014/main" id="{0D2C7143-F735-494A-B98B-F58A6F9519B5}"/>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183EAD1D-F2FA-4389-924A-97203699B0ED}"/>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339D5C0F-A316-4CDE-BE87-97DAA5ADD518}"/>
              </a:ext>
            </a:extLst>
          </p:cNvPr>
          <p:cNvPicPr>
            <a:picLocks noChangeAspect="1"/>
          </p:cNvPicPr>
          <p:nvPr/>
        </p:nvPicPr>
        <p:blipFill>
          <a:blip r:embed="rId3"/>
          <a:stretch>
            <a:fillRect/>
          </a:stretch>
        </p:blipFill>
        <p:spPr>
          <a:xfrm>
            <a:off x="1069592" y="1861603"/>
            <a:ext cx="6479503" cy="4429027"/>
          </a:xfrm>
          <a:prstGeom prst="rect">
            <a:avLst/>
          </a:prstGeom>
        </p:spPr>
      </p:pic>
    </p:spTree>
    <p:extLst>
      <p:ext uri="{BB962C8B-B14F-4D97-AF65-F5344CB8AC3E}">
        <p14:creationId xmlns:p14="http://schemas.microsoft.com/office/powerpoint/2010/main" val="90709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064346" y="3429000"/>
            <a:ext cx="373337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Diagrama de flujo</a:t>
            </a:r>
            <a:endParaRPr lang="es-CO" dirty="0"/>
          </a:p>
        </p:txBody>
      </p:sp>
      <p:sp>
        <p:nvSpPr>
          <p:cNvPr id="7" name="CuadroTexto 6">
            <a:extLst>
              <a:ext uri="{FF2B5EF4-FFF2-40B4-BE49-F238E27FC236}">
                <a16:creationId xmlns:a16="http://schemas.microsoft.com/office/drawing/2014/main" id="{1814DE36-2380-4DFF-930F-956EE21FDDC1}"/>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8" name="Imagen 7" descr="Imagen que contiene dibujo, luz&#10;&#10;Descripción generada automáticamente">
            <a:extLst>
              <a:ext uri="{FF2B5EF4-FFF2-40B4-BE49-F238E27FC236}">
                <a16:creationId xmlns:a16="http://schemas.microsoft.com/office/drawing/2014/main" id="{C3CD019D-0711-4834-A11D-B7C908073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9" name="CuadroTexto 8">
            <a:extLst>
              <a:ext uri="{FF2B5EF4-FFF2-40B4-BE49-F238E27FC236}">
                <a16:creationId xmlns:a16="http://schemas.microsoft.com/office/drawing/2014/main" id="{F9E31FDC-70AA-40A0-8E3E-F3FBD49B0C3B}"/>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D6EF6D00-F0CB-4273-80EA-F2538F1F01B0}"/>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D7EEA729-0687-4527-9E44-0DE6811233F5}"/>
              </a:ext>
            </a:extLst>
          </p:cNvPr>
          <p:cNvPicPr>
            <a:picLocks noChangeAspect="1"/>
          </p:cNvPicPr>
          <p:nvPr/>
        </p:nvPicPr>
        <p:blipFill>
          <a:blip r:embed="rId3"/>
          <a:stretch>
            <a:fillRect/>
          </a:stretch>
        </p:blipFill>
        <p:spPr>
          <a:xfrm>
            <a:off x="253388" y="1475594"/>
            <a:ext cx="7403335" cy="4790925"/>
          </a:xfrm>
          <a:prstGeom prst="rect">
            <a:avLst/>
          </a:prstGeom>
        </p:spPr>
      </p:pic>
    </p:spTree>
    <p:extLst>
      <p:ext uri="{BB962C8B-B14F-4D97-AF65-F5344CB8AC3E}">
        <p14:creationId xmlns:p14="http://schemas.microsoft.com/office/powerpoint/2010/main" val="266617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8652481" y="3458541"/>
            <a:ext cx="2768781"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Construcción –&gt; Programa</a:t>
            </a:r>
            <a:endParaRPr lang="es-CO" dirty="0"/>
          </a:p>
        </p:txBody>
      </p:sp>
      <p:sp>
        <p:nvSpPr>
          <p:cNvPr id="7" name="CuadroTexto 6">
            <a:extLst>
              <a:ext uri="{FF2B5EF4-FFF2-40B4-BE49-F238E27FC236}">
                <a16:creationId xmlns:a16="http://schemas.microsoft.com/office/drawing/2014/main" id="{FC1D0934-52C2-46DC-A573-462F4CD19AE7}"/>
              </a:ext>
            </a:extLst>
          </p:cNvPr>
          <p:cNvSpPr txBox="1"/>
          <p:nvPr/>
        </p:nvSpPr>
        <p:spPr>
          <a:xfrm>
            <a:off x="9709352" y="49564"/>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8" name="Imagen 7" descr="Imagen que contiene dibujo, luz&#10;&#10;Descripción generada automáticamente">
            <a:extLst>
              <a:ext uri="{FF2B5EF4-FFF2-40B4-BE49-F238E27FC236}">
                <a16:creationId xmlns:a16="http://schemas.microsoft.com/office/drawing/2014/main" id="{C7FA1A46-D486-454E-97BB-DC28413C3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872" y="644603"/>
            <a:ext cx="1148612" cy="1143507"/>
          </a:xfrm>
          <a:prstGeom prst="rect">
            <a:avLst/>
          </a:prstGeom>
        </p:spPr>
      </p:pic>
      <p:sp>
        <p:nvSpPr>
          <p:cNvPr id="9" name="CuadroTexto 8">
            <a:extLst>
              <a:ext uri="{FF2B5EF4-FFF2-40B4-BE49-F238E27FC236}">
                <a16:creationId xmlns:a16="http://schemas.microsoft.com/office/drawing/2014/main" id="{4B77E589-777A-4035-B97B-3D74DE206584}"/>
              </a:ext>
            </a:extLst>
          </p:cNvPr>
          <p:cNvSpPr txBox="1"/>
          <p:nvPr/>
        </p:nvSpPr>
        <p:spPr>
          <a:xfrm>
            <a:off x="1289911" y="166254"/>
            <a:ext cx="6220691"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a:t>
            </a:r>
          </a:p>
        </p:txBody>
      </p:sp>
      <p:sp>
        <p:nvSpPr>
          <p:cNvPr id="10" name="CuadroTexto 9">
            <a:extLst>
              <a:ext uri="{FF2B5EF4-FFF2-40B4-BE49-F238E27FC236}">
                <a16:creationId xmlns:a16="http://schemas.microsoft.com/office/drawing/2014/main" id="{27288196-5757-46C4-A3E1-005ED0BDF541}"/>
              </a:ext>
            </a:extLst>
          </p:cNvPr>
          <p:cNvSpPr txBox="1"/>
          <p:nvPr/>
        </p:nvSpPr>
        <p:spPr>
          <a:xfrm>
            <a:off x="5211735" y="1013929"/>
            <a:ext cx="3364229"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Condicional Anidado</a:t>
            </a:r>
            <a:endParaRPr lang="es-CO" sz="2400" b="1" dirty="0">
              <a:solidFill>
                <a:srgbClr val="FF0000"/>
              </a:solidFill>
              <a:latin typeface="Ubuntu" panose="020B0504030602030204" pitchFamily="34" charset="0"/>
            </a:endParaRPr>
          </a:p>
        </p:txBody>
      </p:sp>
      <p:pic>
        <p:nvPicPr>
          <p:cNvPr id="3" name="Imagen 2">
            <a:extLst>
              <a:ext uri="{FF2B5EF4-FFF2-40B4-BE49-F238E27FC236}">
                <a16:creationId xmlns:a16="http://schemas.microsoft.com/office/drawing/2014/main" id="{59758137-77CA-45D2-A072-83DAA6464660}"/>
              </a:ext>
            </a:extLst>
          </p:cNvPr>
          <p:cNvPicPr>
            <a:picLocks noChangeAspect="1"/>
          </p:cNvPicPr>
          <p:nvPr/>
        </p:nvPicPr>
        <p:blipFill rotWithShape="1">
          <a:blip r:embed="rId3"/>
          <a:srcRect t="16241"/>
          <a:stretch/>
        </p:blipFill>
        <p:spPr>
          <a:xfrm>
            <a:off x="649217" y="1788110"/>
            <a:ext cx="7842319" cy="3609484"/>
          </a:xfrm>
          <a:prstGeom prst="rect">
            <a:avLst/>
          </a:prstGeom>
        </p:spPr>
      </p:pic>
    </p:spTree>
    <p:extLst>
      <p:ext uri="{BB962C8B-B14F-4D97-AF65-F5344CB8AC3E}">
        <p14:creationId xmlns:p14="http://schemas.microsoft.com/office/powerpoint/2010/main" val="4241258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1635824" y="3618584"/>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Estructuras de Control  Iterativas (Ciclos) - Conceptualización</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225732" y="3683259"/>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5" name="CuadroTexto 14">
            <a:extLst>
              <a:ext uri="{FF2B5EF4-FFF2-40B4-BE49-F238E27FC236}">
                <a16:creationId xmlns:a16="http://schemas.microsoft.com/office/drawing/2014/main" id="{D982D508-0F90-4E0D-ADDB-795E7041E8F9}"/>
              </a:ext>
            </a:extLst>
          </p:cNvPr>
          <p:cNvSpPr txBox="1"/>
          <p:nvPr/>
        </p:nvSpPr>
        <p:spPr>
          <a:xfrm>
            <a:off x="387927" y="0"/>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2738195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4766951" y="986220"/>
            <a:ext cx="2950031"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Conceptualización</a:t>
            </a:r>
            <a:endParaRPr lang="es-CO" sz="2400" b="1" dirty="0">
              <a:solidFill>
                <a:srgbClr val="FF0000"/>
              </a:solidFill>
              <a:latin typeface="Ubuntu" panose="020B0504030602030204" pitchFamily="34" charset="0"/>
            </a:endParaRPr>
          </a:p>
        </p:txBody>
      </p:sp>
      <p:sp>
        <p:nvSpPr>
          <p:cNvPr id="7" name="CuadroTexto 6">
            <a:extLst>
              <a:ext uri="{FF2B5EF4-FFF2-40B4-BE49-F238E27FC236}">
                <a16:creationId xmlns:a16="http://schemas.microsoft.com/office/drawing/2014/main" id="{C03C99A5-2653-47D9-A7C9-B89D27A210DB}"/>
              </a:ext>
            </a:extLst>
          </p:cNvPr>
          <p:cNvSpPr txBox="1"/>
          <p:nvPr/>
        </p:nvSpPr>
        <p:spPr>
          <a:xfrm>
            <a:off x="790697" y="1948329"/>
            <a:ext cx="11166764" cy="4303742"/>
          </a:xfrm>
          <a:prstGeom prst="rect">
            <a:avLst/>
          </a:prstGeom>
          <a:noFill/>
        </p:spPr>
        <p:txBody>
          <a:bodyPr wrap="square">
            <a:spAutoFit/>
          </a:bodyPr>
          <a:lstStyle/>
          <a:p>
            <a:pPr marL="12700" marR="5080" algn="just">
              <a:lnSpc>
                <a:spcPct val="100000"/>
              </a:lnSpc>
              <a:spcBef>
                <a:spcPts val="100"/>
              </a:spcBef>
            </a:pPr>
            <a:r>
              <a:rPr lang="es-ES" sz="1800" spc="-5" dirty="0">
                <a:latin typeface="Tahoma"/>
                <a:cs typeface="Tahoma"/>
              </a:rPr>
              <a:t>En la vida </a:t>
            </a:r>
            <a:r>
              <a:rPr lang="es-ES" sz="1800" dirty="0">
                <a:latin typeface="Tahoma"/>
                <a:cs typeface="Tahoma"/>
              </a:rPr>
              <a:t>diaria se manejan con mucha frecuencia las estructuras iterativas, en donde se encuentra </a:t>
            </a:r>
            <a:r>
              <a:rPr lang="es-ES" sz="1800" spc="-5" dirty="0">
                <a:latin typeface="Tahoma"/>
                <a:cs typeface="Tahoma"/>
              </a:rPr>
              <a:t> </a:t>
            </a:r>
            <a:r>
              <a:rPr lang="es-ES" sz="1800" b="1" spc="-5" dirty="0">
                <a:latin typeface="Tahoma"/>
                <a:cs typeface="Tahoma"/>
              </a:rPr>
              <a:t>procesos</a:t>
            </a:r>
            <a:r>
              <a:rPr lang="es-ES" sz="1800" b="1" spc="5" dirty="0">
                <a:latin typeface="Tahoma"/>
                <a:cs typeface="Tahoma"/>
              </a:rPr>
              <a:t> </a:t>
            </a:r>
            <a:r>
              <a:rPr lang="es-ES" b="1" spc="-5" dirty="0">
                <a:latin typeface="Tahoma"/>
                <a:cs typeface="Tahoma"/>
              </a:rPr>
              <a:t>que se repiten una cantidad de veces, </a:t>
            </a:r>
            <a:r>
              <a:rPr lang="es-ES" spc="-5" dirty="0">
                <a:latin typeface="Tahoma"/>
                <a:cs typeface="Tahoma"/>
              </a:rPr>
              <a:t>por ejemplo:</a:t>
            </a:r>
          </a:p>
          <a:p>
            <a:pPr marL="12700" marR="5080" algn="just">
              <a:lnSpc>
                <a:spcPct val="100000"/>
              </a:lnSpc>
              <a:spcBef>
                <a:spcPts val="100"/>
              </a:spcBef>
            </a:pPr>
            <a:endParaRPr lang="es-ES" sz="1800" spc="-5" dirty="0">
              <a:latin typeface="Tahoma"/>
              <a:cs typeface="Tahoma"/>
            </a:endParaRPr>
          </a:p>
          <a:p>
            <a:pPr marL="12700" marR="5080" algn="just">
              <a:lnSpc>
                <a:spcPct val="100000"/>
              </a:lnSpc>
              <a:spcBef>
                <a:spcPts val="100"/>
              </a:spcBef>
            </a:pPr>
            <a:r>
              <a:rPr lang="es-ES" spc="-5" dirty="0">
                <a:latin typeface="Tahoma"/>
                <a:cs typeface="Tahoma"/>
              </a:rPr>
              <a:t>Ejemplo 1: En un entrenamiento con el equipo de baloncesto, el profesor – entrenador nos invita a realizar 5 vueltas a la cancha como calentamiento. En este ejemplo, el proceso que se repite es la vuelta y se debe realizar una cantidad de veces determinada (5). En términos de programación, se le denomina la estructura iterativa contralada por cantidad – FOR.</a:t>
            </a:r>
          </a:p>
          <a:p>
            <a:pPr marL="12700" marR="5080" algn="just">
              <a:lnSpc>
                <a:spcPct val="100000"/>
              </a:lnSpc>
              <a:spcBef>
                <a:spcPts val="100"/>
              </a:spcBef>
            </a:pPr>
            <a:endParaRPr lang="es-ES" sz="1800" spc="-5" dirty="0">
              <a:latin typeface="Tahoma"/>
              <a:cs typeface="Tahoma"/>
            </a:endParaRPr>
          </a:p>
          <a:p>
            <a:pPr marL="12700" marR="5080" algn="just">
              <a:spcBef>
                <a:spcPts val="100"/>
              </a:spcBef>
            </a:pPr>
            <a:r>
              <a:rPr lang="es-ES" spc="-5" dirty="0">
                <a:latin typeface="Tahoma"/>
                <a:cs typeface="Tahoma"/>
              </a:rPr>
              <a:t>Ejemplo 2:  En una clase de educación  física, el profesor es llamado desde la coordinación y nos invita a realizar vueltas a la cancha mientras regresa . En este ejemplo, el proceso que se repite es la vuelta y no se conoce la cantidad a realizar, depende de la condición del regreso del docente, es decir mientras el docente no regrese, debo dar vuelta. En términos de programación, se le denomina la estructura iterativa contralada por condición – WHILE.</a:t>
            </a:r>
          </a:p>
          <a:p>
            <a:pPr marL="12700" marR="5080" algn="just">
              <a:lnSpc>
                <a:spcPct val="100000"/>
              </a:lnSpc>
              <a:spcBef>
                <a:spcPts val="100"/>
              </a:spcBef>
            </a:pPr>
            <a:endParaRPr lang="es-ES" sz="1800" dirty="0">
              <a:latin typeface="Tahoma"/>
              <a:cs typeface="Tahoma"/>
            </a:endParaRPr>
          </a:p>
          <a:p>
            <a:pPr>
              <a:lnSpc>
                <a:spcPct val="100000"/>
              </a:lnSpc>
              <a:spcBef>
                <a:spcPts val="45"/>
              </a:spcBef>
            </a:pPr>
            <a:endParaRPr lang="es-ES" sz="1750" dirty="0">
              <a:latin typeface="Tahoma"/>
              <a:cs typeface="Tahoma"/>
            </a:endParaRPr>
          </a:p>
        </p:txBody>
      </p:sp>
      <p:sp>
        <p:nvSpPr>
          <p:cNvPr id="8" name="CuadroTexto 7">
            <a:extLst>
              <a:ext uri="{FF2B5EF4-FFF2-40B4-BE49-F238E27FC236}">
                <a16:creationId xmlns:a16="http://schemas.microsoft.com/office/drawing/2014/main" id="{6085A029-7489-4785-A0FC-4E06D4FCF9F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553740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381684" y="3429000"/>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Iteración o ciclos controlados  por cantidad - FOR</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971592" y="3493675"/>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5" name="CuadroTexto 14">
            <a:extLst>
              <a:ext uri="{FF2B5EF4-FFF2-40B4-BE49-F238E27FC236}">
                <a16:creationId xmlns:a16="http://schemas.microsoft.com/office/drawing/2014/main" id="{B23F7225-5390-452A-AF15-E5EEB3C3CCBC}"/>
              </a:ext>
            </a:extLst>
          </p:cNvPr>
          <p:cNvSpPr txBox="1"/>
          <p:nvPr/>
        </p:nvSpPr>
        <p:spPr>
          <a:xfrm>
            <a:off x="1328739" y="4163291"/>
            <a:ext cx="9810316" cy="646331"/>
          </a:xfrm>
          <a:prstGeom prst="rect">
            <a:avLst/>
          </a:prstGeom>
          <a:noFill/>
        </p:spPr>
        <p:txBody>
          <a:bodyPr wrap="square" rtlCol="0">
            <a:spAutoFit/>
          </a:bodyPr>
          <a:lstStyle/>
          <a:p>
            <a:pPr algn="just"/>
            <a:r>
              <a:rPr lang="es-ES" b="1" dirty="0">
                <a:solidFill>
                  <a:srgbClr val="7030A0"/>
                </a:solidFill>
                <a:latin typeface="Ubuntu" panose="020B0504030602030204" pitchFamily="34" charset="0"/>
              </a:rPr>
              <a:t>Situaciones o problemas de manejo de información que incluyen iteraciones o ciclos que se repiten una cantidad de veces determinada o conocida</a:t>
            </a:r>
            <a:endParaRPr lang="es-CO" b="1" dirty="0">
              <a:solidFill>
                <a:srgbClr val="7030A0"/>
              </a:solidFill>
              <a:latin typeface="Ubuntu" panose="020B0504030602030204" pitchFamily="34" charset="0"/>
            </a:endParaRPr>
          </a:p>
        </p:txBody>
      </p:sp>
      <p:sp>
        <p:nvSpPr>
          <p:cNvPr id="16" name="CuadroTexto 15">
            <a:extLst>
              <a:ext uri="{FF2B5EF4-FFF2-40B4-BE49-F238E27FC236}">
                <a16:creationId xmlns:a16="http://schemas.microsoft.com/office/drawing/2014/main" id="{31561F2D-4A56-451D-A877-E5E3F03F2750}"/>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603152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D7537EDE-7F3B-40B9-BAC9-FFBC160A8363}"/>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6" name="CuadroTexto 5">
            <a:extLst>
              <a:ext uri="{FF2B5EF4-FFF2-40B4-BE49-F238E27FC236}">
                <a16:creationId xmlns:a16="http://schemas.microsoft.com/office/drawing/2014/main" id="{5A5B3265-17B1-4889-887E-660C7538022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10" name="Imagen 9">
            <a:extLst>
              <a:ext uri="{FF2B5EF4-FFF2-40B4-BE49-F238E27FC236}">
                <a16:creationId xmlns:a16="http://schemas.microsoft.com/office/drawing/2014/main" id="{0D5D68A6-36B3-42FC-9365-A269739E511B}"/>
              </a:ext>
            </a:extLst>
          </p:cNvPr>
          <p:cNvPicPr>
            <a:picLocks noChangeAspect="1"/>
          </p:cNvPicPr>
          <p:nvPr/>
        </p:nvPicPr>
        <p:blipFill>
          <a:blip r:embed="rId2"/>
          <a:stretch>
            <a:fillRect/>
          </a:stretch>
        </p:blipFill>
        <p:spPr>
          <a:xfrm>
            <a:off x="0" y="2509269"/>
            <a:ext cx="4908992" cy="1839462"/>
          </a:xfrm>
          <a:prstGeom prst="rect">
            <a:avLst/>
          </a:prstGeom>
        </p:spPr>
      </p:pic>
      <p:pic>
        <p:nvPicPr>
          <p:cNvPr id="12" name="Imagen 11">
            <a:extLst>
              <a:ext uri="{FF2B5EF4-FFF2-40B4-BE49-F238E27FC236}">
                <a16:creationId xmlns:a16="http://schemas.microsoft.com/office/drawing/2014/main" id="{D13C7705-386C-4512-BBAC-58490E17DDF3}"/>
              </a:ext>
            </a:extLst>
          </p:cNvPr>
          <p:cNvPicPr>
            <a:picLocks noChangeAspect="1"/>
          </p:cNvPicPr>
          <p:nvPr/>
        </p:nvPicPr>
        <p:blipFill>
          <a:blip r:embed="rId3"/>
          <a:stretch>
            <a:fillRect/>
          </a:stretch>
        </p:blipFill>
        <p:spPr>
          <a:xfrm>
            <a:off x="5102721" y="1811350"/>
            <a:ext cx="6701351" cy="3305243"/>
          </a:xfrm>
          <a:prstGeom prst="rect">
            <a:avLst/>
          </a:prstGeom>
        </p:spPr>
      </p:pic>
    </p:spTree>
    <p:extLst>
      <p:ext uri="{BB962C8B-B14F-4D97-AF65-F5344CB8AC3E}">
        <p14:creationId xmlns:p14="http://schemas.microsoft.com/office/powerpoint/2010/main" val="3918266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F61F8D-276E-4EC5-9869-04DC00F4FC1E}"/>
              </a:ext>
            </a:extLst>
          </p:cNvPr>
          <p:cNvPicPr>
            <a:picLocks noChangeAspect="1"/>
          </p:cNvPicPr>
          <p:nvPr/>
        </p:nvPicPr>
        <p:blipFill>
          <a:blip r:embed="rId2"/>
          <a:stretch>
            <a:fillRect/>
          </a:stretch>
        </p:blipFill>
        <p:spPr>
          <a:xfrm>
            <a:off x="1393791" y="2049527"/>
            <a:ext cx="9153041" cy="2231527"/>
          </a:xfrm>
          <a:prstGeom prst="rect">
            <a:avLst/>
          </a:prstGeom>
        </p:spPr>
      </p:pic>
      <p:sp>
        <p:nvSpPr>
          <p:cNvPr id="9" name="CuadroTexto 8">
            <a:extLst>
              <a:ext uri="{FF2B5EF4-FFF2-40B4-BE49-F238E27FC236}">
                <a16:creationId xmlns:a16="http://schemas.microsoft.com/office/drawing/2014/main" id="{5FEE5B24-00B7-4185-A2A7-AAABA65A065C}"/>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10" name="CuadroTexto 9">
            <a:extLst>
              <a:ext uri="{FF2B5EF4-FFF2-40B4-BE49-F238E27FC236}">
                <a16:creationId xmlns:a16="http://schemas.microsoft.com/office/drawing/2014/main" id="{DC5F40CC-9E3C-4011-8E64-EAD5777B8BD0}"/>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46686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62A4D5AD-01B5-4891-BE07-B94772650AF6}"/>
              </a:ext>
            </a:extLst>
          </p:cNvPr>
          <p:cNvSpPr txBox="1"/>
          <p:nvPr/>
        </p:nvSpPr>
        <p:spPr>
          <a:xfrm>
            <a:off x="3632443" y="1741922"/>
            <a:ext cx="8229599" cy="461665"/>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Operadores aritméticos  - </a:t>
            </a:r>
            <a:r>
              <a:rPr lang="es-CO" sz="2400" b="1" dirty="0">
                <a:solidFill>
                  <a:srgbClr val="FF0000"/>
                </a:solidFill>
                <a:latin typeface="Ubuntu" panose="020B0504030602030204" pitchFamily="34" charset="0"/>
              </a:rPr>
              <a:t>Jerarquía – </a:t>
            </a:r>
            <a:r>
              <a:rPr lang="es-CO" sz="2400" b="1" dirty="0">
                <a:solidFill>
                  <a:schemeClr val="accent1">
                    <a:lumMod val="75000"/>
                  </a:schemeClr>
                </a:solidFill>
                <a:latin typeface="Ubuntu" panose="020B0504030602030204" pitchFamily="34" charset="0"/>
              </a:rPr>
              <a:t>Refuerzo Semana 1 </a:t>
            </a:r>
          </a:p>
        </p:txBody>
      </p:sp>
      <p:grpSp>
        <p:nvGrpSpPr>
          <p:cNvPr id="14" name="Group 32">
            <a:extLst>
              <a:ext uri="{FF2B5EF4-FFF2-40B4-BE49-F238E27FC236}">
                <a16:creationId xmlns:a16="http://schemas.microsoft.com/office/drawing/2014/main" id="{20D31A5E-49B7-4226-9357-A5782D0011F2}"/>
              </a:ext>
            </a:extLst>
          </p:cNvPr>
          <p:cNvGrpSpPr>
            <a:grpSpLocks/>
          </p:cNvGrpSpPr>
          <p:nvPr/>
        </p:nvGrpSpPr>
        <p:grpSpPr bwMode="auto">
          <a:xfrm>
            <a:off x="3155364" y="1741922"/>
            <a:ext cx="390047" cy="369280"/>
            <a:chOff x="2078" y="1680"/>
            <a:chExt cx="1615" cy="1615"/>
          </a:xfrm>
        </p:grpSpPr>
        <p:sp>
          <p:nvSpPr>
            <p:cNvPr id="15" name="Oval 33">
              <a:extLst>
                <a:ext uri="{FF2B5EF4-FFF2-40B4-BE49-F238E27FC236}">
                  <a16:creationId xmlns:a16="http://schemas.microsoft.com/office/drawing/2014/main" id="{1DF2036C-A9EC-4596-99E1-076D8FD31B41}"/>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6" name="Oval 34">
              <a:extLst>
                <a:ext uri="{FF2B5EF4-FFF2-40B4-BE49-F238E27FC236}">
                  <a16:creationId xmlns:a16="http://schemas.microsoft.com/office/drawing/2014/main" id="{463CD463-9B18-4B19-9F0F-3F5DB0CB432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7" name="Oval 35">
              <a:extLst>
                <a:ext uri="{FF2B5EF4-FFF2-40B4-BE49-F238E27FC236}">
                  <a16:creationId xmlns:a16="http://schemas.microsoft.com/office/drawing/2014/main" id="{15957AD7-69B0-41B6-B0B1-E846754C4ED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8" name="Oval 36">
              <a:extLst>
                <a:ext uri="{FF2B5EF4-FFF2-40B4-BE49-F238E27FC236}">
                  <a16:creationId xmlns:a16="http://schemas.microsoft.com/office/drawing/2014/main" id="{6FADC0AD-DDA8-4E07-BEC9-0B455A76975E}"/>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9" name="Oval 37">
              <a:extLst>
                <a:ext uri="{FF2B5EF4-FFF2-40B4-BE49-F238E27FC236}">
                  <a16:creationId xmlns:a16="http://schemas.microsoft.com/office/drawing/2014/main" id="{4C40E8BD-2725-4B94-9090-C3C69183C056}"/>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20" name="Oval 38">
              <a:extLst>
                <a:ext uri="{FF2B5EF4-FFF2-40B4-BE49-F238E27FC236}">
                  <a16:creationId xmlns:a16="http://schemas.microsoft.com/office/drawing/2014/main" id="{984E0E0B-CB15-438C-AB53-BEE1265ECF6C}"/>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pic>
        <p:nvPicPr>
          <p:cNvPr id="5" name="Imagen 4">
            <a:extLst>
              <a:ext uri="{FF2B5EF4-FFF2-40B4-BE49-F238E27FC236}">
                <a16:creationId xmlns:a16="http://schemas.microsoft.com/office/drawing/2014/main" id="{6E8227CA-8735-4E54-A2FE-BA1AD0D737AB}"/>
              </a:ext>
            </a:extLst>
          </p:cNvPr>
          <p:cNvPicPr>
            <a:picLocks noChangeAspect="1"/>
          </p:cNvPicPr>
          <p:nvPr/>
        </p:nvPicPr>
        <p:blipFill>
          <a:blip r:embed="rId2"/>
          <a:stretch>
            <a:fillRect/>
          </a:stretch>
        </p:blipFill>
        <p:spPr>
          <a:xfrm>
            <a:off x="2883812" y="2375977"/>
            <a:ext cx="6034901" cy="3282926"/>
          </a:xfrm>
          <a:prstGeom prst="rect">
            <a:avLst/>
          </a:prstGeom>
        </p:spPr>
      </p:pic>
      <p:sp>
        <p:nvSpPr>
          <p:cNvPr id="7" name="Rectángulo: esquinas redondeadas 6">
            <a:extLst>
              <a:ext uri="{FF2B5EF4-FFF2-40B4-BE49-F238E27FC236}">
                <a16:creationId xmlns:a16="http://schemas.microsoft.com/office/drawing/2014/main" id="{87F13425-A91E-4251-B52A-0F1747E4FAA9}"/>
              </a:ext>
            </a:extLst>
          </p:cNvPr>
          <p:cNvSpPr/>
          <p:nvPr/>
        </p:nvSpPr>
        <p:spPr>
          <a:xfrm>
            <a:off x="3240760" y="2893506"/>
            <a:ext cx="914400" cy="450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CO" dirty="0"/>
          </a:p>
        </p:txBody>
      </p:sp>
      <p:sp>
        <p:nvSpPr>
          <p:cNvPr id="42" name="Rectángulo: esquinas redondeadas 41">
            <a:extLst>
              <a:ext uri="{FF2B5EF4-FFF2-40B4-BE49-F238E27FC236}">
                <a16:creationId xmlns:a16="http://schemas.microsoft.com/office/drawing/2014/main" id="{98819AB1-93C7-4041-90F4-1767C13A6299}"/>
              </a:ext>
            </a:extLst>
          </p:cNvPr>
          <p:cNvSpPr/>
          <p:nvPr/>
        </p:nvSpPr>
        <p:spPr>
          <a:xfrm>
            <a:off x="3240760" y="3361449"/>
            <a:ext cx="914400" cy="450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O" dirty="0"/>
          </a:p>
        </p:txBody>
      </p:sp>
      <p:sp>
        <p:nvSpPr>
          <p:cNvPr id="43" name="Rectángulo: esquinas redondeadas 42">
            <a:extLst>
              <a:ext uri="{FF2B5EF4-FFF2-40B4-BE49-F238E27FC236}">
                <a16:creationId xmlns:a16="http://schemas.microsoft.com/office/drawing/2014/main" id="{1EB42ED4-C974-47E2-8C80-CE7C2BAF10BA}"/>
              </a:ext>
            </a:extLst>
          </p:cNvPr>
          <p:cNvSpPr/>
          <p:nvPr/>
        </p:nvSpPr>
        <p:spPr>
          <a:xfrm>
            <a:off x="3240760" y="3833716"/>
            <a:ext cx="914400" cy="450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O" dirty="0"/>
          </a:p>
        </p:txBody>
      </p:sp>
      <p:sp>
        <p:nvSpPr>
          <p:cNvPr id="44" name="Rectángulo: esquinas redondeadas 43">
            <a:extLst>
              <a:ext uri="{FF2B5EF4-FFF2-40B4-BE49-F238E27FC236}">
                <a16:creationId xmlns:a16="http://schemas.microsoft.com/office/drawing/2014/main" id="{FC99ABD7-07F7-4EC6-9C19-15B2B20C2016}"/>
              </a:ext>
            </a:extLst>
          </p:cNvPr>
          <p:cNvSpPr/>
          <p:nvPr/>
        </p:nvSpPr>
        <p:spPr>
          <a:xfrm>
            <a:off x="3247991" y="4288139"/>
            <a:ext cx="914400" cy="450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endParaRPr lang="es-CO" dirty="0"/>
          </a:p>
        </p:txBody>
      </p:sp>
      <p:sp>
        <p:nvSpPr>
          <p:cNvPr id="48" name="Rectángulo: esquinas redondeadas 47">
            <a:extLst>
              <a:ext uri="{FF2B5EF4-FFF2-40B4-BE49-F238E27FC236}">
                <a16:creationId xmlns:a16="http://schemas.microsoft.com/office/drawing/2014/main" id="{00E055B2-B849-46EF-81EB-77371E573C54}"/>
              </a:ext>
            </a:extLst>
          </p:cNvPr>
          <p:cNvSpPr/>
          <p:nvPr/>
        </p:nvSpPr>
        <p:spPr>
          <a:xfrm>
            <a:off x="3234136" y="4738505"/>
            <a:ext cx="914400" cy="450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O" dirty="0"/>
          </a:p>
        </p:txBody>
      </p:sp>
      <p:sp>
        <p:nvSpPr>
          <p:cNvPr id="49" name="Rectángulo: esquinas redondeadas 48">
            <a:extLst>
              <a:ext uri="{FF2B5EF4-FFF2-40B4-BE49-F238E27FC236}">
                <a16:creationId xmlns:a16="http://schemas.microsoft.com/office/drawing/2014/main" id="{D5DF34DD-9BD5-4954-B961-05FDCB56C387}"/>
              </a:ext>
            </a:extLst>
          </p:cNvPr>
          <p:cNvSpPr/>
          <p:nvPr/>
        </p:nvSpPr>
        <p:spPr>
          <a:xfrm>
            <a:off x="3240760" y="5179676"/>
            <a:ext cx="914400" cy="450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O" dirty="0"/>
          </a:p>
        </p:txBody>
      </p:sp>
      <p:sp>
        <p:nvSpPr>
          <p:cNvPr id="8" name="Elipse 7">
            <a:extLst>
              <a:ext uri="{FF2B5EF4-FFF2-40B4-BE49-F238E27FC236}">
                <a16:creationId xmlns:a16="http://schemas.microsoft.com/office/drawing/2014/main" id="{60181CAB-B095-4CB2-A06A-FA3290B56F80}"/>
              </a:ext>
            </a:extLst>
          </p:cNvPr>
          <p:cNvSpPr/>
          <p:nvPr/>
        </p:nvSpPr>
        <p:spPr>
          <a:xfrm>
            <a:off x="1609246" y="1986507"/>
            <a:ext cx="1274566" cy="6937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ln w="0"/>
                <a:solidFill>
                  <a:schemeClr val="accent1"/>
                </a:solidFill>
                <a:effectLst>
                  <a:outerShdw blurRad="38100" dist="25400" dir="5400000" algn="ctr" rotWithShape="0">
                    <a:srgbClr val="6E747A">
                      <a:alpha val="43000"/>
                    </a:srgbClr>
                  </a:outerShdw>
                </a:effectLst>
              </a:rPr>
              <a:t>Python</a:t>
            </a:r>
            <a:endParaRPr lang="es-CO" dirty="0">
              <a:ln w="0"/>
              <a:solidFill>
                <a:schemeClr val="accent1"/>
              </a:solidFill>
              <a:effectLst>
                <a:outerShdw blurRad="38100" dist="25400" dir="5400000" algn="ctr" rotWithShape="0">
                  <a:srgbClr val="6E747A">
                    <a:alpha val="43000"/>
                  </a:srgbClr>
                </a:outerShdw>
              </a:effectLst>
            </a:endParaRPr>
          </a:p>
        </p:txBody>
      </p:sp>
      <p:sp>
        <p:nvSpPr>
          <p:cNvPr id="9" name="Flecha: a la derecha 8">
            <a:extLst>
              <a:ext uri="{FF2B5EF4-FFF2-40B4-BE49-F238E27FC236}">
                <a16:creationId xmlns:a16="http://schemas.microsoft.com/office/drawing/2014/main" id="{BE006848-AC24-4754-8AC1-75AB98A51042}"/>
              </a:ext>
            </a:extLst>
          </p:cNvPr>
          <p:cNvSpPr/>
          <p:nvPr/>
        </p:nvSpPr>
        <p:spPr>
          <a:xfrm>
            <a:off x="1337059" y="4017440"/>
            <a:ext cx="1167538" cy="566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CuadroTexto 49">
            <a:extLst>
              <a:ext uri="{FF2B5EF4-FFF2-40B4-BE49-F238E27FC236}">
                <a16:creationId xmlns:a16="http://schemas.microsoft.com/office/drawing/2014/main" id="{9C9D3052-8893-43F0-AA93-EB22774CDCD2}"/>
              </a:ext>
            </a:extLst>
          </p:cNvPr>
          <p:cNvSpPr txBox="1"/>
          <p:nvPr/>
        </p:nvSpPr>
        <p:spPr>
          <a:xfrm>
            <a:off x="957844" y="4753055"/>
            <a:ext cx="2022762" cy="278404"/>
          </a:xfrm>
          <a:prstGeom prst="rect">
            <a:avLst/>
          </a:prstGeom>
          <a:noFill/>
        </p:spPr>
        <p:txBody>
          <a:bodyPr wrap="square" rtlCol="0">
            <a:spAutoFit/>
          </a:bodyPr>
          <a:lstStyle/>
          <a:p>
            <a:pPr algn="just"/>
            <a:r>
              <a:rPr lang="es-CO" sz="1200" b="1" dirty="0">
                <a:solidFill>
                  <a:schemeClr val="accent1">
                    <a:lumMod val="50000"/>
                  </a:schemeClr>
                </a:solidFill>
                <a:latin typeface="Ubuntu" panose="020B0504030602030204" pitchFamily="34" charset="0"/>
              </a:rPr>
              <a:t>De izquierda a derecha</a:t>
            </a:r>
          </a:p>
        </p:txBody>
      </p:sp>
      <p:sp>
        <p:nvSpPr>
          <p:cNvPr id="21" name="CuadroTexto 20">
            <a:extLst>
              <a:ext uri="{FF2B5EF4-FFF2-40B4-BE49-F238E27FC236}">
                <a16:creationId xmlns:a16="http://schemas.microsoft.com/office/drawing/2014/main" id="{4FD62429-5132-4BD1-989D-2D88BB96787B}"/>
              </a:ext>
            </a:extLst>
          </p:cNvPr>
          <p:cNvSpPr txBox="1"/>
          <p:nvPr/>
        </p:nvSpPr>
        <p:spPr>
          <a:xfrm>
            <a:off x="2420329" y="149440"/>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sp>
        <p:nvSpPr>
          <p:cNvPr id="22" name="Rectángulo: esquinas redondeadas 21">
            <a:extLst>
              <a:ext uri="{FF2B5EF4-FFF2-40B4-BE49-F238E27FC236}">
                <a16:creationId xmlns:a16="http://schemas.microsoft.com/office/drawing/2014/main" id="{75F922AB-E638-47F3-A845-B6668E3A4AF1}"/>
              </a:ext>
            </a:extLst>
          </p:cNvPr>
          <p:cNvSpPr/>
          <p:nvPr/>
        </p:nvSpPr>
        <p:spPr>
          <a:xfrm>
            <a:off x="2631011" y="6048373"/>
            <a:ext cx="914400" cy="4503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
            </a:r>
            <a:endParaRPr lang="es-CO" dirty="0"/>
          </a:p>
        </p:txBody>
      </p:sp>
      <p:sp>
        <p:nvSpPr>
          <p:cNvPr id="23" name="CuadroTexto 22">
            <a:extLst>
              <a:ext uri="{FF2B5EF4-FFF2-40B4-BE49-F238E27FC236}">
                <a16:creationId xmlns:a16="http://schemas.microsoft.com/office/drawing/2014/main" id="{DD50AF1D-691A-4E6A-874B-F451D043F23C}"/>
              </a:ext>
            </a:extLst>
          </p:cNvPr>
          <p:cNvSpPr txBox="1"/>
          <p:nvPr/>
        </p:nvSpPr>
        <p:spPr>
          <a:xfrm>
            <a:off x="3522950" y="6174342"/>
            <a:ext cx="2022762" cy="278404"/>
          </a:xfrm>
          <a:prstGeom prst="rect">
            <a:avLst/>
          </a:prstGeom>
          <a:noFill/>
        </p:spPr>
        <p:txBody>
          <a:bodyPr wrap="square" rtlCol="0">
            <a:spAutoFit/>
          </a:bodyPr>
          <a:lstStyle/>
          <a:p>
            <a:pPr algn="just"/>
            <a:r>
              <a:rPr lang="es-CO" sz="1200" b="1" dirty="0">
                <a:solidFill>
                  <a:schemeClr val="accent1">
                    <a:lumMod val="50000"/>
                  </a:schemeClr>
                </a:solidFill>
                <a:latin typeface="Ubuntu" panose="020B0504030602030204" pitchFamily="34" charset="0"/>
              </a:rPr>
              <a:t>Módulo (Residuo)</a:t>
            </a:r>
          </a:p>
        </p:txBody>
      </p:sp>
    </p:spTree>
    <p:extLst>
      <p:ext uri="{BB962C8B-B14F-4D97-AF65-F5344CB8AC3E}">
        <p14:creationId xmlns:p14="http://schemas.microsoft.com/office/powerpoint/2010/main" val="1886322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DFA6377-AFD3-4E49-99DD-2487EFDDBD5B}"/>
              </a:ext>
            </a:extLst>
          </p:cNvPr>
          <p:cNvSpPr txBox="1"/>
          <p:nvPr/>
        </p:nvSpPr>
        <p:spPr>
          <a:xfrm>
            <a:off x="9998639" y="103892"/>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sp>
        <p:nvSpPr>
          <p:cNvPr id="30" name="CuadroTexto 29">
            <a:extLst>
              <a:ext uri="{FF2B5EF4-FFF2-40B4-BE49-F238E27FC236}">
                <a16:creationId xmlns:a16="http://schemas.microsoft.com/office/drawing/2014/main" id="{C5873EB2-915E-47AD-BFEC-AD56C69AF36E}"/>
              </a:ext>
            </a:extLst>
          </p:cNvPr>
          <p:cNvSpPr txBox="1"/>
          <p:nvPr/>
        </p:nvSpPr>
        <p:spPr>
          <a:xfrm>
            <a:off x="1205345" y="1869476"/>
            <a:ext cx="10612582" cy="4278094"/>
          </a:xfrm>
          <a:prstGeom prst="rect">
            <a:avLst/>
          </a:prstGeom>
          <a:noFill/>
        </p:spPr>
        <p:txBody>
          <a:bodyPr wrap="square" rtlCol="0">
            <a:spAutoFit/>
          </a:bodyPr>
          <a:lstStyle/>
          <a:p>
            <a:pPr algn="just"/>
            <a:r>
              <a:rPr lang="es-ES" sz="1400" b="1" dirty="0">
                <a:solidFill>
                  <a:schemeClr val="accent1">
                    <a:lumMod val="50000"/>
                  </a:schemeClr>
                </a:solidFill>
                <a:latin typeface="Ubuntu" panose="020B0504030602030204" pitchFamily="34" charset="0"/>
              </a:rPr>
              <a:t>Se tiene  la siguiente información sobre los </a:t>
            </a:r>
            <a:r>
              <a:rPr lang="es-ES" sz="1400" b="1" dirty="0">
                <a:solidFill>
                  <a:schemeClr val="accent1">
                    <a:lumMod val="50000"/>
                  </a:schemeClr>
                </a:solidFill>
                <a:highlight>
                  <a:srgbClr val="FFFF00"/>
                </a:highlight>
                <a:latin typeface="Ubuntu" panose="020B0504030602030204" pitchFamily="34" charset="0"/>
              </a:rPr>
              <a:t>N (N es suministrado)</a:t>
            </a:r>
            <a:r>
              <a:rPr lang="es-ES" sz="1400" b="1" dirty="0">
                <a:solidFill>
                  <a:schemeClr val="accent1">
                    <a:lumMod val="50000"/>
                  </a:schemeClr>
                </a:solidFill>
                <a:latin typeface="Ubuntu" panose="020B0504030602030204" pitchFamily="34" charset="0"/>
              </a:rPr>
              <a:t> usuarios del servicio de AGUA:</a:t>
            </a:r>
          </a:p>
          <a:p>
            <a:pPr marL="285750" indent="-285750" algn="just">
              <a:buFont typeface="Arial" panose="020B0604020202020204" pitchFamily="34" charset="0"/>
              <a:buChar char="•"/>
            </a:pPr>
            <a:r>
              <a:rPr lang="es-ES" sz="1400" b="1" dirty="0">
                <a:solidFill>
                  <a:schemeClr val="accent1">
                    <a:lumMod val="50000"/>
                  </a:schemeClr>
                </a:solidFill>
                <a:highlight>
                  <a:srgbClr val="FFFF00"/>
                </a:highlight>
                <a:latin typeface="Ubuntu" panose="020B0504030602030204" pitchFamily="34" charset="0"/>
              </a:rPr>
              <a:t>Código</a:t>
            </a:r>
          </a:p>
          <a:p>
            <a:pPr marL="285750" indent="-285750" algn="just">
              <a:buFont typeface="Arial" panose="020B0604020202020204" pitchFamily="34" charset="0"/>
              <a:buChar char="•"/>
            </a:pPr>
            <a:r>
              <a:rPr lang="es-ES" sz="1400" b="1" dirty="0">
                <a:solidFill>
                  <a:schemeClr val="accent1">
                    <a:lumMod val="50000"/>
                  </a:schemeClr>
                </a:solidFill>
                <a:highlight>
                  <a:srgbClr val="FFFF00"/>
                </a:highlight>
                <a:latin typeface="Ubuntu" panose="020B0504030602030204" pitchFamily="34" charset="0"/>
              </a:rPr>
              <a:t>Nombre</a:t>
            </a:r>
          </a:p>
          <a:p>
            <a:pPr marL="285750" indent="-285750" algn="just">
              <a:buFont typeface="Arial" panose="020B0604020202020204" pitchFamily="34" charset="0"/>
              <a:buChar char="•"/>
            </a:pPr>
            <a:r>
              <a:rPr lang="es-ES" sz="1400" b="1" dirty="0">
                <a:solidFill>
                  <a:schemeClr val="accent1">
                    <a:lumMod val="50000"/>
                  </a:schemeClr>
                </a:solidFill>
                <a:highlight>
                  <a:srgbClr val="FFFF00"/>
                </a:highlight>
                <a:latin typeface="Ubuntu" panose="020B0504030602030204" pitchFamily="34" charset="0"/>
              </a:rPr>
              <a:t>Estado: Puede ser V=Vigente o S=Suspendido</a:t>
            </a:r>
          </a:p>
          <a:p>
            <a:pPr marL="285750" indent="-285750" algn="just">
              <a:buFont typeface="Arial" panose="020B0604020202020204" pitchFamily="34" charset="0"/>
              <a:buChar char="•"/>
            </a:pPr>
            <a:r>
              <a:rPr lang="es-ES" sz="1400" b="1" dirty="0">
                <a:solidFill>
                  <a:schemeClr val="accent1">
                    <a:lumMod val="50000"/>
                  </a:schemeClr>
                </a:solidFill>
                <a:highlight>
                  <a:srgbClr val="FFFF00"/>
                </a:highlight>
                <a:latin typeface="Ubuntu" panose="020B0504030602030204" pitchFamily="34" charset="0"/>
              </a:rPr>
              <a:t>Estrato:  Puede ser 1,2,3,4 5 o 6</a:t>
            </a:r>
          </a:p>
          <a:p>
            <a:pPr marL="285750" indent="-285750" algn="just">
              <a:buFont typeface="Arial" panose="020B0604020202020204" pitchFamily="34" charset="0"/>
              <a:buChar char="•"/>
            </a:pPr>
            <a:r>
              <a:rPr lang="es-ES" sz="1400" b="1" dirty="0">
                <a:solidFill>
                  <a:schemeClr val="accent1">
                    <a:lumMod val="50000"/>
                  </a:schemeClr>
                </a:solidFill>
                <a:highlight>
                  <a:srgbClr val="FFFF00"/>
                </a:highlight>
                <a:latin typeface="Ubuntu" panose="020B0504030602030204" pitchFamily="34" charset="0"/>
              </a:rPr>
              <a:t>Consumo del mes (en cm3)</a:t>
            </a:r>
          </a:p>
          <a:p>
            <a:pPr algn="just"/>
            <a:r>
              <a:rPr lang="es-ES" sz="1400" b="1" dirty="0">
                <a:solidFill>
                  <a:schemeClr val="accent1">
                    <a:lumMod val="50000"/>
                  </a:schemeClr>
                </a:solidFill>
                <a:latin typeface="Ubuntu" panose="020B0504030602030204" pitchFamily="34" charset="0"/>
              </a:rPr>
              <a:t>Se pide </a:t>
            </a:r>
            <a:r>
              <a:rPr lang="es-ES" sz="1400" b="1" dirty="0">
                <a:solidFill>
                  <a:schemeClr val="accent1">
                    <a:lumMod val="50000"/>
                  </a:schemeClr>
                </a:solidFill>
                <a:highlight>
                  <a:srgbClr val="FF00FF"/>
                </a:highlight>
                <a:latin typeface="Ubuntu" panose="020B0504030602030204" pitchFamily="34" charset="0"/>
              </a:rPr>
              <a:t>calcular el valor a pagar por concepto de servicio de AGUA de cada usuario, teniendo en cuenta que este valor es la suma del valor de tarifa más el valor del consumo.</a:t>
            </a:r>
            <a:r>
              <a:rPr lang="es-ES" sz="1400" b="1" dirty="0">
                <a:solidFill>
                  <a:schemeClr val="accent1">
                    <a:lumMod val="50000"/>
                  </a:schemeClr>
                </a:solidFill>
                <a:latin typeface="Ubuntu" panose="020B0504030602030204" pitchFamily="34" charset="0"/>
              </a:rPr>
              <a:t> También nos indican que el valor de la tarifa básica depende del estrato así :</a:t>
            </a:r>
          </a:p>
          <a:p>
            <a:pPr algn="just"/>
            <a:endParaRPr lang="es-ES" sz="1400" b="1" dirty="0">
              <a:solidFill>
                <a:schemeClr val="accent1">
                  <a:lumMod val="50000"/>
                </a:schemeClr>
              </a:solidFill>
              <a:latin typeface="Ubuntu" panose="020B0504030602030204" pitchFamily="34" charset="0"/>
            </a:endParaRPr>
          </a:p>
          <a:p>
            <a:pPr algn="just"/>
            <a:r>
              <a:rPr lang="es-ES" sz="1400" b="1" dirty="0">
                <a:solidFill>
                  <a:schemeClr val="accent1">
                    <a:lumMod val="50000"/>
                  </a:schemeClr>
                </a:solidFill>
                <a:highlight>
                  <a:srgbClr val="FF00FF"/>
                </a:highlight>
                <a:latin typeface="Ubuntu" panose="020B0504030602030204" pitchFamily="34" charset="0"/>
              </a:rPr>
              <a:t>(ESTRATO  -   TARIFA BÁSICA): ( 1 - $10.000, 2 - $20.000, 3 - $30.000, 4 - $45.000, 5 - $60.000, 6 -$70.000)</a:t>
            </a:r>
          </a:p>
          <a:p>
            <a:pPr algn="just"/>
            <a:endParaRPr lang="es-ES" sz="1400" b="1" dirty="0">
              <a:solidFill>
                <a:schemeClr val="accent1">
                  <a:lumMod val="50000"/>
                </a:schemeClr>
              </a:solidFill>
              <a:highlight>
                <a:srgbClr val="FF00FF"/>
              </a:highlight>
              <a:latin typeface="Ubuntu" panose="020B0504030602030204" pitchFamily="34" charset="0"/>
            </a:endParaRPr>
          </a:p>
          <a:p>
            <a:pPr algn="just"/>
            <a:r>
              <a:rPr lang="es-ES" sz="1400" b="1" dirty="0">
                <a:solidFill>
                  <a:schemeClr val="accent1">
                    <a:lumMod val="50000"/>
                  </a:schemeClr>
                </a:solidFill>
                <a:latin typeface="Ubuntu" panose="020B0504030602030204" pitchFamily="34" charset="0"/>
              </a:rPr>
              <a:t>Además el </a:t>
            </a:r>
            <a:r>
              <a:rPr lang="es-ES" sz="1400" b="1" dirty="0">
                <a:solidFill>
                  <a:schemeClr val="accent1">
                    <a:lumMod val="50000"/>
                  </a:schemeClr>
                </a:solidFill>
                <a:highlight>
                  <a:srgbClr val="FF00FF"/>
                </a:highlight>
                <a:latin typeface="Ubuntu" panose="020B0504030602030204" pitchFamily="34" charset="0"/>
              </a:rPr>
              <a:t>valor del consumo es el consumo del mes por el valor de 1 cm3 que de $200</a:t>
            </a:r>
          </a:p>
          <a:p>
            <a:pPr algn="just"/>
            <a:endParaRPr lang="es-ES" sz="1400" b="1" dirty="0">
              <a:solidFill>
                <a:schemeClr val="accent1">
                  <a:lumMod val="50000"/>
                </a:schemeClr>
              </a:solidFill>
              <a:latin typeface="Ubuntu" panose="020B0504030602030204" pitchFamily="34" charset="0"/>
            </a:endParaRPr>
          </a:p>
          <a:p>
            <a:pPr algn="just"/>
            <a:r>
              <a:rPr lang="es-ES" sz="1400" b="1" dirty="0">
                <a:solidFill>
                  <a:schemeClr val="accent1">
                    <a:lumMod val="50000"/>
                  </a:schemeClr>
                </a:solidFill>
                <a:latin typeface="Ubuntu" panose="020B0504030602030204" pitchFamily="34" charset="0"/>
              </a:rPr>
              <a:t>Se debe imprimir el </a:t>
            </a:r>
            <a:r>
              <a:rPr lang="es-ES" sz="1400" b="1" dirty="0">
                <a:solidFill>
                  <a:schemeClr val="accent1">
                    <a:lumMod val="50000"/>
                  </a:schemeClr>
                </a:solidFill>
                <a:highlight>
                  <a:srgbClr val="00FF00"/>
                </a:highlight>
                <a:latin typeface="Ubuntu" panose="020B0504030602030204" pitchFamily="34" charset="0"/>
              </a:rPr>
              <a:t>nombre del usuario, el valor de la tarifa básica, el valor del consumo  y el valor a pagar por concepto del servicio de AGUA</a:t>
            </a:r>
          </a:p>
          <a:p>
            <a:pPr algn="just"/>
            <a:endParaRPr lang="es-CO" sz="1600" b="1" dirty="0">
              <a:solidFill>
                <a:schemeClr val="accent1">
                  <a:lumMod val="50000"/>
                </a:schemeClr>
              </a:solidFill>
              <a:latin typeface="Ubuntu" panose="020B0504030602030204" pitchFamily="34" charset="0"/>
            </a:endParaRPr>
          </a:p>
          <a:p>
            <a:pPr algn="just"/>
            <a:endParaRPr lang="es-CO" sz="1600" b="1" dirty="0">
              <a:solidFill>
                <a:schemeClr val="accent1">
                  <a:lumMod val="50000"/>
                </a:schemeClr>
              </a:solidFill>
              <a:latin typeface="Ubuntu" panose="020B0504030602030204" pitchFamily="34" charset="0"/>
            </a:endParaRPr>
          </a:p>
          <a:p>
            <a:pPr algn="just"/>
            <a:r>
              <a:rPr lang="es-CO" sz="1600" b="1" dirty="0">
                <a:solidFill>
                  <a:schemeClr val="accent1">
                    <a:lumMod val="50000"/>
                  </a:schemeClr>
                </a:solidFill>
                <a:latin typeface="Ubuntu" panose="020B0504030602030204" pitchFamily="34" charset="0"/>
              </a:rPr>
              <a:t>NOTA:  </a:t>
            </a:r>
            <a:r>
              <a:rPr lang="es-CO" sz="1600" b="1" dirty="0">
                <a:solidFill>
                  <a:schemeClr val="accent1">
                    <a:lumMod val="50000"/>
                  </a:schemeClr>
                </a:solidFill>
                <a:highlight>
                  <a:srgbClr val="FF00FF"/>
                </a:highlight>
                <a:latin typeface="Ubuntu" panose="020B0504030602030204" pitchFamily="34" charset="0"/>
              </a:rPr>
              <a:t>Se liquida servicio de AGUA a los usuarios con estado V (Vigente)</a:t>
            </a:r>
          </a:p>
        </p:txBody>
      </p:sp>
      <p:pic>
        <p:nvPicPr>
          <p:cNvPr id="29" name="Imagen 28" descr="Imagen que contiene dibujo, luz&#10;&#10;Descripción generada automáticamente">
            <a:extLst>
              <a:ext uri="{FF2B5EF4-FFF2-40B4-BE49-F238E27FC236}">
                <a16:creationId xmlns:a16="http://schemas.microsoft.com/office/drawing/2014/main" id="{8CF5CE72-B2F4-4E38-8695-A9B667E39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2089" y="739610"/>
            <a:ext cx="1065114" cy="1060380"/>
          </a:xfrm>
          <a:prstGeom prst="rect">
            <a:avLst/>
          </a:prstGeom>
        </p:spPr>
      </p:pic>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5" y="2744639"/>
            <a:ext cx="875082" cy="982234"/>
          </a:xfrm>
          <a:prstGeom prst="rect">
            <a:avLst/>
          </a:prstGeom>
        </p:spPr>
      </p:pic>
      <p:sp>
        <p:nvSpPr>
          <p:cNvPr id="8" name="CuadroTexto 7">
            <a:extLst>
              <a:ext uri="{FF2B5EF4-FFF2-40B4-BE49-F238E27FC236}">
                <a16:creationId xmlns:a16="http://schemas.microsoft.com/office/drawing/2014/main" id="{8A2E8549-7BAB-4284-9890-0FFEFF3C71F6}"/>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11" name="CuadroTexto 10">
            <a:extLst>
              <a:ext uri="{FF2B5EF4-FFF2-40B4-BE49-F238E27FC236}">
                <a16:creationId xmlns:a16="http://schemas.microsoft.com/office/drawing/2014/main" id="{3BBCB00A-D837-4FF3-91FE-1AC08F9F3DB8}"/>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213453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Análisis</a:t>
            </a:r>
            <a:endParaRPr lang="es-CO" dirty="0">
              <a:highlight>
                <a:srgbClr val="FFFF00"/>
              </a:highlight>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Diseño</a:t>
            </a:r>
            <a:endParaRPr lang="es-CO" dirty="0">
              <a:highlight>
                <a:srgbClr val="FFFF00"/>
              </a:highlight>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Construcción</a:t>
            </a:r>
            <a:endParaRPr lang="es-CO" dirty="0">
              <a:highlight>
                <a:srgbClr val="FFFF00"/>
              </a:highlight>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Metodología -&gt; Pensamiento lógico estructurado</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Método </a:t>
            </a:r>
          </a:p>
          <a:p>
            <a:pPr algn="ctr"/>
            <a:r>
              <a:rPr lang="es-ES" sz="1400" dirty="0"/>
              <a:t>Entrada – Proceso - Salida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Algoritmo</a:t>
            </a:r>
          </a:p>
          <a:p>
            <a:pPr algn="ctr"/>
            <a:r>
              <a:rPr lang="es-ES" sz="1400" dirty="0"/>
              <a:t>Diagrama de Flujo</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Programa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20610ACE-284D-4E9E-B10A-6DB20938AFBD}"/>
              </a:ext>
            </a:extLst>
          </p:cNvPr>
          <p:cNvSpPr txBox="1"/>
          <p:nvPr/>
        </p:nvSpPr>
        <p:spPr>
          <a:xfrm>
            <a:off x="9836395" y="281832"/>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2" name="Imagen 21" descr="Imagen que contiene dibujo, luz&#10;&#10;Descripción generada automáticamente">
            <a:extLst>
              <a:ext uri="{FF2B5EF4-FFF2-40B4-BE49-F238E27FC236}">
                <a16:creationId xmlns:a16="http://schemas.microsoft.com/office/drawing/2014/main" id="{4BAD36A2-5A7D-40B2-989C-2A6C91C82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4726" y="903968"/>
            <a:ext cx="1033309" cy="1028717"/>
          </a:xfrm>
          <a:prstGeom prst="rect">
            <a:avLst/>
          </a:prstGeom>
        </p:spPr>
      </p:pic>
      <p:sp>
        <p:nvSpPr>
          <p:cNvPr id="18" name="CuadroTexto 17">
            <a:extLst>
              <a:ext uri="{FF2B5EF4-FFF2-40B4-BE49-F238E27FC236}">
                <a16:creationId xmlns:a16="http://schemas.microsoft.com/office/drawing/2014/main" id="{00AE4903-A424-4C7E-811B-FEE4E63EAF0D}"/>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25" name="CuadroTexto 24">
            <a:extLst>
              <a:ext uri="{FF2B5EF4-FFF2-40B4-BE49-F238E27FC236}">
                <a16:creationId xmlns:a16="http://schemas.microsoft.com/office/drawing/2014/main" id="{DB09221D-D32C-4A3A-8C11-9E508F35284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4102610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Entrada</a:t>
            </a:r>
          </a:p>
          <a:p>
            <a:pPr algn="ctr"/>
            <a:r>
              <a:rPr lang="es-ES" dirty="0"/>
              <a:t>Se debe LEER</a:t>
            </a:r>
            <a:endParaRPr lang="es-CO" dirty="0"/>
          </a:p>
        </p:txBody>
      </p:sp>
      <p:sp>
        <p:nvSpPr>
          <p:cNvPr id="9" name="Elipse 8">
            <a:extLst>
              <a:ext uri="{FF2B5EF4-FFF2-40B4-BE49-F238E27FC236}">
                <a16:creationId xmlns:a16="http://schemas.microsoft.com/office/drawing/2014/main" id="{F5283FC5-A3F8-4BD1-B08D-A2D74F74B946}"/>
              </a:ext>
            </a:extLst>
          </p:cNvPr>
          <p:cNvSpPr/>
          <p:nvPr/>
        </p:nvSpPr>
        <p:spPr>
          <a:xfrm>
            <a:off x="4406348" y="2955040"/>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Proceso</a:t>
            </a:r>
            <a:endParaRPr lang="es-CO" dirty="0"/>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Salida Se debe IMPRIMIR </a:t>
            </a:r>
            <a:endParaRPr lang="es-CO" dirty="0"/>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–&gt; Método Entrada-Proceso-Salida</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494056" y="4693297"/>
            <a:ext cx="2504661" cy="431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N=Cantidad de usuarios</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491590" y="4367927"/>
            <a:ext cx="433718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Ciclo: Liquidación de cada usuario (FOR, se conoce la cantidad de usuarios N)  </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8535833" y="4600786"/>
            <a:ext cx="271542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  </a:t>
            </a:r>
            <a:r>
              <a:rPr lang="es-ES" sz="1400" dirty="0" err="1"/>
              <a:t>tarifa_básica</a:t>
            </a:r>
            <a:r>
              <a:rPr lang="es-ES" sz="1400" dirty="0"/>
              <a:t>, </a:t>
            </a:r>
            <a:r>
              <a:rPr lang="es-ES" sz="1400" dirty="0" err="1"/>
              <a:t>valor_consumo</a:t>
            </a:r>
            <a:r>
              <a:rPr lang="es-ES" sz="1400" dirty="0"/>
              <a:t>, </a:t>
            </a:r>
            <a:r>
              <a:rPr lang="es-ES" sz="1400" dirty="0" err="1"/>
              <a:t>valor_pagar</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1790700" y="4434574"/>
            <a:ext cx="548309"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028661"/>
            <a:ext cx="0" cy="288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240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156624" y="4279409"/>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22" name="Elipse 21">
            <a:extLst>
              <a:ext uri="{FF2B5EF4-FFF2-40B4-BE49-F238E27FC236}">
                <a16:creationId xmlns:a16="http://schemas.microsoft.com/office/drawing/2014/main" id="{42A4D451-26C7-4042-A74B-A162D133BF4B}"/>
              </a:ext>
            </a:extLst>
          </p:cNvPr>
          <p:cNvSpPr/>
          <p:nvPr/>
        </p:nvSpPr>
        <p:spPr>
          <a:xfrm>
            <a:off x="3598191" y="398230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23" name="Elipse 22">
            <a:extLst>
              <a:ext uri="{FF2B5EF4-FFF2-40B4-BE49-F238E27FC236}">
                <a16:creationId xmlns:a16="http://schemas.microsoft.com/office/drawing/2014/main" id="{FE70E6E7-0F42-4914-B3F7-0B5CB796E522}"/>
              </a:ext>
            </a:extLst>
          </p:cNvPr>
          <p:cNvSpPr/>
          <p:nvPr/>
        </p:nvSpPr>
        <p:spPr>
          <a:xfrm>
            <a:off x="422003" y="574778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algn="just"/>
            <a:r>
              <a:rPr lang="es-CO" sz="1400" b="1" dirty="0">
                <a:solidFill>
                  <a:schemeClr val="accent1">
                    <a:lumMod val="50000"/>
                  </a:schemeClr>
                </a:solidFill>
                <a:latin typeface="Ubuntu" panose="020B0504030602030204" pitchFamily="34" charset="0"/>
              </a:rPr>
              <a:t>Operaciones, cálculos, </a:t>
            </a:r>
            <a:r>
              <a:rPr lang="es-CO" sz="1400" b="1" dirty="0">
                <a:solidFill>
                  <a:srgbClr val="FF0000"/>
                </a:solidFill>
                <a:latin typeface="Ubuntu" panose="020B0504030602030204" pitchFamily="34" charset="0"/>
              </a:rPr>
              <a:t>estructuras de control</a:t>
            </a:r>
          </a:p>
        </p:txBody>
      </p:sp>
      <p:sp>
        <p:nvSpPr>
          <p:cNvPr id="26" name="CuadroTexto 25">
            <a:extLst>
              <a:ext uri="{FF2B5EF4-FFF2-40B4-BE49-F238E27FC236}">
                <a16:creationId xmlns:a16="http://schemas.microsoft.com/office/drawing/2014/main" id="{3B6624F2-89F8-44A9-A3D0-7256F55B9406}"/>
              </a:ext>
            </a:extLst>
          </p:cNvPr>
          <p:cNvSpPr txBox="1"/>
          <p:nvPr/>
        </p:nvSpPr>
        <p:spPr>
          <a:xfrm>
            <a:off x="10082899" y="300902"/>
            <a:ext cx="2678049"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7" name="Imagen 26" descr="Imagen que contiene dibujo, luz&#10;&#10;Descripción generada automáticamente">
            <a:extLst>
              <a:ext uri="{FF2B5EF4-FFF2-40B4-BE49-F238E27FC236}">
                <a16:creationId xmlns:a16="http://schemas.microsoft.com/office/drawing/2014/main" id="{36C6D119-2FAD-4A21-BF53-1B5398726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5270" y="893111"/>
            <a:ext cx="1033309" cy="1028717"/>
          </a:xfrm>
          <a:prstGeom prst="rect">
            <a:avLst/>
          </a:prstGeom>
        </p:spPr>
      </p:pic>
      <p:sp>
        <p:nvSpPr>
          <p:cNvPr id="24" name="CuadroTexto 23">
            <a:extLst>
              <a:ext uri="{FF2B5EF4-FFF2-40B4-BE49-F238E27FC236}">
                <a16:creationId xmlns:a16="http://schemas.microsoft.com/office/drawing/2014/main" id="{6A3DF8B6-8D6B-4068-81F8-A05D05F09FC7}"/>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29" name="CuadroTexto 28">
            <a:extLst>
              <a:ext uri="{FF2B5EF4-FFF2-40B4-BE49-F238E27FC236}">
                <a16:creationId xmlns:a16="http://schemas.microsoft.com/office/drawing/2014/main" id="{1E14EB66-DF53-4C26-8EB6-6881C6D310D9}"/>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
        <p:nvSpPr>
          <p:cNvPr id="28" name="Rectángulo: esquinas redondeadas 27">
            <a:extLst>
              <a:ext uri="{FF2B5EF4-FFF2-40B4-BE49-F238E27FC236}">
                <a16:creationId xmlns:a16="http://schemas.microsoft.com/office/drawing/2014/main" id="{49FD447B-EA45-4EA1-BBEB-08A49ABEFF24}"/>
              </a:ext>
            </a:extLst>
          </p:cNvPr>
          <p:cNvSpPr/>
          <p:nvPr/>
        </p:nvSpPr>
        <p:spPr>
          <a:xfrm>
            <a:off x="174334" y="5261779"/>
            <a:ext cx="3091630" cy="465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código nombre, estado, estrato, consumo</a:t>
            </a:r>
            <a:endParaRPr lang="es-CO" sz="1400" dirty="0"/>
          </a:p>
        </p:txBody>
      </p:sp>
      <p:sp>
        <p:nvSpPr>
          <p:cNvPr id="30" name="Rectángulo: esquinas redondeadas 29">
            <a:extLst>
              <a:ext uri="{FF2B5EF4-FFF2-40B4-BE49-F238E27FC236}">
                <a16:creationId xmlns:a16="http://schemas.microsoft.com/office/drawing/2014/main" id="{6F64F9C8-89C7-4181-A170-A15F4B301A79}"/>
              </a:ext>
            </a:extLst>
          </p:cNvPr>
          <p:cNvSpPr/>
          <p:nvPr/>
        </p:nvSpPr>
        <p:spPr>
          <a:xfrm>
            <a:off x="3447016" y="5085438"/>
            <a:ext cx="4337186" cy="465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Condicional: Estado . Si es vigente V se liquida servicio</a:t>
            </a:r>
            <a:endParaRPr lang="es-CO" sz="1400" dirty="0"/>
          </a:p>
        </p:txBody>
      </p:sp>
      <p:sp>
        <p:nvSpPr>
          <p:cNvPr id="31" name="Rectángulo: esquinas redondeadas 30">
            <a:extLst>
              <a:ext uri="{FF2B5EF4-FFF2-40B4-BE49-F238E27FC236}">
                <a16:creationId xmlns:a16="http://schemas.microsoft.com/office/drawing/2014/main" id="{230AA77F-3E31-4B85-9220-A285481C72E8}"/>
              </a:ext>
            </a:extLst>
          </p:cNvPr>
          <p:cNvSpPr/>
          <p:nvPr/>
        </p:nvSpPr>
        <p:spPr>
          <a:xfrm>
            <a:off x="3447016" y="5639643"/>
            <a:ext cx="4337186" cy="465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Condicional: Estrato, calcular tarifa básica</a:t>
            </a:r>
            <a:endParaRPr lang="es-CO" sz="1400" dirty="0"/>
          </a:p>
        </p:txBody>
      </p:sp>
      <p:sp>
        <p:nvSpPr>
          <p:cNvPr id="32" name="Elipse 31">
            <a:extLst>
              <a:ext uri="{FF2B5EF4-FFF2-40B4-BE49-F238E27FC236}">
                <a16:creationId xmlns:a16="http://schemas.microsoft.com/office/drawing/2014/main" id="{6B1E75E8-3259-42B8-A605-C5D385C52340}"/>
              </a:ext>
            </a:extLst>
          </p:cNvPr>
          <p:cNvSpPr/>
          <p:nvPr/>
        </p:nvSpPr>
        <p:spPr>
          <a:xfrm>
            <a:off x="7761209" y="5100802"/>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CO" dirty="0"/>
          </a:p>
        </p:txBody>
      </p:sp>
      <p:sp>
        <p:nvSpPr>
          <p:cNvPr id="33" name="Elipse 32">
            <a:extLst>
              <a:ext uri="{FF2B5EF4-FFF2-40B4-BE49-F238E27FC236}">
                <a16:creationId xmlns:a16="http://schemas.microsoft.com/office/drawing/2014/main" id="{69D9202F-477A-4234-9362-61685D1EE909}"/>
              </a:ext>
            </a:extLst>
          </p:cNvPr>
          <p:cNvSpPr/>
          <p:nvPr/>
        </p:nvSpPr>
        <p:spPr>
          <a:xfrm>
            <a:off x="7784202" y="568582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CO" dirty="0"/>
          </a:p>
        </p:txBody>
      </p:sp>
      <p:sp>
        <p:nvSpPr>
          <p:cNvPr id="34" name="Elipse 33">
            <a:extLst>
              <a:ext uri="{FF2B5EF4-FFF2-40B4-BE49-F238E27FC236}">
                <a16:creationId xmlns:a16="http://schemas.microsoft.com/office/drawing/2014/main" id="{0F18E5C8-B148-45AE-9D32-430A2E184034}"/>
              </a:ext>
            </a:extLst>
          </p:cNvPr>
          <p:cNvSpPr/>
          <p:nvPr/>
        </p:nvSpPr>
        <p:spPr>
          <a:xfrm>
            <a:off x="7828776" y="6179765"/>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endParaRPr lang="es-CO" dirty="0"/>
          </a:p>
        </p:txBody>
      </p:sp>
      <p:sp>
        <p:nvSpPr>
          <p:cNvPr id="35" name="Rectángulo: esquinas redondeadas 34">
            <a:extLst>
              <a:ext uri="{FF2B5EF4-FFF2-40B4-BE49-F238E27FC236}">
                <a16:creationId xmlns:a16="http://schemas.microsoft.com/office/drawing/2014/main" id="{202604AA-62EA-4B4A-A5D2-F42CCE8A6240}"/>
              </a:ext>
            </a:extLst>
          </p:cNvPr>
          <p:cNvSpPr/>
          <p:nvPr/>
        </p:nvSpPr>
        <p:spPr>
          <a:xfrm>
            <a:off x="3420512" y="6179765"/>
            <a:ext cx="4337186" cy="465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Calcula </a:t>
            </a:r>
            <a:r>
              <a:rPr lang="es-ES" sz="1400" dirty="0" err="1"/>
              <a:t>valor_consumo</a:t>
            </a:r>
            <a:r>
              <a:rPr lang="es-ES" sz="1400" dirty="0"/>
              <a:t> y </a:t>
            </a:r>
            <a:r>
              <a:rPr lang="es-ES" sz="1400" dirty="0" err="1"/>
              <a:t>valor_pagar</a:t>
            </a:r>
            <a:endParaRPr lang="es-CO" sz="1400" dirty="0"/>
          </a:p>
        </p:txBody>
      </p:sp>
      <p:sp>
        <p:nvSpPr>
          <p:cNvPr id="36" name="Elipse 35">
            <a:extLst>
              <a:ext uri="{FF2B5EF4-FFF2-40B4-BE49-F238E27FC236}">
                <a16:creationId xmlns:a16="http://schemas.microsoft.com/office/drawing/2014/main" id="{F446CFDC-41DE-4BC1-A059-6955E1804BCB}"/>
              </a:ext>
            </a:extLst>
          </p:cNvPr>
          <p:cNvSpPr/>
          <p:nvPr/>
        </p:nvSpPr>
        <p:spPr>
          <a:xfrm>
            <a:off x="10949763" y="413416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CO" dirty="0"/>
          </a:p>
        </p:txBody>
      </p:sp>
    </p:spTree>
    <p:extLst>
      <p:ext uri="{BB962C8B-B14F-4D97-AF65-F5344CB8AC3E}">
        <p14:creationId xmlns:p14="http://schemas.microsoft.com/office/powerpoint/2010/main" val="4191032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574553" y="1523302"/>
            <a:ext cx="386095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Algoritmo</a:t>
            </a:r>
            <a:endParaRPr lang="es-CO" dirty="0"/>
          </a:p>
        </p:txBody>
      </p:sp>
      <p:sp>
        <p:nvSpPr>
          <p:cNvPr id="9" name="CuadroTexto 8">
            <a:extLst>
              <a:ext uri="{FF2B5EF4-FFF2-40B4-BE49-F238E27FC236}">
                <a16:creationId xmlns:a16="http://schemas.microsoft.com/office/drawing/2014/main" id="{5458EA08-182D-4077-81F3-56BA02C6ABC6}"/>
              </a:ext>
            </a:extLst>
          </p:cNvPr>
          <p:cNvSpPr txBox="1"/>
          <p:nvPr/>
        </p:nvSpPr>
        <p:spPr>
          <a:xfrm>
            <a:off x="9239693" y="186257"/>
            <a:ext cx="2952307"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517281CF-3334-41A8-BE38-A3E8B60D8E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3834" y="746139"/>
            <a:ext cx="884201" cy="880271"/>
          </a:xfrm>
          <a:prstGeom prst="rect">
            <a:avLst/>
          </a:prstGeom>
        </p:spPr>
      </p:pic>
      <p:sp>
        <p:nvSpPr>
          <p:cNvPr id="7" name="CuadroTexto 6">
            <a:extLst>
              <a:ext uri="{FF2B5EF4-FFF2-40B4-BE49-F238E27FC236}">
                <a16:creationId xmlns:a16="http://schemas.microsoft.com/office/drawing/2014/main" id="{33A122BC-CB1B-4950-A7F5-7D73F3159A0A}"/>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8" name="CuadroTexto 7">
            <a:extLst>
              <a:ext uri="{FF2B5EF4-FFF2-40B4-BE49-F238E27FC236}">
                <a16:creationId xmlns:a16="http://schemas.microsoft.com/office/drawing/2014/main" id="{EB814167-052C-4F83-B578-EB4ADDB5DF93}"/>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F1179387-E7F2-43B1-8E4F-1EBE41A210C0}"/>
              </a:ext>
            </a:extLst>
          </p:cNvPr>
          <p:cNvPicPr>
            <a:picLocks noChangeAspect="1"/>
          </p:cNvPicPr>
          <p:nvPr/>
        </p:nvPicPr>
        <p:blipFill>
          <a:blip r:embed="rId3"/>
          <a:stretch>
            <a:fillRect/>
          </a:stretch>
        </p:blipFill>
        <p:spPr>
          <a:xfrm>
            <a:off x="260251" y="2306150"/>
            <a:ext cx="3886742" cy="2657846"/>
          </a:xfrm>
          <a:prstGeom prst="rect">
            <a:avLst/>
          </a:prstGeom>
        </p:spPr>
      </p:pic>
      <p:pic>
        <p:nvPicPr>
          <p:cNvPr id="6" name="Imagen 5">
            <a:extLst>
              <a:ext uri="{FF2B5EF4-FFF2-40B4-BE49-F238E27FC236}">
                <a16:creationId xmlns:a16="http://schemas.microsoft.com/office/drawing/2014/main" id="{1A0DBF2A-38B2-48EB-A047-60130C713905}"/>
              </a:ext>
            </a:extLst>
          </p:cNvPr>
          <p:cNvPicPr>
            <a:picLocks noChangeAspect="1"/>
          </p:cNvPicPr>
          <p:nvPr/>
        </p:nvPicPr>
        <p:blipFill>
          <a:blip r:embed="rId4"/>
          <a:stretch>
            <a:fillRect/>
          </a:stretch>
        </p:blipFill>
        <p:spPr>
          <a:xfrm>
            <a:off x="4259763" y="2121939"/>
            <a:ext cx="3277057" cy="3610479"/>
          </a:xfrm>
          <a:prstGeom prst="rect">
            <a:avLst/>
          </a:prstGeom>
        </p:spPr>
      </p:pic>
      <p:pic>
        <p:nvPicPr>
          <p:cNvPr id="12" name="Imagen 11">
            <a:extLst>
              <a:ext uri="{FF2B5EF4-FFF2-40B4-BE49-F238E27FC236}">
                <a16:creationId xmlns:a16="http://schemas.microsoft.com/office/drawing/2014/main" id="{5D56F8DC-B4F4-46FB-817B-68E0F3727A63}"/>
              </a:ext>
            </a:extLst>
          </p:cNvPr>
          <p:cNvPicPr>
            <a:picLocks noChangeAspect="1"/>
          </p:cNvPicPr>
          <p:nvPr/>
        </p:nvPicPr>
        <p:blipFill>
          <a:blip r:embed="rId5"/>
          <a:stretch>
            <a:fillRect/>
          </a:stretch>
        </p:blipFill>
        <p:spPr>
          <a:xfrm>
            <a:off x="7850192" y="2633551"/>
            <a:ext cx="3705742" cy="1590897"/>
          </a:xfrm>
          <a:prstGeom prst="rect">
            <a:avLst/>
          </a:prstGeom>
        </p:spPr>
      </p:pic>
    </p:spTree>
    <p:extLst>
      <p:ext uri="{BB962C8B-B14F-4D97-AF65-F5344CB8AC3E}">
        <p14:creationId xmlns:p14="http://schemas.microsoft.com/office/powerpoint/2010/main" val="192566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766950" y="1378585"/>
            <a:ext cx="386095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Diagrama de flujo</a:t>
            </a:r>
            <a:endParaRPr lang="es-CO" dirty="0"/>
          </a:p>
        </p:txBody>
      </p:sp>
      <p:sp>
        <p:nvSpPr>
          <p:cNvPr id="9" name="CuadroTexto 8">
            <a:extLst>
              <a:ext uri="{FF2B5EF4-FFF2-40B4-BE49-F238E27FC236}">
                <a16:creationId xmlns:a16="http://schemas.microsoft.com/office/drawing/2014/main" id="{374DD242-82C7-4BFA-830E-4C23FA1EC122}"/>
              </a:ext>
            </a:extLst>
          </p:cNvPr>
          <p:cNvSpPr txBox="1"/>
          <p:nvPr/>
        </p:nvSpPr>
        <p:spPr>
          <a:xfrm>
            <a:off x="10086216" y="230368"/>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2C25B880-E860-4D9B-85FC-821E110A7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6411" y="819288"/>
            <a:ext cx="951624" cy="947395"/>
          </a:xfrm>
          <a:prstGeom prst="rect">
            <a:avLst/>
          </a:prstGeom>
        </p:spPr>
      </p:pic>
      <p:sp>
        <p:nvSpPr>
          <p:cNvPr id="7" name="CuadroTexto 6">
            <a:extLst>
              <a:ext uri="{FF2B5EF4-FFF2-40B4-BE49-F238E27FC236}">
                <a16:creationId xmlns:a16="http://schemas.microsoft.com/office/drawing/2014/main" id="{A4FBA7D2-B8AC-478A-B452-30A74C8FEFCB}"/>
              </a:ext>
            </a:extLst>
          </p:cNvPr>
          <p:cNvSpPr txBox="1"/>
          <p:nvPr/>
        </p:nvSpPr>
        <p:spPr>
          <a:xfrm>
            <a:off x="4766950" y="928615"/>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8" name="CuadroTexto 7">
            <a:extLst>
              <a:ext uri="{FF2B5EF4-FFF2-40B4-BE49-F238E27FC236}">
                <a16:creationId xmlns:a16="http://schemas.microsoft.com/office/drawing/2014/main" id="{A2DCDF48-4284-4734-9807-08BAA6AE7949}"/>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D33DDCC7-55E7-A7CF-43C9-4F638C14C0A4}"/>
              </a:ext>
            </a:extLst>
          </p:cNvPr>
          <p:cNvPicPr>
            <a:picLocks noChangeAspect="1"/>
          </p:cNvPicPr>
          <p:nvPr/>
        </p:nvPicPr>
        <p:blipFill>
          <a:blip r:embed="rId3"/>
          <a:stretch>
            <a:fillRect/>
          </a:stretch>
        </p:blipFill>
        <p:spPr>
          <a:xfrm>
            <a:off x="1358869" y="1766683"/>
            <a:ext cx="5451005" cy="4942456"/>
          </a:xfrm>
          <a:prstGeom prst="rect">
            <a:avLst/>
          </a:prstGeom>
        </p:spPr>
      </p:pic>
    </p:spTree>
    <p:extLst>
      <p:ext uri="{BB962C8B-B14F-4D97-AF65-F5344CB8AC3E}">
        <p14:creationId xmlns:p14="http://schemas.microsoft.com/office/powerpoint/2010/main" val="560153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692932" y="1307128"/>
            <a:ext cx="458585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Programación en Python </a:t>
            </a:r>
            <a:endParaRPr lang="es-CO" dirty="0"/>
          </a:p>
        </p:txBody>
      </p:sp>
      <p:sp>
        <p:nvSpPr>
          <p:cNvPr id="7" name="CuadroTexto 6">
            <a:extLst>
              <a:ext uri="{FF2B5EF4-FFF2-40B4-BE49-F238E27FC236}">
                <a16:creationId xmlns:a16="http://schemas.microsoft.com/office/drawing/2014/main" id="{27FD966E-E1D6-4988-AFE0-3F20E9BF470E}"/>
              </a:ext>
            </a:extLst>
          </p:cNvPr>
          <p:cNvSpPr txBox="1"/>
          <p:nvPr/>
        </p:nvSpPr>
        <p:spPr>
          <a:xfrm>
            <a:off x="2147777" y="822471"/>
            <a:ext cx="9670149"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FOR - RANGE</a:t>
            </a:r>
            <a:endParaRPr lang="es-CO" sz="2000" b="1" dirty="0">
              <a:solidFill>
                <a:srgbClr val="FF0000"/>
              </a:solidFill>
              <a:latin typeface="Ubuntu" panose="020B0504030602030204" pitchFamily="34" charset="0"/>
            </a:endParaRPr>
          </a:p>
        </p:txBody>
      </p:sp>
      <p:sp>
        <p:nvSpPr>
          <p:cNvPr id="8" name="CuadroTexto 7">
            <a:extLst>
              <a:ext uri="{FF2B5EF4-FFF2-40B4-BE49-F238E27FC236}">
                <a16:creationId xmlns:a16="http://schemas.microsoft.com/office/drawing/2014/main" id="{9631C8D7-518E-4C29-81F8-F7997756E536}"/>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4A920332-6C2C-4A96-80F7-464AE41DC53D}"/>
              </a:ext>
            </a:extLst>
          </p:cNvPr>
          <p:cNvPicPr>
            <a:picLocks noChangeAspect="1"/>
          </p:cNvPicPr>
          <p:nvPr/>
        </p:nvPicPr>
        <p:blipFill>
          <a:blip r:embed="rId2"/>
          <a:stretch>
            <a:fillRect/>
          </a:stretch>
        </p:blipFill>
        <p:spPr>
          <a:xfrm>
            <a:off x="665015" y="2810581"/>
            <a:ext cx="2700926" cy="1603130"/>
          </a:xfrm>
          <a:prstGeom prst="rect">
            <a:avLst/>
          </a:prstGeom>
        </p:spPr>
      </p:pic>
      <p:pic>
        <p:nvPicPr>
          <p:cNvPr id="6" name="Imagen 5">
            <a:extLst>
              <a:ext uri="{FF2B5EF4-FFF2-40B4-BE49-F238E27FC236}">
                <a16:creationId xmlns:a16="http://schemas.microsoft.com/office/drawing/2014/main" id="{E00996E4-79A8-468F-BA24-7CA2542996DB}"/>
              </a:ext>
            </a:extLst>
          </p:cNvPr>
          <p:cNvPicPr>
            <a:picLocks noChangeAspect="1"/>
          </p:cNvPicPr>
          <p:nvPr/>
        </p:nvPicPr>
        <p:blipFill>
          <a:blip r:embed="rId3"/>
          <a:stretch>
            <a:fillRect/>
          </a:stretch>
        </p:blipFill>
        <p:spPr>
          <a:xfrm>
            <a:off x="4036418" y="2696674"/>
            <a:ext cx="2419800" cy="1754710"/>
          </a:xfrm>
          <a:prstGeom prst="rect">
            <a:avLst/>
          </a:prstGeom>
        </p:spPr>
      </p:pic>
      <p:pic>
        <p:nvPicPr>
          <p:cNvPr id="12" name="Imagen 11">
            <a:extLst>
              <a:ext uri="{FF2B5EF4-FFF2-40B4-BE49-F238E27FC236}">
                <a16:creationId xmlns:a16="http://schemas.microsoft.com/office/drawing/2014/main" id="{B5FAE0E3-FDA5-447A-951C-FADD877DD3A3}"/>
              </a:ext>
            </a:extLst>
          </p:cNvPr>
          <p:cNvPicPr>
            <a:picLocks noChangeAspect="1"/>
          </p:cNvPicPr>
          <p:nvPr/>
        </p:nvPicPr>
        <p:blipFill>
          <a:blip r:embed="rId4"/>
          <a:stretch>
            <a:fillRect/>
          </a:stretch>
        </p:blipFill>
        <p:spPr>
          <a:xfrm>
            <a:off x="7480226" y="2703983"/>
            <a:ext cx="2876684" cy="1709728"/>
          </a:xfrm>
          <a:prstGeom prst="rect">
            <a:avLst/>
          </a:prstGeom>
        </p:spPr>
      </p:pic>
      <p:pic>
        <p:nvPicPr>
          <p:cNvPr id="16" name="Imagen 15" descr="Un dibujo de una cara feliz&#10;&#10;Descripción generada automáticamente con confianza baja">
            <a:extLst>
              <a:ext uri="{FF2B5EF4-FFF2-40B4-BE49-F238E27FC236}">
                <a16:creationId xmlns:a16="http://schemas.microsoft.com/office/drawing/2014/main" id="{B5B51B7D-8A79-4410-A7FF-9134FF4224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1041" y="4497706"/>
            <a:ext cx="748873" cy="791064"/>
          </a:xfrm>
          <a:prstGeom prst="rect">
            <a:avLst/>
          </a:prstGeom>
        </p:spPr>
      </p:pic>
      <p:pic>
        <p:nvPicPr>
          <p:cNvPr id="18" name="Imagen 17" descr="Un dibujo de una cara feliz&#10;&#10;Descripción generada automáticamente con confianza baja">
            <a:extLst>
              <a:ext uri="{FF2B5EF4-FFF2-40B4-BE49-F238E27FC236}">
                <a16:creationId xmlns:a16="http://schemas.microsoft.com/office/drawing/2014/main" id="{D3660E77-82F0-4F8F-8B1C-E8D8381492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1194" y="4497706"/>
            <a:ext cx="770248" cy="791064"/>
          </a:xfrm>
          <a:prstGeom prst="rect">
            <a:avLst/>
          </a:prstGeom>
        </p:spPr>
      </p:pic>
      <p:pic>
        <p:nvPicPr>
          <p:cNvPr id="20" name="Imagen 19" descr="Un dibujo de una cara feliz&#10;&#10;Descripción generada automáticamente con confianza baja">
            <a:extLst>
              <a:ext uri="{FF2B5EF4-FFF2-40B4-BE49-F238E27FC236}">
                <a16:creationId xmlns:a16="http://schemas.microsoft.com/office/drawing/2014/main" id="{E0AF8F4C-6D0A-4F01-83DB-EAD06D4251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7722" y="4413711"/>
            <a:ext cx="824371" cy="846651"/>
          </a:xfrm>
          <a:prstGeom prst="rect">
            <a:avLst/>
          </a:prstGeom>
        </p:spPr>
      </p:pic>
    </p:spTree>
    <p:extLst>
      <p:ext uri="{BB962C8B-B14F-4D97-AF65-F5344CB8AC3E}">
        <p14:creationId xmlns:p14="http://schemas.microsoft.com/office/powerpoint/2010/main" val="679345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4613564" y="1423696"/>
            <a:ext cx="386095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Construcción –&gt; Programa </a:t>
            </a:r>
            <a:endParaRPr lang="es-CO" dirty="0"/>
          </a:p>
        </p:txBody>
      </p:sp>
      <p:sp>
        <p:nvSpPr>
          <p:cNvPr id="9" name="CuadroTexto 8">
            <a:extLst>
              <a:ext uri="{FF2B5EF4-FFF2-40B4-BE49-F238E27FC236}">
                <a16:creationId xmlns:a16="http://schemas.microsoft.com/office/drawing/2014/main" id="{9C40A87B-E7FD-431F-8884-2688F05FD3B1}"/>
              </a:ext>
            </a:extLst>
          </p:cNvPr>
          <p:cNvSpPr txBox="1"/>
          <p:nvPr/>
        </p:nvSpPr>
        <p:spPr>
          <a:xfrm>
            <a:off x="10262095" y="23229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3B5900E3-7220-40B1-AF31-B77A3B43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7" name="CuadroTexto 6">
            <a:extLst>
              <a:ext uri="{FF2B5EF4-FFF2-40B4-BE49-F238E27FC236}">
                <a16:creationId xmlns:a16="http://schemas.microsoft.com/office/drawing/2014/main" id="{27FD966E-E1D6-4988-AFE0-3F20E9BF470E}"/>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cantidad - FOR</a:t>
            </a:r>
            <a:endParaRPr lang="es-CO" sz="2000" b="1" dirty="0">
              <a:solidFill>
                <a:srgbClr val="FF0000"/>
              </a:solidFill>
              <a:latin typeface="Ubuntu" panose="020B0504030602030204" pitchFamily="34" charset="0"/>
            </a:endParaRPr>
          </a:p>
        </p:txBody>
      </p:sp>
      <p:sp>
        <p:nvSpPr>
          <p:cNvPr id="8" name="CuadroTexto 7">
            <a:extLst>
              <a:ext uri="{FF2B5EF4-FFF2-40B4-BE49-F238E27FC236}">
                <a16:creationId xmlns:a16="http://schemas.microsoft.com/office/drawing/2014/main" id="{9631C8D7-518E-4C29-81F8-F7997756E536}"/>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B3FD3C32-7612-F8DB-E976-777C5A412F49}"/>
              </a:ext>
            </a:extLst>
          </p:cNvPr>
          <p:cNvPicPr>
            <a:picLocks noChangeAspect="1"/>
          </p:cNvPicPr>
          <p:nvPr/>
        </p:nvPicPr>
        <p:blipFill rotWithShape="1">
          <a:blip r:embed="rId3"/>
          <a:srcRect t="11726"/>
          <a:stretch/>
        </p:blipFill>
        <p:spPr>
          <a:xfrm>
            <a:off x="1277720" y="2162104"/>
            <a:ext cx="5306352" cy="4238658"/>
          </a:xfrm>
          <a:prstGeom prst="rect">
            <a:avLst/>
          </a:prstGeom>
        </p:spPr>
      </p:pic>
    </p:spTree>
    <p:extLst>
      <p:ext uri="{BB962C8B-B14F-4D97-AF65-F5344CB8AC3E}">
        <p14:creationId xmlns:p14="http://schemas.microsoft.com/office/powerpoint/2010/main" val="38532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71A296FA-B546-4D61-9BCB-F5E4D6D627E1}"/>
              </a:ext>
            </a:extLst>
          </p:cNvPr>
          <p:cNvSpPr txBox="1"/>
          <p:nvPr/>
        </p:nvSpPr>
        <p:spPr>
          <a:xfrm>
            <a:off x="3772991" y="753198"/>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5" name="CuadroTexto 14">
            <a:extLst>
              <a:ext uri="{FF2B5EF4-FFF2-40B4-BE49-F238E27FC236}">
                <a16:creationId xmlns:a16="http://schemas.microsoft.com/office/drawing/2014/main" id="{411BFDED-0142-405A-AA8F-87B1BBC00B7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1D6EC1EA-66BD-416F-8D2B-1A1FDDA1E4EA}"/>
              </a:ext>
            </a:extLst>
          </p:cNvPr>
          <p:cNvPicPr>
            <a:picLocks noChangeAspect="1"/>
          </p:cNvPicPr>
          <p:nvPr/>
        </p:nvPicPr>
        <p:blipFill>
          <a:blip r:embed="rId2"/>
          <a:stretch>
            <a:fillRect/>
          </a:stretch>
        </p:blipFill>
        <p:spPr>
          <a:xfrm>
            <a:off x="1382916" y="1941046"/>
            <a:ext cx="7553758" cy="3877865"/>
          </a:xfrm>
          <a:prstGeom prst="rect">
            <a:avLst/>
          </a:prstGeom>
        </p:spPr>
      </p:pic>
    </p:spTree>
    <p:extLst>
      <p:ext uri="{BB962C8B-B14F-4D97-AF65-F5344CB8AC3E}">
        <p14:creationId xmlns:p14="http://schemas.microsoft.com/office/powerpoint/2010/main" val="3425612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71A296FA-B546-4D61-9BCB-F5E4D6D627E1}"/>
              </a:ext>
            </a:extLst>
          </p:cNvPr>
          <p:cNvSpPr txBox="1"/>
          <p:nvPr/>
        </p:nvSpPr>
        <p:spPr>
          <a:xfrm>
            <a:off x="4586841" y="822471"/>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5" name="CuadroTexto 14">
            <a:extLst>
              <a:ext uri="{FF2B5EF4-FFF2-40B4-BE49-F238E27FC236}">
                <a16:creationId xmlns:a16="http://schemas.microsoft.com/office/drawing/2014/main" id="{411BFDED-0142-405A-AA8F-87B1BBC00B7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4" name="Imagen 3">
            <a:extLst>
              <a:ext uri="{FF2B5EF4-FFF2-40B4-BE49-F238E27FC236}">
                <a16:creationId xmlns:a16="http://schemas.microsoft.com/office/drawing/2014/main" id="{F14A8A1E-CD36-4E1E-B77E-969F4E9B857F}"/>
              </a:ext>
            </a:extLst>
          </p:cNvPr>
          <p:cNvPicPr>
            <a:picLocks noChangeAspect="1"/>
          </p:cNvPicPr>
          <p:nvPr/>
        </p:nvPicPr>
        <p:blipFill>
          <a:blip r:embed="rId2"/>
          <a:stretch>
            <a:fillRect/>
          </a:stretch>
        </p:blipFill>
        <p:spPr>
          <a:xfrm>
            <a:off x="1392489" y="1571519"/>
            <a:ext cx="6770128" cy="4939838"/>
          </a:xfrm>
          <a:prstGeom prst="rect">
            <a:avLst/>
          </a:prstGeom>
        </p:spPr>
      </p:pic>
      <p:sp>
        <p:nvSpPr>
          <p:cNvPr id="5" name="Rectángulo: esquinas redondeadas 4">
            <a:extLst>
              <a:ext uri="{FF2B5EF4-FFF2-40B4-BE49-F238E27FC236}">
                <a16:creationId xmlns:a16="http://schemas.microsoft.com/office/drawing/2014/main" id="{695556CB-DE7A-4333-80E5-AA500EEFFF59}"/>
              </a:ext>
            </a:extLst>
          </p:cNvPr>
          <p:cNvSpPr/>
          <p:nvPr/>
        </p:nvSpPr>
        <p:spPr>
          <a:xfrm>
            <a:off x="1392489" y="2147454"/>
            <a:ext cx="1087475" cy="15240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esquinas redondeadas 15">
            <a:extLst>
              <a:ext uri="{FF2B5EF4-FFF2-40B4-BE49-F238E27FC236}">
                <a16:creationId xmlns:a16="http://schemas.microsoft.com/office/drawing/2014/main" id="{BF8C5357-84A4-4E3B-9896-E44C645BDC47}"/>
              </a:ext>
            </a:extLst>
          </p:cNvPr>
          <p:cNvSpPr/>
          <p:nvPr/>
        </p:nvSpPr>
        <p:spPr>
          <a:xfrm>
            <a:off x="1392489" y="4329405"/>
            <a:ext cx="6587729" cy="5058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4680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1173311" y="1927364"/>
            <a:ext cx="10533768" cy="4893647"/>
          </a:xfrm>
          <a:prstGeom prst="rect">
            <a:avLst/>
          </a:prstGeom>
          <a:noFill/>
        </p:spPr>
        <p:txBody>
          <a:bodyPr wrap="square" rtlCol="0">
            <a:spAutoFit/>
          </a:bodyPr>
          <a:lstStyle/>
          <a:p>
            <a:pPr algn="ctr"/>
            <a:r>
              <a:rPr lang="es-ES" sz="1600" b="1" dirty="0">
                <a:solidFill>
                  <a:srgbClr val="C00000"/>
                </a:solidFill>
                <a:latin typeface="Ubuntu" panose="020B0504030602030204" pitchFamily="34" charset="0"/>
              </a:rPr>
              <a:t>Situación problema: Liquidación de Honorarios Docente</a:t>
            </a:r>
          </a:p>
          <a:p>
            <a:pPr algn="just"/>
            <a:endParaRPr lang="es-ES" sz="1600" b="1" dirty="0">
              <a:solidFill>
                <a:schemeClr val="accent1">
                  <a:lumMod val="50000"/>
                </a:schemeClr>
              </a:solidFill>
              <a:latin typeface="Ubuntu" panose="020B0504030602030204" pitchFamily="34" charset="0"/>
            </a:endParaRPr>
          </a:p>
          <a:p>
            <a:pPr algn="just"/>
            <a:r>
              <a:rPr lang="es-ES" sz="1600" b="1" dirty="0">
                <a:solidFill>
                  <a:schemeClr val="accent1">
                    <a:lumMod val="50000"/>
                  </a:schemeClr>
                </a:solidFill>
                <a:latin typeface="Ubuntu" panose="020B0504030602030204" pitchFamily="34" charset="0"/>
              </a:rPr>
              <a:t>Se tiene la siguiente información de los </a:t>
            </a:r>
            <a:r>
              <a:rPr lang="es-ES" sz="1600" b="1" dirty="0">
                <a:solidFill>
                  <a:schemeClr val="accent1">
                    <a:lumMod val="50000"/>
                  </a:schemeClr>
                </a:solidFill>
                <a:highlight>
                  <a:srgbClr val="FFFF00"/>
                </a:highlight>
                <a:latin typeface="Ubuntu" panose="020B0504030602030204" pitchFamily="34" charset="0"/>
              </a:rPr>
              <a:t>N docentes </a:t>
            </a:r>
            <a:r>
              <a:rPr lang="es-ES" sz="1600" b="1" dirty="0">
                <a:solidFill>
                  <a:schemeClr val="accent1">
                    <a:lumMod val="50000"/>
                  </a:schemeClr>
                </a:solidFill>
                <a:latin typeface="Ubuntu" panose="020B0504030602030204" pitchFamily="34" charset="0"/>
              </a:rPr>
              <a:t>de una institución educativa:</a:t>
            </a:r>
          </a:p>
          <a:p>
            <a:pPr marL="285750" indent="-285750" algn="just">
              <a:buFont typeface="Arial" panose="020B0604020202020204" pitchFamily="34" charset="0"/>
              <a:buChar char="•"/>
            </a:pPr>
            <a:r>
              <a:rPr lang="es-ES" sz="1600" b="1" dirty="0">
                <a:solidFill>
                  <a:schemeClr val="accent1">
                    <a:lumMod val="50000"/>
                  </a:schemeClr>
                </a:solidFill>
                <a:highlight>
                  <a:srgbClr val="FFFF00"/>
                </a:highlight>
                <a:latin typeface="Ubuntu" panose="020B0504030602030204" pitchFamily="34" charset="0"/>
              </a:rPr>
              <a:t>Documento de identidad</a:t>
            </a:r>
          </a:p>
          <a:p>
            <a:pPr marL="285750" indent="-285750" algn="just">
              <a:buFont typeface="Arial" panose="020B0604020202020204" pitchFamily="34" charset="0"/>
              <a:buChar char="•"/>
            </a:pPr>
            <a:r>
              <a:rPr lang="es-ES" sz="1600" b="1" dirty="0">
                <a:solidFill>
                  <a:schemeClr val="accent1">
                    <a:lumMod val="50000"/>
                  </a:schemeClr>
                </a:solidFill>
                <a:highlight>
                  <a:srgbClr val="FFFF00"/>
                </a:highlight>
                <a:latin typeface="Ubuntu" panose="020B0504030602030204" pitchFamily="34" charset="0"/>
              </a:rPr>
              <a:t>Nombre</a:t>
            </a:r>
          </a:p>
          <a:p>
            <a:pPr marL="285750" indent="-285750" algn="just">
              <a:buFont typeface="Arial" panose="020B0604020202020204" pitchFamily="34" charset="0"/>
              <a:buChar char="•"/>
            </a:pPr>
            <a:r>
              <a:rPr lang="es-ES" sz="1600" b="1" dirty="0">
                <a:solidFill>
                  <a:schemeClr val="accent1">
                    <a:lumMod val="50000"/>
                  </a:schemeClr>
                </a:solidFill>
                <a:highlight>
                  <a:srgbClr val="FFFF00"/>
                </a:highlight>
                <a:latin typeface="Ubuntu" panose="020B0504030602030204" pitchFamily="34" charset="0"/>
              </a:rPr>
              <a:t>Categoría docente( A,B o C)</a:t>
            </a:r>
          </a:p>
          <a:p>
            <a:pPr marL="285750" indent="-285750" algn="just">
              <a:buFont typeface="Arial" panose="020B0604020202020204" pitchFamily="34" charset="0"/>
              <a:buChar char="•"/>
            </a:pPr>
            <a:r>
              <a:rPr lang="es-ES" sz="1600" b="1" dirty="0">
                <a:solidFill>
                  <a:schemeClr val="accent1">
                    <a:lumMod val="50000"/>
                  </a:schemeClr>
                </a:solidFill>
                <a:highlight>
                  <a:srgbClr val="FFFF00"/>
                </a:highlight>
                <a:latin typeface="Ubuntu" panose="020B0504030602030204" pitchFamily="34" charset="0"/>
              </a:rPr>
              <a:t>Horas laboradas en el mes</a:t>
            </a:r>
          </a:p>
          <a:p>
            <a:pPr algn="just"/>
            <a:endParaRPr lang="es-ES" sz="1600" b="1" dirty="0">
              <a:solidFill>
                <a:schemeClr val="accent1">
                  <a:lumMod val="50000"/>
                </a:schemeClr>
              </a:solidFill>
              <a:latin typeface="Ubuntu" panose="020B0504030602030204" pitchFamily="34" charset="0"/>
            </a:endParaRPr>
          </a:p>
          <a:p>
            <a:pPr algn="just"/>
            <a:r>
              <a:rPr lang="es-ES" sz="1600" b="1" dirty="0">
                <a:solidFill>
                  <a:schemeClr val="accent1">
                    <a:lumMod val="50000"/>
                  </a:schemeClr>
                </a:solidFill>
                <a:latin typeface="Ubuntu" panose="020B0504030602030204" pitchFamily="34" charset="0"/>
              </a:rPr>
              <a:t>También suministran el valor  de la hora que la institución paga a los docentes, dependiendo de su categoría, así:</a:t>
            </a:r>
          </a:p>
          <a:p>
            <a:pPr algn="just"/>
            <a:r>
              <a:rPr lang="es-ES" sz="1600" b="1" dirty="0">
                <a:solidFill>
                  <a:schemeClr val="accent1">
                    <a:lumMod val="50000"/>
                  </a:schemeClr>
                </a:solidFill>
                <a:highlight>
                  <a:srgbClr val="FF00FF"/>
                </a:highlight>
                <a:latin typeface="Ubuntu" panose="020B0504030602030204" pitchFamily="34" charset="0"/>
              </a:rPr>
              <a:t>(Categoría – Valor hora): (A - $25.000, B - $35.000, C - $50.000)</a:t>
            </a:r>
          </a:p>
          <a:p>
            <a:pPr algn="just"/>
            <a:endParaRPr lang="es-ES" sz="1600" b="1" dirty="0">
              <a:solidFill>
                <a:schemeClr val="accent1">
                  <a:lumMod val="50000"/>
                </a:schemeClr>
              </a:solidFill>
              <a:highlight>
                <a:srgbClr val="FF00FF"/>
              </a:highlight>
              <a:latin typeface="Ubuntu" panose="020B0504030602030204" pitchFamily="34" charset="0"/>
            </a:endParaRPr>
          </a:p>
          <a:p>
            <a:pPr algn="just"/>
            <a:r>
              <a:rPr lang="es-ES" sz="1600" b="1" dirty="0">
                <a:solidFill>
                  <a:schemeClr val="accent1">
                    <a:lumMod val="50000"/>
                  </a:schemeClr>
                </a:solidFill>
                <a:latin typeface="Ubuntu" panose="020B0504030602030204" pitchFamily="34" charset="0"/>
              </a:rPr>
              <a:t>Con base en la información suministrada se pide:</a:t>
            </a:r>
          </a:p>
          <a:p>
            <a:pPr algn="just"/>
            <a:endParaRPr lang="es-ES" sz="1600" b="1" dirty="0">
              <a:solidFill>
                <a:schemeClr val="accent1">
                  <a:lumMod val="50000"/>
                </a:schemeClr>
              </a:solidFill>
              <a:latin typeface="Ubuntu" panose="020B0504030602030204" pitchFamily="34" charset="0"/>
            </a:endParaRPr>
          </a:p>
          <a:p>
            <a:pPr marL="285750" indent="-285750" algn="just">
              <a:buFont typeface="Arial" panose="020B0604020202020204" pitchFamily="34" charset="0"/>
              <a:buChar char="•"/>
            </a:pPr>
            <a:r>
              <a:rPr lang="es-ES" sz="1600" b="1" dirty="0">
                <a:solidFill>
                  <a:schemeClr val="accent1">
                    <a:lumMod val="50000"/>
                  </a:schemeClr>
                </a:solidFill>
                <a:highlight>
                  <a:srgbClr val="00FF00"/>
                </a:highlight>
                <a:latin typeface="Ubuntu" panose="020B0504030602030204" pitchFamily="34" charset="0"/>
              </a:rPr>
              <a:t>Valor a pagar por honorarios para cada docente</a:t>
            </a:r>
          </a:p>
          <a:p>
            <a:pPr marL="285750" indent="-285750" algn="just">
              <a:buFont typeface="Arial" panose="020B0604020202020204" pitchFamily="34" charset="0"/>
              <a:buChar char="•"/>
            </a:pPr>
            <a:r>
              <a:rPr lang="es-ES" sz="1600" b="1" dirty="0">
                <a:solidFill>
                  <a:schemeClr val="accent1">
                    <a:lumMod val="50000"/>
                  </a:schemeClr>
                </a:solidFill>
                <a:highlight>
                  <a:srgbClr val="00FF00"/>
                </a:highlight>
                <a:latin typeface="Ubuntu" panose="020B0504030602030204" pitchFamily="34" charset="0"/>
              </a:rPr>
              <a:t>Valor total a pagar (Todos los docentes)</a:t>
            </a:r>
          </a:p>
          <a:p>
            <a:pPr marL="285750" indent="-285750" algn="just">
              <a:buFont typeface="Arial" panose="020B0604020202020204" pitchFamily="34" charset="0"/>
              <a:buChar char="•"/>
            </a:pPr>
            <a:r>
              <a:rPr lang="es-ES" sz="1600" b="1" dirty="0">
                <a:solidFill>
                  <a:schemeClr val="accent1">
                    <a:lumMod val="50000"/>
                  </a:schemeClr>
                </a:solidFill>
                <a:highlight>
                  <a:srgbClr val="00FF00"/>
                </a:highlight>
                <a:latin typeface="Ubuntu" panose="020B0504030602030204" pitchFamily="34" charset="0"/>
              </a:rPr>
              <a:t>Cantidad de docentes de cada una de las categorías</a:t>
            </a:r>
            <a:r>
              <a:rPr lang="es-ES" sz="1600" b="1" dirty="0">
                <a:solidFill>
                  <a:schemeClr val="accent1">
                    <a:lumMod val="50000"/>
                  </a:schemeClr>
                </a:solidFill>
                <a:latin typeface="Ubuntu" panose="020B0504030602030204" pitchFamily="34" charset="0"/>
              </a:rPr>
              <a:t>.</a:t>
            </a:r>
          </a:p>
          <a:p>
            <a:pPr algn="just"/>
            <a:endParaRPr lang="es-ES" sz="1600" b="1" dirty="0">
              <a:solidFill>
                <a:schemeClr val="accent1">
                  <a:lumMod val="50000"/>
                </a:schemeClr>
              </a:solidFill>
              <a:latin typeface="Ubuntu" panose="020B0504030602030204" pitchFamily="34" charset="0"/>
            </a:endParaRPr>
          </a:p>
          <a:p>
            <a:pPr algn="just"/>
            <a:endParaRPr lang="es-CO" sz="2400" b="1" dirty="0">
              <a:solidFill>
                <a:schemeClr val="accent1">
                  <a:lumMod val="50000"/>
                </a:schemeClr>
              </a:solidFill>
              <a:latin typeface="Ubuntu" panose="020B0504030602030204" pitchFamily="34" charset="0"/>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01" y="2543704"/>
            <a:ext cx="927558" cy="1041137"/>
          </a:xfrm>
          <a:prstGeom prst="rect">
            <a:avLst/>
          </a:prstGeom>
        </p:spPr>
      </p:pic>
      <p:sp>
        <p:nvSpPr>
          <p:cNvPr id="9" name="CuadroTexto 8">
            <a:extLst>
              <a:ext uri="{FF2B5EF4-FFF2-40B4-BE49-F238E27FC236}">
                <a16:creationId xmlns:a16="http://schemas.microsoft.com/office/drawing/2014/main" id="{3E455763-1E0A-4C34-84CC-2A85414AE328}"/>
              </a:ext>
            </a:extLst>
          </p:cNvPr>
          <p:cNvSpPr txBox="1"/>
          <p:nvPr/>
        </p:nvSpPr>
        <p:spPr>
          <a:xfrm>
            <a:off x="9944880" y="63147"/>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0" name="Imagen 9" descr="Imagen que contiene dibujo, luz&#10;&#10;Descripción generada automáticamente">
            <a:extLst>
              <a:ext uri="{FF2B5EF4-FFF2-40B4-BE49-F238E27FC236}">
                <a16:creationId xmlns:a16="http://schemas.microsoft.com/office/drawing/2014/main" id="{CBB5F3AB-FC03-4B03-B15A-D9A6179C6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5446" y="634338"/>
            <a:ext cx="961633" cy="957359"/>
          </a:xfrm>
          <a:prstGeom prst="rect">
            <a:avLst/>
          </a:prstGeom>
        </p:spPr>
      </p:pic>
      <p:sp>
        <p:nvSpPr>
          <p:cNvPr id="8" name="CuadroTexto 7">
            <a:extLst>
              <a:ext uri="{FF2B5EF4-FFF2-40B4-BE49-F238E27FC236}">
                <a16:creationId xmlns:a16="http://schemas.microsoft.com/office/drawing/2014/main" id="{343315CF-6929-46D5-836D-7464BC25F7F6}"/>
              </a:ext>
            </a:extLst>
          </p:cNvPr>
          <p:cNvSpPr txBox="1"/>
          <p:nvPr/>
        </p:nvSpPr>
        <p:spPr>
          <a:xfrm>
            <a:off x="4475994" y="989725"/>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3" name="CuadroTexto 12">
            <a:extLst>
              <a:ext uri="{FF2B5EF4-FFF2-40B4-BE49-F238E27FC236}">
                <a16:creationId xmlns:a16="http://schemas.microsoft.com/office/drawing/2014/main" id="{EE771DBD-1DD8-49C0-A2C2-BDC28A14F049}"/>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330798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CD19870-137B-4509-8512-937F7A0FB5FD}"/>
              </a:ext>
            </a:extLst>
          </p:cNvPr>
          <p:cNvSpPr txBox="1"/>
          <p:nvPr/>
        </p:nvSpPr>
        <p:spPr>
          <a:xfrm>
            <a:off x="5449233" y="913681"/>
            <a:ext cx="8229599" cy="461665"/>
          </a:xfrm>
          <a:prstGeom prst="rect">
            <a:avLst/>
          </a:prstGeom>
          <a:noFill/>
        </p:spPr>
        <p:txBody>
          <a:bodyPr wrap="square" rtlCol="0">
            <a:spAutoFit/>
          </a:bodyPr>
          <a:lstStyle/>
          <a:p>
            <a:pPr algn="just"/>
            <a:r>
              <a:rPr lang="es-CO" sz="2400" b="1" dirty="0">
                <a:solidFill>
                  <a:schemeClr val="accent1">
                    <a:lumMod val="50000"/>
                  </a:schemeClr>
                </a:solidFill>
                <a:latin typeface="Ubuntu" panose="020B0504030602030204" pitchFamily="34" charset="0"/>
              </a:rPr>
              <a:t>Práctica Operadores aritméticos (Jerarquía)</a:t>
            </a:r>
          </a:p>
        </p:txBody>
      </p:sp>
      <p:grpSp>
        <p:nvGrpSpPr>
          <p:cNvPr id="6" name="Group 32">
            <a:extLst>
              <a:ext uri="{FF2B5EF4-FFF2-40B4-BE49-F238E27FC236}">
                <a16:creationId xmlns:a16="http://schemas.microsoft.com/office/drawing/2014/main" id="{5AEB17BE-D802-4611-A68A-A464E36B0330}"/>
              </a:ext>
            </a:extLst>
          </p:cNvPr>
          <p:cNvGrpSpPr>
            <a:grpSpLocks/>
          </p:cNvGrpSpPr>
          <p:nvPr/>
        </p:nvGrpSpPr>
        <p:grpSpPr bwMode="auto">
          <a:xfrm>
            <a:off x="5024974" y="1006066"/>
            <a:ext cx="390047" cy="369280"/>
            <a:chOff x="2078" y="1680"/>
            <a:chExt cx="1615" cy="1615"/>
          </a:xfrm>
        </p:grpSpPr>
        <p:sp>
          <p:nvSpPr>
            <p:cNvPr id="7" name="Oval 33">
              <a:extLst>
                <a:ext uri="{FF2B5EF4-FFF2-40B4-BE49-F238E27FC236}">
                  <a16:creationId xmlns:a16="http://schemas.microsoft.com/office/drawing/2014/main" id="{087E4283-D693-43B0-AF63-19FE2FE65DA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8" name="Oval 34">
              <a:extLst>
                <a:ext uri="{FF2B5EF4-FFF2-40B4-BE49-F238E27FC236}">
                  <a16:creationId xmlns:a16="http://schemas.microsoft.com/office/drawing/2014/main" id="{F92B1C67-1CAC-4A9F-BCEA-40E1186E2A16}"/>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5">
              <a:extLst>
                <a:ext uri="{FF2B5EF4-FFF2-40B4-BE49-F238E27FC236}">
                  <a16:creationId xmlns:a16="http://schemas.microsoft.com/office/drawing/2014/main" id="{94B0C1C5-597E-4648-9669-784C4E727BC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0" name="Oval 36">
              <a:extLst>
                <a:ext uri="{FF2B5EF4-FFF2-40B4-BE49-F238E27FC236}">
                  <a16:creationId xmlns:a16="http://schemas.microsoft.com/office/drawing/2014/main" id="{E783EB8E-0BC3-4D92-BB92-D3954F853789}"/>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7">
              <a:extLst>
                <a:ext uri="{FF2B5EF4-FFF2-40B4-BE49-F238E27FC236}">
                  <a16:creationId xmlns:a16="http://schemas.microsoft.com/office/drawing/2014/main" id="{7D641EAE-A26C-4BE7-A936-B26EF50A30FF}"/>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2" name="Oval 38">
              <a:extLst>
                <a:ext uri="{FF2B5EF4-FFF2-40B4-BE49-F238E27FC236}">
                  <a16:creationId xmlns:a16="http://schemas.microsoft.com/office/drawing/2014/main" id="{85A76E9B-C57C-4CF4-B908-4674EAEE511F}"/>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27" name="CuadroTexto 26">
            <a:extLst>
              <a:ext uri="{FF2B5EF4-FFF2-40B4-BE49-F238E27FC236}">
                <a16:creationId xmlns:a16="http://schemas.microsoft.com/office/drawing/2014/main" id="{9F8C952D-F15E-4C95-AB9D-50055B048A68}"/>
              </a:ext>
            </a:extLst>
          </p:cNvPr>
          <p:cNvSpPr txBox="1"/>
          <p:nvPr/>
        </p:nvSpPr>
        <p:spPr>
          <a:xfrm>
            <a:off x="1844048" y="164541"/>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pic>
        <p:nvPicPr>
          <p:cNvPr id="3" name="Imagen 2">
            <a:extLst>
              <a:ext uri="{FF2B5EF4-FFF2-40B4-BE49-F238E27FC236}">
                <a16:creationId xmlns:a16="http://schemas.microsoft.com/office/drawing/2014/main" id="{97BDDFF7-D364-4D65-B260-377575F32153}"/>
              </a:ext>
            </a:extLst>
          </p:cNvPr>
          <p:cNvPicPr>
            <a:picLocks noChangeAspect="1"/>
          </p:cNvPicPr>
          <p:nvPr/>
        </p:nvPicPr>
        <p:blipFill>
          <a:blip r:embed="rId2"/>
          <a:stretch>
            <a:fillRect/>
          </a:stretch>
        </p:blipFill>
        <p:spPr>
          <a:xfrm>
            <a:off x="4670792" y="1532013"/>
            <a:ext cx="2420942" cy="4745638"/>
          </a:xfrm>
          <a:prstGeom prst="rect">
            <a:avLst/>
          </a:prstGeom>
        </p:spPr>
      </p:pic>
    </p:spTree>
    <p:extLst>
      <p:ext uri="{BB962C8B-B14F-4D97-AF65-F5344CB8AC3E}">
        <p14:creationId xmlns:p14="http://schemas.microsoft.com/office/powerpoint/2010/main" val="1165656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Análisis</a:t>
            </a:r>
            <a:endParaRPr lang="es-CO" dirty="0">
              <a:highlight>
                <a:srgbClr val="FFFF00"/>
              </a:highlight>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Diseño</a:t>
            </a:r>
            <a:endParaRPr lang="es-CO" dirty="0">
              <a:highlight>
                <a:srgbClr val="FFFF00"/>
              </a:highlight>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Construcción</a:t>
            </a:r>
            <a:endParaRPr lang="es-CO" dirty="0">
              <a:highlight>
                <a:srgbClr val="FFFF00"/>
              </a:highlight>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Metodología -&gt; Pensamiento lógico estructurado</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Método </a:t>
            </a:r>
          </a:p>
          <a:p>
            <a:pPr algn="ctr"/>
            <a:r>
              <a:rPr lang="es-ES" sz="1400" dirty="0"/>
              <a:t>Entrada – Proceso - Salida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Algoritmo</a:t>
            </a:r>
          </a:p>
          <a:p>
            <a:pPr algn="ctr"/>
            <a:r>
              <a:rPr lang="es-ES" sz="1400" dirty="0"/>
              <a:t>Diagrama de Flujo</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Programa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3432B99-E8D5-4202-B17C-5E980690DDF5}"/>
              </a:ext>
            </a:extLst>
          </p:cNvPr>
          <p:cNvSpPr txBox="1"/>
          <p:nvPr/>
        </p:nvSpPr>
        <p:spPr>
          <a:xfrm>
            <a:off x="9847142" y="63147"/>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4" name="Imagen 23" descr="Imagen que contiene dibujo, luz&#10;&#10;Descripción generada automáticamente">
            <a:extLst>
              <a:ext uri="{FF2B5EF4-FFF2-40B4-BE49-F238E27FC236}">
                <a16:creationId xmlns:a16="http://schemas.microsoft.com/office/drawing/2014/main" id="{4BC8145D-F5B1-48F0-B7D0-024A04BCB0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4602" y="814273"/>
            <a:ext cx="777095" cy="773641"/>
          </a:xfrm>
          <a:prstGeom prst="rect">
            <a:avLst/>
          </a:prstGeom>
        </p:spPr>
      </p:pic>
      <p:sp>
        <p:nvSpPr>
          <p:cNvPr id="18" name="CuadroTexto 17">
            <a:extLst>
              <a:ext uri="{FF2B5EF4-FFF2-40B4-BE49-F238E27FC236}">
                <a16:creationId xmlns:a16="http://schemas.microsoft.com/office/drawing/2014/main" id="{AEB013DE-F10A-463D-A02F-5B2A3A4AE7E8}"/>
              </a:ext>
            </a:extLst>
          </p:cNvPr>
          <p:cNvSpPr txBox="1"/>
          <p:nvPr/>
        </p:nvSpPr>
        <p:spPr>
          <a:xfrm>
            <a:off x="4620794" y="1001039"/>
            <a:ext cx="6273808"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9" name="CuadroTexto 18">
            <a:extLst>
              <a:ext uri="{FF2B5EF4-FFF2-40B4-BE49-F238E27FC236}">
                <a16:creationId xmlns:a16="http://schemas.microsoft.com/office/drawing/2014/main" id="{E65655EE-77AA-4374-A0D1-A4D6AA2AC669}"/>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4260328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Entrada</a:t>
            </a:r>
          </a:p>
          <a:p>
            <a:pPr algn="ctr"/>
            <a:r>
              <a:rPr lang="es-ES" dirty="0"/>
              <a:t>Se debe LEER</a:t>
            </a:r>
            <a:endParaRPr lang="es-CO" dirty="0"/>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Proceso</a:t>
            </a:r>
            <a:endParaRPr lang="es-CO" dirty="0"/>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Salida Se debe IMPRIMIR </a:t>
            </a:r>
            <a:endParaRPr lang="es-CO" dirty="0"/>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–&gt; Método Entrada-Proceso-Salida</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531339" y="4578060"/>
            <a:ext cx="2504661" cy="489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N=Cantidad de docentes, inicializar acumuladores</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244096" y="4597166"/>
            <a:ext cx="433718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Ciclo: liquidación honorarios cada docente (FOR, porque se conoce N docentes)</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789378" y="4573695"/>
            <a:ext cx="2504661" cy="266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nombre, honorarios </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2057400" y="4434574"/>
            <a:ext cx="281609" cy="209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244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26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494056" y="4045325"/>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22" name="Elipse 21">
            <a:extLst>
              <a:ext uri="{FF2B5EF4-FFF2-40B4-BE49-F238E27FC236}">
                <a16:creationId xmlns:a16="http://schemas.microsoft.com/office/drawing/2014/main" id="{42A4D451-26C7-4042-A74B-A162D133BF4B}"/>
              </a:ext>
            </a:extLst>
          </p:cNvPr>
          <p:cNvSpPr/>
          <p:nvPr/>
        </p:nvSpPr>
        <p:spPr>
          <a:xfrm>
            <a:off x="3399604" y="4165185"/>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23" name="Elipse 22">
            <a:extLst>
              <a:ext uri="{FF2B5EF4-FFF2-40B4-BE49-F238E27FC236}">
                <a16:creationId xmlns:a16="http://schemas.microsoft.com/office/drawing/2014/main" id="{FE70E6E7-0F42-4914-B3F7-0B5CB796E522}"/>
              </a:ext>
            </a:extLst>
          </p:cNvPr>
          <p:cNvSpPr/>
          <p:nvPr/>
        </p:nvSpPr>
        <p:spPr>
          <a:xfrm>
            <a:off x="223959" y="5620168"/>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algn="just"/>
            <a:r>
              <a:rPr lang="es-CO" sz="1400" b="1" dirty="0">
                <a:solidFill>
                  <a:schemeClr val="accent1">
                    <a:lumMod val="50000"/>
                  </a:schemeClr>
                </a:solidFill>
                <a:latin typeface="Ubuntu" panose="020B0504030602030204" pitchFamily="34" charset="0"/>
              </a:rPr>
              <a:t>Operaciones, cálculos, </a:t>
            </a:r>
            <a:r>
              <a:rPr lang="es-CO" sz="1400" b="1" dirty="0">
                <a:solidFill>
                  <a:srgbClr val="FF0000"/>
                </a:solidFill>
                <a:latin typeface="Ubuntu" panose="020B0504030602030204" pitchFamily="34" charset="0"/>
              </a:rPr>
              <a:t>estructuras de control</a:t>
            </a:r>
          </a:p>
        </p:txBody>
      </p:sp>
      <p:sp>
        <p:nvSpPr>
          <p:cNvPr id="24" name="CuadroTexto 23">
            <a:extLst>
              <a:ext uri="{FF2B5EF4-FFF2-40B4-BE49-F238E27FC236}">
                <a16:creationId xmlns:a16="http://schemas.microsoft.com/office/drawing/2014/main" id="{9818F318-CF15-4097-AFE0-83E5D6159EAD}"/>
              </a:ext>
            </a:extLst>
          </p:cNvPr>
          <p:cNvSpPr txBox="1"/>
          <p:nvPr/>
        </p:nvSpPr>
        <p:spPr>
          <a:xfrm>
            <a:off x="9847142" y="63147"/>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9" name="Imagen 28" descr="Imagen que contiene dibujo, luz&#10;&#10;Descripción generada automáticamente">
            <a:extLst>
              <a:ext uri="{FF2B5EF4-FFF2-40B4-BE49-F238E27FC236}">
                <a16:creationId xmlns:a16="http://schemas.microsoft.com/office/drawing/2014/main" id="{B0CB06C7-16A7-4796-B176-69DF1E356C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4602" y="814273"/>
            <a:ext cx="777095" cy="773641"/>
          </a:xfrm>
          <a:prstGeom prst="rect">
            <a:avLst/>
          </a:prstGeom>
        </p:spPr>
      </p:pic>
      <p:sp>
        <p:nvSpPr>
          <p:cNvPr id="31" name="CuadroTexto 30">
            <a:extLst>
              <a:ext uri="{FF2B5EF4-FFF2-40B4-BE49-F238E27FC236}">
                <a16:creationId xmlns:a16="http://schemas.microsoft.com/office/drawing/2014/main" id="{ABEEE54D-A575-47DD-8253-AF53DB8B6AC5}"/>
              </a:ext>
            </a:extLst>
          </p:cNvPr>
          <p:cNvSpPr txBox="1"/>
          <p:nvPr/>
        </p:nvSpPr>
        <p:spPr>
          <a:xfrm>
            <a:off x="4620794" y="1001039"/>
            <a:ext cx="6273808"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32" name="CuadroTexto 31">
            <a:extLst>
              <a:ext uri="{FF2B5EF4-FFF2-40B4-BE49-F238E27FC236}">
                <a16:creationId xmlns:a16="http://schemas.microsoft.com/office/drawing/2014/main" id="{6D7EB7CF-3E55-471F-B845-45B70C968CA1}"/>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
        <p:nvSpPr>
          <p:cNvPr id="26" name="Rectángulo: esquinas redondeadas 25">
            <a:extLst>
              <a:ext uri="{FF2B5EF4-FFF2-40B4-BE49-F238E27FC236}">
                <a16:creationId xmlns:a16="http://schemas.microsoft.com/office/drawing/2014/main" id="{5616BCC9-253B-C259-698B-F765761962D7}"/>
              </a:ext>
            </a:extLst>
          </p:cNvPr>
          <p:cNvSpPr/>
          <p:nvPr/>
        </p:nvSpPr>
        <p:spPr>
          <a:xfrm>
            <a:off x="494056" y="5183295"/>
            <a:ext cx="2504661" cy="536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documento, nombre, categoría, horas</a:t>
            </a:r>
            <a:endParaRPr lang="es-CO" sz="1400" dirty="0"/>
          </a:p>
        </p:txBody>
      </p:sp>
      <p:sp>
        <p:nvSpPr>
          <p:cNvPr id="27" name="Rectángulo: esquinas redondeadas 26">
            <a:extLst>
              <a:ext uri="{FF2B5EF4-FFF2-40B4-BE49-F238E27FC236}">
                <a16:creationId xmlns:a16="http://schemas.microsoft.com/office/drawing/2014/main" id="{1DF96DB3-E6D2-AFB0-302E-4C235C4DE650}"/>
              </a:ext>
            </a:extLst>
          </p:cNvPr>
          <p:cNvSpPr/>
          <p:nvPr/>
        </p:nvSpPr>
        <p:spPr>
          <a:xfrm>
            <a:off x="7784202" y="4943060"/>
            <a:ext cx="3393135" cy="536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total_honorarios</a:t>
            </a:r>
            <a:r>
              <a:rPr lang="es-ES" sz="1400" dirty="0"/>
              <a:t>: </a:t>
            </a:r>
            <a:r>
              <a:rPr lang="es-ES" sz="1400" dirty="0" err="1"/>
              <a:t>Acumlador</a:t>
            </a:r>
            <a:r>
              <a:rPr lang="es-ES" sz="1400" dirty="0"/>
              <a:t>-Sumador, variable que suma: honorarios  </a:t>
            </a:r>
            <a:endParaRPr lang="es-CO" sz="1400" dirty="0"/>
          </a:p>
        </p:txBody>
      </p:sp>
      <p:sp>
        <p:nvSpPr>
          <p:cNvPr id="28" name="Rectángulo: esquinas redondeadas 27">
            <a:extLst>
              <a:ext uri="{FF2B5EF4-FFF2-40B4-BE49-F238E27FC236}">
                <a16:creationId xmlns:a16="http://schemas.microsoft.com/office/drawing/2014/main" id="{698D2C6C-5DFA-FFE7-EB60-8AF452D20B28}"/>
              </a:ext>
            </a:extLst>
          </p:cNvPr>
          <p:cNvSpPr/>
          <p:nvPr/>
        </p:nvSpPr>
        <p:spPr>
          <a:xfrm>
            <a:off x="7784201" y="5582386"/>
            <a:ext cx="3393135" cy="443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cont_a</a:t>
            </a:r>
            <a:r>
              <a:rPr lang="es-ES" sz="1400" dirty="0"/>
              <a:t>, </a:t>
            </a:r>
            <a:r>
              <a:rPr lang="es-ES" sz="1400" dirty="0" err="1"/>
              <a:t>cont_b</a:t>
            </a:r>
            <a:r>
              <a:rPr lang="es-ES" sz="1400" dirty="0"/>
              <a:t>, </a:t>
            </a:r>
            <a:r>
              <a:rPr lang="es-ES" sz="1400" dirty="0" err="1"/>
              <a:t>cont_c</a:t>
            </a:r>
            <a:r>
              <a:rPr lang="es-ES" sz="1400" dirty="0"/>
              <a:t>, Acumuladores de tipo contador</a:t>
            </a:r>
            <a:endParaRPr lang="es-CO" sz="1400" dirty="0"/>
          </a:p>
        </p:txBody>
      </p:sp>
      <p:sp>
        <p:nvSpPr>
          <p:cNvPr id="30" name="Rectángulo: esquinas redondeadas 29">
            <a:extLst>
              <a:ext uri="{FF2B5EF4-FFF2-40B4-BE49-F238E27FC236}">
                <a16:creationId xmlns:a16="http://schemas.microsoft.com/office/drawing/2014/main" id="{2E5EC582-FE10-976F-1683-C47DE61DE143}"/>
              </a:ext>
            </a:extLst>
          </p:cNvPr>
          <p:cNvSpPr/>
          <p:nvPr/>
        </p:nvSpPr>
        <p:spPr>
          <a:xfrm>
            <a:off x="3222866" y="5315368"/>
            <a:ext cx="433718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Condicional: Calcular honorarios con base en la categoría (Aplicar el valor de horas a las horas laboradas), incrementar acumuladores</a:t>
            </a:r>
            <a:endParaRPr lang="es-CO" sz="1400" dirty="0"/>
          </a:p>
        </p:txBody>
      </p:sp>
      <p:sp>
        <p:nvSpPr>
          <p:cNvPr id="33" name="Elipse 32">
            <a:extLst>
              <a:ext uri="{FF2B5EF4-FFF2-40B4-BE49-F238E27FC236}">
                <a16:creationId xmlns:a16="http://schemas.microsoft.com/office/drawing/2014/main" id="{3BB410E2-BBE5-FD4E-C728-20E0462871E1}"/>
              </a:ext>
            </a:extLst>
          </p:cNvPr>
          <p:cNvSpPr/>
          <p:nvPr/>
        </p:nvSpPr>
        <p:spPr>
          <a:xfrm>
            <a:off x="3412291" y="5817579"/>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CO" dirty="0"/>
          </a:p>
        </p:txBody>
      </p:sp>
      <p:sp>
        <p:nvSpPr>
          <p:cNvPr id="34" name="Elipse 33">
            <a:extLst>
              <a:ext uri="{FF2B5EF4-FFF2-40B4-BE49-F238E27FC236}">
                <a16:creationId xmlns:a16="http://schemas.microsoft.com/office/drawing/2014/main" id="{58F71C58-CFB9-12AF-2A8A-CBFA0619A687}"/>
              </a:ext>
            </a:extLst>
          </p:cNvPr>
          <p:cNvSpPr/>
          <p:nvPr/>
        </p:nvSpPr>
        <p:spPr>
          <a:xfrm>
            <a:off x="10056119" y="4292788"/>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CO" dirty="0"/>
          </a:p>
        </p:txBody>
      </p:sp>
      <p:sp>
        <p:nvSpPr>
          <p:cNvPr id="35" name="Elipse 34">
            <a:extLst>
              <a:ext uri="{FF2B5EF4-FFF2-40B4-BE49-F238E27FC236}">
                <a16:creationId xmlns:a16="http://schemas.microsoft.com/office/drawing/2014/main" id="{A497EB45-0DAD-9610-04C6-17EB937E39B0}"/>
              </a:ext>
            </a:extLst>
          </p:cNvPr>
          <p:cNvSpPr/>
          <p:nvPr/>
        </p:nvSpPr>
        <p:spPr>
          <a:xfrm>
            <a:off x="11085440" y="468074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endParaRPr lang="es-CO" dirty="0"/>
          </a:p>
        </p:txBody>
      </p:sp>
      <p:sp>
        <p:nvSpPr>
          <p:cNvPr id="36" name="Elipse 35">
            <a:extLst>
              <a:ext uri="{FF2B5EF4-FFF2-40B4-BE49-F238E27FC236}">
                <a16:creationId xmlns:a16="http://schemas.microsoft.com/office/drawing/2014/main" id="{EA5BF246-A2E8-BE3A-8C6D-CA70032AB803}"/>
              </a:ext>
            </a:extLst>
          </p:cNvPr>
          <p:cNvSpPr/>
          <p:nvPr/>
        </p:nvSpPr>
        <p:spPr>
          <a:xfrm>
            <a:off x="11251928" y="5415651"/>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CO" dirty="0"/>
          </a:p>
        </p:txBody>
      </p:sp>
    </p:spTree>
    <p:extLst>
      <p:ext uri="{BB962C8B-B14F-4D97-AF65-F5344CB8AC3E}">
        <p14:creationId xmlns:p14="http://schemas.microsoft.com/office/powerpoint/2010/main" val="1847272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5369694" y="1214383"/>
            <a:ext cx="382972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Algoritmo</a:t>
            </a:r>
            <a:endParaRPr lang="es-CO" dirty="0"/>
          </a:p>
        </p:txBody>
      </p:sp>
      <p:sp>
        <p:nvSpPr>
          <p:cNvPr id="11" name="CuadroTexto 10">
            <a:extLst>
              <a:ext uri="{FF2B5EF4-FFF2-40B4-BE49-F238E27FC236}">
                <a16:creationId xmlns:a16="http://schemas.microsoft.com/office/drawing/2014/main" id="{1AD24FC9-FB8C-43A9-8640-1F632AC5B1C8}"/>
              </a:ext>
            </a:extLst>
          </p:cNvPr>
          <p:cNvSpPr txBox="1"/>
          <p:nvPr/>
        </p:nvSpPr>
        <p:spPr>
          <a:xfrm>
            <a:off x="9847142" y="63147"/>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2" name="Imagen 11" descr="Imagen que contiene dibujo, luz&#10;&#10;Descripción generada automáticamente">
            <a:extLst>
              <a:ext uri="{FF2B5EF4-FFF2-40B4-BE49-F238E27FC236}">
                <a16:creationId xmlns:a16="http://schemas.microsoft.com/office/drawing/2014/main" id="{98B5425C-975E-4DF3-BD92-DBE2C9D6AD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4602" y="814273"/>
            <a:ext cx="777095" cy="773641"/>
          </a:xfrm>
          <a:prstGeom prst="rect">
            <a:avLst/>
          </a:prstGeom>
        </p:spPr>
      </p:pic>
      <p:sp>
        <p:nvSpPr>
          <p:cNvPr id="13" name="CuadroTexto 12">
            <a:extLst>
              <a:ext uri="{FF2B5EF4-FFF2-40B4-BE49-F238E27FC236}">
                <a16:creationId xmlns:a16="http://schemas.microsoft.com/office/drawing/2014/main" id="{3B9464D7-7BBA-46D0-A5C7-4155411089CB}"/>
              </a:ext>
            </a:extLst>
          </p:cNvPr>
          <p:cNvSpPr txBox="1"/>
          <p:nvPr/>
        </p:nvSpPr>
        <p:spPr>
          <a:xfrm>
            <a:off x="4620794" y="814273"/>
            <a:ext cx="6273808"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2F5E60E4-CDD2-4D81-89F6-7AA8234B701D}"/>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89F8DCEA-DB3E-1E7E-4E22-B0948F8D161F}"/>
              </a:ext>
            </a:extLst>
          </p:cNvPr>
          <p:cNvPicPr>
            <a:picLocks noChangeAspect="1"/>
          </p:cNvPicPr>
          <p:nvPr/>
        </p:nvPicPr>
        <p:blipFill>
          <a:blip r:embed="rId3"/>
          <a:stretch>
            <a:fillRect/>
          </a:stretch>
        </p:blipFill>
        <p:spPr>
          <a:xfrm>
            <a:off x="1297398" y="1214383"/>
            <a:ext cx="3829726" cy="5366345"/>
          </a:xfrm>
          <a:prstGeom prst="rect">
            <a:avLst/>
          </a:prstGeom>
        </p:spPr>
      </p:pic>
    </p:spTree>
    <p:extLst>
      <p:ext uri="{BB962C8B-B14F-4D97-AF65-F5344CB8AC3E}">
        <p14:creationId xmlns:p14="http://schemas.microsoft.com/office/powerpoint/2010/main" val="3782100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5196440" y="1257787"/>
            <a:ext cx="4176732"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Diagrama de flujo</a:t>
            </a:r>
            <a:endParaRPr lang="es-CO" dirty="0"/>
          </a:p>
        </p:txBody>
      </p:sp>
      <p:sp>
        <p:nvSpPr>
          <p:cNvPr id="11" name="CuadroTexto 10">
            <a:extLst>
              <a:ext uri="{FF2B5EF4-FFF2-40B4-BE49-F238E27FC236}">
                <a16:creationId xmlns:a16="http://schemas.microsoft.com/office/drawing/2014/main" id="{2993D9A0-6967-4C1F-84CD-DA43AC424A6B}"/>
              </a:ext>
            </a:extLst>
          </p:cNvPr>
          <p:cNvSpPr txBox="1"/>
          <p:nvPr/>
        </p:nvSpPr>
        <p:spPr>
          <a:xfrm>
            <a:off x="9847142" y="63147"/>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2" name="Imagen 11" descr="Imagen que contiene dibujo, luz&#10;&#10;Descripción generada automáticamente">
            <a:extLst>
              <a:ext uri="{FF2B5EF4-FFF2-40B4-BE49-F238E27FC236}">
                <a16:creationId xmlns:a16="http://schemas.microsoft.com/office/drawing/2014/main" id="{4D1F21D2-6FE9-42EF-A8D9-EA44B30B87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4602" y="814273"/>
            <a:ext cx="777095" cy="773641"/>
          </a:xfrm>
          <a:prstGeom prst="rect">
            <a:avLst/>
          </a:prstGeom>
        </p:spPr>
      </p:pic>
      <p:sp>
        <p:nvSpPr>
          <p:cNvPr id="13" name="CuadroTexto 12">
            <a:extLst>
              <a:ext uri="{FF2B5EF4-FFF2-40B4-BE49-F238E27FC236}">
                <a16:creationId xmlns:a16="http://schemas.microsoft.com/office/drawing/2014/main" id="{DAC71F99-6888-4F82-BF39-BC8011F6E58F}"/>
              </a:ext>
            </a:extLst>
          </p:cNvPr>
          <p:cNvSpPr txBox="1"/>
          <p:nvPr/>
        </p:nvSpPr>
        <p:spPr>
          <a:xfrm>
            <a:off x="4620794" y="857677"/>
            <a:ext cx="6273808"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89BCBBE4-FBB3-43D0-A595-06CB5A372E81}"/>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2E63E9D3-B726-B46D-B16C-9C1AB87AD5F0}"/>
              </a:ext>
            </a:extLst>
          </p:cNvPr>
          <p:cNvPicPr>
            <a:picLocks noChangeAspect="1"/>
          </p:cNvPicPr>
          <p:nvPr/>
        </p:nvPicPr>
        <p:blipFill>
          <a:blip r:embed="rId3"/>
          <a:stretch>
            <a:fillRect/>
          </a:stretch>
        </p:blipFill>
        <p:spPr>
          <a:xfrm>
            <a:off x="419851" y="647922"/>
            <a:ext cx="4176732" cy="5954472"/>
          </a:xfrm>
          <a:prstGeom prst="rect">
            <a:avLst/>
          </a:prstGeom>
        </p:spPr>
      </p:pic>
    </p:spTree>
    <p:extLst>
      <p:ext uri="{BB962C8B-B14F-4D97-AF65-F5344CB8AC3E}">
        <p14:creationId xmlns:p14="http://schemas.microsoft.com/office/powerpoint/2010/main" val="1879041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158055" y="1587914"/>
            <a:ext cx="381651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Construcción –&gt; Programa</a:t>
            </a:r>
            <a:endParaRPr lang="es-CO" dirty="0"/>
          </a:p>
        </p:txBody>
      </p:sp>
      <p:sp>
        <p:nvSpPr>
          <p:cNvPr id="11" name="CuadroTexto 10">
            <a:extLst>
              <a:ext uri="{FF2B5EF4-FFF2-40B4-BE49-F238E27FC236}">
                <a16:creationId xmlns:a16="http://schemas.microsoft.com/office/drawing/2014/main" id="{B2729AB6-EB6D-43F5-9EC8-4EAD42252FC0}"/>
              </a:ext>
            </a:extLst>
          </p:cNvPr>
          <p:cNvSpPr txBox="1"/>
          <p:nvPr/>
        </p:nvSpPr>
        <p:spPr>
          <a:xfrm>
            <a:off x="9847142" y="63147"/>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2" name="Imagen 11" descr="Imagen que contiene dibujo, luz&#10;&#10;Descripción generada automáticamente">
            <a:extLst>
              <a:ext uri="{FF2B5EF4-FFF2-40B4-BE49-F238E27FC236}">
                <a16:creationId xmlns:a16="http://schemas.microsoft.com/office/drawing/2014/main" id="{49C7E2C7-9BAC-445A-975C-FFFC61489C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4602" y="814273"/>
            <a:ext cx="777095" cy="773641"/>
          </a:xfrm>
          <a:prstGeom prst="rect">
            <a:avLst/>
          </a:prstGeom>
        </p:spPr>
      </p:pic>
      <p:sp>
        <p:nvSpPr>
          <p:cNvPr id="13" name="CuadroTexto 12">
            <a:extLst>
              <a:ext uri="{FF2B5EF4-FFF2-40B4-BE49-F238E27FC236}">
                <a16:creationId xmlns:a16="http://schemas.microsoft.com/office/drawing/2014/main" id="{2503C574-1CA4-4031-AF0C-D993C3171BAF}"/>
              </a:ext>
            </a:extLst>
          </p:cNvPr>
          <p:cNvSpPr txBox="1"/>
          <p:nvPr/>
        </p:nvSpPr>
        <p:spPr>
          <a:xfrm>
            <a:off x="6710238" y="678699"/>
            <a:ext cx="6273808"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Acumuladores</a:t>
            </a:r>
            <a:endParaRPr lang="es-CO" sz="20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698E0357-5419-4C9C-8033-D9C38893F1E8}"/>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872E8854-4B1C-6EA6-9968-9EFF95463DC6}"/>
              </a:ext>
            </a:extLst>
          </p:cNvPr>
          <p:cNvPicPr>
            <a:picLocks noChangeAspect="1"/>
          </p:cNvPicPr>
          <p:nvPr/>
        </p:nvPicPr>
        <p:blipFill rotWithShape="1">
          <a:blip r:embed="rId3"/>
          <a:srcRect t="12683"/>
          <a:stretch/>
        </p:blipFill>
        <p:spPr>
          <a:xfrm>
            <a:off x="387927" y="1201093"/>
            <a:ext cx="6249625" cy="5052467"/>
          </a:xfrm>
          <a:prstGeom prst="rect">
            <a:avLst/>
          </a:prstGeom>
        </p:spPr>
      </p:pic>
    </p:spTree>
    <p:extLst>
      <p:ext uri="{BB962C8B-B14F-4D97-AF65-F5344CB8AC3E}">
        <p14:creationId xmlns:p14="http://schemas.microsoft.com/office/powerpoint/2010/main" val="1009945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444236" y="1931457"/>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Variables de Control: Banderas</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2034144" y="1996132"/>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4" name="CuadroTexto 13">
            <a:extLst>
              <a:ext uri="{FF2B5EF4-FFF2-40B4-BE49-F238E27FC236}">
                <a16:creationId xmlns:a16="http://schemas.microsoft.com/office/drawing/2014/main" id="{71A296FA-B546-4D61-9BCB-F5E4D6D627E1}"/>
              </a:ext>
            </a:extLst>
          </p:cNvPr>
          <p:cNvSpPr txBox="1"/>
          <p:nvPr/>
        </p:nvSpPr>
        <p:spPr>
          <a:xfrm>
            <a:off x="4586841" y="822471"/>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Variables de Control: Banderas</a:t>
            </a:r>
            <a:endParaRPr lang="es-CO" sz="2000" b="1" dirty="0">
              <a:solidFill>
                <a:srgbClr val="FF0000"/>
              </a:solidFill>
              <a:latin typeface="Ubuntu" panose="020B0504030602030204" pitchFamily="34" charset="0"/>
            </a:endParaRPr>
          </a:p>
        </p:txBody>
      </p:sp>
      <p:sp>
        <p:nvSpPr>
          <p:cNvPr id="15" name="CuadroTexto 14">
            <a:extLst>
              <a:ext uri="{FF2B5EF4-FFF2-40B4-BE49-F238E27FC236}">
                <a16:creationId xmlns:a16="http://schemas.microsoft.com/office/drawing/2014/main" id="{411BFDED-0142-405A-AA8F-87B1BBC00B7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
        <p:nvSpPr>
          <p:cNvPr id="20" name="object 2">
            <a:extLst>
              <a:ext uri="{FF2B5EF4-FFF2-40B4-BE49-F238E27FC236}">
                <a16:creationId xmlns:a16="http://schemas.microsoft.com/office/drawing/2014/main" id="{6EB691B6-2CC6-45B6-A69C-6C71016601DF}"/>
              </a:ext>
            </a:extLst>
          </p:cNvPr>
          <p:cNvSpPr txBox="1"/>
          <p:nvPr/>
        </p:nvSpPr>
        <p:spPr>
          <a:xfrm>
            <a:off x="434237" y="2750900"/>
            <a:ext cx="6450747" cy="2527682"/>
          </a:xfrm>
          <a:prstGeom prst="rect">
            <a:avLst/>
          </a:prstGeom>
        </p:spPr>
        <p:txBody>
          <a:bodyPr vert="horz" wrap="square" lIns="0" tIns="12700" rIns="0" bIns="0" rtlCol="0">
            <a:spAutoFit/>
          </a:bodyPr>
          <a:lstStyle/>
          <a:p>
            <a:pPr marL="12700" marR="5080" algn="just">
              <a:lnSpc>
                <a:spcPct val="114999"/>
              </a:lnSpc>
              <a:spcBef>
                <a:spcPts val="100"/>
              </a:spcBef>
            </a:pPr>
            <a:r>
              <a:rPr sz="1800" dirty="0">
                <a:solidFill>
                  <a:srgbClr val="7030A0"/>
                </a:solidFill>
                <a:latin typeface="Tahoma"/>
                <a:cs typeface="Tahoma"/>
              </a:rPr>
              <a:t>Las</a:t>
            </a:r>
            <a:r>
              <a:rPr sz="1800" spc="5" dirty="0">
                <a:solidFill>
                  <a:srgbClr val="7030A0"/>
                </a:solidFill>
                <a:latin typeface="Tahoma"/>
                <a:cs typeface="Tahoma"/>
              </a:rPr>
              <a:t> </a:t>
            </a:r>
            <a:r>
              <a:rPr sz="1800" b="1" dirty="0">
                <a:solidFill>
                  <a:srgbClr val="7030A0"/>
                </a:solidFill>
                <a:latin typeface="Tahoma"/>
                <a:cs typeface="Tahoma"/>
              </a:rPr>
              <a:t>Banderas </a:t>
            </a:r>
            <a:r>
              <a:rPr lang="es-ES" sz="1800" dirty="0">
                <a:solidFill>
                  <a:srgbClr val="7030A0"/>
                </a:solidFill>
                <a:latin typeface="Tahoma"/>
                <a:cs typeface="Tahoma"/>
              </a:rPr>
              <a:t>hacen referencia a variables que toman un valor, preferiblemente </a:t>
            </a:r>
            <a:r>
              <a:rPr lang="es-ES" sz="1800" b="1" dirty="0">
                <a:solidFill>
                  <a:srgbClr val="7030A0"/>
                </a:solidFill>
                <a:latin typeface="Tahoma"/>
                <a:cs typeface="Tahoma"/>
              </a:rPr>
              <a:t>binario,</a:t>
            </a:r>
            <a:r>
              <a:rPr lang="es-ES" sz="1800" dirty="0">
                <a:solidFill>
                  <a:srgbClr val="7030A0"/>
                </a:solidFill>
                <a:latin typeface="Tahoma"/>
                <a:cs typeface="Tahoma"/>
              </a:rPr>
              <a:t> booleano e  </a:t>
            </a:r>
            <a:r>
              <a:rPr lang="es-ES" sz="1800" spc="-5" dirty="0">
                <a:solidFill>
                  <a:srgbClr val="7030A0"/>
                </a:solidFill>
                <a:latin typeface="Tahoma"/>
                <a:cs typeface="Tahoma"/>
              </a:rPr>
              <a:t>indican </a:t>
            </a:r>
            <a:r>
              <a:rPr lang="es-ES" sz="1800" dirty="0">
                <a:solidFill>
                  <a:srgbClr val="7030A0"/>
                </a:solidFill>
                <a:latin typeface="Tahoma"/>
                <a:cs typeface="Tahoma"/>
              </a:rPr>
              <a:t>un </a:t>
            </a:r>
            <a:r>
              <a:rPr lang="es-ES" sz="1800" spc="-5" dirty="0">
                <a:solidFill>
                  <a:srgbClr val="7030A0"/>
                </a:solidFill>
                <a:latin typeface="Tahoma"/>
                <a:cs typeface="Tahoma"/>
              </a:rPr>
              <a:t>estado; </a:t>
            </a:r>
            <a:r>
              <a:rPr lang="es-ES" sz="1800" dirty="0">
                <a:solidFill>
                  <a:srgbClr val="7030A0"/>
                </a:solidFill>
                <a:latin typeface="Tahoma"/>
                <a:cs typeface="Tahoma"/>
              </a:rPr>
              <a:t>su </a:t>
            </a:r>
            <a:r>
              <a:rPr lang="es-ES" sz="1800" spc="-5" dirty="0">
                <a:solidFill>
                  <a:srgbClr val="7030A0"/>
                </a:solidFill>
                <a:latin typeface="Tahoma"/>
                <a:cs typeface="Tahoma"/>
              </a:rPr>
              <a:t>valor</a:t>
            </a:r>
            <a:r>
              <a:rPr lang="es-ES" sz="1800" spc="550" dirty="0">
                <a:solidFill>
                  <a:srgbClr val="7030A0"/>
                </a:solidFill>
                <a:latin typeface="Tahoma"/>
                <a:cs typeface="Tahoma"/>
              </a:rPr>
              <a:t> </a:t>
            </a:r>
            <a:r>
              <a:rPr lang="es-ES" sz="1800" dirty="0">
                <a:solidFill>
                  <a:srgbClr val="7030A0"/>
                </a:solidFill>
                <a:latin typeface="Tahoma"/>
                <a:cs typeface="Tahoma"/>
              </a:rPr>
              <a:t>y el </a:t>
            </a:r>
            <a:r>
              <a:rPr lang="es-ES" sz="1800" spc="-5" dirty="0">
                <a:solidFill>
                  <a:srgbClr val="7030A0"/>
                </a:solidFill>
                <a:latin typeface="Tahoma"/>
                <a:cs typeface="Tahoma"/>
              </a:rPr>
              <a:t>cambio </a:t>
            </a:r>
            <a:r>
              <a:rPr lang="es-ES" sz="1800" dirty="0">
                <a:solidFill>
                  <a:srgbClr val="7030A0"/>
                </a:solidFill>
                <a:latin typeface="Tahoma"/>
                <a:cs typeface="Tahoma"/>
              </a:rPr>
              <a:t> del mismo, definen el </a:t>
            </a:r>
            <a:r>
              <a:rPr lang="es-ES" sz="1800" spc="-5" dirty="0">
                <a:solidFill>
                  <a:srgbClr val="7030A0"/>
                </a:solidFill>
                <a:latin typeface="Tahoma"/>
                <a:cs typeface="Tahoma"/>
              </a:rPr>
              <a:t>estado </a:t>
            </a:r>
            <a:r>
              <a:rPr lang="es-ES" sz="1800" spc="5" dirty="0">
                <a:solidFill>
                  <a:srgbClr val="7030A0"/>
                </a:solidFill>
                <a:latin typeface="Tahoma"/>
                <a:cs typeface="Tahoma"/>
              </a:rPr>
              <a:t>en </a:t>
            </a:r>
            <a:r>
              <a:rPr lang="es-ES" sz="1800" dirty="0">
                <a:solidFill>
                  <a:srgbClr val="7030A0"/>
                </a:solidFill>
                <a:latin typeface="Tahoma"/>
                <a:cs typeface="Tahoma"/>
              </a:rPr>
              <a:t>el que se </a:t>
            </a:r>
            <a:r>
              <a:rPr lang="es-ES" sz="1800" spc="-550" dirty="0">
                <a:solidFill>
                  <a:srgbClr val="7030A0"/>
                </a:solidFill>
                <a:latin typeface="Tahoma"/>
                <a:cs typeface="Tahoma"/>
              </a:rPr>
              <a:t> </a:t>
            </a:r>
            <a:r>
              <a:rPr lang="es-ES" sz="1800" spc="-5" dirty="0">
                <a:solidFill>
                  <a:srgbClr val="7030A0"/>
                </a:solidFill>
                <a:latin typeface="Tahoma"/>
                <a:cs typeface="Tahoma"/>
              </a:rPr>
              <a:t>encuentra</a:t>
            </a:r>
            <a:r>
              <a:rPr lang="es-ES" sz="1800" spc="-25" dirty="0">
                <a:solidFill>
                  <a:srgbClr val="7030A0"/>
                </a:solidFill>
                <a:latin typeface="Tahoma"/>
                <a:cs typeface="Tahoma"/>
              </a:rPr>
              <a:t> </a:t>
            </a:r>
            <a:r>
              <a:rPr lang="es-ES" sz="1800" spc="-5" dirty="0">
                <a:solidFill>
                  <a:srgbClr val="7030A0"/>
                </a:solidFill>
                <a:latin typeface="Tahoma"/>
                <a:cs typeface="Tahoma"/>
              </a:rPr>
              <a:t>el</a:t>
            </a:r>
            <a:r>
              <a:rPr lang="es-ES" sz="1800" spc="5" dirty="0">
                <a:solidFill>
                  <a:srgbClr val="7030A0"/>
                </a:solidFill>
                <a:latin typeface="Tahoma"/>
                <a:cs typeface="Tahoma"/>
              </a:rPr>
              <a:t> </a:t>
            </a:r>
            <a:r>
              <a:rPr lang="es-ES" sz="1800" spc="-5" dirty="0">
                <a:solidFill>
                  <a:srgbClr val="7030A0"/>
                </a:solidFill>
                <a:latin typeface="Tahoma"/>
                <a:cs typeface="Tahoma"/>
              </a:rPr>
              <a:t>programa.</a:t>
            </a:r>
            <a:endParaRPr lang="es-ES" sz="1800" dirty="0">
              <a:solidFill>
                <a:srgbClr val="7030A0"/>
              </a:solidFill>
              <a:latin typeface="Tahoma"/>
              <a:cs typeface="Tahoma"/>
            </a:endParaRPr>
          </a:p>
          <a:p>
            <a:pPr>
              <a:lnSpc>
                <a:spcPct val="100000"/>
              </a:lnSpc>
              <a:spcBef>
                <a:spcPts val="10"/>
              </a:spcBef>
            </a:pPr>
            <a:endParaRPr lang="es-ES" sz="2050" dirty="0">
              <a:solidFill>
                <a:srgbClr val="7030A0"/>
              </a:solidFill>
              <a:latin typeface="Tahoma"/>
              <a:cs typeface="Tahoma"/>
            </a:endParaRPr>
          </a:p>
          <a:p>
            <a:pPr marL="12700" marR="5080" algn="just">
              <a:lnSpc>
                <a:spcPct val="114999"/>
              </a:lnSpc>
            </a:pPr>
            <a:r>
              <a:rPr lang="es-ES" sz="1800" spc="-5" dirty="0">
                <a:solidFill>
                  <a:srgbClr val="7030A0"/>
                </a:solidFill>
                <a:latin typeface="Tahoma"/>
                <a:cs typeface="Tahoma"/>
              </a:rPr>
              <a:t>Por ejemplo, </a:t>
            </a:r>
            <a:r>
              <a:rPr lang="es-ES" sz="1800" spc="5" dirty="0">
                <a:solidFill>
                  <a:srgbClr val="7030A0"/>
                </a:solidFill>
                <a:latin typeface="Tahoma"/>
                <a:cs typeface="Tahoma"/>
              </a:rPr>
              <a:t>se </a:t>
            </a:r>
            <a:r>
              <a:rPr lang="es-ES" sz="1800" spc="-5" dirty="0">
                <a:solidFill>
                  <a:srgbClr val="7030A0"/>
                </a:solidFill>
                <a:latin typeface="Tahoma"/>
                <a:cs typeface="Tahoma"/>
              </a:rPr>
              <a:t>requiere llevar </a:t>
            </a:r>
            <a:r>
              <a:rPr lang="es-ES" sz="1800" dirty="0">
                <a:solidFill>
                  <a:srgbClr val="7030A0"/>
                </a:solidFill>
                <a:latin typeface="Tahoma"/>
                <a:cs typeface="Tahoma"/>
              </a:rPr>
              <a:t>el </a:t>
            </a:r>
            <a:r>
              <a:rPr lang="es-ES" sz="1800" b="1" spc="-5" dirty="0">
                <a:solidFill>
                  <a:srgbClr val="7030A0"/>
                </a:solidFill>
                <a:latin typeface="Tahoma"/>
                <a:cs typeface="Tahoma"/>
              </a:rPr>
              <a:t>control </a:t>
            </a:r>
            <a:r>
              <a:rPr lang="es-ES" sz="1800" b="1" spc="-515" dirty="0">
                <a:solidFill>
                  <a:srgbClr val="7030A0"/>
                </a:solidFill>
                <a:latin typeface="Tahoma"/>
                <a:cs typeface="Tahoma"/>
              </a:rPr>
              <a:t> </a:t>
            </a:r>
            <a:r>
              <a:rPr lang="es-ES" sz="1800" b="1" spc="-5" dirty="0">
                <a:solidFill>
                  <a:srgbClr val="7030A0"/>
                </a:solidFill>
                <a:latin typeface="Tahoma"/>
                <a:cs typeface="Tahoma"/>
              </a:rPr>
              <a:t>del nivel </a:t>
            </a:r>
            <a:r>
              <a:rPr lang="es-ES" sz="1800" b="1" dirty="0">
                <a:solidFill>
                  <a:srgbClr val="7030A0"/>
                </a:solidFill>
                <a:latin typeface="Tahoma"/>
                <a:cs typeface="Tahoma"/>
              </a:rPr>
              <a:t>de agua </a:t>
            </a:r>
            <a:r>
              <a:rPr lang="es-ES" sz="1800" b="1" spc="-5" dirty="0">
                <a:solidFill>
                  <a:srgbClr val="7030A0"/>
                </a:solidFill>
                <a:latin typeface="Tahoma"/>
                <a:cs typeface="Tahoma"/>
              </a:rPr>
              <a:t>de un </a:t>
            </a:r>
            <a:r>
              <a:rPr lang="es-ES" sz="1800" b="1" dirty="0">
                <a:solidFill>
                  <a:srgbClr val="7030A0"/>
                </a:solidFill>
                <a:latin typeface="Tahoma"/>
                <a:cs typeface="Tahoma"/>
              </a:rPr>
              <a:t>tanque</a:t>
            </a:r>
            <a:r>
              <a:rPr lang="es-ES" sz="1800" dirty="0">
                <a:solidFill>
                  <a:srgbClr val="7030A0"/>
                </a:solidFill>
                <a:latin typeface="Tahoma"/>
                <a:cs typeface="Tahoma"/>
              </a:rPr>
              <a:t>. </a:t>
            </a:r>
          </a:p>
          <a:p>
            <a:pPr marL="12700" marR="5080" algn="just">
              <a:lnSpc>
                <a:spcPct val="114999"/>
              </a:lnSpc>
              <a:spcBef>
                <a:spcPts val="100"/>
              </a:spcBef>
            </a:pPr>
            <a:endParaRPr lang="es-ES" sz="1800" dirty="0">
              <a:latin typeface="Tahoma"/>
              <a:cs typeface="Tahoma"/>
            </a:endParaRPr>
          </a:p>
        </p:txBody>
      </p:sp>
      <p:pic>
        <p:nvPicPr>
          <p:cNvPr id="24" name="object 6">
            <a:extLst>
              <a:ext uri="{FF2B5EF4-FFF2-40B4-BE49-F238E27FC236}">
                <a16:creationId xmlns:a16="http://schemas.microsoft.com/office/drawing/2014/main" id="{C3533CB3-0BE0-4FCC-8743-38EEA2B33E4E}"/>
              </a:ext>
            </a:extLst>
          </p:cNvPr>
          <p:cNvPicPr/>
          <p:nvPr/>
        </p:nvPicPr>
        <p:blipFill>
          <a:blip r:embed="rId2" cstate="print"/>
          <a:stretch>
            <a:fillRect/>
          </a:stretch>
        </p:blipFill>
        <p:spPr>
          <a:xfrm>
            <a:off x="7158055" y="1931457"/>
            <a:ext cx="3778957" cy="3899385"/>
          </a:xfrm>
          <a:prstGeom prst="rect">
            <a:avLst/>
          </a:prstGeom>
        </p:spPr>
      </p:pic>
    </p:spTree>
    <p:extLst>
      <p:ext uri="{BB962C8B-B14F-4D97-AF65-F5344CB8AC3E}">
        <p14:creationId xmlns:p14="http://schemas.microsoft.com/office/powerpoint/2010/main" val="2178852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252897" y="2397642"/>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Iteración o ciclos controlados  por una condición - WHILE</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842805" y="2462317"/>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5" name="CuadroTexto 14">
            <a:extLst>
              <a:ext uri="{FF2B5EF4-FFF2-40B4-BE49-F238E27FC236}">
                <a16:creationId xmlns:a16="http://schemas.microsoft.com/office/drawing/2014/main" id="{B23F7225-5390-452A-AF15-E5EEB3C3CCBC}"/>
              </a:ext>
            </a:extLst>
          </p:cNvPr>
          <p:cNvSpPr txBox="1"/>
          <p:nvPr/>
        </p:nvSpPr>
        <p:spPr>
          <a:xfrm>
            <a:off x="1199952" y="3131933"/>
            <a:ext cx="9810316" cy="646331"/>
          </a:xfrm>
          <a:prstGeom prst="rect">
            <a:avLst/>
          </a:prstGeom>
          <a:noFill/>
        </p:spPr>
        <p:txBody>
          <a:bodyPr wrap="square" rtlCol="0">
            <a:spAutoFit/>
          </a:bodyPr>
          <a:lstStyle/>
          <a:p>
            <a:pPr algn="just"/>
            <a:r>
              <a:rPr lang="es-ES" b="1" dirty="0">
                <a:solidFill>
                  <a:srgbClr val="7030A0"/>
                </a:solidFill>
                <a:latin typeface="Ubuntu" panose="020B0504030602030204" pitchFamily="34" charset="0"/>
              </a:rPr>
              <a:t>Situaciones o problemas de manejo de información que incluyen iteraciones o ciclos que se repiten dependiendo de una condición</a:t>
            </a:r>
            <a:endParaRPr lang="es-CO" b="1" dirty="0">
              <a:solidFill>
                <a:srgbClr val="7030A0"/>
              </a:solidFill>
              <a:latin typeface="Ubuntu" panose="020B0504030602030204" pitchFamily="34" charset="0"/>
            </a:endParaRPr>
          </a:p>
        </p:txBody>
      </p:sp>
      <p:sp>
        <p:nvSpPr>
          <p:cNvPr id="16" name="CuadroTexto 15">
            <a:extLst>
              <a:ext uri="{FF2B5EF4-FFF2-40B4-BE49-F238E27FC236}">
                <a16:creationId xmlns:a16="http://schemas.microsoft.com/office/drawing/2014/main" id="{31561F2D-4A56-451D-A877-E5E3F03F2750}"/>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3912594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D7537EDE-7F3B-40B9-BAC9-FFBC160A8363}"/>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condicionales  - WHILE</a:t>
            </a:r>
            <a:endParaRPr lang="es-CO" sz="2000" b="1" dirty="0">
              <a:solidFill>
                <a:srgbClr val="FF0000"/>
              </a:solidFill>
              <a:latin typeface="Ubuntu" panose="020B0504030602030204" pitchFamily="34" charset="0"/>
            </a:endParaRPr>
          </a:p>
        </p:txBody>
      </p:sp>
      <p:sp>
        <p:nvSpPr>
          <p:cNvPr id="6" name="CuadroTexto 5">
            <a:extLst>
              <a:ext uri="{FF2B5EF4-FFF2-40B4-BE49-F238E27FC236}">
                <a16:creationId xmlns:a16="http://schemas.microsoft.com/office/drawing/2014/main" id="{5A5B3265-17B1-4889-887E-660C7538022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6096CAA5-F868-4B0F-97F5-66570B5125F2}"/>
              </a:ext>
            </a:extLst>
          </p:cNvPr>
          <p:cNvPicPr>
            <a:picLocks noChangeAspect="1"/>
          </p:cNvPicPr>
          <p:nvPr/>
        </p:nvPicPr>
        <p:blipFill>
          <a:blip r:embed="rId2"/>
          <a:stretch>
            <a:fillRect/>
          </a:stretch>
        </p:blipFill>
        <p:spPr>
          <a:xfrm>
            <a:off x="124690" y="2350440"/>
            <a:ext cx="4868926" cy="2157119"/>
          </a:xfrm>
          <a:prstGeom prst="rect">
            <a:avLst/>
          </a:prstGeom>
        </p:spPr>
      </p:pic>
      <p:pic>
        <p:nvPicPr>
          <p:cNvPr id="5" name="Imagen 4">
            <a:extLst>
              <a:ext uri="{FF2B5EF4-FFF2-40B4-BE49-F238E27FC236}">
                <a16:creationId xmlns:a16="http://schemas.microsoft.com/office/drawing/2014/main" id="{B4369D84-9974-4A7B-962C-AA95FDD631F3}"/>
              </a:ext>
            </a:extLst>
          </p:cNvPr>
          <p:cNvPicPr>
            <a:picLocks noChangeAspect="1"/>
          </p:cNvPicPr>
          <p:nvPr/>
        </p:nvPicPr>
        <p:blipFill>
          <a:blip r:embed="rId3"/>
          <a:stretch>
            <a:fillRect/>
          </a:stretch>
        </p:blipFill>
        <p:spPr>
          <a:xfrm>
            <a:off x="5015916" y="2135253"/>
            <a:ext cx="6982119" cy="2920010"/>
          </a:xfrm>
          <a:prstGeom prst="rect">
            <a:avLst/>
          </a:prstGeom>
        </p:spPr>
      </p:pic>
    </p:spTree>
    <p:extLst>
      <p:ext uri="{BB962C8B-B14F-4D97-AF65-F5344CB8AC3E}">
        <p14:creationId xmlns:p14="http://schemas.microsoft.com/office/powerpoint/2010/main" val="4031905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D7537EDE-7F3B-40B9-BAC9-FFBC160A8363}"/>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condicionales  - WHILE</a:t>
            </a:r>
            <a:endParaRPr lang="es-CO" sz="2000" b="1" dirty="0">
              <a:solidFill>
                <a:srgbClr val="FF0000"/>
              </a:solidFill>
              <a:latin typeface="Ubuntu" panose="020B0504030602030204" pitchFamily="34" charset="0"/>
            </a:endParaRPr>
          </a:p>
        </p:txBody>
      </p:sp>
      <p:sp>
        <p:nvSpPr>
          <p:cNvPr id="6" name="CuadroTexto 5">
            <a:extLst>
              <a:ext uri="{FF2B5EF4-FFF2-40B4-BE49-F238E27FC236}">
                <a16:creationId xmlns:a16="http://schemas.microsoft.com/office/drawing/2014/main" id="{5A5B3265-17B1-4889-887E-660C7538022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4" name="Imagen 3">
            <a:extLst>
              <a:ext uri="{FF2B5EF4-FFF2-40B4-BE49-F238E27FC236}">
                <a16:creationId xmlns:a16="http://schemas.microsoft.com/office/drawing/2014/main" id="{3BBE3E0F-BF61-45A3-997C-454BDACE701F}"/>
              </a:ext>
            </a:extLst>
          </p:cNvPr>
          <p:cNvPicPr>
            <a:picLocks noChangeAspect="1"/>
          </p:cNvPicPr>
          <p:nvPr/>
        </p:nvPicPr>
        <p:blipFill>
          <a:blip r:embed="rId2"/>
          <a:stretch>
            <a:fillRect/>
          </a:stretch>
        </p:blipFill>
        <p:spPr>
          <a:xfrm>
            <a:off x="3006661" y="2509704"/>
            <a:ext cx="5408749" cy="2216367"/>
          </a:xfrm>
          <a:prstGeom prst="rect">
            <a:avLst/>
          </a:prstGeom>
        </p:spPr>
      </p:pic>
    </p:spTree>
    <p:extLst>
      <p:ext uri="{BB962C8B-B14F-4D97-AF65-F5344CB8AC3E}">
        <p14:creationId xmlns:p14="http://schemas.microsoft.com/office/powerpoint/2010/main" val="2726291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D7537EDE-7F3B-40B9-BAC9-FFBC160A8363}"/>
              </a:ext>
            </a:extLst>
          </p:cNvPr>
          <p:cNvSpPr txBox="1"/>
          <p:nvPr/>
        </p:nvSpPr>
        <p:spPr>
          <a:xfrm>
            <a:off x="4766950" y="986220"/>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condicionales  - WHILE</a:t>
            </a:r>
            <a:endParaRPr lang="es-CO" sz="2000" b="1" dirty="0">
              <a:solidFill>
                <a:srgbClr val="FF0000"/>
              </a:solidFill>
              <a:latin typeface="Ubuntu" panose="020B0504030602030204" pitchFamily="34" charset="0"/>
            </a:endParaRPr>
          </a:p>
        </p:txBody>
      </p:sp>
      <p:sp>
        <p:nvSpPr>
          <p:cNvPr id="6" name="CuadroTexto 5">
            <a:extLst>
              <a:ext uri="{FF2B5EF4-FFF2-40B4-BE49-F238E27FC236}">
                <a16:creationId xmlns:a16="http://schemas.microsoft.com/office/drawing/2014/main" id="{5A5B3265-17B1-4889-887E-660C7538022C}"/>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D731957A-8B0A-4953-B28A-BE138246D1BC}"/>
              </a:ext>
            </a:extLst>
          </p:cNvPr>
          <p:cNvPicPr>
            <a:picLocks noChangeAspect="1"/>
          </p:cNvPicPr>
          <p:nvPr/>
        </p:nvPicPr>
        <p:blipFill>
          <a:blip r:embed="rId2"/>
          <a:stretch>
            <a:fillRect/>
          </a:stretch>
        </p:blipFill>
        <p:spPr>
          <a:xfrm>
            <a:off x="708009" y="1857155"/>
            <a:ext cx="7231084" cy="4201159"/>
          </a:xfrm>
          <a:prstGeom prst="rect">
            <a:avLst/>
          </a:prstGeom>
        </p:spPr>
      </p:pic>
      <p:sp>
        <p:nvSpPr>
          <p:cNvPr id="9" name="Rectángulo: esquinas redondeadas 8">
            <a:extLst>
              <a:ext uri="{FF2B5EF4-FFF2-40B4-BE49-F238E27FC236}">
                <a16:creationId xmlns:a16="http://schemas.microsoft.com/office/drawing/2014/main" id="{A574C5B2-0136-4355-9B5B-BA140E982EBF}"/>
              </a:ext>
            </a:extLst>
          </p:cNvPr>
          <p:cNvSpPr/>
          <p:nvPr/>
        </p:nvSpPr>
        <p:spPr>
          <a:xfrm>
            <a:off x="8257308" y="3429000"/>
            <a:ext cx="3540409"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Guía del WHILE</a:t>
            </a:r>
            <a:endParaRPr lang="es-CO" dirty="0"/>
          </a:p>
        </p:txBody>
      </p:sp>
    </p:spTree>
    <p:extLst>
      <p:ext uri="{BB962C8B-B14F-4D97-AF65-F5344CB8AC3E}">
        <p14:creationId xmlns:p14="http://schemas.microsoft.com/office/powerpoint/2010/main" val="52862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62A4D5AD-01B5-4891-BE07-B94772650AF6}"/>
              </a:ext>
            </a:extLst>
          </p:cNvPr>
          <p:cNvSpPr txBox="1"/>
          <p:nvPr/>
        </p:nvSpPr>
        <p:spPr>
          <a:xfrm>
            <a:off x="1815373" y="1391048"/>
            <a:ext cx="8229599"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Operadores Relacionales</a:t>
            </a:r>
          </a:p>
        </p:txBody>
      </p:sp>
      <p:grpSp>
        <p:nvGrpSpPr>
          <p:cNvPr id="14" name="Group 32">
            <a:extLst>
              <a:ext uri="{FF2B5EF4-FFF2-40B4-BE49-F238E27FC236}">
                <a16:creationId xmlns:a16="http://schemas.microsoft.com/office/drawing/2014/main" id="{20D31A5E-49B7-4226-9357-A5782D0011F2}"/>
              </a:ext>
            </a:extLst>
          </p:cNvPr>
          <p:cNvGrpSpPr>
            <a:grpSpLocks/>
          </p:cNvGrpSpPr>
          <p:nvPr/>
        </p:nvGrpSpPr>
        <p:grpSpPr bwMode="auto">
          <a:xfrm>
            <a:off x="1338294" y="1391048"/>
            <a:ext cx="390047" cy="369280"/>
            <a:chOff x="2078" y="1680"/>
            <a:chExt cx="1615" cy="1615"/>
          </a:xfrm>
        </p:grpSpPr>
        <p:sp>
          <p:nvSpPr>
            <p:cNvPr id="15" name="Oval 33">
              <a:extLst>
                <a:ext uri="{FF2B5EF4-FFF2-40B4-BE49-F238E27FC236}">
                  <a16:creationId xmlns:a16="http://schemas.microsoft.com/office/drawing/2014/main" id="{1DF2036C-A9EC-4596-99E1-076D8FD31B41}"/>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6" name="Oval 34">
              <a:extLst>
                <a:ext uri="{FF2B5EF4-FFF2-40B4-BE49-F238E27FC236}">
                  <a16:creationId xmlns:a16="http://schemas.microsoft.com/office/drawing/2014/main" id="{463CD463-9B18-4B19-9F0F-3F5DB0CB432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7" name="Oval 35">
              <a:extLst>
                <a:ext uri="{FF2B5EF4-FFF2-40B4-BE49-F238E27FC236}">
                  <a16:creationId xmlns:a16="http://schemas.microsoft.com/office/drawing/2014/main" id="{15957AD7-69B0-41B6-B0B1-E846754C4ED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8" name="Oval 36">
              <a:extLst>
                <a:ext uri="{FF2B5EF4-FFF2-40B4-BE49-F238E27FC236}">
                  <a16:creationId xmlns:a16="http://schemas.microsoft.com/office/drawing/2014/main" id="{6FADC0AD-DDA8-4E07-BEC9-0B455A76975E}"/>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9" name="Oval 37">
              <a:extLst>
                <a:ext uri="{FF2B5EF4-FFF2-40B4-BE49-F238E27FC236}">
                  <a16:creationId xmlns:a16="http://schemas.microsoft.com/office/drawing/2014/main" id="{4C40E8BD-2725-4B94-9090-C3C69183C056}"/>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20" name="Oval 38">
              <a:extLst>
                <a:ext uri="{FF2B5EF4-FFF2-40B4-BE49-F238E27FC236}">
                  <a16:creationId xmlns:a16="http://schemas.microsoft.com/office/drawing/2014/main" id="{984E0E0B-CB15-438C-AB53-BEE1265ECF6C}"/>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21" name="CuadroTexto 20">
            <a:extLst>
              <a:ext uri="{FF2B5EF4-FFF2-40B4-BE49-F238E27FC236}">
                <a16:creationId xmlns:a16="http://schemas.microsoft.com/office/drawing/2014/main" id="{4FD62429-5132-4BD1-989D-2D88BB96787B}"/>
              </a:ext>
            </a:extLst>
          </p:cNvPr>
          <p:cNvSpPr txBox="1"/>
          <p:nvPr/>
        </p:nvSpPr>
        <p:spPr>
          <a:xfrm>
            <a:off x="2420329" y="149440"/>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pic>
        <p:nvPicPr>
          <p:cNvPr id="3" name="Imagen 2" descr="Tabla&#10;&#10;Descripción generada automáticamente">
            <a:extLst>
              <a:ext uri="{FF2B5EF4-FFF2-40B4-BE49-F238E27FC236}">
                <a16:creationId xmlns:a16="http://schemas.microsoft.com/office/drawing/2014/main" id="{BAC86131-CBC3-4A86-B750-7F6139A84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433" y="2317373"/>
            <a:ext cx="7616539" cy="3808270"/>
          </a:xfrm>
          <a:prstGeom prst="rect">
            <a:avLst/>
          </a:prstGeom>
        </p:spPr>
      </p:pic>
    </p:spTree>
    <p:extLst>
      <p:ext uri="{BB962C8B-B14F-4D97-AF65-F5344CB8AC3E}">
        <p14:creationId xmlns:p14="http://schemas.microsoft.com/office/powerpoint/2010/main" val="41304519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adroTexto 29">
            <a:extLst>
              <a:ext uri="{FF2B5EF4-FFF2-40B4-BE49-F238E27FC236}">
                <a16:creationId xmlns:a16="http://schemas.microsoft.com/office/drawing/2014/main" id="{C5873EB2-915E-47AD-BFEC-AD56C69AF36E}"/>
              </a:ext>
            </a:extLst>
          </p:cNvPr>
          <p:cNvSpPr txBox="1"/>
          <p:nvPr/>
        </p:nvSpPr>
        <p:spPr>
          <a:xfrm>
            <a:off x="1239276" y="2413337"/>
            <a:ext cx="10541953" cy="2215991"/>
          </a:xfrm>
          <a:prstGeom prst="rect">
            <a:avLst/>
          </a:prstGeom>
          <a:noFill/>
        </p:spPr>
        <p:txBody>
          <a:bodyPr wrap="square" rtlCol="0">
            <a:spAutoFit/>
          </a:bodyPr>
          <a:lstStyle/>
          <a:p>
            <a:pPr algn="just"/>
            <a:r>
              <a:rPr lang="es-ES" sz="2000" b="1" dirty="0">
                <a:solidFill>
                  <a:schemeClr val="accent1">
                    <a:lumMod val="50000"/>
                  </a:schemeClr>
                </a:solidFill>
                <a:latin typeface="Ubuntu" panose="020B0504030602030204" pitchFamily="34" charset="0"/>
              </a:rPr>
              <a:t>Dada una lista de </a:t>
            </a:r>
            <a:r>
              <a:rPr lang="es-ES" sz="2000" b="1" dirty="0">
                <a:solidFill>
                  <a:schemeClr val="accent1">
                    <a:lumMod val="50000"/>
                  </a:schemeClr>
                </a:solidFill>
                <a:highlight>
                  <a:srgbClr val="FFFF00"/>
                </a:highlight>
                <a:latin typeface="Ubuntu" panose="020B0504030602030204" pitchFamily="34" charset="0"/>
              </a:rPr>
              <a:t>números enteros</a:t>
            </a:r>
            <a:r>
              <a:rPr lang="es-ES" sz="2000" b="1" dirty="0">
                <a:solidFill>
                  <a:schemeClr val="accent1">
                    <a:lumMod val="50000"/>
                  </a:schemeClr>
                </a:solidFill>
                <a:latin typeface="Ubuntu" panose="020B0504030602030204" pitchFamily="34" charset="0"/>
              </a:rPr>
              <a:t>, se pide calcular e imprimir:</a:t>
            </a:r>
          </a:p>
          <a:p>
            <a:pPr algn="just"/>
            <a:endParaRPr lang="es-ES" sz="2000" b="1" dirty="0">
              <a:solidFill>
                <a:schemeClr val="accent1">
                  <a:lumMod val="50000"/>
                </a:schemeClr>
              </a:solidFill>
              <a:latin typeface="Ubuntu" panose="020B0504030602030204" pitchFamily="34" charset="0"/>
            </a:endParaRPr>
          </a:p>
          <a:p>
            <a:pPr indent="-342900" algn="just">
              <a:buFont typeface="Arial" panose="020B0604020202020204" pitchFamily="34" charset="0"/>
              <a:buChar char="•"/>
            </a:pPr>
            <a:r>
              <a:rPr lang="es-ES" sz="2000" b="1" dirty="0">
                <a:solidFill>
                  <a:schemeClr val="accent1">
                    <a:lumMod val="50000"/>
                  </a:schemeClr>
                </a:solidFill>
                <a:highlight>
                  <a:srgbClr val="00FF00"/>
                </a:highlight>
                <a:latin typeface="Ubuntu" panose="020B0504030602030204" pitchFamily="34" charset="0"/>
              </a:rPr>
              <a:t>Cuáles y cuántos números son pares</a:t>
            </a:r>
          </a:p>
          <a:p>
            <a:pPr indent="-342900" algn="just">
              <a:buFont typeface="Arial" panose="020B0604020202020204" pitchFamily="34" charset="0"/>
              <a:buChar char="•"/>
            </a:pPr>
            <a:r>
              <a:rPr lang="es-ES" sz="2000" b="1" dirty="0">
                <a:solidFill>
                  <a:schemeClr val="accent1">
                    <a:lumMod val="50000"/>
                  </a:schemeClr>
                </a:solidFill>
                <a:highlight>
                  <a:srgbClr val="00FF00"/>
                </a:highlight>
                <a:latin typeface="Ubuntu" panose="020B0504030602030204" pitchFamily="34" charset="0"/>
              </a:rPr>
              <a:t>Cuáles y cuántos números son impares</a:t>
            </a:r>
          </a:p>
          <a:p>
            <a:pPr indent="-342900" algn="just">
              <a:buFont typeface="Arial" panose="020B0604020202020204" pitchFamily="34" charset="0"/>
              <a:buChar char="•"/>
            </a:pPr>
            <a:endParaRPr lang="es-ES" sz="2000" b="1" dirty="0">
              <a:solidFill>
                <a:schemeClr val="accent1">
                  <a:lumMod val="50000"/>
                </a:schemeClr>
              </a:solidFill>
              <a:latin typeface="Ubuntu" panose="020B0504030602030204" pitchFamily="34" charset="0"/>
            </a:endParaRPr>
          </a:p>
          <a:p>
            <a:pPr algn="just"/>
            <a:r>
              <a:rPr lang="es-ES" sz="2000" b="1" dirty="0">
                <a:solidFill>
                  <a:schemeClr val="accent1">
                    <a:lumMod val="50000"/>
                  </a:schemeClr>
                </a:solidFill>
                <a:latin typeface="Ubuntu" panose="020B0504030602030204" pitchFamily="34" charset="0"/>
              </a:rPr>
              <a:t>La </a:t>
            </a:r>
            <a:r>
              <a:rPr lang="es-ES" sz="2000" b="1" dirty="0">
                <a:solidFill>
                  <a:schemeClr val="accent1">
                    <a:lumMod val="50000"/>
                  </a:schemeClr>
                </a:solidFill>
                <a:highlight>
                  <a:srgbClr val="FF00FF"/>
                </a:highlight>
                <a:latin typeface="Ubuntu" panose="020B0504030602030204" pitchFamily="34" charset="0"/>
              </a:rPr>
              <a:t>lista se termina cuando el número ingresado es -1 </a:t>
            </a:r>
            <a:r>
              <a:rPr lang="es-ES" sz="2000" b="1" dirty="0">
                <a:solidFill>
                  <a:srgbClr val="C00000"/>
                </a:solidFill>
                <a:latin typeface="Ubuntu" panose="020B0504030602030204" pitchFamily="34" charset="0"/>
              </a:rPr>
              <a:t>(Bandera)</a:t>
            </a:r>
          </a:p>
          <a:p>
            <a:pPr algn="just"/>
            <a:endParaRPr lang="es-CO" b="1" dirty="0">
              <a:solidFill>
                <a:schemeClr val="accent1">
                  <a:lumMod val="50000"/>
                </a:schemeClr>
              </a:solidFill>
              <a:latin typeface="Ubuntu" panose="020B0504030602030204" pitchFamily="34" charset="0"/>
            </a:endParaRPr>
          </a:p>
        </p:txBody>
      </p:sp>
      <p:pic>
        <p:nvPicPr>
          <p:cNvPr id="32" name="Imagen 31" descr="Imagen que contiene tabla&#10;&#10;Descripción generada automáticamente">
            <a:extLst>
              <a:ext uri="{FF2B5EF4-FFF2-40B4-BE49-F238E27FC236}">
                <a16:creationId xmlns:a16="http://schemas.microsoft.com/office/drawing/2014/main" id="{9666FB7E-3739-4776-9252-D4083AA7E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65" y="2497089"/>
            <a:ext cx="898135" cy="1008111"/>
          </a:xfrm>
          <a:prstGeom prst="rect">
            <a:avLst/>
          </a:prstGeom>
        </p:spPr>
      </p:pic>
      <p:sp>
        <p:nvSpPr>
          <p:cNvPr id="8" name="CuadroTexto 7">
            <a:extLst>
              <a:ext uri="{FF2B5EF4-FFF2-40B4-BE49-F238E27FC236}">
                <a16:creationId xmlns:a16="http://schemas.microsoft.com/office/drawing/2014/main" id="{F87F6E7E-5D14-4A66-8E50-62A9152EA1CE}"/>
              </a:ext>
            </a:extLst>
          </p:cNvPr>
          <p:cNvSpPr txBox="1"/>
          <p:nvPr/>
        </p:nvSpPr>
        <p:spPr>
          <a:xfrm>
            <a:off x="10262095" y="23229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3" name="Imagen 12" descr="Imagen que contiene dibujo, luz&#10;&#10;Descripción generada automáticamente">
            <a:extLst>
              <a:ext uri="{FF2B5EF4-FFF2-40B4-BE49-F238E27FC236}">
                <a16:creationId xmlns:a16="http://schemas.microsoft.com/office/drawing/2014/main" id="{2C3B94FC-7F42-497A-803C-53C7DB25F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14" name="CuadroTexto 13">
            <a:extLst>
              <a:ext uri="{FF2B5EF4-FFF2-40B4-BE49-F238E27FC236}">
                <a16:creationId xmlns:a16="http://schemas.microsoft.com/office/drawing/2014/main" id="{A5CD5A58-D839-4016-8678-E9C7E05F890A}"/>
              </a:ext>
            </a:extLst>
          </p:cNvPr>
          <p:cNvSpPr txBox="1"/>
          <p:nvPr/>
        </p:nvSpPr>
        <p:spPr>
          <a:xfrm>
            <a:off x="4467017" y="1015039"/>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 - WHILE</a:t>
            </a:r>
            <a:endParaRPr lang="es-CO" sz="2000" b="1" dirty="0">
              <a:solidFill>
                <a:srgbClr val="FF0000"/>
              </a:solidFill>
              <a:latin typeface="Ubuntu" panose="020B0504030602030204" pitchFamily="34" charset="0"/>
            </a:endParaRPr>
          </a:p>
        </p:txBody>
      </p:sp>
      <p:sp>
        <p:nvSpPr>
          <p:cNvPr id="15" name="CuadroTexto 14">
            <a:extLst>
              <a:ext uri="{FF2B5EF4-FFF2-40B4-BE49-F238E27FC236}">
                <a16:creationId xmlns:a16="http://schemas.microsoft.com/office/drawing/2014/main" id="{31843C73-4A7A-44E3-9ACA-1E39D583FB01}"/>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3827157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Análisis</a:t>
            </a:r>
            <a:endParaRPr lang="es-CO" dirty="0">
              <a:highlight>
                <a:srgbClr val="FFFF00"/>
              </a:highlight>
            </a:endParaRPr>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Diseño</a:t>
            </a:r>
            <a:endParaRPr lang="es-CO" dirty="0">
              <a:highlight>
                <a:srgbClr val="FFFF00"/>
              </a:highlight>
            </a:endParaRPr>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highlight>
                  <a:srgbClr val="FFFF00"/>
                </a:highlight>
              </a:rPr>
              <a:t>Construcción</a:t>
            </a:r>
            <a:endParaRPr lang="es-CO" dirty="0">
              <a:highlight>
                <a:srgbClr val="FFFF00"/>
              </a:highlight>
            </a:endParaRPr>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Metodología -&gt; Pensamiento lógico estructurado</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1033670"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Método </a:t>
            </a:r>
          </a:p>
          <a:p>
            <a:pPr algn="ctr"/>
            <a:r>
              <a:rPr lang="es-ES" sz="1400" dirty="0"/>
              <a:t>Entrada – Proceso - Salida</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4406348" y="4943061"/>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Algoritmo</a:t>
            </a:r>
          </a:p>
          <a:p>
            <a:pPr algn="ctr"/>
            <a:r>
              <a:rPr lang="es-ES" sz="1400" dirty="0"/>
              <a:t>Diagrama de Flujo</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885043" y="4905586"/>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Programa</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a:off x="2339009" y="4434574"/>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57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471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5E7FA4CB-FDC6-4374-A8B3-443F802D7292}"/>
              </a:ext>
            </a:extLst>
          </p:cNvPr>
          <p:cNvSpPr txBox="1"/>
          <p:nvPr/>
        </p:nvSpPr>
        <p:spPr>
          <a:xfrm>
            <a:off x="10262095" y="23229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9" name="Imagen 28" descr="Imagen que contiene dibujo, luz&#10;&#10;Descripción generada automáticamente">
            <a:extLst>
              <a:ext uri="{FF2B5EF4-FFF2-40B4-BE49-F238E27FC236}">
                <a16:creationId xmlns:a16="http://schemas.microsoft.com/office/drawing/2014/main" id="{7547F39D-8E46-4111-8414-D775BD3FD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30" name="CuadroTexto 29">
            <a:extLst>
              <a:ext uri="{FF2B5EF4-FFF2-40B4-BE49-F238E27FC236}">
                <a16:creationId xmlns:a16="http://schemas.microsoft.com/office/drawing/2014/main" id="{441356DD-24CE-47E8-A96E-F49B4A507D85}"/>
              </a:ext>
            </a:extLst>
          </p:cNvPr>
          <p:cNvSpPr txBox="1"/>
          <p:nvPr/>
        </p:nvSpPr>
        <p:spPr>
          <a:xfrm>
            <a:off x="4467017" y="1015039"/>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 - WHILE</a:t>
            </a:r>
            <a:endParaRPr lang="es-CO" sz="2000" b="1" dirty="0">
              <a:solidFill>
                <a:srgbClr val="FF0000"/>
              </a:solidFill>
              <a:latin typeface="Ubuntu" panose="020B0504030602030204" pitchFamily="34" charset="0"/>
            </a:endParaRPr>
          </a:p>
        </p:txBody>
      </p:sp>
      <p:sp>
        <p:nvSpPr>
          <p:cNvPr id="31" name="CuadroTexto 30">
            <a:extLst>
              <a:ext uri="{FF2B5EF4-FFF2-40B4-BE49-F238E27FC236}">
                <a16:creationId xmlns:a16="http://schemas.microsoft.com/office/drawing/2014/main" id="{508B1F4B-FC63-411C-AEFB-A466CFC261C9}"/>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Tree>
    <p:extLst>
      <p:ext uri="{BB962C8B-B14F-4D97-AF65-F5344CB8AC3E}">
        <p14:creationId xmlns:p14="http://schemas.microsoft.com/office/powerpoint/2010/main" val="3392597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37CB8510-1456-4209-BDE3-610691D9007A}"/>
              </a:ext>
            </a:extLst>
          </p:cNvPr>
          <p:cNvSpPr/>
          <p:nvPr/>
        </p:nvSpPr>
        <p:spPr>
          <a:xfrm>
            <a:off x="1139687" y="3251817"/>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Entrada</a:t>
            </a:r>
          </a:p>
          <a:p>
            <a:pPr algn="ctr"/>
            <a:r>
              <a:rPr lang="es-ES" dirty="0"/>
              <a:t>Se debe LEER</a:t>
            </a:r>
            <a:endParaRPr lang="es-CO" dirty="0"/>
          </a:p>
        </p:txBody>
      </p:sp>
      <p:sp>
        <p:nvSpPr>
          <p:cNvPr id="9" name="Elipse 8">
            <a:extLst>
              <a:ext uri="{FF2B5EF4-FFF2-40B4-BE49-F238E27FC236}">
                <a16:creationId xmlns:a16="http://schemas.microsoft.com/office/drawing/2014/main" id="{F5283FC5-A3F8-4BD1-B08D-A2D74F74B946}"/>
              </a:ext>
            </a:extLst>
          </p:cNvPr>
          <p:cNvSpPr/>
          <p:nvPr/>
        </p:nvSpPr>
        <p:spPr>
          <a:xfrm>
            <a:off x="4406348"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Proceso</a:t>
            </a:r>
            <a:endParaRPr lang="es-CO" dirty="0"/>
          </a:p>
        </p:txBody>
      </p:sp>
      <p:sp>
        <p:nvSpPr>
          <p:cNvPr id="10" name="Elipse 9">
            <a:extLst>
              <a:ext uri="{FF2B5EF4-FFF2-40B4-BE49-F238E27FC236}">
                <a16:creationId xmlns:a16="http://schemas.microsoft.com/office/drawing/2014/main" id="{9D57C48E-8FCF-40A7-BFAF-25B197C538B6}"/>
              </a:ext>
            </a:extLst>
          </p:cNvPr>
          <p:cNvSpPr/>
          <p:nvPr/>
        </p:nvSpPr>
        <p:spPr>
          <a:xfrm>
            <a:off x="7784202" y="3167398"/>
            <a:ext cx="2398644" cy="118275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Salida Se debe IMPRIMIR </a:t>
            </a:r>
            <a:endParaRPr lang="es-CO" dirty="0"/>
          </a:p>
        </p:txBody>
      </p:sp>
      <p:sp>
        <p:nvSpPr>
          <p:cNvPr id="5" name="Rectángulo: esquinas redondeadas 4">
            <a:extLst>
              <a:ext uri="{FF2B5EF4-FFF2-40B4-BE49-F238E27FC236}">
                <a16:creationId xmlns:a16="http://schemas.microsoft.com/office/drawing/2014/main" id="{ADFD5ECE-F2FC-4643-8FD9-975F730EA7B6}"/>
              </a:ext>
            </a:extLst>
          </p:cNvPr>
          <p:cNvSpPr/>
          <p:nvPr/>
        </p:nvSpPr>
        <p:spPr>
          <a:xfrm>
            <a:off x="2729948" y="1921828"/>
            <a:ext cx="5459896"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–&gt; Método Entrada-Proceso-Salida</a:t>
            </a:r>
            <a:endParaRPr lang="es-CO" dirty="0"/>
          </a:p>
        </p:txBody>
      </p:sp>
      <p:sp>
        <p:nvSpPr>
          <p:cNvPr id="6" name="Flecha: a la derecha 5">
            <a:extLst>
              <a:ext uri="{FF2B5EF4-FFF2-40B4-BE49-F238E27FC236}">
                <a16:creationId xmlns:a16="http://schemas.microsoft.com/office/drawing/2014/main" id="{FEF77F73-10F3-4356-87D0-8C911331600D}"/>
              </a:ext>
            </a:extLst>
          </p:cNvPr>
          <p:cNvSpPr/>
          <p:nvPr/>
        </p:nvSpPr>
        <p:spPr>
          <a:xfrm>
            <a:off x="3538331" y="3758775"/>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a la derecha 12">
            <a:extLst>
              <a:ext uri="{FF2B5EF4-FFF2-40B4-BE49-F238E27FC236}">
                <a16:creationId xmlns:a16="http://schemas.microsoft.com/office/drawing/2014/main" id="{D8F04D05-3722-438D-98D2-B8FC8B96880F}"/>
              </a:ext>
            </a:extLst>
          </p:cNvPr>
          <p:cNvSpPr/>
          <p:nvPr/>
        </p:nvSpPr>
        <p:spPr>
          <a:xfrm>
            <a:off x="6889681" y="3641289"/>
            <a:ext cx="868017" cy="26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53079AD4-1C8C-4F37-9764-FCA65AF4FA02}"/>
              </a:ext>
            </a:extLst>
          </p:cNvPr>
          <p:cNvSpPr/>
          <p:nvPr/>
        </p:nvSpPr>
        <p:spPr>
          <a:xfrm>
            <a:off x="549965" y="4793413"/>
            <a:ext cx="2504661" cy="721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numero, inicializar contadores </a:t>
            </a:r>
            <a:endParaRPr lang="es-CO" sz="1400" dirty="0"/>
          </a:p>
        </p:txBody>
      </p:sp>
      <p:sp>
        <p:nvSpPr>
          <p:cNvPr id="15" name="Rectángulo: esquinas redondeadas 14">
            <a:extLst>
              <a:ext uri="{FF2B5EF4-FFF2-40B4-BE49-F238E27FC236}">
                <a16:creationId xmlns:a16="http://schemas.microsoft.com/office/drawing/2014/main" id="{8014E4B5-6373-4157-A09D-87EC0D54527C}"/>
              </a:ext>
            </a:extLst>
          </p:cNvPr>
          <p:cNvSpPr/>
          <p:nvPr/>
        </p:nvSpPr>
        <p:spPr>
          <a:xfrm>
            <a:off x="3273288" y="4693298"/>
            <a:ext cx="4337186" cy="49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 Ciclo:  Proceso del numero(PAR o IMPAR), WHILE porque se repite mientras que numero no se -1</a:t>
            </a:r>
            <a:endParaRPr lang="es-CO" sz="1400" dirty="0"/>
          </a:p>
        </p:txBody>
      </p:sp>
      <p:sp>
        <p:nvSpPr>
          <p:cNvPr id="16" name="Rectángulo: esquinas redondeadas 15">
            <a:extLst>
              <a:ext uri="{FF2B5EF4-FFF2-40B4-BE49-F238E27FC236}">
                <a16:creationId xmlns:a16="http://schemas.microsoft.com/office/drawing/2014/main" id="{384A9958-D5B1-408C-9D87-675E1CDF7DB7}"/>
              </a:ext>
            </a:extLst>
          </p:cNvPr>
          <p:cNvSpPr/>
          <p:nvPr/>
        </p:nvSpPr>
        <p:spPr>
          <a:xfrm>
            <a:off x="7991060" y="4594034"/>
            <a:ext cx="2504661" cy="349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numero es Par o IMPAR </a:t>
            </a:r>
            <a:endParaRPr lang="es-CO" sz="1400" dirty="0"/>
          </a:p>
        </p:txBody>
      </p:sp>
      <p:cxnSp>
        <p:nvCxnSpPr>
          <p:cNvPr id="11" name="Conector recto de flecha 10">
            <a:extLst>
              <a:ext uri="{FF2B5EF4-FFF2-40B4-BE49-F238E27FC236}">
                <a16:creationId xmlns:a16="http://schemas.microsoft.com/office/drawing/2014/main" id="{DFEB46EE-47BE-4CD2-90F2-2DCD5EC6B826}"/>
              </a:ext>
            </a:extLst>
          </p:cNvPr>
          <p:cNvCxnSpPr>
            <a:cxnSpLocks/>
          </p:cNvCxnSpPr>
          <p:nvPr/>
        </p:nvCxnSpPr>
        <p:spPr>
          <a:xfrm flipH="1">
            <a:off x="2005070" y="4434574"/>
            <a:ext cx="333939" cy="23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2BDE7AD-30C5-4EF8-9B27-46B84B1EF891}"/>
              </a:ext>
            </a:extLst>
          </p:cNvPr>
          <p:cNvCxnSpPr>
            <a:cxnSpLocks/>
          </p:cNvCxnSpPr>
          <p:nvPr/>
        </p:nvCxnSpPr>
        <p:spPr>
          <a:xfrm>
            <a:off x="5605670" y="4328965"/>
            <a:ext cx="0" cy="342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89DA2C6-0516-44D8-BCA0-13BB8C015CFE}"/>
              </a:ext>
            </a:extLst>
          </p:cNvPr>
          <p:cNvCxnSpPr>
            <a:cxnSpLocks/>
          </p:cNvCxnSpPr>
          <p:nvPr/>
        </p:nvCxnSpPr>
        <p:spPr>
          <a:xfrm>
            <a:off x="9041709" y="4376659"/>
            <a:ext cx="0" cy="21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085411D-F94C-4152-81C2-651561B1C6CA}"/>
              </a:ext>
            </a:extLst>
          </p:cNvPr>
          <p:cNvSpPr/>
          <p:nvPr/>
        </p:nvSpPr>
        <p:spPr>
          <a:xfrm>
            <a:off x="164919" y="4645214"/>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22" name="Elipse 21">
            <a:extLst>
              <a:ext uri="{FF2B5EF4-FFF2-40B4-BE49-F238E27FC236}">
                <a16:creationId xmlns:a16="http://schemas.microsoft.com/office/drawing/2014/main" id="{42A4D451-26C7-4042-A74B-A162D133BF4B}"/>
              </a:ext>
            </a:extLst>
          </p:cNvPr>
          <p:cNvSpPr/>
          <p:nvPr/>
        </p:nvSpPr>
        <p:spPr>
          <a:xfrm>
            <a:off x="3590220" y="4284067"/>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23" name="Elipse 22">
            <a:extLst>
              <a:ext uri="{FF2B5EF4-FFF2-40B4-BE49-F238E27FC236}">
                <a16:creationId xmlns:a16="http://schemas.microsoft.com/office/drawing/2014/main" id="{FE70E6E7-0F42-4914-B3F7-0B5CB796E522}"/>
              </a:ext>
            </a:extLst>
          </p:cNvPr>
          <p:cNvSpPr/>
          <p:nvPr/>
        </p:nvSpPr>
        <p:spPr>
          <a:xfrm>
            <a:off x="2940949" y="5620178"/>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25" name="CuadroTexto 24">
            <a:extLst>
              <a:ext uri="{FF2B5EF4-FFF2-40B4-BE49-F238E27FC236}">
                <a16:creationId xmlns:a16="http://schemas.microsoft.com/office/drawing/2014/main" id="{8D4A0C49-AA74-422E-810B-F5980F9A9BD1}"/>
              </a:ext>
            </a:extLst>
          </p:cNvPr>
          <p:cNvSpPr txBox="1"/>
          <p:nvPr/>
        </p:nvSpPr>
        <p:spPr>
          <a:xfrm>
            <a:off x="3538331" y="2726435"/>
            <a:ext cx="8216343" cy="307777"/>
          </a:xfrm>
          <a:prstGeom prst="rect">
            <a:avLst/>
          </a:prstGeom>
          <a:noFill/>
        </p:spPr>
        <p:txBody>
          <a:bodyPr wrap="square" rtlCol="0">
            <a:spAutoFit/>
          </a:bodyPr>
          <a:lstStyle/>
          <a:p>
            <a:pPr algn="just"/>
            <a:r>
              <a:rPr lang="es-CO" sz="1400" b="1" dirty="0">
                <a:solidFill>
                  <a:schemeClr val="accent1">
                    <a:lumMod val="50000"/>
                  </a:schemeClr>
                </a:solidFill>
                <a:latin typeface="Ubuntu" panose="020B0504030602030204" pitchFamily="34" charset="0"/>
              </a:rPr>
              <a:t>Operaciones, cálculos, </a:t>
            </a:r>
            <a:r>
              <a:rPr lang="es-CO" sz="1400" b="1" dirty="0">
                <a:solidFill>
                  <a:srgbClr val="FF0000"/>
                </a:solidFill>
                <a:latin typeface="Ubuntu" panose="020B0504030602030204" pitchFamily="34" charset="0"/>
              </a:rPr>
              <a:t>estructuras de control</a:t>
            </a:r>
          </a:p>
        </p:txBody>
      </p:sp>
      <p:sp>
        <p:nvSpPr>
          <p:cNvPr id="24" name="CuadroTexto 23">
            <a:extLst>
              <a:ext uri="{FF2B5EF4-FFF2-40B4-BE49-F238E27FC236}">
                <a16:creationId xmlns:a16="http://schemas.microsoft.com/office/drawing/2014/main" id="{6E0B296F-F421-4102-9DD1-940AAEDBB8E3}"/>
              </a:ext>
            </a:extLst>
          </p:cNvPr>
          <p:cNvSpPr txBox="1"/>
          <p:nvPr/>
        </p:nvSpPr>
        <p:spPr>
          <a:xfrm>
            <a:off x="10262095" y="23229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29" name="Imagen 28" descr="Imagen que contiene dibujo, luz&#10;&#10;Descripción generada automáticamente">
            <a:extLst>
              <a:ext uri="{FF2B5EF4-FFF2-40B4-BE49-F238E27FC236}">
                <a16:creationId xmlns:a16="http://schemas.microsoft.com/office/drawing/2014/main" id="{65812D33-65AF-400F-87FC-F450A7901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31" name="CuadroTexto 30">
            <a:extLst>
              <a:ext uri="{FF2B5EF4-FFF2-40B4-BE49-F238E27FC236}">
                <a16:creationId xmlns:a16="http://schemas.microsoft.com/office/drawing/2014/main" id="{352602B5-D945-42DE-97D6-C1B736B4B603}"/>
              </a:ext>
            </a:extLst>
          </p:cNvPr>
          <p:cNvSpPr txBox="1"/>
          <p:nvPr/>
        </p:nvSpPr>
        <p:spPr>
          <a:xfrm>
            <a:off x="4467017" y="1015039"/>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 - WHILE</a:t>
            </a:r>
            <a:endParaRPr lang="es-CO" sz="2000" b="1" dirty="0">
              <a:solidFill>
                <a:srgbClr val="FF0000"/>
              </a:solidFill>
              <a:latin typeface="Ubuntu" panose="020B0504030602030204" pitchFamily="34" charset="0"/>
            </a:endParaRPr>
          </a:p>
        </p:txBody>
      </p:sp>
      <p:sp>
        <p:nvSpPr>
          <p:cNvPr id="32" name="CuadroTexto 31">
            <a:extLst>
              <a:ext uri="{FF2B5EF4-FFF2-40B4-BE49-F238E27FC236}">
                <a16:creationId xmlns:a16="http://schemas.microsoft.com/office/drawing/2014/main" id="{2F5FF21C-7F98-4591-A276-17B790CFF6E7}"/>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sp>
        <p:nvSpPr>
          <p:cNvPr id="26" name="Rectángulo: esquinas redondeadas 25">
            <a:extLst>
              <a:ext uri="{FF2B5EF4-FFF2-40B4-BE49-F238E27FC236}">
                <a16:creationId xmlns:a16="http://schemas.microsoft.com/office/drawing/2014/main" id="{8481B321-EA58-D757-7002-0235E4F8D76E}"/>
              </a:ext>
            </a:extLst>
          </p:cNvPr>
          <p:cNvSpPr/>
          <p:nvPr/>
        </p:nvSpPr>
        <p:spPr>
          <a:xfrm>
            <a:off x="7991060" y="5073347"/>
            <a:ext cx="2504661"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can_pares</a:t>
            </a:r>
            <a:r>
              <a:rPr lang="es-ES" sz="1400" dirty="0"/>
              <a:t>, </a:t>
            </a:r>
            <a:r>
              <a:rPr lang="es-ES" sz="1400" dirty="0" err="1"/>
              <a:t>can_impares</a:t>
            </a:r>
            <a:r>
              <a:rPr lang="es-ES" sz="1400" dirty="0"/>
              <a:t> (CONTADORES, +1) </a:t>
            </a:r>
            <a:endParaRPr lang="es-CO" sz="1400" dirty="0"/>
          </a:p>
        </p:txBody>
      </p:sp>
      <p:sp>
        <p:nvSpPr>
          <p:cNvPr id="27" name="Rectángulo: esquinas redondeadas 26">
            <a:extLst>
              <a:ext uri="{FF2B5EF4-FFF2-40B4-BE49-F238E27FC236}">
                <a16:creationId xmlns:a16="http://schemas.microsoft.com/office/drawing/2014/main" id="{B40A46C9-877A-727D-1D1C-92811426DAD1}"/>
              </a:ext>
            </a:extLst>
          </p:cNvPr>
          <p:cNvSpPr/>
          <p:nvPr/>
        </p:nvSpPr>
        <p:spPr>
          <a:xfrm>
            <a:off x="3273288" y="5347676"/>
            <a:ext cx="4337186" cy="496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Condicional: Saber si es PAR o IMPAR (numero%2), incrementar contadores </a:t>
            </a:r>
            <a:endParaRPr lang="es-CO" sz="1400" dirty="0"/>
          </a:p>
        </p:txBody>
      </p:sp>
      <p:sp>
        <p:nvSpPr>
          <p:cNvPr id="28" name="Elipse 27">
            <a:extLst>
              <a:ext uri="{FF2B5EF4-FFF2-40B4-BE49-F238E27FC236}">
                <a16:creationId xmlns:a16="http://schemas.microsoft.com/office/drawing/2014/main" id="{F442D577-CB2B-6DF2-8E4A-C841C54A2F5E}"/>
              </a:ext>
            </a:extLst>
          </p:cNvPr>
          <p:cNvSpPr/>
          <p:nvPr/>
        </p:nvSpPr>
        <p:spPr>
          <a:xfrm>
            <a:off x="10380156" y="4160668"/>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CO" dirty="0"/>
          </a:p>
        </p:txBody>
      </p:sp>
      <p:sp>
        <p:nvSpPr>
          <p:cNvPr id="30" name="Elipse 29">
            <a:extLst>
              <a:ext uri="{FF2B5EF4-FFF2-40B4-BE49-F238E27FC236}">
                <a16:creationId xmlns:a16="http://schemas.microsoft.com/office/drawing/2014/main" id="{1DB5C258-DB5B-4B47-4256-583EE13DEE21}"/>
              </a:ext>
            </a:extLst>
          </p:cNvPr>
          <p:cNvSpPr/>
          <p:nvPr/>
        </p:nvSpPr>
        <p:spPr>
          <a:xfrm>
            <a:off x="10555340" y="4915695"/>
            <a:ext cx="446016" cy="431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CO" dirty="0"/>
          </a:p>
        </p:txBody>
      </p:sp>
    </p:spTree>
    <p:extLst>
      <p:ext uri="{BB962C8B-B14F-4D97-AF65-F5344CB8AC3E}">
        <p14:creationId xmlns:p14="http://schemas.microsoft.com/office/powerpoint/2010/main" val="1429783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602335" y="3417827"/>
            <a:ext cx="4214033"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Algoritmo</a:t>
            </a:r>
            <a:endParaRPr lang="es-CO" dirty="0"/>
          </a:p>
        </p:txBody>
      </p:sp>
      <p:sp>
        <p:nvSpPr>
          <p:cNvPr id="11" name="CuadroTexto 10">
            <a:extLst>
              <a:ext uri="{FF2B5EF4-FFF2-40B4-BE49-F238E27FC236}">
                <a16:creationId xmlns:a16="http://schemas.microsoft.com/office/drawing/2014/main" id="{9B50B0ED-0CB6-4A01-8914-AD04565CE0EE}"/>
              </a:ext>
            </a:extLst>
          </p:cNvPr>
          <p:cNvSpPr txBox="1"/>
          <p:nvPr/>
        </p:nvSpPr>
        <p:spPr>
          <a:xfrm>
            <a:off x="10262095" y="23229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2" name="Imagen 11" descr="Imagen que contiene dibujo, luz&#10;&#10;Descripción generada automáticamente">
            <a:extLst>
              <a:ext uri="{FF2B5EF4-FFF2-40B4-BE49-F238E27FC236}">
                <a16:creationId xmlns:a16="http://schemas.microsoft.com/office/drawing/2014/main" id="{DD28FBC4-D768-4F17-B056-5F61CDE03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13" name="CuadroTexto 12">
            <a:extLst>
              <a:ext uri="{FF2B5EF4-FFF2-40B4-BE49-F238E27FC236}">
                <a16:creationId xmlns:a16="http://schemas.microsoft.com/office/drawing/2014/main" id="{3C1617E1-A738-47F0-9CC0-C3CE5F731813}"/>
              </a:ext>
            </a:extLst>
          </p:cNvPr>
          <p:cNvSpPr txBox="1"/>
          <p:nvPr/>
        </p:nvSpPr>
        <p:spPr>
          <a:xfrm>
            <a:off x="4467017" y="1070457"/>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 - WHILE</a:t>
            </a:r>
            <a:endParaRPr lang="es-CO" sz="20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7719AF8C-1625-4136-A527-B1888A79354F}"/>
              </a:ext>
            </a:extLst>
          </p:cNvPr>
          <p:cNvSpPr txBox="1"/>
          <p:nvPr/>
        </p:nvSpPr>
        <p:spPr>
          <a:xfrm>
            <a:off x="387927" y="241675"/>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DF9A5896-C8D9-67FC-B075-DE28DE1C5151}"/>
              </a:ext>
            </a:extLst>
          </p:cNvPr>
          <p:cNvPicPr>
            <a:picLocks noChangeAspect="1"/>
          </p:cNvPicPr>
          <p:nvPr/>
        </p:nvPicPr>
        <p:blipFill>
          <a:blip r:embed="rId3"/>
          <a:stretch>
            <a:fillRect/>
          </a:stretch>
        </p:blipFill>
        <p:spPr>
          <a:xfrm>
            <a:off x="1520796" y="1837684"/>
            <a:ext cx="3972479" cy="4172532"/>
          </a:xfrm>
          <a:prstGeom prst="rect">
            <a:avLst/>
          </a:prstGeom>
        </p:spPr>
      </p:pic>
      <p:sp>
        <p:nvSpPr>
          <p:cNvPr id="2" name="Rectángulo: esquinas redondeadas 1">
            <a:extLst>
              <a:ext uri="{FF2B5EF4-FFF2-40B4-BE49-F238E27FC236}">
                <a16:creationId xmlns:a16="http://schemas.microsoft.com/office/drawing/2014/main" id="{653B2448-BD95-C882-BAEF-249E8F73AF83}"/>
              </a:ext>
            </a:extLst>
          </p:cNvPr>
          <p:cNvSpPr/>
          <p:nvPr/>
        </p:nvSpPr>
        <p:spPr>
          <a:xfrm>
            <a:off x="1856509" y="2438400"/>
            <a:ext cx="2327564" cy="4572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9" name="Rectángulo: esquinas redondeadas 8">
            <a:extLst>
              <a:ext uri="{FF2B5EF4-FFF2-40B4-BE49-F238E27FC236}">
                <a16:creationId xmlns:a16="http://schemas.microsoft.com/office/drawing/2014/main" id="{CFDFEBB5-82B3-DE86-8634-A73847620032}"/>
              </a:ext>
            </a:extLst>
          </p:cNvPr>
          <p:cNvSpPr/>
          <p:nvPr/>
        </p:nvSpPr>
        <p:spPr>
          <a:xfrm>
            <a:off x="2343253" y="4572000"/>
            <a:ext cx="2327564" cy="4572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cxnSp>
        <p:nvCxnSpPr>
          <p:cNvPr id="7" name="Conector recto de flecha 6">
            <a:extLst>
              <a:ext uri="{FF2B5EF4-FFF2-40B4-BE49-F238E27FC236}">
                <a16:creationId xmlns:a16="http://schemas.microsoft.com/office/drawing/2014/main" id="{8601E28D-6C12-0113-0673-071400DE7019}"/>
              </a:ext>
            </a:extLst>
          </p:cNvPr>
          <p:cNvCxnSpPr>
            <a:cxnSpLocks/>
          </p:cNvCxnSpPr>
          <p:nvPr/>
        </p:nvCxnSpPr>
        <p:spPr>
          <a:xfrm>
            <a:off x="4184073" y="2667000"/>
            <a:ext cx="178723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B4EC62E7-2F55-7BC9-79B0-3E4C6AD68330}"/>
              </a:ext>
            </a:extLst>
          </p:cNvPr>
          <p:cNvSpPr/>
          <p:nvPr/>
        </p:nvSpPr>
        <p:spPr>
          <a:xfrm>
            <a:off x="6096000" y="2438400"/>
            <a:ext cx="369916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400" dirty="0">
                <a:solidFill>
                  <a:srgbClr val="FF0000"/>
                </a:solidFill>
              </a:rPr>
              <a:t>Lectura del primero, para ingresar al ciclo </a:t>
            </a:r>
            <a:r>
              <a:rPr lang="es-ES" sz="1400" dirty="0" err="1">
                <a:solidFill>
                  <a:srgbClr val="FF0000"/>
                </a:solidFill>
              </a:rPr>
              <a:t>while</a:t>
            </a:r>
            <a:endParaRPr lang="es-CO" sz="1400" dirty="0">
              <a:solidFill>
                <a:srgbClr val="FF0000"/>
              </a:solidFill>
            </a:endParaRPr>
          </a:p>
        </p:txBody>
      </p:sp>
      <p:sp>
        <p:nvSpPr>
          <p:cNvPr id="15" name="Rectángulo 14">
            <a:extLst>
              <a:ext uri="{FF2B5EF4-FFF2-40B4-BE49-F238E27FC236}">
                <a16:creationId xmlns:a16="http://schemas.microsoft.com/office/drawing/2014/main" id="{BFBCFBD1-5232-5B18-E08D-BE5FF3BB68AF}"/>
              </a:ext>
            </a:extLst>
          </p:cNvPr>
          <p:cNvSpPr/>
          <p:nvPr/>
        </p:nvSpPr>
        <p:spPr>
          <a:xfrm>
            <a:off x="6121874" y="4629090"/>
            <a:ext cx="5576228"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400" dirty="0">
                <a:solidFill>
                  <a:srgbClr val="FF0000"/>
                </a:solidFill>
              </a:rPr>
              <a:t>Lectura del siguiente número para que no se quede en un ciclo sin fin.</a:t>
            </a:r>
            <a:endParaRPr lang="es-CO" sz="1400" dirty="0">
              <a:solidFill>
                <a:srgbClr val="FF0000"/>
              </a:solidFill>
            </a:endParaRPr>
          </a:p>
        </p:txBody>
      </p:sp>
      <p:cxnSp>
        <p:nvCxnSpPr>
          <p:cNvPr id="16" name="Conector recto de flecha 15">
            <a:extLst>
              <a:ext uri="{FF2B5EF4-FFF2-40B4-BE49-F238E27FC236}">
                <a16:creationId xmlns:a16="http://schemas.microsoft.com/office/drawing/2014/main" id="{6116AD4E-8FF9-444A-781C-B7E3D2F5C55D}"/>
              </a:ext>
            </a:extLst>
          </p:cNvPr>
          <p:cNvCxnSpPr>
            <a:cxnSpLocks/>
          </p:cNvCxnSpPr>
          <p:nvPr/>
        </p:nvCxnSpPr>
        <p:spPr>
          <a:xfrm>
            <a:off x="4696691" y="4800600"/>
            <a:ext cx="13993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0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620986" y="3429000"/>
            <a:ext cx="4176732"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Diseño –&gt; Diagrama de flujo</a:t>
            </a:r>
            <a:endParaRPr lang="es-CO" dirty="0"/>
          </a:p>
        </p:txBody>
      </p:sp>
      <p:sp>
        <p:nvSpPr>
          <p:cNvPr id="11" name="CuadroTexto 10">
            <a:extLst>
              <a:ext uri="{FF2B5EF4-FFF2-40B4-BE49-F238E27FC236}">
                <a16:creationId xmlns:a16="http://schemas.microsoft.com/office/drawing/2014/main" id="{15CB6A4C-25C0-4BF6-BD6B-E3070E821AE5}"/>
              </a:ext>
            </a:extLst>
          </p:cNvPr>
          <p:cNvSpPr txBox="1"/>
          <p:nvPr/>
        </p:nvSpPr>
        <p:spPr>
          <a:xfrm>
            <a:off x="10063688" y="241675"/>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2" name="Imagen 11" descr="Imagen que contiene dibujo, luz&#10;&#10;Descripción generada automáticamente">
            <a:extLst>
              <a:ext uri="{FF2B5EF4-FFF2-40B4-BE49-F238E27FC236}">
                <a16:creationId xmlns:a16="http://schemas.microsoft.com/office/drawing/2014/main" id="{23D6C42A-9377-4677-9D76-6F3CB8C38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13" name="CuadroTexto 12">
            <a:extLst>
              <a:ext uri="{FF2B5EF4-FFF2-40B4-BE49-F238E27FC236}">
                <a16:creationId xmlns:a16="http://schemas.microsoft.com/office/drawing/2014/main" id="{26273EC3-9FA7-41B6-8BDC-AFDE9AA96D1E}"/>
              </a:ext>
            </a:extLst>
          </p:cNvPr>
          <p:cNvSpPr txBox="1"/>
          <p:nvPr/>
        </p:nvSpPr>
        <p:spPr>
          <a:xfrm>
            <a:off x="4467017" y="1070457"/>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 - WHILE</a:t>
            </a:r>
            <a:endParaRPr lang="es-CO" sz="20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ADB46E3E-5B6C-4605-9291-3FE989673EDF}"/>
              </a:ext>
            </a:extLst>
          </p:cNvPr>
          <p:cNvSpPr txBox="1"/>
          <p:nvPr/>
        </p:nvSpPr>
        <p:spPr>
          <a:xfrm>
            <a:off x="387927" y="241675"/>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4B27A8B7-AC3A-5397-83AB-3768B9348E8E}"/>
              </a:ext>
            </a:extLst>
          </p:cNvPr>
          <p:cNvPicPr>
            <a:picLocks noChangeAspect="1"/>
          </p:cNvPicPr>
          <p:nvPr/>
        </p:nvPicPr>
        <p:blipFill>
          <a:blip r:embed="rId3"/>
          <a:stretch>
            <a:fillRect/>
          </a:stretch>
        </p:blipFill>
        <p:spPr>
          <a:xfrm>
            <a:off x="1255000" y="1438232"/>
            <a:ext cx="4201888" cy="4904865"/>
          </a:xfrm>
          <a:prstGeom prst="rect">
            <a:avLst/>
          </a:prstGeom>
        </p:spPr>
      </p:pic>
    </p:spTree>
    <p:extLst>
      <p:ext uri="{BB962C8B-B14F-4D97-AF65-F5344CB8AC3E}">
        <p14:creationId xmlns:p14="http://schemas.microsoft.com/office/powerpoint/2010/main" val="2312843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ADFD5ECE-F2FC-4643-8FD9-975F730EA7B6}"/>
              </a:ext>
            </a:extLst>
          </p:cNvPr>
          <p:cNvSpPr/>
          <p:nvPr/>
        </p:nvSpPr>
        <p:spPr>
          <a:xfrm>
            <a:off x="7675209" y="3429000"/>
            <a:ext cx="3816514" cy="46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Construcción –&gt; Programa</a:t>
            </a:r>
            <a:endParaRPr lang="es-CO" dirty="0"/>
          </a:p>
        </p:txBody>
      </p:sp>
      <p:sp>
        <p:nvSpPr>
          <p:cNvPr id="11" name="CuadroTexto 10">
            <a:extLst>
              <a:ext uri="{FF2B5EF4-FFF2-40B4-BE49-F238E27FC236}">
                <a16:creationId xmlns:a16="http://schemas.microsoft.com/office/drawing/2014/main" id="{FB4D5730-E197-4B73-AA6A-0931D3E41D9A}"/>
              </a:ext>
            </a:extLst>
          </p:cNvPr>
          <p:cNvSpPr txBox="1"/>
          <p:nvPr/>
        </p:nvSpPr>
        <p:spPr>
          <a:xfrm>
            <a:off x="10262095" y="232296"/>
            <a:ext cx="2872014" cy="584775"/>
          </a:xfrm>
          <a:prstGeom prst="rect">
            <a:avLst/>
          </a:prstGeom>
          <a:noFill/>
        </p:spPr>
        <p:txBody>
          <a:bodyPr wrap="square" rtlCol="0">
            <a:spAutoFit/>
          </a:bodyPr>
          <a:lstStyle/>
          <a:p>
            <a:r>
              <a:rPr lang="es-ES" sz="3200" b="1" dirty="0">
                <a:solidFill>
                  <a:srgbClr val="FF0062"/>
                </a:solidFill>
                <a:latin typeface="Ubuntu" panose="020B0504030602030204" pitchFamily="34" charset="0"/>
              </a:rPr>
              <a:t>Ejercicios</a:t>
            </a:r>
          </a:p>
        </p:txBody>
      </p:sp>
      <p:pic>
        <p:nvPicPr>
          <p:cNvPr id="12" name="Imagen 11" descr="Imagen que contiene dibujo, luz&#10;&#10;Descripción generada automáticamente">
            <a:extLst>
              <a:ext uri="{FF2B5EF4-FFF2-40B4-BE49-F238E27FC236}">
                <a16:creationId xmlns:a16="http://schemas.microsoft.com/office/drawing/2014/main" id="{2E2AD89A-5F64-4E33-A698-B5353A576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56" y="890205"/>
            <a:ext cx="996679" cy="992250"/>
          </a:xfrm>
          <a:prstGeom prst="rect">
            <a:avLst/>
          </a:prstGeom>
        </p:spPr>
      </p:pic>
      <p:sp>
        <p:nvSpPr>
          <p:cNvPr id="13" name="CuadroTexto 12">
            <a:extLst>
              <a:ext uri="{FF2B5EF4-FFF2-40B4-BE49-F238E27FC236}">
                <a16:creationId xmlns:a16="http://schemas.microsoft.com/office/drawing/2014/main" id="{22537459-0B36-4A51-8B88-44A4715B1080}"/>
              </a:ext>
            </a:extLst>
          </p:cNvPr>
          <p:cNvSpPr txBox="1"/>
          <p:nvPr/>
        </p:nvSpPr>
        <p:spPr>
          <a:xfrm>
            <a:off x="4467017" y="1015039"/>
            <a:ext cx="7231085" cy="400110"/>
          </a:xfrm>
          <a:prstGeom prst="rect">
            <a:avLst/>
          </a:prstGeom>
          <a:noFill/>
        </p:spPr>
        <p:txBody>
          <a:bodyPr wrap="square" rtlCol="0">
            <a:spAutoFit/>
          </a:bodyPr>
          <a:lstStyle/>
          <a:p>
            <a:pPr algn="just"/>
            <a:r>
              <a:rPr lang="es-ES" sz="2000" b="1" dirty="0">
                <a:solidFill>
                  <a:srgbClr val="FF0000"/>
                </a:solidFill>
                <a:latin typeface="Ubuntu" panose="020B0504030602030204" pitchFamily="34" charset="0"/>
              </a:rPr>
              <a:t>Iteración o ciclos controlados  por condicional - WHILE</a:t>
            </a:r>
            <a:endParaRPr lang="es-CO" sz="2000" b="1" dirty="0">
              <a:solidFill>
                <a:srgbClr val="FF0000"/>
              </a:solidFill>
              <a:latin typeface="Ubuntu" panose="020B0504030602030204" pitchFamily="34" charset="0"/>
            </a:endParaRPr>
          </a:p>
        </p:txBody>
      </p:sp>
      <p:sp>
        <p:nvSpPr>
          <p:cNvPr id="14" name="CuadroTexto 13">
            <a:extLst>
              <a:ext uri="{FF2B5EF4-FFF2-40B4-BE49-F238E27FC236}">
                <a16:creationId xmlns:a16="http://schemas.microsoft.com/office/drawing/2014/main" id="{938B8868-4FF7-4357-9C61-5A0A9320EECB}"/>
              </a:ext>
            </a:extLst>
          </p:cNvPr>
          <p:cNvSpPr txBox="1"/>
          <p:nvPr/>
        </p:nvSpPr>
        <p:spPr>
          <a:xfrm>
            <a:off x="387927" y="186257"/>
            <a:ext cx="6770128"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Variables de Control – Estructuras Iterativas</a:t>
            </a:r>
          </a:p>
        </p:txBody>
      </p:sp>
      <p:pic>
        <p:nvPicPr>
          <p:cNvPr id="3" name="Imagen 2">
            <a:extLst>
              <a:ext uri="{FF2B5EF4-FFF2-40B4-BE49-F238E27FC236}">
                <a16:creationId xmlns:a16="http://schemas.microsoft.com/office/drawing/2014/main" id="{ADFBC313-C389-FCDB-32B9-F315F1248BDA}"/>
              </a:ext>
            </a:extLst>
          </p:cNvPr>
          <p:cNvPicPr>
            <a:picLocks noChangeAspect="1"/>
          </p:cNvPicPr>
          <p:nvPr/>
        </p:nvPicPr>
        <p:blipFill rotWithShape="1">
          <a:blip r:embed="rId3"/>
          <a:srcRect t="19188"/>
          <a:stretch/>
        </p:blipFill>
        <p:spPr>
          <a:xfrm>
            <a:off x="1590045" y="1882455"/>
            <a:ext cx="5135163" cy="3263703"/>
          </a:xfrm>
          <a:prstGeom prst="rect">
            <a:avLst/>
          </a:prstGeom>
        </p:spPr>
      </p:pic>
    </p:spTree>
    <p:extLst>
      <p:ext uri="{BB962C8B-B14F-4D97-AF65-F5344CB8AC3E}">
        <p14:creationId xmlns:p14="http://schemas.microsoft.com/office/powerpoint/2010/main" val="1221122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BDD67C6-B45E-4274-8B1B-E7BE7377B809}"/>
              </a:ext>
            </a:extLst>
          </p:cNvPr>
          <p:cNvSpPr txBox="1"/>
          <p:nvPr/>
        </p:nvSpPr>
        <p:spPr>
          <a:xfrm>
            <a:off x="2381684" y="3429000"/>
            <a:ext cx="9810316" cy="461665"/>
          </a:xfrm>
          <a:prstGeom prst="rect">
            <a:avLst/>
          </a:prstGeom>
          <a:noFill/>
        </p:spPr>
        <p:txBody>
          <a:bodyPr wrap="square" rtlCol="0">
            <a:spAutoFit/>
          </a:bodyPr>
          <a:lstStyle/>
          <a:p>
            <a:pPr algn="just"/>
            <a:r>
              <a:rPr lang="es-ES" sz="2400" b="1" dirty="0">
                <a:solidFill>
                  <a:srgbClr val="FF0000"/>
                </a:solidFill>
                <a:latin typeface="Ubuntu" panose="020B0504030602030204" pitchFamily="34" charset="0"/>
              </a:rPr>
              <a:t>Ejercicios Propuestos</a:t>
            </a:r>
            <a:endParaRPr lang="es-CO" sz="2400" b="1" dirty="0">
              <a:solidFill>
                <a:srgbClr val="FF0000"/>
              </a:solidFill>
              <a:latin typeface="Ubuntu" panose="020B0504030602030204" pitchFamily="34" charset="0"/>
            </a:endParaRPr>
          </a:p>
        </p:txBody>
      </p:sp>
      <p:grpSp>
        <p:nvGrpSpPr>
          <p:cNvPr id="7" name="Group 32">
            <a:extLst>
              <a:ext uri="{FF2B5EF4-FFF2-40B4-BE49-F238E27FC236}">
                <a16:creationId xmlns:a16="http://schemas.microsoft.com/office/drawing/2014/main" id="{3FD37875-91AF-49AC-A83C-ACA46776D9D1}"/>
              </a:ext>
            </a:extLst>
          </p:cNvPr>
          <p:cNvGrpSpPr>
            <a:grpSpLocks/>
          </p:cNvGrpSpPr>
          <p:nvPr/>
        </p:nvGrpSpPr>
        <p:grpSpPr bwMode="auto">
          <a:xfrm>
            <a:off x="1971592" y="3493675"/>
            <a:ext cx="390047" cy="369280"/>
            <a:chOff x="2078" y="1680"/>
            <a:chExt cx="1615" cy="1615"/>
          </a:xfrm>
        </p:grpSpPr>
        <p:sp>
          <p:nvSpPr>
            <p:cNvPr id="8" name="Oval 33">
              <a:extLst>
                <a:ext uri="{FF2B5EF4-FFF2-40B4-BE49-F238E27FC236}">
                  <a16:creationId xmlns:a16="http://schemas.microsoft.com/office/drawing/2014/main" id="{4B6A5B55-87A8-4E1C-B6B2-5088F04E036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4">
              <a:extLst>
                <a:ext uri="{FF2B5EF4-FFF2-40B4-BE49-F238E27FC236}">
                  <a16:creationId xmlns:a16="http://schemas.microsoft.com/office/drawing/2014/main" id="{C21FA59E-52D3-4FF6-8A7E-46A12FF8A4D5}"/>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0" name="Oval 35">
              <a:extLst>
                <a:ext uri="{FF2B5EF4-FFF2-40B4-BE49-F238E27FC236}">
                  <a16:creationId xmlns:a16="http://schemas.microsoft.com/office/drawing/2014/main" id="{F5BB8C20-E45C-4396-B8F5-413B6D2253D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6">
              <a:extLst>
                <a:ext uri="{FF2B5EF4-FFF2-40B4-BE49-F238E27FC236}">
                  <a16:creationId xmlns:a16="http://schemas.microsoft.com/office/drawing/2014/main" id="{2C211C80-73D2-49D4-B89C-2516468C6185}"/>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2" name="Oval 37">
              <a:extLst>
                <a:ext uri="{FF2B5EF4-FFF2-40B4-BE49-F238E27FC236}">
                  <a16:creationId xmlns:a16="http://schemas.microsoft.com/office/drawing/2014/main" id="{5C467CDA-57EA-4FEC-A659-6B3BB484843E}"/>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3" name="Oval 38">
              <a:extLst>
                <a:ext uri="{FF2B5EF4-FFF2-40B4-BE49-F238E27FC236}">
                  <a16:creationId xmlns:a16="http://schemas.microsoft.com/office/drawing/2014/main" id="{E25B79ED-4667-4656-8563-09A080BEA8C9}"/>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14" name="CuadroTexto 13">
            <a:extLst>
              <a:ext uri="{FF2B5EF4-FFF2-40B4-BE49-F238E27FC236}">
                <a16:creationId xmlns:a16="http://schemas.microsoft.com/office/drawing/2014/main" id="{CFCC6B54-C8CA-4DF8-BC00-2E8DEE2287F0}"/>
              </a:ext>
            </a:extLst>
          </p:cNvPr>
          <p:cNvSpPr txBox="1"/>
          <p:nvPr/>
        </p:nvSpPr>
        <p:spPr>
          <a:xfrm>
            <a:off x="872836" y="0"/>
            <a:ext cx="8285019" cy="461665"/>
          </a:xfrm>
          <a:prstGeom prst="rect">
            <a:avLst/>
          </a:prstGeom>
          <a:noFill/>
        </p:spPr>
        <p:txBody>
          <a:bodyPr wrap="square" rtlCol="0">
            <a:spAutoFit/>
          </a:bodyPr>
          <a:lstStyle/>
          <a:p>
            <a:r>
              <a:rPr lang="es-ES" sz="2400" b="1" dirty="0">
                <a:solidFill>
                  <a:srgbClr val="7030A0"/>
                </a:solidFill>
                <a:latin typeface="Ubuntu" panose="020B0504030602030204" pitchFamily="34" charset="0"/>
              </a:rPr>
              <a:t>Estructuras de Control : Condicionales - Ciclos</a:t>
            </a:r>
          </a:p>
        </p:txBody>
      </p:sp>
    </p:spTree>
    <p:extLst>
      <p:ext uri="{BB962C8B-B14F-4D97-AF65-F5344CB8AC3E}">
        <p14:creationId xmlns:p14="http://schemas.microsoft.com/office/powerpoint/2010/main" val="348269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CD19870-137B-4509-8512-937F7A0FB5FD}"/>
              </a:ext>
            </a:extLst>
          </p:cNvPr>
          <p:cNvSpPr txBox="1"/>
          <p:nvPr/>
        </p:nvSpPr>
        <p:spPr>
          <a:xfrm>
            <a:off x="5726333" y="913681"/>
            <a:ext cx="8229599" cy="461665"/>
          </a:xfrm>
          <a:prstGeom prst="rect">
            <a:avLst/>
          </a:prstGeom>
          <a:noFill/>
        </p:spPr>
        <p:txBody>
          <a:bodyPr wrap="square" rtlCol="0">
            <a:spAutoFit/>
          </a:bodyPr>
          <a:lstStyle/>
          <a:p>
            <a:pPr algn="just"/>
            <a:r>
              <a:rPr lang="es-CO" sz="2400" b="1" dirty="0">
                <a:solidFill>
                  <a:schemeClr val="accent1">
                    <a:lumMod val="50000"/>
                  </a:schemeClr>
                </a:solidFill>
                <a:latin typeface="Ubuntu" panose="020B0504030602030204" pitchFamily="34" charset="0"/>
              </a:rPr>
              <a:t>Práctica Operadores Relacionales</a:t>
            </a:r>
          </a:p>
        </p:txBody>
      </p:sp>
      <p:grpSp>
        <p:nvGrpSpPr>
          <p:cNvPr id="6" name="Group 32">
            <a:extLst>
              <a:ext uri="{FF2B5EF4-FFF2-40B4-BE49-F238E27FC236}">
                <a16:creationId xmlns:a16="http://schemas.microsoft.com/office/drawing/2014/main" id="{5AEB17BE-D802-4611-A68A-A464E36B0330}"/>
              </a:ext>
            </a:extLst>
          </p:cNvPr>
          <p:cNvGrpSpPr>
            <a:grpSpLocks/>
          </p:cNvGrpSpPr>
          <p:nvPr/>
        </p:nvGrpSpPr>
        <p:grpSpPr bwMode="auto">
          <a:xfrm>
            <a:off x="5302074" y="1006066"/>
            <a:ext cx="390047" cy="369280"/>
            <a:chOff x="2078" y="1680"/>
            <a:chExt cx="1615" cy="1615"/>
          </a:xfrm>
        </p:grpSpPr>
        <p:sp>
          <p:nvSpPr>
            <p:cNvPr id="7" name="Oval 33">
              <a:extLst>
                <a:ext uri="{FF2B5EF4-FFF2-40B4-BE49-F238E27FC236}">
                  <a16:creationId xmlns:a16="http://schemas.microsoft.com/office/drawing/2014/main" id="{087E4283-D693-43B0-AF63-19FE2FE65DA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8" name="Oval 34">
              <a:extLst>
                <a:ext uri="{FF2B5EF4-FFF2-40B4-BE49-F238E27FC236}">
                  <a16:creationId xmlns:a16="http://schemas.microsoft.com/office/drawing/2014/main" id="{F92B1C67-1CAC-4A9F-BCEA-40E1186E2A16}"/>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5">
              <a:extLst>
                <a:ext uri="{FF2B5EF4-FFF2-40B4-BE49-F238E27FC236}">
                  <a16:creationId xmlns:a16="http://schemas.microsoft.com/office/drawing/2014/main" id="{94B0C1C5-597E-4648-9669-784C4E727BC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0" name="Oval 36">
              <a:extLst>
                <a:ext uri="{FF2B5EF4-FFF2-40B4-BE49-F238E27FC236}">
                  <a16:creationId xmlns:a16="http://schemas.microsoft.com/office/drawing/2014/main" id="{E783EB8E-0BC3-4D92-BB92-D3954F853789}"/>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7">
              <a:extLst>
                <a:ext uri="{FF2B5EF4-FFF2-40B4-BE49-F238E27FC236}">
                  <a16:creationId xmlns:a16="http://schemas.microsoft.com/office/drawing/2014/main" id="{7D641EAE-A26C-4BE7-A936-B26EF50A30FF}"/>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2" name="Oval 38">
              <a:extLst>
                <a:ext uri="{FF2B5EF4-FFF2-40B4-BE49-F238E27FC236}">
                  <a16:creationId xmlns:a16="http://schemas.microsoft.com/office/drawing/2014/main" id="{85A76E9B-C57C-4CF4-B908-4674EAEE511F}"/>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27" name="CuadroTexto 26">
            <a:extLst>
              <a:ext uri="{FF2B5EF4-FFF2-40B4-BE49-F238E27FC236}">
                <a16:creationId xmlns:a16="http://schemas.microsoft.com/office/drawing/2014/main" id="{9F8C952D-F15E-4C95-AB9D-50055B048A68}"/>
              </a:ext>
            </a:extLst>
          </p:cNvPr>
          <p:cNvSpPr txBox="1"/>
          <p:nvPr/>
        </p:nvSpPr>
        <p:spPr>
          <a:xfrm>
            <a:off x="1844048" y="164541"/>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pic>
        <p:nvPicPr>
          <p:cNvPr id="3" name="Imagen 2">
            <a:extLst>
              <a:ext uri="{FF2B5EF4-FFF2-40B4-BE49-F238E27FC236}">
                <a16:creationId xmlns:a16="http://schemas.microsoft.com/office/drawing/2014/main" id="{D625645A-7AC4-446B-B4FF-DD445753D531}"/>
              </a:ext>
            </a:extLst>
          </p:cNvPr>
          <p:cNvPicPr>
            <a:picLocks noChangeAspect="1"/>
          </p:cNvPicPr>
          <p:nvPr/>
        </p:nvPicPr>
        <p:blipFill>
          <a:blip r:embed="rId2"/>
          <a:stretch>
            <a:fillRect/>
          </a:stretch>
        </p:blipFill>
        <p:spPr>
          <a:xfrm>
            <a:off x="3965939" y="2154976"/>
            <a:ext cx="3744832" cy="3054697"/>
          </a:xfrm>
          <a:prstGeom prst="rect">
            <a:avLst/>
          </a:prstGeom>
        </p:spPr>
      </p:pic>
    </p:spTree>
    <p:extLst>
      <p:ext uri="{BB962C8B-B14F-4D97-AF65-F5344CB8AC3E}">
        <p14:creationId xmlns:p14="http://schemas.microsoft.com/office/powerpoint/2010/main" val="145411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62A4D5AD-01B5-4891-BE07-B94772650AF6}"/>
              </a:ext>
            </a:extLst>
          </p:cNvPr>
          <p:cNvSpPr txBox="1"/>
          <p:nvPr/>
        </p:nvSpPr>
        <p:spPr>
          <a:xfrm>
            <a:off x="3632443" y="1741922"/>
            <a:ext cx="8229599" cy="369332"/>
          </a:xfrm>
          <a:prstGeom prst="rect">
            <a:avLst/>
          </a:prstGeom>
          <a:noFill/>
        </p:spPr>
        <p:txBody>
          <a:bodyPr wrap="square" rtlCol="0">
            <a:spAutoFit/>
          </a:bodyPr>
          <a:lstStyle/>
          <a:p>
            <a:pPr algn="just"/>
            <a:r>
              <a:rPr lang="es-CO" b="1" dirty="0">
                <a:solidFill>
                  <a:schemeClr val="accent1">
                    <a:lumMod val="50000"/>
                  </a:schemeClr>
                </a:solidFill>
                <a:latin typeface="Ubuntu" panose="020B0504030602030204" pitchFamily="34" charset="0"/>
              </a:rPr>
              <a:t>Operadores Lógicos</a:t>
            </a:r>
          </a:p>
        </p:txBody>
      </p:sp>
      <p:grpSp>
        <p:nvGrpSpPr>
          <p:cNvPr id="14" name="Group 32">
            <a:extLst>
              <a:ext uri="{FF2B5EF4-FFF2-40B4-BE49-F238E27FC236}">
                <a16:creationId xmlns:a16="http://schemas.microsoft.com/office/drawing/2014/main" id="{20D31A5E-49B7-4226-9357-A5782D0011F2}"/>
              </a:ext>
            </a:extLst>
          </p:cNvPr>
          <p:cNvGrpSpPr>
            <a:grpSpLocks/>
          </p:cNvGrpSpPr>
          <p:nvPr/>
        </p:nvGrpSpPr>
        <p:grpSpPr bwMode="auto">
          <a:xfrm>
            <a:off x="3155364" y="1741922"/>
            <a:ext cx="390047" cy="369280"/>
            <a:chOff x="2078" y="1680"/>
            <a:chExt cx="1615" cy="1615"/>
          </a:xfrm>
        </p:grpSpPr>
        <p:sp>
          <p:nvSpPr>
            <p:cNvPr id="15" name="Oval 33">
              <a:extLst>
                <a:ext uri="{FF2B5EF4-FFF2-40B4-BE49-F238E27FC236}">
                  <a16:creationId xmlns:a16="http://schemas.microsoft.com/office/drawing/2014/main" id="{1DF2036C-A9EC-4596-99E1-076D8FD31B41}"/>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6" name="Oval 34">
              <a:extLst>
                <a:ext uri="{FF2B5EF4-FFF2-40B4-BE49-F238E27FC236}">
                  <a16:creationId xmlns:a16="http://schemas.microsoft.com/office/drawing/2014/main" id="{463CD463-9B18-4B19-9F0F-3F5DB0CB432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17" name="Oval 35">
              <a:extLst>
                <a:ext uri="{FF2B5EF4-FFF2-40B4-BE49-F238E27FC236}">
                  <a16:creationId xmlns:a16="http://schemas.microsoft.com/office/drawing/2014/main" id="{15957AD7-69B0-41B6-B0B1-E846754C4ED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8" name="Oval 36">
              <a:extLst>
                <a:ext uri="{FF2B5EF4-FFF2-40B4-BE49-F238E27FC236}">
                  <a16:creationId xmlns:a16="http://schemas.microsoft.com/office/drawing/2014/main" id="{6FADC0AD-DDA8-4E07-BEC9-0B455A76975E}"/>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9" name="Oval 37">
              <a:extLst>
                <a:ext uri="{FF2B5EF4-FFF2-40B4-BE49-F238E27FC236}">
                  <a16:creationId xmlns:a16="http://schemas.microsoft.com/office/drawing/2014/main" id="{4C40E8BD-2725-4B94-9090-C3C69183C056}"/>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20" name="Oval 38">
              <a:extLst>
                <a:ext uri="{FF2B5EF4-FFF2-40B4-BE49-F238E27FC236}">
                  <a16:creationId xmlns:a16="http://schemas.microsoft.com/office/drawing/2014/main" id="{984E0E0B-CB15-438C-AB53-BEE1265ECF6C}"/>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21" name="CuadroTexto 20">
            <a:extLst>
              <a:ext uri="{FF2B5EF4-FFF2-40B4-BE49-F238E27FC236}">
                <a16:creationId xmlns:a16="http://schemas.microsoft.com/office/drawing/2014/main" id="{4FD62429-5132-4BD1-989D-2D88BB96787B}"/>
              </a:ext>
            </a:extLst>
          </p:cNvPr>
          <p:cNvSpPr txBox="1"/>
          <p:nvPr/>
        </p:nvSpPr>
        <p:spPr>
          <a:xfrm>
            <a:off x="2420329" y="149440"/>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pic>
        <p:nvPicPr>
          <p:cNvPr id="6" name="Imagen 5">
            <a:extLst>
              <a:ext uri="{FF2B5EF4-FFF2-40B4-BE49-F238E27FC236}">
                <a16:creationId xmlns:a16="http://schemas.microsoft.com/office/drawing/2014/main" id="{73A034A1-29FD-4C84-8900-DDA1F043B87C}"/>
              </a:ext>
            </a:extLst>
          </p:cNvPr>
          <p:cNvPicPr>
            <a:picLocks noChangeAspect="1"/>
          </p:cNvPicPr>
          <p:nvPr/>
        </p:nvPicPr>
        <p:blipFill>
          <a:blip r:embed="rId2"/>
          <a:stretch>
            <a:fillRect/>
          </a:stretch>
        </p:blipFill>
        <p:spPr>
          <a:xfrm>
            <a:off x="1139036" y="2507387"/>
            <a:ext cx="2562583" cy="485843"/>
          </a:xfrm>
          <a:prstGeom prst="rect">
            <a:avLst/>
          </a:prstGeom>
        </p:spPr>
      </p:pic>
      <p:pic>
        <p:nvPicPr>
          <p:cNvPr id="8" name="Imagen 7">
            <a:extLst>
              <a:ext uri="{FF2B5EF4-FFF2-40B4-BE49-F238E27FC236}">
                <a16:creationId xmlns:a16="http://schemas.microsoft.com/office/drawing/2014/main" id="{7E9A43A2-CFD8-498E-9CC9-77112221A9BE}"/>
              </a:ext>
            </a:extLst>
          </p:cNvPr>
          <p:cNvPicPr>
            <a:picLocks noChangeAspect="1"/>
          </p:cNvPicPr>
          <p:nvPr/>
        </p:nvPicPr>
        <p:blipFill>
          <a:blip r:embed="rId3"/>
          <a:stretch>
            <a:fillRect/>
          </a:stretch>
        </p:blipFill>
        <p:spPr>
          <a:xfrm>
            <a:off x="267378" y="4010051"/>
            <a:ext cx="2152950" cy="485843"/>
          </a:xfrm>
          <a:prstGeom prst="rect">
            <a:avLst/>
          </a:prstGeom>
        </p:spPr>
      </p:pic>
      <p:pic>
        <p:nvPicPr>
          <p:cNvPr id="10" name="Imagen 9">
            <a:extLst>
              <a:ext uri="{FF2B5EF4-FFF2-40B4-BE49-F238E27FC236}">
                <a16:creationId xmlns:a16="http://schemas.microsoft.com/office/drawing/2014/main" id="{A8B77111-78B6-42FA-B1A9-173E21B32405}"/>
              </a:ext>
            </a:extLst>
          </p:cNvPr>
          <p:cNvPicPr>
            <a:picLocks noChangeAspect="1"/>
          </p:cNvPicPr>
          <p:nvPr/>
        </p:nvPicPr>
        <p:blipFill>
          <a:blip r:embed="rId4"/>
          <a:stretch>
            <a:fillRect/>
          </a:stretch>
        </p:blipFill>
        <p:spPr>
          <a:xfrm>
            <a:off x="148298" y="5410410"/>
            <a:ext cx="2391109" cy="476316"/>
          </a:xfrm>
          <a:prstGeom prst="rect">
            <a:avLst/>
          </a:prstGeom>
        </p:spPr>
      </p:pic>
      <p:sp>
        <p:nvSpPr>
          <p:cNvPr id="22" name="Flecha: a la derecha 21">
            <a:extLst>
              <a:ext uri="{FF2B5EF4-FFF2-40B4-BE49-F238E27FC236}">
                <a16:creationId xmlns:a16="http://schemas.microsoft.com/office/drawing/2014/main" id="{F57D61D2-8B41-4F2B-BECD-ED7FF3A4D1CD}"/>
              </a:ext>
            </a:extLst>
          </p:cNvPr>
          <p:cNvSpPr/>
          <p:nvPr/>
        </p:nvSpPr>
        <p:spPr>
          <a:xfrm>
            <a:off x="4427129" y="2611141"/>
            <a:ext cx="333774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Imagen 23">
            <a:extLst>
              <a:ext uri="{FF2B5EF4-FFF2-40B4-BE49-F238E27FC236}">
                <a16:creationId xmlns:a16="http://schemas.microsoft.com/office/drawing/2014/main" id="{9E264BE1-0262-4B86-96F8-3BDC148D598C}"/>
              </a:ext>
            </a:extLst>
          </p:cNvPr>
          <p:cNvPicPr>
            <a:picLocks noChangeAspect="1"/>
          </p:cNvPicPr>
          <p:nvPr/>
        </p:nvPicPr>
        <p:blipFill>
          <a:blip r:embed="rId5"/>
          <a:stretch>
            <a:fillRect/>
          </a:stretch>
        </p:blipFill>
        <p:spPr>
          <a:xfrm>
            <a:off x="8042192" y="926245"/>
            <a:ext cx="3906882" cy="2713763"/>
          </a:xfrm>
          <a:prstGeom prst="rect">
            <a:avLst/>
          </a:prstGeom>
        </p:spPr>
      </p:pic>
      <p:pic>
        <p:nvPicPr>
          <p:cNvPr id="26" name="Imagen 25">
            <a:extLst>
              <a:ext uri="{FF2B5EF4-FFF2-40B4-BE49-F238E27FC236}">
                <a16:creationId xmlns:a16="http://schemas.microsoft.com/office/drawing/2014/main" id="{6FFDEE85-7505-49DC-9FBF-B2C359DB70A0}"/>
              </a:ext>
            </a:extLst>
          </p:cNvPr>
          <p:cNvPicPr>
            <a:picLocks noChangeAspect="1"/>
          </p:cNvPicPr>
          <p:nvPr/>
        </p:nvPicPr>
        <p:blipFill>
          <a:blip r:embed="rId6"/>
          <a:stretch>
            <a:fillRect/>
          </a:stretch>
        </p:blipFill>
        <p:spPr>
          <a:xfrm>
            <a:off x="3338037" y="3864771"/>
            <a:ext cx="4704155" cy="2355562"/>
          </a:xfrm>
          <a:prstGeom prst="rect">
            <a:avLst/>
          </a:prstGeom>
        </p:spPr>
      </p:pic>
      <p:sp>
        <p:nvSpPr>
          <p:cNvPr id="27" name="Flecha: a la derecha 26">
            <a:extLst>
              <a:ext uri="{FF2B5EF4-FFF2-40B4-BE49-F238E27FC236}">
                <a16:creationId xmlns:a16="http://schemas.microsoft.com/office/drawing/2014/main" id="{FAA02123-E9F7-4C6B-9F9E-1662B89C762F}"/>
              </a:ext>
            </a:extLst>
          </p:cNvPr>
          <p:cNvSpPr/>
          <p:nvPr/>
        </p:nvSpPr>
        <p:spPr>
          <a:xfrm>
            <a:off x="2539407" y="4010051"/>
            <a:ext cx="798630" cy="45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2233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CD19870-137B-4509-8512-937F7A0FB5FD}"/>
              </a:ext>
            </a:extLst>
          </p:cNvPr>
          <p:cNvSpPr txBox="1"/>
          <p:nvPr/>
        </p:nvSpPr>
        <p:spPr>
          <a:xfrm>
            <a:off x="5726333" y="913681"/>
            <a:ext cx="8229599" cy="461665"/>
          </a:xfrm>
          <a:prstGeom prst="rect">
            <a:avLst/>
          </a:prstGeom>
          <a:noFill/>
        </p:spPr>
        <p:txBody>
          <a:bodyPr wrap="square" rtlCol="0">
            <a:spAutoFit/>
          </a:bodyPr>
          <a:lstStyle/>
          <a:p>
            <a:pPr algn="just"/>
            <a:r>
              <a:rPr lang="es-CO" sz="2400" b="1" dirty="0">
                <a:solidFill>
                  <a:schemeClr val="accent1">
                    <a:lumMod val="50000"/>
                  </a:schemeClr>
                </a:solidFill>
                <a:latin typeface="Ubuntu" panose="020B0504030602030204" pitchFamily="34" charset="0"/>
              </a:rPr>
              <a:t>Práctica Operadores lógicos</a:t>
            </a:r>
          </a:p>
        </p:txBody>
      </p:sp>
      <p:grpSp>
        <p:nvGrpSpPr>
          <p:cNvPr id="6" name="Group 32">
            <a:extLst>
              <a:ext uri="{FF2B5EF4-FFF2-40B4-BE49-F238E27FC236}">
                <a16:creationId xmlns:a16="http://schemas.microsoft.com/office/drawing/2014/main" id="{5AEB17BE-D802-4611-A68A-A464E36B0330}"/>
              </a:ext>
            </a:extLst>
          </p:cNvPr>
          <p:cNvGrpSpPr>
            <a:grpSpLocks/>
          </p:cNvGrpSpPr>
          <p:nvPr/>
        </p:nvGrpSpPr>
        <p:grpSpPr bwMode="auto">
          <a:xfrm>
            <a:off x="5302074" y="1006066"/>
            <a:ext cx="390047" cy="369280"/>
            <a:chOff x="2078" y="1680"/>
            <a:chExt cx="1615" cy="1615"/>
          </a:xfrm>
        </p:grpSpPr>
        <p:sp>
          <p:nvSpPr>
            <p:cNvPr id="7" name="Oval 33">
              <a:extLst>
                <a:ext uri="{FF2B5EF4-FFF2-40B4-BE49-F238E27FC236}">
                  <a16:creationId xmlns:a16="http://schemas.microsoft.com/office/drawing/2014/main" id="{087E4283-D693-43B0-AF63-19FE2FE65DA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8" name="Oval 34">
              <a:extLst>
                <a:ext uri="{FF2B5EF4-FFF2-40B4-BE49-F238E27FC236}">
                  <a16:creationId xmlns:a16="http://schemas.microsoft.com/office/drawing/2014/main" id="{F92B1C67-1CAC-4A9F-BCEA-40E1186E2A16}"/>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s-CO"/>
            </a:p>
          </p:txBody>
        </p:sp>
        <p:sp>
          <p:nvSpPr>
            <p:cNvPr id="9" name="Oval 35">
              <a:extLst>
                <a:ext uri="{FF2B5EF4-FFF2-40B4-BE49-F238E27FC236}">
                  <a16:creationId xmlns:a16="http://schemas.microsoft.com/office/drawing/2014/main" id="{94B0C1C5-597E-4648-9669-784C4E727BCA}"/>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0" name="Oval 36">
              <a:extLst>
                <a:ext uri="{FF2B5EF4-FFF2-40B4-BE49-F238E27FC236}">
                  <a16:creationId xmlns:a16="http://schemas.microsoft.com/office/drawing/2014/main" id="{E783EB8E-0BC3-4D92-BB92-D3954F853789}"/>
                </a:ext>
              </a:extLst>
            </p:cNvPr>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s-CO"/>
            </a:p>
          </p:txBody>
        </p:sp>
        <p:sp>
          <p:nvSpPr>
            <p:cNvPr id="11" name="Oval 37">
              <a:extLst>
                <a:ext uri="{FF2B5EF4-FFF2-40B4-BE49-F238E27FC236}">
                  <a16:creationId xmlns:a16="http://schemas.microsoft.com/office/drawing/2014/main" id="{7D641EAE-A26C-4BE7-A936-B26EF50A30FF}"/>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sp>
          <p:nvSpPr>
            <p:cNvPr id="12" name="Oval 38">
              <a:extLst>
                <a:ext uri="{FF2B5EF4-FFF2-40B4-BE49-F238E27FC236}">
                  <a16:creationId xmlns:a16="http://schemas.microsoft.com/office/drawing/2014/main" id="{85A76E9B-C57C-4CF4-B908-4674EAEE511F}"/>
                </a:ext>
              </a:extLst>
            </p:cNvPr>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s-CO"/>
            </a:p>
          </p:txBody>
        </p:sp>
      </p:grpSp>
      <p:sp>
        <p:nvSpPr>
          <p:cNvPr id="27" name="CuadroTexto 26">
            <a:extLst>
              <a:ext uri="{FF2B5EF4-FFF2-40B4-BE49-F238E27FC236}">
                <a16:creationId xmlns:a16="http://schemas.microsoft.com/office/drawing/2014/main" id="{9F8C952D-F15E-4C95-AB9D-50055B048A68}"/>
              </a:ext>
            </a:extLst>
          </p:cNvPr>
          <p:cNvSpPr txBox="1"/>
          <p:nvPr/>
        </p:nvSpPr>
        <p:spPr>
          <a:xfrm>
            <a:off x="1844048" y="164541"/>
            <a:ext cx="5115339" cy="400110"/>
          </a:xfrm>
          <a:prstGeom prst="rect">
            <a:avLst/>
          </a:prstGeom>
          <a:noFill/>
        </p:spPr>
        <p:txBody>
          <a:bodyPr wrap="square" rtlCol="0">
            <a:spAutoFit/>
          </a:bodyPr>
          <a:lstStyle/>
          <a:p>
            <a:r>
              <a:rPr lang="es-ES" sz="2000" b="1" dirty="0">
                <a:solidFill>
                  <a:srgbClr val="002060"/>
                </a:solidFill>
                <a:latin typeface="Ubuntu" panose="020B0504030602030204" pitchFamily="34" charset="0"/>
              </a:rPr>
              <a:t>Fundamentos de Programación - Python</a:t>
            </a:r>
          </a:p>
        </p:txBody>
      </p:sp>
      <p:pic>
        <p:nvPicPr>
          <p:cNvPr id="3" name="Imagen 2">
            <a:extLst>
              <a:ext uri="{FF2B5EF4-FFF2-40B4-BE49-F238E27FC236}">
                <a16:creationId xmlns:a16="http://schemas.microsoft.com/office/drawing/2014/main" id="{223BE82B-D4D0-4D4C-B1E2-3D0B0D83B125}"/>
              </a:ext>
            </a:extLst>
          </p:cNvPr>
          <p:cNvPicPr>
            <a:picLocks noChangeAspect="1"/>
          </p:cNvPicPr>
          <p:nvPr/>
        </p:nvPicPr>
        <p:blipFill>
          <a:blip r:embed="rId2"/>
          <a:stretch>
            <a:fillRect/>
          </a:stretch>
        </p:blipFill>
        <p:spPr>
          <a:xfrm>
            <a:off x="3076154" y="1816761"/>
            <a:ext cx="3019846" cy="4267796"/>
          </a:xfrm>
          <a:prstGeom prst="rect">
            <a:avLst/>
          </a:prstGeom>
        </p:spPr>
      </p:pic>
    </p:spTree>
    <p:extLst>
      <p:ext uri="{BB962C8B-B14F-4D97-AF65-F5344CB8AC3E}">
        <p14:creationId xmlns:p14="http://schemas.microsoft.com/office/powerpoint/2010/main" val="8634000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2359</Words>
  <Application>Microsoft Office PowerPoint</Application>
  <PresentationFormat>Panorámica</PresentationFormat>
  <Paragraphs>434</Paragraphs>
  <Slides>66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66</vt:i4>
      </vt:variant>
    </vt:vector>
  </HeadingPairs>
  <TitlesOfParts>
    <vt:vector size="73" baseType="lpstr">
      <vt:lpstr>Arial</vt:lpstr>
      <vt:lpstr>Calibri</vt:lpstr>
      <vt:lpstr>Calibri Light</vt:lpstr>
      <vt:lpstr>Oxygen</vt:lpstr>
      <vt:lpstr>Tahoma</vt:lpstr>
      <vt:lpstr>Ubuntu</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oparra@o365.unab.edu.co</dc:creator>
  <cp:lastModifiedBy>oparra@o365.unab.edu.co</cp:lastModifiedBy>
  <cp:revision>3</cp:revision>
  <dcterms:created xsi:type="dcterms:W3CDTF">2022-07-14T22:38:56Z</dcterms:created>
  <dcterms:modified xsi:type="dcterms:W3CDTF">2022-07-14T22:47:02Z</dcterms:modified>
</cp:coreProperties>
</file>