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E526-C81A-4309-9EEA-24A2D4C73A34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9615-886B-439E-A1F4-A870C635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F9615-886B-439E-A1F4-A870C635727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5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fr-FR" dirty="0" smtClean="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4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
	<Relationship Id="rId1" Target="../slideMasters/slideMaster1.xml" Type="http://schemas.openxmlformats.org/officeDocument/2006/relationships/slideMaster"/>
</Relationships>
</file>

<file path=ppt/slideLayouts/_rels/slideLayout16.xml.rels><?xml version="1.0" encoding="UTF-8" standalone="yes"?>
<Relationships xmlns="http://schemas.openxmlformats.org/package/2006/relationships">
	<Relationship Id="rId1" Target="../slideMasters/slideMaster1.xml" Type="http://schemas.openxmlformats.org/officeDocument/2006/relationships/slideMaster"/>
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showMasterSp="0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anchor="b" anchorCtr="0" bIns="0" lIns="0" rIns="0" tIns="0" vert="horz"/>
          <a:lstStyle>
            <a:lvl1pPr algn="ctr">
              <a:defRPr cap="all" sz="400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dirty="0" lang="fr-FR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cap="rnd" w="12700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idx="10" sz="quarter" type="body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 indent="0" marL="0">
              <a:buFontTx/>
              <a:buNone/>
              <a:defRPr cap="none"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fmla="val 83799" name="adj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fr-FR">
              <a:solidFill>
                <a:prstClr val="white"/>
              </a:solidFill>
              <a:latin charset="0" pitchFamily="34" typeface="Century Gothic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fr-FR">
              <a:solidFill>
                <a:prstClr val="white"/>
              </a:solidFill>
              <a:latin charset="0" pitchFamily="34" typeface="Century Gothic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idx="2" sz="half" type="dt"/>
          </p:nvPr>
        </p:nvSpPr>
        <p:spPr>
          <a:xfrm>
            <a:off x="355194" y="6504495"/>
            <a:ext cx="2133600" cy="217823"/>
          </a:xfrm>
          <a:prstGeom prst="rect">
            <a:avLst/>
          </a:prstGeom>
        </p:spPr>
        <p:txBody>
          <a:bodyPr anchor="b" anchorCtr="0" bIns="0" lIns="0" rIns="0" tIns="0"/>
          <a:lstStyle>
            <a:lvl1pPr algn="ctr">
              <a:defRPr b="1" sz="800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US" smtClean="0">
                <a:solidFill>
                  <a:srgbClr val="E40A38"/>
                </a:solidFill>
              </a:rPr>
              <a:t>INTERNAL</a:t>
            </a:r>
            <a:endParaRPr dirty="0" lang="fr-FR">
              <a:solidFill>
                <a:srgbClr val="E40A38"/>
              </a:solidFill>
            </a:endParaRPr>
          </a:p>
        </p:txBody>
      </p:sp>
      <p:pic>
        <p:nvPicPr>
          <p:cNvPr descr="AXA_logo_UK_Q.eps"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6337300"/>
            <a:ext cx="1980000" cy="4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673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9744748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14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096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543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67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95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ChangeArrowheads="1" noGrp="1"/>
          </p:cNvSpPr>
          <p:nvPr>
            <p:ph idx="10" sz="quarter" type="sldNum"/>
          </p:nvPr>
        </p:nvSpPr>
        <p:spPr/>
        <p:txBody>
          <a:bodyPr compatLnSpc="1" numCol="1" wrap="square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F58B46C0-AA65-49E2-8F94-4FA082B36AA3}" type="slidenum">
              <a:rPr altLang="fr-FR" lang="fr-FR"/>
              <a:pPr>
                <a:defRPr/>
              </a:pPr>
              <a:t>‹#›</a:t>
            </a:fld>
            <a:endParaRPr altLang="fr-FR" lang="fr-FR"/>
          </a:p>
        </p:txBody>
      </p:sp>
      <p:sp>
        <p:nvSpPr>
          <p:cNvPr id="5" name="Rectangle 5"/>
          <p:cNvSpPr>
            <a:spLocks noChangeArrowheads="1" noGrp="1"/>
          </p:cNvSpPr>
          <p:nvPr>
            <p:ph idx="11" sz="quarter" type="ftr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fr-FR"/>
              <a:t>Management Committee - date</a:t>
            </a:r>
          </a:p>
        </p:txBody>
      </p:sp>
    </p:spTree>
    <p:extLst>
      <p:ext uri="{BB962C8B-B14F-4D97-AF65-F5344CB8AC3E}">
        <p14:creationId xmlns:p14="http://schemas.microsoft.com/office/powerpoint/2010/main" val="2737337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white">
          <a:xfrm>
            <a:off x="1027113" y="190500"/>
            <a:ext cx="7888287" cy="5372100"/>
          </a:xfrm>
          <a:custGeom>
            <a:avLst/>
            <a:gdLst>
              <a:gd name="T0" fmla="*/ 0 w 4793"/>
              <a:gd name="T1" fmla="*/ 3279 h 3279"/>
              <a:gd name="T2" fmla="*/ 2515 w 4793"/>
              <a:gd name="T3" fmla="*/ 0 h 3279"/>
              <a:gd name="T4" fmla="*/ 4793 w 4793"/>
              <a:gd name="T5" fmla="*/ 0 h 3279"/>
              <a:gd name="T6" fmla="*/ 4793 w 4793"/>
              <a:gd name="T7" fmla="*/ 3279 h 3279"/>
              <a:gd name="T8" fmla="*/ 0 w 4793"/>
              <a:gd name="T9" fmla="*/ 3279 h 3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93"/>
              <a:gd name="T16" fmla="*/ 0 h 3279"/>
              <a:gd name="T17" fmla="*/ 4793 w 4793"/>
              <a:gd name="T18" fmla="*/ 3279 h 3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93" h="3279">
                <a:moveTo>
                  <a:pt x="0" y="3279"/>
                </a:moveTo>
                <a:lnTo>
                  <a:pt x="2515" y="0"/>
                </a:lnTo>
                <a:lnTo>
                  <a:pt x="4793" y="0"/>
                </a:lnTo>
                <a:lnTo>
                  <a:pt x="4793" y="3279"/>
                </a:lnTo>
                <a:lnTo>
                  <a:pt x="0" y="32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white">
          <a:xfrm>
            <a:off x="228600" y="190500"/>
            <a:ext cx="4937125" cy="5372100"/>
          </a:xfrm>
          <a:custGeom>
            <a:avLst/>
            <a:gdLst>
              <a:gd name="T0" fmla="*/ 0 w 3000"/>
              <a:gd name="T1" fmla="*/ 0 h 3279"/>
              <a:gd name="T2" fmla="*/ 0 w 3000"/>
              <a:gd name="T3" fmla="*/ 3279 h 3279"/>
              <a:gd name="T4" fmla="*/ 486 w 3000"/>
              <a:gd name="T5" fmla="*/ 3279 h 3279"/>
              <a:gd name="T6" fmla="*/ 3000 w 3000"/>
              <a:gd name="T7" fmla="*/ 0 h 3279"/>
              <a:gd name="T8" fmla="*/ 0 w 3000"/>
              <a:gd name="T9" fmla="*/ 0 h 3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3279"/>
              <a:gd name="T17" fmla="*/ 3000 w 3000"/>
              <a:gd name="T18" fmla="*/ 3279 h 3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3279">
                <a:moveTo>
                  <a:pt x="0" y="0"/>
                </a:moveTo>
                <a:lnTo>
                  <a:pt x="0" y="3279"/>
                </a:lnTo>
                <a:lnTo>
                  <a:pt x="486" y="3279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6" name="Freeform 32"/>
          <p:cNvSpPr>
            <a:spLocks/>
          </p:cNvSpPr>
          <p:nvPr/>
        </p:nvSpPr>
        <p:spPr bwMode="gray">
          <a:xfrm>
            <a:off x="3260725" y="190500"/>
            <a:ext cx="1905000" cy="1995488"/>
          </a:xfrm>
          <a:custGeom>
            <a:avLst/>
            <a:gdLst/>
            <a:ahLst/>
            <a:cxnLst>
              <a:cxn ang="0">
                <a:pos x="228" y="1212"/>
              </a:cxn>
              <a:cxn ang="0">
                <a:pos x="1158" y="0"/>
              </a:cxn>
              <a:cxn ang="0">
                <a:pos x="930" y="0"/>
              </a:cxn>
              <a:cxn ang="0">
                <a:pos x="0" y="1212"/>
              </a:cxn>
              <a:cxn ang="0">
                <a:pos x="228" y="1212"/>
              </a:cxn>
            </a:cxnLst>
            <a:rect l="0" t="0" r="r" b="b"/>
            <a:pathLst>
              <a:path w="1158" h="1212">
                <a:moveTo>
                  <a:pt x="228" y="1212"/>
                </a:moveTo>
                <a:lnTo>
                  <a:pt x="1158" y="0"/>
                </a:lnTo>
                <a:lnTo>
                  <a:pt x="930" y="0"/>
                </a:lnTo>
                <a:lnTo>
                  <a:pt x="0" y="1212"/>
                </a:lnTo>
                <a:lnTo>
                  <a:pt x="228" y="1212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gray">
          <a:xfrm>
            <a:off x="0" y="0"/>
            <a:ext cx="9144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white">
          <a:xfrm>
            <a:off x="228600" y="65151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A1808C-B799-41BB-BA10-3488B357D96F}" type="slidenum">
              <a:rPr lang="fr-FR" sz="1000">
                <a:solidFill>
                  <a:srgbClr val="103184"/>
                </a:solidFill>
                <a:ea typeface="ＭＳ Ｐゴシック" pitchFamily="-6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sz="1000" dirty="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gray">
          <a:xfrm>
            <a:off x="4572000" y="5853113"/>
            <a:ext cx="4572000" cy="1004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40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pic>
        <p:nvPicPr>
          <p:cNvPr id="11" name="Picture 17" descr="logo droite_VA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0" y="5934075"/>
            <a:ext cx="34178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5105400" y="304800"/>
            <a:ext cx="3733800" cy="19812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7177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105400" y="2438400"/>
            <a:ext cx="3733800" cy="1219200"/>
          </a:xfrm>
          <a:noFill/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 bwMode="black">
          <a:xfrm>
            <a:off x="5105400" y="3810000"/>
            <a:ext cx="3733800" cy="457200"/>
          </a:xfrm>
        </p:spPr>
        <p:txBody>
          <a:bodyPr anchor="t"/>
          <a:lstStyle>
            <a:lvl1pPr>
              <a:defRPr sz="1800"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1848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EC790-1C27-443C-AAB5-59CBC59959DA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23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F6050-0492-4C43-A55D-2A17D8A76C34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1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216889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3400" y="1341438"/>
            <a:ext cx="41148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341438"/>
            <a:ext cx="41148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113B-8EE1-436A-9CD7-63482DE2A394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86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0BBDC-EA7C-41AF-B3B6-E2B4B5FDA109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3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1F7D-B391-4F16-9E1E-3C1615CDE55E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4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7B0D8-9C98-47D0-B2F2-EC1F05B0FD72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83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C4459-98DB-4840-87BC-B52D7C39987F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67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FC4E6-B61C-430B-9921-2791E1AE5318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47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12F8A-EEA2-428C-8CB8-97FBA383BCCB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97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19900" y="155575"/>
            <a:ext cx="2095500" cy="59404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155575"/>
            <a:ext cx="6134100" cy="59404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3CB91-54A2-473A-BD58-C395E7F52048}" type="slidenum">
              <a:rPr lang="fr-FR">
                <a:solidFill>
                  <a:srgbClr val="103184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103184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103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3395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33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699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15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682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504691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4563"/>
                </a:solidFill>
              </a:rPr>
              <a:t>2015 Strat plan preliminmary guidelines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E40A38"/>
                </a:solidFill>
              </a:rPr>
              <a:t>INTERNAL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627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!-- <Relationship Id="rId2" Target="../notesSlides/notesSlide1.xml" Type="http://schemas.openxmlformats.org/officeDocument/2006/relationships/notesSlide"/> -->
	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6.xml" />
  <!-- <Relationship Id="rId2" Type="http://schemas.openxmlformats.org/officeDocument/2006/relationships/notesSlide" Target="../notesSlides/notesSlide2.xml"/>   -->
  <Relationship Id="rId2" Type="http://schemas.openxmlformats.org/officeDocument/2006/relationships/image" Target="../media/image12.png" 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432800" cy="1143000"/>
          </a:xfrm>
        </p:spPr>
        <p:txBody>
          <a:bodyPr>
            <a:normAutofit/>
          </a:bodyPr>
          <a:lstStyle/>
          <a:p>
            <a:r>
              <a:rPr dirty="0" lang="en-US" smtClean="0"/>
              <a:t>Mediadashboard </a:t>
            </a:r>
            <a:endParaRPr dirty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idx="4294967295" sz="quarter" type="sldNum"/>
          </p:nvPr>
        </p:nvSpPr>
        <p:spPr>
          <a:xfrm>
            <a:off x="0" y="6508750"/>
            <a:ext cx="487363" cy="214313"/>
          </a:xfrm>
        </p:spPr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</a:t>
            </a:fld>
            <a:r>
              <a:rPr dirty="0" lang="fr-FR" smtClean="0">
                <a:solidFill>
                  <a:srgbClr val="004563"/>
                </a:solidFill>
              </a:rPr>
              <a:t>|  </a:t>
            </a:r>
            <a:endParaRPr dirty="0" lang="fr-FR">
              <a:solidFill>
                <a:srgbClr val="004563"/>
              </a:solidFill>
            </a:endParaRPr>
          </a:p>
        </p:txBody>
      </p:sp>
      <p:sp>
        <p:nvSpPr>
          <p:cNvPr id="6" name="Espace réservé de la date 9"/>
          <p:cNvSpPr>
            <a:spLocks noGrp="1"/>
          </p:cNvSpPr>
          <p:nvPr>
            <p:ph idx="2" sz="half" type="dt"/>
          </p:nvPr>
        </p:nvSpPr>
        <p:spPr>
          <a:xfrm>
            <a:off x="3347864" y="6508750"/>
            <a:ext cx="2133600" cy="217823"/>
          </a:xfrm>
        </p:spPr>
        <p:txBody>
          <a:bodyPr/>
          <a:lstStyle/>
          <a:p>
            <a:r>
              <a:rPr dirty="0" lang="fr-FR">
                <a:solidFill>
                  <a:srgbClr val="E40A38"/>
                </a:solidFill>
              </a:rPr>
              <a:t>7 June 2016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idx="10" sz="quarter" type="body"/>
          </p:nvPr>
        </p:nvSpPr>
        <p:spPr>
          <a:xfrm>
            <a:off x="361950" y="3677502"/>
            <a:ext cx="8439150" cy="791499"/>
          </a:xfrm>
        </p:spPr>
        <p:txBody>
          <a:bodyPr>
            <a:normAutofit/>
          </a:bodyPr>
          <a:lstStyle/>
          <a:p>
            <a:r>
              <a:rPr dirty="0" lang="en-US" smtClean="0">
                <a:latin typeface="+mj-lt"/>
              </a:rPr>
              <a:t>Overview export</a:t>
            </a:r>
            <a:endParaRPr dirty="0"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944871"/>
      </p:ext>
    </p:extLst>
  </p:cSld>
  <p:clrMapOvr>
    <a:masterClrMapping/>
  </p:clrMapOvr>
  <p:transition>
    <p:fade/>
  </p:transition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85565" y="914940"/>
            <a:ext cx="3106315" cy="5394379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GB" smtClean="0">
                <a:solidFill>
                  <a:schemeClr val="accent6">
                    <a:lumMod val="75000"/>
                  </a:schemeClr>
                </a:solidFill>
                <a:latin typeface="+mj-lt"/>
                <a:ea charset="-34" typeface="Ayuthaya"/>
                <a:cs charset="-34" typeface="Ayuthaya"/>
              </a:rPr>
              <a:t>Comments</a:t>
            </a:r>
            <a:endParaRPr dirty="0" lang="en-GB">
              <a:solidFill>
                <a:schemeClr val="accent6">
                  <a:lumMod val="75000"/>
                </a:schemeClr>
              </a:solidFill>
              <a:latin typeface="+mj-lt"/>
              <a:ea charset="-34" typeface="Ayuthaya"/>
              <a:cs charset="-34" typeface="Ayuthaya"/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idx="4294967295" sz="quarter" type="sldNum"/>
          </p:nvPr>
        </p:nvSpPr>
        <p:spPr>
          <a:xfrm>
            <a:off x="0" y="6527055"/>
            <a:ext cx="487363" cy="214313"/>
          </a:xfrm>
        </p:spPr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</a:t>
            </a:fld>
            <a:r>
              <a:rPr dirty="0" lang="fr-FR" smtClean="0">
                <a:solidFill>
                  <a:srgbClr val="004563"/>
                </a:solidFill>
              </a:rPr>
              <a:t>|  </a:t>
            </a:r>
            <a:endParaRPr dirty="0" lang="fr-FR">
              <a:solidFill>
                <a:srgbClr val="004563"/>
              </a:solidFill>
            </a:endParaRPr>
          </a:p>
        </p:txBody>
      </p:sp>
      <p:sp>
        <p:nvSpPr>
          <p:cNvPr id="9" name="Titre 55"/>
          <p:cNvSpPr txBox="1">
            <a:spLocks/>
          </p:cNvSpPr>
          <p:nvPr/>
        </p:nvSpPr>
        <p:spPr>
          <a:xfrm>
            <a:off x="827584" y="332656"/>
            <a:ext cx="7681293" cy="338137"/>
          </a:xfrm>
          <a:prstGeom prst="rect">
            <a:avLst/>
          </a:prstGeom>
        </p:spPr>
        <p:txBody>
          <a:bodyPr anchor="b" anchorCtr="0" bIns="0" lIns="0" rIns="0" rtlCol="0" tIns="0" vert="horz">
            <a:noAutofit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3200">
                <a:solidFill>
                  <a:srgbClr val="002060"/>
                </a:solidFill>
                <a:latin charset="0" pitchFamily="34" typeface="Century Gothic"/>
                <a:ea typeface="+mj-ea"/>
                <a:cs charset="0" pitchFamily="34" typeface="Arial"/>
              </a:defRPr>
            </a:lvl1pPr>
          </a:lstStyle>
          <a:p>
            <a:r>
              <a:rPr dirty="0" lang="en-US" smtClean="0" sz="2400">
                <a:latin typeface="+mj-lt"/>
              </a:rPr>
              <a:t>Devices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08720"/>
            <a:ext cx="4100535" cy="3717032"/>
          </a:xfrm>
          <a:prstGeom prst="rect">
            <a:avLst/>
          </a:prstGeom>
        </p:spPr>
      </p:pic>
      <p:sp>
        <p:nvSpPr>
          <p:cNvPr id="10" name="Oval 9"/>
          <p:cNvSpPr>
            <a:spLocks/>
          </p:cNvSpPr>
          <p:nvPr/>
        </p:nvSpPr>
        <p:spPr>
          <a:xfrm>
            <a:off x="4320000" y="4680000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00000" y="4564326"/>
            <a:ext cx="343364" cy="2616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mtClean="0" sz="1100">
                <a:latin typeface="+mj-lt"/>
              </a:rPr>
              <a:t>Lorem</a:t>
            </a:r>
            <a:endParaRPr dirty="0" lang="en-US" sz="1100">
              <a:latin typeface="+mj-lt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320000" y="4896000"/>
            <a:ext cx="36000" cy="36000"/>
          </a:xfrm>
          <a:prstGeom prst="ellipse">
            <a:avLst/>
          </a:prstGeom>
          <a:solidFill>
            <a:srgbClr val="40ff00"/>
          </a:solidFill>
          <a:ln>
            <a:solidFill>
              <a:srgbClr val="4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00000" y="4780326"/>
            <a:ext cx="343364" cy="2616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mtClean="0" sz="1100">
                <a:latin typeface="+mj-lt"/>
              </a:rPr>
              <a:t>Ipsum</a:t>
            </a:r>
            <a:endParaRPr dirty="0" lang="en-US" sz="1100">
              <a:latin typeface="+mj-lt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320000" y="5112000"/>
            <a:ext cx="36000" cy="36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00000" y="4996326"/>
            <a:ext cx="343364" cy="2616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mtClean="0" sz="1100">
                <a:latin typeface="+mj-lt"/>
              </a:rPr>
              <a:t>Neque porro quisquam</a:t>
            </a:r>
            <a:endParaRPr dirty="0" lang="en-US" sz="11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74291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dele ppt_VA_v2">
  <a:themeElements>
    <a:clrScheme name="modele ppt_VA_v2 1">
      <a:dk1>
        <a:srgbClr val="103184"/>
      </a:dk1>
      <a:lt1>
        <a:srgbClr val="91C8EB"/>
      </a:lt1>
      <a:dk2>
        <a:srgbClr val="FF1821"/>
      </a:dk2>
      <a:lt2>
        <a:srgbClr val="8C5AA5"/>
      </a:lt2>
      <a:accent1>
        <a:srgbClr val="FA961E"/>
      </a:accent1>
      <a:accent2>
        <a:srgbClr val="556496"/>
      </a:accent2>
      <a:accent3>
        <a:srgbClr val="C7E0F3"/>
      </a:accent3>
      <a:accent4>
        <a:srgbClr val="0C2870"/>
      </a:accent4>
      <a:accent5>
        <a:srgbClr val="FCC9AB"/>
      </a:accent5>
      <a:accent6>
        <a:srgbClr val="4C5A87"/>
      </a:accent6>
      <a:hlink>
        <a:srgbClr val="4B91CD"/>
      </a:hlink>
      <a:folHlink>
        <a:srgbClr val="877D19"/>
      </a:folHlink>
    </a:clrScheme>
    <a:fontScheme name="modele ppt_VA_v2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1" charset="-128"/>
          </a:defRPr>
        </a:defPPr>
      </a:lstStyle>
    </a:lnDef>
  </a:objectDefaults>
  <a:extraClrSchemeLst>
    <a:extraClrScheme>
      <a:clrScheme name="modele ppt_VA_v2 1">
        <a:dk1>
          <a:srgbClr val="103184"/>
        </a:dk1>
        <a:lt1>
          <a:srgbClr val="91C8EB"/>
        </a:lt1>
        <a:dk2>
          <a:srgbClr val="FF1821"/>
        </a:dk2>
        <a:lt2>
          <a:srgbClr val="8C5AA5"/>
        </a:lt2>
        <a:accent1>
          <a:srgbClr val="FA961E"/>
        </a:accent1>
        <a:accent2>
          <a:srgbClr val="556496"/>
        </a:accent2>
        <a:accent3>
          <a:srgbClr val="C7E0F3"/>
        </a:accent3>
        <a:accent4>
          <a:srgbClr val="0C2870"/>
        </a:accent4>
        <a:accent5>
          <a:srgbClr val="FCC9AB"/>
        </a:accent5>
        <a:accent6>
          <a:srgbClr val="4C5A87"/>
        </a:accent6>
        <a:hlink>
          <a:srgbClr val="4B91CD"/>
        </a:hlink>
        <a:folHlink>
          <a:srgbClr val="877D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Mediadashboard</vt:lpstr>
      <vt:lpstr>Devices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