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86" r:id="rId3"/>
    <p:sldId id="289" r:id="rId5"/>
    <p:sldId id="288" r:id="rId6"/>
    <p:sldId id="265" r:id="rId7"/>
    <p:sldId id="304" r:id="rId8"/>
    <p:sldId id="313" r:id="rId9"/>
    <p:sldId id="336" r:id="rId10"/>
    <p:sldId id="312" r:id="rId11"/>
    <p:sldId id="305" r:id="rId12"/>
    <p:sldId id="338" r:id="rId13"/>
    <p:sldId id="307" r:id="rId14"/>
    <p:sldId id="337" r:id="rId15"/>
    <p:sldId id="339" r:id="rId16"/>
    <p:sldId id="294" r:id="rId17"/>
    <p:sldId id="308" r:id="rId18"/>
    <p:sldId id="311" r:id="rId19"/>
    <p:sldId id="340" r:id="rId20"/>
    <p:sldId id="297" r:id="rId21"/>
    <p:sldId id="298" r:id="rId22"/>
    <p:sldId id="300" r:id="rId23"/>
    <p:sldId id="301" r:id="rId24"/>
    <p:sldId id="335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qi" initials="jhqi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3768" autoAdjust="0"/>
  </p:normalViewPr>
  <p:slideViewPr>
    <p:cSldViewPr snapToGrid="0">
      <p:cViewPr>
        <p:scale>
          <a:sx n="50" d="100"/>
          <a:sy n="50" d="100"/>
        </p:scale>
        <p:origin x="4324" y="1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rPr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6000" b="1"/>
            </a:lvl1pPr>
          </a:lstStyle>
          <a:p>
            <a:r>
              <a:rPr lang="zh-CN" altLang="en-US" dirty="0" smtClean="0"/>
              <a:t>标测试题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dirty="0" smtClean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报告人  职务</a:t>
            </a:r>
            <a:endParaRPr lang="zh-CN" altLang="en-US" dirty="0"/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4910879" y="3971919"/>
            <a:ext cx="2370243" cy="400136"/>
            <a:chOff x="8729725" y="4570716"/>
            <a:chExt cx="2830513" cy="477838"/>
          </a:xfrm>
          <a:solidFill>
            <a:schemeClr val="tx1">
              <a:alpha val="50000"/>
            </a:schemeClr>
          </a:solidFill>
        </p:grpSpPr>
        <p:sp>
          <p:nvSpPr>
            <p:cNvPr id="1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540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5400" b="1"/>
            </a:lvl1pPr>
          </a:lstStyle>
          <a:p>
            <a:r>
              <a:rPr lang="zh-CN" altLang="en-US" dirty="0" smtClean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5" name="组合 4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80604020202020204" pitchFamily="34" charset="0"/>
        <a:buNone/>
        <a:defRPr lang="zh-CN"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anose="02080604020202020204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80604020202020204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80604020202020204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8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8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en-US" dirty="0" smtClean="0"/>
              <a:t>强化学习</a:t>
            </a:r>
            <a:r>
              <a:rPr lang="en-US" altLang="zh-CN" dirty="0" smtClean="0"/>
              <a:t> LAB2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段逸凡</a:t>
            </a:r>
            <a:r>
              <a:rPr lang="en-US" altLang="zh-CN" dirty="0" smtClean="0"/>
              <a:t> dyf0202@mail.ustc.edu.cn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Policy Gradient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6625" y="1712394"/>
            <a:ext cx="10795000" cy="4402912"/>
          </a:xfrm>
        </p:spPr>
        <p:txBody>
          <a:bodyPr/>
          <a:lstStyle/>
          <a:p>
            <a:r>
              <a:rPr altLang="en-US"/>
              <a:t>小</a:t>
            </a:r>
            <a:r>
              <a:rPr lang="en-US" altLang="zh-CN"/>
              <a:t>tip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48731"/>
          <a:stretch>
            <a:fillRect/>
          </a:stretch>
        </p:blipFill>
        <p:spPr>
          <a:xfrm>
            <a:off x="2646045" y="2480310"/>
            <a:ext cx="6899910" cy="256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Actor-Critic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6625" y="1712394"/>
            <a:ext cx="10795000" cy="4402912"/>
          </a:xfrm>
        </p:spPr>
        <p:txBody>
          <a:bodyPr/>
          <a:lstStyle/>
          <a:p>
            <a:r>
              <a:rPr altLang="en-US">
                <a:sym typeface="+mn-ea"/>
              </a:rPr>
              <a:t>详见</a:t>
            </a:r>
            <a:r>
              <a:rPr lang="en-US" altLang="zh-CN">
                <a:sym typeface="+mn-ea"/>
              </a:rPr>
              <a:t>ppt lec7</a:t>
            </a:r>
            <a:r>
              <a:rPr altLang="en-US">
                <a:sym typeface="+mn-ea"/>
              </a:rPr>
              <a:t>，以及</a:t>
            </a:r>
            <a:r>
              <a:rPr lang="en-US" altLang="zh-CN">
                <a:sym typeface="+mn-ea"/>
              </a:rPr>
              <a:t>lec12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4793"/>
          <a:stretch>
            <a:fillRect/>
          </a:stretch>
        </p:blipFill>
        <p:spPr>
          <a:xfrm>
            <a:off x="1733550" y="2385060"/>
            <a:ext cx="8724900" cy="2223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Actor-Critic</a:t>
            </a:r>
            <a:endParaRPr lang="en-US" altLang="zh-CN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1135" y="1514475"/>
            <a:ext cx="6729095" cy="4739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Advantage Actor-Critic(A2C)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1990" y="1796415"/>
            <a:ext cx="4857750" cy="1562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8934"/>
          <a:stretch>
            <a:fillRect/>
          </a:stretch>
        </p:blipFill>
        <p:spPr>
          <a:xfrm>
            <a:off x="1871980" y="4427220"/>
            <a:ext cx="8448675" cy="1275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15" y="1525270"/>
            <a:ext cx="4029075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实验环境</a:t>
            </a:r>
            <a:endParaRPr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Pong</a:t>
            </a:r>
            <a:endParaRPr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6625" y="1712394"/>
            <a:ext cx="10795000" cy="4402912"/>
          </a:xfrm>
        </p:spPr>
        <p:txBody>
          <a:bodyPr/>
          <a:lstStyle/>
          <a:p>
            <a:r>
              <a:rPr altLang="en-US"/>
              <a:t>实验环境：</a:t>
            </a:r>
            <a:r>
              <a:rPr lang="en-US" altLang="zh-CN"/>
              <a:t>gym-Atari </a:t>
            </a:r>
            <a:endParaRPr lang="en-US" altLang="zh-CN"/>
          </a:p>
          <a:p>
            <a:pPr lvl="1"/>
            <a:r>
              <a:rPr lang="en-US" altLang="zh-CN"/>
              <a:t>PongDeterministic-v4</a:t>
            </a:r>
            <a:endParaRPr lang="en-US" altLang="zh-CN"/>
          </a:p>
          <a:p>
            <a:r>
              <a:rPr lang="en-US" altLang="zh-CN"/>
              <a:t>state: 210x160x3 -&gt;80*80</a:t>
            </a:r>
            <a:endParaRPr lang="en-US" altLang="zh-CN"/>
          </a:p>
          <a:p>
            <a:r>
              <a:rPr lang="en-US" altLang="zh-CN"/>
              <a:t>action_space: 2 </a:t>
            </a:r>
            <a:endParaRPr lang="en-US" altLang="zh-CN"/>
          </a:p>
          <a:p>
            <a:pPr lvl="1"/>
            <a:r>
              <a:rPr altLang="en-US"/>
              <a:t>UP = 2</a:t>
            </a:r>
            <a:endParaRPr altLang="en-US"/>
          </a:p>
          <a:p>
            <a:pPr lvl="1"/>
            <a:r>
              <a:rPr lang="en-US" altLang="zh-CN"/>
              <a:t>DOWN = 3</a:t>
            </a:r>
            <a:endParaRPr lang="en-US" altLang="zh-CN"/>
          </a:p>
          <a:p>
            <a:pPr lvl="0"/>
            <a:r>
              <a:rPr altLang="en-US"/>
              <a:t>任意一方获得</a:t>
            </a:r>
            <a:r>
              <a:rPr lang="en-US" altLang="zh-CN"/>
              <a:t>21</a:t>
            </a:r>
            <a:r>
              <a:rPr altLang="en-US"/>
              <a:t>分，游戏结束</a:t>
            </a:r>
            <a:endParaRPr altLang="en-US"/>
          </a:p>
          <a:p>
            <a:pPr lvl="0"/>
            <a:r>
              <a:rPr altLang="en-US"/>
              <a:t>得一分</a:t>
            </a:r>
            <a:r>
              <a:rPr lang="en-US" altLang="zh-CN"/>
              <a:t>reward</a:t>
            </a:r>
            <a:r>
              <a:rPr altLang="en-US"/>
              <a:t>为</a:t>
            </a:r>
            <a:r>
              <a:rPr lang="en-US" altLang="zh-CN"/>
              <a:t>1</a:t>
            </a:r>
            <a:endParaRPr altLang="en-US"/>
          </a:p>
          <a:p>
            <a:pPr lvl="0"/>
            <a:r>
              <a:rPr altLang="en-US"/>
              <a:t>输一分</a:t>
            </a:r>
            <a:r>
              <a:rPr lang="en-US" altLang="zh-CN"/>
              <a:t>reward</a:t>
            </a:r>
            <a:r>
              <a:rPr altLang="en-US"/>
              <a:t>为</a:t>
            </a:r>
            <a:r>
              <a:rPr lang="en-US" altLang="zh-CN"/>
              <a:t>-1</a:t>
            </a:r>
            <a:endParaRPr lang="en-US" altLang="zh-CN"/>
          </a:p>
          <a:p>
            <a:pPr marL="45720" indent="0">
              <a:buNone/>
            </a:pPr>
            <a:r>
              <a:rPr altLang="en-US"/>
              <a:t>目标：</a:t>
            </a:r>
            <a:r>
              <a:rPr lang="en-US" altLang="zh-CN"/>
              <a:t>-21-&gt;21</a:t>
            </a:r>
            <a:endParaRPr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2395" y="1593215"/>
            <a:ext cx="3269615" cy="3964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1230" y="1542415"/>
            <a:ext cx="3160395" cy="4065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ym typeface="+mn-ea"/>
              </a:rPr>
              <a:t>环境配置</a:t>
            </a:r>
            <a:endParaRPr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6625" y="1712394"/>
            <a:ext cx="10795000" cy="4402912"/>
          </a:xfrm>
        </p:spPr>
        <p:txBody>
          <a:bodyPr/>
          <a:lstStyle/>
          <a:p>
            <a:pPr lvl="0"/>
            <a:r>
              <a:rPr lang="en-US" altLang="zh-CN" sz="2000">
                <a:sym typeface="+mn-ea"/>
              </a:rPr>
              <a:t>pip install  gym[atari]</a:t>
            </a:r>
            <a:endParaRPr lang="en-US" altLang="zh-CN" sz="2000"/>
          </a:p>
          <a:p>
            <a:pPr lvl="1"/>
            <a:r>
              <a:rPr altLang="en-US" sz="2000">
                <a:sym typeface="+mn-ea"/>
              </a:rPr>
              <a:t>如果出现</a:t>
            </a:r>
            <a:r>
              <a:rPr lang="en-US" altLang="zh-CN" sz="2000">
                <a:sym typeface="+mn-ea"/>
              </a:rPr>
              <a:t> import gym </a:t>
            </a:r>
            <a:r>
              <a:rPr altLang="en-US" sz="2000">
                <a:sym typeface="+mn-ea"/>
              </a:rPr>
              <a:t>出现</a:t>
            </a:r>
            <a:r>
              <a:rPr lang="en-US" altLang="zh-CN" sz="2000">
                <a:sym typeface="+mn-ea"/>
              </a:rPr>
              <a:t> AttributeError: module 'contextlib' has no attribute 'nullcontext'</a:t>
            </a:r>
            <a:r>
              <a:rPr altLang="en-US" sz="2000">
                <a:sym typeface="+mn-ea"/>
              </a:rPr>
              <a:t>的错误，是因为</a:t>
            </a:r>
            <a:r>
              <a:rPr lang="en-US" altLang="zh-CN" sz="2000">
                <a:sym typeface="+mn-ea"/>
              </a:rPr>
              <a:t>gym</a:t>
            </a:r>
            <a:r>
              <a:rPr altLang="en-US" sz="2000">
                <a:sym typeface="+mn-ea"/>
              </a:rPr>
              <a:t>版本和</a:t>
            </a:r>
            <a:r>
              <a:rPr lang="en-US" altLang="zh-CN" sz="2000">
                <a:sym typeface="+mn-ea"/>
              </a:rPr>
              <a:t>python</a:t>
            </a:r>
            <a:r>
              <a:rPr altLang="en-US" sz="2000">
                <a:sym typeface="+mn-ea"/>
              </a:rPr>
              <a:t>版本不匹配，可以升级</a:t>
            </a:r>
            <a:r>
              <a:rPr lang="en-US" altLang="zh-CN" sz="2000">
                <a:sym typeface="+mn-ea"/>
              </a:rPr>
              <a:t>python</a:t>
            </a:r>
            <a:r>
              <a:rPr altLang="en-US" sz="2000">
                <a:sym typeface="+mn-ea"/>
              </a:rPr>
              <a:t>版本或降</a:t>
            </a:r>
            <a:r>
              <a:rPr lang="en-US" altLang="zh-CN" sz="2000">
                <a:sym typeface="+mn-ea"/>
              </a:rPr>
              <a:t>gym</a:t>
            </a:r>
            <a:r>
              <a:rPr altLang="en-US" sz="2000">
                <a:sym typeface="+mn-ea"/>
              </a:rPr>
              <a:t>版本</a:t>
            </a:r>
            <a:endParaRPr altLang="en-US" sz="2000"/>
          </a:p>
          <a:p>
            <a:pPr lvl="2"/>
            <a:r>
              <a:rPr altLang="en-US" sz="2000">
                <a:sym typeface="+mn-ea"/>
              </a:rPr>
              <a:t>例如：</a:t>
            </a:r>
            <a:r>
              <a:rPr lang="en-US" altLang="zh-CN" sz="2000">
                <a:sym typeface="+mn-ea"/>
              </a:rPr>
              <a:t>python 3.6 </a:t>
            </a:r>
            <a:r>
              <a:rPr altLang="en-US" sz="2000">
                <a:sym typeface="+mn-ea"/>
              </a:rPr>
              <a:t>应该搭配</a:t>
            </a:r>
            <a:r>
              <a:rPr lang="en-US" altLang="zh-CN" sz="2000">
                <a:sym typeface="+mn-ea"/>
              </a:rPr>
              <a:t> gym==0.15.7</a:t>
            </a:r>
            <a:endParaRPr lang="en-US" altLang="zh-CN" sz="2000"/>
          </a:p>
          <a:p>
            <a:pPr lvl="0"/>
            <a:r>
              <a:rPr lang="en-US" altLang="zh-CN" sz="2000">
                <a:sym typeface="+mn-ea"/>
              </a:rPr>
              <a:t>unzip ROMS.zip &amp;&amp; cd </a:t>
            </a:r>
            <a:r>
              <a:rPr lang="en-US" altLang="zh-CN" sz="2000">
                <a:sym typeface="+mn-ea"/>
              </a:rPr>
              <a:t>Roms &amp;&amp; python -m atari_py.import_roms .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pytorch  </a:t>
            </a:r>
            <a:r>
              <a:rPr altLang="en-US" sz="2000">
                <a:sym typeface="+mn-ea"/>
              </a:rPr>
              <a:t>安装教程：https://pytorch.org/get-started/locally</a:t>
            </a:r>
            <a:r>
              <a:rPr lang="en-US" altLang="zh-CN" sz="2000">
                <a:sym typeface="+mn-ea"/>
              </a:rPr>
              <a:t>/</a:t>
            </a:r>
            <a:endParaRPr altLang="en-US" sz="20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tensorflow </a:t>
            </a:r>
            <a:r>
              <a:rPr altLang="en-US" sz="2000">
                <a:sym typeface="+mn-ea"/>
              </a:rPr>
              <a:t>安装教程：https://www.tensorflow.org/install</a:t>
            </a:r>
            <a:endParaRPr altLang="en-US" sz="2000">
              <a:sym typeface="+mn-ea"/>
            </a:endParaRPr>
          </a:p>
          <a:p>
            <a:pPr marL="45720" lvl="0" indent="0">
              <a:buNone/>
            </a:pPr>
            <a:endParaRPr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tensorbord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/>
              <a:t>运行</a:t>
            </a:r>
            <a:r>
              <a:rPr lang="en-US" altLang="zh-CN"/>
              <a:t> </a:t>
            </a:r>
            <a:r>
              <a:rPr lang="zh-CN" altLang="en-US"/>
              <a:t>tensorboard --logdir tensorboard_logs，</a:t>
            </a:r>
            <a:r>
              <a:rPr lang="en-US" altLang="zh-CN"/>
              <a:t> </a:t>
            </a:r>
            <a:r>
              <a:rPr altLang="en-US"/>
              <a:t>后在浏览器中打开对应链接（如http://localhost:6006/），可查看</a:t>
            </a:r>
            <a:r>
              <a:rPr lang="en-US" altLang="zh-CN"/>
              <a:t>loss</a:t>
            </a:r>
            <a:r>
              <a:rPr altLang="en-US"/>
              <a:t>，以及</a:t>
            </a:r>
            <a:r>
              <a:rPr lang="en-US" altLang="zh-CN"/>
              <a:t>reward</a:t>
            </a:r>
            <a:r>
              <a:rPr altLang="en-US"/>
              <a:t>曲线</a:t>
            </a:r>
            <a:endParaRPr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20585" y="5270500"/>
            <a:ext cx="3970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en-US" altLang="zh-CN"/>
              <a:t>PG</a:t>
            </a:r>
            <a:r>
              <a:rPr lang="zh-CN" altLang="en-US"/>
              <a:t>在助教</a:t>
            </a:r>
            <a:r>
              <a:rPr lang="en-US" altLang="zh-CN"/>
              <a:t>cpu</a:t>
            </a:r>
            <a:r>
              <a:rPr lang="zh-CN" altLang="en-US"/>
              <a:t>上训练，约</a:t>
            </a:r>
            <a:r>
              <a:rPr lang="en-US" altLang="zh-CN"/>
              <a:t>4h</a:t>
            </a:r>
            <a:r>
              <a:rPr lang="zh-CN" altLang="en-US"/>
              <a:t>，</a:t>
            </a:r>
            <a:r>
              <a:rPr lang="en-US" altLang="zh-CN"/>
              <a:t>600</a:t>
            </a:r>
            <a:r>
              <a:rPr lang="zh-CN" altLang="en-US"/>
              <a:t>个</a:t>
            </a:r>
            <a:r>
              <a:rPr lang="en-US" altLang="zh-CN"/>
              <a:t>batch</a:t>
            </a:r>
            <a:r>
              <a:rPr lang="zh-CN" altLang="en-US"/>
              <a:t>后达到收敛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2926080"/>
            <a:ext cx="6325235" cy="294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实验任务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本实验提供一个</a:t>
            </a:r>
            <a:r>
              <a:rPr lang="en-US" altLang="zh-CN">
                <a:sym typeface="+mn-ea"/>
              </a:rPr>
              <a:t>Policy Gradient</a:t>
            </a:r>
            <a:r>
              <a:rPr altLang="en-US">
                <a:sym typeface="+mn-ea"/>
              </a:rPr>
              <a:t>的代码框架</a:t>
            </a:r>
            <a:endParaRPr altLang="en-US">
              <a:sym typeface="+mn-ea"/>
            </a:endParaRPr>
          </a:p>
          <a:p>
            <a:r>
              <a:rPr altLang="en-US">
                <a:sym typeface="+mn-ea"/>
              </a:rPr>
              <a:t>有五处</a:t>
            </a:r>
            <a:r>
              <a:rPr lang="en-US" altLang="zh-CN">
                <a:sym typeface="+mn-ea"/>
              </a:rPr>
              <a:t>TODO</a:t>
            </a:r>
            <a:r>
              <a:rPr altLang="en-US">
                <a:sym typeface="+mn-ea"/>
              </a:rPr>
              <a:t>需要填空</a:t>
            </a:r>
            <a:endParaRPr altLang="en-US">
              <a:sym typeface="+mn-ea"/>
            </a:endParaRPr>
          </a:p>
          <a:p>
            <a:pPr lvl="1"/>
            <a:r>
              <a:rPr altLang="en-US">
                <a:sym typeface="+mn-ea"/>
              </a:rPr>
              <a:t>模型搭建</a:t>
            </a:r>
            <a:endParaRPr altLang="en-US">
              <a:sym typeface="+mn-ea"/>
            </a:endParaRPr>
          </a:p>
          <a:p>
            <a:pPr lvl="1"/>
            <a:r>
              <a:rPr altLang="en-US">
                <a:sym typeface="+mn-ea"/>
              </a:rPr>
              <a:t>前向传播</a:t>
            </a:r>
            <a:endParaRPr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rewards</a:t>
            </a:r>
            <a:r>
              <a:rPr altLang="en-US">
                <a:sym typeface="+mn-ea"/>
              </a:rPr>
              <a:t>计算</a:t>
            </a:r>
            <a:endParaRPr altLang="en-US">
              <a:sym typeface="+mn-ea"/>
            </a:endParaRPr>
          </a:p>
          <a:p>
            <a:pPr lvl="1"/>
            <a:r>
              <a:rPr altLang="en-US">
                <a:sym typeface="+mn-ea"/>
              </a:rPr>
              <a:t>动作选择</a:t>
            </a:r>
            <a:endParaRPr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loss</a:t>
            </a:r>
            <a:r>
              <a:rPr altLang="en-US">
                <a:sym typeface="+mn-ea"/>
              </a:rPr>
              <a:t>计算</a:t>
            </a:r>
            <a:endParaRPr altLang="en-US">
              <a:sym typeface="+mn-ea"/>
            </a:endParaRPr>
          </a:p>
          <a:p>
            <a:pPr lvl="0"/>
            <a:r>
              <a:rPr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PG</a:t>
            </a:r>
            <a:r>
              <a:rPr altLang="en-US">
                <a:sym typeface="+mn-ea"/>
              </a:rPr>
              <a:t>后，在此基础上或者自己另外搭建，实现</a:t>
            </a:r>
            <a:r>
              <a:rPr lang="en-US" altLang="zh-CN">
                <a:sym typeface="+mn-ea"/>
              </a:rPr>
              <a:t>A2C</a:t>
            </a:r>
            <a:r>
              <a:rPr altLang="en-US">
                <a:sym typeface="+mn-ea"/>
              </a:rPr>
              <a:t>算法</a:t>
            </a:r>
            <a:endParaRPr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en-US" dirty="0" smtClean="0"/>
              <a:t>内</a:t>
            </a:r>
            <a:br>
              <a:rPr altLang="en-US" dirty="0" smtClean="0"/>
            </a:br>
            <a:r>
              <a:rPr altLang="en-US" dirty="0" smtClean="0"/>
              <a:t>容</a:t>
            </a:r>
            <a:br>
              <a:rPr altLang="en-US" dirty="0" smtClean="0"/>
            </a:br>
            <a:r>
              <a:rPr altLang="en-US" dirty="0" smtClean="0"/>
              <a:t>介</a:t>
            </a:r>
            <a:br>
              <a:rPr altLang="en-US" dirty="0" smtClean="0"/>
            </a:br>
            <a:r>
              <a:rPr altLang="en-US" dirty="0" smtClean="0"/>
              <a:t>绍</a:t>
            </a:r>
            <a:endParaRPr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altLang="en-US" dirty="0" smtClean="0"/>
              <a:t>考察知识点</a:t>
            </a:r>
            <a:endParaRPr lang="en-US" altLang="zh-CN" dirty="0" smtClean="0"/>
          </a:p>
          <a:p>
            <a:r>
              <a:rPr altLang="en-US" dirty="0" smtClean="0"/>
              <a:t>实验环境</a:t>
            </a:r>
            <a:endParaRPr lang="en-US" altLang="zh-CN" dirty="0" smtClean="0"/>
          </a:p>
          <a:p>
            <a:r>
              <a:rPr lang="zh-CN" altLang="en-US" dirty="0"/>
              <a:t>实验任务</a:t>
            </a:r>
            <a:endParaRPr lang="zh-CN" altLang="en-US" dirty="0"/>
          </a:p>
          <a:p>
            <a:r>
              <a:rPr lang="zh-CN" altLang="en-US" dirty="0"/>
              <a:t>实验要求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需要提交</a:t>
            </a:r>
            <a:endParaRPr lang="zh-CN" altLang="en-US"/>
          </a:p>
          <a:p>
            <a:pPr lvl="1"/>
            <a:r>
              <a:rPr lang="zh-CN" altLang="en-US"/>
              <a:t>程序源文件（两个）</a:t>
            </a:r>
            <a:endParaRPr lang="zh-CN" altLang="en-US"/>
          </a:p>
          <a:p>
            <a:pPr lvl="1"/>
            <a:r>
              <a:rPr lang="zh-CN" altLang="en-US"/>
              <a:t>实验报告一份（包括但不限于，核心代码注释，训练曲线，实现内容，两个算法优缺点对比）</a:t>
            </a:r>
            <a:endParaRPr altLang="en-US">
              <a:sym typeface="+mn-ea"/>
            </a:endParaRPr>
          </a:p>
          <a:p>
            <a:r>
              <a:rPr altLang="en-US">
                <a:sym typeface="+mn-ea"/>
              </a:rPr>
              <a:t>实验</a:t>
            </a:r>
            <a:r>
              <a:rPr lang="en-US" altLang="zh-CN">
                <a:sym typeface="+mn-ea"/>
              </a:rPr>
              <a:t>DDL</a:t>
            </a:r>
            <a:r>
              <a:rPr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2021.12.20  23</a:t>
            </a:r>
            <a:r>
              <a:rPr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59</a:t>
            </a:r>
            <a:r>
              <a:rPr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59  </a:t>
            </a:r>
            <a:endParaRPr lang="en-US" altLang="en-US">
              <a:sym typeface="+mn-ea"/>
            </a:endParaRPr>
          </a:p>
          <a:p>
            <a:pPr lvl="1"/>
            <a:r>
              <a:rPr altLang="en-US" sz="1990">
                <a:sym typeface="+mn-ea"/>
              </a:rPr>
              <a:t>延后一周</a:t>
            </a:r>
            <a:r>
              <a:rPr lang="en-US" altLang="zh-CN" sz="1990">
                <a:sym typeface="+mn-ea"/>
              </a:rPr>
              <a:t>*0.8</a:t>
            </a:r>
            <a:endParaRPr lang="en-US" altLang="zh-CN" sz="1990"/>
          </a:p>
          <a:p>
            <a:pPr lvl="1"/>
            <a:r>
              <a:rPr altLang="en-US" sz="2000">
                <a:sym typeface="+mn-ea"/>
              </a:rPr>
              <a:t>期末</a:t>
            </a:r>
            <a:r>
              <a:rPr lang="en-US" altLang="zh-CN" sz="2000">
                <a:sym typeface="+mn-ea"/>
              </a:rPr>
              <a:t>*0.6</a:t>
            </a:r>
            <a:endParaRPr lang="en-US" altLang="en-US">
              <a:sym typeface="+mn-ea"/>
            </a:endParaRPr>
          </a:p>
          <a:p>
            <a:r>
              <a:rPr altLang="en-US">
                <a:sym typeface="+mn-ea"/>
              </a:rPr>
              <a:t>提交至</a:t>
            </a:r>
            <a:r>
              <a:rPr lang="en-US" altLang="zh-CN">
                <a:sym typeface="+mn-ea"/>
              </a:rPr>
              <a:t>ustcrl2021@163.com</a:t>
            </a:r>
            <a:endParaRPr lang="zh-CN" altLang="en-US"/>
          </a:p>
          <a:p>
            <a:r>
              <a:rPr altLang="en-US"/>
              <a:t>！！！发送格式！！！：邮件以及附件命名均为</a:t>
            </a:r>
            <a:r>
              <a:rPr lang="en-US" altLang="zh-CN"/>
              <a:t> </a:t>
            </a:r>
            <a:r>
              <a:rPr altLang="en-US"/>
              <a:t>实验二</a:t>
            </a:r>
            <a:r>
              <a:rPr lang="en-US" altLang="zh-CN"/>
              <a:t>-{</a:t>
            </a:r>
            <a:r>
              <a:rPr altLang="en-US"/>
              <a:t>姓名</a:t>
            </a:r>
            <a:r>
              <a:rPr lang="en-US" altLang="zh-CN"/>
              <a:t>}-{</a:t>
            </a:r>
            <a:r>
              <a:rPr altLang="en-US"/>
              <a:t>学号</a:t>
            </a:r>
            <a:r>
              <a:rPr lang="en-US" altLang="zh-CN"/>
              <a:t>}</a:t>
            </a:r>
            <a:r>
              <a:rPr altLang="en-US"/>
              <a:t>，例：实验二</a:t>
            </a:r>
            <a:r>
              <a:rPr lang="en-US" altLang="zh-CN"/>
              <a:t>-</a:t>
            </a:r>
            <a:r>
              <a:rPr altLang="en-US"/>
              <a:t>张三</a:t>
            </a:r>
            <a:r>
              <a:rPr lang="en-US" altLang="zh-CN"/>
              <a:t>-SA21000000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评分细则：</a:t>
            </a:r>
            <a:endParaRPr lang="zh-CN" altLang="en-US"/>
          </a:p>
          <a:p>
            <a:pPr lvl="1"/>
            <a:r>
              <a:rPr lang="en-US" altLang="zh-CN"/>
              <a:t>Policy Gradient</a:t>
            </a:r>
            <a:r>
              <a:rPr altLang="en-US"/>
              <a:t>：</a:t>
            </a:r>
            <a:r>
              <a:rPr lang="en-US" altLang="zh-CN"/>
              <a:t>40%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Actor-Critic</a:t>
            </a:r>
            <a:r>
              <a:rPr altLang="en-US"/>
              <a:t>：</a:t>
            </a:r>
            <a:r>
              <a:rPr lang="en-US" altLang="zh-CN"/>
              <a:t>40%</a:t>
            </a:r>
            <a:endParaRPr lang="en-US" altLang="zh-CN"/>
          </a:p>
          <a:p>
            <a:pPr lvl="1"/>
            <a:r>
              <a:rPr lang="en-US" altLang="zh-CN"/>
              <a:t>report</a:t>
            </a:r>
            <a:r>
              <a:rPr altLang="en-US"/>
              <a:t>：</a:t>
            </a:r>
            <a:r>
              <a:rPr lang="en-US" altLang="zh-CN"/>
              <a:t> 20%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感谢观看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创寰宇</a:t>
            </a:r>
            <a:r>
              <a:rPr lang="zh-CN" altLang="en-US" dirty="0" smtClean="0"/>
              <a:t>学府 育天下英才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段逸凡</a:t>
            </a:r>
            <a:r>
              <a:rPr lang="en-US" altLang="zh-CN" dirty="0" smtClean="0"/>
              <a:t> dyf0202@mail.ustc.edu.cn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考察知识点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背景介绍</a:t>
            </a:r>
            <a:endParaRPr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6625" y="1712394"/>
            <a:ext cx="10795000" cy="4402912"/>
          </a:xfrm>
        </p:spPr>
        <p:txBody>
          <a:bodyPr/>
          <a:lstStyle/>
          <a:p>
            <a:r>
              <a:rPr lang="zh-CN" altLang="en-US"/>
              <a:t>实验一考察了</a:t>
            </a:r>
            <a:r>
              <a:rPr lang="en-US" altLang="zh-CN"/>
              <a:t>mc</a:t>
            </a:r>
            <a:r>
              <a:rPr altLang="en-US"/>
              <a:t>，</a:t>
            </a:r>
            <a:r>
              <a:rPr lang="en-US" altLang="zh-CN"/>
              <a:t> sarsa</a:t>
            </a:r>
            <a:r>
              <a:rPr altLang="en-US"/>
              <a:t>，</a:t>
            </a:r>
            <a:r>
              <a:rPr lang="en-US" altLang="zh-CN"/>
              <a:t> q-learning</a:t>
            </a:r>
            <a:r>
              <a:rPr altLang="en-US"/>
              <a:t>等</a:t>
            </a:r>
            <a:r>
              <a:rPr lang="en-US" altLang="zh-CN"/>
              <a:t> </a:t>
            </a:r>
            <a:r>
              <a:rPr altLang="en-US"/>
              <a:t>三种</a:t>
            </a:r>
            <a:r>
              <a:rPr lang="en-US" altLang="zh-CN"/>
              <a:t>value-based</a:t>
            </a:r>
            <a:r>
              <a:rPr altLang="en-US"/>
              <a:t>方法</a:t>
            </a:r>
            <a:endParaRPr altLang="en-US"/>
          </a:p>
          <a:p>
            <a:r>
              <a:rPr altLang="en-US"/>
              <a:t>本次实验分为两个小实验，分别对</a:t>
            </a:r>
            <a:r>
              <a:rPr lang="en-US" altLang="zh-CN"/>
              <a:t>Policy-Based</a:t>
            </a:r>
            <a:r>
              <a:rPr altLang="en-US"/>
              <a:t>以及</a:t>
            </a:r>
            <a:r>
              <a:rPr lang="en-US" altLang="zh-CN"/>
              <a:t>Actor-Critic</a:t>
            </a:r>
            <a:r>
              <a:rPr altLang="en-US"/>
              <a:t>两种类型的方法进行考察</a:t>
            </a:r>
            <a:endParaRPr altLang="en-US"/>
          </a:p>
          <a:p>
            <a:pPr marL="45720" indent="0">
              <a:buNone/>
            </a:pPr>
            <a:endParaRPr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7930" y="3317875"/>
            <a:ext cx="5152390" cy="346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policy-based</a:t>
            </a:r>
            <a:endParaRPr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6625" y="1712394"/>
            <a:ext cx="10795000" cy="4402912"/>
          </a:xfrm>
        </p:spPr>
        <p:txBody>
          <a:bodyPr/>
          <a:lstStyle/>
          <a:p>
            <a:r>
              <a:rPr altLang="en-US"/>
              <a:t>详见</a:t>
            </a:r>
            <a:r>
              <a:rPr lang="en-US" altLang="zh-CN"/>
              <a:t>ppt lec7</a:t>
            </a:r>
            <a:r>
              <a:rPr altLang="en-US"/>
              <a:t>，以及</a:t>
            </a:r>
            <a:r>
              <a:rPr lang="en-US" altLang="zh-CN"/>
              <a:t>lec12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2400935"/>
            <a:ext cx="8129270" cy="380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Policy Gradient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5575" y="3931285"/>
            <a:ext cx="6254750" cy="73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75" y="1626235"/>
            <a:ext cx="7258685" cy="2223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4782820"/>
            <a:ext cx="6673215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Policy Gradient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t="952"/>
          <a:stretch>
            <a:fillRect/>
          </a:stretch>
        </p:blipFill>
        <p:spPr>
          <a:xfrm>
            <a:off x="2456180" y="1365250"/>
            <a:ext cx="7279640" cy="471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Policy Gradient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7985" y="1584960"/>
            <a:ext cx="6335395" cy="4796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Policy Gradient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6625" y="1712394"/>
            <a:ext cx="10795000" cy="4402912"/>
          </a:xfrm>
        </p:spPr>
        <p:txBody>
          <a:bodyPr/>
          <a:lstStyle/>
          <a:p>
            <a:r>
              <a:rPr altLang="en-US"/>
              <a:t>小</a:t>
            </a:r>
            <a:r>
              <a:rPr lang="en-US" altLang="zh-CN"/>
              <a:t>tip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2431415"/>
            <a:ext cx="10325100" cy="31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WPS 演示</Application>
  <PresentationFormat>宽屏</PresentationFormat>
  <Paragraphs>117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Nimbus Roman No9 L</vt:lpstr>
      <vt:lpstr>Droid Sans Fallback</vt:lpstr>
      <vt:lpstr>Calibri</vt:lpstr>
      <vt:lpstr>DejaVu Sans</vt:lpstr>
      <vt:lpstr>宋体</vt:lpstr>
      <vt:lpstr>Arial Unicode MS</vt:lpstr>
      <vt:lpstr>OpenSymbol</vt:lpstr>
      <vt:lpstr>teach03 16x9</vt:lpstr>
      <vt:lpstr>强化学习 LAB2</vt:lpstr>
      <vt:lpstr>内 容 介 绍</vt:lpstr>
      <vt:lpstr>考察知识点</vt:lpstr>
      <vt:lpstr>背景介绍</vt:lpstr>
      <vt:lpstr>policy-based</vt:lpstr>
      <vt:lpstr>Policy Gradient</vt:lpstr>
      <vt:lpstr>Policy Gradient</vt:lpstr>
      <vt:lpstr>Policy Gradient</vt:lpstr>
      <vt:lpstr>Policy Gradient</vt:lpstr>
      <vt:lpstr>Policy Gradient</vt:lpstr>
      <vt:lpstr>Actor-Critic</vt:lpstr>
      <vt:lpstr>Actor-Critic</vt:lpstr>
      <vt:lpstr>Advantage Actor-Critic(A2C)</vt:lpstr>
      <vt:lpstr>实验环境</vt:lpstr>
      <vt:lpstr>Pong</vt:lpstr>
      <vt:lpstr>环境配置</vt:lpstr>
      <vt:lpstr>tensorbord</vt:lpstr>
      <vt:lpstr>实验任务</vt:lpstr>
      <vt:lpstr>实验任务</vt:lpstr>
      <vt:lpstr>实验要求</vt:lpstr>
      <vt:lpstr>注意事项</vt:lpstr>
      <vt:lpstr>实验要求</vt:lpstr>
      <vt:lpstr>感谢观看</vt:lpstr>
    </vt:vector>
  </TitlesOfParts>
  <Company>cmet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lastModifiedBy>yjsx</cp:lastModifiedBy>
  <cp:revision>235</cp:revision>
  <dcterms:created xsi:type="dcterms:W3CDTF">2021-11-30T08:46:40Z</dcterms:created>
  <dcterms:modified xsi:type="dcterms:W3CDTF">2021-11-30T08:46:40Z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