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omku\OneDrive\Po&#269;&#237;ta&#269;\School\Engineering%20Methods\cvicenia\CV6\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/>
              <a:t>Leading countries based on Facebook audience size as of July 2020 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Sheet1!$I$2</c:f>
              <c:strCache>
                <c:ptCount val="1"/>
                <c:pt idx="0">
                  <c:v>Number (in mil.)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Sheet1!$G$3:$H$14</c:f>
              <c:multiLvlStrCache>
                <c:ptCount val="12"/>
                <c:lvl>
                  <c:pt idx="0">
                    <c:v>India</c:v>
                  </c:pt>
                  <c:pt idx="1">
                    <c:v>USA</c:v>
                  </c:pt>
                  <c:pt idx="2">
                    <c:v>Indonesia</c:v>
                  </c:pt>
                  <c:pt idx="3">
                    <c:v>Brazil</c:v>
                  </c:pt>
                  <c:pt idx="4">
                    <c:v>Mexico</c:v>
                  </c:pt>
                  <c:pt idx="5">
                    <c:v>Phillippines</c:v>
                  </c:pt>
                  <c:pt idx="6">
                    <c:v>Vietnam</c:v>
                  </c:pt>
                  <c:pt idx="7">
                    <c:v>Thailand</c:v>
                  </c:pt>
                  <c:pt idx="8">
                    <c:v>Egypt</c:v>
                  </c:pt>
                  <c:pt idx="9">
                    <c:v>Bangladesh</c:v>
                  </c:pt>
                  <c:pt idx="10">
                    <c:v>Total:</c:v>
                  </c:pt>
                  <c:pt idx="11">
                    <c:v>X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X</c:v>
                  </c:pt>
                  <c:pt idx="11">
                    <c:v>Total</c:v>
                  </c:pt>
                </c:lvl>
              </c:multiLvlStrCache>
            </c:multiLvlStrRef>
          </c:cat>
          <c:val>
            <c:numRef>
              <c:f>Sheet1!$I$3:$I$14</c:f>
              <c:numCache>
                <c:formatCode>General</c:formatCode>
                <c:ptCount val="12"/>
                <c:pt idx="0">
                  <c:v>329.65</c:v>
                </c:pt>
                <c:pt idx="1">
                  <c:v>179.65</c:v>
                </c:pt>
                <c:pt idx="2">
                  <c:v>129.85</c:v>
                </c:pt>
                <c:pt idx="3">
                  <c:v>116</c:v>
                </c:pt>
                <c:pt idx="4">
                  <c:v>89.7</c:v>
                </c:pt>
                <c:pt idx="5">
                  <c:v>82.85</c:v>
                </c:pt>
                <c:pt idx="6">
                  <c:v>70.400000000000006</c:v>
                </c:pt>
                <c:pt idx="7">
                  <c:v>50.05</c:v>
                </c:pt>
                <c:pt idx="8">
                  <c:v>44.7</c:v>
                </c:pt>
                <c:pt idx="9">
                  <c:v>44.7</c:v>
                </c:pt>
                <c:pt idx="10">
                  <c:v>1137.5500000000002</c:v>
                </c:pt>
                <c:pt idx="11">
                  <c:v>2910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B9-4AE1-BDFD-ACD099ECFF26}"/>
            </c:ext>
          </c:extLst>
        </c:ser>
        <c:ser>
          <c:idx val="1"/>
          <c:order val="1"/>
          <c:tx>
            <c:strRef>
              <c:f>Sheet1!$J$2</c:f>
              <c:strCache>
                <c:ptCount val="1"/>
                <c:pt idx="0">
                  <c:v>Percent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multiLvlStrRef>
              <c:f>Sheet1!$G$3:$H$14</c:f>
              <c:multiLvlStrCache>
                <c:ptCount val="12"/>
                <c:lvl>
                  <c:pt idx="0">
                    <c:v>India</c:v>
                  </c:pt>
                  <c:pt idx="1">
                    <c:v>USA</c:v>
                  </c:pt>
                  <c:pt idx="2">
                    <c:v>Indonesia</c:v>
                  </c:pt>
                  <c:pt idx="3">
                    <c:v>Brazil</c:v>
                  </c:pt>
                  <c:pt idx="4">
                    <c:v>Mexico</c:v>
                  </c:pt>
                  <c:pt idx="5">
                    <c:v>Phillippines</c:v>
                  </c:pt>
                  <c:pt idx="6">
                    <c:v>Vietnam</c:v>
                  </c:pt>
                  <c:pt idx="7">
                    <c:v>Thailand</c:v>
                  </c:pt>
                  <c:pt idx="8">
                    <c:v>Egypt</c:v>
                  </c:pt>
                  <c:pt idx="9">
                    <c:v>Bangladesh</c:v>
                  </c:pt>
                  <c:pt idx="10">
                    <c:v>Total:</c:v>
                  </c:pt>
                  <c:pt idx="11">
                    <c:v>X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X</c:v>
                  </c:pt>
                  <c:pt idx="11">
                    <c:v>Total</c:v>
                  </c:pt>
                </c:lvl>
              </c:multiLvlStrCache>
            </c:multiLvlStrRef>
          </c:cat>
          <c:val>
            <c:numRef>
              <c:f>Sheet1!$J$3:$J$14</c:f>
              <c:numCache>
                <c:formatCode>0.00%</c:formatCode>
                <c:ptCount val="12"/>
                <c:pt idx="0">
                  <c:v>0.11328178694158075</c:v>
                </c:pt>
                <c:pt idx="1">
                  <c:v>6.1735395189003436E-2</c:v>
                </c:pt>
                <c:pt idx="2">
                  <c:v>4.4621993127147763E-2</c:v>
                </c:pt>
                <c:pt idx="3">
                  <c:v>3.9862542955326458E-2</c:v>
                </c:pt>
                <c:pt idx="4">
                  <c:v>3.0824742268041237E-2</c:v>
                </c:pt>
                <c:pt idx="5">
                  <c:v>2.8470790378006872E-2</c:v>
                </c:pt>
                <c:pt idx="6">
                  <c:v>2.4192439862542957E-2</c:v>
                </c:pt>
                <c:pt idx="7">
                  <c:v>1.7199312714776632E-2</c:v>
                </c:pt>
                <c:pt idx="8">
                  <c:v>1.5360824742268043E-2</c:v>
                </c:pt>
                <c:pt idx="9">
                  <c:v>1.5360824742268043E-2</c:v>
                </c:pt>
                <c:pt idx="10">
                  <c:v>0.39091065292096228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B9-4AE1-BDFD-ACD099ECFF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26919360"/>
        <c:axId val="2026919776"/>
        <c:axId val="0"/>
      </c:bar3DChart>
      <c:catAx>
        <c:axId val="2026919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919776"/>
        <c:crosses val="autoZero"/>
        <c:auto val="1"/>
        <c:lblAlgn val="ctr"/>
        <c:lblOffset val="100"/>
        <c:noMultiLvlLbl val="0"/>
      </c:catAx>
      <c:valAx>
        <c:axId val="2026919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91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868669-FDE7-459B-80EE-CF1D29868E7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E0CAEB9-D1CD-4282-8422-44DFF45F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54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669-FDE7-459B-80EE-CF1D29868E7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AEB9-D1CD-4282-8422-44DFF45F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07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868669-FDE7-459B-80EE-CF1D29868E7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0CAEB9-D1CD-4282-8422-44DFF45F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958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868669-FDE7-459B-80EE-CF1D29868E7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0CAEB9-D1CD-4282-8422-44DFF45F41F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325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868669-FDE7-459B-80EE-CF1D29868E7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0CAEB9-D1CD-4282-8422-44DFF45F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601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669-FDE7-459B-80EE-CF1D29868E7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AEB9-D1CD-4282-8422-44DFF45F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252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669-FDE7-459B-80EE-CF1D29868E7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AEB9-D1CD-4282-8422-44DFF45F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139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669-FDE7-459B-80EE-CF1D29868E7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AEB9-D1CD-4282-8422-44DFF45F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146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868669-FDE7-459B-80EE-CF1D29868E7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0CAEB9-D1CD-4282-8422-44DFF45F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2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6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669-FDE7-459B-80EE-CF1D29868E7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AEB9-D1CD-4282-8422-44DFF45F41F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6060C-CAE2-3E80-4EB1-772CE0FC46B0}"/>
              </a:ext>
            </a:extLst>
          </p:cNvPr>
          <p:cNvSpPr txBox="1"/>
          <p:nvPr userDrawn="1"/>
        </p:nvSpPr>
        <p:spPr>
          <a:xfrm>
            <a:off x="335280" y="13208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83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868669-FDE7-459B-80EE-CF1D29868E7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0CAEB9-D1CD-4282-8422-44DFF45F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11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669-FDE7-459B-80EE-CF1D29868E7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AEB9-D1CD-4282-8422-44DFF45F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48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669-FDE7-459B-80EE-CF1D29868E7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AEB9-D1CD-4282-8422-44DFF45F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99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669-FDE7-459B-80EE-CF1D29868E7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AEB9-D1CD-4282-8422-44DFF45F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43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669-FDE7-459B-80EE-CF1D29868E7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AEB9-D1CD-4282-8422-44DFF45F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669-FDE7-459B-80EE-CF1D29868E7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AEB9-D1CD-4282-8422-44DFF45F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06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8669-FDE7-459B-80EE-CF1D29868E7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CAEB9-D1CD-4282-8422-44DFF45F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80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8669-FDE7-459B-80EE-CF1D29868E7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AEB9-D1CD-4282-8422-44DFF45F4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693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5E63-7592-710F-E04C-9041608A6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4800" dirty="0" err="1"/>
              <a:t>Pohyb</a:t>
            </a:r>
            <a:r>
              <a:rPr lang="en-GB" sz="4800" dirty="0"/>
              <a:t> </a:t>
            </a:r>
            <a:r>
              <a:rPr lang="en-GB" sz="4800" dirty="0" err="1"/>
              <a:t>zachy</a:t>
            </a:r>
            <a:r>
              <a:rPr lang="sk-SK" sz="4800" dirty="0" err="1"/>
              <a:t>távajúce</a:t>
            </a:r>
            <a:r>
              <a:rPr lang="sk-SK" sz="4800" dirty="0"/>
              <a:t> technológie a ich vplyv na hernú sféru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C2414-D4E6-4761-C56F-89ACE7EC3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534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C747-7DAC-65C8-EC72-FA79EDF8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A0283-1FDB-E56D-2044-8BE300B1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Ako takéto technológie fungujú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Princípy a využitie zachytávajúcich technológií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Technológie zachytávajúce tvár a výraz človeka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Technológie zachytávajúce pohyb tela hráča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Technológie na rozpoznávanie zvuku</a:t>
            </a:r>
          </a:p>
          <a:p>
            <a:r>
              <a:rPr lang="sk-SK" dirty="0"/>
              <a:t>Aký dopad majú zachytávajúce technológie na hernú sféru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Možnosť vytváranie hier za účelom fyzickej aktivity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Nové možnosti v sfére virtuálnej a rozšírenej reality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Spôsob hrania hier pre zdravotne znevýhodnených ľudí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 err="1"/>
              <a:t>Ďalši</a:t>
            </a:r>
            <a:r>
              <a:rPr lang="sk-SK" dirty="0"/>
              <a:t> podobné technológie vo vývoji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Nový spôsob na vytváranie herných avatarov vďaka rozpoznávaniu emócií a výrazov tváre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97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BDB8-2505-E8CE-42D6-FF39E62B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643113E-0714-FD99-3224-7DFAD917D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109165"/>
              </p:ext>
            </p:extLst>
          </p:nvPr>
        </p:nvGraphicFramePr>
        <p:xfrm>
          <a:off x="4685030" y="2397600"/>
          <a:ext cx="4022090" cy="3464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486">
                  <a:extLst>
                    <a:ext uri="{9D8B030D-6E8A-4147-A177-3AD203B41FA5}">
                      <a16:colId xmlns:a16="http://schemas.microsoft.com/office/drawing/2014/main" val="2771856465"/>
                    </a:ext>
                  </a:extLst>
                </a:gridCol>
                <a:gridCol w="974515">
                  <a:extLst>
                    <a:ext uri="{9D8B030D-6E8A-4147-A177-3AD203B41FA5}">
                      <a16:colId xmlns:a16="http://schemas.microsoft.com/office/drawing/2014/main" val="2351143813"/>
                    </a:ext>
                  </a:extLst>
                </a:gridCol>
                <a:gridCol w="1346603">
                  <a:extLst>
                    <a:ext uri="{9D8B030D-6E8A-4147-A177-3AD203B41FA5}">
                      <a16:colId xmlns:a16="http://schemas.microsoft.com/office/drawing/2014/main" val="300505154"/>
                    </a:ext>
                  </a:extLst>
                </a:gridCol>
                <a:gridCol w="850486">
                  <a:extLst>
                    <a:ext uri="{9D8B030D-6E8A-4147-A177-3AD203B41FA5}">
                      <a16:colId xmlns:a16="http://schemas.microsoft.com/office/drawing/2014/main" val="3242917037"/>
                    </a:ext>
                  </a:extLst>
                </a:gridCol>
              </a:tblGrid>
              <a:tr h="4157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Country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Number (in mil.)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Percent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3160611"/>
                  </a:ext>
                </a:extLst>
              </a:tr>
              <a:tr h="22174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India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329.65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11.33%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3939387"/>
                  </a:ext>
                </a:extLst>
              </a:tr>
              <a:tr h="22174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USA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179.65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6.17%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0740198"/>
                  </a:ext>
                </a:extLst>
              </a:tr>
              <a:tr h="22174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Indonesia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129.85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4.46%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2955622"/>
                  </a:ext>
                </a:extLst>
              </a:tr>
              <a:tr h="22174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Brazil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3.99%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181630"/>
                  </a:ext>
                </a:extLst>
              </a:tr>
              <a:tr h="22174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Mexico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89.7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3.08%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0095492"/>
                  </a:ext>
                </a:extLst>
              </a:tr>
              <a:tr h="4157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Phillippines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82.85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2.85%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5054260"/>
                  </a:ext>
                </a:extLst>
              </a:tr>
              <a:tr h="22174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Vietnam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70.4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2.42%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1840743"/>
                  </a:ext>
                </a:extLst>
              </a:tr>
              <a:tr h="22174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Thailand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50.05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1.72%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0178990"/>
                  </a:ext>
                </a:extLst>
              </a:tr>
              <a:tr h="22174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Egypt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44.7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1.54%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2660825"/>
                  </a:ext>
                </a:extLst>
              </a:tr>
              <a:tr h="41576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Bangladesh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44.7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1.54%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1507196"/>
                  </a:ext>
                </a:extLst>
              </a:tr>
              <a:tr h="22174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Total: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1137.55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39.09%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4233733"/>
                  </a:ext>
                </a:extLst>
              </a:tr>
              <a:tr h="22174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Total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2910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100.00%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725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26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CD3965-7576-4EBB-9FEA-0E73E2DB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4B15F5-9B02-4280-9F50-172515BF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A5BBF0-37C3-4339-BD51-F7A980A93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BD0397-EED8-D6FF-198B-AE03E407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endParaRPr lang="en-GB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43BE50-DCBC-CB00-35CA-BDFA88CF0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057044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258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62</TotalTime>
  <Words>162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Vapor Trail</vt:lpstr>
      <vt:lpstr>Pohyb zachytávajúce technológie a ich vplyv na hernú sféru</vt:lpstr>
      <vt:lpstr>Obsah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Pohyb zachytávajúce technológie a ich vplyv na hernú sféru</dc:title>
  <dc:creator>Tomáš Kubričan</dc:creator>
  <cp:lastModifiedBy>Tomáš Kubričan</cp:lastModifiedBy>
  <cp:revision>2</cp:revision>
  <dcterms:created xsi:type="dcterms:W3CDTF">2022-11-08T15:01:03Z</dcterms:created>
  <dcterms:modified xsi:type="dcterms:W3CDTF">2022-11-08T16:04:02Z</dcterms:modified>
</cp:coreProperties>
</file>